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16EE-DA24-4DB2-B781-079F9C2CC0A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EB31-055F-46D3-B496-A64A0ED75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11EB11-A2BE-4E42-8CDA-0DBC34E2D858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3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9AFBE3-D9A9-41B3-A83C-73F8998671DD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4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75CB83-9491-4B32-8B84-7D6E9038CD12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7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C9F796-B0BA-4009-8A89-EDD6A90B764F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5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AC677E-12CC-4666-9C55-BC9DAA41F23F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4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2B0CD2-E1D8-48A5-9FA9-E101DDF696FC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36B4EF-381E-4053-93B9-B5237DE64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42038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143D5B-F7DD-4A48-A2FD-2DFAB7BF3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184668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33ECD-24D5-48C1-AB43-97CD7BE24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24250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8A032A4-B559-4852-BA6B-531ABE6CE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08371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537E0B-51BD-4F58-96E1-C79344B76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3250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CB5AD3-222D-4DE0-AA85-00BF7E52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514729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47520E-8C86-4F3C-9984-5B8DD9B5F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86741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DEE46E-FDE4-4596-BF74-2AA435FCA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010362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A92576-2E9C-4F1A-B2D2-CF33C3FC5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933211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18EE31-2716-4B96-95A3-2478E9504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248141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4ABEC9-02BB-4700-B4A8-2F2E97A3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8426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8DE5CD-9407-4D11-990A-B78040B7B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17113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21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F87DC-8E26-484F-87A4-708CD46CD666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49959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8860833-445C-4B53-857A-5C0CDDFC8503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212850"/>
            <a:ext cx="898525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（判断题）设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是可数集合，则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A×B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不一定是可数集合。（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答： 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A,B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是可数集合，有三种情况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第一种，</a:t>
            </a:r>
            <a:r>
              <a:rPr lang="zh-CN" altLang="zh-CN" sz="3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A,B</a:t>
            </a:r>
            <a:r>
              <a:rPr lang="zh-CN" alt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都是有穷集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，元素个数都是有限的，设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的元素数为</a:t>
            </a:r>
            <a:r>
              <a:rPr lang="zh-CN" altLang="zh-CN" sz="3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，B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的元素数为</a:t>
            </a:r>
            <a:r>
              <a:rPr lang="zh-CN" altLang="zh-CN" sz="3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那么，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A×B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的元素数为</a:t>
            </a:r>
            <a:r>
              <a:rPr lang="zh-CN" altLang="zh-CN" sz="3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nm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A×B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是可数集合。</a:t>
            </a:r>
            <a:endParaRPr lang="en-US" altLang="zh-CN" sz="3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第二种，这两个集合其中一个集合是有穷集，另一个集合是无穷集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，不妨设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为可数有穷集合，元素数为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n，B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为可数无穷集合，其基数为</a:t>
            </a:r>
            <a:r>
              <a:rPr lang="zh-CN" altLang="en-US" sz="3000" dirty="0" smtClean="0">
                <a:sym typeface="Symbol" panose="05050102010706020507" pitchFamily="18" charset="2"/>
              </a:rPr>
              <a:t></a:t>
            </a:r>
            <a:r>
              <a:rPr lang="zh-CN" altLang="en-US" sz="3000" baseline="-30000" dirty="0" smtClean="0"/>
              <a:t>0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A×B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可以写成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 bwMode="auto">
          <a:xfrm>
            <a:off x="171450" y="363538"/>
            <a:ext cx="8712200" cy="63373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000" b="1" kern="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定理：设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,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zh-CN" altLang="en-US" sz="3000" b="1" kern="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是可数无穷集合，则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  <a:sym typeface="Symbol" panose="05050102010706020507" pitchFamily="18" charset="2"/>
              </a:rPr>
              <a:t>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zh-CN" altLang="en-US" sz="3000" b="1" kern="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是可数集合。</a:t>
            </a: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证明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:</a:t>
            </a:r>
            <a:r>
              <a:rPr kumimoji="1" lang="zh-CN" altLang="en-US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设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A={ a</a:t>
            </a:r>
            <a:r>
              <a:rPr kumimoji="1" lang="en-US" altLang="zh-CN" sz="3000" b="1" kern="0" baseline="-300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a</a:t>
            </a:r>
            <a:r>
              <a:rPr kumimoji="1" lang="en-US" altLang="zh-CN" sz="3000" b="1" kern="0" baseline="-30000" dirty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…, a</a:t>
            </a:r>
            <a:r>
              <a:rPr kumimoji="1" lang="en-US" altLang="zh-CN" sz="3000" b="1" kern="0" baseline="-30000" dirty="0">
                <a:solidFill>
                  <a:srgbClr val="000044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…},B={ b</a:t>
            </a:r>
            <a:r>
              <a:rPr kumimoji="1" lang="en-US" altLang="zh-CN" sz="3000" b="1" kern="0" baseline="-300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b</a:t>
            </a:r>
            <a:r>
              <a:rPr kumimoji="1" lang="en-US" altLang="zh-CN" sz="3000" b="1" kern="0" baseline="-30000" dirty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…, 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3000" b="1" kern="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, …}</a:t>
            </a: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于是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  <a:sym typeface="Symbol" panose="05050102010706020507" pitchFamily="18" charset="2"/>
              </a:rPr>
              <a:t>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B={(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i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，b</a:t>
            </a:r>
            <a:r>
              <a:rPr kumimoji="1" lang="en-US" altLang="zh-CN" sz="3000" b="1" kern="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j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)| 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i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， 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3000" b="1" kern="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j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3000" b="1" kern="0" dirty="0" err="1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}，</a:t>
            </a: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我们将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  <a:sym typeface="Symbol" panose="05050102010706020507" pitchFamily="18" charset="2"/>
              </a:rPr>
              <a:t></a:t>
            </a:r>
            <a:r>
              <a:rPr kumimoji="1" lang="en-US" altLang="zh-CN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B</a:t>
            </a:r>
            <a:r>
              <a:rPr kumimoji="1" lang="zh-CN" altLang="en-US" sz="3000" b="1" kern="0" dirty="0">
                <a:solidFill>
                  <a:srgbClr val="000044"/>
                </a:solidFill>
                <a:latin typeface="Times New Roman"/>
                <a:ea typeface="宋体"/>
              </a:rPr>
              <a:t>的元素作如下排列：</a:t>
            </a:r>
            <a:endParaRPr kumimoji="1" lang="en-US" altLang="zh-CN" sz="3000" b="1" kern="0" dirty="0">
              <a:solidFill>
                <a:srgbClr val="000044"/>
              </a:solidFill>
              <a:latin typeface="Times New Roman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1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baseline="-300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,…,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1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baseline="-300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1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baseline="-300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………………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b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…, (a</a:t>
            </a:r>
            <a:r>
              <a:rPr kumimoji="1" lang="en-US" altLang="zh-CN" sz="3200" b="1" baseline="-300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1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baseline="-300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 ………  } </a:t>
            </a:r>
            <a:r>
              <a:rPr kumimoji="1" lang="zh-CN" altLang="en-US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200" b="1" dirty="0">
                <a:solidFill>
                  <a:srgbClr val="ADB8FF">
                    <a:lumMod val="1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对上述元素按足标之和由小到大排列，下标和</a:t>
            </a:r>
            <a:endParaRPr kumimoji="1" lang="en-US" altLang="zh-CN" sz="3200" b="1" dirty="0">
              <a:solidFill>
                <a:srgbClr val="ADB8FF">
                  <a:lumMod val="1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200" b="1" dirty="0">
                <a:solidFill>
                  <a:srgbClr val="ADB8FF">
                    <a:lumMod val="1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相同时，先排</a:t>
            </a:r>
            <a:r>
              <a:rPr kumimoji="1" lang="en-US" altLang="zh-CN" sz="3200" b="1" dirty="0" err="1">
                <a:solidFill>
                  <a:srgbClr val="ADB8FF">
                    <a:lumMod val="1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zh-CN" altLang="en-US" sz="3200" b="1" dirty="0">
                <a:solidFill>
                  <a:srgbClr val="ADB8FF">
                    <a:lumMod val="1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小的，得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3200" b="1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3200" b="1" dirty="0">
                <a:solidFill>
                  <a:srgbClr val="ADB8FF">
                    <a:lumMod val="1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是可数集合</a:t>
            </a:r>
            <a:r>
              <a:rPr kumimoji="1" lang="zh-CN" altLang="en-US" sz="3200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3200" dirty="0">
              <a:solidFill>
                <a:srgbClr val="0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endParaRPr kumimoji="1" lang="en-US" altLang="zh-CN" sz="3000" b="1" kern="0" dirty="0">
              <a:solidFill>
                <a:srgbClr val="000044"/>
              </a:solidFill>
              <a:latin typeface="Times New Roman"/>
              <a:ea typeface="宋体"/>
            </a:endParaRPr>
          </a:p>
          <a:p>
            <a:pPr fontAlgn="base"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endParaRPr kumimoji="1" lang="zh-CN" altLang="en-US" sz="3000" b="1" kern="0" dirty="0">
              <a:solidFill>
                <a:srgbClr val="000044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79210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536F726-26D9-423C-8E88-79BFF5AF29E9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1371600"/>
            <a:ext cx="898525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</p:txBody>
      </p:sp>
      <p:pic>
        <p:nvPicPr>
          <p:cNvPr id="196612" name="文本框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981075"/>
            <a:ext cx="880586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3" name="矩形 4"/>
          <p:cNvSpPr>
            <a:spLocks noChangeArrowheads="1"/>
          </p:cNvSpPr>
          <p:nvPr/>
        </p:nvSpPr>
        <p:spPr bwMode="auto">
          <a:xfrm>
            <a:off x="158750" y="3836988"/>
            <a:ext cx="8805863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对元素按角标排序，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i="1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i-1)+(j-1)n 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的大小排序，排序后的元素可以与自然数集合建立一一映射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 </a:t>
            </a:r>
            <a:r>
              <a:rPr lang="zh-CN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A×B 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是可数集合。这里 </a:t>
            </a:r>
            <a:r>
              <a:rPr lang="zh-CN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A×B </a:t>
            </a:r>
            <a:r>
              <a:rPr lang="zh-CN" altLang="en-US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到自然数的一一映射：</a:t>
            </a:r>
            <a:r>
              <a:rPr lang="el-GR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 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𝑎</a:t>
            </a:r>
            <a:r>
              <a:rPr lang="el-GR" altLang="zh-CN" sz="3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𝑖</a:t>
            </a:r>
            <a:r>
              <a:rPr lang="el-GR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𝑏</a:t>
            </a:r>
            <a:r>
              <a:rPr lang="el-GR" altLang="zh-CN" sz="3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𝑗</a:t>
            </a:r>
            <a:r>
              <a:rPr lang="el-GR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𝑖 − 1) + (𝑗 −</a:t>
            </a:r>
            <a:r>
              <a:rPr lang="en-US" altLang="zh-CN" sz="3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l-GR" altLang="zh-CN" sz="30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𝑛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3000" b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89887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913EE99-96D0-42ED-9A10-1144ED0ED61D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pic>
        <p:nvPicPr>
          <p:cNvPr id="198659" name="Rectangle 3"/>
          <p:cNvPicPr>
            <a:picLocks noGrp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513"/>
            <a:ext cx="8893175" cy="5805487"/>
          </a:xfr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57552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8FCC382-468E-46A0-834A-CE0B51C00084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9175"/>
            <a:ext cx="8569325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A＝{a,b,c}，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中满足下列条件的关系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的个数：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既是自反的又是反自反的。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 smtClean="0"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08025" y="3032124"/>
            <a:ext cx="6911975" cy="32115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>
                <a:solidFill>
                  <a:srgbClr val="0006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错误答案：</a:t>
            </a:r>
            <a:endParaRPr lang="en-US" altLang="zh-CN" sz="3000" dirty="0">
              <a:solidFill>
                <a:srgbClr val="00062B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>
                <a:solidFill>
                  <a:srgbClr val="0006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en-US" altLang="zh-CN" sz="3000" dirty="0">
                <a:solidFill>
                  <a:srgbClr val="0006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dirty="0">
                <a:solidFill>
                  <a:srgbClr val="00062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个，是空关系</a:t>
            </a:r>
            <a:endParaRPr lang="en-US" altLang="zh-CN" sz="3000" dirty="0">
              <a:solidFill>
                <a:srgbClr val="00062B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>
                <a:solidFill>
                  <a:srgbClr val="00062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注：只有空集合上的空关系，是即具</a:t>
            </a:r>
            <a:endParaRPr lang="en-US" altLang="zh-CN" sz="3000" dirty="0">
              <a:solidFill>
                <a:srgbClr val="00062B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>
                <a:solidFill>
                  <a:srgbClr val="00062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有自反性又具有反自反性的关系</a:t>
            </a:r>
            <a:r>
              <a:rPr lang="zh-CN" altLang="en-US" sz="3000" dirty="0" smtClean="0">
                <a:solidFill>
                  <a:srgbClr val="00062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。非空</a:t>
            </a:r>
            <a:endParaRPr lang="en-US" altLang="zh-CN" sz="3000" dirty="0" smtClean="0">
              <a:solidFill>
                <a:srgbClr val="00062B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 smtClean="0">
                <a:solidFill>
                  <a:srgbClr val="00062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集合上不存在即具有自反性又具有反自</a:t>
            </a:r>
            <a:endParaRPr lang="en-US" altLang="zh-CN" sz="3000" dirty="0" smtClean="0">
              <a:solidFill>
                <a:srgbClr val="00062B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000" dirty="0" smtClean="0">
                <a:solidFill>
                  <a:srgbClr val="00062B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反性的关系。</a:t>
            </a:r>
            <a:endParaRPr lang="zh-CN" altLang="en-US" sz="3000" b="0" dirty="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793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10FD2C9-51EF-4765-9593-DAD55BA15F4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20713"/>
            <a:ext cx="8820150" cy="60801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A＝{a,b,c}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，求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中满足下列条件的关系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的个数：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②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既是对称的又是反对称的。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解：从关系矩阵角度看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具有对称性，则关于主对角线对称的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个元素或者同时为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，或者同时为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1.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具有反对称性，则关于主对角线对称的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个元素或者同时为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，或者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0.</a:t>
            </a: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既对称又反对称，则关于主对角线对称的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个元素同时为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，而主对角线上元素任意。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因此为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的子集。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 smtClean="0">
              <a:effectLst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7938"/>
            <a:ext cx="8985250" cy="612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6050" y="284163"/>
            <a:ext cx="8821738" cy="6511925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关系矩阵     --便于存储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有限集上的二元关系可以使用0-1矩阵表示。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给定两个有限集合A={a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,…,a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}，B={b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,…,b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R为A与B上的一个二元关系,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则可以用下列关系矩阵M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=[r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n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来表示</a:t>
            </a:r>
            <a:endParaRPr lang="en-US" altLang="zh-CN" sz="300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en-US" altLang="zh-CN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</a:t>
            </a:r>
            <a:r>
              <a:rPr lang="zh-CN" altLang="en-US" sz="24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…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1n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M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   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21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22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 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2n</a:t>
            </a:r>
            <a:endParaRPr lang="zh-CN" altLang="en-US" sz="280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：  ：       ：</a:t>
            </a: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m1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m2</a:t>
            </a:r>
            <a:r>
              <a:rPr lang="zh-CN" altLang="en-US" sz="28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 r</a:t>
            </a:r>
            <a:r>
              <a:rPr lang="zh-CN" altLang="en-US" sz="28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mn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其中若(a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)R，则r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=1;否则r</a:t>
            </a:r>
            <a:r>
              <a:rPr lang="zh-CN" altLang="en-US" sz="3000" baseline="-25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zh-CN" altLang="en-US" sz="30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9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Note：关系的矩阵表示与矩阵的行列对应的集合</a:t>
            </a:r>
            <a:endParaRPr lang="en-US" altLang="zh-CN" sz="290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9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A和B上的元素顺序相关,不同排序会得到不同的</a:t>
            </a:r>
            <a:endParaRPr lang="en-US" altLang="zh-CN" sz="290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</a:pPr>
            <a:r>
              <a:rPr lang="zh-CN" altLang="en-US" sz="290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关系矩阵.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flipH="1">
            <a:off x="2700338" y="2552700"/>
            <a:ext cx="71437" cy="1655763"/>
          </a:xfrm>
          <a:prstGeom prst="rightBrace">
            <a:avLst>
              <a:gd name="adj1" fmla="val 43976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kern="0" smtClean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4932363" y="2552700"/>
            <a:ext cx="71437" cy="1655763"/>
          </a:xfrm>
          <a:prstGeom prst="rightBrace">
            <a:avLst>
              <a:gd name="adj1" fmla="val 43976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kern="0" smtClean="0">
              <a:solidFill>
                <a:srgbClr val="00008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34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1052513"/>
            <a:ext cx="8929687" cy="50784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A＝{a,b,c}，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中满足下列条件的关系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的个数：</a:t>
            </a: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③ 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中的等价关系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endParaRPr lang="en-US" altLang="zh-CN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答：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上有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种划分对应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种等价关系。</a:t>
            </a:r>
            <a:endParaRPr lang="en-US" altLang="zh-CN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C1={{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}}            R1=E</a:t>
            </a:r>
            <a:r>
              <a:rPr lang="en-US" altLang="zh-CN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C2={{a},{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}}         R2=I</a:t>
            </a:r>
            <a:r>
              <a:rPr lang="en-US" altLang="zh-CN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,(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b,a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aseline="-250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C3={{b},{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}}         R3=I</a:t>
            </a:r>
            <a:r>
              <a:rPr lang="en-US" altLang="zh-CN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,(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c,a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aseline="-25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C4={{c},{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}}         R4=I</a:t>
            </a:r>
            <a:r>
              <a:rPr lang="en-US" altLang="zh-CN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,(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c,a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aseline="-25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C5={{a},{b},{c}}      R5=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A047C-937C-4F2F-9351-4940BDE8BA78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74486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0421446-1A6F-44E5-A1E9-8E3DEB97249F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11238"/>
            <a:ext cx="8624888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A={x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}，B={y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zh-CN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那么共有多少个从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的映射？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答：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=243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 bwMode="auto">
          <a:xfrm>
            <a:off x="250825" y="549275"/>
            <a:ext cx="8716963" cy="5862638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设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A，B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是两个集合，若对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的每个元素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规定了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的一个确定元素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与之对应，则称此对</a:t>
            </a:r>
            <a:endParaRPr kumimoji="1" lang="en-US" altLang="zh-CN" sz="32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应为由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到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内的一个映射。</a:t>
            </a:r>
            <a:endParaRPr kumimoji="1" lang="en-US" altLang="zh-CN" sz="32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2.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设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到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内的映射，如果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中每一个元素都</a:t>
            </a:r>
            <a:endParaRPr kumimoji="1" lang="en-US" altLang="zh-CN" sz="33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一定是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中某元素的映像，就称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到</a:t>
            </a:r>
            <a:r>
              <a:rPr kumimoji="1" lang="en-US" altLang="zh-CN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endParaRPr kumimoji="1" lang="en-US" altLang="zh-CN" sz="33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映射（满射）。</a:t>
            </a:r>
            <a:endParaRPr kumimoji="1" lang="en-US" altLang="zh-CN" sz="33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设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到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内的映射，如果对任意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且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3200" b="1" kern="0" dirty="0" err="1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都有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(a) 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 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(b)，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就称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到</a:t>
            </a:r>
            <a:r>
              <a:rPr kumimoji="1" lang="en-US" altLang="zh-CN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</a:t>
            </a: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</a:t>
            </a:r>
            <a:endParaRPr kumimoji="1" lang="en-US" altLang="zh-CN" sz="3200" b="1" kern="0" dirty="0">
              <a:solidFill>
                <a:srgbClr val="000044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5000"/>
              <a:defRPr/>
            </a:pPr>
            <a:r>
              <a:rPr kumimoji="1" lang="zh-CN" altLang="en-US" sz="32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单射。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7584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1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984</Words>
  <Application>Microsoft Office PowerPoint</Application>
  <PresentationFormat>全屏显示(4:3)</PresentationFormat>
  <Paragraphs>94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楷体_GB2312</vt:lpstr>
      <vt:lpstr>宋体</vt:lpstr>
      <vt:lpstr>宋体</vt:lpstr>
      <vt:lpstr>Arial</vt:lpstr>
      <vt:lpstr>Calibri</vt:lpstr>
      <vt:lpstr>Symbol</vt:lpstr>
      <vt:lpstr>Times New Roman</vt:lpstr>
      <vt:lpstr>Wingdings</vt:lpstr>
      <vt:lpstr>1_LiSanfinalll</vt:lpstr>
      <vt:lpstr>第3次作业</vt:lpstr>
      <vt:lpstr>第3次作业</vt:lpstr>
      <vt:lpstr>第3次作业</vt:lpstr>
      <vt:lpstr>第3次作业</vt:lpstr>
      <vt:lpstr>第3次作业</vt:lpstr>
      <vt:lpstr>第3次作业</vt:lpstr>
      <vt:lpstr>第3次作业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第3次作业</dc:title>
  <dc:creator>Windows 用户</dc:creator>
  <cp:lastModifiedBy>Windows 用户</cp:lastModifiedBy>
  <cp:revision>2</cp:revision>
  <dcterms:created xsi:type="dcterms:W3CDTF">2022-04-05T03:32:46Z</dcterms:created>
  <dcterms:modified xsi:type="dcterms:W3CDTF">2022-04-07T02:00:52Z</dcterms:modified>
</cp:coreProperties>
</file>