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-6350"/>
            <a:ext cx="12206817" cy="6877050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50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8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6" y="2403"/>
              <a:ext cx="1006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235200" y="2472779"/>
            <a:ext cx="9652000" cy="76944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4572001"/>
            <a:ext cx="85344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CEA87-03E4-4229-AB9A-CA7F74A0A2B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75175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57A0-5BCF-4BDF-A923-4F159FEEEC0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08742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204" y="800100"/>
            <a:ext cx="2215991" cy="52959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800100"/>
            <a:ext cx="7569200" cy="52959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894D4-A6B6-455E-A6FD-BC54BFA513E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04863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103632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04B6-665C-455B-A0A3-6A40DB8C90E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69892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103632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FA661-BD4B-4FAB-830F-A7C250F1BC5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66421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DF7F6-A551-4794-8917-2A16EF42BFF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428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3484"/>
            <a:ext cx="10515600" cy="193899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5459-1AB1-4F6F-9559-D5D2C128C07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24467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F1D70-50C7-4575-AD83-55C34D0C26B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9951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643187"/>
            <a:ext cx="10515600" cy="76944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FBB5-5E1F-4403-990D-9C3C513949C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699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61A9C-4950-4BA1-852E-3D5C46BE10A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07307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8C93-BB89-4FA2-A902-391762C4698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77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86D19-A0D1-4CC3-8C81-1F6D0ACEB05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28246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92E8-0075-413D-9982-6CB1CDE2009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827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92000" cy="7405688"/>
            <a:chOff x="0" y="0"/>
            <a:chExt cx="5760" cy="4665"/>
          </a:xfrm>
        </p:grpSpPr>
        <p:sp>
          <p:nvSpPr>
            <p:cNvPr id="1032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6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7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00100"/>
            <a:ext cx="1036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0384" y="631348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1584" y="631348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3584" y="631348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60AC64-CE1B-4DBA-AFBD-80FC1C82F140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295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314" y="188913"/>
            <a:ext cx="8135937" cy="61912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3300" b="1" dirty="0">
                <a:solidFill>
                  <a:schemeClr val="tx2"/>
                </a:solidFill>
              </a:rPr>
              <a:t>习题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：</a:t>
            </a:r>
            <a:endParaRPr lang="en-US" altLang="zh-CN" sz="3300" b="1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zh-CN" altLang="en-US" sz="3300" b="1" dirty="0" smtClean="0">
                <a:solidFill>
                  <a:schemeClr val="tx2"/>
                </a:solidFill>
              </a:rPr>
              <a:t>一、判断</a:t>
            </a:r>
            <a:r>
              <a:rPr lang="zh-CN" altLang="en-US" sz="3300" b="1" dirty="0">
                <a:solidFill>
                  <a:schemeClr val="tx2"/>
                </a:solidFill>
              </a:rPr>
              <a:t>对错：</a:t>
            </a:r>
            <a:endParaRPr lang="en-US" altLang="zh-CN" sz="3300" b="1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en-US" altLang="zh-CN" sz="3300" dirty="0"/>
              <a:t>1</a:t>
            </a:r>
            <a:r>
              <a:rPr lang="zh-CN" altLang="en-US" sz="3300" dirty="0"/>
              <a:t>）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}=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</a:p>
          <a:p>
            <a:pPr marL="0" indent="0">
              <a:buNone/>
              <a:defRPr/>
            </a:pPr>
            <a:r>
              <a:rPr lang="en-US" altLang="zh-CN" sz="3300" dirty="0">
                <a:sym typeface="Symbol" panose="05050102010706020507" pitchFamily="18" charset="2"/>
              </a:rPr>
              <a:t>2</a:t>
            </a:r>
            <a:r>
              <a:rPr lang="zh-CN" altLang="en-US" sz="3300" dirty="0">
                <a:sym typeface="Symbol" panose="05050102010706020507" pitchFamily="18" charset="2"/>
              </a:rPr>
              <a:t>）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zh-CN" sz="3300" kern="100" dirty="0">
                <a:cs typeface="Times New Roman" panose="02020603050405020304" pitchFamily="18" charset="0"/>
              </a:rPr>
              <a:t> ∩</a:t>
            </a:r>
            <a:r>
              <a:rPr lang="en-US" altLang="zh-CN" sz="3300" kern="100" dirty="0">
                <a:cs typeface="Times New Roman" panose="02020603050405020304" pitchFamily="18" charset="0"/>
              </a:rPr>
              <a:t>{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  <a:r>
              <a:rPr lang="zh-CN" altLang="en-US" sz="3300" dirty="0">
                <a:sym typeface="Symbol" panose="05050102010706020507" pitchFamily="18" charset="2"/>
              </a:rPr>
              <a:t>，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3300" kern="100" dirty="0">
                <a:cs typeface="Times New Roman" panose="02020603050405020304" pitchFamily="18" charset="0"/>
              </a:rPr>
              <a:t>}=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300" dirty="0">
                <a:sym typeface="Symbol" panose="05050102010706020507" pitchFamily="18" charset="2"/>
              </a:rPr>
              <a:t> </a:t>
            </a:r>
            <a:r>
              <a:rPr lang="zh-CN" altLang="en-US" sz="3300" dirty="0">
                <a:sym typeface="Symbol" panose="05050102010706020507" pitchFamily="18" charset="2"/>
              </a:rPr>
              <a:t>，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} - 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{{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}}</a:t>
            </a:r>
          </a:p>
          <a:p>
            <a:pPr marL="0" indent="0">
              <a:buNone/>
              <a:defRPr/>
            </a:pP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 – B) B= </a:t>
            </a:r>
            <a:r>
              <a:rPr lang="en-US" altLang="zh-CN" sz="33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  <a:defRPr/>
            </a:pPr>
            <a:endParaRPr lang="en-US" altLang="zh-CN" sz="3300" b="1" kern="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FontTx/>
              <a:buAutoNum type="arabicParenR" startAt="5"/>
              <a:defRPr/>
            </a:pPr>
            <a:endParaRPr lang="zh-CN" altLang="en-US" sz="33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99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907647" y="666750"/>
            <a:ext cx="8135937" cy="61912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3300" b="1" dirty="0" smtClean="0">
                <a:solidFill>
                  <a:schemeClr val="tx2"/>
                </a:solidFill>
              </a:rPr>
              <a:t>一、判断</a:t>
            </a:r>
            <a:r>
              <a:rPr lang="zh-CN" altLang="en-US" sz="3300" b="1" dirty="0">
                <a:solidFill>
                  <a:schemeClr val="tx2"/>
                </a:solidFill>
              </a:rPr>
              <a:t>对错：</a:t>
            </a:r>
            <a:endParaRPr lang="en-US" altLang="zh-CN" sz="3300" b="1" dirty="0">
              <a:solidFill>
                <a:schemeClr val="tx2"/>
              </a:solidFill>
            </a:endParaRPr>
          </a:p>
          <a:p>
            <a:pPr marL="514350" indent="-514350">
              <a:buFontTx/>
              <a:buAutoNum type="arabicParenR" startAt="5"/>
              <a:defRPr/>
            </a:pPr>
            <a:r>
              <a:rPr lang="en-US" altLang="zh-CN" sz="33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A B) –A= B </a:t>
            </a:r>
          </a:p>
          <a:p>
            <a:pPr marL="514350" indent="-514350">
              <a:buFontTx/>
              <a:buAutoNum type="arabicParenR" startAt="5"/>
              <a:defRPr/>
            </a:pP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 </a:t>
            </a:r>
            <a:r>
              <a:rPr lang="zh-CN" altLang="zh-CN" sz="3300" kern="100" dirty="0">
                <a:cs typeface="Times New Roman" panose="02020603050405020304" pitchFamily="18" charset="0"/>
              </a:rPr>
              <a:t>∩</a:t>
            </a:r>
            <a:r>
              <a:rPr lang="en-US" altLang="zh-CN" sz="3300" kern="100" dirty="0">
                <a:cs typeface="Times New Roman" panose="02020603050405020304" pitchFamily="18" charset="0"/>
              </a:rPr>
              <a:t>B)-A = </a:t>
            </a:r>
            <a:r>
              <a:rPr lang="en-US" altLang="zh-CN" sz="3300" dirty="0">
                <a:sym typeface="Symbol" panose="05050102010706020507" pitchFamily="18" charset="2"/>
              </a:rPr>
              <a:t></a:t>
            </a:r>
          </a:p>
          <a:p>
            <a:pPr marL="514350" indent="-514350">
              <a:buFontTx/>
              <a:buAutoNum type="arabicParenR" startAt="5"/>
              <a:defRPr/>
            </a:pPr>
            <a:r>
              <a:rPr lang="zh-CN" altLang="en-US" sz="3300" dirty="0">
                <a:sym typeface="Symbol" panose="05050102010706020507" pitchFamily="18" charset="2"/>
              </a:rPr>
              <a:t>若</a:t>
            </a:r>
            <a:r>
              <a:rPr lang="en-US" altLang="zh-CN" sz="3300" dirty="0">
                <a:sym typeface="Symbol" panose="05050102010706020507" pitchFamily="18" charset="2"/>
              </a:rPr>
              <a:t>A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300" dirty="0">
                <a:sym typeface="Symbol" panose="05050102010706020507" pitchFamily="18" charset="2"/>
              </a:rPr>
              <a:t>C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3300" dirty="0">
                <a:sym typeface="Symbol" panose="05050102010706020507" pitchFamily="18" charset="2"/>
              </a:rPr>
              <a:t>A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dirty="0">
                <a:sym typeface="Symbol" panose="05050102010706020507" pitchFamily="18" charset="2"/>
              </a:rPr>
              <a:t>C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</a:p>
          <a:p>
            <a:pPr marL="514350" indent="-514350">
              <a:buFontTx/>
              <a:buAutoNum type="arabicParenR" startAt="5"/>
              <a:defRPr/>
            </a:pPr>
            <a:r>
              <a:rPr lang="zh-CN" altLang="en-US" sz="3300" dirty="0">
                <a:solidFill>
                  <a:srgbClr val="FFFFFF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3300" dirty="0">
                <a:solidFill>
                  <a:srgbClr val="FFFFFF"/>
                </a:solidFill>
                <a:sym typeface="Symbol" panose="05050102010706020507" pitchFamily="18" charset="2"/>
              </a:rPr>
              <a:t>A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300" dirty="0">
                <a:solidFill>
                  <a:srgbClr val="FFFFFF"/>
                </a:solidFill>
                <a:sym typeface="Symbol" panose="05050102010706020507" pitchFamily="18" charset="2"/>
              </a:rPr>
              <a:t>C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dirty="0">
                <a:solidFill>
                  <a:srgbClr val="FFFFFF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3300" dirty="0">
                <a:solidFill>
                  <a:srgbClr val="FFFFFF"/>
                </a:solidFill>
                <a:sym typeface="Symbol" panose="05050102010706020507" pitchFamily="18" charset="2"/>
              </a:rPr>
              <a:t>A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dirty="0">
                <a:solidFill>
                  <a:srgbClr val="FFFFFF"/>
                </a:solidFill>
                <a:sym typeface="Symbol" panose="05050102010706020507" pitchFamily="18" charset="2"/>
              </a:rPr>
              <a:t>C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3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</a:p>
          <a:p>
            <a:pPr marL="514350" indent="-514350">
              <a:buFontTx/>
              <a:buAutoNum type="arabicParenR" startAt="5"/>
              <a:defRPr/>
            </a:pPr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88341816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800" y="457200"/>
            <a:ext cx="7772400" cy="5638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rgbClr val="FFCC00"/>
                </a:solidFill>
              </a:rPr>
              <a:t>一、判断</a:t>
            </a:r>
            <a:r>
              <a:rPr lang="zh-CN" altLang="en-US" b="1" dirty="0" smtClean="0">
                <a:solidFill>
                  <a:srgbClr val="FFCC00"/>
                </a:solidFill>
              </a:rPr>
              <a:t>对错</a:t>
            </a:r>
            <a:endParaRPr lang="en-US" altLang="zh-CN" b="1" dirty="0" smtClean="0">
              <a:solidFill>
                <a:srgbClr val="FFCC00"/>
              </a:solidFill>
            </a:endParaRPr>
          </a:p>
          <a:p>
            <a:pPr marL="0" indent="0">
              <a:buNone/>
            </a:pPr>
            <a:r>
              <a:rPr lang="en-US" altLang="zh-CN" b="1" dirty="0" smtClean="0"/>
              <a:t>9) Ø</a:t>
            </a:r>
            <a:r>
              <a:rPr lang="en-US" altLang="zh-CN" b="1" dirty="0">
                <a:sym typeface="Symbol" panose="05050102010706020507" pitchFamily="18" charset="2"/>
              </a:rPr>
              <a:t></a:t>
            </a:r>
            <a:r>
              <a:rPr lang="en-US" altLang="zh-CN" b="1" dirty="0"/>
              <a:t>({{Ø}})</a:t>
            </a:r>
            <a:r>
              <a:rPr lang="zh-CN" altLang="zh-CN" b="1" dirty="0" smtClean="0"/>
              <a:t>；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10)</a:t>
            </a:r>
            <a:r>
              <a:rPr lang="zh-CN" altLang="zh-CN" b="1" dirty="0" smtClean="0"/>
              <a:t>若</a:t>
            </a:r>
            <a:r>
              <a:rPr lang="en-US" altLang="zh-CN" b="1" dirty="0"/>
              <a:t>A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/>
              <a:t>C</a:t>
            </a:r>
            <a:r>
              <a:rPr lang="zh-CN" altLang="zh-CN" b="1" dirty="0"/>
              <a:t>且</a:t>
            </a:r>
            <a:r>
              <a:rPr lang="en-US" altLang="zh-CN" b="1" dirty="0"/>
              <a:t>B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 smtClean="0"/>
              <a:t>D, </a:t>
            </a:r>
            <a:r>
              <a:rPr lang="zh-CN" altLang="zh-CN" b="1" dirty="0" smtClean="0"/>
              <a:t>则</a:t>
            </a:r>
            <a:r>
              <a:rPr lang="en-US" altLang="zh-CN" b="1" dirty="0">
                <a:sym typeface="Symbol" panose="05050102010706020507" pitchFamily="18" charset="2"/>
              </a:rPr>
              <a:t></a:t>
            </a:r>
            <a:r>
              <a:rPr lang="en-US" altLang="zh-CN" b="1" dirty="0"/>
              <a:t>(A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B)</a:t>
            </a:r>
            <a:r>
              <a:rPr lang="en-US" altLang="zh-CN" b="1" dirty="0">
                <a:sym typeface="Symbol" panose="05050102010706020507" pitchFamily="18" charset="2"/>
              </a:rPr>
              <a:t></a:t>
            </a:r>
            <a:r>
              <a:rPr lang="en-US" altLang="zh-CN" b="1" dirty="0"/>
              <a:t>(C</a:t>
            </a:r>
            <a:r>
              <a:rPr lang="en-US" altLang="zh-CN" b="1" dirty="0">
                <a:sym typeface="Symbol" panose="05050102010706020507" pitchFamily="18" charset="2"/>
              </a:rPr>
              <a:t></a:t>
            </a:r>
            <a:r>
              <a:rPr lang="en-US" altLang="zh-CN" b="1" dirty="0"/>
              <a:t>D)</a:t>
            </a:r>
            <a:r>
              <a:rPr lang="zh-CN" altLang="zh-CN" b="1" dirty="0" smtClean="0"/>
              <a:t>；</a:t>
            </a:r>
            <a:endParaRPr lang="en-US" altLang="zh-CN" b="1" dirty="0"/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zh-CN" b="1" dirty="0" smtClean="0"/>
              <a:t>11)</a:t>
            </a:r>
            <a:r>
              <a:rPr lang="zh-CN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C</a:t>
            </a:r>
            <a:r>
              <a:rPr lang="zh-CN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，则对任意集合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，均有</a:t>
            </a:r>
            <a:endParaRPr lang="en-US" altLang="zh-CN" b="1" kern="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A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，对吗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？</a:t>
            </a:r>
            <a:endParaRPr lang="en-US" altLang="zh-CN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zh-CN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zh-CN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endParaRPr lang="zh-CN" altLang="en-US" b="1" dirty="0">
              <a:solidFill>
                <a:srgbClr val="FFCC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53720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476250"/>
            <a:ext cx="8077200" cy="56197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</a:rPr>
              <a:t>二、简</a:t>
            </a:r>
            <a:r>
              <a:rPr lang="zh-CN" altLang="en-US" b="1" dirty="0" smtClean="0">
                <a:solidFill>
                  <a:schemeClr val="tx2"/>
                </a:solidFill>
              </a:rPr>
              <a:t>答：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 smtClean="0"/>
              <a:t>1)</a:t>
            </a:r>
            <a:r>
              <a:rPr lang="zh-CN" altLang="en-US" b="1" dirty="0" smtClean="0"/>
              <a:t>若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A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，一定有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C</a:t>
            </a:r>
            <a:r>
              <a:rPr lang="zh-CN" altLang="en-US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吗？在什么条件下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成立？</a:t>
            </a:r>
            <a:endParaRPr lang="en-US" altLang="zh-CN" b="1" kern="1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A={x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z}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 a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w}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下列集合：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(B-A)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/>
              <a:t>3)</a:t>
            </a:r>
            <a:r>
              <a:rPr lang="zh-CN" altLang="en-US" b="1" dirty="0"/>
              <a:t>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={a}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={b}</a:t>
            </a:r>
            <a:r>
              <a:rPr lang="zh-CN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C={c}</a:t>
            </a:r>
            <a:r>
              <a:rPr lang="zh-CN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b="1" kern="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(AB) C ,  A(B C) ,  AB C</a:t>
            </a:r>
          </a:p>
          <a:p>
            <a:pPr marL="0" indent="0">
              <a:buNone/>
            </a:pP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b="1" kern="1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69253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8315" y="879022"/>
            <a:ext cx="9478736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二、简答：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b="1" dirty="0" smtClean="0"/>
              <a:t>4)</a:t>
            </a:r>
            <a:r>
              <a:rPr lang="zh-CN" altLang="zh-CN" b="1" dirty="0" smtClean="0"/>
              <a:t>设</a:t>
            </a:r>
            <a:r>
              <a:rPr lang="en-US" altLang="zh-CN" b="1" dirty="0"/>
              <a:t>R1</a:t>
            </a:r>
            <a:r>
              <a:rPr lang="zh-CN" altLang="zh-CN" b="1" dirty="0"/>
              <a:t>，</a:t>
            </a:r>
            <a:r>
              <a:rPr lang="en-US" altLang="zh-CN" b="1" dirty="0"/>
              <a:t>R2</a:t>
            </a:r>
            <a:r>
              <a:rPr lang="zh-CN" altLang="en-US" b="1" dirty="0"/>
              <a:t>，</a:t>
            </a:r>
            <a:r>
              <a:rPr lang="en-US" altLang="zh-CN" b="1" dirty="0"/>
              <a:t>R3</a:t>
            </a:r>
            <a:r>
              <a:rPr lang="zh-CN" altLang="zh-CN" b="1" dirty="0"/>
              <a:t>是</a:t>
            </a:r>
            <a:r>
              <a:rPr lang="en-US" altLang="zh-CN" b="1" dirty="0"/>
              <a:t>A</a:t>
            </a:r>
            <a:r>
              <a:rPr lang="zh-CN" altLang="zh-CN" b="1" dirty="0"/>
              <a:t>上关系，若</a:t>
            </a:r>
            <a:r>
              <a:rPr lang="en-US" altLang="zh-CN" b="1" dirty="0"/>
              <a:t>R1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/>
              <a:t>R2</a:t>
            </a:r>
            <a:r>
              <a:rPr lang="zh-CN" altLang="zh-CN" b="1" dirty="0" smtClean="0"/>
              <a:t>，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zh-CN" b="1" dirty="0" smtClean="0"/>
              <a:t>则</a:t>
            </a:r>
            <a:r>
              <a:rPr lang="en-US" altLang="zh-CN" b="1" dirty="0"/>
              <a:t>R1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 </a:t>
            </a:r>
            <a:r>
              <a:rPr lang="en-US" altLang="zh-CN" b="1" dirty="0"/>
              <a:t>R3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/>
              <a:t>R2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• </a:t>
            </a:r>
            <a:r>
              <a:rPr lang="en-US" altLang="zh-CN" b="1" dirty="0"/>
              <a:t>R3 </a:t>
            </a:r>
            <a:r>
              <a:rPr lang="zh-CN" altLang="en-US" b="1" dirty="0" smtClean="0"/>
              <a:t>，对吗？</a:t>
            </a:r>
            <a:endParaRPr lang="en-US" altLang="zh-CN" b="1" dirty="0"/>
          </a:p>
          <a:p>
            <a:pPr marL="0" indent="0">
              <a:buFontTx/>
              <a:buNone/>
            </a:pPr>
            <a:endParaRPr lang="en-US" altLang="zh-CN" dirty="0" smtClean="0"/>
          </a:p>
          <a:p>
            <a:pPr marL="0" indent="0">
              <a:buFontTx/>
              <a:buNone/>
            </a:pPr>
            <a:r>
              <a:rPr lang="en-US" altLang="zh-CN" dirty="0" smtClean="0"/>
              <a:t>5)A</a:t>
            </a:r>
            <a:r>
              <a:rPr lang="en-US" altLang="zh-CN" dirty="0" smtClean="0"/>
              <a:t>={1,2,3},R={(1,2),(1,3)}, S={(1,1)}, </a:t>
            </a:r>
          </a:p>
          <a:p>
            <a:pPr marL="0" indent="0">
              <a:buFontTx/>
              <a:buNone/>
            </a:pPr>
            <a:r>
              <a:rPr lang="zh-CN" altLang="en-US" dirty="0" smtClean="0"/>
              <a:t>求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endParaRPr lang="en-US" altLang="zh-CN" b="1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291902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664" y="333376"/>
            <a:ext cx="8411937" cy="576262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300" b="1" dirty="0" smtClean="0">
                <a:solidFill>
                  <a:schemeClr val="tx2"/>
                </a:solidFill>
              </a:rPr>
              <a:t>三、证明题：</a:t>
            </a:r>
            <a:endParaRPr lang="en-US" altLang="zh-CN" sz="3300" b="1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3300" b="1" dirty="0" smtClean="0"/>
              <a:t>1</a:t>
            </a:r>
            <a:r>
              <a:rPr lang="zh-CN" altLang="en-US" sz="3300" b="1" dirty="0" smtClean="0"/>
              <a:t>）设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C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，</a:t>
            </a:r>
            <a:r>
              <a:rPr lang="zh-CN" altLang="en-US" sz="3300" b="1" kern="100" dirty="0" smtClean="0">
                <a:latin typeface="Times New Roman" panose="02020603050405020304" pitchFamily="18" charset="0"/>
              </a:rPr>
              <a:t>证明：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B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当且仅当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C-B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C-A</a:t>
            </a:r>
            <a:endParaRPr lang="en-US" altLang="zh-CN" sz="3300" b="1" kern="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3300" b="1" dirty="0"/>
              <a:t>证明：若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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=A</a:t>
            </a:r>
            <a:r>
              <a:rPr lang="zh-CN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B=C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300" b="1" kern="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884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338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Arial Black</vt:lpstr>
      <vt:lpstr>Symbol</vt:lpstr>
      <vt:lpstr>Times New Roman</vt:lpstr>
      <vt:lpstr>Wingdings</vt:lpstr>
      <vt:lpstr>Network Blitz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12</cp:revision>
  <dcterms:created xsi:type="dcterms:W3CDTF">2022-03-07T05:02:36Z</dcterms:created>
  <dcterms:modified xsi:type="dcterms:W3CDTF">2022-03-07T08:37:32Z</dcterms:modified>
</cp:coreProperties>
</file>