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72" r:id="rId2"/>
  </p:sldMasterIdLst>
  <p:sldIdLst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4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9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62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04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2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91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84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3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34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92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084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04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969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75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06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8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6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4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0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0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7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606D-51D7-4C2E-B185-FA1E17E72CBB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E21CBF-F112-486B-B0CA-70A4445F1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5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一、判断对错：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156" y="1170215"/>
            <a:ext cx="8188779" cy="5197928"/>
          </a:xfrm>
        </p:spPr>
        <p:txBody>
          <a:bodyPr/>
          <a:lstStyle/>
          <a:p>
            <a:pPr lvl="0" algn="just">
              <a:buClrTx/>
              <a:buFont typeface="+mj-lt"/>
              <a:buAutoNum type="arabicPeriod"/>
            </a:pP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若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且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，则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B)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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(C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D)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；（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  <a:endParaRPr lang="zh-CN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buClrTx/>
              <a:buFont typeface="+mj-lt"/>
              <a:buAutoNum type="arabicPeriod"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上的二元关系，且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◦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R=R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，则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必定具有传递性；（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  <a:endParaRPr lang="zh-CN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buClrTx/>
              <a:buFont typeface="+mj-lt"/>
              <a:buAutoNum type="arabicPeriod"/>
            </a:pP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上的传递关系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R1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R2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，则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R1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R2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仍然是传递的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3000" b="1" kern="1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algn="just">
              <a:buClrTx/>
              <a:buFont typeface="+mj-lt"/>
              <a:buAutoNum type="arabicPeriod"/>
            </a:pP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对任意集合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，都有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－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</a:p>
          <a:p>
            <a:pPr marL="0" lvl="0" indent="0" algn="just">
              <a:buClrTx/>
              <a:buNone/>
            </a:pP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解：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1. 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对；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2. 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对；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3. 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错；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4.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对；</a:t>
            </a:r>
            <a:endParaRPr lang="zh-CN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15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216478"/>
            <a:ext cx="8727621" cy="5192485"/>
          </a:xfrm>
        </p:spPr>
        <p:txBody>
          <a:bodyPr>
            <a:normAutofit/>
          </a:bodyPr>
          <a:lstStyle/>
          <a:p>
            <a:pPr lvl="0" algn="just"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|A|=3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|B|=2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B)|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是多少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 </a:t>
            </a:r>
            <a:endParaRPr lang="zh-CN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上两个关系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都是对称的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是对称的</a:t>
            </a:r>
            <a:r>
              <a:rPr lang="zh-CN" altLang="en-US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，对吗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？不对</a:t>
            </a:r>
            <a:endParaRPr lang="en-US" altLang="zh-CN" sz="3000" kern="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buClrTx/>
              <a:buNone/>
            </a:pP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解：设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A={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a,b,c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marL="0" indent="0" algn="just">
              <a:buClrTx/>
              <a:buNone/>
            </a:pP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R1={(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R2={(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a,a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)},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R1</a:t>
            </a:r>
            <a:r>
              <a:rPr lang="zh-CN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R2={(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</a:t>
            </a:r>
          </a:p>
          <a:p>
            <a:pPr marL="0" indent="0" algn="just">
              <a:buClrTx/>
              <a:buNone/>
            </a:pP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A={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a,b,c,d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},R={(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a,a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b,b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c,d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)},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r(R),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s(R),t(R)</a:t>
            </a:r>
          </a:p>
          <a:p>
            <a:pPr marL="0" indent="0" algn="just">
              <a:buClrTx/>
              <a:buNone/>
            </a:pP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r(R) 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={(</a:t>
            </a:r>
            <a:r>
              <a:rPr lang="en-US" altLang="zh-CN" sz="28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a,a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b,b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c,c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d,d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8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c,d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)},</a:t>
            </a:r>
          </a:p>
          <a:p>
            <a:pPr marL="0" indent="0" algn="just">
              <a:buClrTx/>
              <a:buNone/>
            </a:pP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R) </a:t>
            </a:r>
            <a:r>
              <a:rPr lang="en-US" altLang="zh-CN" sz="32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={(</a:t>
            </a:r>
            <a:r>
              <a:rPr lang="en-US" altLang="zh-CN" sz="32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a,a</a:t>
            </a:r>
            <a:r>
              <a:rPr lang="en-US" altLang="zh-CN" sz="32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32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b,b</a:t>
            </a:r>
            <a:r>
              <a:rPr lang="en-US" altLang="zh-CN" sz="32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32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32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32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c,d</a:t>
            </a:r>
            <a:r>
              <a:rPr lang="en-US" altLang="zh-CN" sz="32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32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b,a</a:t>
            </a:r>
            <a:r>
              <a:rPr lang="en-US" altLang="zh-CN" sz="32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32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d,c</a:t>
            </a:r>
            <a:r>
              <a:rPr lang="en-US" altLang="zh-CN" sz="32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</a:t>
            </a:r>
          </a:p>
          <a:p>
            <a:pPr marL="0" indent="0" algn="just">
              <a:buClrTx/>
              <a:buNone/>
            </a:pPr>
            <a:r>
              <a:rPr lang="en-US" altLang="zh-CN" sz="32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t(R</a:t>
            </a:r>
            <a:r>
              <a:rPr lang="en-US" altLang="zh-CN" sz="32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)=R</a:t>
            </a:r>
            <a:endParaRPr lang="en-US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二、简</a:t>
            </a:r>
            <a:r>
              <a:rPr lang="zh-CN" altLang="en-US" sz="3200" dirty="0">
                <a:solidFill>
                  <a:schemeClr val="tx1"/>
                </a:solidFill>
              </a:rPr>
              <a:t>答</a:t>
            </a:r>
            <a:r>
              <a:rPr lang="zh-CN" altLang="en-US" sz="3200" dirty="0" smtClean="0">
                <a:solidFill>
                  <a:schemeClr val="tx1"/>
                </a:solidFill>
              </a:rPr>
              <a:t>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3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1167492"/>
            <a:ext cx="8188778" cy="5298621"/>
          </a:xfrm>
        </p:spPr>
        <p:txBody>
          <a:bodyPr/>
          <a:lstStyle/>
          <a:p>
            <a:pPr lvl="0" algn="just"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有人说“若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必不成立”，请问这种说法是否正确？请说明原因。</a:t>
            </a:r>
          </a:p>
          <a:p>
            <a:pPr marL="0" lvl="0" indent="0" algn="just">
              <a:buClrTx/>
              <a:buNone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答：不对。可举例如下：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B=C={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buClrTx/>
              <a:buNone/>
            </a:pP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R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是集合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上的等价关系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证明或反驳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∪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为等价关系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请证明，否则，请举反例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indent="0" algn="just">
              <a:buClrTx/>
              <a:buNone/>
            </a:pP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答：不一定。例如：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A={</a:t>
            </a:r>
            <a:r>
              <a:rPr lang="en-US" altLang="zh-CN" sz="30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a,b,c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3000" kern="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R1=IA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{(</a:t>
            </a:r>
            <a:r>
              <a:rPr lang="en-US" altLang="zh-CN" sz="30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b,a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)},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R2=IA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{(</a:t>
            </a:r>
            <a:r>
              <a:rPr lang="en-US" altLang="zh-CN" sz="30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en-US" altLang="zh-CN" sz="30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c,b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)},</a:t>
            </a:r>
          </a:p>
          <a:p>
            <a:pPr marL="0" indent="0">
              <a:buClrTx/>
              <a:buNone/>
            </a:pP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R1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上的等价关系。</a:t>
            </a:r>
            <a:endParaRPr lang="zh-CN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ClrTx/>
            </a:pPr>
            <a:endParaRPr lang="zh-CN" altLang="en-US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三、问答题：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0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441" y="791936"/>
            <a:ext cx="8809265" cy="5919107"/>
          </a:xfrm>
        </p:spPr>
        <p:txBody>
          <a:bodyPr>
            <a:normAutofit fontScale="62500" lnSpcReduction="20000"/>
          </a:bodyPr>
          <a:lstStyle/>
          <a:p>
            <a:pPr marL="0" lvl="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A={1,2,3,4}×{1,2,3,4}</a:t>
            </a:r>
            <a:r>
              <a:rPr lang="zh-CN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中关系</a:t>
            </a:r>
            <a:r>
              <a:rPr lang="en-US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定义为</a:t>
            </a:r>
            <a:r>
              <a:rPr lang="zh-CN" altLang="zh-CN" sz="43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43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lang="en-US" altLang="zh-CN" sz="43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43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43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lang="zh-CN" altLang="zh-CN" sz="43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，证明</a:t>
            </a:r>
            <a:r>
              <a:rPr lang="zh-CN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是等价关系，并求商集</a:t>
            </a:r>
            <a:r>
              <a:rPr lang="en-US" altLang="zh-CN" sz="43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</a:t>
            </a:r>
            <a:r>
              <a:rPr lang="zh-CN" altLang="zh-CN" sz="43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4300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20000"/>
              </a:lnSpc>
              <a:buSzPts val="1200"/>
              <a:buNone/>
              <a:tabLst>
                <a:tab pos="495300" algn="l"/>
              </a:tabLst>
            </a:pP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证明：显然</a:t>
            </a:r>
            <a:r>
              <a:rPr lang="en-US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非空。</a:t>
            </a:r>
            <a:endParaRPr lang="zh-CN" altLang="zh-CN" sz="43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>
              <a:lnSpc>
                <a:spcPct val="120000"/>
              </a:lnSpc>
              <a:buSzPts val="1200"/>
              <a:buNone/>
              <a:tabLst>
                <a:tab pos="990600" algn="l"/>
              </a:tabLst>
            </a:pP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zh-CN" sz="4300" b="1" kern="100" spc="-3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</a:t>
            </a:r>
            <a:r>
              <a:rPr lang="en-US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43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43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4300" b="1" kern="100" spc="-3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4300" b="1" kern="100" spc="-3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自反性；</a:t>
            </a:r>
            <a:endParaRPr lang="zh-CN" altLang="zh-CN" sz="43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20000"/>
              </a:lnSpc>
              <a:buSzPts val="1200"/>
              <a:buNone/>
              <a:tabLst>
                <a:tab pos="990600" algn="l"/>
              </a:tabLst>
            </a:pP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有对称性；</a:t>
            </a:r>
            <a:endParaRPr lang="zh-CN" altLang="zh-CN" sz="43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 algn="just">
              <a:lnSpc>
                <a:spcPct val="120000"/>
              </a:lnSpc>
              <a:buSzPts val="1200"/>
              <a:buNone/>
              <a:tabLst>
                <a:tab pos="990600" algn="l"/>
              </a:tabLst>
            </a:pP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r,s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r,s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r+s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r+s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R(</a:t>
            </a:r>
            <a:r>
              <a:rPr lang="en-US" altLang="zh-CN" sz="43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r,s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43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有传递性</a:t>
            </a:r>
            <a:r>
              <a:rPr lang="zh-CN" altLang="zh-CN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43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4300" b="1" kern="100" spc="-3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上等价关系</a:t>
            </a:r>
            <a:endParaRPr lang="zh-CN" altLang="zh-CN" sz="43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zh-CN" sz="4300" b="1" kern="100" spc="-3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商集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{(1, 1)}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{(1, 2), (2, 1)}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{(1, 3), (2, 2), (3, 1)}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{(1, 4), (2, 3), (3, 2), (1, 4)}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{(2, 4), (3, 3), (4, 2)}</a:t>
            </a:r>
            <a:r>
              <a:rPr lang="zh-CN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4300" b="1" kern="100" spc="-3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{(3, 4), (4, 3)}, {(4, 4)} }.</a:t>
            </a:r>
            <a:endParaRPr lang="zh-CN" altLang="zh-CN" sz="43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altLang="zh-CN" sz="4200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四、证明题：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3691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112</TotalTime>
  <Words>604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仿宋</vt:lpstr>
      <vt:lpstr>宋体</vt:lpstr>
      <vt:lpstr>微软雅黑</vt:lpstr>
      <vt:lpstr>幼圆</vt:lpstr>
      <vt:lpstr>Arial</vt:lpstr>
      <vt:lpstr>Calibri</vt:lpstr>
      <vt:lpstr>Calibri Light</vt:lpstr>
      <vt:lpstr>Century Gothic</vt:lpstr>
      <vt:lpstr>Symbol</vt:lpstr>
      <vt:lpstr>Times New Roman</vt:lpstr>
      <vt:lpstr>Wingdings 2</vt:lpstr>
      <vt:lpstr>Wingdings 3</vt:lpstr>
      <vt:lpstr>HDOfficeLightV0</vt:lpstr>
      <vt:lpstr>丝状</vt:lpstr>
      <vt:lpstr>一、判断对错：</vt:lpstr>
      <vt:lpstr>二、简答：</vt:lpstr>
      <vt:lpstr>三、问答题：</vt:lpstr>
      <vt:lpstr>四、证明题：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判断对错：</dc:title>
  <dc:creator>Windows 用户</dc:creator>
  <cp:lastModifiedBy>Windows 用户</cp:lastModifiedBy>
  <cp:revision>20</cp:revision>
  <dcterms:created xsi:type="dcterms:W3CDTF">2022-03-18T05:07:24Z</dcterms:created>
  <dcterms:modified xsi:type="dcterms:W3CDTF">2022-03-18T07:00:23Z</dcterms:modified>
</cp:coreProperties>
</file>