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034" r:id="rId2"/>
    <p:sldMasterId id="2147484705" r:id="rId3"/>
  </p:sldMasterIdLst>
  <p:notesMasterIdLst>
    <p:notesMasterId r:id="rId138"/>
  </p:notesMasterIdLst>
  <p:sldIdLst>
    <p:sldId id="258" r:id="rId4"/>
    <p:sldId id="471" r:id="rId5"/>
    <p:sldId id="257" r:id="rId6"/>
    <p:sldId id="260" r:id="rId7"/>
    <p:sldId id="541" r:id="rId8"/>
    <p:sldId id="540" r:id="rId9"/>
    <p:sldId id="259" r:id="rId10"/>
    <p:sldId id="262" r:id="rId11"/>
    <p:sldId id="473" r:id="rId12"/>
    <p:sldId id="474" r:id="rId13"/>
    <p:sldId id="475" r:id="rId14"/>
    <p:sldId id="497" r:id="rId15"/>
    <p:sldId id="476" r:id="rId16"/>
    <p:sldId id="477" r:id="rId17"/>
    <p:sldId id="261" r:id="rId18"/>
    <p:sldId id="478" r:id="rId19"/>
    <p:sldId id="480" r:id="rId20"/>
    <p:sldId id="479" r:id="rId21"/>
    <p:sldId id="263" r:id="rId22"/>
    <p:sldId id="517" r:id="rId23"/>
    <p:sldId id="481" r:id="rId24"/>
    <p:sldId id="482" r:id="rId25"/>
    <p:sldId id="483" r:id="rId26"/>
    <p:sldId id="484" r:id="rId27"/>
    <p:sldId id="485" r:id="rId28"/>
    <p:sldId id="486" r:id="rId29"/>
    <p:sldId id="488" r:id="rId30"/>
    <p:sldId id="490" r:id="rId31"/>
    <p:sldId id="491" r:id="rId32"/>
    <p:sldId id="492" r:id="rId33"/>
    <p:sldId id="493" r:id="rId34"/>
    <p:sldId id="536" r:id="rId35"/>
    <p:sldId id="495" r:id="rId36"/>
    <p:sldId id="264" r:id="rId37"/>
    <p:sldId id="496" r:id="rId38"/>
    <p:sldId id="266" r:id="rId39"/>
    <p:sldId id="498" r:id="rId40"/>
    <p:sldId id="269" r:id="rId41"/>
    <p:sldId id="502" r:id="rId42"/>
    <p:sldId id="265" r:id="rId43"/>
    <p:sldId id="499" r:id="rId44"/>
    <p:sldId id="267" r:id="rId45"/>
    <p:sldId id="500" r:id="rId46"/>
    <p:sldId id="369" r:id="rId47"/>
    <p:sldId id="370" r:id="rId48"/>
    <p:sldId id="270" r:id="rId49"/>
    <p:sldId id="501" r:id="rId50"/>
    <p:sldId id="268" r:id="rId51"/>
    <p:sldId id="503" r:id="rId52"/>
    <p:sldId id="542" r:id="rId53"/>
    <p:sldId id="276" r:id="rId54"/>
    <p:sldId id="344" r:id="rId55"/>
    <p:sldId id="455" r:id="rId56"/>
    <p:sldId id="508" r:id="rId57"/>
    <p:sldId id="537" r:id="rId58"/>
    <p:sldId id="539" r:id="rId59"/>
    <p:sldId id="538" r:id="rId60"/>
    <p:sldId id="504" r:id="rId61"/>
    <p:sldId id="354" r:id="rId62"/>
    <p:sldId id="355" r:id="rId63"/>
    <p:sldId id="356" r:id="rId64"/>
    <p:sldId id="543" r:id="rId65"/>
    <p:sldId id="544" r:id="rId66"/>
    <p:sldId id="506" r:id="rId67"/>
    <p:sldId id="519" r:id="rId68"/>
    <p:sldId id="363" r:id="rId69"/>
    <p:sldId id="428" r:id="rId70"/>
    <p:sldId id="364" r:id="rId71"/>
    <p:sldId id="373" r:id="rId72"/>
    <p:sldId id="372" r:id="rId73"/>
    <p:sldId id="512" r:id="rId74"/>
    <p:sldId id="520" r:id="rId75"/>
    <p:sldId id="374" r:id="rId76"/>
    <p:sldId id="375" r:id="rId77"/>
    <p:sldId id="376" r:id="rId78"/>
    <p:sldId id="377" r:id="rId79"/>
    <p:sldId id="429" r:id="rId80"/>
    <p:sldId id="514" r:id="rId81"/>
    <p:sldId id="515" r:id="rId82"/>
    <p:sldId id="378" r:id="rId83"/>
    <p:sldId id="379" r:id="rId84"/>
    <p:sldId id="380" r:id="rId85"/>
    <p:sldId id="381" r:id="rId86"/>
    <p:sldId id="433" r:id="rId87"/>
    <p:sldId id="434" r:id="rId88"/>
    <p:sldId id="382" r:id="rId89"/>
    <p:sldId id="385" r:id="rId90"/>
    <p:sldId id="386" r:id="rId91"/>
    <p:sldId id="387" r:id="rId92"/>
    <p:sldId id="388" r:id="rId93"/>
    <p:sldId id="389" r:id="rId94"/>
    <p:sldId id="425" r:id="rId95"/>
    <p:sldId id="426" r:id="rId96"/>
    <p:sldId id="424" r:id="rId97"/>
    <p:sldId id="427" r:id="rId98"/>
    <p:sldId id="390" r:id="rId99"/>
    <p:sldId id="391" r:id="rId100"/>
    <p:sldId id="430" r:id="rId101"/>
    <p:sldId id="392" r:id="rId102"/>
    <p:sldId id="439" r:id="rId103"/>
    <p:sldId id="431" r:id="rId104"/>
    <p:sldId id="393" r:id="rId105"/>
    <p:sldId id="394" r:id="rId106"/>
    <p:sldId id="395" r:id="rId107"/>
    <p:sldId id="396" r:id="rId108"/>
    <p:sldId id="448" r:id="rId109"/>
    <p:sldId id="449" r:id="rId110"/>
    <p:sldId id="397" r:id="rId111"/>
    <p:sldId id="398" r:id="rId112"/>
    <p:sldId id="399" r:id="rId113"/>
    <p:sldId id="400" r:id="rId114"/>
    <p:sldId id="401" r:id="rId115"/>
    <p:sldId id="402" r:id="rId116"/>
    <p:sldId id="403" r:id="rId117"/>
    <p:sldId id="404" r:id="rId118"/>
    <p:sldId id="405" r:id="rId119"/>
    <p:sldId id="450" r:id="rId120"/>
    <p:sldId id="406" r:id="rId121"/>
    <p:sldId id="442" r:id="rId122"/>
    <p:sldId id="407" r:id="rId123"/>
    <p:sldId id="408" r:id="rId124"/>
    <p:sldId id="447" r:id="rId125"/>
    <p:sldId id="410" r:id="rId126"/>
    <p:sldId id="460" r:id="rId127"/>
    <p:sldId id="467" r:id="rId128"/>
    <p:sldId id="468" r:id="rId129"/>
    <p:sldId id="521" r:id="rId130"/>
    <p:sldId id="469" r:id="rId131"/>
    <p:sldId id="470" r:id="rId132"/>
    <p:sldId id="411" r:id="rId133"/>
    <p:sldId id="443" r:id="rId134"/>
    <p:sldId id="444" r:id="rId135"/>
    <p:sldId id="446" r:id="rId136"/>
    <p:sldId id="535" r:id="rId1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69" autoAdjust="0"/>
  </p:normalViewPr>
  <p:slideViewPr>
    <p:cSldViewPr>
      <p:cViewPr varScale="1">
        <p:scale>
          <a:sx n="70" d="100"/>
          <a:sy n="70" d="100"/>
        </p:scale>
        <p:origin x="1108" y="64"/>
      </p:cViewPr>
      <p:guideLst>
        <p:guide orient="horz" pos="21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presProps" Target="pres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6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AE87902E-FB85-4321-B716-344FAFDF15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995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72695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>
                <a:latin typeface="宋体" panose="02010600030101010101" pitchFamily="2" charset="-122"/>
              </a:rPr>
              <a:t>换句话说，等价类</a:t>
            </a:r>
            <a:r>
              <a:rPr lang="en-US" altLang="zh-CN" b="1" smtClean="0">
                <a:latin typeface="宋体" panose="02010600030101010101" pitchFamily="2" charset="-122"/>
              </a:rPr>
              <a:t>M</a:t>
            </a:r>
            <a:r>
              <a:rPr lang="zh-CN" altLang="en-US" b="1" smtClean="0">
                <a:latin typeface="宋体" panose="02010600030101010101" pitchFamily="2" charset="-122"/>
              </a:rPr>
              <a:t>中任意两个元素等价，而</a:t>
            </a:r>
            <a:r>
              <a:rPr lang="en-US" altLang="zh-CN" b="1" smtClean="0">
                <a:latin typeface="宋体" panose="02010600030101010101" pitchFamily="2" charset="-122"/>
              </a:rPr>
              <a:t>M</a:t>
            </a:r>
            <a:r>
              <a:rPr lang="zh-CN" altLang="en-US" b="1" smtClean="0">
                <a:latin typeface="宋体" panose="02010600030101010101" pitchFamily="2" charset="-122"/>
              </a:rPr>
              <a:t>中任意元素与</a:t>
            </a:r>
            <a:r>
              <a:rPr lang="en-US" altLang="zh-CN" b="1" smtClean="0">
                <a:latin typeface="宋体" panose="02010600030101010101" pitchFamily="2" charset="-122"/>
              </a:rPr>
              <a:t>M</a:t>
            </a:r>
            <a:r>
              <a:rPr lang="zh-CN" altLang="en-US" b="1" smtClean="0">
                <a:latin typeface="宋体" panose="02010600030101010101" pitchFamily="2" charset="-122"/>
              </a:rPr>
              <a:t>外任意元素不等价 </a:t>
            </a:r>
          </a:p>
        </p:txBody>
      </p:sp>
    </p:spTree>
    <p:extLst>
      <p:ext uri="{BB962C8B-B14F-4D97-AF65-F5344CB8AC3E}">
        <p14:creationId xmlns:p14="http://schemas.microsoft.com/office/powerpoint/2010/main" val="442850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400" b="1" smtClean="0"/>
              <a:t>A</a:t>
            </a:r>
            <a:r>
              <a:rPr lang="zh-CN" altLang="en-US" sz="1400" b="1" smtClean="0"/>
              <a:t>一定是非空的。因为等价关系定义时，就要求</a:t>
            </a:r>
            <a:r>
              <a:rPr lang="en-US" altLang="zh-CN" sz="1400" b="1" smtClean="0"/>
              <a:t>A</a:t>
            </a:r>
            <a:r>
              <a:rPr lang="zh-CN" altLang="en-US" sz="1400" b="1" smtClean="0"/>
              <a:t>非空。</a:t>
            </a:r>
          </a:p>
        </p:txBody>
      </p:sp>
    </p:spTree>
    <p:extLst>
      <p:ext uri="{BB962C8B-B14F-4D97-AF65-F5344CB8AC3E}">
        <p14:creationId xmlns:p14="http://schemas.microsoft.com/office/powerpoint/2010/main" val="665338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400" b="1" smtClean="0"/>
              <a:t>A</a:t>
            </a:r>
            <a:r>
              <a:rPr lang="zh-CN" altLang="en-US" sz="1400" b="1" smtClean="0"/>
              <a:t>一定是非空的。因为等价关系定义时，就要求</a:t>
            </a:r>
            <a:r>
              <a:rPr lang="en-US" altLang="zh-CN" sz="1400" b="1" smtClean="0"/>
              <a:t>A</a:t>
            </a:r>
            <a:r>
              <a:rPr lang="zh-CN" altLang="en-US" sz="1400" b="1" smtClean="0"/>
              <a:t>非空。</a:t>
            </a:r>
          </a:p>
        </p:txBody>
      </p:sp>
    </p:spTree>
    <p:extLst>
      <p:ext uri="{BB962C8B-B14F-4D97-AF65-F5344CB8AC3E}">
        <p14:creationId xmlns:p14="http://schemas.microsoft.com/office/powerpoint/2010/main" val="3445562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400" b="1" smtClean="0"/>
              <a:t>…</a:t>
            </a:r>
            <a:r>
              <a:rPr lang="en-US" altLang="zh-CN" sz="1400" b="1" smtClean="0">
                <a:latin typeface="宋体" panose="02010600030101010101" pitchFamily="2" charset="-122"/>
              </a:rPr>
              <a:t> , </a:t>
            </a:r>
            <a:r>
              <a:rPr lang="zh-CN" altLang="en-US" sz="1400" b="1" smtClean="0"/>
              <a:t>所以</a:t>
            </a:r>
            <a:r>
              <a:rPr lang="en-US" altLang="zh-CN" sz="1400" b="1" smtClean="0"/>
              <a:t>a</a:t>
            </a:r>
            <a:r>
              <a:rPr lang="en-US" altLang="zh-CN" sz="1400" b="1" smtClean="0">
                <a:sym typeface="Symbol" panose="05050102010706020507" pitchFamily="18" charset="2"/>
              </a:rPr>
              <a:t></a:t>
            </a:r>
            <a:r>
              <a:rPr lang="en-US" altLang="zh-CN" sz="1400" b="1" smtClean="0"/>
              <a:t>b, </a:t>
            </a:r>
            <a:r>
              <a:rPr lang="zh-CN" altLang="en-US" sz="1400" b="1" smtClean="0"/>
              <a:t>则有</a:t>
            </a:r>
            <a:r>
              <a:rPr lang="en-US" altLang="zh-CN" sz="1400" b="1" smtClean="0"/>
              <a:t>b </a:t>
            </a:r>
            <a:r>
              <a:rPr lang="en-US" altLang="zh-CN" sz="1400" b="1" smtClean="0">
                <a:sym typeface="Symbol" panose="05050102010706020507" pitchFamily="18" charset="2"/>
              </a:rPr>
              <a:t></a:t>
            </a:r>
            <a:r>
              <a:rPr lang="en-US" altLang="zh-CN" sz="1400" b="1" smtClean="0"/>
              <a:t>M</a:t>
            </a:r>
            <a:r>
              <a:rPr lang="en-US" altLang="zh-CN" sz="1400" b="1" baseline="-30000" smtClean="0"/>
              <a:t>i</a:t>
            </a:r>
            <a:r>
              <a:rPr lang="zh-CN" altLang="en-US" sz="1400" b="1" smtClean="0"/>
              <a:t>， </a:t>
            </a:r>
            <a:r>
              <a:rPr lang="en-US" altLang="zh-CN" sz="1400" b="1" smtClean="0"/>
              <a:t>a</a:t>
            </a:r>
            <a:r>
              <a:rPr lang="en-US" altLang="zh-CN" sz="1400" b="1" smtClean="0">
                <a:sym typeface="Symbol" panose="05050102010706020507" pitchFamily="18" charset="2"/>
              </a:rPr>
              <a:t></a:t>
            </a:r>
            <a:r>
              <a:rPr lang="en-US" altLang="zh-CN" sz="1400" b="1" smtClean="0"/>
              <a:t>M</a:t>
            </a:r>
            <a:r>
              <a:rPr lang="en-US" altLang="zh-CN" sz="1400" b="1" baseline="-25000" smtClean="0"/>
              <a:t>j</a:t>
            </a:r>
            <a:r>
              <a:rPr lang="zh-CN" altLang="en-US" sz="1400" b="1" smtClean="0"/>
              <a:t>，所以</a:t>
            </a:r>
            <a:r>
              <a:rPr lang="en-US" altLang="zh-CN" sz="1400" b="1" smtClean="0"/>
              <a:t>M</a:t>
            </a:r>
            <a:r>
              <a:rPr lang="en-US" altLang="zh-CN" sz="1400" b="1" baseline="-30000" smtClean="0"/>
              <a:t>j</a:t>
            </a:r>
            <a:r>
              <a:rPr lang="en-US" altLang="zh-CN" sz="1400" b="1" smtClean="0"/>
              <a:t> </a:t>
            </a:r>
            <a:r>
              <a:rPr lang="en-US" altLang="zh-CN" sz="1400" b="1" smtClean="0">
                <a:solidFill>
                  <a:srgbClr val="FFFF99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1400" b="1" smtClean="0"/>
              <a:t> M</a:t>
            </a:r>
            <a:r>
              <a:rPr lang="en-US" altLang="zh-CN" sz="1400" b="1" baseline="-30000" smtClean="0"/>
              <a:t>i</a:t>
            </a:r>
            <a:r>
              <a:rPr lang="zh-CN" altLang="en-US" sz="1400" b="1" smtClean="0"/>
              <a:t>， </a:t>
            </a:r>
            <a:r>
              <a:rPr lang="en-US" altLang="zh-CN" sz="1400" b="1" smtClean="0"/>
              <a:t>M</a:t>
            </a:r>
            <a:r>
              <a:rPr lang="en-US" altLang="zh-CN" sz="1400" b="1" baseline="-30000" smtClean="0"/>
              <a:t>i</a:t>
            </a:r>
            <a:r>
              <a:rPr lang="en-US" altLang="zh-CN" sz="1400" b="1" smtClean="0"/>
              <a:t> </a:t>
            </a:r>
            <a:r>
              <a:rPr lang="en-US" altLang="zh-CN" sz="1400" b="1" smtClean="0">
                <a:solidFill>
                  <a:srgbClr val="FFFF99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1400" b="1" smtClean="0"/>
              <a:t>M</a:t>
            </a:r>
            <a:r>
              <a:rPr lang="en-US" altLang="zh-CN" sz="1400" b="1" baseline="-30000" smtClean="0"/>
              <a:t>j</a:t>
            </a:r>
            <a:r>
              <a:rPr lang="zh-CN" altLang="en-US" sz="1400" b="1" smtClean="0"/>
              <a:t>，故</a:t>
            </a:r>
            <a:r>
              <a:rPr lang="en-US" altLang="zh-CN" sz="1400" b="1" smtClean="0"/>
              <a:t>M</a:t>
            </a:r>
            <a:r>
              <a:rPr lang="en-US" altLang="zh-CN" sz="1400" b="1" baseline="-30000" smtClean="0"/>
              <a:t>i</a:t>
            </a:r>
            <a:r>
              <a:rPr lang="en-US" altLang="zh-CN" sz="1400" b="1" smtClean="0">
                <a:sym typeface="Symbol" panose="05050102010706020507" pitchFamily="18" charset="2"/>
              </a:rPr>
              <a:t></a:t>
            </a:r>
            <a:r>
              <a:rPr lang="en-US" altLang="zh-CN" sz="1400" b="1" smtClean="0"/>
              <a:t>M</a:t>
            </a:r>
            <a:r>
              <a:rPr lang="en-US" altLang="zh-CN" sz="1400" b="1" baseline="-30000" smtClean="0"/>
              <a:t>j</a:t>
            </a:r>
          </a:p>
          <a:p>
            <a:pPr eaLnBrk="1" hangingPunct="1"/>
            <a:endParaRPr lang="zh-CN" altLang="en-US" sz="1400" b="1" baseline="-30000" smtClean="0"/>
          </a:p>
        </p:txBody>
      </p:sp>
    </p:spTree>
    <p:extLst>
      <p:ext uri="{BB962C8B-B14F-4D97-AF65-F5344CB8AC3E}">
        <p14:creationId xmlns:p14="http://schemas.microsoft.com/office/powerpoint/2010/main" val="3400511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z="1400" b="1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35161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400" b="1" smtClean="0"/>
              <a:t>非空集合</a:t>
            </a:r>
            <a:r>
              <a:rPr lang="en-US" altLang="zh-CN" sz="1400" b="1" smtClean="0"/>
              <a:t>A</a:t>
            </a:r>
            <a:r>
              <a:rPr lang="zh-CN" altLang="en-US" sz="1400" b="1" smtClean="0"/>
              <a:t>上的等价关系与其上的划分是一一对应的。</a:t>
            </a:r>
          </a:p>
        </p:txBody>
      </p:sp>
    </p:spTree>
    <p:extLst>
      <p:ext uri="{BB962C8B-B14F-4D97-AF65-F5344CB8AC3E}">
        <p14:creationId xmlns:p14="http://schemas.microsoft.com/office/powerpoint/2010/main" val="3560974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Cn1(n-1)/2</a:t>
            </a:r>
          </a:p>
        </p:txBody>
      </p:sp>
    </p:spTree>
    <p:extLst>
      <p:ext uri="{BB962C8B-B14F-4D97-AF65-F5344CB8AC3E}">
        <p14:creationId xmlns:p14="http://schemas.microsoft.com/office/powerpoint/2010/main" val="224714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400" b="1" smtClean="0">
                <a:sym typeface="Symbol" panose="05050102010706020507" pitchFamily="18" charset="2"/>
              </a:rPr>
              <a:t>例如，设</a:t>
            </a:r>
            <a:r>
              <a:rPr lang="en-US" altLang="zh-CN" sz="1400" b="1" smtClean="0">
                <a:sym typeface="Symbol" panose="05050102010706020507" pitchFamily="18" charset="2"/>
              </a:rPr>
              <a:t>A</a:t>
            </a:r>
            <a:r>
              <a:rPr lang="zh-CN" altLang="en-US" sz="1400" b="1" smtClean="0">
                <a:sym typeface="Symbol" panose="05050102010706020507" pitchFamily="18" charset="2"/>
              </a:rPr>
              <a:t>是吉林大学软件学院的所有学生组成的集合，按照年级划分是</a:t>
            </a:r>
            <a:r>
              <a:rPr lang="en-US" altLang="zh-CN" sz="1400" b="1" smtClean="0">
                <a:sym typeface="Symbol" panose="05050102010706020507" pitchFamily="18" charset="2"/>
              </a:rPr>
              <a:t>A</a:t>
            </a:r>
            <a:r>
              <a:rPr lang="zh-CN" altLang="en-US" sz="1400" b="1" smtClean="0">
                <a:sym typeface="Symbol" panose="05050102010706020507" pitchFamily="18" charset="2"/>
              </a:rPr>
              <a:t>的一个划分，按照班级划分是</a:t>
            </a:r>
            <a:r>
              <a:rPr lang="en-US" altLang="zh-CN" sz="1400" b="1" smtClean="0">
                <a:sym typeface="Symbol" panose="05050102010706020507" pitchFamily="18" charset="2"/>
              </a:rPr>
              <a:t>A</a:t>
            </a:r>
            <a:r>
              <a:rPr lang="zh-CN" altLang="en-US" sz="1400" b="1" smtClean="0">
                <a:sym typeface="Symbol" panose="05050102010706020507" pitchFamily="18" charset="2"/>
              </a:rPr>
              <a:t>的一个划分，显然，按照班级划分是按照年级划分的加细。</a:t>
            </a:r>
          </a:p>
          <a:p>
            <a:pPr eaLnBrk="1" hangingPunct="1"/>
            <a:endParaRPr lang="zh-CN" altLang="en-US" sz="1400" b="1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92112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例如，集合中的包含关系就是一个部分序关系，由一些集合做元素而做成的集合，在集合的包含关系下是一个部分序集。</a:t>
            </a:r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6351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例如，集合中的包含关系就是一个部分序关系，由一些集合做元素而做成的集合，在集合的包含关系下是一个部分序集。</a:t>
            </a:r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5142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不是自反的，不一定是反自反的，反自反并不是自反的否定。</a:t>
            </a:r>
          </a:p>
        </p:txBody>
      </p:sp>
    </p:spTree>
    <p:extLst>
      <p:ext uri="{BB962C8B-B14F-4D97-AF65-F5344CB8AC3E}">
        <p14:creationId xmlns:p14="http://schemas.microsoft.com/office/powerpoint/2010/main" val="2270553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600" b="1" smtClean="0">
                <a:latin typeface="宋体" panose="02010600030101010101" pitchFamily="2" charset="-122"/>
              </a:rPr>
              <a:t>拟序关系也具有反对称性。证明：若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为空集，则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是反自反的、传递的，而且是反对称的；若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不是空集，则有</a:t>
            </a:r>
            <a:r>
              <a:rPr lang="en-US" altLang="zh-CN" sz="1600" b="1" smtClean="0">
                <a:latin typeface="宋体" panose="02010600030101010101" pitchFamily="2" charset="-122"/>
              </a:rPr>
              <a:t>xRy, </a:t>
            </a:r>
            <a:r>
              <a:rPr lang="zh-CN" altLang="en-US" sz="1600" b="1" smtClean="0">
                <a:latin typeface="宋体" panose="02010600030101010101" pitchFamily="2" charset="-122"/>
              </a:rPr>
              <a:t>而且</a:t>
            </a:r>
            <a:r>
              <a:rPr lang="en-US" altLang="zh-CN" sz="1600" b="1" smtClean="0">
                <a:latin typeface="宋体" panose="02010600030101010101" pitchFamily="2" charset="-122"/>
              </a:rPr>
              <a:t>x!=y</a:t>
            </a:r>
            <a:r>
              <a:rPr lang="zh-CN" altLang="en-US" sz="1600" b="1" smtClean="0">
                <a:latin typeface="宋体" panose="02010600030101010101" pitchFamily="2" charset="-122"/>
              </a:rPr>
              <a:t>，否则与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是反自反的矛盾，这样，是否有</a:t>
            </a:r>
            <a:r>
              <a:rPr lang="en-US" altLang="zh-CN" sz="1600" b="1" smtClean="0">
                <a:latin typeface="宋体" panose="02010600030101010101" pitchFamily="2" charset="-122"/>
              </a:rPr>
              <a:t>yRx</a:t>
            </a:r>
            <a:r>
              <a:rPr lang="zh-CN" altLang="en-US" sz="1600" b="1" smtClean="0">
                <a:latin typeface="宋体" panose="02010600030101010101" pitchFamily="2" charset="-122"/>
              </a:rPr>
              <a:t>，分成两种情况：若有</a:t>
            </a:r>
            <a:r>
              <a:rPr lang="en-US" altLang="zh-CN" sz="1600" b="1" smtClean="0">
                <a:latin typeface="宋体" panose="02010600030101010101" pitchFamily="2" charset="-122"/>
              </a:rPr>
              <a:t>yRx</a:t>
            </a:r>
            <a:r>
              <a:rPr lang="zh-CN" altLang="en-US" sz="1600" b="1" smtClean="0">
                <a:latin typeface="宋体" panose="02010600030101010101" pitchFamily="2" charset="-122"/>
              </a:rPr>
              <a:t>，则由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是传递的，有</a:t>
            </a:r>
            <a:r>
              <a:rPr lang="en-US" altLang="zh-CN" sz="1600" b="1" smtClean="0">
                <a:latin typeface="宋体" panose="02010600030101010101" pitchFamily="2" charset="-122"/>
              </a:rPr>
              <a:t>xRx</a:t>
            </a:r>
            <a:r>
              <a:rPr lang="zh-CN" altLang="en-US" sz="1600" b="1" smtClean="0">
                <a:latin typeface="宋体" panose="02010600030101010101" pitchFamily="2" charset="-122"/>
              </a:rPr>
              <a:t>，与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是反自反的矛盾，若对任意</a:t>
            </a:r>
            <a:r>
              <a:rPr lang="en-US" altLang="zh-CN" sz="1600" b="1" smtClean="0">
                <a:latin typeface="宋体" panose="02010600030101010101" pitchFamily="2" charset="-122"/>
              </a:rPr>
              <a:t>xRy</a:t>
            </a:r>
            <a:r>
              <a:rPr lang="zh-CN" altLang="en-US" sz="1600" b="1" smtClean="0">
                <a:latin typeface="宋体" panose="02010600030101010101" pitchFamily="2" charset="-122"/>
              </a:rPr>
              <a:t>都没有</a:t>
            </a:r>
            <a:r>
              <a:rPr lang="en-US" altLang="zh-CN" sz="1600" b="1" smtClean="0">
                <a:latin typeface="宋体" panose="02010600030101010101" pitchFamily="2" charset="-122"/>
              </a:rPr>
              <a:t>yRx</a:t>
            </a:r>
            <a:r>
              <a:rPr lang="zh-CN" altLang="en-US" sz="1600" b="1" smtClean="0">
                <a:latin typeface="宋体" panose="02010600030101010101" pitchFamily="2" charset="-122"/>
              </a:rPr>
              <a:t>，则</a:t>
            </a:r>
            <a:r>
              <a:rPr lang="en-US" altLang="zh-CN" sz="1600" b="1" smtClean="0">
                <a:latin typeface="宋体" panose="02010600030101010101" pitchFamily="2" charset="-122"/>
              </a:rPr>
              <a:t>R</a:t>
            </a:r>
            <a:r>
              <a:rPr lang="zh-CN" altLang="en-US" sz="1600" b="1" smtClean="0">
                <a:latin typeface="宋体" panose="02010600030101010101" pitchFamily="2" charset="-122"/>
              </a:rPr>
              <a:t>是反对称的。</a:t>
            </a:r>
          </a:p>
        </p:txBody>
      </p:sp>
    </p:spTree>
    <p:extLst>
      <p:ext uri="{BB962C8B-B14F-4D97-AF65-F5344CB8AC3E}">
        <p14:creationId xmlns:p14="http://schemas.microsoft.com/office/powerpoint/2010/main" val="294237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600" b="1" smtClean="0"/>
              <a:t>M</a:t>
            </a:r>
            <a:r>
              <a:rPr lang="zh-CN" altLang="en-US" sz="1600" b="1" smtClean="0"/>
              <a:t>的上界</a:t>
            </a:r>
            <a:r>
              <a:rPr lang="en-US" altLang="zh-CN" sz="1600" b="1" smtClean="0"/>
              <a:t>(</a:t>
            </a:r>
            <a:r>
              <a:rPr lang="zh-CN" altLang="en-US" sz="1600" b="1" smtClean="0"/>
              <a:t>下界</a:t>
            </a:r>
            <a:r>
              <a:rPr lang="en-US" altLang="zh-CN" sz="1600" b="1" smtClean="0"/>
              <a:t>) </a:t>
            </a:r>
            <a:r>
              <a:rPr lang="zh-CN" altLang="en-US" sz="1600" b="1" smtClean="0"/>
              <a:t>可以有多个，</a:t>
            </a:r>
            <a:r>
              <a:rPr lang="en-US" altLang="zh-CN" sz="1600" b="1" smtClean="0"/>
              <a:t>M</a:t>
            </a:r>
            <a:r>
              <a:rPr lang="zh-CN" altLang="en-US" sz="1600" b="1" smtClean="0"/>
              <a:t>的上界</a:t>
            </a:r>
            <a:r>
              <a:rPr lang="en-US" altLang="zh-CN" sz="1600" b="1" smtClean="0"/>
              <a:t>(</a:t>
            </a:r>
            <a:r>
              <a:rPr lang="zh-CN" altLang="en-US" sz="1600" b="1" smtClean="0"/>
              <a:t>下界</a:t>
            </a:r>
            <a:r>
              <a:rPr lang="en-US" altLang="zh-CN" sz="1600" b="1" smtClean="0"/>
              <a:t>)</a:t>
            </a:r>
            <a:r>
              <a:rPr lang="zh-CN" altLang="en-US" sz="1600" b="1" smtClean="0"/>
              <a:t>未必在</a:t>
            </a:r>
            <a:r>
              <a:rPr lang="en-US" altLang="zh-CN" sz="1600" b="1" smtClean="0"/>
              <a:t>M</a:t>
            </a:r>
            <a:r>
              <a:rPr lang="zh-CN" altLang="en-US" sz="1600" b="1" smtClean="0"/>
              <a:t>中，甚至</a:t>
            </a:r>
            <a:r>
              <a:rPr lang="en-US" altLang="zh-CN" sz="1600" b="1" smtClean="0"/>
              <a:t>M</a:t>
            </a:r>
            <a:r>
              <a:rPr lang="zh-CN" altLang="en-US" sz="1600" b="1" smtClean="0"/>
              <a:t>未必有上界</a:t>
            </a:r>
            <a:r>
              <a:rPr lang="en-US" altLang="zh-CN" sz="1600" b="1" smtClean="0"/>
              <a:t>(</a:t>
            </a:r>
            <a:r>
              <a:rPr lang="zh-CN" altLang="en-US" sz="1600" b="1" smtClean="0"/>
              <a:t>下界</a:t>
            </a:r>
            <a:r>
              <a:rPr lang="en-US" altLang="zh-CN" sz="1600" b="1" smtClean="0"/>
              <a:t>)</a:t>
            </a:r>
            <a:r>
              <a:rPr lang="zh-CN" altLang="en-US" sz="1600" b="1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10467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1600" b="1" smtClean="0"/>
              <a:t>M</a:t>
            </a:r>
            <a:r>
              <a:rPr lang="zh-CN" altLang="en-US" sz="1600" b="1" smtClean="0"/>
              <a:t>的上界</a:t>
            </a:r>
            <a:r>
              <a:rPr lang="en-US" altLang="zh-CN" sz="1600" b="1" smtClean="0"/>
              <a:t>(</a:t>
            </a:r>
            <a:r>
              <a:rPr lang="zh-CN" altLang="en-US" sz="1600" b="1" smtClean="0"/>
              <a:t>下界</a:t>
            </a:r>
            <a:r>
              <a:rPr lang="en-US" altLang="zh-CN" sz="1600" b="1" smtClean="0"/>
              <a:t>)</a:t>
            </a:r>
            <a:r>
              <a:rPr lang="zh-CN" altLang="en-US" sz="1600" b="1" smtClean="0"/>
              <a:t>未必在</a:t>
            </a:r>
            <a:r>
              <a:rPr lang="en-US" altLang="zh-CN" sz="1600" b="1" smtClean="0"/>
              <a:t>M</a:t>
            </a:r>
            <a:r>
              <a:rPr lang="zh-CN" altLang="en-US" sz="1600" b="1" smtClean="0"/>
              <a:t>中，甚至</a:t>
            </a:r>
            <a:r>
              <a:rPr lang="en-US" altLang="zh-CN" sz="1600" b="1" smtClean="0"/>
              <a:t>M</a:t>
            </a:r>
            <a:r>
              <a:rPr lang="zh-CN" altLang="en-US" sz="1600" b="1" smtClean="0"/>
              <a:t>未必有上界</a:t>
            </a:r>
            <a:r>
              <a:rPr lang="en-US" altLang="zh-CN" sz="1600" b="1" smtClean="0"/>
              <a:t>(</a:t>
            </a:r>
            <a:r>
              <a:rPr lang="zh-CN" altLang="en-US" sz="1600" b="1" smtClean="0"/>
              <a:t>下界</a:t>
            </a:r>
            <a:r>
              <a:rPr lang="en-US" altLang="zh-CN" sz="1600" b="1" smtClean="0"/>
              <a:t>)</a:t>
            </a:r>
            <a:r>
              <a:rPr lang="zh-CN" altLang="en-US" sz="1600" b="1" smtClean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7957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600" b="1" smtClean="0">
                <a:latin typeface="宋体" panose="02010600030101010101" pitchFamily="2" charset="-122"/>
              </a:rPr>
              <a:t>最大元，最小元未必存在，如果存在必唯一；极大元，极小元对有限部分序集必存在，但未必唯一。上下界未必存在，存在时又未必唯一，即使有上下界时，最小上界和最大下界也未必存在。</a:t>
            </a:r>
            <a:r>
              <a:rPr lang="zh-CN" altLang="en-US" sz="1600" b="1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2594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87902E-FB85-4321-B716-344FAFDF1526}" type="slidenum">
              <a:rPr lang="zh-CN" altLang="en-US" smtClean="0"/>
              <a:pPr>
                <a:defRPr/>
              </a:pPr>
              <a:t>131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692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12CA877-3E6C-4316-8B33-9E648BE59DB9}" type="slidenum">
              <a:rPr lang="en-US" altLang="zh-CN" sz="1200" b="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134</a:t>
            </a:fld>
            <a:endParaRPr lang="en-US" altLang="zh-CN" sz="1200" b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0218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若</a:t>
            </a:r>
            <a:r>
              <a:rPr lang="en-US" altLang="zh-CN" sz="1400" b="1" smtClean="0">
                <a:sym typeface="Symbol" panose="05050102010706020507" pitchFamily="18" charset="2"/>
              </a:rPr>
              <a:t>A</a:t>
            </a:r>
            <a:r>
              <a:rPr lang="zh-CN" altLang="en-US" sz="1400" b="1" smtClean="0">
                <a:sym typeface="Symbol" panose="05050102010706020507" pitchFamily="18" charset="2"/>
              </a:rPr>
              <a:t>是空集，</a:t>
            </a:r>
            <a:r>
              <a:rPr lang="en-US" altLang="zh-CN" sz="1400" b="1" smtClean="0">
                <a:sym typeface="Symbol" panose="05050102010706020507" pitchFamily="18" charset="2"/>
              </a:rPr>
              <a:t>A</a:t>
            </a:r>
            <a:r>
              <a:rPr lang="zh-CN" altLang="en-US" sz="1400" b="1" smtClean="0">
                <a:sym typeface="Symbol" panose="05050102010706020507" pitchFamily="18" charset="2"/>
              </a:rPr>
              <a:t>上的空关系是否</a:t>
            </a:r>
            <a:r>
              <a:rPr lang="zh-CN" altLang="en-US" sz="1400" b="1" smtClean="0"/>
              <a:t>具有自反性，又具有反自反性？</a:t>
            </a:r>
          </a:p>
        </p:txBody>
      </p:sp>
    </p:spTree>
    <p:extLst>
      <p:ext uri="{BB962C8B-B14F-4D97-AF65-F5344CB8AC3E}">
        <p14:creationId xmlns:p14="http://schemas.microsoft.com/office/powerpoint/2010/main" val="485619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87902E-FB85-4321-B716-344FAFDF1526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60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2400" b="1" smtClean="0"/>
              <a:t>I</a:t>
            </a:r>
            <a:r>
              <a:rPr lang="en-US" altLang="zh-CN" sz="2400" b="1" baseline="-25000" smtClean="0"/>
              <a:t>A</a:t>
            </a:r>
            <a:r>
              <a:rPr lang="zh-CN" altLang="en-US" sz="2400" b="1" smtClean="0"/>
              <a:t>的任意子集（包括空集）既具有</a:t>
            </a:r>
            <a:r>
              <a:rPr lang="zh-CN" altLang="en-US" sz="2400" b="1" smtClean="0">
                <a:latin typeface="宋体" panose="02010600030101010101" pitchFamily="2" charset="-122"/>
              </a:rPr>
              <a:t>对称</a:t>
            </a:r>
            <a:r>
              <a:rPr lang="zh-CN" altLang="en-US" sz="2400" b="1" smtClean="0"/>
              <a:t>性，又具有</a:t>
            </a:r>
            <a:r>
              <a:rPr lang="zh-CN" altLang="en-US" sz="2400" b="1" smtClean="0">
                <a:latin typeface="宋体" panose="02010600030101010101" pitchFamily="2" charset="-122"/>
              </a:rPr>
              <a:t>反对称</a:t>
            </a:r>
            <a:r>
              <a:rPr lang="zh-CN" altLang="en-US" sz="2400" b="1" smtClean="0"/>
              <a:t>性</a:t>
            </a:r>
          </a:p>
          <a:p>
            <a:pPr eaLnBrk="1" hangingPunct="1"/>
            <a:r>
              <a:rPr lang="en-US" altLang="zh-CN" sz="2400" b="1" smtClean="0"/>
              <a:t>{(a,b),(b,a),(a,c)}</a:t>
            </a:r>
            <a:r>
              <a:rPr lang="zh-CN" altLang="en-US" sz="1400" b="1" smtClean="0"/>
              <a:t>既不具有</a:t>
            </a:r>
            <a:r>
              <a:rPr lang="zh-CN" altLang="en-US" sz="1400" b="1" smtClean="0">
                <a:latin typeface="宋体" panose="02010600030101010101" pitchFamily="2" charset="-122"/>
              </a:rPr>
              <a:t>对称</a:t>
            </a:r>
            <a:r>
              <a:rPr lang="zh-CN" altLang="en-US" sz="1400" b="1" smtClean="0"/>
              <a:t>性，又不具有反</a:t>
            </a:r>
            <a:r>
              <a:rPr lang="zh-CN" altLang="en-US" sz="1400" b="1" smtClean="0">
                <a:latin typeface="宋体" panose="02010600030101010101" pitchFamily="2" charset="-122"/>
              </a:rPr>
              <a:t>对称</a:t>
            </a:r>
            <a:r>
              <a:rPr lang="zh-CN" altLang="en-US" sz="1400" b="1" smtClean="0"/>
              <a:t>性</a:t>
            </a:r>
          </a:p>
          <a:p>
            <a:pPr eaLnBrk="1" hangingPunct="1"/>
            <a:r>
              <a:rPr lang="zh-CN" altLang="en-US" sz="1400" b="1" smtClean="0">
                <a:sym typeface="Symbol" panose="05050102010706020507" pitchFamily="18" charset="2"/>
              </a:rPr>
              <a:t> 、</a:t>
            </a:r>
            <a:r>
              <a:rPr lang="en-US" altLang="zh-CN" sz="1400" b="1" smtClean="0"/>
              <a:t>I</a:t>
            </a:r>
            <a:r>
              <a:rPr lang="en-US" altLang="zh-CN" sz="1400" b="1" baseline="-30000" smtClean="0"/>
              <a:t>A</a:t>
            </a:r>
            <a:r>
              <a:rPr lang="zh-CN" altLang="en-US" sz="2400" b="1" smtClean="0"/>
              <a:t>既具有</a:t>
            </a:r>
            <a:r>
              <a:rPr lang="zh-CN" altLang="en-US" sz="2400" b="1" smtClean="0">
                <a:latin typeface="宋体" panose="02010600030101010101" pitchFamily="2" charset="-122"/>
              </a:rPr>
              <a:t>对称</a:t>
            </a:r>
            <a:r>
              <a:rPr lang="zh-CN" altLang="en-US" sz="2400" b="1" smtClean="0"/>
              <a:t>性，又具有</a:t>
            </a:r>
            <a:r>
              <a:rPr lang="zh-CN" altLang="en-US" sz="2400" b="1" smtClean="0">
                <a:latin typeface="宋体" panose="02010600030101010101" pitchFamily="2" charset="-122"/>
              </a:rPr>
              <a:t>反对称</a:t>
            </a:r>
            <a:r>
              <a:rPr lang="zh-CN" altLang="en-US" sz="2400" b="1" smtClean="0"/>
              <a:t>性</a:t>
            </a:r>
            <a:endParaRPr lang="zh-CN" altLang="en-US" sz="1400" b="1" smtClean="0"/>
          </a:p>
          <a:p>
            <a:pPr eaLnBrk="1" hangingPunct="1"/>
            <a:r>
              <a:rPr lang="zh-CN" altLang="en-US" sz="1400" b="1" smtClean="0"/>
              <a:t>全域关系</a:t>
            </a:r>
            <a:r>
              <a:rPr lang="en-US" altLang="zh-CN" sz="1400" b="1" smtClean="0"/>
              <a:t>E</a:t>
            </a:r>
            <a:r>
              <a:rPr lang="en-US" altLang="zh-CN" sz="1400" b="1" baseline="-30000" smtClean="0"/>
              <a:t>A</a:t>
            </a:r>
            <a:r>
              <a:rPr lang="zh-CN" altLang="en-US" sz="2400" b="1" smtClean="0"/>
              <a:t>具有</a:t>
            </a:r>
            <a:r>
              <a:rPr lang="zh-CN" altLang="en-US" sz="2400" b="1" smtClean="0">
                <a:latin typeface="宋体" panose="02010600030101010101" pitchFamily="2" charset="-122"/>
              </a:rPr>
              <a:t>对称</a:t>
            </a:r>
            <a:r>
              <a:rPr lang="zh-CN" altLang="en-US" sz="2400" b="1" smtClean="0"/>
              <a:t>性</a:t>
            </a:r>
            <a:r>
              <a:rPr lang="zh-CN" altLang="en-US" sz="1400" b="1" smtClean="0"/>
              <a:t>，不具有反</a:t>
            </a:r>
            <a:r>
              <a:rPr lang="zh-CN" altLang="en-US" sz="1400" b="1" smtClean="0">
                <a:latin typeface="宋体" panose="02010600030101010101" pitchFamily="2" charset="-122"/>
              </a:rPr>
              <a:t>对称</a:t>
            </a:r>
            <a:r>
              <a:rPr lang="zh-CN" altLang="en-US" sz="1400" b="1" smtClean="0"/>
              <a:t>性</a:t>
            </a:r>
          </a:p>
          <a:p>
            <a:pPr eaLnBrk="1" hangingPunct="1"/>
            <a:endParaRPr lang="zh-CN" altLang="en-US" sz="1400" b="1" smtClean="0"/>
          </a:p>
        </p:txBody>
      </p:sp>
    </p:spTree>
    <p:extLst>
      <p:ext uri="{BB962C8B-B14F-4D97-AF65-F5344CB8AC3E}">
        <p14:creationId xmlns:p14="http://schemas.microsoft.com/office/powerpoint/2010/main" val="2505234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400" b="1" smtClean="0">
                <a:latin typeface="宋体" panose="02010600030101010101" pitchFamily="2" charset="-122"/>
              </a:rPr>
              <a:t>当命题</a:t>
            </a:r>
            <a:r>
              <a:rPr lang="zh-CN" altLang="en-US" sz="1400" b="1" smtClean="0"/>
              <a:t>“</a:t>
            </a:r>
            <a:r>
              <a:rPr lang="zh-CN" altLang="en-US" sz="1400" b="1" smtClean="0">
                <a:latin typeface="宋体" panose="02010600030101010101" pitchFamily="2" charset="-122"/>
              </a:rPr>
              <a:t>如果</a:t>
            </a:r>
            <a:r>
              <a:rPr lang="en-US" altLang="zh-CN" sz="1400" b="1" smtClean="0"/>
              <a:t>xRy</a:t>
            </a:r>
            <a:r>
              <a:rPr lang="zh-CN" altLang="en-US" sz="1400" b="1" smtClean="0">
                <a:latin typeface="宋体" panose="02010600030101010101" pitchFamily="2" charset="-122"/>
              </a:rPr>
              <a:t>，</a:t>
            </a:r>
            <a:r>
              <a:rPr lang="en-US" altLang="zh-CN" sz="1400" b="1" smtClean="0"/>
              <a:t>yRz</a:t>
            </a:r>
            <a:r>
              <a:rPr lang="zh-CN" altLang="en-US" sz="1400" b="1" smtClean="0">
                <a:latin typeface="宋体" panose="02010600030101010101" pitchFamily="2" charset="-122"/>
              </a:rPr>
              <a:t>，则</a:t>
            </a:r>
            <a:r>
              <a:rPr lang="en-US" altLang="zh-CN" sz="1400" b="1" smtClean="0"/>
              <a:t>xRz”</a:t>
            </a:r>
            <a:r>
              <a:rPr lang="zh-CN" altLang="en-US" sz="1400" b="1" smtClean="0"/>
              <a:t>为真时，</a:t>
            </a:r>
            <a:r>
              <a:rPr lang="zh-CN" altLang="en-US" sz="1400" b="1" smtClean="0">
                <a:latin typeface="宋体" panose="02010600030101010101" pitchFamily="2" charset="-122"/>
              </a:rPr>
              <a:t>关系</a:t>
            </a:r>
            <a:r>
              <a:rPr lang="en-US" altLang="zh-CN" sz="1400" b="1" smtClean="0"/>
              <a:t>R</a:t>
            </a:r>
            <a:r>
              <a:rPr lang="zh-CN" altLang="en-US" sz="1400" b="1" smtClean="0">
                <a:latin typeface="宋体" panose="02010600030101010101" pitchFamily="2" charset="-122"/>
              </a:rPr>
              <a:t>称为是传递的，当不存在</a:t>
            </a:r>
            <a:r>
              <a:rPr lang="en-US" altLang="zh-CN" sz="1400" b="1" smtClean="0"/>
              <a:t>xRy</a:t>
            </a:r>
            <a:r>
              <a:rPr lang="zh-CN" altLang="en-US" sz="1400" b="1" smtClean="0">
                <a:latin typeface="宋体" panose="02010600030101010101" pitchFamily="2" charset="-122"/>
              </a:rPr>
              <a:t>、</a:t>
            </a:r>
            <a:r>
              <a:rPr lang="en-US" altLang="zh-CN" sz="1400" b="1" smtClean="0"/>
              <a:t>yRz</a:t>
            </a:r>
            <a:r>
              <a:rPr lang="zh-CN" altLang="en-US" sz="1400" b="1" smtClean="0"/>
              <a:t>时，该命题的前件是为假的，所以无论后件是真是假，该命题都是成立的。所以</a:t>
            </a:r>
            <a:r>
              <a:rPr lang="en-US" altLang="zh-CN" sz="1400" b="1" smtClean="0"/>
              <a:t>R</a:t>
            </a:r>
            <a:r>
              <a:rPr lang="en-US" altLang="zh-CN" sz="1400" b="1" baseline="-25000" smtClean="0"/>
              <a:t>2</a:t>
            </a:r>
            <a:r>
              <a:rPr lang="zh-CN" altLang="en-US" sz="1400" b="1" smtClean="0"/>
              <a:t>是传递的，空集也是传递的。</a:t>
            </a:r>
            <a:endParaRPr lang="zh-CN" altLang="en-US" sz="1400" b="1" baseline="-25000" smtClean="0"/>
          </a:p>
        </p:txBody>
      </p:sp>
    </p:spTree>
    <p:extLst>
      <p:ext uri="{BB962C8B-B14F-4D97-AF65-F5344CB8AC3E}">
        <p14:creationId xmlns:p14="http://schemas.microsoft.com/office/powerpoint/2010/main" val="1580776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57307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31112F-5BE9-4B7D-A5BC-ED58B5B73D54}" type="slidenum">
              <a:rPr lang="en-US" altLang="zh-CN" sz="1200" b="0">
                <a:solidFill>
                  <a:srgbClr val="000000"/>
                </a:solidFill>
              </a:rPr>
              <a:pPr eaLnBrk="1" hangingPunct="1"/>
              <a:t>62</a:t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390422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6D323D-A7D3-444E-A93F-5D73FA95A77B}" type="slidenum">
              <a:rPr lang="en-US" altLang="zh-CN" sz="1200" b="0">
                <a:solidFill>
                  <a:srgbClr val="000000"/>
                </a:solidFill>
              </a:rPr>
              <a:pPr eaLnBrk="1" hangingPunct="1"/>
              <a:t>63</a:t>
            </a:fld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3187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6350"/>
            <a:ext cx="9155113" cy="6877050"/>
            <a:chOff x="0" y="0"/>
            <a:chExt cx="5767" cy="4337"/>
          </a:xfrm>
        </p:grpSpPr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 rot="18897039" flipH="1">
              <a:off x="1500" y="2426"/>
              <a:ext cx="1032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 rot="18897039" flipH="1">
              <a:off x="780" y="2426"/>
              <a:ext cx="1032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 rot="18897039" flipH="1">
              <a:off x="26" y="2403"/>
              <a:ext cx="1006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CEA87-03E4-4229-AB9A-CA7F74A0A2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211936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57A0-5BCF-4BDF-A923-4F159FEEEC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298680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894D4-A6B6-455E-A6FD-BC54BFA513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345162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04B6-665C-455B-A0A3-6A40DB8C90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129273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FA661-BD4B-4FAB-830F-A7C250F1BC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8609019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96 w 1722"/>
                <a:gd name="T1" fmla="*/ 53 h 66"/>
                <a:gd name="T2" fmla="*/ 1696 w 1722"/>
                <a:gd name="T3" fmla="*/ 47 h 66"/>
                <a:gd name="T4" fmla="*/ 0 w 1722"/>
                <a:gd name="T5" fmla="*/ 0 h 66"/>
                <a:gd name="T6" fmla="*/ 0 w 1722"/>
                <a:gd name="T7" fmla="*/ 35 h 66"/>
                <a:gd name="T8" fmla="*/ 1696 w 1722"/>
                <a:gd name="T9" fmla="*/ 53 h 66"/>
                <a:gd name="T10" fmla="*/ 1696 w 1722"/>
                <a:gd name="T11" fmla="*/ 5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2 w 975"/>
                <a:gd name="T1" fmla="*/ 48 h 101"/>
                <a:gd name="T2" fmla="*/ 96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2 w 975"/>
                <a:gd name="T9" fmla="*/ 48 h 101"/>
                <a:gd name="T10" fmla="*/ 96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1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15 w 2141"/>
                <a:gd name="T7" fmla="*/ 0 h 198"/>
                <a:gd name="T8" fmla="*/ 211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43 w 2517"/>
                <a:gd name="T1" fmla="*/ 276 h 276"/>
                <a:gd name="T2" fmla="*/ 2478 w 2517"/>
                <a:gd name="T3" fmla="*/ 204 h 276"/>
                <a:gd name="T4" fmla="*/ 2221 w 2517"/>
                <a:gd name="T5" fmla="*/ 0 h 276"/>
                <a:gd name="T6" fmla="*/ 0 w 2517"/>
                <a:gd name="T7" fmla="*/ 276 h 276"/>
                <a:gd name="T8" fmla="*/ 2143 w 2517"/>
                <a:gd name="T9" fmla="*/ 276 h 276"/>
                <a:gd name="T10" fmla="*/ 214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1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16 w 729"/>
                <a:gd name="T7" fmla="*/ 240 h 240"/>
                <a:gd name="T8" fmla="*/ 71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16 w 729"/>
                <a:gd name="T1" fmla="*/ 318 h 318"/>
                <a:gd name="T2" fmla="*/ 71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16 w 729"/>
                <a:gd name="T9" fmla="*/ 318 h 318"/>
                <a:gd name="T10" fmla="*/ 71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sz="1800" b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sz="1800" b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4A25456-15CB-4468-875B-3D27CE0578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693514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B37D10-AF9D-46DE-B4E8-15F1D4EB6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857496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4BF78FF-25FE-4685-AA36-EE5F5AA7A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321261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4770810-1839-4C44-8830-05176554BB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95781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1D4C4CC-A828-4F92-B3B0-99FCE6F2EC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163661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E506D9B-3193-403F-B20C-99504A218F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785910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DF7F6-A551-4794-8917-2A16EF42BF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553824"/>
      </p:ext>
    </p:extLst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BB688A4-70B9-432E-ABA1-045E1F4F1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412368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CD08DD0-1B2F-4255-9F0A-36FF3005F1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46580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2DC8D9-2DC7-46DD-883C-EBFAB94AC3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51774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1828B07-B4A0-43F2-BC18-447DF29268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763147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0C3636A-0BE1-47E4-92EE-7455CFB632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426524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1E96ED-8D97-47AB-9C0F-F42AEB9DAD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029000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61 h 4320"/>
                <a:gd name="T2" fmla="*/ 1737 w 1737"/>
                <a:gd name="T3" fmla="*/ 437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45 h 4320"/>
                <a:gd name="T2" fmla="*/ 1737 w 1737"/>
                <a:gd name="T3" fmla="*/ 435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066 h 4420"/>
                <a:gd name="T2" fmla="*/ 1739 w 1739"/>
                <a:gd name="T3" fmla="*/ 407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06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82 h 4338"/>
                <a:gd name="T4" fmla="*/ 2080 w 2080"/>
                <a:gd name="T5" fmla="*/ 428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503733C-C5C0-4098-AF45-0235C462689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02028"/>
      </p:ext>
    </p:extLst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22706-E0CF-49BE-8A06-01F35E18E5C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78530"/>
      </p:ext>
    </p:extLst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9E0EB-CE2E-4821-8EDC-6F81AE42123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54342"/>
      </p:ext>
    </p:extLst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5A5F5-8F97-47A1-8DEC-6D4A6205F63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1661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75459-1AB1-4F6F-9559-D5D2C128C0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3464244"/>
      </p:ext>
    </p:extLst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ED697-C9D3-463E-99A2-1C68AB2CE0D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893313"/>
      </p:ext>
    </p:extLst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397563-B30D-4D9A-9024-0D1357B06722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69491"/>
      </p:ext>
    </p:extLst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D2264-17E1-44CB-A9C2-ACEE39A3C85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69867"/>
      </p:ext>
    </p:extLst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65B560-20DC-44D7-8773-642327D7355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18898"/>
      </p:ext>
    </p:extLst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838E86-1BB7-4DBB-AA13-E9CCD13798D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15744"/>
      </p:ext>
    </p:extLst>
  </p:cSld>
  <p:clrMapOvr>
    <a:masterClrMapping/>
  </p:clrMapOvr>
  <p:transition spd="med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45A0D-AC10-4710-9540-F53A4F5AE7C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149834"/>
      </p:ext>
    </p:extLst>
  </p:cSld>
  <p:clrMapOvr>
    <a:masterClrMapping/>
  </p:clrMapOvr>
  <p:transition spd="med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04FA90-6175-43C2-81DE-442E1578F95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75964"/>
      </p:ext>
    </p:extLst>
  </p:cSld>
  <p:clrMapOvr>
    <a:masterClrMapping/>
  </p:clrMapOvr>
  <p:transition spd="med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CF3701-3929-4947-93BE-07F4B53C0B5E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31492"/>
      </p:ext>
    </p:extLst>
  </p:cSld>
  <p:clrMapOvr>
    <a:masterClrMapping/>
  </p:clrMapOvr>
  <p:transition spd="med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08D963-1D00-4A31-983F-7F993CEA7DBB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95020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F1D70-50C7-4575-AD83-55C34D0C26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125885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3FBB5-5E1F-4403-990D-9C3C513949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001131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61A9C-4950-4BA1-852E-3D5C46BE10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17291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8C93-BB89-4FA2-A902-391762C469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622984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86D19-A0D1-4CC3-8C81-1F6D0ACEB0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133408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92E8-0075-413D-9982-6CB1CDE200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262561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1032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 rot="18897039" flipH="1">
              <a:off x="25" y="3859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lt"/>
              </a:defRPr>
            </a:lvl1pPr>
          </a:lstStyle>
          <a:p>
            <a:pPr>
              <a:defRPr/>
            </a:pPr>
            <a:fld id="{1060AC64-CE1B-4DBA-AFBD-80FC1C82F1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92" r:id="rId1"/>
    <p:sldLayoutId id="2147484680" r:id="rId2"/>
    <p:sldLayoutId id="2147484681" r:id="rId3"/>
    <p:sldLayoutId id="2147484682" r:id="rId4"/>
    <p:sldLayoutId id="2147484683" r:id="rId5"/>
    <p:sldLayoutId id="2147484684" r:id="rId6"/>
    <p:sldLayoutId id="2147484685" r:id="rId7"/>
    <p:sldLayoutId id="2147484686" r:id="rId8"/>
    <p:sldLayoutId id="2147484687" r:id="rId9"/>
    <p:sldLayoutId id="2147484688" r:id="rId10"/>
    <p:sldLayoutId id="2147484689" r:id="rId11"/>
    <p:sldLayoutId id="2147484690" r:id="rId12"/>
    <p:sldLayoutId id="2147484691" r:id="rId13"/>
  </p:sldLayoutIdLst>
  <p:transition spd="med"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96 w 1722"/>
                <a:gd name="T1" fmla="*/ 53 h 66"/>
                <a:gd name="T2" fmla="*/ 1696 w 1722"/>
                <a:gd name="T3" fmla="*/ 47 h 66"/>
                <a:gd name="T4" fmla="*/ 0 w 1722"/>
                <a:gd name="T5" fmla="*/ 0 h 66"/>
                <a:gd name="T6" fmla="*/ 0 w 1722"/>
                <a:gd name="T7" fmla="*/ 35 h 66"/>
                <a:gd name="T8" fmla="*/ 1696 w 1722"/>
                <a:gd name="T9" fmla="*/ 53 h 66"/>
                <a:gd name="T10" fmla="*/ 1696 w 1722"/>
                <a:gd name="T11" fmla="*/ 5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2 w 975"/>
                <a:gd name="T1" fmla="*/ 48 h 101"/>
                <a:gd name="T2" fmla="*/ 96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2 w 975"/>
                <a:gd name="T9" fmla="*/ 48 h 101"/>
                <a:gd name="T10" fmla="*/ 96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1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15 w 2141"/>
                <a:gd name="T7" fmla="*/ 0 h 198"/>
                <a:gd name="T8" fmla="*/ 211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43 w 2517"/>
                <a:gd name="T1" fmla="*/ 276 h 276"/>
                <a:gd name="T2" fmla="*/ 2478 w 2517"/>
                <a:gd name="T3" fmla="*/ 204 h 276"/>
                <a:gd name="T4" fmla="*/ 2221 w 2517"/>
                <a:gd name="T5" fmla="*/ 0 h 276"/>
                <a:gd name="T6" fmla="*/ 0 w 2517"/>
                <a:gd name="T7" fmla="*/ 276 h 276"/>
                <a:gd name="T8" fmla="*/ 2143 w 2517"/>
                <a:gd name="T9" fmla="*/ 276 h 276"/>
                <a:gd name="T10" fmla="*/ 214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6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1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16 w 729"/>
                <a:gd name="T7" fmla="*/ 240 h 240"/>
                <a:gd name="T8" fmla="*/ 71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8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16 w 729"/>
                <a:gd name="T1" fmla="*/ 318 h 318"/>
                <a:gd name="T2" fmla="*/ 71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16 w 729"/>
                <a:gd name="T9" fmla="*/ 318 h 318"/>
                <a:gd name="T10" fmla="*/ 71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72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74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78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81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83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800" b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092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sz="1800" b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 sz="1800" b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4960F6-BCDB-48BC-A423-E583DE3798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693" r:id="rId1"/>
    <p:sldLayoutId id="2147484694" r:id="rId2"/>
    <p:sldLayoutId id="2147484695" r:id="rId3"/>
    <p:sldLayoutId id="2147484696" r:id="rId4"/>
    <p:sldLayoutId id="2147484697" r:id="rId5"/>
    <p:sldLayoutId id="2147484698" r:id="rId6"/>
    <p:sldLayoutId id="2147484699" r:id="rId7"/>
    <p:sldLayoutId id="2147484700" r:id="rId8"/>
    <p:sldLayoutId id="2147484701" r:id="rId9"/>
    <p:sldLayoutId id="2147484702" r:id="rId10"/>
    <p:sldLayoutId id="2147484703" r:id="rId11"/>
    <p:sldLayoutId id="2147484704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61 h 4320"/>
                <a:gd name="T2" fmla="*/ 1737 w 1737"/>
                <a:gd name="T3" fmla="*/ 437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45 h 4320"/>
                <a:gd name="T2" fmla="*/ 1737 w 1737"/>
                <a:gd name="T3" fmla="*/ 435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066 h 4420"/>
                <a:gd name="T2" fmla="*/ 1739 w 1739"/>
                <a:gd name="T3" fmla="*/ 407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06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82 h 4338"/>
                <a:gd name="T4" fmla="*/ 2080 w 2080"/>
                <a:gd name="T5" fmla="*/ 428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/>
          </p:spPr>
          <p:txBody>
            <a:bodyPr wrap="none" anchor="ctr"/>
            <a:lstStyle/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Char char="v"/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150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50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b="0">
                <a:latin typeface="+mn-lt"/>
              </a:defRPr>
            </a:lvl1pPr>
          </a:lstStyle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b="0">
                <a:latin typeface="+mn-lt"/>
              </a:defRPr>
            </a:lvl1pPr>
          </a:lstStyle>
          <a:p>
            <a:pPr eaLnBrk="1" hangingPunct="1"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400" b="0">
                <a:latin typeface="Arial" panose="020B0604020202020204" pitchFamily="34" charset="0"/>
              </a:defRPr>
            </a:lvl1pPr>
          </a:lstStyle>
          <a:p>
            <a:pPr eaLnBrk="1" hangingPunct="1"/>
            <a:fld id="{8507AA03-0CCF-479F-B162-C5F9EA2B0B9D}" type="slidenum">
              <a:rPr lang="en-US" altLang="zh-CN" smtClean="0">
                <a:solidFill>
                  <a:srgbClr val="FFFFFF"/>
                </a:solidFill>
              </a:rPr>
              <a:pPr eaLnBrk="1" hangingPunct="1"/>
              <a:t>‹#›</a:t>
            </a:fld>
            <a:endParaRPr lang="en-US" altLang="zh-CN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3938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706" r:id="rId1"/>
    <p:sldLayoutId id="2147484707" r:id="rId2"/>
    <p:sldLayoutId id="2147484708" r:id="rId3"/>
    <p:sldLayoutId id="2147484709" r:id="rId4"/>
    <p:sldLayoutId id="2147484710" r:id="rId5"/>
    <p:sldLayoutId id="2147484711" r:id="rId6"/>
    <p:sldLayoutId id="2147484712" r:id="rId7"/>
    <p:sldLayoutId id="2147484713" r:id="rId8"/>
    <p:sldLayoutId id="2147484714" r:id="rId9"/>
    <p:sldLayoutId id="2147484715" r:id="rId10"/>
    <p:sldLayoutId id="2147484716" r:id="rId11"/>
    <p:sldLayoutId id="2147484717" r:id="rId12"/>
    <p:sldLayoutId id="2147484718" r:id="rId13"/>
  </p:sldLayoutIdLst>
  <p:transition spd="med"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3.w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7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emf"/><Relationship Id="rId14" Type="http://schemas.openxmlformats.org/officeDocument/2006/relationships/image" Target="../media/image12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2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.png"/><Relationship Id="rId4" Type="http://schemas.openxmlformats.org/officeDocument/2006/relationships/image" Target="../media/image23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5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1.bin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6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2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4348"/>
            <a:ext cx="7772400" cy="784830"/>
          </a:xfrm>
        </p:spPr>
        <p:txBody>
          <a:bodyPr/>
          <a:lstStyle/>
          <a:p>
            <a:pPr eaLnBrk="1" hangingPunct="1"/>
            <a:r>
              <a:rPr lang="en-US" altLang="zh-C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§1.2  </a:t>
            </a:r>
            <a:r>
              <a:rPr lang="zh-CN" alt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  系 </a:t>
            </a:r>
            <a:r>
              <a:rPr lang="en-US" altLang="zh-C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(relations)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88" y="1628800"/>
            <a:ext cx="7772400" cy="4114800"/>
          </a:xfrm>
        </p:spPr>
        <p:txBody>
          <a:bodyPr/>
          <a:lstStyle/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1.2.1	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关系的基本概念及其性质 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endParaRPr lang="zh-CN" altLang="en-US" sz="4000" b="1" dirty="0" smtClean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1.2.2	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等价关系 </a:t>
            </a: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endParaRPr lang="zh-CN" altLang="en-US" sz="4000" b="1" dirty="0" smtClean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1.2.3	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偏序关系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23528" y="958176"/>
            <a:ext cx="856932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有限</a:t>
            </a:r>
            <a:r>
              <a:rPr lang="zh-CN" altLang="en-US" sz="3000" dirty="0">
                <a:latin typeface="Times New Roman" panose="02020603050405020304" pitchFamily="18" charset="0"/>
              </a:rPr>
              <a:t>集上的二元关系可以使用0-1矩阵表示。</a:t>
            </a:r>
          </a:p>
          <a:p>
            <a:pPr indent="0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给定两个有限集合A={a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</a:rPr>
              <a:t>,…,a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sz="3000" dirty="0">
                <a:latin typeface="Times New Roman" panose="02020603050405020304" pitchFamily="18" charset="0"/>
              </a:rPr>
              <a:t>}，B={b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</a:rPr>
              <a:t>,…,b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n</a:t>
            </a:r>
            <a:r>
              <a:rPr lang="zh-CN" altLang="en-US" sz="3000" dirty="0">
                <a:latin typeface="Times New Roman" panose="02020603050405020304" pitchFamily="18" charset="0"/>
              </a:rPr>
              <a:t>},</a:t>
            </a:r>
          </a:p>
          <a:p>
            <a:pPr indent="0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R为A与B上的一个二元关系,</a:t>
            </a:r>
          </a:p>
          <a:p>
            <a:pPr indent="0" eaLnBrk="1" hangingPunct="1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则可以用下列关系矩阵M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R</a:t>
            </a:r>
            <a:r>
              <a:rPr lang="zh-CN" altLang="en-US" sz="3000" dirty="0">
                <a:latin typeface="Times New Roman" panose="02020603050405020304" pitchFamily="18" charset="0"/>
              </a:rPr>
              <a:t>=[r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ij</a:t>
            </a:r>
            <a:r>
              <a:rPr lang="zh-CN" altLang="en-US" sz="3000" dirty="0">
                <a:latin typeface="Times New Roman" panose="02020603050405020304" pitchFamily="18" charset="0"/>
              </a:rPr>
              <a:t>]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n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来表示R:</a:t>
            </a:r>
          </a:p>
          <a:p>
            <a:pPr indent="0" algn="ctr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…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1n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</a:p>
          <a:p>
            <a:pPr indent="0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M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=    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22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… 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2n</a:t>
            </a:r>
            <a:endParaRPr lang="zh-CN" altLang="en-US" sz="3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indent="0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：  ：       ：</a:t>
            </a:r>
          </a:p>
          <a:p>
            <a:pPr indent="0"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m2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… 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mn</a:t>
            </a:r>
          </a:p>
          <a:p>
            <a:pPr indent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其中若(a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b</a:t>
            </a:r>
            <a:r>
              <a:rPr lang="zh-CN" altLang="en-US" sz="3000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)R，则r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; 否则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=0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5003800" y="4076700"/>
            <a:ext cx="1512888" cy="1296988"/>
          </a:xfrm>
          <a:prstGeom prst="bracketPair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4441376" y="3284984"/>
            <a:ext cx="2590800" cy="2520950"/>
          </a:xfrm>
          <a:prstGeom prst="bracketPair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6681"/>
            <a:ext cx="7772400" cy="600164"/>
          </a:xfrm>
        </p:spPr>
        <p:txBody>
          <a:bodyPr/>
          <a:lstStyle/>
          <a:p>
            <a:pPr algn="l" eaLnBrk="1" hangingPunct="1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关系的矩阵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便于存储</a:t>
            </a:r>
            <a:endParaRPr lang="en-US" altLang="zh-CN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15900"/>
            <a:ext cx="7772400" cy="70802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的加细当且仅当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-30000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-30000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329238"/>
          </a:xfrm>
        </p:spPr>
        <p:txBody>
          <a:bodyPr/>
          <a:lstStyle/>
          <a:p>
            <a:pPr eaLnBrk="1" hangingPunct="1"/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充分性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的一个划分块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，显然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smtClean="0">
                <a:latin typeface="Times New Roman" panose="02020603050405020304" pitchFamily="18" charset="0"/>
              </a:rPr>
              <a:t>非空。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       若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中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只有一个元素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x,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则有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x) ∈Rc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，从而有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x) ∈Rc’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出现在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的某个划分块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中，则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M’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       若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中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元素多于两个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x, y ∈M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，则有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y) ∈Rc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，从而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y) ∈Rc’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，也有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x, 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都出现在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的某一个划分块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中，则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M’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 从而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的加细。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88913"/>
            <a:ext cx="8785225" cy="5907087"/>
          </a:xfrm>
        </p:spPr>
        <p:txBody>
          <a:bodyPr/>
          <a:lstStyle/>
          <a:p>
            <a:pPr eaLnBrk="1" hangingPunct="1"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例：</a:t>
            </a:r>
          </a:p>
          <a:p>
            <a:pPr eaLnBrk="1" hangingPunct="1"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zh-CN" sz="3300" b="1" smtClean="0">
                <a:latin typeface="Times New Roman" panose="02020603050405020304" pitchFamily="18" charset="0"/>
              </a:rPr>
              <a:t>设A={x|x是吉大软件学院的本科生}，A上两个等价关系：同班，同年级。</a:t>
            </a:r>
          </a:p>
          <a:p>
            <a:pPr eaLnBrk="1" hangingPunct="1"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zh-CN" sz="3300" b="1" smtClean="0">
                <a:latin typeface="Times New Roman" panose="02020603050405020304" pitchFamily="18" charset="0"/>
              </a:rPr>
              <a:t>Rc = {(x, y)| x, y∈A而且x, y同班}；</a:t>
            </a:r>
          </a:p>
          <a:p>
            <a:pPr eaLnBrk="1" hangingPunct="1">
              <a:buFontTx/>
              <a:buNone/>
            </a:pPr>
            <a:r>
              <a:rPr lang="zh-CN" altLang="zh-CN" sz="3300" b="1" smtClean="0">
                <a:latin typeface="Times New Roman" panose="02020603050405020304" pitchFamily="18" charset="0"/>
              </a:rPr>
              <a:t>   Rc</a:t>
            </a:r>
            <a:r>
              <a:rPr lang="en-US" altLang="zh-CN" sz="3300" b="1" smtClean="0">
                <a:latin typeface="Times New Roman" panose="02020603050405020304" pitchFamily="18" charset="0"/>
              </a:rPr>
              <a:t>’</a:t>
            </a:r>
            <a:r>
              <a:rPr lang="zh-CN" altLang="zh-CN" sz="3300" b="1" smtClean="0">
                <a:latin typeface="Times New Roman" panose="02020603050405020304" pitchFamily="18" charset="0"/>
              </a:rPr>
              <a:t> = {(x, y)| x, y∈A而且x, y同年级};</a:t>
            </a:r>
          </a:p>
          <a:p>
            <a:pPr eaLnBrk="1" hangingPunct="1"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sz="3300" b="1" smtClean="0">
                <a:latin typeface="Times New Roman" panose="02020603050405020304" pitchFamily="18" charset="0"/>
              </a:rPr>
              <a:t>   则：</a:t>
            </a:r>
          </a:p>
          <a:p>
            <a:pPr eaLnBrk="1" hangingPunct="1"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sz="3300" b="1" smtClean="0">
                <a:latin typeface="Times New Roman" panose="02020603050405020304" pitchFamily="18" charset="0"/>
              </a:rPr>
              <a:t>   C={{1201班的学生}，{1202班的学生}，</a:t>
            </a:r>
          </a:p>
          <a:p>
            <a:pPr eaLnBrk="1" hangingPunct="1"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sz="3300" b="1" smtClean="0">
                <a:latin typeface="Times New Roman" panose="02020603050405020304" pitchFamily="18" charset="0"/>
              </a:rPr>
              <a:t>  {1203班的学生} , … , {0901班的学生}, …} ;</a:t>
            </a:r>
          </a:p>
          <a:p>
            <a:pPr eaLnBrk="1" hangingPunct="1"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sz="3300" b="1" smtClean="0">
                <a:latin typeface="Times New Roman" panose="02020603050405020304" pitchFamily="18" charset="0"/>
              </a:rPr>
              <a:t>   C</a:t>
            </a:r>
            <a:r>
              <a:rPr lang="zh-CN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zh-CN" sz="3300" b="1" smtClean="0">
                <a:latin typeface="Times New Roman" panose="02020603050405020304" pitchFamily="18" charset="0"/>
              </a:rPr>
              <a:t>={{大一的学生}, {大二的学生},</a:t>
            </a:r>
            <a:br>
              <a:rPr lang="zh-CN" altLang="zh-CN" sz="3300" b="1" smtClean="0">
                <a:latin typeface="Times New Roman" panose="02020603050405020304" pitchFamily="18" charset="0"/>
              </a:rPr>
            </a:br>
            <a:r>
              <a:rPr lang="zh-CN" altLang="zh-CN" sz="3300" b="1" smtClean="0">
                <a:latin typeface="Times New Roman" panose="02020603050405020304" pitchFamily="18" charset="0"/>
              </a:rPr>
              <a:t>	  {大三的学生}, {大四的学生}}； </a:t>
            </a:r>
          </a:p>
          <a:p>
            <a:pPr eaLnBrk="1" hangingPunct="1">
              <a:buFontTx/>
              <a:buNone/>
            </a:pPr>
            <a:r>
              <a:rPr lang="zh-CN" altLang="zh-CN" sz="3300" b="1" smtClean="0">
                <a:latin typeface="Times New Roman" panose="02020603050405020304" pitchFamily="18" charset="0"/>
              </a:rPr>
              <a:t>   有，</a:t>
            </a:r>
            <a:r>
              <a:rPr lang="zh-CN" altLang="zh-CN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C是C’的加细，Rc是Rc’的子集。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6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67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例</a:t>
            </a:r>
            <a:r>
              <a:rPr lang="en-US" altLang="zh-CN" sz="4800" b="1" smtClean="0">
                <a:latin typeface="Times New Roman" panose="02020603050405020304" pitchFamily="18" charset="0"/>
              </a:rPr>
              <a:t>1.2.6 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424863" cy="5043487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，找出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的全部划分及对应的等价关系，以及划分间的加细和等价关系间的包含关系。</a:t>
            </a:r>
          </a:p>
          <a:p>
            <a:pPr marL="0" indent="0" algn="just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解</a:t>
            </a:r>
            <a:r>
              <a:rPr lang="en-US" altLang="zh-CN" sz="3600" b="1" smtClean="0">
                <a:latin typeface="Times New Roman" panose="02020603050405020304" pitchFamily="18" charset="0"/>
              </a:rPr>
              <a:t>: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由第二类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数易知，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上共有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>             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/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>个划分。</a:t>
            </a:r>
          </a:p>
        </p:txBody>
      </p:sp>
      <p:graphicFrame>
        <p:nvGraphicFramePr>
          <p:cNvPr id="1177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3716338"/>
          <a:ext cx="6624637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4" r:id="rId3" imgW="2286993" imgH="470104" progId="Equation.DSMT4">
                  <p:embed/>
                </p:oleObj>
              </mc:Choice>
              <mc:Fallback>
                <p:oleObj r:id="rId3" imgW="2286993" imgH="47010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6338"/>
                        <a:ext cx="6624637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604B6-665C-455B-A0A3-6A40DB8C90EA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76250"/>
            <a:ext cx="8591550" cy="6008688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3721100" algn="l"/>
                <a:tab pos="389890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</a:rPr>
              <a:t>这些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划分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分别为：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={{a,b,c}}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       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={{a},{b,c}}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={{b},{a,c}}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	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={{c},{a,b}}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5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={{a},{b},{c}}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3721100" algn="l"/>
                <a:tab pos="389890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</a:rPr>
              <a:t>它们对应的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等价关系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分别为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:</a:t>
            </a:r>
            <a:br>
              <a:rPr lang="en-US" altLang="zh-CN" sz="3600" b="1" smtClean="0">
                <a:latin typeface="Times New Roman" panose="02020603050405020304" pitchFamily="18" charset="0"/>
              </a:rPr>
            </a:b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=E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         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C2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∪{(b, c), (c, b)}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C3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∪{(a, c), (c, a)}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  <a:tabLst>
                <a:tab pos="3721100" algn="l"/>
                <a:tab pos="3898900" algn="l"/>
              </a:tabLst>
            </a:pP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C4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∪{(a, b), (b, a)}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C5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3721100" algn="l"/>
                <a:tab pos="3898900" algn="l"/>
              </a:tabLst>
            </a:pP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3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4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5</a:t>
            </a:r>
            <a:r>
              <a:rPr lang="zh-CN" altLang="en-US" sz="3600" b="1" smtClean="0">
                <a:latin typeface="宋体" panose="02010600030101010101" pitchFamily="2" charset="-122"/>
              </a:rPr>
              <a:t>都是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z="3600" b="1" smtClean="0">
                <a:latin typeface="宋体" panose="02010600030101010101" pitchFamily="2" charset="-122"/>
              </a:rPr>
              <a:t>的加细，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C2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C3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C4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C5</a:t>
            </a:r>
            <a:r>
              <a:rPr lang="zh-CN" altLang="en-US" sz="3600" b="1" smtClean="0">
                <a:latin typeface="宋体" panose="02010600030101010101" pitchFamily="2" charset="-122"/>
              </a:rPr>
              <a:t>都是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C1</a:t>
            </a:r>
            <a:r>
              <a:rPr lang="zh-CN" altLang="en-US" sz="3600" b="1" smtClean="0">
                <a:latin typeface="宋体" panose="02010600030101010101" pitchFamily="2" charset="-122"/>
              </a:rPr>
              <a:t>的子集。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63538"/>
            <a:ext cx="8686800" cy="706437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latin typeface="Times New Roman" panose="02020603050405020304" pitchFamily="18" charset="0"/>
              </a:rPr>
              <a:t>1.2.3</a:t>
            </a:r>
            <a:r>
              <a:rPr lang="zh-CN" altLang="en-US" sz="4000" b="1" smtClean="0">
                <a:latin typeface="宋体" panose="02010600030101010101" pitchFamily="2" charset="-122"/>
              </a:rPr>
              <a:t>偏序关系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</a:t>
            </a:r>
            <a:r>
              <a:rPr lang="en-US" altLang="zh-CN" sz="4000" b="1" i="1" smtClean="0">
                <a:latin typeface="Times New Roman" panose="02020603050405020304" pitchFamily="18" charset="0"/>
              </a:rPr>
              <a:t>partial ordering</a:t>
            </a:r>
            <a:r>
              <a:rPr lang="en-US" altLang="zh-CN" sz="4000" b="1" smtClean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25538"/>
            <a:ext cx="9067800" cy="5275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</a:rPr>
              <a:t>  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上的一个关系。如果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具有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自反性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反对称性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传递性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，则称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为一个偏序关系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半序关系、部分序关系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</a:rPr>
              <a:t>   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在偏序关系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下做成一个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偏序集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半序集、部分序集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  <a:r>
              <a:rPr lang="zh-CN" altLang="en-US" sz="3600" b="1" smtClean="0">
                <a:latin typeface="宋体" panose="02010600030101010101" pitchFamily="2" charset="-122"/>
              </a:rPr>
              <a:t>记作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(A</a:t>
            </a: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smtClean="0">
                <a:latin typeface="宋体" panose="02010600030101010101" pitchFamily="2" charset="-122"/>
              </a:rPr>
              <a:t>通常，将部分序关系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宋体" panose="02010600030101010101" pitchFamily="2" charset="-122"/>
              </a:rPr>
              <a:t>写做</a:t>
            </a:r>
            <a:r>
              <a:rPr lang="zh-CN" altLang="en-US" sz="3600" b="1" smtClean="0">
                <a:latin typeface="Times New Roman" panose="02020603050405020304" pitchFamily="18" charset="0"/>
              </a:rPr>
              <a:t>“</a:t>
            </a: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≤</a:t>
            </a:r>
            <a:r>
              <a:rPr lang="zh-CN" altLang="en-US" sz="3600" b="1" smtClean="0">
                <a:latin typeface="Times New Roman" panose="02020603050405020304" pitchFamily="18" charset="0"/>
              </a:rPr>
              <a:t>”</a:t>
            </a:r>
            <a:r>
              <a:rPr lang="zh-CN" altLang="en-US" sz="3600" b="1" smtClean="0">
                <a:latin typeface="宋体" panose="02010600030101010101" pitchFamily="2" charset="-122"/>
              </a:rPr>
              <a:t>，读做</a:t>
            </a:r>
            <a:r>
              <a:rPr lang="zh-CN" altLang="en-US" sz="3600" b="1" smtClean="0">
                <a:latin typeface="Times New Roman" panose="02020603050405020304" pitchFamily="18" charset="0"/>
              </a:rPr>
              <a:t>“</a:t>
            </a:r>
            <a:r>
              <a:rPr lang="zh-CN" altLang="en-US" sz="3600" b="1" smtClean="0">
                <a:latin typeface="宋体" panose="02010600030101010101" pitchFamily="2" charset="-122"/>
              </a:rPr>
              <a:t>小于或等于</a:t>
            </a:r>
            <a:r>
              <a:rPr lang="zh-CN" altLang="en-US" sz="3600" b="1" smtClean="0">
                <a:latin typeface="Times New Roman" panose="02020603050405020304" pitchFamily="18" charset="0"/>
              </a:rPr>
              <a:t>”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smtClean="0">
                <a:latin typeface="宋体" panose="02010600030101010101" pitchFamily="2" charset="-122"/>
              </a:rPr>
              <a:t>显然，一个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偏</a:t>
            </a:r>
            <a:r>
              <a:rPr lang="zh-CN" altLang="en-US" sz="3600" b="1" smtClean="0">
                <a:latin typeface="宋体" panose="02010600030101010101" pitchFamily="2" charset="-122"/>
              </a:rPr>
              <a:t>序集的子集仍为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偏序</a:t>
            </a:r>
            <a:r>
              <a:rPr lang="zh-CN" altLang="en-US" sz="3600" b="1" smtClean="0">
                <a:latin typeface="宋体" panose="02010600030101010101" pitchFamily="2" charset="-122"/>
              </a:rPr>
              <a:t>集。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</a:rPr>
              <a:t> 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(A, R) =&gt; (B,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smtClean="0">
                <a:solidFill>
                  <a:schemeClr val="tx2"/>
                </a:solidFill>
              </a:rPr>
              <a:t>∩</a:t>
            </a:r>
            <a:r>
              <a:rPr lang="en-US" altLang="zh-CN" smtClean="0">
                <a:solidFill>
                  <a:schemeClr val="tx2"/>
                </a:solidFill>
              </a:rPr>
              <a:t>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(B×B)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),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其中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 </a:t>
            </a:r>
            <a:r>
              <a:rPr lang="en-US" altLang="zh-CN" sz="4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823913"/>
          </a:xfrm>
        </p:spPr>
        <p:txBody>
          <a:bodyPr/>
          <a:lstStyle/>
          <a:p>
            <a:pPr algn="l" eaLnBrk="1" hangingPunct="1"/>
            <a:r>
              <a:rPr lang="zh-CN" altLang="zh-CN" sz="4800" b="1" smtClean="0">
                <a:latin typeface="Times New Roman" panose="02020603050405020304" pitchFamily="18" charset="0"/>
              </a:rPr>
              <a:t>例 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25538"/>
            <a:ext cx="9067800" cy="5256212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是整数集合，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是小于等于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关系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或大于等于关系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(A, R</a:t>
            </a:r>
            <a:r>
              <a:rPr lang="en-US" altLang="zh-CN" sz="3600" b="1" smtClean="0">
                <a:sym typeface="Symbol" panose="05050102010706020507" pitchFamily="18" charset="2"/>
              </a:rPr>
              <a:t>)</a:t>
            </a:r>
            <a:r>
              <a:rPr lang="zh-CN" altLang="en-US" sz="3600" b="1" smtClean="0">
                <a:sym typeface="Symbol" panose="05050102010706020507" pitchFamily="18" charset="2"/>
              </a:rPr>
              <a:t>是一个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偏序</a:t>
            </a:r>
            <a:r>
              <a:rPr lang="zh-CN" altLang="en-US" sz="3600" b="1" smtClean="0">
                <a:sym typeface="Symbol" panose="05050102010706020507" pitchFamily="18" charset="2"/>
              </a:rPr>
              <a:t>集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是正整数集合，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是整除关系，则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(A, </a:t>
            </a:r>
            <a:r>
              <a:rPr lang="en-US" altLang="zh-CN" sz="3600" b="1" smtClean="0">
                <a:sym typeface="Symbol" panose="05050102010706020507" pitchFamily="18" charset="2"/>
              </a:rPr>
              <a:t>R )</a:t>
            </a:r>
            <a:r>
              <a:rPr lang="zh-CN" altLang="en-US" sz="3600" b="1" smtClean="0">
                <a:sym typeface="Symbol" panose="05050102010706020507" pitchFamily="18" charset="2"/>
              </a:rPr>
              <a:t>是一个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偏序</a:t>
            </a:r>
            <a:r>
              <a:rPr lang="zh-CN" altLang="en-US" sz="3600" b="1" smtClean="0">
                <a:sym typeface="Symbol" panose="05050102010706020507" pitchFamily="18" charset="2"/>
              </a:rPr>
              <a:t>集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是一个集合族，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是“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”关系。则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(A,R)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是一个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偏序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"/>
            <a:ext cx="8893175" cy="1108075"/>
          </a:xfrm>
        </p:spPr>
        <p:txBody>
          <a:bodyPr/>
          <a:lstStyle/>
          <a:p>
            <a:pPr algn="l" eaLnBrk="1" hangingPunct="1"/>
            <a:r>
              <a:rPr lang="zh-CN" altLang="en-US" sz="3300" b="1" smtClean="0">
                <a:latin typeface="Times New Roman" panose="02020603050405020304" pitchFamily="18" charset="0"/>
              </a:rPr>
              <a:t>设（</a:t>
            </a:r>
            <a:r>
              <a:rPr lang="en-US" altLang="zh-CN" sz="3300" b="1" smtClean="0">
                <a:latin typeface="Times New Roman" panose="02020603050405020304" pitchFamily="18" charset="0"/>
              </a:rPr>
              <a:t>A,R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）是偏序集，则</a:t>
            </a:r>
            <a:r>
              <a:rPr lang="en-US" altLang="zh-CN" sz="3300" b="1" smtClean="0">
                <a:latin typeface="Times New Roman" panose="02020603050405020304" pitchFamily="18" charset="0"/>
              </a:rPr>
              <a:t>(B, R</a:t>
            </a:r>
            <a:r>
              <a:rPr lang="en-US" altLang="zh-CN" sz="3300" b="1" smtClean="0"/>
              <a:t>∩</a:t>
            </a:r>
            <a:r>
              <a:rPr lang="en-US" altLang="zh-CN" sz="3300" smtClean="0"/>
              <a:t> </a:t>
            </a:r>
            <a:r>
              <a:rPr lang="en-US" altLang="zh-CN" sz="3300" b="1" smtClean="0">
                <a:latin typeface="Times New Roman" panose="02020603050405020304" pitchFamily="18" charset="0"/>
              </a:rPr>
              <a:t>(B×B))</a:t>
            </a:r>
            <a:r>
              <a:rPr lang="zh-CN" altLang="en-US" sz="3300" b="1" smtClean="0">
                <a:latin typeface="Times New Roman" panose="02020603050405020304" pitchFamily="18" charset="0"/>
              </a:rPr>
              <a:t>是偏序集</a:t>
            </a:r>
            <a:r>
              <a:rPr lang="en-US" altLang="zh-CN" sz="3300" b="1" smtClean="0">
                <a:latin typeface="Times New Roman" panose="02020603050405020304" pitchFamily="18" charset="0"/>
              </a:rPr>
              <a:t>, 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其中</a:t>
            </a:r>
            <a:r>
              <a:rPr lang="en-US" altLang="zh-CN" sz="3300" b="1" smtClean="0">
                <a:latin typeface="Times New Roman" panose="02020603050405020304" pitchFamily="18" charset="0"/>
              </a:rPr>
              <a:t>B 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smtClean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55700"/>
            <a:ext cx="8713788" cy="55451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证明：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1. 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R∩</a:t>
            </a: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(B×B)是自反的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，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任取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x∈B，则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(x, x) ∈ B×B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，   由</a:t>
            </a:r>
            <a:r>
              <a:rPr lang="en-US" altLang="zh-CN" sz="3100" b="1" dirty="0" err="1" smtClean="0">
                <a:latin typeface="Times New Roman" panose="02020603050405020304" pitchFamily="18" charset="0"/>
              </a:rPr>
              <a:t>x∈B</a:t>
            </a:r>
            <a:r>
              <a:rPr lang="en-US" altLang="zh-CN" sz="3100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B </a:t>
            </a:r>
            <a:r>
              <a:rPr lang="zh-CN" altLang="en-US" sz="31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 A，知x∈A．因R是A上的自反关系，故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(x, x) ∈ R．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100" b="1" dirty="0" smtClean="0">
                <a:latin typeface="Times New Roman" panose="02020603050405020304" pitchFamily="18" charset="0"/>
              </a:rPr>
              <a:t>因此，(x, x) ∈ R∩ (B×B)</a:t>
            </a:r>
            <a:r>
              <a:rPr lang="en-US" altLang="zh-CN" sz="31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即R∩ (B×B)是自反的。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100" b="1" dirty="0" smtClean="0">
                <a:latin typeface="Times New Roman" panose="02020603050405020304" pitchFamily="18" charset="0"/>
              </a:rPr>
              <a:t>2. 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R∩</a:t>
            </a: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(B×B)是反对称的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若(x, y) ∈ R∩</a:t>
            </a: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(B×B)，      (y, x) ∈ R∩</a:t>
            </a: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(B×B)，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则 (x, y) ∈R而且(y, x) ∈R ， 因为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R是反对称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的，所以</a:t>
            </a:r>
            <a:r>
              <a:rPr lang="zh-CN" altLang="en-US" sz="31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x=y。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100" b="1" dirty="0" smtClean="0">
                <a:latin typeface="Times New Roman" panose="02020603050405020304" pitchFamily="18" charset="0"/>
              </a:rPr>
              <a:t>　因此， R∩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100" b="1" dirty="0" smtClean="0">
                <a:latin typeface="Times New Roman" panose="02020603050405020304" pitchFamily="18" charset="0"/>
              </a:rPr>
              <a:t>(B×B)是反对称的。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964612" cy="701675"/>
          </a:xfrm>
        </p:spPr>
        <p:txBody>
          <a:bodyPr/>
          <a:lstStyle/>
          <a:p>
            <a:pPr eaLnBrk="1" hangingPunct="1"/>
            <a:r>
              <a:rPr lang="en-US" altLang="zh-CN" sz="4000" b="1" smtClean="0">
                <a:latin typeface="Times New Roman" panose="02020603050405020304" pitchFamily="18" charset="0"/>
              </a:rPr>
              <a:t>(B, R</a:t>
            </a:r>
            <a:r>
              <a:rPr lang="en-US" altLang="zh-CN" sz="4000" b="1" smtClean="0"/>
              <a:t>∩</a:t>
            </a:r>
            <a:r>
              <a:rPr lang="en-US" altLang="zh-CN" sz="4000" smtClean="0"/>
              <a:t>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(B×B))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是部分序集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其中</a:t>
            </a:r>
            <a:r>
              <a:rPr lang="en-US" altLang="zh-CN" sz="4000" b="1" smtClean="0">
                <a:latin typeface="Times New Roman" panose="02020603050405020304" pitchFamily="18" charset="0"/>
              </a:rPr>
              <a:t>B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smtClean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1052513"/>
            <a:ext cx="8713787" cy="540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000" b="1" smtClean="0">
                <a:latin typeface="Times New Roman" panose="02020603050405020304" pitchFamily="18" charset="0"/>
              </a:rPr>
              <a:t>3. 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R∩ (B×B)是传递的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 </a:t>
            </a:r>
          </a:p>
          <a:p>
            <a:pPr eaLnBrk="1" hangingPunct="1">
              <a:buFontTx/>
              <a:buNone/>
            </a:pPr>
            <a:r>
              <a:rPr lang="zh-CN" altLang="en-US" sz="4000" b="1" smtClean="0">
                <a:latin typeface="Times New Roman" panose="02020603050405020304" pitchFamily="18" charset="0"/>
              </a:rPr>
              <a:t>　若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(x, y)</a:t>
            </a:r>
            <a:r>
              <a:rPr lang="zh-CN" altLang="en-US" sz="4000" b="1" smtClean="0">
                <a:latin typeface="Times New Roman" panose="02020603050405020304" pitchFamily="18" charset="0"/>
              </a:rPr>
              <a:t>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∈</a:t>
            </a:r>
            <a:r>
              <a:rPr lang="zh-CN" altLang="en-US" sz="4000" b="1" smtClean="0">
                <a:latin typeface="Times New Roman" panose="02020603050405020304" pitchFamily="18" charset="0"/>
              </a:rPr>
              <a:t> R∩ (B×B), 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(y, z)</a:t>
            </a:r>
            <a:r>
              <a:rPr lang="zh-CN" altLang="en-US" sz="4000" b="1" smtClean="0">
                <a:latin typeface="Times New Roman" panose="02020603050405020304" pitchFamily="18" charset="0"/>
              </a:rPr>
              <a:t>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∈</a:t>
            </a:r>
            <a:r>
              <a:rPr lang="zh-CN" altLang="en-US" sz="4000" b="1" smtClean="0">
                <a:latin typeface="Times New Roman" panose="02020603050405020304" pitchFamily="18" charset="0"/>
              </a:rPr>
              <a:t>R∩ (B×B), 则(x, y)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∈</a:t>
            </a:r>
            <a:r>
              <a:rPr lang="zh-CN" altLang="en-US" sz="4000" b="1" smtClean="0">
                <a:latin typeface="Times New Roman" panose="02020603050405020304" pitchFamily="18" charset="0"/>
              </a:rPr>
              <a:t>R, (y, z)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∈</a:t>
            </a:r>
            <a:r>
              <a:rPr lang="zh-CN" altLang="en-US" sz="4000" b="1" smtClean="0">
                <a:latin typeface="Times New Roman" panose="02020603050405020304" pitchFamily="18" charset="0"/>
              </a:rPr>
              <a:t>R, 由R有传递性知，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(x, z) 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</a:rPr>
              <a:t>; 另外， (x, y)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∈</a:t>
            </a:r>
            <a:r>
              <a:rPr lang="zh-CN" altLang="en-US" sz="4000" b="1" smtClean="0">
                <a:latin typeface="Times New Roman" panose="02020603050405020304" pitchFamily="18" charset="0"/>
              </a:rPr>
              <a:t> B×B， (y, z)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∈</a:t>
            </a:r>
            <a:r>
              <a:rPr lang="zh-CN" altLang="en-US" sz="4000" b="1" smtClean="0">
                <a:latin typeface="Times New Roman" panose="02020603050405020304" pitchFamily="18" charset="0"/>
              </a:rPr>
              <a:t> B×B，显然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B×B是B的全域关系</a:t>
            </a:r>
            <a:r>
              <a:rPr lang="zh-CN" altLang="en-US" sz="4000" b="1" smtClean="0">
                <a:latin typeface="Times New Roman" panose="02020603050405020304" pitchFamily="18" charset="0"/>
              </a:rPr>
              <a:t>E</a:t>
            </a:r>
            <a:r>
              <a:rPr lang="zh-CN" altLang="en-US" sz="4000" b="1" baseline="-25000" smtClean="0">
                <a:latin typeface="Times New Roman" panose="02020603050405020304" pitchFamily="18" charset="0"/>
              </a:rPr>
              <a:t>B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，则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(x, z) 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B×B</a:t>
            </a:r>
            <a:r>
              <a:rPr lang="zh-CN" altLang="en-US" sz="4000" b="1" smtClean="0">
                <a:latin typeface="Times New Roman" panose="02020603050405020304" pitchFamily="18" charset="0"/>
              </a:rPr>
              <a:t>。这样就有</a:t>
            </a:r>
            <a:r>
              <a:rPr lang="zh-CN" altLang="en-US" sz="40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： 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(x, z) 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R∩ (B×B)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，即R∩ (B×B)是传递的。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61950"/>
            <a:ext cx="86868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Times New Roman" panose="02020603050405020304" pitchFamily="18" charset="0"/>
              </a:rPr>
              <a:t>哈斯</a:t>
            </a:r>
            <a:r>
              <a:rPr lang="zh-CN" altLang="en-US" sz="4000" b="1" smtClean="0">
                <a:latin typeface="宋体" panose="02010600030101010101" pitchFamily="2" charset="-122"/>
              </a:rPr>
              <a:t>图</a:t>
            </a:r>
            <a:r>
              <a:rPr lang="zh-CN" altLang="en-US" sz="4000" b="1" smtClean="0">
                <a:latin typeface="Times New Roman" panose="02020603050405020304" pitchFamily="18" charset="0"/>
              </a:rPr>
              <a:t>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</a:t>
            </a:r>
            <a:r>
              <a:rPr lang="en-US" altLang="zh-CN" sz="4000" b="1" i="1" smtClean="0">
                <a:latin typeface="Times New Roman" panose="02020603050405020304" pitchFamily="18" charset="0"/>
              </a:rPr>
              <a:t>Hasse diagram</a:t>
            </a:r>
            <a:r>
              <a:rPr lang="en-US" altLang="zh-CN" sz="4000" b="1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96975"/>
            <a:ext cx="8740775" cy="5181600"/>
          </a:xfrm>
        </p:spPr>
        <p:txBody>
          <a:bodyPr/>
          <a:lstStyle/>
          <a:p>
            <a:pPr marL="0" indent="0" algn="just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 b="1" smtClean="0">
                <a:latin typeface="Times New Roman" panose="02020603050405020304" pitchFamily="18" charset="0"/>
              </a:rPr>
              <a:t>以平面上的点代表部分序集中的元素。</a:t>
            </a:r>
          </a:p>
          <a:p>
            <a:pPr marL="0" indent="0" algn="just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40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4000" b="1" smtClean="0">
                <a:latin typeface="Times New Roman" panose="02020603050405020304" pitchFamily="18" charset="0"/>
              </a:rPr>
              <a:t>x≤y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，且</a:t>
            </a:r>
            <a:r>
              <a:rPr lang="en-US" altLang="zh-CN" sz="4000" b="1" smtClean="0">
                <a:latin typeface="Times New Roman" panose="02020603050405020304" pitchFamily="18" charset="0"/>
              </a:rPr>
              <a:t>x≠y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，则将</a:t>
            </a:r>
            <a:r>
              <a:rPr lang="en-US" altLang="zh-CN" sz="4000" b="1" smtClean="0">
                <a:latin typeface="Times New Roman" panose="02020603050405020304" pitchFamily="18" charset="0"/>
              </a:rPr>
              <a:t>x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画在</a:t>
            </a:r>
            <a:r>
              <a:rPr lang="en-US" altLang="zh-CN" sz="4000" b="1" smtClean="0">
                <a:latin typeface="Times New Roman" panose="02020603050405020304" pitchFamily="18" charset="0"/>
              </a:rPr>
              <a:t>y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的下面。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40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4000" b="1" smtClean="0">
                <a:latin typeface="Times New Roman" panose="02020603050405020304" pitchFamily="18" charset="0"/>
              </a:rPr>
              <a:t>x≤y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4000" b="1" smtClean="0">
                <a:latin typeface="Times New Roman" panose="02020603050405020304" pitchFamily="18" charset="0"/>
              </a:rPr>
              <a:t>x≠y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，并且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没有</a:t>
            </a:r>
            <a:r>
              <a:rPr lang="zh-CN" altLang="en-US" sz="4000" b="1" smtClean="0">
                <a:latin typeface="Times New Roman" panose="02020603050405020304" pitchFamily="18" charset="0"/>
              </a:rPr>
              <a:t>不同于</a:t>
            </a:r>
            <a:r>
              <a:rPr lang="en-US" altLang="zh-CN" sz="4000" b="1" smtClean="0">
                <a:latin typeface="Times New Roman" panose="02020603050405020304" pitchFamily="18" charset="0"/>
              </a:rPr>
              <a:t>x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4000" b="1" smtClean="0">
                <a:latin typeface="Times New Roman" panose="02020603050405020304" pitchFamily="18" charset="0"/>
              </a:rPr>
              <a:t>y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使得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x≤z≤y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称</a:t>
            </a:r>
            <a:r>
              <a:rPr lang="en-US" altLang="zh-CN" sz="4000" b="1" smtClean="0">
                <a:latin typeface="Times New Roman" panose="02020603050405020304" pitchFamily="18" charset="0"/>
              </a:rPr>
              <a:t>y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盖住</a:t>
            </a:r>
            <a:r>
              <a:rPr lang="en-US" altLang="zh-CN" sz="4000" b="1" smtClean="0">
                <a:latin typeface="Times New Roman" panose="02020603050405020304" pitchFamily="18" charset="0"/>
              </a:rPr>
              <a:t>x)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，则在</a:t>
            </a:r>
            <a:r>
              <a:rPr lang="en-US" altLang="zh-CN" sz="4000" b="1" smtClean="0">
                <a:latin typeface="Times New Roman" panose="02020603050405020304" pitchFamily="18" charset="0"/>
              </a:rPr>
              <a:t>x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4000" b="1" smtClean="0">
                <a:latin typeface="Times New Roman" panose="02020603050405020304" pitchFamily="18" charset="0"/>
              </a:rPr>
              <a:t>y</a:t>
            </a:r>
            <a:r>
              <a:rPr lang="zh-CN" altLang="en-US" sz="4000" b="1" smtClean="0">
                <a:latin typeface="Times New Roman" panose="02020603050405020304" pitchFamily="18" charset="0"/>
              </a:rPr>
              <a:t>之间用直线连结。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61950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Times New Roman" panose="02020603050405020304" pitchFamily="18" charset="0"/>
              </a:rPr>
              <a:t>例</a:t>
            </a:r>
            <a:r>
              <a:rPr lang="en-US" altLang="zh-CN" sz="4000" b="1" smtClean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3581400" cy="4657725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A=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b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a,b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a,b, c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a,b, c,d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a,b,c,e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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b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(A,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) </a:t>
            </a:r>
            <a:r>
              <a:rPr lang="zh-CN" altLang="en-US" sz="4000" b="1" smtClean="0">
                <a:latin typeface="宋体" panose="02010600030101010101" pitchFamily="2" charset="-122"/>
              </a:rPr>
              <a:t>是一个部分序集。</a:t>
            </a:r>
            <a:endParaRPr lang="en-US" altLang="zh-CN" sz="4000" b="1" smtClean="0">
              <a:latin typeface="宋体" panose="02010600030101010101" pitchFamily="2" charset="-122"/>
            </a:endParaRP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4000" b="1" smtClean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26980" name="Group 4"/>
          <p:cNvGrpSpPr>
            <a:grpSpLocks/>
          </p:cNvGrpSpPr>
          <p:nvPr/>
        </p:nvGrpSpPr>
        <p:grpSpPr bwMode="auto">
          <a:xfrm>
            <a:off x="4289425" y="1066800"/>
            <a:ext cx="4473575" cy="4572000"/>
            <a:chOff x="0" y="0"/>
            <a:chExt cx="2818" cy="2880"/>
          </a:xfrm>
        </p:grpSpPr>
        <p:sp>
          <p:nvSpPr>
            <p:cNvPr id="149510" name="Oval 5"/>
            <p:cNvSpPr>
              <a:spLocks noChangeArrowheads="1"/>
            </p:cNvSpPr>
            <p:nvPr/>
          </p:nvSpPr>
          <p:spPr bwMode="auto">
            <a:xfrm>
              <a:off x="152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49511" name="Oval 6"/>
            <p:cNvSpPr>
              <a:spLocks noChangeArrowheads="1"/>
            </p:cNvSpPr>
            <p:nvPr/>
          </p:nvSpPr>
          <p:spPr bwMode="auto">
            <a:xfrm>
              <a:off x="1522" y="177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49512" name="Oval 7"/>
            <p:cNvSpPr>
              <a:spLocks noChangeArrowheads="1"/>
            </p:cNvSpPr>
            <p:nvPr/>
          </p:nvSpPr>
          <p:spPr bwMode="auto">
            <a:xfrm>
              <a:off x="850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49513" name="Oval 8"/>
            <p:cNvSpPr>
              <a:spLocks noChangeArrowheads="1"/>
            </p:cNvSpPr>
            <p:nvPr/>
          </p:nvSpPr>
          <p:spPr bwMode="auto">
            <a:xfrm>
              <a:off x="2146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49514" name="Oval 9"/>
            <p:cNvSpPr>
              <a:spLocks noChangeArrowheads="1"/>
            </p:cNvSpPr>
            <p:nvPr/>
          </p:nvSpPr>
          <p:spPr bwMode="auto">
            <a:xfrm>
              <a:off x="850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49515" name="Oval 10"/>
            <p:cNvSpPr>
              <a:spLocks noChangeArrowheads="1"/>
            </p:cNvSpPr>
            <p:nvPr/>
          </p:nvSpPr>
          <p:spPr bwMode="auto">
            <a:xfrm>
              <a:off x="2146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49516" name="Line 11"/>
            <p:cNvSpPr>
              <a:spLocks noChangeShapeType="1"/>
            </p:cNvSpPr>
            <p:nvPr/>
          </p:nvSpPr>
          <p:spPr bwMode="auto">
            <a:xfrm>
              <a:off x="1570" y="11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7" name="Line 12"/>
            <p:cNvSpPr>
              <a:spLocks noChangeShapeType="1"/>
            </p:cNvSpPr>
            <p:nvPr/>
          </p:nvSpPr>
          <p:spPr bwMode="auto">
            <a:xfrm>
              <a:off x="898" y="62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8" name="Line 13"/>
            <p:cNvSpPr>
              <a:spLocks noChangeShapeType="1"/>
            </p:cNvSpPr>
            <p:nvPr/>
          </p:nvSpPr>
          <p:spPr bwMode="auto">
            <a:xfrm flipH="1">
              <a:off x="1618" y="62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9" name="Line 14"/>
            <p:cNvSpPr>
              <a:spLocks noChangeShapeType="1"/>
            </p:cNvSpPr>
            <p:nvPr/>
          </p:nvSpPr>
          <p:spPr bwMode="auto">
            <a:xfrm flipH="1">
              <a:off x="946" y="187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0" name="Line 15"/>
            <p:cNvSpPr>
              <a:spLocks noChangeShapeType="1"/>
            </p:cNvSpPr>
            <p:nvPr/>
          </p:nvSpPr>
          <p:spPr bwMode="auto">
            <a:xfrm>
              <a:off x="1570" y="187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1" name="Rectangle 16"/>
            <p:cNvSpPr>
              <a:spLocks noChangeArrowheads="1"/>
            </p:cNvSpPr>
            <p:nvPr/>
          </p:nvSpPr>
          <p:spPr bwMode="auto">
            <a:xfrm>
              <a:off x="314" y="231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49522" name="Rectangle 17"/>
            <p:cNvSpPr>
              <a:spLocks noChangeArrowheads="1"/>
            </p:cNvSpPr>
            <p:nvPr/>
          </p:nvSpPr>
          <p:spPr bwMode="auto">
            <a:xfrm>
              <a:off x="2048" y="236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49523" name="Rectangle 18"/>
            <p:cNvSpPr>
              <a:spLocks noChangeArrowheads="1"/>
            </p:cNvSpPr>
            <p:nvPr/>
          </p:nvSpPr>
          <p:spPr bwMode="auto">
            <a:xfrm>
              <a:off x="680" y="144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49524" name="Rectangle 19"/>
            <p:cNvSpPr>
              <a:spLocks noChangeArrowheads="1"/>
            </p:cNvSpPr>
            <p:nvPr/>
          </p:nvSpPr>
          <p:spPr bwMode="auto">
            <a:xfrm>
              <a:off x="1562" y="91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49525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49526" name="Rectangle 21"/>
            <p:cNvSpPr>
              <a:spLocks noChangeArrowheads="1"/>
            </p:cNvSpPr>
            <p:nvPr/>
          </p:nvSpPr>
          <p:spPr bwMode="auto">
            <a:xfrm>
              <a:off x="1532" y="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851525"/>
            <a:ext cx="1357313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9512" y="836712"/>
            <a:ext cx="8713787" cy="5114925"/>
          </a:xfrm>
          <a:noFill/>
        </p:spPr>
        <p:txBody>
          <a:bodyPr/>
          <a:lstStyle/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>
                <a:srgbClr val="FFCC00"/>
              </a:buClr>
              <a:buSzTx/>
              <a:buNone/>
            </a:pPr>
            <a:r>
              <a:rPr lang="zh-CN" altLang="en-US" sz="2900" b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Note：关系的矩阵表示与矩阵的行列对应的集合A和B上的元素顺序相关,不同排序会得到不同的关系矩阵.</a:t>
            </a:r>
          </a:p>
          <a:p>
            <a:pPr eaLnBrk="1" hangingPunct="1"/>
            <a:r>
              <a:rPr lang="zh-CN" altLang="en-US" sz="3300" b="1" dirty="0" smtClean="0">
                <a:solidFill>
                  <a:schemeClr val="tx2"/>
                </a:solidFill>
              </a:rPr>
              <a:t>例</a:t>
            </a:r>
            <a:r>
              <a:rPr lang="zh-CN" altLang="en-US" sz="3300" b="1" dirty="0" smtClean="0"/>
              <a:t> 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A={1, 2}, B={a, b}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A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R={(1, a), (2, b)}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则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的关系矩阵为：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343949"/>
              </p:ext>
            </p:extLst>
          </p:nvPr>
        </p:nvGraphicFramePr>
        <p:xfrm>
          <a:off x="1763688" y="3933056"/>
          <a:ext cx="35274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8" r:id="rId3" imgW="852380" imgH="457995" progId="Equation.DSMT4">
                  <p:embed/>
                </p:oleObj>
              </mc:Choice>
              <mc:Fallback>
                <p:oleObj r:id="rId3" imgW="852380" imgH="4579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933056"/>
                        <a:ext cx="352742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61950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Times New Roman" panose="02020603050405020304" pitchFamily="18" charset="0"/>
              </a:rPr>
              <a:t>例</a:t>
            </a:r>
            <a:r>
              <a:rPr lang="en-US" altLang="zh-CN" sz="4000" b="1" smtClean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487863" cy="3886200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＝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1,2,3, 4,5,6,8,10,12,24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是整除关系，则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(A, R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4000" b="1" smtClean="0">
                <a:latin typeface="宋体" panose="02010600030101010101" pitchFamily="2" charset="-122"/>
              </a:rPr>
              <a:t>是一个部分序集。</a:t>
            </a:r>
            <a:endParaRPr lang="en-US" altLang="zh-CN" sz="4000" b="1" smtClean="0">
              <a:latin typeface="宋体" panose="02010600030101010101" pitchFamily="2" charset="-122"/>
            </a:endParaRP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zh-CN" altLang="en-US" sz="4000" b="1" smtClean="0">
              <a:latin typeface="宋体" panose="02010600030101010101" pitchFamily="2" charset="-122"/>
            </a:endParaRPr>
          </a:p>
        </p:txBody>
      </p:sp>
      <p:grpSp>
        <p:nvGrpSpPr>
          <p:cNvPr id="128004" name="Group 4"/>
          <p:cNvGrpSpPr>
            <a:grpSpLocks/>
          </p:cNvGrpSpPr>
          <p:nvPr/>
        </p:nvGrpSpPr>
        <p:grpSpPr bwMode="auto">
          <a:xfrm>
            <a:off x="5029200" y="533400"/>
            <a:ext cx="3333750" cy="5257800"/>
            <a:chOff x="0" y="0"/>
            <a:chExt cx="2100" cy="3312"/>
          </a:xfrm>
        </p:grpSpPr>
        <p:sp>
          <p:nvSpPr>
            <p:cNvPr id="150534" name="Line 5"/>
            <p:cNvSpPr>
              <a:spLocks noChangeShapeType="1"/>
            </p:cNvSpPr>
            <p:nvPr/>
          </p:nvSpPr>
          <p:spPr bwMode="auto">
            <a:xfrm>
              <a:off x="384" y="1104"/>
              <a:ext cx="67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5" name="Line 6"/>
            <p:cNvSpPr>
              <a:spLocks noChangeShapeType="1"/>
            </p:cNvSpPr>
            <p:nvPr/>
          </p:nvSpPr>
          <p:spPr bwMode="auto">
            <a:xfrm flipH="1">
              <a:off x="1056" y="1776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6" name="Line 7"/>
            <p:cNvSpPr>
              <a:spLocks noChangeShapeType="1"/>
            </p:cNvSpPr>
            <p:nvPr/>
          </p:nvSpPr>
          <p:spPr bwMode="auto">
            <a:xfrm>
              <a:off x="384" y="1776"/>
              <a:ext cx="67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7" name="Line 8"/>
            <p:cNvSpPr>
              <a:spLocks noChangeShapeType="1"/>
            </p:cNvSpPr>
            <p:nvPr/>
          </p:nvSpPr>
          <p:spPr bwMode="auto">
            <a:xfrm>
              <a:off x="720" y="480"/>
              <a:ext cx="33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8" name="Line 9"/>
            <p:cNvSpPr>
              <a:spLocks noChangeShapeType="1"/>
            </p:cNvSpPr>
            <p:nvPr/>
          </p:nvSpPr>
          <p:spPr bwMode="auto">
            <a:xfrm flipH="1">
              <a:off x="384" y="480"/>
              <a:ext cx="33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9" name="Line 10"/>
            <p:cNvSpPr>
              <a:spLocks noChangeShapeType="1"/>
            </p:cNvSpPr>
            <p:nvPr/>
          </p:nvSpPr>
          <p:spPr bwMode="auto">
            <a:xfrm flipH="1">
              <a:off x="1680" y="177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0" name="Line 11"/>
            <p:cNvSpPr>
              <a:spLocks noChangeShapeType="1"/>
            </p:cNvSpPr>
            <p:nvPr/>
          </p:nvSpPr>
          <p:spPr bwMode="auto">
            <a:xfrm>
              <a:off x="1056" y="1056"/>
              <a:ext cx="0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1" name="Line 12"/>
            <p:cNvSpPr>
              <a:spLocks noChangeShapeType="1"/>
            </p:cNvSpPr>
            <p:nvPr/>
          </p:nvSpPr>
          <p:spPr bwMode="auto">
            <a:xfrm flipH="1">
              <a:off x="1056" y="2400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2" name="Line 13"/>
            <p:cNvSpPr>
              <a:spLocks noChangeShapeType="1"/>
            </p:cNvSpPr>
            <p:nvPr/>
          </p:nvSpPr>
          <p:spPr bwMode="auto">
            <a:xfrm flipH="1" flipV="1">
              <a:off x="384" y="2400"/>
              <a:ext cx="672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3" name="Oval 14"/>
            <p:cNvSpPr>
              <a:spLocks noChangeArrowheads="1"/>
            </p:cNvSpPr>
            <p:nvPr/>
          </p:nvSpPr>
          <p:spPr bwMode="auto">
            <a:xfrm>
              <a:off x="1008" y="105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44" name="Oval 15"/>
            <p:cNvSpPr>
              <a:spLocks noChangeArrowheads="1"/>
            </p:cNvSpPr>
            <p:nvPr/>
          </p:nvSpPr>
          <p:spPr bwMode="auto">
            <a:xfrm>
              <a:off x="10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45" name="Oval 16"/>
            <p:cNvSpPr>
              <a:spLocks noChangeArrowheads="1"/>
            </p:cNvSpPr>
            <p:nvPr/>
          </p:nvSpPr>
          <p:spPr bwMode="auto">
            <a:xfrm>
              <a:off x="672" y="43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46" name="Oval 17"/>
            <p:cNvSpPr>
              <a:spLocks noChangeArrowheads="1"/>
            </p:cNvSpPr>
            <p:nvPr/>
          </p:nvSpPr>
          <p:spPr bwMode="auto">
            <a:xfrm>
              <a:off x="336" y="23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47" name="Oval 18"/>
            <p:cNvSpPr>
              <a:spLocks noChangeArrowheads="1"/>
            </p:cNvSpPr>
            <p:nvPr/>
          </p:nvSpPr>
          <p:spPr bwMode="auto">
            <a:xfrm>
              <a:off x="1632" y="23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48" name="Line 19"/>
            <p:cNvSpPr>
              <a:spLocks noChangeShapeType="1"/>
            </p:cNvSpPr>
            <p:nvPr/>
          </p:nvSpPr>
          <p:spPr bwMode="auto">
            <a:xfrm flipH="1">
              <a:off x="378" y="1104"/>
              <a:ext cx="6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9" name="Rectangle 20"/>
            <p:cNvSpPr>
              <a:spLocks noChangeArrowheads="1"/>
            </p:cNvSpPr>
            <p:nvPr/>
          </p:nvSpPr>
          <p:spPr bwMode="auto">
            <a:xfrm>
              <a:off x="140" y="2187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50550" name="Oval 21"/>
            <p:cNvSpPr>
              <a:spLocks noChangeArrowheads="1"/>
            </p:cNvSpPr>
            <p:nvPr/>
          </p:nvSpPr>
          <p:spPr bwMode="auto">
            <a:xfrm>
              <a:off x="1008" y="288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51" name="Oval 22"/>
            <p:cNvSpPr>
              <a:spLocks noChangeArrowheads="1"/>
            </p:cNvSpPr>
            <p:nvPr/>
          </p:nvSpPr>
          <p:spPr bwMode="auto">
            <a:xfrm>
              <a:off x="1008" y="23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52" name="Oval 23"/>
            <p:cNvSpPr>
              <a:spLocks noChangeArrowheads="1"/>
            </p:cNvSpPr>
            <p:nvPr/>
          </p:nvSpPr>
          <p:spPr bwMode="auto">
            <a:xfrm>
              <a:off x="336" y="17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53" name="Oval 24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54" name="Oval 25"/>
            <p:cNvSpPr>
              <a:spLocks noChangeArrowheads="1"/>
            </p:cNvSpPr>
            <p:nvPr/>
          </p:nvSpPr>
          <p:spPr bwMode="auto">
            <a:xfrm>
              <a:off x="336" y="105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0555" name="Rectangle 26"/>
            <p:cNvSpPr>
              <a:spLocks noChangeArrowheads="1"/>
            </p:cNvSpPr>
            <p:nvPr/>
          </p:nvSpPr>
          <p:spPr bwMode="auto">
            <a:xfrm>
              <a:off x="956" y="288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50556" name="Rectangle 27"/>
            <p:cNvSpPr>
              <a:spLocks noChangeArrowheads="1"/>
            </p:cNvSpPr>
            <p:nvPr/>
          </p:nvSpPr>
          <p:spPr bwMode="auto">
            <a:xfrm>
              <a:off x="1724" y="2160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50557" name="Rectangle 28"/>
            <p:cNvSpPr>
              <a:spLocks noChangeArrowheads="1"/>
            </p:cNvSpPr>
            <p:nvPr/>
          </p:nvSpPr>
          <p:spPr bwMode="auto">
            <a:xfrm>
              <a:off x="1056" y="225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50558" name="Rectangle 29"/>
            <p:cNvSpPr>
              <a:spLocks noChangeArrowheads="1"/>
            </p:cNvSpPr>
            <p:nvPr/>
          </p:nvSpPr>
          <p:spPr bwMode="auto">
            <a:xfrm>
              <a:off x="96" y="153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150559" name="Rectangle 30"/>
            <p:cNvSpPr>
              <a:spLocks noChangeArrowheads="1"/>
            </p:cNvSpPr>
            <p:nvPr/>
          </p:nvSpPr>
          <p:spPr bwMode="auto">
            <a:xfrm>
              <a:off x="1056" y="156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50560" name="Rectangle 31"/>
            <p:cNvSpPr>
              <a:spLocks noChangeArrowheads="1"/>
            </p:cNvSpPr>
            <p:nvPr/>
          </p:nvSpPr>
          <p:spPr bwMode="auto">
            <a:xfrm>
              <a:off x="0" y="864"/>
              <a:ext cx="3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12</a:t>
              </a:r>
            </a:p>
          </p:txBody>
        </p:sp>
        <p:sp>
          <p:nvSpPr>
            <p:cNvPr id="150561" name="Rectangle 32"/>
            <p:cNvSpPr>
              <a:spLocks noChangeArrowheads="1"/>
            </p:cNvSpPr>
            <p:nvPr/>
          </p:nvSpPr>
          <p:spPr bwMode="auto">
            <a:xfrm>
              <a:off x="1728" y="1536"/>
              <a:ext cx="3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150562" name="Rectangle 33"/>
            <p:cNvSpPr>
              <a:spLocks noChangeArrowheads="1"/>
            </p:cNvSpPr>
            <p:nvPr/>
          </p:nvSpPr>
          <p:spPr bwMode="auto">
            <a:xfrm>
              <a:off x="1104" y="864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50563" name="Rectangle 34"/>
            <p:cNvSpPr>
              <a:spLocks noChangeArrowheads="1"/>
            </p:cNvSpPr>
            <p:nvPr/>
          </p:nvSpPr>
          <p:spPr bwMode="auto">
            <a:xfrm>
              <a:off x="576" y="0"/>
              <a:ext cx="3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24</a:t>
              </a:r>
            </a:p>
          </p:txBody>
        </p:sp>
      </p:grp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68313" y="5091113"/>
            <a:ext cx="1366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 autoUpdateAnimBg="0"/>
      <p:bldP spid="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3213"/>
            <a:ext cx="8686800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Times New Roman" panose="02020603050405020304" pitchFamily="18" charset="0"/>
              </a:rPr>
              <a:t>链</a:t>
            </a:r>
            <a:r>
              <a:rPr lang="en-US" altLang="zh-CN" sz="4800" b="1" smtClean="0">
                <a:latin typeface="Times New Roman" panose="02020603050405020304" pitchFamily="18" charset="0"/>
              </a:rPr>
              <a:t>(</a:t>
            </a:r>
            <a:r>
              <a:rPr lang="en-US" altLang="zh-CN" sz="4800" b="1" i="1" smtClean="0">
                <a:latin typeface="Times New Roman" panose="02020603050405020304" pitchFamily="18" charset="0"/>
              </a:rPr>
              <a:t>chain</a:t>
            </a:r>
            <a:r>
              <a:rPr lang="en-US" altLang="zh-CN" sz="4800" b="1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15400" cy="50292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(A, ≤)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是一个部分序集，对任意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x, y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，如果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x≤y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，或</a:t>
            </a:r>
            <a:r>
              <a:rPr lang="en-US" altLang="zh-CN" sz="3600" b="1" smtClean="0">
                <a:latin typeface="Times New Roman" panose="02020603050405020304" pitchFamily="18" charset="0"/>
              </a:rPr>
              <a:t>y≤x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，称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可比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i="1" smtClean="0">
                <a:latin typeface="Times New Roman" panose="02020603050405020304" pitchFamily="18" charset="0"/>
              </a:rPr>
              <a:t>comparable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；否则，称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不可比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</a:rPr>
              <a:t>一个部分序集的子集，其中任意两个元素都可比，称该子集为一条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i="1" smtClean="0">
                <a:latin typeface="Times New Roman" panose="02020603050405020304" pitchFamily="18" charset="0"/>
              </a:rPr>
              <a:t>chain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763"/>
            <a:ext cx="8686800" cy="914400"/>
          </a:xfrm>
        </p:spPr>
        <p:txBody>
          <a:bodyPr/>
          <a:lstStyle/>
          <a:p>
            <a:pPr algn="l" eaLnBrk="1" hangingPunct="1"/>
            <a:r>
              <a:rPr lang="zh-CN" altLang="en-US" sz="5400" b="1" smtClean="0">
                <a:latin typeface="Times New Roman" panose="02020603050405020304" pitchFamily="18" charset="0"/>
              </a:rPr>
              <a:t>例</a:t>
            </a:r>
            <a:r>
              <a:rPr lang="en-US" altLang="zh-CN" sz="5400" b="1" smtClean="0">
                <a:latin typeface="Times New Roman" panose="02020603050405020304" pitchFamily="18" charset="0"/>
              </a:rPr>
              <a:t>:</a:t>
            </a:r>
            <a:endParaRPr lang="en-US" altLang="zh-CN" sz="4800" b="1" smtClean="0">
              <a:latin typeface="Times New Roman" panose="02020603050405020304" pitchFamily="18" charset="0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4271963" cy="5181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＝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1,2,3, 4,5,6,8,10,12,24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是整除关系，则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(A, R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4000" b="1" smtClean="0">
                <a:latin typeface="宋体" panose="02010600030101010101" pitchFamily="2" charset="-122"/>
              </a:rPr>
              <a:t>是一个部分序集。</a:t>
            </a:r>
          </a:p>
        </p:txBody>
      </p:sp>
      <p:grpSp>
        <p:nvGrpSpPr>
          <p:cNvPr id="152580" name="Group 4"/>
          <p:cNvGrpSpPr>
            <a:grpSpLocks/>
          </p:cNvGrpSpPr>
          <p:nvPr/>
        </p:nvGrpSpPr>
        <p:grpSpPr bwMode="auto">
          <a:xfrm>
            <a:off x="5029200" y="533400"/>
            <a:ext cx="3333750" cy="5257800"/>
            <a:chOff x="0" y="0"/>
            <a:chExt cx="2100" cy="3312"/>
          </a:xfrm>
        </p:grpSpPr>
        <p:sp>
          <p:nvSpPr>
            <p:cNvPr id="152584" name="Line 5"/>
            <p:cNvSpPr>
              <a:spLocks noChangeShapeType="1"/>
            </p:cNvSpPr>
            <p:nvPr/>
          </p:nvSpPr>
          <p:spPr bwMode="auto">
            <a:xfrm>
              <a:off x="384" y="1104"/>
              <a:ext cx="67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5" name="Line 6"/>
            <p:cNvSpPr>
              <a:spLocks noChangeShapeType="1"/>
            </p:cNvSpPr>
            <p:nvPr/>
          </p:nvSpPr>
          <p:spPr bwMode="auto">
            <a:xfrm flipH="1">
              <a:off x="1056" y="1776"/>
              <a:ext cx="62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6" name="Line 7"/>
            <p:cNvSpPr>
              <a:spLocks noChangeShapeType="1"/>
            </p:cNvSpPr>
            <p:nvPr/>
          </p:nvSpPr>
          <p:spPr bwMode="auto">
            <a:xfrm>
              <a:off x="384" y="1776"/>
              <a:ext cx="672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7" name="Line 8"/>
            <p:cNvSpPr>
              <a:spLocks noChangeShapeType="1"/>
            </p:cNvSpPr>
            <p:nvPr/>
          </p:nvSpPr>
          <p:spPr bwMode="auto">
            <a:xfrm>
              <a:off x="720" y="480"/>
              <a:ext cx="33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8" name="Line 9"/>
            <p:cNvSpPr>
              <a:spLocks noChangeShapeType="1"/>
            </p:cNvSpPr>
            <p:nvPr/>
          </p:nvSpPr>
          <p:spPr bwMode="auto">
            <a:xfrm flipH="1">
              <a:off x="384" y="480"/>
              <a:ext cx="336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89" name="Line 10"/>
            <p:cNvSpPr>
              <a:spLocks noChangeShapeType="1"/>
            </p:cNvSpPr>
            <p:nvPr/>
          </p:nvSpPr>
          <p:spPr bwMode="auto">
            <a:xfrm flipH="1">
              <a:off x="1680" y="177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0" name="Line 11"/>
            <p:cNvSpPr>
              <a:spLocks noChangeShapeType="1"/>
            </p:cNvSpPr>
            <p:nvPr/>
          </p:nvSpPr>
          <p:spPr bwMode="auto">
            <a:xfrm>
              <a:off x="1056" y="1056"/>
              <a:ext cx="0" cy="18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1" name="Line 12"/>
            <p:cNvSpPr>
              <a:spLocks noChangeShapeType="1"/>
            </p:cNvSpPr>
            <p:nvPr/>
          </p:nvSpPr>
          <p:spPr bwMode="auto">
            <a:xfrm flipH="1">
              <a:off x="1056" y="2400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2" name="Line 13"/>
            <p:cNvSpPr>
              <a:spLocks noChangeShapeType="1"/>
            </p:cNvSpPr>
            <p:nvPr/>
          </p:nvSpPr>
          <p:spPr bwMode="auto">
            <a:xfrm flipH="1" flipV="1">
              <a:off x="384" y="2400"/>
              <a:ext cx="672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3" name="Oval 14"/>
            <p:cNvSpPr>
              <a:spLocks noChangeArrowheads="1"/>
            </p:cNvSpPr>
            <p:nvPr/>
          </p:nvSpPr>
          <p:spPr bwMode="auto">
            <a:xfrm>
              <a:off x="1008" y="105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594" name="Oval 15"/>
            <p:cNvSpPr>
              <a:spLocks noChangeArrowheads="1"/>
            </p:cNvSpPr>
            <p:nvPr/>
          </p:nvSpPr>
          <p:spPr bwMode="auto">
            <a:xfrm>
              <a:off x="1008" y="17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595" name="Oval 16"/>
            <p:cNvSpPr>
              <a:spLocks noChangeArrowheads="1"/>
            </p:cNvSpPr>
            <p:nvPr/>
          </p:nvSpPr>
          <p:spPr bwMode="auto">
            <a:xfrm>
              <a:off x="672" y="43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596" name="Oval 17"/>
            <p:cNvSpPr>
              <a:spLocks noChangeArrowheads="1"/>
            </p:cNvSpPr>
            <p:nvPr/>
          </p:nvSpPr>
          <p:spPr bwMode="auto">
            <a:xfrm>
              <a:off x="336" y="23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597" name="Oval 18"/>
            <p:cNvSpPr>
              <a:spLocks noChangeArrowheads="1"/>
            </p:cNvSpPr>
            <p:nvPr/>
          </p:nvSpPr>
          <p:spPr bwMode="auto">
            <a:xfrm>
              <a:off x="1632" y="23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598" name="Line 19"/>
            <p:cNvSpPr>
              <a:spLocks noChangeShapeType="1"/>
            </p:cNvSpPr>
            <p:nvPr/>
          </p:nvSpPr>
          <p:spPr bwMode="auto">
            <a:xfrm flipH="1">
              <a:off x="378" y="1104"/>
              <a:ext cx="6" cy="12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599" name="Rectangle 20"/>
            <p:cNvSpPr>
              <a:spLocks noChangeArrowheads="1"/>
            </p:cNvSpPr>
            <p:nvPr/>
          </p:nvSpPr>
          <p:spPr bwMode="auto">
            <a:xfrm>
              <a:off x="140" y="2187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52600" name="Oval 21"/>
            <p:cNvSpPr>
              <a:spLocks noChangeArrowheads="1"/>
            </p:cNvSpPr>
            <p:nvPr/>
          </p:nvSpPr>
          <p:spPr bwMode="auto">
            <a:xfrm>
              <a:off x="1008" y="288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601" name="Oval 22"/>
            <p:cNvSpPr>
              <a:spLocks noChangeArrowheads="1"/>
            </p:cNvSpPr>
            <p:nvPr/>
          </p:nvSpPr>
          <p:spPr bwMode="auto">
            <a:xfrm>
              <a:off x="1008" y="23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602" name="Oval 23"/>
            <p:cNvSpPr>
              <a:spLocks noChangeArrowheads="1"/>
            </p:cNvSpPr>
            <p:nvPr/>
          </p:nvSpPr>
          <p:spPr bwMode="auto">
            <a:xfrm>
              <a:off x="336" y="17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603" name="Oval 24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604" name="Oval 25"/>
            <p:cNvSpPr>
              <a:spLocks noChangeArrowheads="1"/>
            </p:cNvSpPr>
            <p:nvPr/>
          </p:nvSpPr>
          <p:spPr bwMode="auto">
            <a:xfrm>
              <a:off x="336" y="105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2605" name="Rectangle 26"/>
            <p:cNvSpPr>
              <a:spLocks noChangeArrowheads="1"/>
            </p:cNvSpPr>
            <p:nvPr/>
          </p:nvSpPr>
          <p:spPr bwMode="auto">
            <a:xfrm>
              <a:off x="956" y="288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52606" name="Rectangle 27"/>
            <p:cNvSpPr>
              <a:spLocks noChangeArrowheads="1"/>
            </p:cNvSpPr>
            <p:nvPr/>
          </p:nvSpPr>
          <p:spPr bwMode="auto">
            <a:xfrm>
              <a:off x="1724" y="2160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5</a:t>
              </a:r>
            </a:p>
          </p:txBody>
        </p:sp>
        <p:sp>
          <p:nvSpPr>
            <p:cNvPr id="152607" name="Rectangle 28"/>
            <p:cNvSpPr>
              <a:spLocks noChangeArrowheads="1"/>
            </p:cNvSpPr>
            <p:nvPr/>
          </p:nvSpPr>
          <p:spPr bwMode="auto">
            <a:xfrm>
              <a:off x="1056" y="225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52608" name="Rectangle 29"/>
            <p:cNvSpPr>
              <a:spLocks noChangeArrowheads="1"/>
            </p:cNvSpPr>
            <p:nvPr/>
          </p:nvSpPr>
          <p:spPr bwMode="auto">
            <a:xfrm>
              <a:off x="96" y="153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152609" name="Rectangle 30"/>
            <p:cNvSpPr>
              <a:spLocks noChangeArrowheads="1"/>
            </p:cNvSpPr>
            <p:nvPr/>
          </p:nvSpPr>
          <p:spPr bwMode="auto">
            <a:xfrm>
              <a:off x="1056" y="1566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152610" name="Rectangle 31"/>
            <p:cNvSpPr>
              <a:spLocks noChangeArrowheads="1"/>
            </p:cNvSpPr>
            <p:nvPr/>
          </p:nvSpPr>
          <p:spPr bwMode="auto">
            <a:xfrm>
              <a:off x="0" y="864"/>
              <a:ext cx="3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12</a:t>
              </a:r>
            </a:p>
          </p:txBody>
        </p:sp>
        <p:sp>
          <p:nvSpPr>
            <p:cNvPr id="152611" name="Rectangle 32"/>
            <p:cNvSpPr>
              <a:spLocks noChangeArrowheads="1"/>
            </p:cNvSpPr>
            <p:nvPr/>
          </p:nvSpPr>
          <p:spPr bwMode="auto">
            <a:xfrm>
              <a:off x="1728" y="1536"/>
              <a:ext cx="3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152612" name="Rectangle 33"/>
            <p:cNvSpPr>
              <a:spLocks noChangeArrowheads="1"/>
            </p:cNvSpPr>
            <p:nvPr/>
          </p:nvSpPr>
          <p:spPr bwMode="auto">
            <a:xfrm>
              <a:off x="1104" y="864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152613" name="Rectangle 34"/>
            <p:cNvSpPr>
              <a:spLocks noChangeArrowheads="1"/>
            </p:cNvSpPr>
            <p:nvPr/>
          </p:nvSpPr>
          <p:spPr bwMode="auto">
            <a:xfrm>
              <a:off x="576" y="0"/>
              <a:ext cx="372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24</a:t>
              </a:r>
            </a:p>
          </p:txBody>
        </p:sp>
      </p:grpSp>
      <p:sp>
        <p:nvSpPr>
          <p:cNvPr id="130083" name="Rectangle 35"/>
          <p:cNvSpPr>
            <a:spLocks noChangeArrowheads="1"/>
          </p:cNvSpPr>
          <p:nvPr/>
        </p:nvSpPr>
        <p:spPr bwMode="auto">
          <a:xfrm>
            <a:off x="5943600" y="381000"/>
            <a:ext cx="1295400" cy="5562600"/>
          </a:xfrm>
          <a:prstGeom prst="rect">
            <a:avLst/>
          </a:prstGeom>
          <a:noFill/>
          <a:ln w="28575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30084" name="未知"/>
          <p:cNvSpPr>
            <a:spLocks/>
          </p:cNvSpPr>
          <p:nvPr/>
        </p:nvSpPr>
        <p:spPr bwMode="auto">
          <a:xfrm>
            <a:off x="4908550" y="1600200"/>
            <a:ext cx="2330450" cy="4191000"/>
          </a:xfrm>
          <a:custGeom>
            <a:avLst/>
            <a:gdLst>
              <a:gd name="T0" fmla="*/ 2147483646 w 1468"/>
              <a:gd name="T1" fmla="*/ 2147483646 h 2640"/>
              <a:gd name="T2" fmla="*/ 2147483646 w 1468"/>
              <a:gd name="T3" fmla="*/ 2147483646 h 2640"/>
              <a:gd name="T4" fmla="*/ 2147483646 w 1468"/>
              <a:gd name="T5" fmla="*/ 2147483646 h 2640"/>
              <a:gd name="T6" fmla="*/ 2147483646 w 1468"/>
              <a:gd name="T7" fmla="*/ 2147483646 h 2640"/>
              <a:gd name="T8" fmla="*/ 2147483646 w 1468"/>
              <a:gd name="T9" fmla="*/ 2147483646 h 2640"/>
              <a:gd name="T10" fmla="*/ 2147483646 w 1468"/>
              <a:gd name="T11" fmla="*/ 2147483646 h 2640"/>
              <a:gd name="T12" fmla="*/ 2147483646 w 1468"/>
              <a:gd name="T13" fmla="*/ 2147483646 h 2640"/>
              <a:gd name="T14" fmla="*/ 2147483646 w 1468"/>
              <a:gd name="T15" fmla="*/ 2147483646 h 2640"/>
              <a:gd name="T16" fmla="*/ 2147483646 w 1468"/>
              <a:gd name="T17" fmla="*/ 2147483646 h 2640"/>
              <a:gd name="T18" fmla="*/ 2147483646 w 1468"/>
              <a:gd name="T19" fmla="*/ 2147483646 h 2640"/>
              <a:gd name="T20" fmla="*/ 2147483646 w 1468"/>
              <a:gd name="T21" fmla="*/ 2147483646 h 2640"/>
              <a:gd name="T22" fmla="*/ 2147483646 w 1468"/>
              <a:gd name="T23" fmla="*/ 2147483646 h 2640"/>
              <a:gd name="T24" fmla="*/ 2147483646 w 1468"/>
              <a:gd name="T25" fmla="*/ 2147483646 h 2640"/>
              <a:gd name="T26" fmla="*/ 2147483646 w 1468"/>
              <a:gd name="T27" fmla="*/ 0 h 2640"/>
              <a:gd name="T28" fmla="*/ 2147483646 w 1468"/>
              <a:gd name="T29" fmla="*/ 2147483646 h 264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468" h="2640">
                <a:moveTo>
                  <a:pt x="71" y="116"/>
                </a:moveTo>
                <a:cubicBezTo>
                  <a:pt x="0" y="223"/>
                  <a:pt x="119" y="487"/>
                  <a:pt x="128" y="644"/>
                </a:cubicBezTo>
                <a:lnTo>
                  <a:pt x="124" y="1056"/>
                </a:lnTo>
                <a:lnTo>
                  <a:pt x="156" y="1985"/>
                </a:lnTo>
                <a:lnTo>
                  <a:pt x="844" y="2544"/>
                </a:lnTo>
                <a:lnTo>
                  <a:pt x="1324" y="2640"/>
                </a:lnTo>
                <a:lnTo>
                  <a:pt x="1468" y="2400"/>
                </a:lnTo>
                <a:lnTo>
                  <a:pt x="1468" y="2112"/>
                </a:lnTo>
                <a:lnTo>
                  <a:pt x="1180" y="1968"/>
                </a:lnTo>
                <a:lnTo>
                  <a:pt x="892" y="1728"/>
                </a:lnTo>
                <a:lnTo>
                  <a:pt x="796" y="1248"/>
                </a:lnTo>
                <a:lnTo>
                  <a:pt x="844" y="672"/>
                </a:lnTo>
                <a:lnTo>
                  <a:pt x="796" y="384"/>
                </a:lnTo>
                <a:lnTo>
                  <a:pt x="556" y="0"/>
                </a:lnTo>
                <a:lnTo>
                  <a:pt x="71" y="116"/>
                </a:lnTo>
                <a:close/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85" name="未知"/>
          <p:cNvSpPr>
            <a:spLocks/>
          </p:cNvSpPr>
          <p:nvPr/>
        </p:nvSpPr>
        <p:spPr bwMode="auto">
          <a:xfrm>
            <a:off x="4946650" y="614363"/>
            <a:ext cx="2216150" cy="5253037"/>
          </a:xfrm>
          <a:custGeom>
            <a:avLst/>
            <a:gdLst>
              <a:gd name="T0" fmla="*/ 2147483646 w 1396"/>
              <a:gd name="T1" fmla="*/ 2147483646 h 3309"/>
              <a:gd name="T2" fmla="*/ 0 w 1396"/>
              <a:gd name="T3" fmla="*/ 2147483646 h 3309"/>
              <a:gd name="T4" fmla="*/ 2147483646 w 1396"/>
              <a:gd name="T5" fmla="*/ 2147483646 h 3309"/>
              <a:gd name="T6" fmla="*/ 2147483646 w 1396"/>
              <a:gd name="T7" fmla="*/ 2147483646 h 3309"/>
              <a:gd name="T8" fmla="*/ 2147483646 w 1396"/>
              <a:gd name="T9" fmla="*/ 2147483646 h 3309"/>
              <a:gd name="T10" fmla="*/ 2147483646 w 1396"/>
              <a:gd name="T11" fmla="*/ 2147483646 h 3309"/>
              <a:gd name="T12" fmla="*/ 2147483646 w 1396"/>
              <a:gd name="T13" fmla="*/ 2147483646 h 3309"/>
              <a:gd name="T14" fmla="*/ 2147483646 w 1396"/>
              <a:gd name="T15" fmla="*/ 2147483646 h 3309"/>
              <a:gd name="T16" fmla="*/ 2147483646 w 1396"/>
              <a:gd name="T17" fmla="*/ 2147483646 h 3309"/>
              <a:gd name="T18" fmla="*/ 2147483646 w 1396"/>
              <a:gd name="T19" fmla="*/ 0 h 3309"/>
              <a:gd name="T20" fmla="*/ 2147483646 w 1396"/>
              <a:gd name="T21" fmla="*/ 2147483646 h 33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396" h="3309">
                <a:moveTo>
                  <a:pt x="388" y="93"/>
                </a:moveTo>
                <a:lnTo>
                  <a:pt x="0" y="897"/>
                </a:lnTo>
                <a:lnTo>
                  <a:pt x="113" y="1322"/>
                </a:lnTo>
                <a:lnTo>
                  <a:pt x="868" y="1821"/>
                </a:lnTo>
                <a:lnTo>
                  <a:pt x="868" y="3309"/>
                </a:lnTo>
                <a:lnTo>
                  <a:pt x="1396" y="3309"/>
                </a:lnTo>
                <a:lnTo>
                  <a:pt x="1396" y="1533"/>
                </a:lnTo>
                <a:lnTo>
                  <a:pt x="868" y="1101"/>
                </a:lnTo>
                <a:lnTo>
                  <a:pt x="1060" y="45"/>
                </a:lnTo>
                <a:lnTo>
                  <a:pt x="689" y="0"/>
                </a:lnTo>
                <a:lnTo>
                  <a:pt x="388" y="93"/>
                </a:lnTo>
                <a:close/>
              </a:path>
            </a:pathLst>
          </a:custGeom>
          <a:noFill/>
          <a:ln w="28575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0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3" grpId="0" animBg="1"/>
      <p:bldP spid="130084" grpId="0" animBg="1"/>
      <p:bldP spid="13008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3213"/>
            <a:ext cx="8686800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全序集</a:t>
            </a:r>
            <a:r>
              <a:rPr lang="en-US" altLang="zh-CN" sz="4800" b="1" smtClean="0">
                <a:latin typeface="宋体" panose="02010600030101010101" pitchFamily="2" charset="-122"/>
              </a:rPr>
              <a:t>(</a:t>
            </a:r>
            <a:r>
              <a:rPr lang="en-US" altLang="zh-CN" b="1" i="1" smtClean="0">
                <a:latin typeface="Times New Roman" panose="02020603050405020304" pitchFamily="18" charset="0"/>
              </a:rPr>
              <a:t>totally ordered set</a:t>
            </a:r>
            <a:r>
              <a:rPr lang="en-US" altLang="zh-CN" sz="4800" b="1" smtClean="0">
                <a:latin typeface="宋体" panose="02010600030101010101" pitchFamily="2" charset="-122"/>
              </a:rPr>
              <a:t>)</a:t>
            </a:r>
            <a:endParaRPr lang="en-US" altLang="zh-CN" sz="4800" b="1" smtClean="0">
              <a:latin typeface="Times New Roman" panose="02020603050405020304" pitchFamily="18" charset="0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0292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4000" b="1" smtClean="0">
                <a:latin typeface="Times New Roman" panose="02020603050405020304" pitchFamily="18" charset="0"/>
              </a:rPr>
              <a:t>一个部分序集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(A, ≤)</a:t>
            </a:r>
            <a:r>
              <a:rPr lang="zh-CN" altLang="en-US" sz="4000" b="1" smtClean="0">
                <a:latin typeface="Times New Roman" panose="02020603050405020304" pitchFamily="18" charset="0"/>
              </a:rPr>
              <a:t>说是一个全序集，如果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(A, ≤)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本身是一条链。</a:t>
            </a:r>
          </a:p>
          <a:p>
            <a:pPr algn="just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4000" b="1" smtClean="0">
                <a:latin typeface="Times New Roman" panose="02020603050405020304" pitchFamily="18" charset="0"/>
              </a:rPr>
              <a:t>结论</a:t>
            </a:r>
            <a:r>
              <a:rPr lang="en-US" altLang="zh-CN" sz="4000" b="1" smtClean="0">
                <a:latin typeface="Times New Roman" panose="02020603050405020304" pitchFamily="18" charset="0"/>
              </a:rPr>
              <a:t>: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若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(A,R)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是全序集，则</a:t>
            </a:r>
          </a:p>
          <a:p>
            <a:pPr algn="just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en-US" sz="4000" b="1" smtClean="0">
                <a:latin typeface="Times New Roman" panose="02020603050405020304" pitchFamily="18" charset="0"/>
              </a:rPr>
              <a:t>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(B, R∩ (B×B))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是全序集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其中</a:t>
            </a:r>
            <a:r>
              <a:rPr lang="en-US" altLang="zh-CN" sz="4000" b="1" smtClean="0">
                <a:latin typeface="Times New Roman" panose="02020603050405020304" pitchFamily="18" charset="0"/>
              </a:rPr>
              <a:t>B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smtClean="0">
                <a:latin typeface="Times New Roman" panose="02020603050405020304" pitchFamily="18" charset="0"/>
              </a:rPr>
              <a:t> 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763"/>
            <a:ext cx="8686800" cy="914400"/>
          </a:xfrm>
        </p:spPr>
        <p:txBody>
          <a:bodyPr/>
          <a:lstStyle/>
          <a:p>
            <a:pPr algn="l" eaLnBrk="1" hangingPunct="1"/>
            <a:r>
              <a:rPr lang="zh-CN" altLang="en-US" sz="5400" b="1" smtClean="0">
                <a:latin typeface="Times New Roman" panose="02020603050405020304" pitchFamily="18" charset="0"/>
              </a:rPr>
              <a:t>例</a:t>
            </a:r>
            <a:r>
              <a:rPr lang="en-US" altLang="zh-CN" sz="5400" b="1" smtClean="0">
                <a:latin typeface="Times New Roman" panose="02020603050405020304" pitchFamily="18" charset="0"/>
              </a:rPr>
              <a:t>:</a:t>
            </a:r>
            <a:endParaRPr lang="en-US" altLang="zh-CN" sz="4800" b="1" smtClean="0">
              <a:latin typeface="Times New Roman" panose="02020603050405020304" pitchFamily="18" charset="0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559300" cy="5181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＝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1,2,4, 8,16,32,64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是整除关系，则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(A, R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4000" b="1" smtClean="0">
                <a:latin typeface="宋体" panose="02010600030101010101" pitchFamily="2" charset="-122"/>
              </a:rPr>
              <a:t>是一个全序集。</a:t>
            </a:r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>
            <a:off x="6705600" y="1066800"/>
            <a:ext cx="0" cy="472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29" name="Oval 5"/>
          <p:cNvSpPr>
            <a:spLocks noChangeArrowheads="1"/>
          </p:cNvSpPr>
          <p:nvPr/>
        </p:nvSpPr>
        <p:spPr bwMode="auto">
          <a:xfrm>
            <a:off x="6629400" y="3438525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30" name="Oval 6"/>
          <p:cNvSpPr>
            <a:spLocks noChangeArrowheads="1"/>
          </p:cNvSpPr>
          <p:nvPr/>
        </p:nvSpPr>
        <p:spPr bwMode="auto">
          <a:xfrm>
            <a:off x="6629400" y="42291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31" name="Oval 7"/>
          <p:cNvSpPr>
            <a:spLocks noChangeArrowheads="1"/>
          </p:cNvSpPr>
          <p:nvPr/>
        </p:nvSpPr>
        <p:spPr bwMode="auto">
          <a:xfrm>
            <a:off x="6629400" y="18288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32" name="Oval 8"/>
          <p:cNvSpPr>
            <a:spLocks noChangeArrowheads="1"/>
          </p:cNvSpPr>
          <p:nvPr/>
        </p:nvSpPr>
        <p:spPr bwMode="auto">
          <a:xfrm>
            <a:off x="6629400" y="57150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33" name="Oval 9"/>
          <p:cNvSpPr>
            <a:spLocks noChangeArrowheads="1"/>
          </p:cNvSpPr>
          <p:nvPr/>
        </p:nvSpPr>
        <p:spPr bwMode="auto">
          <a:xfrm>
            <a:off x="6629400" y="5038725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34" name="Rectangle 10"/>
          <p:cNvSpPr>
            <a:spLocks noChangeArrowheads="1"/>
          </p:cNvSpPr>
          <p:nvPr/>
        </p:nvSpPr>
        <p:spPr bwMode="auto">
          <a:xfrm>
            <a:off x="6546850" y="5724525"/>
            <a:ext cx="387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6775450" y="4724400"/>
            <a:ext cx="387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4636" name="Rectangle 12"/>
          <p:cNvSpPr>
            <a:spLocks noChangeArrowheads="1"/>
          </p:cNvSpPr>
          <p:nvPr/>
        </p:nvSpPr>
        <p:spPr bwMode="auto">
          <a:xfrm>
            <a:off x="6775450" y="3886200"/>
            <a:ext cx="387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54637" name="Rectangle 13"/>
          <p:cNvSpPr>
            <a:spLocks noChangeArrowheads="1"/>
          </p:cNvSpPr>
          <p:nvPr/>
        </p:nvSpPr>
        <p:spPr bwMode="auto">
          <a:xfrm>
            <a:off x="6781800" y="3133725"/>
            <a:ext cx="3873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6781800" y="1447800"/>
            <a:ext cx="5905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32</a:t>
            </a:r>
          </a:p>
        </p:txBody>
      </p:sp>
      <p:sp>
        <p:nvSpPr>
          <p:cNvPr id="154639" name="Oval 15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6781800" y="2286000"/>
            <a:ext cx="5905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6629400" y="990600"/>
            <a:ext cx="152400" cy="152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4642" name="Rectangle 18"/>
          <p:cNvSpPr>
            <a:spLocks noChangeArrowheads="1"/>
          </p:cNvSpPr>
          <p:nvPr/>
        </p:nvSpPr>
        <p:spPr bwMode="auto">
          <a:xfrm>
            <a:off x="6781800" y="609600"/>
            <a:ext cx="5905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64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763"/>
            <a:ext cx="8686800" cy="914400"/>
          </a:xfrm>
        </p:spPr>
        <p:txBody>
          <a:bodyPr/>
          <a:lstStyle/>
          <a:p>
            <a:pPr algn="l" eaLnBrk="1" hangingPunct="1"/>
            <a:r>
              <a:rPr lang="zh-CN" altLang="en-US" sz="5400" b="1" smtClean="0">
                <a:latin typeface="Times New Roman" panose="02020603050405020304" pitchFamily="18" charset="0"/>
              </a:rPr>
              <a:t>例</a:t>
            </a:r>
            <a:r>
              <a:rPr lang="en-US" altLang="zh-CN" sz="5400" b="1" smtClean="0">
                <a:latin typeface="Times New Roman" panose="02020603050405020304" pitchFamily="18" charset="0"/>
              </a:rPr>
              <a:t>:</a:t>
            </a:r>
            <a:endParaRPr lang="en-US" altLang="zh-CN" sz="4800" b="1" smtClean="0">
              <a:latin typeface="Times New Roman" panose="02020603050405020304" pitchFamily="18" charset="0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1173163"/>
            <a:ext cx="4057650" cy="5181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整数集合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是“小于等于”关系，则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(A, R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zh-CN" altLang="en-US" sz="4000" b="1" smtClean="0">
                <a:latin typeface="宋体" panose="02010600030101010101" pitchFamily="2" charset="-122"/>
              </a:rPr>
              <a:t>是一个全序集。</a:t>
            </a:r>
          </a:p>
        </p:txBody>
      </p:sp>
      <p:grpSp>
        <p:nvGrpSpPr>
          <p:cNvPr id="155652" name="Group 4"/>
          <p:cNvGrpSpPr>
            <a:grpSpLocks/>
          </p:cNvGrpSpPr>
          <p:nvPr/>
        </p:nvGrpSpPr>
        <p:grpSpPr bwMode="auto">
          <a:xfrm>
            <a:off x="6472238" y="288925"/>
            <a:ext cx="842962" cy="6432550"/>
            <a:chOff x="0" y="0"/>
            <a:chExt cx="531" cy="4052"/>
          </a:xfrm>
        </p:grpSpPr>
        <p:sp>
          <p:nvSpPr>
            <p:cNvPr id="155653" name="Line 5"/>
            <p:cNvSpPr>
              <a:spLocks noChangeShapeType="1"/>
            </p:cNvSpPr>
            <p:nvPr/>
          </p:nvSpPr>
          <p:spPr bwMode="auto">
            <a:xfrm>
              <a:off x="147" y="394"/>
              <a:ext cx="0" cy="29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654" name="Oval 6"/>
            <p:cNvSpPr>
              <a:spLocks noChangeArrowheads="1"/>
            </p:cNvSpPr>
            <p:nvPr/>
          </p:nvSpPr>
          <p:spPr bwMode="auto">
            <a:xfrm>
              <a:off x="99" y="1984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5655" name="Oval 7"/>
            <p:cNvSpPr>
              <a:spLocks noChangeArrowheads="1"/>
            </p:cNvSpPr>
            <p:nvPr/>
          </p:nvSpPr>
          <p:spPr bwMode="auto">
            <a:xfrm>
              <a:off x="99" y="248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5656" name="Oval 8"/>
            <p:cNvSpPr>
              <a:spLocks noChangeArrowheads="1"/>
            </p:cNvSpPr>
            <p:nvPr/>
          </p:nvSpPr>
          <p:spPr bwMode="auto">
            <a:xfrm>
              <a:off x="99" y="106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5657" name="Oval 9"/>
            <p:cNvSpPr>
              <a:spLocks noChangeArrowheads="1"/>
            </p:cNvSpPr>
            <p:nvPr/>
          </p:nvSpPr>
          <p:spPr bwMode="auto">
            <a:xfrm>
              <a:off x="99" y="299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5658" name="Rectangle 10"/>
            <p:cNvSpPr>
              <a:spLocks noChangeArrowheads="1"/>
            </p:cNvSpPr>
            <p:nvPr/>
          </p:nvSpPr>
          <p:spPr bwMode="auto">
            <a:xfrm>
              <a:off x="0" y="3418"/>
              <a:ext cx="53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3600">
                  <a:latin typeface="Times New Roman" panose="02020603050405020304" pitchFamily="18" charset="0"/>
                  <a:sym typeface="Symbol" panose="05050102010706020507" pitchFamily="18" charset="2"/>
                </a:rPr>
                <a:t>……</a:t>
              </a:r>
            </a:p>
          </p:txBody>
        </p:sp>
        <p:sp>
          <p:nvSpPr>
            <p:cNvPr id="155659" name="Rectangle 11"/>
            <p:cNvSpPr>
              <a:spLocks noChangeArrowheads="1"/>
            </p:cNvSpPr>
            <p:nvPr/>
          </p:nvSpPr>
          <p:spPr bwMode="auto">
            <a:xfrm>
              <a:off x="191" y="2794"/>
              <a:ext cx="32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-2</a:t>
              </a:r>
            </a:p>
          </p:txBody>
        </p:sp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191" y="2266"/>
              <a:ext cx="32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-1</a:t>
              </a:r>
            </a:p>
          </p:txBody>
        </p:sp>
        <p:sp>
          <p:nvSpPr>
            <p:cNvPr id="155661" name="Rectangle 13"/>
            <p:cNvSpPr>
              <a:spLocks noChangeArrowheads="1"/>
            </p:cNvSpPr>
            <p:nvPr/>
          </p:nvSpPr>
          <p:spPr bwMode="auto">
            <a:xfrm>
              <a:off x="195" y="1792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155662" name="Rectangle 14"/>
            <p:cNvSpPr>
              <a:spLocks noChangeArrowheads="1"/>
            </p:cNvSpPr>
            <p:nvPr/>
          </p:nvSpPr>
          <p:spPr bwMode="auto">
            <a:xfrm>
              <a:off x="195" y="880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155663" name="Oval 15"/>
            <p:cNvSpPr>
              <a:spLocks noChangeArrowheads="1"/>
            </p:cNvSpPr>
            <p:nvPr/>
          </p:nvSpPr>
          <p:spPr bwMode="auto">
            <a:xfrm>
              <a:off x="99" y="1504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5664" name="Rectangle 16"/>
            <p:cNvSpPr>
              <a:spLocks noChangeArrowheads="1"/>
            </p:cNvSpPr>
            <p:nvPr/>
          </p:nvSpPr>
          <p:spPr bwMode="auto">
            <a:xfrm>
              <a:off x="195" y="1312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155665" name="Oval 17"/>
            <p:cNvSpPr>
              <a:spLocks noChangeArrowheads="1"/>
            </p:cNvSpPr>
            <p:nvPr/>
          </p:nvSpPr>
          <p:spPr bwMode="auto">
            <a:xfrm>
              <a:off x="99" y="634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55666" name="Rectangle 18"/>
            <p:cNvSpPr>
              <a:spLocks noChangeArrowheads="1"/>
            </p:cNvSpPr>
            <p:nvPr/>
          </p:nvSpPr>
          <p:spPr bwMode="auto">
            <a:xfrm>
              <a:off x="195" y="448"/>
              <a:ext cx="244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155667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31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3600">
                  <a:latin typeface="Times New Roman" panose="02020603050405020304" pitchFamily="18" charset="0"/>
                  <a:sym typeface="Symbol" panose="05050102010706020507" pitchFamily="18" charset="2"/>
                </a:rPr>
                <a:t>…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763"/>
            <a:ext cx="8686800" cy="914400"/>
          </a:xfrm>
        </p:spPr>
        <p:txBody>
          <a:bodyPr/>
          <a:lstStyle/>
          <a:p>
            <a:pPr algn="l" eaLnBrk="1" hangingPunct="1"/>
            <a:r>
              <a:rPr lang="zh-CN" altLang="zh-CN" sz="5400" b="1" smtClean="0">
                <a:latin typeface="宋体" panose="02010600030101010101" pitchFamily="2" charset="-122"/>
              </a:rPr>
              <a:t>拟序关系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15400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4000" b="1" smtClean="0">
                <a:latin typeface="宋体" panose="02010600030101010101" pitchFamily="2" charset="-122"/>
              </a:rPr>
              <a:t>设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宋体" panose="02010600030101010101" pitchFamily="2" charset="-122"/>
              </a:rPr>
              <a:t>是集合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宋体" panose="02010600030101010101" pitchFamily="2" charset="-122"/>
              </a:rPr>
              <a:t>上的一个关系。如果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宋体" panose="02010600030101010101" pitchFamily="2" charset="-122"/>
              </a:rPr>
              <a:t>具有</a:t>
            </a:r>
            <a:r>
              <a:rPr lang="zh-CN" altLang="en-US" sz="4000" b="1" smtClean="0">
                <a:solidFill>
                  <a:schemeClr val="tx2"/>
                </a:solidFill>
                <a:latin typeface="宋体" panose="02010600030101010101" pitchFamily="2" charset="-122"/>
              </a:rPr>
              <a:t>反自反性，传递性</a:t>
            </a:r>
            <a:r>
              <a:rPr lang="zh-CN" altLang="en-US" sz="4000" b="1" smtClean="0">
                <a:latin typeface="宋体" panose="02010600030101010101" pitchFamily="2" charset="-122"/>
              </a:rPr>
              <a:t>，则称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宋体" panose="02010600030101010101" pitchFamily="2" charset="-122"/>
              </a:rPr>
              <a:t>为一个拟序关系。记为</a:t>
            </a:r>
            <a:r>
              <a:rPr lang="zh-CN" altLang="en-US" sz="4000" b="1" smtClean="0">
                <a:solidFill>
                  <a:schemeClr val="tx2"/>
                </a:solidFill>
                <a:latin typeface="宋体" panose="02010600030101010101" pitchFamily="2" charset="-122"/>
              </a:rPr>
              <a:t>＜</a:t>
            </a:r>
            <a:r>
              <a:rPr lang="zh-CN" altLang="en-US" sz="4000" b="1" smtClean="0">
                <a:latin typeface="宋体" panose="02010600030101010101" pitchFamily="2" charset="-122"/>
              </a:rPr>
              <a:t>，读做</a:t>
            </a:r>
            <a:r>
              <a:rPr lang="zh-CN" altLang="en-US" sz="4000" b="1" smtClean="0">
                <a:latin typeface="Times New Roman" panose="02020603050405020304" pitchFamily="18" charset="0"/>
              </a:rPr>
              <a:t>“</a:t>
            </a:r>
            <a:r>
              <a:rPr lang="zh-CN" altLang="en-US" sz="4000" b="1" smtClean="0">
                <a:latin typeface="宋体" panose="02010600030101010101" pitchFamily="2" charset="-122"/>
              </a:rPr>
              <a:t>小于</a:t>
            </a:r>
            <a:r>
              <a:rPr lang="zh-CN" altLang="en-US" sz="4000" b="1" smtClean="0">
                <a:latin typeface="Times New Roman" panose="02020603050405020304" pitchFamily="18" charset="0"/>
              </a:rPr>
              <a:t>”</a:t>
            </a:r>
            <a:r>
              <a:rPr lang="zh-CN" altLang="en-US" sz="4000" b="1" smtClean="0">
                <a:latin typeface="宋体" panose="02010600030101010101" pitchFamily="2" charset="-122"/>
              </a:rPr>
              <a:t>。</a:t>
            </a:r>
            <a:r>
              <a:rPr lang="zh-CN" altLang="en-US" sz="4000" b="1" smtClean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4000" b="1" smtClean="0">
                <a:latin typeface="Times New Roman" panose="02020603050405020304" pitchFamily="18" charset="0"/>
              </a:rPr>
              <a:t>注意，拟序关系的定义中隐含了其具有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反对称性</a:t>
            </a:r>
            <a:r>
              <a:rPr lang="zh-CN" altLang="en-US" sz="4000" b="1" smtClean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endParaRPr lang="zh-CN" altLang="en-US" sz="4000" b="1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1816100" algn="l"/>
              </a:tabLst>
            </a:pPr>
            <a:r>
              <a:rPr lang="zh-CN" altLang="en-US" sz="4000" b="1" smtClean="0">
                <a:latin typeface="Times New Roman" panose="02020603050405020304" pitchFamily="18" charset="0"/>
              </a:rPr>
              <a:t>例：数间的小于（“</a:t>
            </a:r>
            <a:r>
              <a:rPr lang="zh-CN" altLang="en-US" sz="4000" b="1" smtClean="0">
                <a:latin typeface="宋体" panose="02010600030101010101" pitchFamily="2" charset="-122"/>
              </a:rPr>
              <a:t>＜</a:t>
            </a:r>
            <a:r>
              <a:rPr lang="zh-CN" altLang="en-US" sz="4000" b="1" smtClean="0">
                <a:latin typeface="Times New Roman" panose="02020603050405020304" pitchFamily="18" charset="0"/>
              </a:rPr>
              <a:t>”</a:t>
            </a:r>
            <a:r>
              <a:rPr lang="zh-CN" altLang="en-US" sz="4000" b="1" smtClean="0">
                <a:latin typeface="宋体" panose="02010600030101010101" pitchFamily="2" charset="-122"/>
              </a:rPr>
              <a:t>）</a:t>
            </a:r>
            <a:r>
              <a:rPr lang="zh-CN" altLang="en-US" sz="4000" b="1" smtClean="0">
                <a:latin typeface="Times New Roman" panose="02020603050405020304" pitchFamily="18" charset="0"/>
              </a:rPr>
              <a:t>关系；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en-US" sz="4000" b="1" smtClean="0">
                <a:latin typeface="Times New Roman" panose="02020603050405020304" pitchFamily="18" charset="0"/>
              </a:rPr>
              <a:t>           集合间的真包含（“</a:t>
            </a:r>
            <a:r>
              <a:rPr lang="zh-CN" altLang="en-US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zh-CN" altLang="en-US" sz="4000" b="1" smtClean="0">
                <a:latin typeface="Times New Roman" panose="02020603050405020304" pitchFamily="18" charset="0"/>
              </a:rPr>
              <a:t>”）关系。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7772400" cy="762000"/>
          </a:xfrm>
        </p:spPr>
        <p:txBody>
          <a:bodyPr/>
          <a:lstStyle/>
          <a:p>
            <a:pPr algn="l" eaLnBrk="1" hangingPunct="1"/>
            <a:r>
              <a:rPr lang="zh-CN" altLang="zh-CN" b="1" smtClean="0"/>
              <a:t>拟序关系是反对称的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8893175" cy="4970462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b="1" smtClean="0">
                <a:latin typeface="Times New Roman" panose="02020603050405020304" pitchFamily="18" charset="0"/>
              </a:rPr>
              <a:t>若R= 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b="1" smtClean="0">
                <a:latin typeface="Times New Roman" panose="02020603050405020304" pitchFamily="18" charset="0"/>
              </a:rPr>
              <a:t> ，则R是反自反的、传递的，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而且是反对称的；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		若R不是空集，任取(x,y) ∈R，即xRy, 断言x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≠</a:t>
            </a:r>
            <a:r>
              <a:rPr lang="zh-CN" altLang="en-US" b="1" smtClean="0">
                <a:latin typeface="Times New Roman" panose="02020603050405020304" pitchFamily="18" charset="0"/>
              </a:rPr>
              <a:t>y，否则与R是反自反的矛盾，往证一定有yRx。</a:t>
            </a: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</a:t>
            </a:r>
            <a:r>
              <a:rPr lang="zh-CN" altLang="en-US" b="1" smtClean="0">
                <a:latin typeface="Times New Roman" panose="02020603050405020304" pitchFamily="18" charset="0"/>
              </a:rPr>
              <a:t>若不然，则由xRy,yRx，以及R具有传递性知 xRx，与R具有反自反性矛盾。因此，对</a:t>
            </a:r>
            <a:r>
              <a:rPr lang="zh-CN" altLang="en-US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任意</a:t>
            </a:r>
            <a:r>
              <a:rPr lang="zh-CN" altLang="en-US" b="1" smtClean="0">
                <a:latin typeface="Times New Roman" panose="02020603050405020304" pitchFamily="18" charset="0"/>
              </a:rPr>
              <a:t>xRy都没有yRx，即R是反对称的。</a:t>
            </a:r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 flipH="1">
            <a:off x="611188" y="3213100"/>
            <a:ext cx="3603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3213"/>
            <a:ext cx="8686800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Times New Roman" panose="02020603050405020304" pitchFamily="18" charset="0"/>
              </a:rPr>
              <a:t>最大</a:t>
            </a:r>
            <a:r>
              <a:rPr lang="en-US" altLang="zh-CN" sz="4800" b="1" smtClean="0">
                <a:latin typeface="Times New Roman" panose="02020603050405020304" pitchFamily="18" charset="0"/>
              </a:rPr>
              <a:t>(</a:t>
            </a:r>
            <a:r>
              <a:rPr lang="zh-CN" altLang="en-US" sz="4800" b="1" smtClean="0">
                <a:latin typeface="Times New Roman" panose="02020603050405020304" pitchFamily="18" charset="0"/>
              </a:rPr>
              <a:t>最小</a:t>
            </a:r>
            <a:r>
              <a:rPr lang="en-US" altLang="zh-CN" sz="4800" b="1" smtClean="0">
                <a:latin typeface="Times New Roman" panose="02020603050405020304" pitchFamily="18" charset="0"/>
              </a:rPr>
              <a:t>)</a:t>
            </a:r>
            <a:r>
              <a:rPr lang="zh-CN" altLang="en-US" sz="4800" b="1" smtClean="0">
                <a:latin typeface="Times New Roman" panose="02020603050405020304" pitchFamily="18" charset="0"/>
              </a:rPr>
              <a:t>元　</a:t>
            </a:r>
            <a:r>
              <a:rPr lang="zh-CN" altLang="en-US" sz="4800" b="1" smtClean="0">
                <a:latin typeface="宋体" panose="02010600030101010101" pitchFamily="2" charset="-122"/>
              </a:rPr>
              <a:t>极大</a:t>
            </a:r>
            <a:r>
              <a:rPr lang="en-US" altLang="zh-CN" sz="4800" b="1" smtClean="0">
                <a:latin typeface="宋体" panose="02010600030101010101" pitchFamily="2" charset="-122"/>
              </a:rPr>
              <a:t>(</a:t>
            </a:r>
            <a:r>
              <a:rPr lang="zh-CN" altLang="en-US" sz="4800" b="1" smtClean="0">
                <a:latin typeface="宋体" panose="02010600030101010101" pitchFamily="2" charset="-122"/>
              </a:rPr>
              <a:t>极小</a:t>
            </a:r>
            <a:r>
              <a:rPr lang="en-US" altLang="zh-CN" sz="4800" b="1" smtClean="0">
                <a:latin typeface="宋体" panose="02010600030101010101" pitchFamily="2" charset="-122"/>
              </a:rPr>
              <a:t>)</a:t>
            </a:r>
            <a:r>
              <a:rPr lang="zh-CN" altLang="en-US" sz="4800" b="1" smtClean="0">
                <a:latin typeface="宋体" panose="02010600030101010101" pitchFamily="2" charset="-122"/>
              </a:rPr>
              <a:t>元</a:t>
            </a:r>
            <a:r>
              <a:rPr lang="zh-CN" altLang="en-US" sz="4800" b="1" smtClean="0">
                <a:latin typeface="Times New Roman" panose="02020603050405020304" pitchFamily="18" charset="0"/>
              </a:rPr>
              <a:t>　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154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(A, ≤)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是一个部分序集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i="1" smtClean="0">
                <a:latin typeface="Times New Roman" panose="02020603050405020304" pitchFamily="18" charset="0"/>
              </a:rPr>
              <a:t>poset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>　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如果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中有一个元素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，对于所有的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，都有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x≤a(a≤x)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，则称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最大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最小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元。</a:t>
            </a:r>
            <a:endParaRPr lang="zh-CN" altLang="en-US" sz="3600" b="1" i="1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宋体" panose="02010600030101010101" pitchFamily="2" charset="-122"/>
              </a:rPr>
              <a:t>中元素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宋体" panose="02010600030101010101" pitchFamily="2" charset="-122"/>
              </a:rPr>
              <a:t>说是一个</a:t>
            </a: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极大</a:t>
            </a:r>
            <a:r>
              <a:rPr lang="en-US" altLang="zh-CN" sz="3600" b="1" smtClean="0">
                <a:latin typeface="宋体" panose="02010600030101010101" pitchFamily="2" charset="-122"/>
              </a:rPr>
              <a:t>(</a:t>
            </a: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极小</a:t>
            </a:r>
            <a:r>
              <a:rPr lang="en-US" altLang="zh-CN" sz="3600" b="1" smtClean="0">
                <a:latin typeface="宋体" panose="02010600030101010101" pitchFamily="2" charset="-122"/>
              </a:rPr>
              <a:t>)</a:t>
            </a:r>
            <a:r>
              <a:rPr lang="zh-CN" altLang="en-US" sz="3600" b="1" smtClean="0">
                <a:latin typeface="宋体" panose="02010600030101010101" pitchFamily="2" charset="-122"/>
              </a:rPr>
              <a:t>元，如果除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宋体" panose="02010600030101010101" pitchFamily="2" charset="-122"/>
              </a:rPr>
              <a:t>之外，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宋体" panose="02010600030101010101" pitchFamily="2" charset="-122"/>
              </a:rPr>
              <a:t>中</a:t>
            </a: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没有</a:t>
            </a:r>
            <a:r>
              <a:rPr lang="zh-CN" altLang="en-US" sz="3600" b="1" smtClean="0">
                <a:latin typeface="宋体" panose="02010600030101010101" pitchFamily="2" charset="-122"/>
              </a:rPr>
              <a:t>元素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smtClean="0">
                <a:latin typeface="宋体" panose="02010600030101010101" pitchFamily="2" charset="-122"/>
              </a:rPr>
              <a:t>，使得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宋体" panose="02010600030101010101" pitchFamily="2" charset="-122"/>
              </a:rPr>
              <a:t>≤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x(x</a:t>
            </a:r>
            <a:r>
              <a:rPr lang="en-US" altLang="zh-CN" sz="3600" b="1" smtClean="0">
                <a:latin typeface="宋体" panose="02010600030101010101" pitchFamily="2" charset="-122"/>
              </a:rPr>
              <a:t>≤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a)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Note :</a:t>
            </a:r>
            <a:r>
              <a:rPr lang="zh-CN" altLang="en-US" b="1" smtClean="0">
                <a:latin typeface="Times New Roman" panose="02020603050405020304" pitchFamily="18" charset="0"/>
              </a:rPr>
              <a:t>集合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的</a:t>
            </a:r>
            <a:r>
              <a:rPr lang="en-US" altLang="zh-CN" b="1" smtClean="0">
                <a:latin typeface="Times New Roman" panose="02020603050405020304" pitchFamily="18" charset="0"/>
              </a:rPr>
              <a:t>(</a:t>
            </a:r>
            <a:r>
              <a:rPr lang="zh-CN" altLang="en-US" b="1" smtClean="0">
                <a:latin typeface="Times New Roman" panose="02020603050405020304" pitchFamily="18" charset="0"/>
              </a:rPr>
              <a:t>最小</a:t>
            </a:r>
            <a:r>
              <a:rPr lang="en-US" altLang="zh-CN" b="1" smtClean="0">
                <a:latin typeface="Times New Roman" panose="02020603050405020304" pitchFamily="18" charset="0"/>
              </a:rPr>
              <a:t>)</a:t>
            </a:r>
            <a:r>
              <a:rPr lang="zh-CN" altLang="en-US" b="1" smtClean="0">
                <a:latin typeface="Times New Roman" panose="02020603050405020304" pitchFamily="18" charset="0"/>
              </a:rPr>
              <a:t>元、极大</a:t>
            </a:r>
            <a:r>
              <a:rPr lang="en-US" altLang="zh-CN" b="1" smtClean="0">
                <a:latin typeface="Times New Roman" panose="02020603050405020304" pitchFamily="18" charset="0"/>
              </a:rPr>
              <a:t>(</a:t>
            </a:r>
            <a:r>
              <a:rPr lang="zh-CN" altLang="en-US" b="1" smtClean="0">
                <a:latin typeface="Times New Roman" panose="02020603050405020304" pitchFamily="18" charset="0"/>
              </a:rPr>
              <a:t>极小</a:t>
            </a:r>
            <a:r>
              <a:rPr lang="en-US" altLang="zh-CN" b="1" smtClean="0">
                <a:latin typeface="Times New Roman" panose="02020603050405020304" pitchFamily="18" charset="0"/>
              </a:rPr>
              <a:t>)</a:t>
            </a:r>
            <a:r>
              <a:rPr lang="zh-CN" altLang="en-US" b="1" smtClean="0">
                <a:latin typeface="Times New Roman" panose="02020603050405020304" pitchFamily="18" charset="0"/>
              </a:rPr>
              <a:t>元必是该集合中的元素。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763"/>
            <a:ext cx="8686800" cy="914400"/>
          </a:xfrm>
        </p:spPr>
        <p:txBody>
          <a:bodyPr/>
          <a:lstStyle/>
          <a:p>
            <a:pPr algn="l" eaLnBrk="1" hangingPunct="1"/>
            <a:r>
              <a:rPr lang="zh-CN" altLang="en-US" sz="5400" b="1" smtClean="0">
                <a:latin typeface="Times New Roman" panose="02020603050405020304" pitchFamily="18" charset="0"/>
              </a:rPr>
              <a:t>例</a:t>
            </a:r>
            <a:r>
              <a:rPr lang="en-US" altLang="zh-CN" sz="5400" b="1" smtClean="0">
                <a:latin typeface="Times New Roman" panose="02020603050405020304" pitchFamily="18" charset="0"/>
              </a:rPr>
              <a:t>:</a:t>
            </a:r>
            <a:endParaRPr lang="en-US" altLang="zh-CN" sz="4800" b="1" smtClean="0">
              <a:latin typeface="Times New Roman" panose="02020603050405020304" pitchFamily="18" charset="0"/>
            </a:endParaRPr>
          </a:p>
        </p:txBody>
      </p:sp>
      <p:grpSp>
        <p:nvGrpSpPr>
          <p:cNvPr id="160771" name="Group 3"/>
          <p:cNvGrpSpPr>
            <a:grpSpLocks/>
          </p:cNvGrpSpPr>
          <p:nvPr/>
        </p:nvGrpSpPr>
        <p:grpSpPr bwMode="auto">
          <a:xfrm>
            <a:off x="1927225" y="990600"/>
            <a:ext cx="4473575" cy="4572000"/>
            <a:chOff x="0" y="0"/>
            <a:chExt cx="2818" cy="2880"/>
          </a:xfrm>
        </p:grpSpPr>
        <p:sp>
          <p:nvSpPr>
            <p:cNvPr id="160778" name="Oval 4"/>
            <p:cNvSpPr>
              <a:spLocks noChangeArrowheads="1"/>
            </p:cNvSpPr>
            <p:nvPr/>
          </p:nvSpPr>
          <p:spPr bwMode="auto">
            <a:xfrm>
              <a:off x="152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79" name="Oval 5"/>
            <p:cNvSpPr>
              <a:spLocks noChangeArrowheads="1"/>
            </p:cNvSpPr>
            <p:nvPr/>
          </p:nvSpPr>
          <p:spPr bwMode="auto">
            <a:xfrm>
              <a:off x="1522" y="177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80" name="Oval 6"/>
            <p:cNvSpPr>
              <a:spLocks noChangeArrowheads="1"/>
            </p:cNvSpPr>
            <p:nvPr/>
          </p:nvSpPr>
          <p:spPr bwMode="auto">
            <a:xfrm>
              <a:off x="850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81" name="Oval 7"/>
            <p:cNvSpPr>
              <a:spLocks noChangeArrowheads="1"/>
            </p:cNvSpPr>
            <p:nvPr/>
          </p:nvSpPr>
          <p:spPr bwMode="auto">
            <a:xfrm>
              <a:off x="2146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82" name="Oval 8"/>
            <p:cNvSpPr>
              <a:spLocks noChangeArrowheads="1"/>
            </p:cNvSpPr>
            <p:nvPr/>
          </p:nvSpPr>
          <p:spPr bwMode="auto">
            <a:xfrm>
              <a:off x="850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83" name="Oval 9"/>
            <p:cNvSpPr>
              <a:spLocks noChangeArrowheads="1"/>
            </p:cNvSpPr>
            <p:nvPr/>
          </p:nvSpPr>
          <p:spPr bwMode="auto">
            <a:xfrm>
              <a:off x="2146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84" name="Line 10"/>
            <p:cNvSpPr>
              <a:spLocks noChangeShapeType="1"/>
            </p:cNvSpPr>
            <p:nvPr/>
          </p:nvSpPr>
          <p:spPr bwMode="auto">
            <a:xfrm>
              <a:off x="1570" y="11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85" name="Line 11"/>
            <p:cNvSpPr>
              <a:spLocks noChangeShapeType="1"/>
            </p:cNvSpPr>
            <p:nvPr/>
          </p:nvSpPr>
          <p:spPr bwMode="auto">
            <a:xfrm>
              <a:off x="898" y="62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86" name="Line 12"/>
            <p:cNvSpPr>
              <a:spLocks noChangeShapeType="1"/>
            </p:cNvSpPr>
            <p:nvPr/>
          </p:nvSpPr>
          <p:spPr bwMode="auto">
            <a:xfrm flipH="1">
              <a:off x="1618" y="62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87" name="Line 13"/>
            <p:cNvSpPr>
              <a:spLocks noChangeShapeType="1"/>
            </p:cNvSpPr>
            <p:nvPr/>
          </p:nvSpPr>
          <p:spPr bwMode="auto">
            <a:xfrm flipH="1">
              <a:off x="946" y="187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88" name="Line 14"/>
            <p:cNvSpPr>
              <a:spLocks noChangeShapeType="1"/>
            </p:cNvSpPr>
            <p:nvPr/>
          </p:nvSpPr>
          <p:spPr bwMode="auto">
            <a:xfrm>
              <a:off x="1570" y="187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89" name="Rectangle 15"/>
            <p:cNvSpPr>
              <a:spLocks noChangeArrowheads="1"/>
            </p:cNvSpPr>
            <p:nvPr/>
          </p:nvSpPr>
          <p:spPr bwMode="auto">
            <a:xfrm>
              <a:off x="314" y="231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0790" name="Rectangle 16"/>
            <p:cNvSpPr>
              <a:spLocks noChangeArrowheads="1"/>
            </p:cNvSpPr>
            <p:nvPr/>
          </p:nvSpPr>
          <p:spPr bwMode="auto">
            <a:xfrm>
              <a:off x="2048" y="236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0791" name="Rectangle 17"/>
            <p:cNvSpPr>
              <a:spLocks noChangeArrowheads="1"/>
            </p:cNvSpPr>
            <p:nvPr/>
          </p:nvSpPr>
          <p:spPr bwMode="auto">
            <a:xfrm>
              <a:off x="680" y="144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0792" name="Rectangle 18"/>
            <p:cNvSpPr>
              <a:spLocks noChangeArrowheads="1"/>
            </p:cNvSpPr>
            <p:nvPr/>
          </p:nvSpPr>
          <p:spPr bwMode="auto">
            <a:xfrm>
              <a:off x="1562" y="91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0793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0794" name="Rectangle 20"/>
            <p:cNvSpPr>
              <a:spLocks noChangeArrowheads="1"/>
            </p:cNvSpPr>
            <p:nvPr/>
          </p:nvSpPr>
          <p:spPr bwMode="auto">
            <a:xfrm>
              <a:off x="1532" y="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grpSp>
        <p:nvGrpSpPr>
          <p:cNvPr id="138261" name="Group 21"/>
          <p:cNvGrpSpPr>
            <a:grpSpLocks/>
          </p:cNvGrpSpPr>
          <p:nvPr/>
        </p:nvGrpSpPr>
        <p:grpSpPr bwMode="auto">
          <a:xfrm>
            <a:off x="1752600" y="685800"/>
            <a:ext cx="7086600" cy="1447800"/>
            <a:chOff x="0" y="0"/>
            <a:chExt cx="4464" cy="912"/>
          </a:xfrm>
        </p:grpSpPr>
        <p:sp>
          <p:nvSpPr>
            <p:cNvPr id="160776" name="Rectangle 22"/>
            <p:cNvSpPr>
              <a:spLocks noChangeArrowheads="1"/>
            </p:cNvSpPr>
            <p:nvPr/>
          </p:nvSpPr>
          <p:spPr bwMode="auto">
            <a:xfrm>
              <a:off x="0" y="144"/>
              <a:ext cx="3312" cy="76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77" name="AutoShape 23"/>
            <p:cNvSpPr>
              <a:spLocks noChangeArrowheads="1"/>
            </p:cNvSpPr>
            <p:nvPr/>
          </p:nvSpPr>
          <p:spPr bwMode="auto">
            <a:xfrm>
              <a:off x="3456" y="0"/>
              <a:ext cx="1008" cy="432"/>
            </a:xfrm>
            <a:prstGeom prst="wedgeRoundRectCallout">
              <a:avLst>
                <a:gd name="adj1" fmla="val -63986"/>
                <a:gd name="adj2" fmla="val 101620"/>
                <a:gd name="adj3" fmla="val 16667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极大元</a:t>
              </a:r>
            </a:p>
          </p:txBody>
        </p:sp>
      </p:grpSp>
      <p:grpSp>
        <p:nvGrpSpPr>
          <p:cNvPr id="138264" name="Group 24"/>
          <p:cNvGrpSpPr>
            <a:grpSpLocks/>
          </p:cNvGrpSpPr>
          <p:nvPr/>
        </p:nvGrpSpPr>
        <p:grpSpPr bwMode="auto">
          <a:xfrm>
            <a:off x="1752600" y="4191000"/>
            <a:ext cx="7086600" cy="1447800"/>
            <a:chOff x="0" y="0"/>
            <a:chExt cx="4464" cy="912"/>
          </a:xfrm>
        </p:grpSpPr>
        <p:sp>
          <p:nvSpPr>
            <p:cNvPr id="160774" name="Rectangle 25"/>
            <p:cNvSpPr>
              <a:spLocks noChangeArrowheads="1"/>
            </p:cNvSpPr>
            <p:nvPr/>
          </p:nvSpPr>
          <p:spPr bwMode="auto">
            <a:xfrm>
              <a:off x="0" y="144"/>
              <a:ext cx="3312" cy="76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0775" name="AutoShape 26"/>
            <p:cNvSpPr>
              <a:spLocks noChangeArrowheads="1"/>
            </p:cNvSpPr>
            <p:nvPr/>
          </p:nvSpPr>
          <p:spPr bwMode="auto">
            <a:xfrm>
              <a:off x="3456" y="0"/>
              <a:ext cx="1008" cy="432"/>
            </a:xfrm>
            <a:prstGeom prst="wedgeRoundRectCallout">
              <a:avLst>
                <a:gd name="adj1" fmla="val -63986"/>
                <a:gd name="adj2" fmla="val 101620"/>
                <a:gd name="adj3" fmla="val 16667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极小元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549275"/>
            <a:ext cx="7772400" cy="533082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dirty="0" smtClean="0">
                <a:solidFill>
                  <a:schemeClr val="tx2"/>
                </a:solidFill>
              </a:rPr>
              <a:t>例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 = {1, 2, 3, 4}</a:t>
            </a:r>
            <a:r>
              <a:rPr lang="en-US" altLang="zh-CN" sz="3600" b="1" dirty="0" smtClean="0"/>
              <a:t>,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/>
              <a:t>上二元关系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R =</a:t>
            </a:r>
            <a:r>
              <a:rPr lang="en-US" altLang="zh-CN" sz="3600" b="1" dirty="0" smtClean="0"/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{(1,1),(1,2),(1,3),(3,2),(3,4)}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1     1    1    0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M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=      0     0    0    0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0     1    0    1          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0     0    0    0  </a:t>
            </a:r>
          </a:p>
        </p:txBody>
      </p:sp>
      <p:sp>
        <p:nvSpPr>
          <p:cNvPr id="15363" name="AutoShape 3"/>
          <p:cNvSpPr>
            <a:spLocks/>
          </p:cNvSpPr>
          <p:nvPr/>
        </p:nvSpPr>
        <p:spPr bwMode="auto">
          <a:xfrm>
            <a:off x="2379155" y="2132285"/>
            <a:ext cx="71438" cy="2160588"/>
          </a:xfrm>
          <a:prstGeom prst="leftBracket">
            <a:avLst>
              <a:gd name="adj" fmla="val 25203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5364" name="AutoShape 4"/>
          <p:cNvSpPr>
            <a:spLocks/>
          </p:cNvSpPr>
          <p:nvPr/>
        </p:nvSpPr>
        <p:spPr bwMode="auto">
          <a:xfrm>
            <a:off x="5347240" y="2060848"/>
            <a:ext cx="142875" cy="2232025"/>
          </a:xfrm>
          <a:prstGeom prst="rightBracket">
            <a:avLst>
              <a:gd name="adj" fmla="val 13018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7175"/>
            <a:ext cx="8686800" cy="914400"/>
          </a:xfrm>
        </p:spPr>
        <p:txBody>
          <a:bodyPr/>
          <a:lstStyle/>
          <a:p>
            <a:pPr algn="l" eaLnBrk="1" hangingPunct="1"/>
            <a:r>
              <a:rPr lang="zh-CN" altLang="en-US" sz="5400" b="1" smtClean="0">
                <a:latin typeface="Times New Roman" panose="02020603050405020304" pitchFamily="18" charset="0"/>
              </a:rPr>
              <a:t>上</a:t>
            </a:r>
            <a:r>
              <a:rPr lang="en-US" altLang="zh-CN" sz="5400" b="1" smtClean="0">
                <a:latin typeface="Times New Roman" panose="02020603050405020304" pitchFamily="18" charset="0"/>
              </a:rPr>
              <a:t>(</a:t>
            </a:r>
            <a:r>
              <a:rPr lang="zh-CN" altLang="en-US" sz="5400" b="1" smtClean="0">
                <a:latin typeface="Times New Roman" panose="02020603050405020304" pitchFamily="18" charset="0"/>
              </a:rPr>
              <a:t>下</a:t>
            </a:r>
            <a:r>
              <a:rPr lang="en-US" altLang="zh-CN" sz="5400" b="1" smtClean="0">
                <a:latin typeface="Times New Roman" panose="02020603050405020304" pitchFamily="18" charset="0"/>
              </a:rPr>
              <a:t>)</a:t>
            </a:r>
            <a:r>
              <a:rPr lang="zh-CN" altLang="en-US" sz="5400" b="1" smtClean="0">
                <a:latin typeface="Times New Roman" panose="02020603050405020304" pitchFamily="18" charset="0"/>
              </a:rPr>
              <a:t>界，上</a:t>
            </a:r>
            <a:r>
              <a:rPr lang="en-US" altLang="zh-CN" sz="5400" b="1" smtClean="0">
                <a:latin typeface="Times New Roman" panose="02020603050405020304" pitchFamily="18" charset="0"/>
              </a:rPr>
              <a:t>(</a:t>
            </a:r>
            <a:r>
              <a:rPr lang="zh-CN" altLang="en-US" sz="5400" b="1" smtClean="0">
                <a:latin typeface="Times New Roman" panose="02020603050405020304" pitchFamily="18" charset="0"/>
              </a:rPr>
              <a:t>下</a:t>
            </a:r>
            <a:r>
              <a:rPr lang="en-US" altLang="zh-CN" sz="5400" b="1" smtClean="0">
                <a:latin typeface="Times New Roman" panose="02020603050405020304" pitchFamily="18" charset="0"/>
              </a:rPr>
              <a:t>)</a:t>
            </a:r>
            <a:r>
              <a:rPr lang="zh-CN" altLang="en-US" sz="5400" b="1" smtClean="0">
                <a:latin typeface="Times New Roman" panose="02020603050405020304" pitchFamily="18" charset="0"/>
              </a:rPr>
              <a:t>确界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15400" cy="5181600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en-US" altLang="zh-CN" sz="4000" b="1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对于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Times New Roman" panose="02020603050405020304" pitchFamily="18" charset="0"/>
              </a:rPr>
              <a:t>中的子集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sz="4000" b="1" smtClean="0">
                <a:latin typeface="Times New Roman" panose="02020603050405020304" pitchFamily="18" charset="0"/>
              </a:rPr>
              <a:t>元素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称为子集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的一个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上界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下界</a:t>
            </a:r>
            <a:r>
              <a:rPr lang="en-US" altLang="zh-CN" sz="4000" b="1" smtClean="0">
                <a:latin typeface="Times New Roman" panose="02020603050405020304" pitchFamily="18" charset="0"/>
              </a:rPr>
              <a:t>)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，如果对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latin typeface="Times New Roman" panose="02020603050405020304" pitchFamily="18" charset="0"/>
              </a:rPr>
              <a:t>中任意元素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，都有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m≤a(a≤m)</a:t>
            </a:r>
            <a:r>
              <a:rPr lang="zh-CN" altLang="en-US" sz="4000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(4)</a:t>
            </a:r>
            <a:r>
              <a:rPr lang="en-US" altLang="zh-CN" sz="4000" b="1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对于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Times New Roman" panose="02020603050405020304" pitchFamily="18" charset="0"/>
              </a:rPr>
              <a:t>中的子集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sz="4000" b="1" smtClean="0">
                <a:latin typeface="Times New Roman" panose="02020603050405020304" pitchFamily="18" charset="0"/>
              </a:rPr>
              <a:t>元素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称为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的一个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最小上界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或称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上确界</a:t>
            </a:r>
            <a:r>
              <a:rPr lang="en-US" altLang="zh-CN" sz="4000" b="1" smtClean="0">
                <a:latin typeface="Times New Roman" panose="02020603050405020304" pitchFamily="18" charset="0"/>
              </a:rPr>
              <a:t>)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，如果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的一个上界，并且对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的任意一个上界</a:t>
            </a:r>
            <a:r>
              <a:rPr lang="en-US" altLang="zh-CN" sz="4000" b="1" smtClean="0">
                <a:latin typeface="Times New Roman" panose="02020603050405020304" pitchFamily="18" charset="0"/>
              </a:rPr>
              <a:t>x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，都有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a≤x</a:t>
            </a:r>
            <a:r>
              <a:rPr lang="zh-CN" altLang="en-US" sz="4000" b="1" smtClean="0">
                <a:latin typeface="Times New Roman" panose="02020603050405020304" pitchFamily="18" charset="0"/>
              </a:rPr>
              <a:t>。</a:t>
            </a:r>
            <a:endParaRPr lang="zh-CN" altLang="en-US" sz="4000" b="1" smtClean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763"/>
            <a:ext cx="8686800" cy="914400"/>
          </a:xfrm>
        </p:spPr>
        <p:txBody>
          <a:bodyPr/>
          <a:lstStyle/>
          <a:p>
            <a:pPr algn="l" eaLnBrk="1" hangingPunct="1"/>
            <a:r>
              <a:rPr lang="zh-CN" altLang="en-US" sz="5400" b="1" smtClean="0">
                <a:latin typeface="Times New Roman" panose="02020603050405020304" pitchFamily="18" charset="0"/>
              </a:rPr>
              <a:t>上</a:t>
            </a:r>
            <a:r>
              <a:rPr lang="en-US" altLang="zh-CN" sz="5400" b="1" smtClean="0">
                <a:latin typeface="Times New Roman" panose="02020603050405020304" pitchFamily="18" charset="0"/>
              </a:rPr>
              <a:t>(</a:t>
            </a:r>
            <a:r>
              <a:rPr lang="zh-CN" altLang="en-US" sz="5400" b="1" smtClean="0">
                <a:latin typeface="Times New Roman" panose="02020603050405020304" pitchFamily="18" charset="0"/>
              </a:rPr>
              <a:t>下</a:t>
            </a:r>
            <a:r>
              <a:rPr lang="en-US" altLang="zh-CN" sz="5400" b="1" smtClean="0">
                <a:latin typeface="Times New Roman" panose="02020603050405020304" pitchFamily="18" charset="0"/>
              </a:rPr>
              <a:t>)</a:t>
            </a:r>
            <a:r>
              <a:rPr lang="zh-CN" altLang="en-US" sz="5400" b="1" smtClean="0">
                <a:latin typeface="Times New Roman" panose="02020603050405020304" pitchFamily="18" charset="0"/>
              </a:rPr>
              <a:t>界，上</a:t>
            </a:r>
            <a:r>
              <a:rPr lang="en-US" altLang="zh-CN" sz="5400" b="1" smtClean="0">
                <a:latin typeface="Times New Roman" panose="02020603050405020304" pitchFamily="18" charset="0"/>
              </a:rPr>
              <a:t>(</a:t>
            </a:r>
            <a:r>
              <a:rPr lang="zh-CN" altLang="en-US" sz="5400" b="1" smtClean="0">
                <a:latin typeface="Times New Roman" panose="02020603050405020304" pitchFamily="18" charset="0"/>
              </a:rPr>
              <a:t>下</a:t>
            </a:r>
            <a:r>
              <a:rPr lang="en-US" altLang="zh-CN" sz="5400" b="1" smtClean="0">
                <a:latin typeface="Times New Roman" panose="02020603050405020304" pitchFamily="18" charset="0"/>
              </a:rPr>
              <a:t>)</a:t>
            </a:r>
            <a:r>
              <a:rPr lang="zh-CN" altLang="en-US" sz="5400" b="1" smtClean="0">
                <a:latin typeface="Times New Roman" panose="02020603050405020304" pitchFamily="18" charset="0"/>
              </a:rPr>
              <a:t>确界</a:t>
            </a:r>
            <a:r>
              <a:rPr lang="zh-CN" altLang="en-US" sz="4800" b="1" smtClean="0">
                <a:latin typeface="Times New Roman" panose="02020603050405020304" pitchFamily="18" charset="0"/>
              </a:rPr>
              <a:t>　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15400" cy="5181600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(5)</a:t>
            </a:r>
            <a:r>
              <a:rPr lang="en-US" altLang="zh-CN" sz="4000" b="1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对于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Times New Roman" panose="02020603050405020304" pitchFamily="18" charset="0"/>
              </a:rPr>
              <a:t>中的子集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sz="4000" b="1" smtClean="0">
                <a:latin typeface="Times New Roman" panose="02020603050405020304" pitchFamily="18" charset="0"/>
              </a:rPr>
              <a:t>元素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称为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的一个</a:t>
            </a:r>
            <a:r>
              <a:rPr lang="zh-CN" altLang="en-US" sz="4000" b="1" smtClean="0">
                <a:solidFill>
                  <a:schemeClr val="tx2"/>
                </a:solidFill>
                <a:latin typeface="宋体" panose="02010600030101010101" pitchFamily="2" charset="-122"/>
              </a:rPr>
              <a:t>最大下界</a:t>
            </a:r>
            <a:r>
              <a:rPr lang="en-US" altLang="zh-CN" sz="4000" b="1" smtClean="0">
                <a:latin typeface="宋体" panose="02010600030101010101" pitchFamily="2" charset="-122"/>
              </a:rPr>
              <a:t>(</a:t>
            </a:r>
            <a:r>
              <a:rPr lang="zh-CN" altLang="en-US" sz="4000" b="1" smtClean="0">
                <a:latin typeface="宋体" panose="02010600030101010101" pitchFamily="2" charset="-122"/>
              </a:rPr>
              <a:t>或称</a:t>
            </a:r>
            <a:r>
              <a:rPr lang="zh-CN" altLang="en-US" sz="4000" b="1" smtClean="0">
                <a:solidFill>
                  <a:schemeClr val="tx2"/>
                </a:solidFill>
                <a:latin typeface="宋体" panose="02010600030101010101" pitchFamily="2" charset="-122"/>
              </a:rPr>
              <a:t>下确界</a:t>
            </a:r>
            <a:r>
              <a:rPr lang="en-US" altLang="zh-CN" sz="4000" b="1" smtClean="0">
                <a:latin typeface="宋体" panose="02010600030101010101" pitchFamily="2" charset="-122"/>
              </a:rPr>
              <a:t>)</a:t>
            </a:r>
            <a:r>
              <a:rPr lang="en-US" altLang="zh-CN" sz="4000" b="1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，如果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的一个</a:t>
            </a:r>
            <a:r>
              <a:rPr lang="zh-CN" altLang="en-US" sz="4000" b="1" smtClean="0">
                <a:latin typeface="宋体" panose="02010600030101010101" pitchFamily="2" charset="-122"/>
              </a:rPr>
              <a:t>下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界，并且对</a:t>
            </a:r>
            <a:r>
              <a:rPr lang="en-US" altLang="zh-CN" sz="4000" b="1" smtClean="0"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的任意一个</a:t>
            </a:r>
            <a:r>
              <a:rPr lang="zh-CN" altLang="en-US" sz="4000" b="1" smtClean="0">
                <a:latin typeface="宋体" panose="02010600030101010101" pitchFamily="2" charset="-122"/>
              </a:rPr>
              <a:t>下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界</a:t>
            </a:r>
            <a:r>
              <a:rPr lang="en-US" altLang="zh-CN" sz="4000" b="1" smtClean="0">
                <a:latin typeface="Times New Roman" panose="02020603050405020304" pitchFamily="18" charset="0"/>
              </a:rPr>
              <a:t>x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，都有</a:t>
            </a:r>
            <a:r>
              <a:rPr lang="en-US" altLang="zh-CN" sz="4000" b="1" smtClean="0">
                <a:latin typeface="Times New Roman" panose="02020603050405020304" pitchFamily="18" charset="0"/>
              </a:rPr>
              <a:t>x≤a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4000" b="1" smtClean="0">
                <a:latin typeface="Times New Roman" panose="02020603050405020304" pitchFamily="18" charset="0"/>
              </a:rPr>
              <a:t>Note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： 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的上界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下界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、上确界（下确界）未必是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中的元素．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763"/>
            <a:ext cx="8686800" cy="914400"/>
          </a:xfrm>
        </p:spPr>
        <p:txBody>
          <a:bodyPr/>
          <a:lstStyle/>
          <a:p>
            <a:pPr algn="l" eaLnBrk="1" hangingPunct="1"/>
            <a:r>
              <a:rPr lang="zh-CN" altLang="en-US" sz="5400" b="1" smtClean="0">
                <a:latin typeface="Times New Roman" panose="02020603050405020304" pitchFamily="18" charset="0"/>
              </a:rPr>
              <a:t>例</a:t>
            </a:r>
            <a:r>
              <a:rPr lang="en-US" altLang="zh-CN" sz="5400" b="1" smtClean="0">
                <a:latin typeface="Times New Roman" panose="02020603050405020304" pitchFamily="18" charset="0"/>
              </a:rPr>
              <a:t>: </a:t>
            </a:r>
            <a:r>
              <a:rPr lang="zh-CN" altLang="en-US" sz="5400" b="1" smtClean="0">
                <a:latin typeface="Times New Roman" panose="02020603050405020304" pitchFamily="18" charset="0"/>
              </a:rPr>
              <a:t>求上</a:t>
            </a:r>
            <a:r>
              <a:rPr lang="en-US" altLang="zh-CN" sz="5400" b="1" smtClean="0">
                <a:latin typeface="Times New Roman" panose="02020603050405020304" pitchFamily="18" charset="0"/>
              </a:rPr>
              <a:t>(</a:t>
            </a:r>
            <a:r>
              <a:rPr lang="zh-CN" altLang="en-US" sz="5400" b="1" smtClean="0">
                <a:latin typeface="Times New Roman" panose="02020603050405020304" pitchFamily="18" charset="0"/>
              </a:rPr>
              <a:t>下</a:t>
            </a:r>
            <a:r>
              <a:rPr lang="en-US" altLang="zh-CN" sz="5400" b="1" smtClean="0">
                <a:latin typeface="Times New Roman" panose="02020603050405020304" pitchFamily="18" charset="0"/>
              </a:rPr>
              <a:t>)</a:t>
            </a:r>
            <a:r>
              <a:rPr lang="zh-CN" altLang="en-US" sz="5400" b="1" smtClean="0">
                <a:latin typeface="Times New Roman" panose="02020603050405020304" pitchFamily="18" charset="0"/>
              </a:rPr>
              <a:t>界，上</a:t>
            </a:r>
            <a:r>
              <a:rPr lang="en-US" altLang="zh-CN" sz="5400" b="1" smtClean="0">
                <a:latin typeface="Times New Roman" panose="02020603050405020304" pitchFamily="18" charset="0"/>
              </a:rPr>
              <a:t>(</a:t>
            </a:r>
            <a:r>
              <a:rPr lang="zh-CN" altLang="en-US" sz="5400" b="1" smtClean="0">
                <a:latin typeface="Times New Roman" panose="02020603050405020304" pitchFamily="18" charset="0"/>
              </a:rPr>
              <a:t>下</a:t>
            </a:r>
            <a:r>
              <a:rPr lang="en-US" altLang="zh-CN" sz="5400" b="1" smtClean="0">
                <a:latin typeface="Times New Roman" panose="02020603050405020304" pitchFamily="18" charset="0"/>
              </a:rPr>
              <a:t>)</a:t>
            </a:r>
            <a:r>
              <a:rPr lang="zh-CN" altLang="en-US" sz="5400" b="1" smtClean="0">
                <a:latin typeface="Times New Roman" panose="02020603050405020304" pitchFamily="18" charset="0"/>
              </a:rPr>
              <a:t>确界</a:t>
            </a:r>
          </a:p>
        </p:txBody>
      </p:sp>
      <p:grpSp>
        <p:nvGrpSpPr>
          <p:cNvPr id="165891" name="Group 3"/>
          <p:cNvGrpSpPr>
            <a:grpSpLocks/>
          </p:cNvGrpSpPr>
          <p:nvPr/>
        </p:nvGrpSpPr>
        <p:grpSpPr bwMode="auto">
          <a:xfrm>
            <a:off x="1930400" y="1336675"/>
            <a:ext cx="4473575" cy="4572000"/>
            <a:chOff x="0" y="0"/>
            <a:chExt cx="2818" cy="2880"/>
          </a:xfrm>
        </p:grpSpPr>
        <p:sp>
          <p:nvSpPr>
            <p:cNvPr id="165896" name="Oval 4"/>
            <p:cNvSpPr>
              <a:spLocks noChangeArrowheads="1"/>
            </p:cNvSpPr>
            <p:nvPr/>
          </p:nvSpPr>
          <p:spPr bwMode="auto">
            <a:xfrm>
              <a:off x="152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5897" name="Oval 5"/>
            <p:cNvSpPr>
              <a:spLocks noChangeArrowheads="1"/>
            </p:cNvSpPr>
            <p:nvPr/>
          </p:nvSpPr>
          <p:spPr bwMode="auto">
            <a:xfrm>
              <a:off x="1522" y="177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5898" name="Oval 6"/>
            <p:cNvSpPr>
              <a:spLocks noChangeArrowheads="1"/>
            </p:cNvSpPr>
            <p:nvPr/>
          </p:nvSpPr>
          <p:spPr bwMode="auto">
            <a:xfrm>
              <a:off x="850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5899" name="Oval 7"/>
            <p:cNvSpPr>
              <a:spLocks noChangeArrowheads="1"/>
            </p:cNvSpPr>
            <p:nvPr/>
          </p:nvSpPr>
          <p:spPr bwMode="auto">
            <a:xfrm>
              <a:off x="2146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5900" name="Oval 8"/>
            <p:cNvSpPr>
              <a:spLocks noChangeArrowheads="1"/>
            </p:cNvSpPr>
            <p:nvPr/>
          </p:nvSpPr>
          <p:spPr bwMode="auto">
            <a:xfrm>
              <a:off x="850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5901" name="Oval 9"/>
            <p:cNvSpPr>
              <a:spLocks noChangeArrowheads="1"/>
            </p:cNvSpPr>
            <p:nvPr/>
          </p:nvSpPr>
          <p:spPr bwMode="auto">
            <a:xfrm>
              <a:off x="2146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5902" name="Line 10"/>
            <p:cNvSpPr>
              <a:spLocks noChangeShapeType="1"/>
            </p:cNvSpPr>
            <p:nvPr/>
          </p:nvSpPr>
          <p:spPr bwMode="auto">
            <a:xfrm>
              <a:off x="1570" y="11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3" name="Line 11"/>
            <p:cNvSpPr>
              <a:spLocks noChangeShapeType="1"/>
            </p:cNvSpPr>
            <p:nvPr/>
          </p:nvSpPr>
          <p:spPr bwMode="auto">
            <a:xfrm>
              <a:off x="898" y="62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4" name="Line 12"/>
            <p:cNvSpPr>
              <a:spLocks noChangeShapeType="1"/>
            </p:cNvSpPr>
            <p:nvPr/>
          </p:nvSpPr>
          <p:spPr bwMode="auto">
            <a:xfrm flipH="1">
              <a:off x="1618" y="62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5" name="Line 13"/>
            <p:cNvSpPr>
              <a:spLocks noChangeShapeType="1"/>
            </p:cNvSpPr>
            <p:nvPr/>
          </p:nvSpPr>
          <p:spPr bwMode="auto">
            <a:xfrm flipH="1">
              <a:off x="946" y="187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6" name="Line 14"/>
            <p:cNvSpPr>
              <a:spLocks noChangeShapeType="1"/>
            </p:cNvSpPr>
            <p:nvPr/>
          </p:nvSpPr>
          <p:spPr bwMode="auto">
            <a:xfrm>
              <a:off x="1570" y="187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7" name="Rectangle 15"/>
            <p:cNvSpPr>
              <a:spLocks noChangeArrowheads="1"/>
            </p:cNvSpPr>
            <p:nvPr/>
          </p:nvSpPr>
          <p:spPr bwMode="auto">
            <a:xfrm>
              <a:off x="314" y="231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5908" name="Rectangle 16"/>
            <p:cNvSpPr>
              <a:spLocks noChangeArrowheads="1"/>
            </p:cNvSpPr>
            <p:nvPr/>
          </p:nvSpPr>
          <p:spPr bwMode="auto">
            <a:xfrm>
              <a:off x="2048" y="236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5909" name="Rectangle 17"/>
            <p:cNvSpPr>
              <a:spLocks noChangeArrowheads="1"/>
            </p:cNvSpPr>
            <p:nvPr/>
          </p:nvSpPr>
          <p:spPr bwMode="auto">
            <a:xfrm>
              <a:off x="680" y="144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5910" name="Rectangle 18"/>
            <p:cNvSpPr>
              <a:spLocks noChangeArrowheads="1"/>
            </p:cNvSpPr>
            <p:nvPr/>
          </p:nvSpPr>
          <p:spPr bwMode="auto">
            <a:xfrm>
              <a:off x="1562" y="91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5911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5912" name="Rectangle 20"/>
            <p:cNvSpPr>
              <a:spLocks noChangeArrowheads="1"/>
            </p:cNvSpPr>
            <p:nvPr/>
          </p:nvSpPr>
          <p:spPr bwMode="auto">
            <a:xfrm>
              <a:off x="1532" y="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sp>
        <p:nvSpPr>
          <p:cNvPr id="143381" name="Rectangle 21"/>
          <p:cNvSpPr>
            <a:spLocks noChangeArrowheads="1"/>
          </p:cNvSpPr>
          <p:nvPr/>
        </p:nvSpPr>
        <p:spPr bwMode="auto">
          <a:xfrm>
            <a:off x="2517775" y="4689475"/>
            <a:ext cx="3962400" cy="1371600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3382" name="Rectangle 22"/>
          <p:cNvSpPr>
            <a:spLocks noChangeArrowheads="1"/>
          </p:cNvSpPr>
          <p:nvPr/>
        </p:nvSpPr>
        <p:spPr bwMode="auto">
          <a:xfrm>
            <a:off x="2517775" y="3851275"/>
            <a:ext cx="3962400" cy="2209800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3383" name="Rectangle 23"/>
          <p:cNvSpPr>
            <a:spLocks noChangeArrowheads="1"/>
          </p:cNvSpPr>
          <p:nvPr/>
        </p:nvSpPr>
        <p:spPr bwMode="auto">
          <a:xfrm>
            <a:off x="1908175" y="1260475"/>
            <a:ext cx="5105400" cy="1371600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3384" name="Rectangle 24"/>
          <p:cNvSpPr>
            <a:spLocks noChangeArrowheads="1"/>
          </p:cNvSpPr>
          <p:nvPr/>
        </p:nvSpPr>
        <p:spPr bwMode="auto">
          <a:xfrm>
            <a:off x="1908175" y="1412875"/>
            <a:ext cx="5105400" cy="2133600"/>
          </a:xfrm>
          <a:prstGeom prst="rect">
            <a:avLst/>
          </a:prstGeom>
          <a:noFill/>
          <a:ln w="28575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1" grpId="0" animBg="1"/>
      <p:bldP spid="143382" grpId="0" animBg="1"/>
      <p:bldP spid="143383" grpId="0" animBg="1"/>
      <p:bldP spid="143384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8763"/>
            <a:ext cx="8686800" cy="914400"/>
          </a:xfrm>
        </p:spPr>
        <p:txBody>
          <a:bodyPr/>
          <a:lstStyle/>
          <a:p>
            <a:pPr algn="l" eaLnBrk="1" hangingPunct="1"/>
            <a:r>
              <a:rPr lang="zh-CN" altLang="en-US" sz="5400" b="1" smtClean="0">
                <a:latin typeface="Times New Roman" panose="02020603050405020304" pitchFamily="18" charset="0"/>
              </a:rPr>
              <a:t>例</a:t>
            </a:r>
            <a:r>
              <a:rPr lang="en-US" altLang="zh-CN" sz="5400" b="1" smtClean="0">
                <a:latin typeface="Times New Roman" panose="02020603050405020304" pitchFamily="18" charset="0"/>
              </a:rPr>
              <a:t>:</a:t>
            </a:r>
            <a:endParaRPr lang="en-US" altLang="zh-CN" sz="4800" b="1" smtClean="0">
              <a:latin typeface="Times New Roman" panose="02020603050405020304" pitchFamily="18" charset="0"/>
            </a:endParaRPr>
          </a:p>
        </p:txBody>
      </p:sp>
      <p:grpSp>
        <p:nvGrpSpPr>
          <p:cNvPr id="166915" name="Group 3"/>
          <p:cNvGrpSpPr>
            <a:grpSpLocks/>
          </p:cNvGrpSpPr>
          <p:nvPr/>
        </p:nvGrpSpPr>
        <p:grpSpPr bwMode="auto">
          <a:xfrm>
            <a:off x="1219200" y="228600"/>
            <a:ext cx="6248400" cy="6161088"/>
            <a:chOff x="0" y="0"/>
            <a:chExt cx="3936" cy="3881"/>
          </a:xfrm>
        </p:grpSpPr>
        <p:sp>
          <p:nvSpPr>
            <p:cNvPr id="166918" name="Line 4"/>
            <p:cNvSpPr>
              <a:spLocks noChangeShapeType="1"/>
            </p:cNvSpPr>
            <p:nvPr/>
          </p:nvSpPr>
          <p:spPr bwMode="auto">
            <a:xfrm flipH="1">
              <a:off x="1344" y="528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19" name="Line 5"/>
            <p:cNvSpPr>
              <a:spLocks noChangeShapeType="1"/>
            </p:cNvSpPr>
            <p:nvPr/>
          </p:nvSpPr>
          <p:spPr bwMode="auto">
            <a:xfrm>
              <a:off x="1968" y="528"/>
              <a:ext cx="672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0" name="Line 6"/>
            <p:cNvSpPr>
              <a:spLocks noChangeShapeType="1"/>
            </p:cNvSpPr>
            <p:nvPr/>
          </p:nvSpPr>
          <p:spPr bwMode="auto">
            <a:xfrm flipH="1">
              <a:off x="2016" y="2928"/>
              <a:ext cx="624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1" name="Line 7"/>
            <p:cNvSpPr>
              <a:spLocks noChangeShapeType="1"/>
            </p:cNvSpPr>
            <p:nvPr/>
          </p:nvSpPr>
          <p:spPr bwMode="auto">
            <a:xfrm>
              <a:off x="1344" y="2928"/>
              <a:ext cx="672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2" name="Oval 8"/>
            <p:cNvSpPr>
              <a:spLocks noChangeArrowheads="1"/>
            </p:cNvSpPr>
            <p:nvPr/>
          </p:nvSpPr>
          <p:spPr bwMode="auto">
            <a:xfrm>
              <a:off x="1968" y="148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23" name="Oval 9"/>
            <p:cNvSpPr>
              <a:spLocks noChangeArrowheads="1"/>
            </p:cNvSpPr>
            <p:nvPr/>
          </p:nvSpPr>
          <p:spPr bwMode="auto">
            <a:xfrm>
              <a:off x="1968" y="225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24" name="Oval 10"/>
            <p:cNvSpPr>
              <a:spLocks noChangeArrowheads="1"/>
            </p:cNvSpPr>
            <p:nvPr/>
          </p:nvSpPr>
          <p:spPr bwMode="auto">
            <a:xfrm>
              <a:off x="1296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25" name="Oval 11"/>
            <p:cNvSpPr>
              <a:spLocks noChangeArrowheads="1"/>
            </p:cNvSpPr>
            <p:nvPr/>
          </p:nvSpPr>
          <p:spPr bwMode="auto">
            <a:xfrm>
              <a:off x="259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26" name="Oval 12"/>
            <p:cNvSpPr>
              <a:spLocks noChangeArrowheads="1"/>
            </p:cNvSpPr>
            <p:nvPr/>
          </p:nvSpPr>
          <p:spPr bwMode="auto">
            <a:xfrm>
              <a:off x="1296" y="288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27" name="Oval 13"/>
            <p:cNvSpPr>
              <a:spLocks noChangeArrowheads="1"/>
            </p:cNvSpPr>
            <p:nvPr/>
          </p:nvSpPr>
          <p:spPr bwMode="auto">
            <a:xfrm>
              <a:off x="2592" y="288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28" name="Line 14"/>
            <p:cNvSpPr>
              <a:spLocks noChangeShapeType="1"/>
            </p:cNvSpPr>
            <p:nvPr/>
          </p:nvSpPr>
          <p:spPr bwMode="auto">
            <a:xfrm>
              <a:off x="2016" y="158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9" name="Line 15"/>
            <p:cNvSpPr>
              <a:spLocks noChangeShapeType="1"/>
            </p:cNvSpPr>
            <p:nvPr/>
          </p:nvSpPr>
          <p:spPr bwMode="auto">
            <a:xfrm>
              <a:off x="1344" y="110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0" name="Line 16"/>
            <p:cNvSpPr>
              <a:spLocks noChangeShapeType="1"/>
            </p:cNvSpPr>
            <p:nvPr/>
          </p:nvSpPr>
          <p:spPr bwMode="auto">
            <a:xfrm flipH="1">
              <a:off x="2064" y="110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1" name="Line 17"/>
            <p:cNvSpPr>
              <a:spLocks noChangeShapeType="1"/>
            </p:cNvSpPr>
            <p:nvPr/>
          </p:nvSpPr>
          <p:spPr bwMode="auto">
            <a:xfrm flipH="1">
              <a:off x="1392" y="235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2" name="Line 18"/>
            <p:cNvSpPr>
              <a:spLocks noChangeShapeType="1"/>
            </p:cNvSpPr>
            <p:nvPr/>
          </p:nvSpPr>
          <p:spPr bwMode="auto">
            <a:xfrm>
              <a:off x="2016" y="235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33" name="Rectangle 19"/>
            <p:cNvSpPr>
              <a:spLocks noChangeArrowheads="1"/>
            </p:cNvSpPr>
            <p:nvPr/>
          </p:nvSpPr>
          <p:spPr bwMode="auto">
            <a:xfrm>
              <a:off x="760" y="279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6934" name="Rectangle 20"/>
            <p:cNvSpPr>
              <a:spLocks noChangeArrowheads="1"/>
            </p:cNvSpPr>
            <p:nvPr/>
          </p:nvSpPr>
          <p:spPr bwMode="auto">
            <a:xfrm>
              <a:off x="2494" y="284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6935" name="Rectangle 21"/>
            <p:cNvSpPr>
              <a:spLocks noChangeArrowheads="1"/>
            </p:cNvSpPr>
            <p:nvPr/>
          </p:nvSpPr>
          <p:spPr bwMode="auto">
            <a:xfrm>
              <a:off x="1126" y="192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6936" name="Rectangle 22"/>
            <p:cNvSpPr>
              <a:spLocks noChangeArrowheads="1"/>
            </p:cNvSpPr>
            <p:nvPr/>
          </p:nvSpPr>
          <p:spPr bwMode="auto">
            <a:xfrm>
              <a:off x="2008" y="139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6937" name="Rectangle 23"/>
            <p:cNvSpPr>
              <a:spLocks noChangeArrowheads="1"/>
            </p:cNvSpPr>
            <p:nvPr/>
          </p:nvSpPr>
          <p:spPr bwMode="auto">
            <a:xfrm>
              <a:off x="0" y="729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6938" name="Rectangle 24"/>
            <p:cNvSpPr>
              <a:spLocks noChangeArrowheads="1"/>
            </p:cNvSpPr>
            <p:nvPr/>
          </p:nvSpPr>
          <p:spPr bwMode="auto">
            <a:xfrm>
              <a:off x="2650" y="72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6939" name="Oval 25"/>
            <p:cNvSpPr>
              <a:spLocks noChangeArrowheads="1"/>
            </p:cNvSpPr>
            <p:nvPr/>
          </p:nvSpPr>
          <p:spPr bwMode="auto">
            <a:xfrm>
              <a:off x="1968" y="355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40" name="Oval 26"/>
            <p:cNvSpPr>
              <a:spLocks noChangeArrowheads="1"/>
            </p:cNvSpPr>
            <p:nvPr/>
          </p:nvSpPr>
          <p:spPr bwMode="auto">
            <a:xfrm>
              <a:off x="1920" y="432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6941" name="Rectangle 27"/>
            <p:cNvSpPr>
              <a:spLocks noChangeArrowheads="1"/>
            </p:cNvSpPr>
            <p:nvPr/>
          </p:nvSpPr>
          <p:spPr bwMode="auto">
            <a:xfrm>
              <a:off x="2086" y="3408"/>
              <a:ext cx="266" cy="4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3600">
                  <a:latin typeface="Times New Roman" panose="02020603050405020304" pitchFamily="18" charset="0"/>
                  <a:sym typeface="Symbol" panose="05050102010706020507" pitchFamily="18" charset="2"/>
                </a:rPr>
                <a:t></a:t>
              </a:r>
            </a:p>
          </p:txBody>
        </p:sp>
        <p:sp>
          <p:nvSpPr>
            <p:cNvPr id="166942" name="Rectangle 28"/>
            <p:cNvSpPr>
              <a:spLocks noChangeArrowheads="1"/>
            </p:cNvSpPr>
            <p:nvPr/>
          </p:nvSpPr>
          <p:spPr bwMode="auto">
            <a:xfrm>
              <a:off x="2064" y="0"/>
              <a:ext cx="154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sp>
        <p:nvSpPr>
          <p:cNvPr id="144413" name="Rectangle 29"/>
          <p:cNvSpPr>
            <a:spLocks noChangeArrowheads="1"/>
          </p:cNvSpPr>
          <p:nvPr/>
        </p:nvSpPr>
        <p:spPr bwMode="auto">
          <a:xfrm>
            <a:off x="2268538" y="4292600"/>
            <a:ext cx="4535487" cy="2232025"/>
          </a:xfrm>
          <a:prstGeom prst="rect">
            <a:avLst/>
          </a:prstGeom>
          <a:noFill/>
          <a:ln w="381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4414" name="Rectangle 30"/>
          <p:cNvSpPr>
            <a:spLocks noChangeArrowheads="1"/>
          </p:cNvSpPr>
          <p:nvPr/>
        </p:nvSpPr>
        <p:spPr bwMode="auto">
          <a:xfrm>
            <a:off x="1331913" y="260350"/>
            <a:ext cx="6624637" cy="2089150"/>
          </a:xfrm>
          <a:prstGeom prst="rect">
            <a:avLst/>
          </a:prstGeom>
          <a:noFill/>
          <a:ln w="381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3" grpId="0" animBg="1"/>
      <p:bldP spid="14441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179388" y="261938"/>
            <a:ext cx="896461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000">
                <a:latin typeface="Times New Roman" panose="02020603050405020304" pitchFamily="18" charset="0"/>
              </a:rPr>
              <a:t>设</a:t>
            </a:r>
            <a:r>
              <a:rPr lang="en-US" altLang="zh-CN" sz="3000">
                <a:latin typeface="Times New Roman" panose="02020603050405020304" pitchFamily="18" charset="0"/>
              </a:rPr>
              <a:t>A={1,2,3,…,12},</a:t>
            </a: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上的整除关系</a:t>
            </a: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,(A,)</a:t>
            </a:r>
            <a:r>
              <a:rPr lang="zh-CN" altLang="en-US" sz="3000">
                <a:latin typeface="Times New Roman" panose="02020603050405020304" pitchFamily="18" charset="0"/>
                <a:sym typeface="Symbol" panose="05050102010706020507" pitchFamily="18" charset="2"/>
              </a:rPr>
              <a:t>和哈斯图如下</a:t>
            </a:r>
            <a:r>
              <a:rPr lang="en-US" altLang="zh-CN" sz="3000">
                <a:latin typeface="Times New Roman" panose="02020603050405020304" pitchFamily="18" charset="0"/>
                <a:sym typeface="Symbol" panose="05050102010706020507" pitchFamily="18" charset="2"/>
              </a:rPr>
              <a:t>,    B={2,4,6}, C={4,6,9}, D={1,2,5,10}.</a:t>
            </a:r>
          </a:p>
        </p:txBody>
      </p:sp>
      <p:sp>
        <p:nvSpPr>
          <p:cNvPr id="167939" name="Line 3"/>
          <p:cNvSpPr>
            <a:spLocks noChangeShapeType="1"/>
          </p:cNvSpPr>
          <p:nvPr/>
        </p:nvSpPr>
        <p:spPr bwMode="auto">
          <a:xfrm>
            <a:off x="2700338" y="2133600"/>
            <a:ext cx="358775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40" name="Line 4"/>
          <p:cNvSpPr>
            <a:spLocks noChangeShapeType="1"/>
          </p:cNvSpPr>
          <p:nvPr/>
        </p:nvSpPr>
        <p:spPr bwMode="auto">
          <a:xfrm flipV="1">
            <a:off x="3059113" y="2060575"/>
            <a:ext cx="433387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>
            <a:off x="3059113" y="2492375"/>
            <a:ext cx="360362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>
            <a:off x="3492500" y="2060575"/>
            <a:ext cx="43180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 flipV="1">
            <a:off x="3348038" y="2420938"/>
            <a:ext cx="576262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 flipH="1" flipV="1">
            <a:off x="2195513" y="2492375"/>
            <a:ext cx="1177925" cy="260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45" name="Line 9"/>
          <p:cNvSpPr>
            <a:spLocks noChangeShapeType="1"/>
          </p:cNvSpPr>
          <p:nvPr/>
        </p:nvSpPr>
        <p:spPr bwMode="auto">
          <a:xfrm>
            <a:off x="3419475" y="2781300"/>
            <a:ext cx="21590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 flipH="1" flipV="1">
            <a:off x="2897188" y="3040063"/>
            <a:ext cx="719137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 flipV="1">
            <a:off x="2195513" y="2492375"/>
            <a:ext cx="7207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48" name="Line 12"/>
          <p:cNvSpPr>
            <a:spLocks noChangeShapeType="1"/>
          </p:cNvSpPr>
          <p:nvPr/>
        </p:nvSpPr>
        <p:spPr bwMode="auto">
          <a:xfrm>
            <a:off x="3924300" y="2420938"/>
            <a:ext cx="360363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 flipV="1">
            <a:off x="3635375" y="2708275"/>
            <a:ext cx="649288" cy="720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 flipV="1">
            <a:off x="3635375" y="2924175"/>
            <a:ext cx="144463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51" name="Line 15"/>
          <p:cNvSpPr>
            <a:spLocks noChangeShapeType="1"/>
          </p:cNvSpPr>
          <p:nvPr/>
        </p:nvSpPr>
        <p:spPr bwMode="auto">
          <a:xfrm flipV="1">
            <a:off x="4284663" y="2205038"/>
            <a:ext cx="431800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52" name="Line 16"/>
          <p:cNvSpPr>
            <a:spLocks noChangeShapeType="1"/>
          </p:cNvSpPr>
          <p:nvPr/>
        </p:nvSpPr>
        <p:spPr bwMode="auto">
          <a:xfrm flipV="1">
            <a:off x="3635375" y="2781300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7953" name="Text Box 17"/>
          <p:cNvSpPr txBox="1">
            <a:spLocks noChangeArrowheads="1"/>
          </p:cNvSpPr>
          <p:nvPr/>
        </p:nvSpPr>
        <p:spPr bwMode="auto">
          <a:xfrm>
            <a:off x="1957388" y="1752600"/>
            <a:ext cx="4318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1476375" y="2276475"/>
            <a:ext cx="6477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167955" name="Text Box 19"/>
          <p:cNvSpPr txBox="1">
            <a:spLocks noChangeArrowheads="1"/>
          </p:cNvSpPr>
          <p:nvPr/>
        </p:nvSpPr>
        <p:spPr bwMode="auto">
          <a:xfrm>
            <a:off x="2736850" y="1914525"/>
            <a:ext cx="4318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7956" name="Text Box 20"/>
          <p:cNvSpPr txBox="1">
            <a:spLocks noChangeArrowheads="1"/>
          </p:cNvSpPr>
          <p:nvPr/>
        </p:nvSpPr>
        <p:spPr bwMode="auto">
          <a:xfrm>
            <a:off x="2930525" y="2749550"/>
            <a:ext cx="43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7957" name="Text Box 21"/>
          <p:cNvSpPr txBox="1">
            <a:spLocks noChangeArrowheads="1"/>
          </p:cNvSpPr>
          <p:nvPr/>
        </p:nvSpPr>
        <p:spPr bwMode="auto">
          <a:xfrm>
            <a:off x="3070225" y="1412875"/>
            <a:ext cx="7810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12</a:t>
            </a:r>
          </a:p>
        </p:txBody>
      </p:sp>
      <p:sp>
        <p:nvSpPr>
          <p:cNvPr id="167958" name="Text Box 22"/>
          <p:cNvSpPr txBox="1">
            <a:spLocks noChangeArrowheads="1"/>
          </p:cNvSpPr>
          <p:nvPr/>
        </p:nvSpPr>
        <p:spPr bwMode="auto">
          <a:xfrm>
            <a:off x="3744913" y="1968500"/>
            <a:ext cx="4318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67959" name="Text Box 23"/>
          <p:cNvSpPr txBox="1">
            <a:spLocks noChangeArrowheads="1"/>
          </p:cNvSpPr>
          <p:nvPr/>
        </p:nvSpPr>
        <p:spPr bwMode="auto">
          <a:xfrm>
            <a:off x="4605338" y="1895475"/>
            <a:ext cx="43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167960" name="Text Box 24"/>
          <p:cNvSpPr txBox="1">
            <a:spLocks noChangeArrowheads="1"/>
          </p:cNvSpPr>
          <p:nvPr/>
        </p:nvSpPr>
        <p:spPr bwMode="auto">
          <a:xfrm>
            <a:off x="2389188" y="2981325"/>
            <a:ext cx="43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67961" name="Text Box 25"/>
          <p:cNvSpPr txBox="1">
            <a:spLocks noChangeArrowheads="1"/>
          </p:cNvSpPr>
          <p:nvPr/>
        </p:nvSpPr>
        <p:spPr bwMode="auto">
          <a:xfrm>
            <a:off x="3511550" y="2559050"/>
            <a:ext cx="43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67962" name="Text Box 26"/>
          <p:cNvSpPr txBox="1">
            <a:spLocks noChangeArrowheads="1"/>
          </p:cNvSpPr>
          <p:nvPr/>
        </p:nvSpPr>
        <p:spPr bwMode="auto">
          <a:xfrm>
            <a:off x="4114800" y="2519363"/>
            <a:ext cx="4318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7963" name="Text Box 27"/>
          <p:cNvSpPr txBox="1">
            <a:spLocks noChangeArrowheads="1"/>
          </p:cNvSpPr>
          <p:nvPr/>
        </p:nvSpPr>
        <p:spPr bwMode="auto">
          <a:xfrm>
            <a:off x="4859338" y="2636838"/>
            <a:ext cx="7207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167964" name="Text Box 28"/>
          <p:cNvSpPr txBox="1">
            <a:spLocks noChangeArrowheads="1"/>
          </p:cNvSpPr>
          <p:nvPr/>
        </p:nvSpPr>
        <p:spPr bwMode="auto">
          <a:xfrm>
            <a:off x="3419475" y="3284538"/>
            <a:ext cx="4318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45437" name="Group 29"/>
          <p:cNvGraphicFramePr>
            <a:graphicFrameLocks noGrp="1"/>
          </p:cNvGraphicFramePr>
          <p:nvPr/>
        </p:nvGraphicFramePr>
        <p:xfrm>
          <a:off x="250825" y="3860800"/>
          <a:ext cx="8642350" cy="2503488"/>
        </p:xfrm>
        <a:graphic>
          <a:graphicData uri="http://schemas.openxmlformats.org/drawingml/2006/table">
            <a:tbl>
              <a:tblPr/>
              <a:tblGrid>
                <a:gridCol w="771852"/>
                <a:gridCol w="1080593"/>
                <a:gridCol w="1003407"/>
                <a:gridCol w="926223"/>
                <a:gridCol w="926223"/>
                <a:gridCol w="926223"/>
                <a:gridCol w="991281"/>
                <a:gridCol w="1008274"/>
                <a:gridCol w="1008274"/>
              </a:tblGrid>
              <a:tr h="9447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极小元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极大元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最小元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最大元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上界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下界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上确界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下确界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55" marR="91455"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4,6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1,2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1455" marR="91455"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4,6,9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4,6,9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3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91455" marR="91455" marT="45677" marB="4567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55" marR="91455" marT="45677" marB="4567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7772400" cy="706437"/>
          </a:xfrm>
          <a:noFill/>
        </p:spPr>
        <p:txBody>
          <a:bodyPr/>
          <a:lstStyle/>
          <a:p>
            <a:pPr eaLnBrk="1" hangingPunct="1"/>
            <a:r>
              <a:rPr lang="zh-CN" altLang="zh-CN" sz="4000" smtClean="0"/>
              <a:t>讨论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6613"/>
            <a:ext cx="8839200" cy="5259387"/>
          </a:xfrm>
          <a:noFill/>
        </p:spPr>
        <p:txBody>
          <a:bodyPr/>
          <a:lstStyle/>
          <a:p>
            <a:pPr eaLnBrk="1" hangingPunct="1"/>
            <a:r>
              <a:rPr lang="zh-CN" altLang="zh-CN" sz="3300" b="1" smtClean="0"/>
              <a:t>最大元，最小元未必存在，如果存在必唯一。</a:t>
            </a:r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4140200" y="1773238"/>
            <a:ext cx="4473575" cy="4572000"/>
            <a:chOff x="0" y="0"/>
            <a:chExt cx="2818" cy="2880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152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8966" name="Oval 6"/>
            <p:cNvSpPr>
              <a:spLocks noChangeArrowheads="1"/>
            </p:cNvSpPr>
            <p:nvPr/>
          </p:nvSpPr>
          <p:spPr bwMode="auto">
            <a:xfrm>
              <a:off x="1522" y="177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8967" name="Oval 7"/>
            <p:cNvSpPr>
              <a:spLocks noChangeArrowheads="1"/>
            </p:cNvSpPr>
            <p:nvPr/>
          </p:nvSpPr>
          <p:spPr bwMode="auto">
            <a:xfrm>
              <a:off x="850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8968" name="Oval 8"/>
            <p:cNvSpPr>
              <a:spLocks noChangeArrowheads="1"/>
            </p:cNvSpPr>
            <p:nvPr/>
          </p:nvSpPr>
          <p:spPr bwMode="auto">
            <a:xfrm>
              <a:off x="2146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8969" name="Oval 9"/>
            <p:cNvSpPr>
              <a:spLocks noChangeArrowheads="1"/>
            </p:cNvSpPr>
            <p:nvPr/>
          </p:nvSpPr>
          <p:spPr bwMode="auto">
            <a:xfrm>
              <a:off x="850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8970" name="Oval 10"/>
            <p:cNvSpPr>
              <a:spLocks noChangeArrowheads="1"/>
            </p:cNvSpPr>
            <p:nvPr/>
          </p:nvSpPr>
          <p:spPr bwMode="auto">
            <a:xfrm>
              <a:off x="2146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8971" name="Line 11"/>
            <p:cNvSpPr>
              <a:spLocks noChangeShapeType="1"/>
            </p:cNvSpPr>
            <p:nvPr/>
          </p:nvSpPr>
          <p:spPr bwMode="auto">
            <a:xfrm>
              <a:off x="1570" y="11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898" y="62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3" name="Line 13"/>
            <p:cNvSpPr>
              <a:spLocks noChangeShapeType="1"/>
            </p:cNvSpPr>
            <p:nvPr/>
          </p:nvSpPr>
          <p:spPr bwMode="auto">
            <a:xfrm flipH="1">
              <a:off x="1618" y="62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4" name="Line 14"/>
            <p:cNvSpPr>
              <a:spLocks noChangeShapeType="1"/>
            </p:cNvSpPr>
            <p:nvPr/>
          </p:nvSpPr>
          <p:spPr bwMode="auto">
            <a:xfrm flipH="1">
              <a:off x="946" y="187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5" name="Line 15"/>
            <p:cNvSpPr>
              <a:spLocks noChangeShapeType="1"/>
            </p:cNvSpPr>
            <p:nvPr/>
          </p:nvSpPr>
          <p:spPr bwMode="auto">
            <a:xfrm>
              <a:off x="1570" y="187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314" y="231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8977" name="Rectangle 17"/>
            <p:cNvSpPr>
              <a:spLocks noChangeArrowheads="1"/>
            </p:cNvSpPr>
            <p:nvPr/>
          </p:nvSpPr>
          <p:spPr bwMode="auto">
            <a:xfrm>
              <a:off x="2048" y="236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8978" name="Rectangle 18"/>
            <p:cNvSpPr>
              <a:spLocks noChangeArrowheads="1"/>
            </p:cNvSpPr>
            <p:nvPr/>
          </p:nvSpPr>
          <p:spPr bwMode="auto">
            <a:xfrm>
              <a:off x="680" y="144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1562" y="91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8980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68981" name="Rectangle 21"/>
            <p:cNvSpPr>
              <a:spLocks noChangeArrowheads="1"/>
            </p:cNvSpPr>
            <p:nvPr/>
          </p:nvSpPr>
          <p:spPr bwMode="auto">
            <a:xfrm>
              <a:off x="1532" y="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23913"/>
          </a:xfrm>
          <a:noFill/>
        </p:spPr>
        <p:txBody>
          <a:bodyPr/>
          <a:lstStyle/>
          <a:p>
            <a:pPr eaLnBrk="1" hangingPunct="1"/>
            <a:r>
              <a:rPr lang="zh-CN" altLang="zh-CN" smtClean="0"/>
              <a:t>讨论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5175"/>
            <a:ext cx="8839200" cy="5330825"/>
          </a:xfrm>
          <a:noFill/>
        </p:spPr>
        <p:txBody>
          <a:bodyPr/>
          <a:lstStyle/>
          <a:p>
            <a:pPr eaLnBrk="1" hangingPunct="1"/>
            <a:r>
              <a:rPr lang="zh-CN" altLang="zh-CN" sz="3300" b="1" smtClean="0"/>
              <a:t>极大元，极小元对</a:t>
            </a:r>
            <a:r>
              <a:rPr lang="zh-CN" altLang="zh-CN" sz="3300" b="1" smtClean="0">
                <a:solidFill>
                  <a:srgbClr val="FFC000"/>
                </a:solidFill>
              </a:rPr>
              <a:t>有限部分序集</a:t>
            </a:r>
            <a:r>
              <a:rPr lang="zh-CN" altLang="zh-CN" sz="3300" b="1" smtClean="0"/>
              <a:t>必存在，但未必唯一。</a:t>
            </a:r>
          </a:p>
        </p:txBody>
      </p:sp>
      <p:grpSp>
        <p:nvGrpSpPr>
          <p:cNvPr id="147460" name="Group 4"/>
          <p:cNvGrpSpPr>
            <a:grpSpLocks/>
          </p:cNvGrpSpPr>
          <p:nvPr/>
        </p:nvGrpSpPr>
        <p:grpSpPr bwMode="auto">
          <a:xfrm>
            <a:off x="2627313" y="1773238"/>
            <a:ext cx="4473575" cy="4572000"/>
            <a:chOff x="0" y="0"/>
            <a:chExt cx="2818" cy="2880"/>
          </a:xfrm>
        </p:grpSpPr>
        <p:sp>
          <p:nvSpPr>
            <p:cNvPr id="169989" name="Oval 5"/>
            <p:cNvSpPr>
              <a:spLocks noChangeArrowheads="1"/>
            </p:cNvSpPr>
            <p:nvPr/>
          </p:nvSpPr>
          <p:spPr bwMode="auto">
            <a:xfrm>
              <a:off x="152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1522" y="177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9991" name="Oval 7"/>
            <p:cNvSpPr>
              <a:spLocks noChangeArrowheads="1"/>
            </p:cNvSpPr>
            <p:nvPr/>
          </p:nvSpPr>
          <p:spPr bwMode="auto">
            <a:xfrm>
              <a:off x="850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9992" name="Oval 8"/>
            <p:cNvSpPr>
              <a:spLocks noChangeArrowheads="1"/>
            </p:cNvSpPr>
            <p:nvPr/>
          </p:nvSpPr>
          <p:spPr bwMode="auto">
            <a:xfrm>
              <a:off x="2146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9993" name="Oval 9"/>
            <p:cNvSpPr>
              <a:spLocks noChangeArrowheads="1"/>
            </p:cNvSpPr>
            <p:nvPr/>
          </p:nvSpPr>
          <p:spPr bwMode="auto">
            <a:xfrm>
              <a:off x="850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9994" name="Oval 10"/>
            <p:cNvSpPr>
              <a:spLocks noChangeArrowheads="1"/>
            </p:cNvSpPr>
            <p:nvPr/>
          </p:nvSpPr>
          <p:spPr bwMode="auto">
            <a:xfrm>
              <a:off x="2146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69995" name="Line 11"/>
            <p:cNvSpPr>
              <a:spLocks noChangeShapeType="1"/>
            </p:cNvSpPr>
            <p:nvPr/>
          </p:nvSpPr>
          <p:spPr bwMode="auto">
            <a:xfrm>
              <a:off x="1570" y="11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6" name="Line 12"/>
            <p:cNvSpPr>
              <a:spLocks noChangeShapeType="1"/>
            </p:cNvSpPr>
            <p:nvPr/>
          </p:nvSpPr>
          <p:spPr bwMode="auto">
            <a:xfrm>
              <a:off x="898" y="62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7" name="Line 13"/>
            <p:cNvSpPr>
              <a:spLocks noChangeShapeType="1"/>
            </p:cNvSpPr>
            <p:nvPr/>
          </p:nvSpPr>
          <p:spPr bwMode="auto">
            <a:xfrm flipH="1">
              <a:off x="1618" y="62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8" name="Line 14"/>
            <p:cNvSpPr>
              <a:spLocks noChangeShapeType="1"/>
            </p:cNvSpPr>
            <p:nvPr/>
          </p:nvSpPr>
          <p:spPr bwMode="auto">
            <a:xfrm flipH="1">
              <a:off x="946" y="187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9" name="Line 15"/>
            <p:cNvSpPr>
              <a:spLocks noChangeShapeType="1"/>
            </p:cNvSpPr>
            <p:nvPr/>
          </p:nvSpPr>
          <p:spPr bwMode="auto">
            <a:xfrm>
              <a:off x="1570" y="187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0" name="Rectangle 16"/>
            <p:cNvSpPr>
              <a:spLocks noChangeArrowheads="1"/>
            </p:cNvSpPr>
            <p:nvPr/>
          </p:nvSpPr>
          <p:spPr bwMode="auto">
            <a:xfrm>
              <a:off x="314" y="231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0001" name="Rectangle 17"/>
            <p:cNvSpPr>
              <a:spLocks noChangeArrowheads="1"/>
            </p:cNvSpPr>
            <p:nvPr/>
          </p:nvSpPr>
          <p:spPr bwMode="auto">
            <a:xfrm>
              <a:off x="2048" y="236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0002" name="Rectangle 18"/>
            <p:cNvSpPr>
              <a:spLocks noChangeArrowheads="1"/>
            </p:cNvSpPr>
            <p:nvPr/>
          </p:nvSpPr>
          <p:spPr bwMode="auto">
            <a:xfrm>
              <a:off x="680" y="144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0003" name="Rectangle 19"/>
            <p:cNvSpPr>
              <a:spLocks noChangeArrowheads="1"/>
            </p:cNvSpPr>
            <p:nvPr/>
          </p:nvSpPr>
          <p:spPr bwMode="auto">
            <a:xfrm>
              <a:off x="1562" y="91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0004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0005" name="Rectangle 21"/>
            <p:cNvSpPr>
              <a:spLocks noChangeArrowheads="1"/>
            </p:cNvSpPr>
            <p:nvPr/>
          </p:nvSpPr>
          <p:spPr bwMode="auto">
            <a:xfrm>
              <a:off x="1532" y="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"/>
          <p:cNvSpPr>
            <a:spLocks noGrp="1"/>
          </p:cNvSpPr>
          <p:nvPr>
            <p:ph type="title"/>
          </p:nvPr>
        </p:nvSpPr>
        <p:spPr>
          <a:xfrm>
            <a:off x="682625" y="188913"/>
            <a:ext cx="7772400" cy="762000"/>
          </a:xfrm>
        </p:spPr>
        <p:txBody>
          <a:bodyPr/>
          <a:lstStyle/>
          <a:p>
            <a:r>
              <a:rPr lang="zh-CN" altLang="zh-CN" smtClean="0">
                <a:solidFill>
                  <a:srgbClr val="FFCC00"/>
                </a:solidFill>
              </a:rPr>
              <a:t>讨论</a:t>
            </a:r>
            <a:endParaRPr lang="zh-CN" altLang="en-US" smtClean="0"/>
          </a:p>
        </p:txBody>
      </p:sp>
      <p:sp>
        <p:nvSpPr>
          <p:cNvPr id="171011" name="内容占位符 2"/>
          <p:cNvSpPr>
            <a:spLocks noGrp="1"/>
          </p:cNvSpPr>
          <p:nvPr>
            <p:ph idx="1"/>
          </p:nvPr>
        </p:nvSpPr>
        <p:spPr>
          <a:xfrm>
            <a:off x="395288" y="1196975"/>
            <a:ext cx="8137525" cy="489902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zh-CN" sz="3300" b="1" smtClean="0">
                <a:solidFill>
                  <a:srgbClr val="FFFFFF"/>
                </a:solidFill>
              </a:rPr>
              <a:t>极大元，极小元对</a:t>
            </a:r>
            <a:r>
              <a:rPr lang="zh-CN" altLang="en-US" sz="3300" b="1" smtClean="0">
                <a:solidFill>
                  <a:schemeClr val="tx2"/>
                </a:solidFill>
              </a:rPr>
              <a:t>无</a:t>
            </a:r>
            <a:r>
              <a:rPr lang="zh-CN" altLang="zh-CN" sz="3300" b="1" smtClean="0">
                <a:solidFill>
                  <a:schemeClr val="tx2"/>
                </a:solidFill>
              </a:rPr>
              <a:t>限部分序集</a:t>
            </a:r>
            <a:r>
              <a:rPr lang="zh-CN" altLang="en-US" sz="3300" b="1" smtClean="0"/>
              <a:t>是否一定存在？</a:t>
            </a:r>
            <a:endParaRPr lang="zh-CN" altLang="en-US" sz="330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8738"/>
            <a:ext cx="7772400" cy="706437"/>
          </a:xfrm>
          <a:noFill/>
        </p:spPr>
        <p:txBody>
          <a:bodyPr/>
          <a:lstStyle/>
          <a:p>
            <a:pPr eaLnBrk="1" hangingPunct="1"/>
            <a:r>
              <a:rPr lang="zh-CN" altLang="zh-CN" sz="4000" smtClean="0"/>
              <a:t>讨论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622300"/>
            <a:ext cx="8839200" cy="6092825"/>
          </a:xfrm>
          <a:noFill/>
        </p:spPr>
        <p:txBody>
          <a:bodyPr/>
          <a:lstStyle/>
          <a:p>
            <a:pPr eaLnBrk="1" hangingPunct="1"/>
            <a:r>
              <a:rPr lang="zh-CN" altLang="zh-CN" sz="3300" b="1" smtClean="0"/>
              <a:t>上下界未必存在，存在时又未必唯一。</a:t>
            </a:r>
          </a:p>
        </p:txBody>
      </p:sp>
      <p:grpSp>
        <p:nvGrpSpPr>
          <p:cNvPr id="172036" name="Group 4"/>
          <p:cNvGrpSpPr>
            <a:grpSpLocks/>
          </p:cNvGrpSpPr>
          <p:nvPr/>
        </p:nvGrpSpPr>
        <p:grpSpPr bwMode="auto">
          <a:xfrm>
            <a:off x="2771775" y="1916113"/>
            <a:ext cx="4473575" cy="4572000"/>
            <a:chOff x="0" y="0"/>
            <a:chExt cx="2818" cy="2880"/>
          </a:xfrm>
        </p:grpSpPr>
        <p:sp>
          <p:nvSpPr>
            <p:cNvPr id="172039" name="Oval 5"/>
            <p:cNvSpPr>
              <a:spLocks noChangeArrowheads="1"/>
            </p:cNvSpPr>
            <p:nvPr/>
          </p:nvSpPr>
          <p:spPr bwMode="auto">
            <a:xfrm>
              <a:off x="1522" y="100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72040" name="Oval 6"/>
            <p:cNvSpPr>
              <a:spLocks noChangeArrowheads="1"/>
            </p:cNvSpPr>
            <p:nvPr/>
          </p:nvSpPr>
          <p:spPr bwMode="auto">
            <a:xfrm>
              <a:off x="1522" y="1776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72041" name="Oval 7"/>
            <p:cNvSpPr>
              <a:spLocks noChangeArrowheads="1"/>
            </p:cNvSpPr>
            <p:nvPr/>
          </p:nvSpPr>
          <p:spPr bwMode="auto">
            <a:xfrm>
              <a:off x="850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72042" name="Oval 8"/>
            <p:cNvSpPr>
              <a:spLocks noChangeArrowheads="1"/>
            </p:cNvSpPr>
            <p:nvPr/>
          </p:nvSpPr>
          <p:spPr bwMode="auto">
            <a:xfrm>
              <a:off x="2146" y="528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72043" name="Oval 9"/>
            <p:cNvSpPr>
              <a:spLocks noChangeArrowheads="1"/>
            </p:cNvSpPr>
            <p:nvPr/>
          </p:nvSpPr>
          <p:spPr bwMode="auto">
            <a:xfrm>
              <a:off x="850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72044" name="Oval 10"/>
            <p:cNvSpPr>
              <a:spLocks noChangeArrowheads="1"/>
            </p:cNvSpPr>
            <p:nvPr/>
          </p:nvSpPr>
          <p:spPr bwMode="auto">
            <a:xfrm>
              <a:off x="2146" y="2400"/>
              <a:ext cx="96" cy="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sp>
          <p:nvSpPr>
            <p:cNvPr id="172045" name="Line 11"/>
            <p:cNvSpPr>
              <a:spLocks noChangeShapeType="1"/>
            </p:cNvSpPr>
            <p:nvPr/>
          </p:nvSpPr>
          <p:spPr bwMode="auto">
            <a:xfrm>
              <a:off x="1570" y="1104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6" name="Line 12"/>
            <p:cNvSpPr>
              <a:spLocks noChangeShapeType="1"/>
            </p:cNvSpPr>
            <p:nvPr/>
          </p:nvSpPr>
          <p:spPr bwMode="auto">
            <a:xfrm>
              <a:off x="898" y="624"/>
              <a:ext cx="624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7" name="Line 13"/>
            <p:cNvSpPr>
              <a:spLocks noChangeShapeType="1"/>
            </p:cNvSpPr>
            <p:nvPr/>
          </p:nvSpPr>
          <p:spPr bwMode="auto">
            <a:xfrm flipH="1">
              <a:off x="1618" y="624"/>
              <a:ext cx="57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8" name="Line 14"/>
            <p:cNvSpPr>
              <a:spLocks noChangeShapeType="1"/>
            </p:cNvSpPr>
            <p:nvPr/>
          </p:nvSpPr>
          <p:spPr bwMode="auto">
            <a:xfrm flipH="1">
              <a:off x="946" y="1872"/>
              <a:ext cx="62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49" name="Line 15"/>
            <p:cNvSpPr>
              <a:spLocks noChangeShapeType="1"/>
            </p:cNvSpPr>
            <p:nvPr/>
          </p:nvSpPr>
          <p:spPr bwMode="auto">
            <a:xfrm>
              <a:off x="1570" y="1872"/>
              <a:ext cx="57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050" name="Rectangle 16"/>
            <p:cNvSpPr>
              <a:spLocks noChangeArrowheads="1"/>
            </p:cNvSpPr>
            <p:nvPr/>
          </p:nvSpPr>
          <p:spPr bwMode="auto">
            <a:xfrm>
              <a:off x="314" y="2313"/>
              <a:ext cx="5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2051" name="Rectangle 17"/>
            <p:cNvSpPr>
              <a:spLocks noChangeArrowheads="1"/>
            </p:cNvSpPr>
            <p:nvPr/>
          </p:nvSpPr>
          <p:spPr bwMode="auto">
            <a:xfrm>
              <a:off x="2048" y="2361"/>
              <a:ext cx="60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2052" name="Rectangle 18"/>
            <p:cNvSpPr>
              <a:spLocks noChangeArrowheads="1"/>
            </p:cNvSpPr>
            <p:nvPr/>
          </p:nvSpPr>
          <p:spPr bwMode="auto">
            <a:xfrm>
              <a:off x="680" y="1440"/>
              <a:ext cx="84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2053" name="Rectangle 19"/>
            <p:cNvSpPr>
              <a:spLocks noChangeArrowheads="1"/>
            </p:cNvSpPr>
            <p:nvPr/>
          </p:nvSpPr>
          <p:spPr bwMode="auto">
            <a:xfrm>
              <a:off x="1562" y="912"/>
              <a:ext cx="106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2054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1322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a,b,c,d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  <p:sp>
          <p:nvSpPr>
            <p:cNvPr id="172055" name="Rectangle 21"/>
            <p:cNvSpPr>
              <a:spLocks noChangeArrowheads="1"/>
            </p:cNvSpPr>
            <p:nvPr/>
          </p:nvSpPr>
          <p:spPr bwMode="auto">
            <a:xfrm>
              <a:off x="1532" y="9"/>
              <a:ext cx="1286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zh-CN" altLang="en-US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</a:t>
              </a:r>
              <a:r>
                <a:rPr lang="en-US" altLang="zh-CN" sz="4000">
                  <a:latin typeface="Times New Roman" panose="02020603050405020304" pitchFamily="18" charset="0"/>
                </a:rPr>
                <a:t>a,b,c,e</a:t>
              </a:r>
              <a:r>
                <a:rPr lang="en-US" altLang="zh-CN" sz="4000">
                  <a:latin typeface="Times New Roman" panose="02020603050405020304" pitchFamily="18" charset="0"/>
                  <a:sym typeface="Symbol" panose="05050102010706020507" pitchFamily="18" charset="2"/>
                </a:rPr>
                <a:t></a:t>
              </a:r>
            </a:p>
          </p:txBody>
        </p:sp>
      </p:grp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2555875" y="5157788"/>
            <a:ext cx="5111750" cy="1368425"/>
          </a:xfrm>
          <a:prstGeom prst="rect">
            <a:avLst/>
          </a:prstGeom>
          <a:noFill/>
          <a:ln w="508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8503" name="Rectangle 23"/>
          <p:cNvSpPr>
            <a:spLocks noChangeArrowheads="1"/>
          </p:cNvSpPr>
          <p:nvPr/>
        </p:nvSpPr>
        <p:spPr bwMode="auto">
          <a:xfrm>
            <a:off x="2268538" y="1628775"/>
            <a:ext cx="5688012" cy="1511300"/>
          </a:xfrm>
          <a:prstGeom prst="rect">
            <a:avLst/>
          </a:prstGeom>
          <a:noFill/>
          <a:ln w="508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2" grpId="0" animBg="1"/>
      <p:bldP spid="14850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823913"/>
          </a:xfrm>
          <a:noFill/>
        </p:spPr>
        <p:txBody>
          <a:bodyPr/>
          <a:lstStyle/>
          <a:p>
            <a:pPr eaLnBrk="1" hangingPunct="1"/>
            <a:r>
              <a:rPr lang="zh-CN" altLang="zh-CN" smtClean="0"/>
              <a:t>讨论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5175"/>
            <a:ext cx="8839200" cy="5330825"/>
          </a:xfrm>
          <a:noFill/>
        </p:spPr>
        <p:txBody>
          <a:bodyPr/>
          <a:lstStyle/>
          <a:p>
            <a:pPr eaLnBrk="1" hangingPunct="1"/>
            <a:r>
              <a:rPr lang="zh-CN" altLang="zh-CN" sz="3300" b="1" smtClean="0"/>
              <a:t>即使有上下界时，最小上界和最大下界也未必存在。</a:t>
            </a:r>
            <a:r>
              <a:rPr lang="zh-CN" altLang="zh-CN" sz="3300" smtClean="0"/>
              <a:t> </a:t>
            </a:r>
          </a:p>
        </p:txBody>
      </p:sp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2411413" y="5300663"/>
            <a:ext cx="360362" cy="360362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5724525" y="5373688"/>
            <a:ext cx="431800" cy="431800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2411413" y="2708275"/>
            <a:ext cx="431800" cy="360363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9511" name="Oval 7"/>
          <p:cNvSpPr>
            <a:spLocks noChangeArrowheads="1"/>
          </p:cNvSpPr>
          <p:nvPr/>
        </p:nvSpPr>
        <p:spPr bwMode="auto">
          <a:xfrm>
            <a:off x="5651500" y="2708275"/>
            <a:ext cx="433388" cy="360363"/>
          </a:xfrm>
          <a:prstGeom prst="ellipse">
            <a:avLst/>
          </a:prstGeom>
          <a:solidFill>
            <a:schemeClr val="accent1"/>
          </a:solidFill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2627313" y="3068638"/>
            <a:ext cx="0" cy="23050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3" name="Line 9"/>
          <p:cNvSpPr>
            <a:spLocks noChangeShapeType="1"/>
          </p:cNvSpPr>
          <p:nvPr/>
        </p:nvSpPr>
        <p:spPr bwMode="auto">
          <a:xfrm flipV="1">
            <a:off x="2771775" y="2997200"/>
            <a:ext cx="2952750" cy="2447925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>
            <a:off x="5940425" y="3068638"/>
            <a:ext cx="0" cy="23050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2771775" y="2997200"/>
            <a:ext cx="2952750" cy="251936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3068" name="Rectangle 12"/>
          <p:cNvSpPr>
            <a:spLocks noChangeArrowheads="1"/>
          </p:cNvSpPr>
          <p:nvPr/>
        </p:nvSpPr>
        <p:spPr bwMode="auto">
          <a:xfrm>
            <a:off x="250825" y="2349500"/>
            <a:ext cx="21605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4000" b="0">
                <a:latin typeface="Times New Roman" panose="02020603050405020304" pitchFamily="18" charset="0"/>
              </a:rPr>
              <a:t>{a, b, c, d}</a:t>
            </a:r>
          </a:p>
        </p:txBody>
      </p:sp>
      <p:sp>
        <p:nvSpPr>
          <p:cNvPr id="173069" name="Rectangle 13"/>
          <p:cNvSpPr>
            <a:spLocks noChangeArrowheads="1"/>
          </p:cNvSpPr>
          <p:nvPr/>
        </p:nvSpPr>
        <p:spPr bwMode="auto">
          <a:xfrm>
            <a:off x="6156325" y="2349500"/>
            <a:ext cx="21605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4000" b="0">
                <a:latin typeface="Times New Roman" panose="02020603050405020304" pitchFamily="18" charset="0"/>
              </a:rPr>
              <a:t>{a, b, c, e}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1116013" y="5229225"/>
            <a:ext cx="107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4000" b="0">
                <a:latin typeface="Times New Roman" panose="02020603050405020304" pitchFamily="18" charset="0"/>
              </a:rPr>
              <a:t>{a}</a:t>
            </a:r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6372225" y="5300663"/>
            <a:ext cx="1079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4000" b="0">
                <a:latin typeface="Times New Roman" panose="02020603050405020304" pitchFamily="18" charset="0"/>
              </a:rPr>
              <a:t>{b}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>
            <a:off x="1116013" y="4508500"/>
            <a:ext cx="6480175" cy="1944688"/>
          </a:xfrm>
          <a:prstGeom prst="rect">
            <a:avLst/>
          </a:prstGeom>
          <a:noFill/>
          <a:ln w="508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179388" y="2276475"/>
            <a:ext cx="8640762" cy="1152525"/>
          </a:xfrm>
          <a:prstGeom prst="rect">
            <a:avLst/>
          </a:prstGeom>
          <a:noFill/>
          <a:ln w="50800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129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  <p:bldP spid="149509" grpId="0" animBg="1"/>
      <p:bldP spid="149510" grpId="0" animBg="1"/>
      <p:bldP spid="149511" grpId="0" animBg="1"/>
      <p:bldP spid="149512" grpId="0" animBg="1"/>
      <p:bldP spid="149513" grpId="0" animBg="1"/>
      <p:bldP spid="149514" grpId="0" animBg="1"/>
      <p:bldP spid="149515" grpId="0" animBg="1"/>
      <p:bldP spid="149520" grpId="0" animBg="1"/>
      <p:bldP spid="1495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1520" y="980728"/>
            <a:ext cx="8569325" cy="4358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给定</a:t>
            </a:r>
            <a:r>
              <a:rPr lang="zh-CN" altLang="en-US" sz="3300" dirty="0">
                <a:latin typeface="Times New Roman" panose="02020603050405020304" pitchFamily="18" charset="0"/>
              </a:rPr>
              <a:t>两个</a:t>
            </a: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</a:rPr>
              <a:t>有限集合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dirty="0">
                <a:latin typeface="Times New Roman" panose="02020603050405020304" pitchFamily="18" charset="0"/>
              </a:rPr>
              <a:t>A={a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latin typeface="Times New Roman" panose="02020603050405020304" pitchFamily="18" charset="0"/>
              </a:rPr>
              <a:t>,a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latin typeface="Times New Roman" panose="02020603050405020304" pitchFamily="18" charset="0"/>
              </a:rPr>
              <a:t>,…, 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300" dirty="0">
                <a:latin typeface="Times New Roman" panose="02020603050405020304" pitchFamily="18" charset="0"/>
              </a:rPr>
              <a:t>},    B={b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latin typeface="Times New Roman" panose="02020603050405020304" pitchFamily="18" charset="0"/>
              </a:rPr>
              <a:t>,b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latin typeface="Times New Roman" panose="02020603050405020304" pitchFamily="18" charset="0"/>
              </a:rPr>
              <a:t>,…,</a:t>
            </a:r>
            <a:r>
              <a:rPr lang="en-US" altLang="zh-CN" sz="3300" dirty="0" err="1">
                <a:latin typeface="Times New Roman" panose="02020603050405020304" pitchFamily="18" charset="0"/>
              </a:rPr>
              <a:t>b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3300" dirty="0">
                <a:latin typeface="Times New Roman" panose="02020603050405020304" pitchFamily="18" charset="0"/>
              </a:rPr>
              <a:t>},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dirty="0">
                <a:latin typeface="Times New Roman" panose="02020603050405020304" pitchFamily="18" charset="0"/>
              </a:rPr>
              <a:t>R</a:t>
            </a:r>
            <a:r>
              <a:rPr lang="zh-CN" altLang="en-US" sz="3300" dirty="0">
                <a:latin typeface="Times New Roman" panose="02020603050405020304" pitchFamily="18" charset="0"/>
              </a:rPr>
              <a:t>为</a:t>
            </a:r>
            <a:r>
              <a:rPr lang="en-US" altLang="zh-CN" sz="3300" dirty="0">
                <a:latin typeface="Times New Roman" panose="02020603050405020304" pitchFamily="18" charset="0"/>
              </a:rPr>
              <a:t>A</a:t>
            </a:r>
            <a:r>
              <a:rPr lang="zh-CN" altLang="en-US" sz="3300" dirty="0">
                <a:latin typeface="Times New Roman" panose="02020603050405020304" pitchFamily="18" charset="0"/>
              </a:rPr>
              <a:t>到</a:t>
            </a:r>
            <a:r>
              <a:rPr lang="en-US" altLang="zh-CN" sz="3300" dirty="0">
                <a:latin typeface="Times New Roman" panose="02020603050405020304" pitchFamily="18" charset="0"/>
              </a:rPr>
              <a:t>B</a:t>
            </a:r>
            <a:r>
              <a:rPr lang="zh-CN" altLang="en-US" sz="3300" dirty="0">
                <a:latin typeface="Times New Roman" panose="02020603050405020304" pitchFamily="18" charset="0"/>
              </a:rPr>
              <a:t>的一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个二元关系。</a:t>
            </a:r>
            <a:endParaRPr lang="en-US" altLang="zh-CN" sz="33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首先在平面上作</a:t>
            </a:r>
            <a:r>
              <a:rPr lang="en-US" altLang="zh-CN" sz="3300" dirty="0">
                <a:latin typeface="Times New Roman" panose="02020603050405020304" pitchFamily="18" charset="0"/>
              </a:rPr>
              <a:t>m</a:t>
            </a:r>
            <a:r>
              <a:rPr lang="zh-CN" altLang="en-US" sz="3300" dirty="0">
                <a:latin typeface="Times New Roman" panose="02020603050405020304" pitchFamily="18" charset="0"/>
              </a:rPr>
              <a:t>个结点代表</a:t>
            </a:r>
            <a:r>
              <a:rPr lang="en-US" altLang="zh-CN" sz="3300" dirty="0">
                <a:latin typeface="Times New Roman" panose="02020603050405020304" pitchFamily="18" charset="0"/>
              </a:rPr>
              <a:t>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latin typeface="Times New Roman" panose="02020603050405020304" pitchFamily="18" charset="0"/>
              </a:rPr>
              <a:t>,a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latin typeface="Times New Roman" panose="02020603050405020304" pitchFamily="18" charset="0"/>
              </a:rPr>
              <a:t>,…, a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m</a:t>
            </a:r>
            <a:r>
              <a:rPr lang="en-US" altLang="zh-CN" sz="3300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然后作另外</a:t>
            </a:r>
            <a:r>
              <a:rPr lang="en-US" altLang="zh-CN" sz="3300" dirty="0">
                <a:latin typeface="Times New Roman" panose="02020603050405020304" pitchFamily="18" charset="0"/>
              </a:rPr>
              <a:t>n</a:t>
            </a:r>
            <a:r>
              <a:rPr lang="zh-CN" altLang="en-US" sz="3300" dirty="0">
                <a:latin typeface="Times New Roman" panose="02020603050405020304" pitchFamily="18" charset="0"/>
              </a:rPr>
              <a:t>结点代表</a:t>
            </a:r>
            <a:r>
              <a:rPr lang="en-US" altLang="zh-CN" sz="3300" dirty="0">
                <a:latin typeface="Times New Roman" panose="02020603050405020304" pitchFamily="18" charset="0"/>
              </a:rPr>
              <a:t>b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300" dirty="0">
                <a:latin typeface="Times New Roman" panose="02020603050405020304" pitchFamily="18" charset="0"/>
              </a:rPr>
              <a:t>,b</a:t>
            </a:r>
            <a:r>
              <a:rPr lang="en-US" altLang="zh-CN" sz="33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300" dirty="0">
                <a:latin typeface="Times New Roman" panose="02020603050405020304" pitchFamily="18" charset="0"/>
              </a:rPr>
              <a:t>,…,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。</a:t>
            </a:r>
            <a:endParaRPr lang="en-US" altLang="zh-CN" sz="33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如果</a:t>
            </a:r>
            <a:r>
              <a:rPr lang="en-US" altLang="zh-CN" sz="3300" dirty="0" err="1">
                <a:latin typeface="Times New Roman" panose="02020603050405020304" pitchFamily="18" charset="0"/>
              </a:rPr>
              <a:t>a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3300" dirty="0" err="1">
                <a:latin typeface="Times New Roman" panose="02020603050405020304" pitchFamily="18" charset="0"/>
              </a:rPr>
              <a:t>Rb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3300" dirty="0">
                <a:latin typeface="Times New Roman" panose="02020603050405020304" pitchFamily="18" charset="0"/>
              </a:rPr>
              <a:t>,</a:t>
            </a:r>
            <a:r>
              <a:rPr lang="zh-CN" altLang="en-US" sz="3300" dirty="0">
                <a:latin typeface="Times New Roman" panose="02020603050405020304" pitchFamily="18" charset="0"/>
              </a:rPr>
              <a:t>则画一条从</a:t>
            </a:r>
            <a:r>
              <a:rPr lang="en-US" altLang="zh-CN" sz="3300" dirty="0" err="1">
                <a:latin typeface="Times New Roman" panose="02020603050405020304" pitchFamily="18" charset="0"/>
              </a:rPr>
              <a:t>a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3300" dirty="0">
                <a:latin typeface="Times New Roman" panose="02020603050405020304" pitchFamily="18" charset="0"/>
              </a:rPr>
              <a:t>到 </a:t>
            </a:r>
            <a:r>
              <a:rPr lang="en-US" altLang="zh-CN" sz="3300" dirty="0" err="1">
                <a:latin typeface="Times New Roman" panose="02020603050405020304" pitchFamily="18" charset="0"/>
              </a:rPr>
              <a:t>b</a:t>
            </a:r>
            <a:r>
              <a:rPr lang="en-US" altLang="zh-CN" sz="3300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sz="3300" dirty="0">
                <a:latin typeface="Times New Roman" panose="02020603050405020304" pitchFamily="18" charset="0"/>
              </a:rPr>
              <a:t>的有向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弧。</a:t>
            </a:r>
            <a:endParaRPr lang="en-US" altLang="zh-CN" sz="33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这样的图称为</a:t>
            </a:r>
            <a:r>
              <a:rPr lang="en-US" altLang="zh-CN" sz="3300" dirty="0">
                <a:latin typeface="Times New Roman" panose="02020603050405020304" pitchFamily="18" charset="0"/>
              </a:rPr>
              <a:t>R</a:t>
            </a:r>
            <a:r>
              <a:rPr lang="zh-CN" altLang="en-US" sz="3300" dirty="0">
                <a:latin typeface="Times New Roman" panose="02020603050405020304" pitchFamily="18" charset="0"/>
              </a:rPr>
              <a:t>的关系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图。</a:t>
            </a:r>
            <a:endParaRPr lang="en-US" altLang="zh-CN" sz="33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96681"/>
            <a:ext cx="7772400" cy="600164"/>
          </a:xfrm>
        </p:spPr>
        <p:txBody>
          <a:bodyPr/>
          <a:lstStyle/>
          <a:p>
            <a:pPr algn="l" eaLnBrk="1" hangingPunct="1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直观、清晰</a:t>
            </a:r>
            <a:endParaRPr lang="en-US" altLang="zh-CN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3213"/>
            <a:ext cx="8686800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定理</a:t>
            </a:r>
            <a:r>
              <a:rPr lang="en-US" altLang="zh-CN" sz="4800" b="1" smtClean="0">
                <a:latin typeface="Times New Roman" panose="02020603050405020304" pitchFamily="18" charset="0"/>
              </a:rPr>
              <a:t>1.2.9 </a:t>
            </a:r>
            <a:r>
              <a:rPr lang="zh-CN" altLang="en-US" sz="4800" b="1" smtClean="0">
                <a:latin typeface="Times New Roman" panose="02020603050405020304" pitchFamily="18" charset="0"/>
              </a:rPr>
              <a:t>　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设(A,≤)是一个部分序集，B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sz="3600" b="1" smtClean="0">
                <a:latin typeface="Times New Roman" panose="02020603050405020304" pitchFamily="18" charset="0"/>
              </a:rPr>
              <a:t>A。</a:t>
            </a:r>
          </a:p>
          <a:p>
            <a:pPr marL="0" indent="0" eaLnBrk="1" hangingPunct="1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（1）若b</a:t>
            </a:r>
            <a:r>
              <a:rPr lang="en-US" altLang="zh-CN" b="1" smtClean="0"/>
              <a:t>∈</a:t>
            </a:r>
            <a:r>
              <a:rPr lang="zh-CN" altLang="en-US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,而且</a:t>
            </a:r>
            <a:r>
              <a:rPr lang="zh-CN" altLang="en-US" sz="3600" b="1" smtClean="0">
                <a:latin typeface="Times New Roman" panose="02020603050405020304" pitchFamily="18" charset="0"/>
              </a:rPr>
              <a:t>b是B的最大元(最小元)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则b必为B的最小上界(最大下界)；</a:t>
            </a:r>
          </a:p>
          <a:p>
            <a:pPr marL="0" indent="0" eaLnBrk="1" hangingPunct="1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（2）若b为B的上(下)界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且b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则b必为B的最大(最小)元；</a:t>
            </a:r>
          </a:p>
          <a:p>
            <a:pPr marL="0" indent="0" eaLnBrk="1" hangingPunct="1">
              <a:lnSpc>
                <a:spcPct val="115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（3）若B有最大下界(最小上界)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则最大下界(最小上界)唯一。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130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3713"/>
            <a:ext cx="8713787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定理</a:t>
            </a:r>
            <a:r>
              <a:rPr lang="en-US" altLang="zh-CN" sz="4800" b="1" smtClean="0">
                <a:latin typeface="Times New Roman" panose="02020603050405020304" pitchFamily="18" charset="0"/>
              </a:rPr>
              <a:t>1.2.9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13787" cy="4754562"/>
          </a:xfrm>
        </p:spPr>
        <p:txBody>
          <a:bodyPr/>
          <a:lstStyle/>
          <a:p>
            <a:pPr eaLnBrk="1" hangingPunct="1"/>
            <a:r>
              <a:rPr lang="zh-CN" altLang="en-US" sz="4400" smtClean="0">
                <a:latin typeface="Times New Roman" panose="02020603050405020304" pitchFamily="18" charset="0"/>
              </a:rPr>
              <a:t>(1)</a:t>
            </a:r>
            <a:r>
              <a:rPr lang="zh-CN" altLang="en-US" sz="4400" b="1" smtClean="0">
                <a:latin typeface="Times New Roman" panose="02020603050405020304" pitchFamily="18" charset="0"/>
              </a:rPr>
              <a:t>若b</a:t>
            </a:r>
            <a:r>
              <a:rPr lang="en-US" altLang="zh-CN" sz="4400" b="1" smtClean="0">
                <a:latin typeface="Times New Roman" panose="02020603050405020304" pitchFamily="18" charset="0"/>
              </a:rPr>
              <a:t>∈</a:t>
            </a:r>
            <a:r>
              <a:rPr lang="zh-CN" altLang="en-US" sz="4400" b="1" smtClean="0">
                <a:latin typeface="Times New Roman" panose="02020603050405020304" pitchFamily="18" charset="0"/>
              </a:rPr>
              <a:t>B，而且b是B的最大元(最小元)，则b必为B的最小上界(最大下界)；</a:t>
            </a:r>
          </a:p>
          <a:p>
            <a:pPr eaLnBrk="1" hangingPunct="1"/>
            <a:r>
              <a:rPr lang="zh-CN" altLang="en-US" sz="4400" b="1" smtClean="0">
                <a:latin typeface="Times New Roman" panose="02020603050405020304" pitchFamily="18" charset="0"/>
              </a:rPr>
              <a:t>证明：任意B的上界(下界)x </a:t>
            </a:r>
            <a:r>
              <a:rPr lang="en-US" altLang="zh-CN" sz="4400" b="1" smtClean="0">
                <a:latin typeface="Times New Roman" panose="02020603050405020304" pitchFamily="18" charset="0"/>
              </a:rPr>
              <a:t>∈</a:t>
            </a:r>
            <a:r>
              <a:rPr lang="zh-CN" altLang="en-US" sz="4400" b="1" smtClean="0">
                <a:latin typeface="Times New Roman" panose="02020603050405020304" pitchFamily="18" charset="0"/>
              </a:rPr>
              <a:t>A，显然有b ≤x (b </a:t>
            </a:r>
            <a:r>
              <a:rPr lang="en-US" altLang="zh-CN" sz="4400" b="1" smtClean="0">
                <a:latin typeface="Times New Roman" panose="02020603050405020304" pitchFamily="18" charset="0"/>
              </a:rPr>
              <a:t>≥</a:t>
            </a:r>
            <a:r>
              <a:rPr lang="zh-CN" altLang="en-US" sz="4400" b="1" smtClean="0">
                <a:latin typeface="Times New Roman" panose="02020603050405020304" pitchFamily="18" charset="0"/>
              </a:rPr>
              <a:t>x) ，则b是B的最小上界（最大下界）。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131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3713"/>
            <a:ext cx="8713787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定理</a:t>
            </a:r>
            <a:r>
              <a:rPr lang="en-US" altLang="zh-CN" sz="4800" b="1" smtClean="0">
                <a:latin typeface="Times New Roman" panose="02020603050405020304" pitchFamily="18" charset="0"/>
              </a:rPr>
              <a:t>1.2.9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13788" cy="4754562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(2)</a:t>
            </a:r>
            <a:r>
              <a:rPr lang="zh-CN" altLang="en-US" sz="4400" b="1" smtClean="0">
                <a:latin typeface="Times New Roman" panose="02020603050405020304" pitchFamily="18" charset="0"/>
              </a:rPr>
              <a:t>若b为B的上(下)界，且b</a:t>
            </a:r>
            <a:r>
              <a:rPr lang="zh-CN" altLang="en-US" sz="4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4400" b="1" smtClean="0">
                <a:latin typeface="Times New Roman" panose="02020603050405020304" pitchFamily="18" charset="0"/>
              </a:rPr>
              <a:t>B，则b必为B的最大(最小)元；</a:t>
            </a:r>
          </a:p>
          <a:p>
            <a:pPr eaLnBrk="1" hangingPunct="1"/>
            <a:r>
              <a:rPr lang="zh-CN" altLang="en-US" sz="4400" b="1" smtClean="0">
                <a:latin typeface="Times New Roman" panose="02020603050405020304" pitchFamily="18" charset="0"/>
              </a:rPr>
              <a:t>证明：因为b是B的上(下)界，则任意B中的元素x，都有x</a:t>
            </a:r>
            <a:r>
              <a:rPr lang="en-US" altLang="zh-CN" sz="4400" b="1" smtClean="0"/>
              <a:t>≤</a:t>
            </a:r>
            <a:r>
              <a:rPr lang="zh-CN" altLang="en-US" sz="4400" b="1" smtClean="0">
                <a:latin typeface="Times New Roman" panose="02020603050405020304" pitchFamily="18" charset="0"/>
              </a:rPr>
              <a:t>b(x</a:t>
            </a:r>
            <a:r>
              <a:rPr lang="en-US" altLang="zh-CN" sz="4400" b="1" smtClean="0"/>
              <a:t>≥</a:t>
            </a:r>
            <a:r>
              <a:rPr lang="zh-CN" altLang="en-US" sz="4400" b="1" smtClean="0">
                <a:latin typeface="Times New Roman" panose="02020603050405020304" pitchFamily="18" charset="0"/>
              </a:rPr>
              <a:t>b)，又由b</a:t>
            </a:r>
            <a:r>
              <a:rPr lang="zh-CN" altLang="en-US" sz="44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4400" b="1" smtClean="0">
                <a:latin typeface="Times New Roman" panose="02020603050405020304" pitchFamily="18" charset="0"/>
              </a:rPr>
              <a:t>B，从而b是B的最大(最小)元。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132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93713"/>
            <a:ext cx="8713787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定理</a:t>
            </a:r>
            <a:r>
              <a:rPr lang="en-US" altLang="zh-CN" sz="4800" b="1" smtClean="0">
                <a:latin typeface="Times New Roman" panose="02020603050405020304" pitchFamily="18" charset="0"/>
              </a:rPr>
              <a:t>1.2.9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713788" cy="4754562"/>
          </a:xfrm>
        </p:spPr>
        <p:txBody>
          <a:bodyPr/>
          <a:lstStyle/>
          <a:p>
            <a:pPr eaLnBrk="1" hangingPunct="1"/>
            <a:r>
              <a:rPr lang="zh-CN" altLang="en-US" sz="4400" smtClean="0"/>
              <a:t>(3)</a:t>
            </a:r>
            <a:r>
              <a:rPr lang="zh-CN" altLang="en-US" sz="4400" b="1" smtClean="0">
                <a:latin typeface="Times New Roman" panose="02020603050405020304" pitchFamily="18" charset="0"/>
              </a:rPr>
              <a:t>若B有最大下界(最小上界)，则最大下界(最小上界)唯一。 </a:t>
            </a:r>
          </a:p>
          <a:p>
            <a:pPr eaLnBrk="1" hangingPunct="1"/>
            <a:r>
              <a:rPr lang="zh-CN" altLang="en-US" sz="4400" b="1" smtClean="0">
                <a:latin typeface="Times New Roman" panose="02020603050405020304" pitchFamily="18" charset="0"/>
              </a:rPr>
              <a:t>证明：设b</a:t>
            </a:r>
            <a:r>
              <a:rPr lang="zh-CN" altLang="en-US" sz="4400" b="1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4400" b="1" smtClean="0">
                <a:latin typeface="Times New Roman" panose="02020603050405020304" pitchFamily="18" charset="0"/>
              </a:rPr>
              <a:t>, b</a:t>
            </a:r>
            <a:r>
              <a:rPr lang="zh-CN" altLang="en-US" sz="4400" b="1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z="4400" b="1" smtClean="0">
                <a:latin typeface="Times New Roman" panose="02020603050405020304" pitchFamily="18" charset="0"/>
              </a:rPr>
              <a:t>分别是B的最大下界(最小上界)，则按照最大下界(最小上界)的定义有：b</a:t>
            </a:r>
            <a:r>
              <a:rPr lang="zh-CN" altLang="en-US" sz="44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4400" b="1" smtClean="0"/>
              <a:t>≤</a:t>
            </a:r>
            <a:r>
              <a:rPr lang="zh-CN" altLang="en-US" sz="4400" b="1" smtClean="0">
                <a:latin typeface="Times New Roman" panose="02020603050405020304" pitchFamily="18" charset="0"/>
              </a:rPr>
              <a:t>b</a:t>
            </a:r>
            <a:r>
              <a:rPr lang="zh-CN" altLang="en-US" sz="4400" b="1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z="4400" b="1" smtClean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zh-CN" altLang="en-US" sz="4400" b="1" smtClean="0">
                <a:latin typeface="Times New Roman" panose="02020603050405020304" pitchFamily="18" charset="0"/>
              </a:rPr>
              <a:t>   b</a:t>
            </a:r>
            <a:r>
              <a:rPr lang="zh-CN" altLang="en-US" sz="4400" b="1" baseline="-25000" smtClean="0">
                <a:latin typeface="Times New Roman" panose="02020603050405020304" pitchFamily="18" charset="0"/>
              </a:rPr>
              <a:t>2 </a:t>
            </a:r>
            <a:r>
              <a:rPr lang="en-US" altLang="zh-CN" sz="4400" b="1" smtClean="0"/>
              <a:t>≤</a:t>
            </a:r>
            <a:r>
              <a:rPr lang="zh-CN" altLang="en-US" sz="4400" b="1" smtClean="0">
                <a:latin typeface="Times New Roman" panose="02020603050405020304" pitchFamily="18" charset="0"/>
              </a:rPr>
              <a:t>b</a:t>
            </a:r>
            <a:r>
              <a:rPr lang="zh-CN" altLang="en-US" sz="4400" b="1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4400" b="1" smtClean="0">
                <a:latin typeface="Times New Roman" panose="02020603050405020304" pitchFamily="18" charset="0"/>
              </a:rPr>
              <a:t>，从而有：b</a:t>
            </a:r>
            <a:r>
              <a:rPr lang="zh-CN" altLang="en-US" sz="4400" b="1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4400" b="1" smtClean="0">
                <a:latin typeface="Times New Roman" panose="02020603050405020304" pitchFamily="18" charset="0"/>
              </a:rPr>
              <a:t>=b</a:t>
            </a:r>
            <a:r>
              <a:rPr lang="zh-CN" altLang="en-US" sz="4400" b="1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z="4400" b="1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133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069F1D4F-5D20-4A3D-8D64-FFFF0AE13417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134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" y="0"/>
            <a:ext cx="822325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4000" dirty="0" smtClean="0">
                <a:solidFill>
                  <a:srgbClr val="FFC000"/>
                </a:solidFill>
                <a:effectLst/>
              </a:rPr>
              <a:t>2</a:t>
            </a:r>
            <a:r>
              <a:rPr lang="zh-CN" altLang="en-US" sz="40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4000" dirty="0" smtClean="0">
              <a:solidFill>
                <a:srgbClr val="FFC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363" y="609600"/>
            <a:ext cx="8985250" cy="6019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、（判断题）如果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是集合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上的等价关系，则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30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也是集合</a:t>
            </a:r>
            <a:r>
              <a:rPr lang="zh-CN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上的等价关系。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、设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30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R</a:t>
            </a:r>
            <a:r>
              <a:rPr lang="zh-CN" altLang="zh-CN" sz="30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是集合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上的等价关系，问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30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zh-CN" sz="30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是否为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上的等价关系？ </a:t>
            </a:r>
            <a:endParaRPr lang="en-US" altLang="zh-CN" sz="3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 设集合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A={1, 2, 3, 4, 5, 6, 7}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上的偏序关系如下图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请写出集合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上的偏序关系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={1, 2, 3}, A</a:t>
            </a:r>
            <a:r>
              <a:rPr lang="en-US" altLang="zh-CN" sz="30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={4, 5, 6, 7}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的上界、下界、上确界、下确界、</a:t>
            </a:r>
            <a:endParaRPr lang="en-US" altLang="zh-CN" sz="3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最大元、最小元、极大元、极小元。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sz="3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79205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888" y="3424238"/>
            <a:ext cx="2752725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690563"/>
            <a:ext cx="8785225" cy="5114925"/>
          </a:xfrm>
          <a:noFill/>
        </p:spPr>
        <p:txBody>
          <a:bodyPr/>
          <a:lstStyle/>
          <a:p>
            <a:pPr eaLnBrk="1" hangingPunct="1"/>
            <a:r>
              <a:rPr lang="zh-CN" altLang="en-US" sz="3300" b="1" dirty="0" smtClean="0"/>
              <a:t>关系</a:t>
            </a:r>
            <a:r>
              <a:rPr lang="en-US" altLang="zh-CN" sz="3300" b="1" dirty="0" smtClean="0"/>
              <a:t>(</a:t>
            </a:r>
            <a:r>
              <a:rPr lang="zh-CN" altLang="en-US" sz="3300" b="1" dirty="0" smtClean="0"/>
              <a:t>有向</a:t>
            </a:r>
            <a:r>
              <a:rPr lang="en-US" altLang="zh-CN" sz="3300" b="1" dirty="0" smtClean="0"/>
              <a:t>)</a:t>
            </a:r>
            <a:r>
              <a:rPr lang="zh-CN" altLang="en-US" sz="3300" b="1" dirty="0" smtClean="0"/>
              <a:t>图常用来表示</a:t>
            </a:r>
            <a:r>
              <a:rPr lang="en-US" altLang="zh-CN" sz="3300" b="1" dirty="0" smtClean="0"/>
              <a:t>A×A</a:t>
            </a:r>
            <a:r>
              <a:rPr lang="zh-CN" altLang="en-US" sz="3300" b="1" dirty="0" smtClean="0"/>
              <a:t>的子集，即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上的关系。设集合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，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中的每个元素对应图中的一个点，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上关系</a:t>
            </a:r>
            <a:r>
              <a:rPr lang="en-US" altLang="zh-CN" sz="3300" b="1" dirty="0" smtClean="0"/>
              <a:t>R</a:t>
            </a:r>
            <a:r>
              <a:rPr lang="zh-CN" altLang="en-US" sz="3300" b="1" dirty="0" smtClean="0"/>
              <a:t>中的每个有序对</a:t>
            </a:r>
            <a:r>
              <a:rPr lang="en-US" altLang="zh-CN" sz="3300" b="1" dirty="0" smtClean="0"/>
              <a:t>(a, b)</a:t>
            </a:r>
            <a:r>
              <a:rPr lang="zh-CN" altLang="en-US" sz="3300" b="1" dirty="0" smtClean="0"/>
              <a:t>在图中表示为有从</a:t>
            </a:r>
            <a:r>
              <a:rPr lang="en-US" altLang="zh-CN" sz="3300" b="1" dirty="0" smtClean="0"/>
              <a:t>a</a:t>
            </a:r>
            <a:r>
              <a:rPr lang="zh-CN" altLang="en-US" sz="3300" b="1" dirty="0" smtClean="0"/>
              <a:t>到</a:t>
            </a:r>
            <a:r>
              <a:rPr lang="en-US" altLang="zh-CN" sz="3300" b="1" dirty="0" smtClean="0"/>
              <a:t>b</a:t>
            </a:r>
            <a:r>
              <a:rPr lang="zh-CN" altLang="en-US" sz="3300" b="1" dirty="0" smtClean="0"/>
              <a:t>的一条有向弧。</a:t>
            </a:r>
          </a:p>
          <a:p>
            <a:pPr eaLnBrk="1" hangingPunct="1"/>
            <a:r>
              <a:rPr lang="zh-CN" altLang="en-US" sz="3300" b="1" dirty="0" smtClean="0"/>
              <a:t>例如：设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A={1, 2, 3}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R={(1, 1), (1, 2)}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的关系图为：</a:t>
            </a:r>
          </a:p>
        </p:txBody>
      </p:sp>
      <p:sp>
        <p:nvSpPr>
          <p:cNvPr id="38915" name="Oval 3"/>
          <p:cNvSpPr>
            <a:spLocks noChangeArrowheads="1"/>
          </p:cNvSpPr>
          <p:nvPr/>
        </p:nvSpPr>
        <p:spPr bwMode="auto">
          <a:xfrm>
            <a:off x="3348038" y="4221163"/>
            <a:ext cx="215900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3348038" y="5589588"/>
            <a:ext cx="215900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5076825" y="5661025"/>
            <a:ext cx="215900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2484438" y="4221163"/>
            <a:ext cx="79216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484438" y="5445125"/>
            <a:ext cx="7921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5292725" y="5516563"/>
            <a:ext cx="79216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921" name="未知"/>
          <p:cNvSpPr>
            <a:spLocks/>
          </p:cNvSpPr>
          <p:nvPr/>
        </p:nvSpPr>
        <p:spPr bwMode="auto">
          <a:xfrm>
            <a:off x="3492500" y="3716338"/>
            <a:ext cx="684213" cy="600075"/>
          </a:xfrm>
          <a:custGeom>
            <a:avLst/>
            <a:gdLst>
              <a:gd name="T0" fmla="*/ 0 w 431"/>
              <a:gd name="T1" fmla="*/ 2147483646 h 378"/>
              <a:gd name="T2" fmla="*/ 2147483646 w 431"/>
              <a:gd name="T3" fmla="*/ 2147483646 h 378"/>
              <a:gd name="T4" fmla="*/ 2147483646 w 431"/>
              <a:gd name="T5" fmla="*/ 2147483646 h 378"/>
              <a:gd name="T6" fmla="*/ 2147483646 w 431"/>
              <a:gd name="T7" fmla="*/ 2147483646 h 3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1" h="378">
                <a:moveTo>
                  <a:pt x="0" y="332"/>
                </a:moveTo>
                <a:cubicBezTo>
                  <a:pt x="57" y="181"/>
                  <a:pt x="114" y="30"/>
                  <a:pt x="182" y="15"/>
                </a:cubicBezTo>
                <a:cubicBezTo>
                  <a:pt x="250" y="0"/>
                  <a:pt x="431" y="182"/>
                  <a:pt x="408" y="242"/>
                </a:cubicBezTo>
                <a:cubicBezTo>
                  <a:pt x="385" y="302"/>
                  <a:pt x="106" y="355"/>
                  <a:pt x="46" y="378"/>
                </a:cubicBezTo>
              </a:path>
            </a:pathLst>
          </a:custGeom>
          <a:noFill/>
          <a:ln w="63500" cap="flat" cmpd="sng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3419475" y="4437063"/>
            <a:ext cx="0" cy="1152525"/>
          </a:xfrm>
          <a:prstGeom prst="line">
            <a:avLst/>
          </a:prstGeom>
          <a:noFill/>
          <a:ln w="635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79388" y="750888"/>
            <a:ext cx="8763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关系是集合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，处理集合的方法对关系都是有效的。因而有子关系</a:t>
            </a: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，关系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的并、交、差、余(补)等运算。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子关系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设R，S是集合A上的两个关系，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若RS，则称R为S的子关系。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若A 为有限集，R为S的子关系，则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从关系图角度：R关系图中有的弧，S中一定有；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关系矩阵角度：M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为1的地方M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一定为1。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例.   设A：数集，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R：A上的小于关系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Ｓ：A上的小于等于关系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则RS。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49580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三、关系作为集合的运算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251520" y="548680"/>
            <a:ext cx="8763000" cy="611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设R，S是集合A上的两个关系，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则有如下运算：</a:t>
            </a:r>
            <a:endParaRPr lang="zh-CN" altLang="en-US" sz="3300" dirty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1、关系的交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对任意x，yA，有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x(R∩S)y   iff (x,y)R∩S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iff (x,y)R并且(x,y)S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iff xRy并且xSy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因此，R∩S={(x,y)|xA, yA,xRy且xSy}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例.   设A：数集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R：A上的大于等于关系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S： A上的小于等于关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则R ∩ S： A上的相等关系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55864" y="980728"/>
            <a:ext cx="8763000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任意x，yA，有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x(R∪S)y   iff  (x,y) R ∪ 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iff (x,y) R或(x,y) S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iff xRy或xSy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因此，R ∪ S={(x,y)| </a:t>
            </a:r>
            <a:r>
              <a:rPr lang="zh-CN" altLang="en-US" sz="3300" dirty="0">
                <a:latin typeface="Times New Roman" panose="02020603050405020304" pitchFamily="18" charset="0"/>
              </a:rPr>
              <a:t>x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A, y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,xRy或xSy}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例.   设A：数集，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R：A上的小于关系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S： A上的相等关系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则R ∪ S： A上的小于等于关系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endParaRPr lang="zh-CN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299646"/>
            <a:ext cx="7772400" cy="600164"/>
          </a:xfrm>
        </p:spPr>
        <p:txBody>
          <a:bodyPr/>
          <a:lstStyle/>
          <a:p>
            <a:pPr algn="l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、关系的并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38804" y="1035050"/>
            <a:ext cx="8763000" cy="550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(R-S)y iff  (x,y) R-S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iff xRy并且xSy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因此，R - S={(x,y)| </a:t>
            </a:r>
            <a:r>
              <a:rPr lang="zh-CN" altLang="en-US" sz="3300" dirty="0">
                <a:latin typeface="Times New Roman" panose="02020603050405020304" pitchFamily="18" charset="0"/>
              </a:rPr>
              <a:t>x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A, y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,xRy并且xSy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dirty="0" smtClean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3300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、关系的余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x     y  iff (x,y) 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iff  xR y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v"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因此，    =A</a:t>
            </a:r>
            <a:r>
              <a:rPr lang="zh-CN" altLang="en-US" sz="3300" dirty="0">
                <a:latin typeface="Times New Roman" panose="02020603050405020304" pitchFamily="18" charset="0"/>
              </a:rPr>
              <a:t>×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A-R ={(x,y)| </a:t>
            </a:r>
            <a:r>
              <a:rPr lang="zh-CN" altLang="en-US" sz="3300" dirty="0">
                <a:latin typeface="Times New Roman" panose="02020603050405020304" pitchFamily="18" charset="0"/>
              </a:rPr>
              <a:t>x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A, y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sz="3300" dirty="0">
                <a:latin typeface="Times New Roman" panose="02020603050405020304" pitchFamily="18" charset="0"/>
              </a:rPr>
              <a:t>A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,xRy}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8036052" y="2184960"/>
            <a:ext cx="473075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042988" y="3717925"/>
          <a:ext cx="46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5" r:id="rId4" imgW="166327" imgH="191916" progId="Equation.3">
                  <p:embed/>
                </p:oleObj>
              </mc:Choice>
              <mc:Fallback>
                <p:oleObj r:id="rId4" imgW="166327" imgH="19191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17925"/>
                        <a:ext cx="461962" cy="533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5474701"/>
              </p:ext>
            </p:extLst>
          </p:nvPr>
        </p:nvGraphicFramePr>
        <p:xfrm>
          <a:off x="3763961" y="3716773"/>
          <a:ext cx="461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6" r:id="rId6" imgW="166327" imgH="191916" progId="Equation.3">
                  <p:embed/>
                </p:oleObj>
              </mc:Choice>
              <mc:Fallback>
                <p:oleObj r:id="rId6" imgW="166327" imgH="19191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1" y="3716773"/>
                        <a:ext cx="461963" cy="533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2765425" y="4186238"/>
            <a:ext cx="474663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878013" y="4725988"/>
          <a:ext cx="46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7" r:id="rId7" imgW="166327" imgH="191916" progId="Equation.3">
                  <p:embed/>
                </p:oleObj>
              </mc:Choice>
              <mc:Fallback>
                <p:oleObj r:id="rId7" imgW="166327" imgH="19191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725988"/>
                        <a:ext cx="461962" cy="5334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Line 9"/>
          <p:cNvSpPr>
            <a:spLocks noChangeShapeType="1"/>
          </p:cNvSpPr>
          <p:nvPr/>
        </p:nvSpPr>
        <p:spPr bwMode="auto">
          <a:xfrm flipH="1">
            <a:off x="7859713" y="4706938"/>
            <a:ext cx="473075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 flipH="1">
            <a:off x="4482973" y="1645210"/>
            <a:ext cx="474662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611560" y="299646"/>
            <a:ext cx="7772400" cy="600164"/>
          </a:xfrm>
        </p:spPr>
        <p:txBody>
          <a:bodyPr/>
          <a:lstStyle/>
          <a:p>
            <a:pPr algn="l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、关系的差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11" grpId="0" animBg="1"/>
      <p:bldP spid="21513" grpId="0" animBg="1"/>
      <p:bldP spid="215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84262"/>
            <a:ext cx="8686800" cy="5405438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设R是集合A上的一个关系。令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            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 ={(y, x)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A, y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A, 并且有xRy}，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则称关系R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为关系R的逆。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xR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y iff (x,y)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 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iff yRx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集合表示中将R中每个有序对的顺序颠倒得到R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将R的关系图中每条有向弧的方向反过来就得到R</a:t>
            </a:r>
            <a:r>
              <a:rPr lang="zh-CN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的关系图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33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33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zh-CN" sz="3300" b="1" dirty="0" smtClean="0">
                <a:sym typeface="Symbol" panose="05050102010706020507" pitchFamily="18" charset="2"/>
              </a:rPr>
              <a:t>为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zh-CN" sz="33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的转置矩阵</a:t>
            </a:r>
            <a:endParaRPr lang="zh-CN" altLang="zh-CN" sz="33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6" name="标题 2"/>
          <p:cNvSpPr>
            <a:spLocks noGrp="1"/>
          </p:cNvSpPr>
          <p:nvPr>
            <p:ph type="title"/>
          </p:nvPr>
        </p:nvSpPr>
        <p:spPr>
          <a:xfrm>
            <a:off x="611560" y="299646"/>
            <a:ext cx="7772400" cy="600164"/>
          </a:xfrm>
        </p:spPr>
        <p:txBody>
          <a:bodyPr/>
          <a:lstStyle/>
          <a:p>
            <a:pPr algn="l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、逆关系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308425"/>
            <a:ext cx="8569325" cy="399278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一、关系的定义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二、关系的表示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三、关系作为集合的运算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四、几种特殊关系及特点</a:t>
            </a:r>
          </a:p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en-US" sz="3300" b="1" dirty="0" smtClean="0">
                <a:latin typeface="+mn-ea"/>
              </a:rPr>
              <a:t>五、闭包运算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04348"/>
            <a:ext cx="7772400" cy="784830"/>
          </a:xfrm>
        </p:spPr>
        <p:txBody>
          <a:bodyPr/>
          <a:lstStyle/>
          <a:p>
            <a:pPr eaLnBrk="1" hangingPunct="1"/>
            <a:r>
              <a:rPr lang="en-US" altLang="zh-CN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1.2.1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关系的基本概念及其性质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0244" y="764704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  <a:defRPr/>
            </a:pP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例.小于关系的逆关系是大于关系，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Tx/>
              <a:buNone/>
              <a:tabLst>
                <a:tab pos="1816100" algn="l"/>
              </a:tabLst>
              <a:defRPr/>
            </a:pP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       大于关系的逆关系是小于关系，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Tx/>
              <a:buNone/>
              <a:tabLst>
                <a:tab pos="1816100" algn="l"/>
              </a:tabLst>
              <a:defRPr/>
            </a:pP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       相等关系的逆关系仍是相等关系。 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  <a:defRPr/>
            </a:pP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A={a, b, c, d}</a:t>
            </a:r>
          </a:p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Tx/>
              <a:buNone/>
              <a:tabLst>
                <a:tab pos="1816100" algn="l"/>
              </a:tabLst>
              <a:defRPr/>
            </a:pP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={(a,b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b,c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a,c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b,d)},则</a:t>
            </a:r>
            <a:b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zh-CN" sz="3300" b="1" baseline="30000" dirty="0">
                <a:solidFill>
                  <a:srgbClr val="FFFFFF"/>
                </a:solidFill>
                <a:latin typeface="Times New Roman" panose="02020603050405020304" pitchFamily="18" charset="0"/>
              </a:rPr>
              <a:t>-1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= {(b,a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c,b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c,a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d,b)}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413"/>
            <a:ext cx="8915400" cy="5184775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设R，S是集合A上的两个关系，令R</a:t>
            </a:r>
            <a:r>
              <a:rPr lang="zh-CN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S={(x,y)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A,y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A且存在z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A使得xRz，zSy}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称关系R</a:t>
            </a:r>
            <a:r>
              <a:rPr lang="zh-CN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S为关系R和S的</a:t>
            </a:r>
            <a:r>
              <a:rPr lang="zh-CN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乘积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或合成。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endParaRPr lang="en-US" altLang="zh-CN" sz="3300" b="1" dirty="0" smtClean="0">
              <a:latin typeface="宋体" panose="02010600030101010101" pitchFamily="2" charset="-122"/>
            </a:endParaRP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zh-CN" altLang="zh-CN" sz="3300" b="1" dirty="0" smtClean="0">
                <a:latin typeface="宋体" panose="02010600030101010101" pitchFamily="2" charset="-122"/>
              </a:rPr>
              <a:t>例.兄弟关系和父子关系的乘积是叔侄关系， 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zh-CN" sz="3300" b="1" dirty="0" smtClean="0">
                <a:latin typeface="宋体" panose="02010600030101010101" pitchFamily="2" charset="-122"/>
              </a:rPr>
              <a:t>姐妹关系和母子关系的乘积是姨与外甥关系</a:t>
            </a:r>
            <a:r>
              <a:rPr lang="en-US" altLang="zh-CN" sz="3300" b="1" dirty="0" smtClean="0">
                <a:latin typeface="宋体" panose="02010600030101010101" pitchFamily="2" charset="-122"/>
              </a:rPr>
              <a:t>.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300" b="1" dirty="0">
                <a:latin typeface="宋体" panose="02010600030101010101" pitchFamily="2" charset="-122"/>
              </a:rPr>
              <a:t>注：关系定义的扩展</a:t>
            </a:r>
            <a:r>
              <a:rPr lang="zh-CN" altLang="zh-CN" sz="3300" b="1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611560" y="299646"/>
            <a:ext cx="7772400" cy="600164"/>
          </a:xfrm>
        </p:spPr>
        <p:txBody>
          <a:bodyPr/>
          <a:lstStyle/>
          <a:p>
            <a:pPr algn="l"/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、关系的乘积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260350"/>
            <a:ext cx="8686800" cy="64817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zh-CN" b="1" dirty="0" smtClean="0">
                <a:latin typeface="宋体" panose="02010600030101010101" pitchFamily="2" charset="-122"/>
              </a:rPr>
              <a:t>例.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A={1, 2, 3}, A上的关系 R和S ：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b="1" dirty="0" smtClean="0">
                <a:latin typeface="Times New Roman" panose="02020603050405020304" pitchFamily="18" charset="0"/>
              </a:rPr>
              <a:t>R={(1,2),(2,1),(2,3)}，S={ (1,2),(2,1),(3,2),(3,3)}，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b="1" dirty="0" smtClean="0">
                <a:latin typeface="Times New Roman" panose="02020603050405020304" pitchFamily="18" charset="0"/>
              </a:rPr>
              <a:t>则</a:t>
            </a:r>
            <a:br>
              <a:rPr lang="zh-CN" altLang="zh-CN" b="1" dirty="0" smtClean="0">
                <a:latin typeface="Times New Roman" panose="02020603050405020304" pitchFamily="18" charset="0"/>
              </a:rPr>
            </a:b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latin typeface="Times New Roman" panose="02020603050405020304" pitchFamily="18" charset="0"/>
              </a:rPr>
              <a:t>S ={ (1,1),(2,2),(2,3)}</a:t>
            </a:r>
            <a:br>
              <a:rPr lang="zh-CN" altLang="zh-CN" b="1" dirty="0" smtClean="0">
                <a:latin typeface="Times New Roman" panose="02020603050405020304" pitchFamily="18" charset="0"/>
              </a:rPr>
            </a:br>
            <a:r>
              <a:rPr lang="zh-CN" altLang="zh-CN" b="1" dirty="0" smtClean="0">
                <a:latin typeface="Times New Roman" panose="02020603050405020304" pitchFamily="18" charset="0"/>
              </a:rPr>
              <a:t>还可使用关系图或关系矩阵求解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b="1" dirty="0" smtClean="0">
                <a:latin typeface="Times New Roman" panose="02020603050405020304" pitchFamily="18" charset="0"/>
              </a:rPr>
              <a:t>在关系矩阵中,若对{0,1}中的元素的加法使用逻辑加,则对A上的任意的关系R,S,都有:</a:t>
            </a:r>
          </a:p>
          <a:p>
            <a:pPr marL="0" indent="0" algn="ctr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zh-CN" b="1" dirty="0" smtClean="0">
                <a:latin typeface="Times New Roman" panose="02020603050405020304" pitchFamily="18" charset="0"/>
              </a:rPr>
              <a:t>M</a:t>
            </a:r>
            <a:r>
              <a:rPr lang="zh-CN" altLang="zh-CN" b="1" baseline="-25000" dirty="0" smtClean="0">
                <a:latin typeface="Times New Roman" panose="02020603050405020304" pitchFamily="18" charset="0"/>
              </a:rPr>
              <a:t>R</a:t>
            </a:r>
            <a:r>
              <a:rPr lang="zh-CN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baseline="-25000" dirty="0" smtClean="0">
                <a:latin typeface="Times New Roman" panose="02020603050405020304" pitchFamily="18" charset="0"/>
              </a:rPr>
              <a:t>S </a:t>
            </a:r>
            <a:r>
              <a:rPr lang="zh-CN" altLang="zh-CN" b="1" dirty="0" smtClean="0">
                <a:latin typeface="Times New Roman" panose="02020603050405020304" pitchFamily="18" charset="0"/>
              </a:rPr>
              <a:t>=M</a:t>
            </a:r>
            <a:r>
              <a:rPr lang="zh-CN" altLang="zh-CN" b="1" baseline="-25000" dirty="0" smtClean="0">
                <a:latin typeface="Times New Roman" panose="02020603050405020304" pitchFamily="18" charset="0"/>
              </a:rPr>
              <a:t>R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 </a:t>
            </a:r>
            <a:r>
              <a:rPr lang="zh-CN" altLang="zh-CN" b="1" dirty="0" smtClean="0">
                <a:latin typeface="Times New Roman" panose="02020603050405020304" pitchFamily="18" charset="0"/>
              </a:rPr>
              <a:t>M</a:t>
            </a:r>
            <a:r>
              <a:rPr lang="zh-CN" altLang="zh-CN" b="1" baseline="-25000" dirty="0" smtClean="0">
                <a:latin typeface="Times New Roman" panose="02020603050405020304" pitchFamily="18" charset="0"/>
              </a:rPr>
              <a:t>S</a:t>
            </a:r>
            <a:endParaRPr lang="en-US" altLang="zh-CN" b="1" baseline="-250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FFCC00"/>
              </a:buClr>
              <a:buFontTx/>
              <a:buNone/>
            </a:pP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 ={ (1,1), (1,3),(2,2) ,(3,1),(3,3)}</a:t>
            </a:r>
            <a:endParaRPr lang="en-US" altLang="zh-CN" b="1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A={1,2,3},R={(1,2),(1,3)}, S={(1,1)}, </a:t>
            </a:r>
          </a:p>
          <a:p>
            <a:pPr marL="0" indent="0">
              <a:buFontTx/>
              <a:buNone/>
            </a:pPr>
            <a:r>
              <a:rPr lang="zh-CN" altLang="en-US" dirty="0" smtClean="0"/>
              <a:t>求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latin typeface="Times New Roman" panose="02020603050405020304" pitchFamily="18" charset="0"/>
              </a:rPr>
              <a:t>S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</a:p>
          <a:p>
            <a:pPr marL="0" indent="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结论1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关系的乘法</a:t>
            </a: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不满足</a:t>
            </a:r>
            <a:r>
              <a:rPr lang="zh-CN" altLang="zh-CN" b="1" dirty="0" smtClean="0">
                <a:latin typeface="Times New Roman" panose="02020603050405020304" pitchFamily="18" charset="0"/>
              </a:rPr>
              <a:t>交换律。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22473"/>
            <a:ext cx="8686800" cy="549381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</a:pPr>
            <a:r>
              <a:rPr lang="zh-CN" altLang="en-US" sz="3300" b="1" dirty="0">
                <a:latin typeface="Times New Roman" panose="02020603050405020304" pitchFamily="18" charset="0"/>
                <a:ea typeface="+mn-ea"/>
                <a:cs typeface="+mn-cs"/>
              </a:rPr>
              <a:t>结论</a:t>
            </a:r>
            <a:r>
              <a:rPr lang="en-US" altLang="zh-CN" sz="3300" b="1" dirty="0">
                <a:latin typeface="Times New Roman" panose="02020603050405020304" pitchFamily="18" charset="0"/>
                <a:ea typeface="+mn-ea"/>
                <a:cs typeface="+mn-cs"/>
              </a:rPr>
              <a:t>2 </a:t>
            </a:r>
            <a:r>
              <a:rPr lang="zh-CN" altLang="en-US" sz="3300" b="1" dirty="0">
                <a:latin typeface="Times New Roman" panose="02020603050405020304" pitchFamily="18" charset="0"/>
                <a:ea typeface="+mn-ea"/>
                <a:cs typeface="+mn-cs"/>
              </a:rPr>
              <a:t>关系的乘法满足结合律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86800" cy="4754562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是集合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上的三个关系， 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T= 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3300" b="1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4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分析：因为关系的乘积仍是集合，要证明集合相等，就要证明集合互为包含，我们首先证明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，再证明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T) 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( 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T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19088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Times New Roman" panose="02020603050405020304" pitchFamily="18" charset="0"/>
              </a:rPr>
              <a:t>证明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(R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S)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T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(S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T)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028700"/>
            <a:ext cx="8686800" cy="5445125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任取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y)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，即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由关系乘积的定义知，存在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使得</a:t>
            </a:r>
          </a:p>
          <a:p>
            <a:pPr marL="0" indent="0"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x(R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S)z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zTy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同样对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S)z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，必存在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使得</a:t>
            </a:r>
          </a:p>
          <a:p>
            <a:pPr marL="0" indent="0"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xRz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Sz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故由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Sz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zTy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知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(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T)y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再由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xRz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得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(S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T)y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，即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y)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(S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T),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从而，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S)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(S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T)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Times New Roman" panose="02020603050405020304" pitchFamily="18" charset="0"/>
              </a:rPr>
              <a:t>证明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(S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T)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(R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S)</a:t>
            </a:r>
            <a:r>
              <a:rPr lang="en-US" altLang="zh-CN" sz="40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4000" b="1" smtClean="0">
                <a:latin typeface="Times New Roman" panose="02020603050405020304" pitchFamily="18" charset="0"/>
              </a:rPr>
              <a:t>T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77900"/>
            <a:ext cx="8686800" cy="5399088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(x, y)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T),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即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xR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由关系乘积的定义知，存在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使得</a:t>
            </a:r>
          </a:p>
          <a:p>
            <a:pPr marL="0" indent="0"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</a:rPr>
              <a:t>xRz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z(S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同样对</a:t>
            </a:r>
            <a:r>
              <a:rPr lang="en-US" altLang="zh-CN" b="1" dirty="0" smtClean="0">
                <a:latin typeface="Times New Roman" panose="02020603050405020304" pitchFamily="18" charset="0"/>
              </a:rPr>
              <a:t>z(S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，必存在</a:t>
            </a:r>
            <a:r>
              <a:rPr lang="en-US" altLang="zh-CN" b="1" dirty="0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使得</a:t>
            </a:r>
          </a:p>
          <a:p>
            <a:pPr marL="0" indent="0" algn="ctr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dirty="0" err="1" smtClean="0">
                <a:latin typeface="Times New Roman" panose="02020603050405020304" pitchFamily="18" charset="0"/>
              </a:rPr>
              <a:t>zSz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Ty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故由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xRz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和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zSz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知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•S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)z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再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由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Ty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，得</a:t>
            </a:r>
            <a:r>
              <a:rPr lang="en-US" altLang="zh-CN" b="1" dirty="0" smtClean="0">
                <a:latin typeface="Times New Roman" panose="02020603050405020304" pitchFamily="18" charset="0"/>
              </a:rPr>
              <a:t>x(R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Ty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，即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从而，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 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Times New Roman" panose="02020603050405020304" pitchFamily="18" charset="0"/>
              </a:rPr>
              <a:t>因此，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S)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T=R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 smtClean="0">
                <a:latin typeface="Times New Roman" panose="02020603050405020304" pitchFamily="18" charset="0"/>
              </a:rPr>
              <a:t>T)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610600" cy="76200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上任意的关系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，有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 I</a:t>
            </a:r>
            <a:r>
              <a:rPr lang="en-US" altLang="zh-CN" sz="3600" b="1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R= R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201613" y="1628775"/>
            <a:ext cx="8763000" cy="4651375"/>
            <a:chOff x="0" y="0"/>
            <a:chExt cx="13800" cy="7325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3800" cy="7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</a:pPr>
              <a:r>
                <a:rPr lang="zh-CN" altLang="en-US" sz="3600">
                  <a:latin typeface="Times New Roman" panose="02020603050405020304" pitchFamily="18" charset="0"/>
                </a:rPr>
                <a:t>由于关系的乘法运算满足结合律，因此可以用“幂”表示集合</a:t>
              </a:r>
              <a:r>
                <a:rPr lang="en-US" altLang="zh-CN" sz="3600">
                  <a:latin typeface="Times New Roman" panose="02020603050405020304" pitchFamily="18" charset="0"/>
                </a:rPr>
                <a:t>A</a:t>
              </a:r>
              <a:r>
                <a:rPr lang="zh-CN" altLang="en-US" sz="3600">
                  <a:latin typeface="Times New Roman" panose="02020603050405020304" pitchFamily="18" charset="0"/>
                </a:rPr>
                <a:t>上同一个关系的乘积，有： 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=R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•R  </a:t>
              </a:r>
              <a:r>
                <a:rPr lang="en-US" altLang="zh-CN" sz="3600">
                  <a:solidFill>
                    <a:srgbClr val="FF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•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••• </a:t>
              </a:r>
              <a:r>
                <a:rPr lang="en-US" altLang="zh-CN" sz="3600">
                  <a:solidFill>
                    <a:srgbClr val="FFC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•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zh-CN" altLang="en-US" sz="3600">
                  <a:latin typeface="Times New Roman" panose="02020603050405020304" pitchFamily="18" charset="0"/>
                </a:rPr>
                <a:t/>
              </a:r>
              <a:br>
                <a:rPr lang="zh-CN" altLang="en-US" sz="3600">
                  <a:latin typeface="Times New Roman" panose="02020603050405020304" pitchFamily="18" charset="0"/>
                </a:rPr>
              </a:br>
              <a:r>
                <a:rPr lang="zh-CN" altLang="en-US" sz="3600">
                  <a:latin typeface="Times New Roman" panose="02020603050405020304" pitchFamily="18" charset="0"/>
                </a:rPr>
                <a:t>                                    </a:t>
              </a:r>
              <a:r>
                <a:rPr lang="en-US" altLang="zh-CN" sz="3600">
                  <a:latin typeface="Times New Roman" panose="02020603050405020304" pitchFamily="18" charset="0"/>
                </a:rPr>
                <a:t>n</a:t>
              </a:r>
              <a:endParaRPr lang="zh-CN" altLang="en-US" sz="360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5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</a:pPr>
              <a:r>
                <a:rPr lang="zh-CN" altLang="en-US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定义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 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:    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=I</a:t>
              </a:r>
              <a:r>
                <a:rPr lang="en-US" altLang="zh-CN" sz="3600" baseline="-300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3600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135000"/>
                </a:lnSpc>
                <a:spcBef>
                  <a:spcPct val="10000"/>
                </a:spcBef>
                <a:buClr>
                  <a:schemeClr val="tx2"/>
                </a:buClr>
                <a:buFont typeface="Wingdings" panose="05000000000000000000" pitchFamily="2" charset="2"/>
                <a:buNone/>
              </a:pPr>
              <a:r>
                <a:rPr lang="en-US" altLang="zh-CN" sz="3600">
                  <a:latin typeface="Times New Roman" panose="02020603050405020304" pitchFamily="18" charset="0"/>
                </a:rPr>
                <a:t>                     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n+1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=R</a:t>
              </a:r>
              <a:r>
                <a:rPr lang="en-US" altLang="zh-CN" sz="3600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•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R </a:t>
              </a:r>
              <a:r>
                <a:rPr lang="zh-CN" altLang="en-US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，其中</a:t>
              </a:r>
              <a:r>
                <a:rPr lang="en-US" altLang="zh-CN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n∈N</a:t>
              </a:r>
            </a:p>
          </p:txBody>
        </p:sp>
        <p:sp>
          <p:nvSpPr>
            <p:cNvPr id="51206" name="AutoShape 7"/>
            <p:cNvSpPr>
              <a:spLocks/>
            </p:cNvSpPr>
            <p:nvPr/>
          </p:nvSpPr>
          <p:spPr bwMode="auto">
            <a:xfrm>
              <a:off x="3290" y="5443"/>
              <a:ext cx="467" cy="1440"/>
            </a:xfrm>
            <a:prstGeom prst="leftBrace">
              <a:avLst>
                <a:gd name="adj1" fmla="val 25696"/>
                <a:gd name="adj2" fmla="val 50000"/>
              </a:avLst>
            </a:prstGeom>
            <a:noFill/>
            <a:ln w="508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3600">
                <a:latin typeface="Times New Roman" panose="02020603050405020304" pitchFamily="18" charset="0"/>
              </a:endParaRPr>
            </a:p>
          </p:txBody>
        </p:sp>
      </p:grpSp>
      <p:sp>
        <p:nvSpPr>
          <p:cNvPr id="8" name="AutoShape 6"/>
          <p:cNvSpPr>
            <a:spLocks/>
          </p:cNvSpPr>
          <p:nvPr/>
        </p:nvSpPr>
        <p:spPr bwMode="auto">
          <a:xfrm rot="5400000">
            <a:off x="4410075" y="2941638"/>
            <a:ext cx="466725" cy="2016125"/>
          </a:xfrm>
          <a:prstGeom prst="rightBrace">
            <a:avLst>
              <a:gd name="adj1" fmla="val 4385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6063"/>
            <a:ext cx="8686800" cy="708025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1.2.1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25538"/>
            <a:ext cx="8686800" cy="5256212"/>
          </a:xfrm>
          <a:noFill/>
        </p:spPr>
        <p:txBody>
          <a:bodyPr/>
          <a:lstStyle/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2292350" algn="l"/>
              </a:tabLst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上的关系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,m,n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为任意的自然数，那么，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m+n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(R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mn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2292350" algn="l"/>
              </a:tabLst>
            </a:pP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证明：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600" b="1" smtClean="0">
                <a:latin typeface="宋体" panose="02010600030101010101" pitchFamily="2" charset="-122"/>
              </a:rPr>
              <a:t>任给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smtClean="0">
                <a:latin typeface="宋体" panose="02010600030101010101" pitchFamily="2" charset="-122"/>
              </a:rPr>
              <a:t>，对</a:t>
            </a:r>
            <a:r>
              <a:rPr lang="en-US" altLang="zh-CN" sz="3600" b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smtClean="0">
                <a:latin typeface="宋体" panose="02010600030101010101" pitchFamily="2" charset="-122"/>
              </a:rPr>
              <a:t>作归纳法。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smtClean="0">
                <a:latin typeface="Times New Roman" panose="02020603050405020304" pitchFamily="18" charset="0"/>
              </a:rPr>
              <a:t>n=0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时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 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0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 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= 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m+0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zh-CN" altLang="en-US" sz="3600" b="1" smtClean="0">
                <a:latin typeface="宋体" panose="02010600030101010101" pitchFamily="2" charset="-122"/>
              </a:rPr>
              <a:t>假设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 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m+n</a:t>
            </a:r>
            <a:r>
              <a:rPr lang="zh-CN" altLang="en-US" sz="3600" b="1" smtClean="0">
                <a:latin typeface="宋体" panose="02010600030101010101" pitchFamily="2" charset="-122"/>
              </a:rPr>
              <a:t>，那么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n+1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)= (R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)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1</a:t>
            </a:r>
          </a:p>
          <a:p>
            <a:pPr marL="0" indent="0" eaLnBrk="1" hangingPunct="1">
              <a:lnSpc>
                <a:spcPct val="105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smtClean="0">
                <a:latin typeface="Times New Roman" panose="02020603050405020304" pitchFamily="18" charset="0"/>
              </a:rPr>
              <a:t>              =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m+n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sz="3600" b="1" baseline="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m+n+1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smtClean="0">
                <a:latin typeface="Times New Roman" panose="02020603050405020304" pitchFamily="18" charset="0"/>
              </a:rPr>
              <a:t>m+(n+1)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823912"/>
          </a:xfrm>
        </p:spPr>
        <p:txBody>
          <a:bodyPr/>
          <a:lstStyle/>
          <a:p>
            <a:pPr algn="l" eaLnBrk="1" hangingPunct="1"/>
            <a:endParaRPr lang="zh-CN" altLang="zh-CN" sz="4800" b="1" smtClean="0">
              <a:latin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686800" cy="525621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mn</a:t>
            </a:r>
            <a:endParaRPr lang="en-US" altLang="zh-CN" sz="3600" b="1" baseline="300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zh-CN" altLang="en-US" sz="3600" b="1" dirty="0" smtClean="0">
                <a:latin typeface="宋体" panose="02010600030101010101" pitchFamily="2" charset="-122"/>
              </a:rPr>
              <a:t>证明：任给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作归纳法。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n=0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时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0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= 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0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；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n=1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时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= 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1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；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zh-CN" altLang="en-US" sz="3600" b="1" dirty="0" smtClean="0">
                <a:latin typeface="宋体" panose="02010600030101010101" pitchFamily="2" charset="-122"/>
              </a:rPr>
              <a:t>假设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mn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br>
              <a:rPr lang="zh-CN" altLang="en-US" sz="3600" b="1" dirty="0" smtClean="0">
                <a:latin typeface="宋体" panose="02010600030101010101" pitchFamily="2" charset="-122"/>
              </a:rPr>
            </a:br>
            <a:r>
              <a:rPr lang="zh-CN" altLang="en-US" sz="3600" b="1" dirty="0" smtClean="0">
                <a:latin typeface="宋体" panose="02010600030101010101" pitchFamily="2" charset="-122"/>
              </a:rPr>
              <a:t>那么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n+1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6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mn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229235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     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mn+m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m(n+1)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28600" y="1052513"/>
            <a:ext cx="8686800" cy="5043487"/>
          </a:xfrm>
          <a:blipFill rotWithShape="0">
            <a:blip r:embed="rId2"/>
            <a:stretch>
              <a:fillRect l="-2175" t="-1451" r="-7368" b="-1088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6063"/>
            <a:ext cx="8686800" cy="708025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1.2.2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44687"/>
            <a:ext cx="8785100" cy="5796681"/>
          </a:xfrm>
        </p:spPr>
        <p:txBody>
          <a:bodyPr/>
          <a:lstStyle/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 设A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zh-CN" b="1" dirty="0" smtClean="0">
                <a:latin typeface="Times New Roman" panose="02020603050405020304" pitchFamily="18" charset="0"/>
              </a:rPr>
              <a:t>是n个集合， 集合A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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zh-CN" b="1" dirty="0" smtClean="0">
                <a:latin typeface="Times New Roman" panose="02020603050405020304" pitchFamily="18" charset="0"/>
              </a:rPr>
              <a:t>的一个子集 F 称为A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zh-CN" b="1" dirty="0" smtClean="0">
                <a:latin typeface="Times New Roman" panose="02020603050405020304" pitchFamily="18" charset="0"/>
              </a:rPr>
              <a:t>,A</a:t>
            </a:r>
            <a:r>
              <a:rPr lang="zh-CN" altLang="zh-CN" b="1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zh-CN" b="1" dirty="0" smtClean="0">
                <a:latin typeface="Times New Roman" panose="02020603050405020304" pitchFamily="18" charset="0"/>
              </a:rPr>
              <a:t>上的一个</a:t>
            </a: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n元关系</a:t>
            </a:r>
            <a:r>
              <a:rPr lang="zh-CN" altLang="zh-CN" b="1" dirty="0" smtClean="0">
                <a:latin typeface="Times New Roman" panose="02020603050405020304" pitchFamily="18" charset="0"/>
              </a:rPr>
              <a:t>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宋体" panose="02010600030101010101" pitchFamily="2" charset="-122"/>
              </a:rPr>
              <a:t>  </a:t>
            </a:r>
            <a:r>
              <a:rPr lang="zh-CN" altLang="zh-CN" b="1" dirty="0" smtClean="0">
                <a:latin typeface="宋体" panose="02010600030101010101" pitchFamily="2" charset="-122"/>
              </a:rPr>
              <a:t>特别地，集合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b="1" dirty="0" smtClean="0">
                <a:latin typeface="Times New Roman" panose="02020603050405020304" pitchFamily="18" charset="0"/>
              </a:rPr>
              <a:t>B</a:t>
            </a:r>
            <a:r>
              <a:rPr lang="zh-CN" altLang="zh-CN" b="1" dirty="0" smtClean="0">
                <a:latin typeface="宋体" panose="02010600030101010101" pitchFamily="2" charset="-122"/>
              </a:rPr>
              <a:t>的一个子集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，称为集合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宋体" panose="02010600030101010101" pitchFamily="2" charset="-122"/>
              </a:rPr>
              <a:t>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B</a:t>
            </a:r>
            <a:r>
              <a:rPr lang="zh-CN" altLang="zh-CN" b="1" dirty="0" smtClean="0">
                <a:latin typeface="宋体" panose="02010600030101010101" pitchFamily="2" charset="-122"/>
              </a:rPr>
              <a:t>上的一个</a:t>
            </a:r>
            <a:r>
              <a:rPr lang="zh-CN" altLang="zh-CN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二元关系</a:t>
            </a:r>
            <a:r>
              <a:rPr lang="zh-CN" altLang="zh-CN" b="1" dirty="0" smtClean="0">
                <a:latin typeface="宋体" panose="02010600030101010101" pitchFamily="2" charset="-122"/>
              </a:rPr>
              <a:t>，简称为关系。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b="1" dirty="0" smtClean="0">
                <a:latin typeface="宋体" panose="02010600030101010101" pitchFamily="2" charset="-122"/>
              </a:rPr>
              <a:t>对于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宋体" panose="02010600030101010101" pitchFamily="2" charset="-122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B</a:t>
            </a:r>
            <a:r>
              <a:rPr lang="zh-CN" altLang="zh-CN" b="1" dirty="0" smtClean="0">
                <a:latin typeface="宋体" panose="02010600030101010101" pitchFamily="2" charset="-122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R是A与B上的一个二元关系，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b="1" dirty="0" smtClean="0">
                <a:latin typeface="宋体" panose="02010600030101010101" pitchFamily="2" charset="-122"/>
              </a:rPr>
              <a:t>  若</a:t>
            </a:r>
            <a:r>
              <a:rPr lang="zh-CN" altLang="zh-CN" b="1" dirty="0" smtClean="0">
                <a:latin typeface="Times New Roman" panose="02020603050405020304" pitchFamily="18" charset="0"/>
              </a:rPr>
              <a:t>(x</a:t>
            </a:r>
            <a:r>
              <a:rPr lang="zh-CN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y)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R，</a:t>
            </a:r>
            <a:r>
              <a:rPr lang="zh-CN" altLang="zh-CN" b="1" dirty="0" smtClean="0">
                <a:latin typeface="宋体" panose="02010600030101010101" pitchFamily="2" charset="-122"/>
              </a:rPr>
              <a:t>则称</a:t>
            </a:r>
            <a:r>
              <a:rPr lang="zh-CN" altLang="zh-CN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b="1" dirty="0" smtClean="0">
                <a:latin typeface="宋体" panose="02010600030101010101" pitchFamily="2" charset="-122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</a:t>
            </a:r>
            <a:r>
              <a:rPr lang="zh-CN" altLang="zh-CN" b="1" dirty="0" smtClean="0">
                <a:latin typeface="宋体" panose="02010600030101010101" pitchFamily="2" charset="-122"/>
              </a:rPr>
              <a:t>有关系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，记为</a:t>
            </a: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xRy</a:t>
            </a:r>
            <a:r>
              <a:rPr lang="zh-CN" altLang="zh-CN" b="1" dirty="0" smtClean="0">
                <a:latin typeface="宋体" panose="02010600030101010101" pitchFamily="2" charset="-122"/>
              </a:rPr>
              <a:t>；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zh-CN" altLang="zh-CN" b="1" dirty="0" smtClean="0">
                <a:latin typeface="宋体" panose="02010600030101010101" pitchFamily="2" charset="-122"/>
              </a:rPr>
              <a:t>  若</a:t>
            </a:r>
            <a:r>
              <a:rPr lang="zh-CN" altLang="zh-CN" b="1" dirty="0" smtClean="0">
                <a:latin typeface="Times New Roman" panose="02020603050405020304" pitchFamily="18" charset="0"/>
              </a:rPr>
              <a:t>(x</a:t>
            </a:r>
            <a:r>
              <a:rPr lang="zh-CN" altLang="zh-CN" b="1" dirty="0" smtClean="0">
                <a:latin typeface="宋体" panose="02010600030101010101" pitchFamily="2" charset="-122"/>
              </a:rPr>
              <a:t>,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y)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，则称</a:t>
            </a:r>
            <a:r>
              <a:rPr lang="zh-CN" altLang="zh-CN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b="1" dirty="0" smtClean="0">
                <a:latin typeface="宋体" panose="02010600030101010101" pitchFamily="2" charset="-122"/>
              </a:rPr>
              <a:t>，</a:t>
            </a:r>
            <a:r>
              <a:rPr lang="zh-CN" altLang="zh-CN" b="1" dirty="0" smtClean="0">
                <a:latin typeface="Times New Roman" panose="02020603050405020304" pitchFamily="18" charset="0"/>
              </a:rPr>
              <a:t>y</a:t>
            </a:r>
            <a:r>
              <a:rPr lang="zh-CN" altLang="zh-CN" b="1" dirty="0" smtClean="0">
                <a:latin typeface="宋体" panose="02010600030101010101" pitchFamily="2" charset="-122"/>
              </a:rPr>
              <a:t>没有关系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，记为</a:t>
            </a:r>
            <a:r>
              <a:rPr lang="zh-CN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xRy</a:t>
            </a:r>
            <a:r>
              <a:rPr lang="zh-CN" altLang="zh-CN" b="1" dirty="0" smtClean="0">
                <a:latin typeface="宋体" panose="02010600030101010101" pitchFamily="2" charset="-122"/>
              </a:rPr>
              <a:t>。</a:t>
            </a:r>
          </a:p>
          <a:p>
            <a:pPr marL="0" eaLnBrk="1" hangingPunct="1">
              <a:lnSpc>
                <a:spcPct val="120000"/>
              </a:lnSpc>
              <a:spcBef>
                <a:spcPts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zh-CN" b="1" dirty="0" smtClean="0">
                <a:latin typeface="宋体" panose="02010600030101010101" pitchFamily="2" charset="-122"/>
              </a:rPr>
              <a:t>若</a:t>
            </a:r>
            <a:r>
              <a:rPr lang="zh-CN" altLang="zh-CN" b="1" dirty="0" smtClean="0">
                <a:latin typeface="Times New Roman" panose="02020603050405020304" pitchFamily="18" charset="0"/>
              </a:rPr>
              <a:t>B=A</a:t>
            </a:r>
            <a:r>
              <a:rPr lang="zh-CN" altLang="zh-CN" b="1" dirty="0" smtClean="0">
                <a:latin typeface="宋体" panose="02010600030101010101" pitchFamily="2" charset="-122"/>
              </a:rPr>
              <a:t>，则</a:t>
            </a:r>
            <a:r>
              <a:rPr lang="zh-CN" altLang="zh-CN" b="1" dirty="0" smtClean="0">
                <a:latin typeface="Times New Roman" panose="02020603050405020304" pitchFamily="18" charset="0"/>
              </a:rPr>
              <a:t>R</a:t>
            </a:r>
            <a:r>
              <a:rPr lang="zh-CN" altLang="zh-CN" b="1" dirty="0" smtClean="0">
                <a:latin typeface="宋体" panose="02010600030101010101" pitchFamily="2" charset="-122"/>
              </a:rPr>
              <a:t>称为</a:t>
            </a:r>
            <a:r>
              <a:rPr lang="zh-CN" altLang="zh-CN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b="1" dirty="0" smtClean="0">
                <a:latin typeface="宋体" panose="02010600030101010101" pitchFamily="2" charset="-122"/>
              </a:rPr>
              <a:t>上的二元关系。</a:t>
            </a:r>
            <a:r>
              <a:rPr lang="zh-CN" altLang="zh-CN" b="1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 flipH="1">
            <a:off x="7950002" y="5085184"/>
            <a:ext cx="361950" cy="5048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一、关系的定义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6482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47625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上的关系，若存在自然数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j(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，使得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，则有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j+k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(2)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p=j-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spcBef>
                <a:spcPct val="4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tabLst>
                <a:tab pos="476250" algn="l"/>
              </a:tabLst>
            </a:pP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 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j+k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6063"/>
            <a:ext cx="8686800" cy="708025"/>
          </a:xfrm>
          <a:noFill/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1.2.3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600" b="1" dirty="0" smtClean="0"/>
              <a:t>证明：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k,m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p=j-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endParaRPr lang="en-US" altLang="zh-CN" sz="3600" b="1" dirty="0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341438"/>
            <a:ext cx="8964612" cy="48244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dirty="0"/>
              <a:t>方法</a:t>
            </a:r>
            <a:r>
              <a:rPr lang="en-US" altLang="zh-CN" sz="3600" dirty="0"/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：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k, 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是可变的自然数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数学归纳法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证明：假设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是任意自然数，对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归纳：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k=0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的时候，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i+0×p+m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k=1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i+1×p+m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i+j-i+m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假设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时成立，即：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k+1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的时候，有：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+(k+1)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p+m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i+kp+p+m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i+kp+j-i+m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                     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j+kp+m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内容占位符 2"/>
          <p:cNvSpPr>
            <a:spLocks noGrp="1"/>
          </p:cNvSpPr>
          <p:nvPr>
            <p:ph idx="1"/>
          </p:nvPr>
        </p:nvSpPr>
        <p:spPr>
          <a:xfrm>
            <a:off x="323850" y="1125538"/>
            <a:ext cx="8496300" cy="4970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3600" dirty="0" smtClean="0"/>
              <a:t>方法</a:t>
            </a:r>
            <a:r>
              <a:rPr lang="en-US" altLang="zh-CN" sz="3600" dirty="0" smtClean="0"/>
              <a:t>2:</a:t>
            </a:r>
            <a:endParaRPr lang="zh-CN" altLang="en-US" sz="3600" dirty="0" smtClean="0"/>
          </a:p>
        </p:txBody>
      </p:sp>
      <p:pic>
        <p:nvPicPr>
          <p:cNvPr id="5837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89138"/>
            <a:ext cx="8064500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600" b="1" dirty="0" smtClean="0"/>
              <a:t>证明：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i+kp+m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err="1" smtClean="0">
                <a:latin typeface="Times New Roman" panose="02020603050405020304" pitchFamily="18" charset="0"/>
              </a:rPr>
              <a:t>i+m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，其中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k,m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p=j-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endParaRPr lang="en-US" altLang="zh-CN" sz="36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82550"/>
            <a:ext cx="7772400" cy="708025"/>
          </a:xfrm>
          <a:noFill/>
        </p:spPr>
        <p:txBody>
          <a:bodyPr/>
          <a:lstStyle/>
          <a:p>
            <a:pPr eaLnBrk="1" hangingPunct="1"/>
            <a:r>
              <a:rPr lang="zh-CN" altLang="zh-CN" sz="4000" smtClean="0"/>
              <a:t>综合思考题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784225"/>
            <a:ext cx="8423275" cy="3581400"/>
          </a:xfrm>
          <a:noFill/>
        </p:spPr>
        <p:txBody>
          <a:bodyPr/>
          <a:lstStyle/>
          <a:p>
            <a:pPr marL="0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表示工人的集合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, B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表示工作的集合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. 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表示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的二元关系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: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</a:rPr>
              <a:t>    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sz="30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en-US" altLang="zh-CN" sz="30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aA,bB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分配去做工作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b}.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上的二元关系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:</a:t>
            </a:r>
          </a:p>
          <a:p>
            <a:pPr marL="0"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={(a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,a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A,a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不能友好相处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}.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请用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表示关系 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R,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r>
              <a:rPr lang="en-US" altLang="zh-CN" sz="30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xRy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表示 </a:t>
            </a:r>
            <a:r>
              <a:rPr lang="en-US" altLang="zh-CN" sz="30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分配去做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同样工作且能友好相处</a:t>
            </a:r>
            <a:r>
              <a:rPr lang="en-US" altLang="zh-CN" sz="3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79389" y="4365625"/>
            <a:ext cx="85690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000" dirty="0">
                <a:latin typeface="Times New Roman" panose="02020603050405020304" pitchFamily="18" charset="0"/>
              </a:rPr>
              <a:t>因为R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</a:rPr>
              <a:t>是A到B的二元关系,故R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baseline="30000" dirty="0">
                <a:latin typeface="Times New Roman" panose="02020603050405020304" pitchFamily="18" charset="0"/>
              </a:rPr>
              <a:t>-1</a:t>
            </a:r>
            <a:r>
              <a:rPr lang="zh-CN" altLang="en-US" sz="3000" dirty="0">
                <a:latin typeface="Times New Roman" panose="02020603050405020304" pitchFamily="18" charset="0"/>
              </a:rPr>
              <a:t>表示B到A的二元关系, 则R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R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表示从A到A的二元关系,即由分配做同一样工作的两个人构成的序偶的全体.因此R=</a:t>
            </a:r>
            <a:r>
              <a:rPr lang="zh-CN" altLang="en-US" sz="3000" dirty="0">
                <a:latin typeface="Times New Roman" panose="02020603050405020304" pitchFamily="18" charset="0"/>
              </a:rPr>
              <a:t>R</a:t>
            </a:r>
            <a:r>
              <a:rPr lang="zh-CN" altLang="en-US" sz="3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R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3000" dirty="0">
                <a:latin typeface="Times New Roman" panose="02020603050405020304" pitchFamily="18" charset="0"/>
                <a:sym typeface="Symbol" panose="05050102010706020507" pitchFamily="18" charset="2"/>
              </a:rPr>
              <a:t>-R</a:t>
            </a:r>
            <a:r>
              <a:rPr lang="zh-CN" altLang="en-US" sz="3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en-US" sz="3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68263"/>
            <a:ext cx="8686800" cy="706438"/>
          </a:xfrm>
        </p:spPr>
        <p:txBody>
          <a:bodyPr/>
          <a:lstStyle/>
          <a:p>
            <a:pPr algn="l" eaLnBrk="1" hangingPunct="1"/>
            <a:r>
              <a:rPr lang="zh-CN" altLang="zh-CN" sz="4000" b="1" smtClean="0">
                <a:latin typeface="Times New Roman" panose="02020603050405020304" pitchFamily="18" charset="0"/>
                <a:ea typeface="楷体_GB2312" pitchFamily="49" charset="-122"/>
              </a:rPr>
              <a:t>四、几种特殊关系及特点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5447"/>
            <a:ext cx="8686800" cy="5903913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、自反关系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reflexive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集合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称为是自反的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反身的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，如果对</a:t>
            </a: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每一个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，都有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xRx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 </a:t>
            </a: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例：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A={a, b, c}, A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上的关系</a:t>
            </a: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？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b,b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)}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300" b="1" dirty="0" smtClean="0"/>
              <a:t>×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</a:t>
            </a: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？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={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a,a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b,b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c,c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}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 </a:t>
            </a: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？非空集合上的空关系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（</a:t>
            </a:r>
            <a:r>
              <a:rPr lang="en-US" altLang="zh-CN" sz="3300" b="1" dirty="0" smtClean="0"/>
              <a:t>×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、</a:t>
            </a:r>
            <a:endParaRPr lang="en-US" altLang="zh-CN" sz="3300" b="1" dirty="0" smtClean="0">
              <a:latin typeface="Times New Roman" panose="02020603050405020304" pitchFamily="18" charset="0"/>
            </a:endParaRP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</a:rPr>
              <a:t>       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空集合上的空关系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 </a:t>
            </a:r>
            <a:r>
              <a:rPr lang="zh-CN" altLang="en-US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3300" b="1" dirty="0" smtClean="0">
                <a:solidFill>
                  <a:srgbClr val="FFFFFF"/>
                </a:solidFill>
              </a:rPr>
              <a:t>√</a:t>
            </a:r>
            <a:r>
              <a:rPr lang="zh-CN" altLang="en-US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） </a:t>
            </a:r>
            <a:endParaRPr lang="zh-CN" altLang="en-US" sz="3300" b="1" dirty="0" smtClean="0">
              <a:latin typeface="Times New Roman" panose="02020603050405020304" pitchFamily="18" charset="0"/>
            </a:endParaRP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    全域关系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 、</a:t>
            </a: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    相等关系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 </a:t>
            </a:r>
            <a:endParaRPr lang="zh-CN" altLang="en-US" sz="3300" b="1" baseline="-30000" dirty="0" smtClean="0">
              <a:latin typeface="Times New Roman" panose="02020603050405020304" pitchFamily="18" charset="0"/>
            </a:endParaRPr>
          </a:p>
          <a:p>
            <a:pPr marL="0" eaLnBrk="1" hangingPunct="1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？大于关系、父子关系（</a:t>
            </a:r>
            <a:r>
              <a:rPr lang="en-US" altLang="zh-CN" sz="3300" b="1" dirty="0" smtClean="0"/>
              <a:t>×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5330825"/>
          </a:xfrm>
          <a:noFill/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4000" b="1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自反性特点：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宋体" panose="02010600030101010101" pitchFamily="2" charset="-122"/>
              </a:rPr>
              <a:t>是自反的</a:t>
            </a:r>
            <a:r>
              <a:rPr lang="zh-CN" altLang="en-US" sz="4000" b="1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4000" b="1" smtClean="0">
                <a:latin typeface="Times New Roman" panose="02020603050405020304" pitchFamily="18" charset="0"/>
              </a:rPr>
              <a:t>I</a:t>
            </a:r>
            <a:r>
              <a:rPr lang="en-US" altLang="zh-CN" sz="40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 </a:t>
            </a:r>
            <a:r>
              <a:rPr lang="en-US" altLang="zh-CN" sz="4000" b="1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4000" b="1" smtClean="0">
                <a:latin typeface="Times New Roman" panose="02020603050405020304" pitchFamily="18" charset="0"/>
              </a:rPr>
              <a:t> R</a:t>
            </a:r>
            <a:r>
              <a:rPr lang="en-US" altLang="zh-CN" sz="4000" b="1" baseline="30000" smtClean="0">
                <a:latin typeface="Times New Roman" panose="02020603050405020304" pitchFamily="18" charset="0"/>
              </a:rPr>
              <a:t>-1</a:t>
            </a:r>
            <a:r>
              <a:rPr lang="zh-CN" altLang="en-US" sz="4000" b="1" smtClean="0">
                <a:latin typeface="宋体" panose="02010600030101010101" pitchFamily="2" charset="-122"/>
              </a:rPr>
              <a:t>是自反的</a:t>
            </a:r>
            <a:r>
              <a:rPr lang="zh-CN" altLang="en-US" sz="4000" b="1" smtClean="0"/>
              <a:t>。</a:t>
            </a:r>
            <a:endParaRPr lang="zh-CN" altLang="en-US" sz="40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/>
              <a:t>有自反性，当且仅当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/>
              <a:t>的关系图中每一点均有到自身的弧。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4000" b="1" smtClean="0"/>
              <a:t>若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/>
              <a:t>的关系矩阵的主对角线元素都为</a:t>
            </a:r>
            <a:r>
              <a:rPr lang="en-US" altLang="zh-CN" sz="4000" b="1" smtClean="0">
                <a:latin typeface="Times New Roman" panose="02020603050405020304" pitchFamily="18" charset="0"/>
              </a:rPr>
              <a:t>1</a:t>
            </a:r>
            <a:r>
              <a:rPr lang="zh-CN" altLang="en-US" sz="4000" b="1" smtClean="0"/>
              <a:t>，则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/>
              <a:t>具有自反性。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86868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 反自反关系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irreflexive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58813"/>
            <a:ext cx="8686800" cy="5865812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宋体" panose="02010600030101010101" pitchFamily="2" charset="-122"/>
              </a:rPr>
              <a:t>集合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称为反自反的，如果对任意的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xRx</a:t>
            </a:r>
            <a:r>
              <a:rPr lang="zh-CN" altLang="en-US" sz="33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均不成立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。或者说对任意的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，都有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xRx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dirty="0" smtClean="0">
                <a:latin typeface="Times New Roman" panose="02020603050405020304" pitchFamily="18" charset="0"/>
              </a:rPr>
              <a:t>例：</a:t>
            </a:r>
            <a:r>
              <a:rPr lang="en-US" altLang="zh-CN" b="1" dirty="0" smtClean="0">
                <a:latin typeface="Times New Roman" panose="02020603050405020304" pitchFamily="18" charset="0"/>
              </a:rPr>
              <a:t>A={a, b, c}, A</a:t>
            </a:r>
            <a:r>
              <a:rPr lang="zh-CN" altLang="en-US" b="1" dirty="0" smtClean="0">
                <a:latin typeface="Times New Roman" panose="02020603050405020304" pitchFamily="18" charset="0"/>
              </a:rPr>
              <a:t>上的关系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？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),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b,b</a:t>
            </a:r>
            <a:r>
              <a:rPr lang="en-US" altLang="zh-CN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)}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/>
              <a:t>×</a:t>
            </a:r>
            <a:r>
              <a:rPr lang="zh-CN" altLang="en-US" b="1" dirty="0" smtClean="0"/>
              <a:t>）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？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a,c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)}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？空关系</a:t>
            </a: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、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全域关系</a:t>
            </a:r>
            <a:r>
              <a:rPr lang="en-US" altLang="zh-CN" b="1" dirty="0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/>
              <a:t>|A|&gt;0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（</a:t>
            </a:r>
            <a:r>
              <a:rPr lang="en-US" altLang="zh-CN" b="1" dirty="0" smtClean="0"/>
              <a:t>×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）、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   相等关系</a:t>
            </a:r>
            <a:r>
              <a:rPr lang="en-US" altLang="zh-CN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b="1" dirty="0" smtClean="0"/>
              <a:t>|A|&gt;0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（</a:t>
            </a:r>
            <a:r>
              <a:rPr lang="en-US" altLang="zh-CN" b="1" dirty="0" smtClean="0"/>
              <a:t>×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？小于关系（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H="1">
            <a:off x="2916238" y="1700213"/>
            <a:ext cx="3603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  <p:bldP spid="4198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720725"/>
            <a:ext cx="7989888" cy="4652963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4000" b="1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反自反性特点：</a:t>
            </a:r>
            <a:endParaRPr lang="zh-CN" altLang="en-US" sz="3600" b="1" smtClean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是反自反的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I</a:t>
            </a:r>
            <a:r>
              <a:rPr lang="en-US" altLang="zh-CN" sz="40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R= 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有反自反性，当且仅当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的关系图中每一点均没有到自身的弧。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40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的关系矩阵的主对角线元素都为</a:t>
            </a:r>
            <a:r>
              <a:rPr lang="en-US" altLang="zh-CN" sz="4000" b="1" smtClean="0">
                <a:latin typeface="Times New Roman" panose="02020603050405020304" pitchFamily="18" charset="0"/>
              </a:rPr>
              <a:t>0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，则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Times New Roman" panose="02020603050405020304" pitchFamily="18" charset="0"/>
              </a:rPr>
              <a:t>具有反自反性。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50838"/>
            <a:ext cx="4038600" cy="823912"/>
          </a:xfrm>
        </p:spPr>
        <p:txBody>
          <a:bodyPr/>
          <a:lstStyle/>
          <a:p>
            <a:pPr algn="l" eaLnBrk="1" hangingPunct="1"/>
            <a:r>
              <a:rPr lang="zh-CN" altLang="zh-CN" sz="4800" b="1" smtClean="0"/>
              <a:t>讨论：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425950"/>
          </a:xfrm>
        </p:spPr>
        <p:txBody>
          <a:bodyPr/>
          <a:lstStyle/>
          <a:p>
            <a:pPr eaLnBrk="1" hangingPunct="1"/>
            <a:r>
              <a:rPr lang="zh-CN" altLang="zh-CN" sz="3600" b="1" smtClean="0">
                <a:latin typeface="Times New Roman" panose="02020603050405020304" pitchFamily="18" charset="0"/>
              </a:rPr>
              <a:t>是否存在既具有自反性，又具有反自反性的关系？</a:t>
            </a:r>
          </a:p>
          <a:p>
            <a:pPr eaLnBrk="1" hangingPunct="1">
              <a:buFontTx/>
              <a:buNone/>
            </a:pPr>
            <a:r>
              <a:rPr lang="zh-CN" altLang="zh-CN" sz="3600" b="1" smtClean="0">
                <a:latin typeface="Times New Roman" panose="02020603050405020304" pitchFamily="18" charset="0"/>
              </a:rPr>
              <a:t>    </a:t>
            </a:r>
          </a:p>
          <a:p>
            <a:pPr eaLnBrk="1" hangingPunct="1"/>
            <a:r>
              <a:rPr lang="zh-CN" altLang="zh-CN" sz="3600" b="1" smtClean="0">
                <a:latin typeface="Times New Roman" panose="02020603050405020304" pitchFamily="18" charset="0"/>
              </a:rPr>
              <a:t>是否存在既不具有自反性，又不具有反自反性的关系？</a:t>
            </a:r>
          </a:p>
          <a:p>
            <a:pPr eaLnBrk="1" hangingPunct="1">
              <a:buFontTx/>
              <a:buNone/>
            </a:pPr>
            <a:r>
              <a:rPr lang="zh-CN" altLang="zh-CN" sz="3600" b="1" smtClean="0">
                <a:latin typeface="Times New Roman" panose="02020603050405020304" pitchFamily="18" charset="0"/>
              </a:rPr>
              <a:t>    </a:t>
            </a:r>
          </a:p>
        </p:txBody>
      </p:sp>
      <p:pic>
        <p:nvPicPr>
          <p:cNvPr id="65540" name="Picture 4" descr="BD0002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20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50838"/>
            <a:ext cx="4038600" cy="823912"/>
          </a:xfrm>
          <a:noFill/>
        </p:spPr>
        <p:txBody>
          <a:bodyPr/>
          <a:lstStyle/>
          <a:p>
            <a:pPr algn="l" eaLnBrk="1" hangingPunct="1"/>
            <a:r>
              <a:rPr lang="zh-CN" altLang="zh-CN" sz="4800" b="1" smtClean="0"/>
              <a:t>讨论：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425950"/>
          </a:xfrm>
          <a:noFill/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Times New Roman" panose="02020603050405020304" pitchFamily="18" charset="0"/>
              </a:rPr>
              <a:t>是否存在既具有自反性，又具有反自反性的关系？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空集上的空关系</a:t>
            </a:r>
            <a:endParaRPr lang="zh-CN" altLang="en-US" sz="3600" b="1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3600" b="1" dirty="0" smtClean="0">
                <a:latin typeface="Times New Roman" panose="02020603050405020304" pitchFamily="18" charset="0"/>
              </a:rPr>
              <a:t>是否存在既不具有自反性，又不具有反自反性的关系？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A={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a,b,c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},R={(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a,a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b,a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)}</a:t>
            </a:r>
          </a:p>
        </p:txBody>
      </p:sp>
      <p:pic>
        <p:nvPicPr>
          <p:cNvPr id="67588" name="Picture 4" descr="BD0002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2013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686800" cy="5400675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1. A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A的任一子集都是A上的一个关系。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2. 若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=n，则A上的关系有        个。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3. A上有三个特殊关系，即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 空关系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；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 全域关系E</a:t>
            </a:r>
            <a:r>
              <a:rPr lang="zh-CN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=A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A；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     相等关系I</a:t>
            </a:r>
            <a:r>
              <a:rPr lang="zh-CN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={(x,x)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3300" b="1" dirty="0" smtClean="0">
                <a:latin typeface="Times New Roman" panose="02020603050405020304" pitchFamily="18" charset="0"/>
              </a:rPr>
              <a:t>A}。</a:t>
            </a:r>
          </a:p>
          <a:p>
            <a:pPr marL="609600" indent="-609600" eaLnBrk="1" hangingPunct="1">
              <a:lnSpc>
                <a:spcPct val="110000"/>
              </a:lnSpc>
              <a:buClr>
                <a:schemeClr val="tx2"/>
              </a:buClr>
              <a:buFontTx/>
              <a:buNone/>
            </a:pPr>
            <a:r>
              <a:rPr lang="zh-CN" altLang="zh-CN" sz="3300" b="1" dirty="0" smtClean="0">
                <a:latin typeface="Times New Roman" panose="02020603050405020304" pitchFamily="18" charset="0"/>
              </a:rPr>
              <a:t>4.      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45770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838004"/>
              </p:ext>
            </p:extLst>
          </p:nvPr>
        </p:nvGraphicFramePr>
        <p:xfrm>
          <a:off x="5464969" y="1761930"/>
          <a:ext cx="61118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r:id="rId4" imgW="229998" imgH="217220" progId="Equation.3">
                  <p:embed/>
                </p:oleObj>
              </mc:Choice>
              <mc:Fallback>
                <p:oleObj r:id="rId4" imgW="229998" imgH="2172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969" y="1761930"/>
                        <a:ext cx="611187" cy="5857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042988" y="5180013"/>
          <a:ext cx="47275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r:id="rId6" imgW="1424874" imgH="241720" progId="Equation.3">
                  <p:embed/>
                </p:oleObj>
              </mc:Choice>
              <mc:Fallback>
                <p:oleObj r:id="rId6" imgW="1424874" imgH="241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180013"/>
                        <a:ext cx="4727575" cy="81438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关系的特点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33363" y="115888"/>
            <a:ext cx="86868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  对称关系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363" y="830263"/>
            <a:ext cx="8686800" cy="5589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 集合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上的关系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latin typeface="宋体" panose="02010600030101010101" pitchFamily="2" charset="-122"/>
              </a:rPr>
              <a:t>称为对称的，如果</a:t>
            </a:r>
            <a:r>
              <a:rPr lang="en-US" altLang="zh-CN" b="1" smtClean="0">
                <a:latin typeface="Times New Roman" panose="02020603050405020304" pitchFamily="18" charset="0"/>
              </a:rPr>
              <a:t>xRy</a:t>
            </a:r>
            <a:r>
              <a:rPr lang="zh-CN" altLang="en-US" b="1" smtClean="0">
                <a:latin typeface="宋体" panose="02010600030101010101" pitchFamily="2" charset="-122"/>
              </a:rPr>
              <a:t>，则</a:t>
            </a:r>
            <a:r>
              <a:rPr lang="en-US" altLang="zh-CN" b="1" smtClean="0">
                <a:latin typeface="Times New Roman" panose="02020603050405020304" pitchFamily="18" charset="0"/>
              </a:rPr>
              <a:t>yRx</a:t>
            </a:r>
            <a:r>
              <a:rPr lang="zh-CN" altLang="en-US" b="1" smtClean="0">
                <a:latin typeface="宋体" panose="02010600030101010101" pitchFamily="2" charset="-122"/>
              </a:rPr>
              <a:t>。其中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。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smtClean="0">
                <a:latin typeface="Times New Roman" panose="02020603050405020304" pitchFamily="18" charset="0"/>
              </a:rPr>
              <a:t>例：</a:t>
            </a:r>
            <a:r>
              <a:rPr lang="en-US" altLang="zh-CN" b="1" smtClean="0">
                <a:latin typeface="Times New Roman" panose="02020603050405020304" pitchFamily="18" charset="0"/>
              </a:rPr>
              <a:t>A={a, b, c}, A</a:t>
            </a:r>
            <a:r>
              <a:rPr lang="zh-CN" altLang="en-US" b="1" smtClean="0">
                <a:latin typeface="Times New Roman" panose="02020603050405020304" pitchFamily="18" charset="0"/>
              </a:rPr>
              <a:t>上的关系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?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={(a,a),(a,b),(b,a),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(b,c)</a:t>
            </a:r>
            <a:r>
              <a:rPr lang="en-US" altLang="zh-CN" b="1" smtClean="0">
                <a:latin typeface="Times New Roman" panose="02020603050405020304" pitchFamily="18" charset="0"/>
              </a:rPr>
              <a:t>} </a:t>
            </a:r>
            <a:r>
              <a:rPr lang="zh-CN" altLang="en-US" b="1" smtClean="0">
                <a:latin typeface="Times New Roman" panose="02020603050405020304" pitchFamily="18" charset="0"/>
              </a:rPr>
              <a:t>（</a:t>
            </a:r>
            <a:r>
              <a:rPr lang="en-US" altLang="zh-CN" sz="2800" b="1" smtClean="0"/>
              <a:t>×</a:t>
            </a:r>
            <a:r>
              <a:rPr lang="zh-CN" altLang="en-US" b="1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?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={(a,a),(b,b),(c,b),(b,c),(a,c),(c,a)} </a:t>
            </a:r>
            <a:r>
              <a:rPr lang="zh-CN" altLang="en-US" b="1" smtClean="0">
                <a:latin typeface="Times New Roman" panose="02020603050405020304" pitchFamily="18" charset="0"/>
              </a:rPr>
              <a:t>（</a:t>
            </a:r>
            <a:r>
              <a:rPr lang="zh-CN" altLang="en-US" sz="2800" b="1" smtClean="0"/>
              <a:t>√</a:t>
            </a:r>
            <a:r>
              <a:rPr lang="zh-CN" altLang="en-US" b="1" smtClean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	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?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R</a:t>
            </a:r>
            <a:r>
              <a:rPr lang="en-US" altLang="zh-CN" b="1" baseline="-25000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={(a, a)} </a:t>
            </a:r>
            <a:r>
              <a:rPr lang="zh-CN" altLang="en-US" b="1" smtClean="0">
                <a:latin typeface="Times New Roman" panose="02020603050405020304" pitchFamily="18" charset="0"/>
              </a:rPr>
              <a:t>（</a:t>
            </a:r>
            <a:r>
              <a:rPr lang="zh-CN" altLang="en-US" sz="2800" b="1" smtClean="0"/>
              <a:t>√</a:t>
            </a:r>
            <a:r>
              <a:rPr lang="zh-CN" altLang="en-US" b="1" smtClean="0">
                <a:latin typeface="Times New Roman" panose="02020603050405020304" pitchFamily="18" charset="0"/>
              </a:rPr>
              <a:t>） </a:t>
            </a:r>
            <a:endParaRPr lang="zh-CN" altLang="en-US" b="1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b="1" smtClean="0">
                <a:latin typeface="Times New Roman" panose="02020603050405020304" pitchFamily="18" charset="0"/>
              </a:rPr>
              <a:t>空关系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b="1" smtClean="0">
                <a:latin typeface="Times New Roman" panose="02020603050405020304" pitchFamily="18" charset="0"/>
              </a:rPr>
              <a:t> 、全域关系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A 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、相等关系</a:t>
            </a:r>
            <a:r>
              <a:rPr lang="en-US" altLang="zh-CN" b="1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A </a:t>
            </a:r>
            <a:r>
              <a:rPr lang="zh-CN" altLang="en-US" b="1" smtClean="0">
                <a:latin typeface="Times New Roman" panose="02020603050405020304" pitchFamily="18" charset="0"/>
              </a:rPr>
              <a:t>（</a:t>
            </a:r>
            <a:r>
              <a:rPr lang="zh-CN" altLang="en-US" sz="2800" b="1" smtClean="0"/>
              <a:t>√</a:t>
            </a:r>
            <a:r>
              <a:rPr lang="zh-CN" altLang="en-US" b="1" smtClean="0">
                <a:latin typeface="Times New Roman" panose="02020603050405020304" pitchFamily="18" charset="0"/>
              </a:rPr>
              <a:t>） </a:t>
            </a:r>
            <a:endParaRPr lang="zh-CN" altLang="en-US" b="1" baseline="-3000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b="1" smtClean="0">
                <a:latin typeface="Times New Roman" panose="02020603050405020304" pitchFamily="18" charset="0"/>
              </a:rPr>
              <a:t>同学关系，朋友关系，打架关系，同桌关系（</a:t>
            </a:r>
            <a:r>
              <a:rPr lang="zh-CN" altLang="en-US" sz="2800" b="1" smtClean="0"/>
              <a:t>√</a:t>
            </a:r>
            <a:r>
              <a:rPr lang="zh-CN" altLang="en-US" b="1" smtClean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? </a:t>
            </a:r>
            <a:r>
              <a:rPr lang="zh-CN" altLang="en-US" b="1" smtClean="0">
                <a:latin typeface="Times New Roman" panose="02020603050405020304" pitchFamily="18" charset="0"/>
              </a:rPr>
              <a:t>父子关系，小于关系（</a:t>
            </a:r>
            <a:r>
              <a:rPr lang="en-US" altLang="zh-CN" sz="2800" b="1" smtClean="0"/>
              <a:t>×</a:t>
            </a:r>
            <a:r>
              <a:rPr lang="zh-CN" altLang="en-US" b="1" smtClean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424863" cy="5691187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对称性特点：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是对称的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40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=R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有对称性，当且仅当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的关系图中不同的两点间</a:t>
            </a:r>
            <a:r>
              <a:rPr lang="zh-CN" alt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若有弧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相连则必定是成对出现的。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4000" b="1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的关系矩阵为</a:t>
            </a:r>
            <a:r>
              <a:rPr lang="zh-CN" altLang="en-US" sz="40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对称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矩阵，则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具有对称性。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95263"/>
            <a:ext cx="8686800" cy="641350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反对称关系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antisymmetric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869950"/>
            <a:ext cx="8686800" cy="5799138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宋体" panose="02010600030101010101" pitchFamily="2" charset="-122"/>
              </a:rPr>
              <a:t>集合</a:t>
            </a:r>
            <a:r>
              <a:rPr lang="zh-CN" altLang="en-US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宋体" panose="02010600030101010101" pitchFamily="2" charset="-122"/>
              </a:rPr>
              <a:t>上的关系</a:t>
            </a:r>
            <a:r>
              <a:rPr lang="zh-CN" altLang="en-US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b="1" dirty="0" smtClean="0">
                <a:latin typeface="宋体" panose="02010600030101010101" pitchFamily="2" charset="-122"/>
              </a:rPr>
              <a:t>称为是反对称的</a:t>
            </a:r>
            <a:r>
              <a:rPr lang="en-US" altLang="zh-CN" b="1" dirty="0" smtClean="0">
                <a:latin typeface="宋体" panose="02010600030101010101" pitchFamily="2" charset="-122"/>
              </a:rPr>
              <a:t>,</a:t>
            </a:r>
            <a:r>
              <a:rPr lang="en-US" altLang="zh-CN" b="1" dirty="0" err="1" smtClean="0">
                <a:latin typeface="宋体" panose="02010600030101010101" pitchFamily="2" charset="-122"/>
              </a:rPr>
              <a:t>如果</a:t>
            </a:r>
            <a:r>
              <a:rPr lang="zh-CN" altLang="en-US" b="1" dirty="0" smtClean="0">
                <a:latin typeface="Times New Roman" panose="02020603050405020304" pitchFamily="18" charset="0"/>
              </a:rPr>
              <a:t>xRy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b="1" dirty="0" smtClean="0">
                <a:latin typeface="Times New Roman" panose="02020603050405020304" pitchFamily="18" charset="0"/>
              </a:rPr>
              <a:t>yRx</a:t>
            </a:r>
            <a:r>
              <a:rPr lang="zh-CN" altLang="en-US" b="1" dirty="0" smtClean="0">
                <a:latin typeface="宋体" panose="02010600030101010101" pitchFamily="2" charset="-122"/>
              </a:rPr>
              <a:t>，则必有</a:t>
            </a:r>
            <a:r>
              <a:rPr lang="zh-CN" altLang="en-US" b="1" dirty="0" smtClean="0">
                <a:latin typeface="Times New Roman" panose="02020603050405020304" pitchFamily="18" charset="0"/>
              </a:rPr>
              <a:t>x=y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;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或者说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如果xRy</a:t>
            </a:r>
            <a:r>
              <a:rPr lang="zh-CN" altLang="en-US" b="1" dirty="0" smtClean="0">
                <a:latin typeface="宋体" panose="02010600030101010101" pitchFamily="2" charset="-122"/>
              </a:rPr>
              <a:t>且</a:t>
            </a:r>
            <a:r>
              <a:rPr lang="zh-CN" altLang="en-US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zh-CN" altLang="en-US" b="1" dirty="0" smtClean="0">
                <a:latin typeface="Times New Roman" panose="02020603050405020304" pitchFamily="18" charset="0"/>
              </a:rPr>
              <a:t>y ，</a:t>
            </a:r>
            <a:r>
              <a:rPr lang="zh-CN" altLang="en-US" b="1" dirty="0" smtClean="0">
                <a:latin typeface="宋体" panose="02010600030101010101" pitchFamily="2" charset="-122"/>
              </a:rPr>
              <a:t>则必有</a:t>
            </a:r>
            <a:r>
              <a:rPr lang="zh-CN" altLang="en-US" b="1" dirty="0" smtClean="0">
                <a:latin typeface="Times New Roman" panose="02020603050405020304" pitchFamily="18" charset="0"/>
              </a:rPr>
              <a:t>yRx。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b="1" dirty="0" smtClean="0">
                <a:latin typeface="Times New Roman" panose="02020603050405020304" pitchFamily="18" charset="0"/>
              </a:rPr>
              <a:t>例：A={a, b, c}, A上的关系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?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b="1" baseline="-25000" dirty="0" smtClean="0">
                <a:latin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</a:rPr>
              <a:t>={(a,a),(a,b),(b,c)} 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?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b="1" baseline="-25000" dirty="0" smtClean="0">
                <a:latin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</a:rPr>
              <a:t>={(a,a),(b,b),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(c,b),(b,c)</a:t>
            </a:r>
            <a:r>
              <a:rPr lang="zh-CN" altLang="en-US" b="1" dirty="0" smtClean="0">
                <a:latin typeface="Times New Roman" panose="02020603050405020304" pitchFamily="18" charset="0"/>
              </a:rPr>
              <a:t>,(c,a)} （</a:t>
            </a:r>
            <a:r>
              <a:rPr lang="zh-CN" altLang="en-US" b="1" dirty="0" smtClean="0"/>
              <a:t>×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? R</a:t>
            </a:r>
            <a:r>
              <a:rPr lang="zh-CN" altLang="en-US" b="1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={(a, a)}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  <a:endParaRPr lang="zh-CN" altLang="en-US" b="1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?</a:t>
            </a:r>
            <a:r>
              <a:rPr lang="zh-CN" altLang="en-US" b="1" dirty="0" smtClean="0">
                <a:latin typeface="Times New Roman" panose="02020603050405020304" pitchFamily="18" charset="0"/>
              </a:rPr>
              <a:t>空关系</a:t>
            </a:r>
            <a:r>
              <a:rPr lang="zh-CN" altLang="en-US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、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Times New Roman" panose="02020603050405020304" pitchFamily="18" charset="0"/>
              </a:rPr>
              <a:t>全域关系E</a:t>
            </a:r>
            <a:r>
              <a:rPr lang="zh-CN" altLang="en-US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/>
              <a:t>|A|&gt;1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（</a:t>
            </a:r>
            <a:r>
              <a:rPr lang="zh-CN" altLang="en-US" b="1" dirty="0" smtClean="0"/>
              <a:t>×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  <a:r>
              <a:rPr lang="zh-CN" altLang="en-US" b="1" baseline="-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、相等关系I</a:t>
            </a:r>
            <a:r>
              <a:rPr lang="zh-CN" altLang="en-US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b="1" dirty="0" smtClean="0"/>
              <a:t>√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?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同学关系，相似关系（</a:t>
            </a:r>
            <a:r>
              <a:rPr lang="zh-CN" altLang="en-US" b="1" dirty="0" smtClean="0"/>
              <a:t>×</a:t>
            </a:r>
            <a:r>
              <a:rPr lang="zh-CN" altLang="en-US" b="1" dirty="0" smtClean="0">
                <a:latin typeface="Times New Roman" panose="02020603050405020304" pitchFamily="18" charset="0"/>
              </a:rPr>
              <a:t>）</a:t>
            </a:r>
            <a:r>
              <a:rPr lang="zh-CN" altLang="en-US" b="1" baseline="-30000" dirty="0" smtClean="0">
                <a:latin typeface="Times New Roman" panose="02020603050405020304" pitchFamily="18" charset="0"/>
              </a:rPr>
              <a:t> </a:t>
            </a:r>
            <a:endParaRPr lang="zh-CN" altLang="en-US" b="1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? 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小于等于关系，父子关系（</a:t>
            </a:r>
            <a:r>
              <a:rPr lang="zh-CN" altLang="en-US" sz="3000" b="1" dirty="0" smtClean="0"/>
              <a:t>√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） 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 flipH="1">
            <a:off x="8172450" y="1341438"/>
            <a:ext cx="43180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8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5888"/>
            <a:ext cx="8569325" cy="6481762"/>
          </a:xfrm>
          <a:noFill/>
        </p:spPr>
        <p:txBody>
          <a:bodyPr/>
          <a:lstStyle/>
          <a:p>
            <a:pPr eaLnBrk="1" hangingPunct="1">
              <a:lnSpc>
                <a:spcPct val="135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反对称性特点：</a:t>
            </a:r>
            <a:endParaRPr lang="zh-CN" altLang="en-US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3600" b="1" dirty="0" smtClean="0">
                <a:solidFill>
                  <a:schemeClr val="tx2"/>
                </a:solidFill>
              </a:rPr>
              <a:t>R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是反对称的</a:t>
            </a:r>
            <a:r>
              <a:rPr lang="zh-CN" altLang="en-US" sz="3600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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 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R</a:t>
            </a:r>
            <a:r>
              <a:rPr lang="en-US" altLang="zh-CN" sz="3600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∩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R</a:t>
            </a:r>
            <a:r>
              <a:rPr lang="en-US" altLang="zh-CN" sz="3600" b="1" baseline="30000" dirty="0" smtClean="0">
                <a:solidFill>
                  <a:schemeClr val="tx2"/>
                </a:solidFill>
              </a:rPr>
              <a:t>-1</a:t>
            </a:r>
            <a:r>
              <a:rPr lang="en-US" altLang="zh-CN" sz="3600" b="1" dirty="0" smtClean="0">
                <a:solidFill>
                  <a:schemeClr val="tx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solidFill>
                  <a:schemeClr val="tx2"/>
                </a:solidFill>
              </a:rPr>
              <a:t>I</a:t>
            </a:r>
            <a:r>
              <a:rPr lang="en-US" altLang="zh-CN" sz="3600" b="1" baseline="-25000" dirty="0" smtClean="0">
                <a:solidFill>
                  <a:schemeClr val="tx2"/>
                </a:solidFill>
              </a:rPr>
              <a:t>A </a:t>
            </a:r>
            <a:r>
              <a:rPr lang="zh-CN" altLang="en-US" sz="3600" b="1" dirty="0" smtClean="0"/>
              <a:t>。</a:t>
            </a:r>
            <a:endParaRPr lang="en-US" altLang="zh-CN" sz="3600" b="1" baseline="-250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有反对称性，当且仅当</a:t>
            </a:r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的关系图中，若任意两个不同点之间的有向弧都</a:t>
            </a:r>
            <a:r>
              <a:rPr lang="zh-CN" altLang="en-US" sz="3600" b="1" dirty="0" smtClean="0">
                <a:solidFill>
                  <a:schemeClr val="tx2"/>
                </a:solidFill>
              </a:rPr>
              <a:t>不成对</a:t>
            </a:r>
            <a:r>
              <a:rPr lang="zh-CN" altLang="en-US" sz="3600" b="1" dirty="0" smtClean="0"/>
              <a:t>出现。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500" b="1" dirty="0" smtClean="0"/>
              <a:t>在</a:t>
            </a:r>
            <a:r>
              <a:rPr lang="en-US" altLang="zh-CN" sz="3500" b="1" dirty="0" smtClean="0"/>
              <a:t>R</a:t>
            </a:r>
            <a:r>
              <a:rPr lang="zh-CN" altLang="en-US" sz="3500" b="1" dirty="0" smtClean="0"/>
              <a:t>的关系矩阵中，若以主对角线为对称的元素都不同时为</a:t>
            </a:r>
            <a:r>
              <a:rPr lang="en-US" altLang="zh-CN" sz="3500" b="1" dirty="0" smtClean="0"/>
              <a:t>1</a:t>
            </a:r>
            <a:r>
              <a:rPr lang="zh-CN" altLang="en-US" sz="3500" b="1" dirty="0" smtClean="0"/>
              <a:t>，则</a:t>
            </a:r>
            <a:r>
              <a:rPr lang="en-US" altLang="zh-CN" sz="3500" b="1" dirty="0" smtClean="0"/>
              <a:t>R</a:t>
            </a:r>
            <a:r>
              <a:rPr lang="zh-CN" altLang="en-US" sz="3500" b="1" dirty="0" smtClean="0"/>
              <a:t>具有反对称性。</a:t>
            </a:r>
            <a:endParaRPr lang="en-US" altLang="zh-CN" sz="3500" b="1" dirty="0" smtClean="0"/>
          </a:p>
          <a:p>
            <a:pPr eaLnBrk="1" hangingPunct="1">
              <a:lnSpc>
                <a:spcPct val="120000"/>
              </a:lnSpc>
            </a:pPr>
            <a:r>
              <a:rPr lang="zh-CN" altLang="en-US" sz="3600" b="1" dirty="0" smtClean="0"/>
              <a:t>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98425"/>
            <a:ext cx="8785225" cy="6477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是反对称的，当且仅当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482" y="768350"/>
            <a:ext cx="8209036" cy="554513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证明：若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是空关系，结论显然成立。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不是空关系，先证</a:t>
            </a: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必要性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，则有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= 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 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否则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，任取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(x, y) ∈ R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  <a:endParaRPr lang="en-US" altLang="zh-CN" sz="3300" b="1" dirty="0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(x, y) ∈ 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而且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(x, y) ∈ R</a:t>
            </a:r>
            <a:r>
              <a:rPr lang="en-US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即，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(x, y) ∈ 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，且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(y, x) ∈R, 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则由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是反对称的，知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x=y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，故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(x, y) ∈ I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因此，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dirty="0" smtClean="0"/>
              <a:t>。</a:t>
            </a:r>
            <a:endParaRPr lang="en-US" altLang="zh-CN" sz="3300" b="1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640763" cy="54721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再证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充分性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xRy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yRx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(x, y)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R, (x, y)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故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(x, y)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 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 再由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知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(x, y)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∈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，因此，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x=y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所以，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是反对称的。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98425"/>
            <a:ext cx="8785225" cy="6477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是反对称的，当且仅当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∩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7563"/>
            <a:ext cx="4038600" cy="707886"/>
          </a:xfrm>
        </p:spPr>
        <p:txBody>
          <a:bodyPr/>
          <a:lstStyle/>
          <a:p>
            <a:pPr algn="l" eaLnBrk="1" hangingPunct="1"/>
            <a:r>
              <a:rPr lang="zh-CN" altLang="zh-CN" sz="4000" b="1" dirty="0" smtClean="0"/>
              <a:t>讨论：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25538"/>
            <a:ext cx="8686800" cy="51450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zh-CN" sz="3600" b="1" smtClean="0">
                <a:latin typeface="Times New Roman" panose="02020603050405020304" pitchFamily="18" charset="0"/>
              </a:rPr>
              <a:t>是否存在既具有</a:t>
            </a:r>
            <a:r>
              <a:rPr lang="zh-CN" altLang="zh-CN" sz="3600" b="1" smtClean="0">
                <a:latin typeface="宋体" panose="02010600030101010101" pitchFamily="2" charset="-122"/>
              </a:rPr>
              <a:t>对称</a:t>
            </a:r>
            <a:r>
              <a:rPr lang="zh-CN" altLang="zh-CN" sz="3600" b="1" smtClean="0">
                <a:latin typeface="Times New Roman" panose="02020603050405020304" pitchFamily="18" charset="0"/>
              </a:rPr>
              <a:t>性，又具有</a:t>
            </a:r>
            <a:r>
              <a:rPr lang="zh-CN" altLang="zh-CN" sz="3600" b="1" smtClean="0">
                <a:latin typeface="宋体" panose="02010600030101010101" pitchFamily="2" charset="-122"/>
              </a:rPr>
              <a:t>反对称</a:t>
            </a:r>
            <a:r>
              <a:rPr lang="zh-CN" altLang="zh-CN" sz="3600" b="1" smtClean="0">
                <a:latin typeface="Times New Roman" panose="02020603050405020304" pitchFamily="18" charset="0"/>
              </a:rPr>
              <a:t>性的关系？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zh-CN" sz="3600" b="1" smtClean="0">
                <a:latin typeface="Times New Roman" panose="02020603050405020304" pitchFamily="18" charset="0"/>
              </a:rPr>
              <a:t>是否存在既不具有</a:t>
            </a:r>
            <a:r>
              <a:rPr lang="zh-CN" altLang="zh-CN" sz="3600" b="1" smtClean="0">
                <a:latin typeface="宋体" panose="02010600030101010101" pitchFamily="2" charset="-122"/>
              </a:rPr>
              <a:t>对称</a:t>
            </a:r>
            <a:r>
              <a:rPr lang="zh-CN" altLang="zh-CN" sz="3600" b="1" smtClean="0">
                <a:latin typeface="Times New Roman" panose="02020603050405020304" pitchFamily="18" charset="0"/>
              </a:rPr>
              <a:t>性，又不具有反</a:t>
            </a:r>
            <a:r>
              <a:rPr lang="zh-CN" altLang="zh-CN" sz="3600" b="1" smtClean="0">
                <a:latin typeface="宋体" panose="02010600030101010101" pitchFamily="2" charset="-122"/>
              </a:rPr>
              <a:t>对称</a:t>
            </a:r>
            <a:r>
              <a:rPr lang="zh-CN" altLang="zh-CN" sz="3600" b="1" smtClean="0">
                <a:latin typeface="Times New Roman" panose="02020603050405020304" pitchFamily="18" charset="0"/>
              </a:rPr>
              <a:t>性的关系？</a:t>
            </a:r>
            <a:endParaRPr lang="en-US" altLang="zh-CN" sz="36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600" b="1" smtClean="0">
                <a:solidFill>
                  <a:srgbClr val="FFFFFF"/>
                </a:solidFill>
              </a:rPr>
              <a:t>集合</a:t>
            </a:r>
            <a:r>
              <a:rPr lang="en-US" altLang="zh-CN" sz="3600" b="1" smtClean="0">
                <a:solidFill>
                  <a:srgbClr val="FFFFFF"/>
                </a:solidFill>
              </a:rPr>
              <a:t>A</a:t>
            </a:r>
            <a:r>
              <a:rPr lang="zh-CN" altLang="en-US" sz="3600" b="1" smtClean="0">
                <a:solidFill>
                  <a:srgbClr val="FFFFFF"/>
                </a:solidFill>
              </a:rPr>
              <a:t>有</a:t>
            </a:r>
            <a:r>
              <a:rPr lang="en-US" altLang="zh-CN" sz="3600" b="1" smtClean="0">
                <a:solidFill>
                  <a:srgbClr val="FFFFFF"/>
                </a:solidFill>
              </a:rPr>
              <a:t>n</a:t>
            </a:r>
            <a:r>
              <a:rPr lang="zh-CN" altLang="en-US" sz="3600" b="1" smtClean="0">
                <a:solidFill>
                  <a:srgbClr val="FFFFFF"/>
                </a:solidFill>
              </a:rPr>
              <a:t>个元素，则</a:t>
            </a:r>
            <a:r>
              <a:rPr lang="en-US" altLang="zh-CN" sz="3600" b="1" smtClean="0">
                <a:solidFill>
                  <a:srgbClr val="FFFFFF"/>
                </a:solidFill>
              </a:rPr>
              <a:t>A</a:t>
            </a:r>
            <a:r>
              <a:rPr lang="zh-CN" altLang="en-US" sz="3600" b="1" smtClean="0">
                <a:solidFill>
                  <a:srgbClr val="FFFFFF"/>
                </a:solidFill>
              </a:rPr>
              <a:t>上有多少个即具有对称性有具有反对称性的关系？</a:t>
            </a:r>
            <a:endParaRPr lang="zh-CN" altLang="zh-CN" sz="3600" b="1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zh-CN" sz="3600" b="1" smtClean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74756" name="Picture 4" descr="BD00028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88913"/>
            <a:ext cx="8620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686800" cy="5145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是否存在既具有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对称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性，又具有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反对称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性的关系？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 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zh-CN" altLang="en-US" b="1" dirty="0" smtClean="0"/>
              <a:t>的任意子集</a:t>
            </a:r>
            <a:endParaRPr lang="zh-CN" altLang="en-US" sz="3600" b="1" dirty="0" smtClean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是否存在既不具有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对称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性，又不具有反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对称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性的关系？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A={a, b, c}, </a:t>
            </a:r>
            <a:r>
              <a:rPr lang="en-US" altLang="zh-CN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R={(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a,a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b,a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)}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3600" b="1" dirty="0" smtClean="0"/>
              <a:t>集合</a:t>
            </a:r>
            <a:r>
              <a:rPr lang="en-US" altLang="zh-CN" sz="3600" b="1" dirty="0" smtClean="0"/>
              <a:t>A</a:t>
            </a:r>
            <a:r>
              <a:rPr lang="zh-CN" altLang="en-US" sz="3600" b="1" dirty="0" smtClean="0"/>
              <a:t>有</a:t>
            </a:r>
            <a:r>
              <a:rPr lang="en-US" altLang="zh-CN" sz="3600" b="1" dirty="0" smtClean="0"/>
              <a:t>n</a:t>
            </a:r>
            <a:r>
              <a:rPr lang="zh-CN" altLang="en-US" sz="3600" b="1" dirty="0" smtClean="0"/>
              <a:t>个元素，则</a:t>
            </a:r>
            <a:r>
              <a:rPr lang="en-US" altLang="zh-CN" sz="3600" b="1" dirty="0" smtClean="0"/>
              <a:t>A</a:t>
            </a:r>
            <a:r>
              <a:rPr lang="zh-CN" altLang="en-US" sz="3600" b="1" dirty="0" smtClean="0"/>
              <a:t>上有多少个即具有对称性有具有反对称性的关系？</a:t>
            </a:r>
            <a:r>
              <a:rPr lang="en-US" altLang="zh-CN" sz="3600" b="1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3600" kern="1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altLang="zh-CN" sz="3600" kern="100" baseline="30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zh-CN" altLang="zh-CN" sz="2400" kern="100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zh-CN" sz="3600" b="1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7563"/>
            <a:ext cx="4038600" cy="707886"/>
          </a:xfrm>
        </p:spPr>
        <p:txBody>
          <a:bodyPr/>
          <a:lstStyle/>
          <a:p>
            <a:pPr algn="l" eaLnBrk="1" hangingPunct="1"/>
            <a:r>
              <a:rPr lang="zh-CN" altLang="zh-CN" sz="4000" b="1" dirty="0" smtClean="0"/>
              <a:t>讨论：</a:t>
            </a:r>
          </a:p>
        </p:txBody>
      </p:sp>
      <p:pic>
        <p:nvPicPr>
          <p:cNvPr id="8" name="Picture 4" descr="BD0002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8" y="188913"/>
            <a:ext cx="8620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5888"/>
            <a:ext cx="8686800" cy="64135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、  传递关系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i="1" dirty="0" smtClean="0">
                <a:latin typeface="Times New Roman" panose="02020603050405020304" pitchFamily="18" charset="0"/>
              </a:rPr>
              <a:t>transitive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4704"/>
            <a:ext cx="8686800" cy="5805488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宋体" panose="02010600030101010101" pitchFamily="2" charset="-122"/>
              </a:rPr>
              <a:t>集合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称为是传递的，如果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xRy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yRz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，则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xRz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其中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例：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A={a, b, c}, 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a,a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)}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 ，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a,b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a,c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)}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={(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a,a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),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c,b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,(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c,a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)}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300" b="1" dirty="0" smtClean="0"/>
              <a:t>×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数的大于关系、小于关系（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 </a:t>
            </a:r>
            <a:endParaRPr lang="en-US" altLang="zh-CN" sz="3300" b="1" dirty="0" smtClean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集合</a:t>
            </a:r>
            <a:r>
              <a:rPr lang="zh-CN" altLang="en-US" sz="3300" b="1" dirty="0">
                <a:latin typeface="Times New Roman" panose="02020603050405020304" pitchFamily="18" charset="0"/>
              </a:rPr>
              <a:t>的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包含关系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真包含关系</a:t>
            </a:r>
            <a:r>
              <a:rPr lang="zh-CN" altLang="en-US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 sz="3300" b="1" dirty="0">
                <a:solidFill>
                  <a:srgbClr val="FFFFFF"/>
                </a:solidFill>
              </a:rPr>
              <a:t>√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）</a:t>
            </a:r>
            <a:endParaRPr lang="zh-CN" altLang="en-US" sz="3300" b="1" dirty="0" smtClean="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朋友关系，父子关系（</a:t>
            </a:r>
            <a:r>
              <a:rPr lang="en-US" altLang="zh-CN" sz="3300" b="1" dirty="0" smtClean="0"/>
              <a:t>×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  空关系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、全域关系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、相等关系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（</a:t>
            </a:r>
            <a:r>
              <a:rPr lang="zh-CN" altLang="en-US" sz="3300" b="1" dirty="0" smtClean="0"/>
              <a:t>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333375"/>
            <a:ext cx="8424863" cy="5805488"/>
          </a:xfrm>
          <a:noFill/>
        </p:spPr>
        <p:txBody>
          <a:bodyPr/>
          <a:lstStyle/>
          <a:p>
            <a:pPr eaLnBrk="1" hangingPunct="1">
              <a:lnSpc>
                <a:spcPct val="135000"/>
              </a:lnSpc>
              <a:buClr>
                <a:schemeClr val="tx2"/>
              </a:buClr>
              <a:buFont typeface="Wingdings" panose="05000000000000000000" pitchFamily="2" charset="2"/>
              <a:buChar char="u"/>
            </a:pPr>
            <a:r>
              <a:rPr lang="zh-CN" altLang="en-US" sz="4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传递性特点：</a:t>
            </a:r>
            <a:endParaRPr lang="zh-CN" altLang="en-US" sz="40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具有传递性</a:t>
            </a:r>
            <a:r>
              <a:rPr lang="zh-CN" altLang="en-US" sz="4000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4000" b="1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/>
              <a:t>有传递性，当且仅当对于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/>
              <a:t>的关系图中的任意三点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a,b,c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，不存在这样的情形：有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的有向弧，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的有向弧，但无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的有向弧。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000" b="1" dirty="0" smtClean="0"/>
              <a:t>如果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M(R</a:t>
            </a:r>
            <a:r>
              <a:rPr lang="en-US" altLang="zh-CN" sz="40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4000" b="1" baseline="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/>
              <a:t>中某元素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sz="4000" b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=1</a:t>
            </a:r>
            <a:r>
              <a:rPr lang="zh-CN" altLang="en-US" sz="4000" b="1" dirty="0" smtClean="0"/>
              <a:t>，那么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M(R)</a:t>
            </a:r>
            <a:r>
              <a:rPr lang="zh-CN" altLang="en-US" sz="4000" b="1" dirty="0" smtClean="0"/>
              <a:t>相应位置元素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-25000" dirty="0" err="1" smtClean="0">
                <a:latin typeface="Times New Roman" panose="02020603050405020304" pitchFamily="18" charset="0"/>
              </a:rPr>
              <a:t>ij</a:t>
            </a:r>
            <a:r>
              <a:rPr lang="zh-CN" altLang="en-US" sz="4000" b="1" dirty="0" smtClean="0"/>
              <a:t>也一定为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4000" b="1" dirty="0" smtClean="0"/>
              <a:t>，则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/>
              <a:t>具有传递性。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5691336"/>
          </a:xfrm>
        </p:spPr>
        <p:txBody>
          <a:bodyPr/>
          <a:lstStyle/>
          <a:p>
            <a:pPr marL="0" indent="0">
              <a:buNone/>
            </a:pPr>
            <a:r>
              <a:rPr lang="zh-CN" altLang="zh-CN" b="1" dirty="0">
                <a:solidFill>
                  <a:srgbClr val="FFCC00"/>
                </a:solidFill>
                <a:latin typeface="Arial Black" panose="020B0A04020102020204" pitchFamily="34" charset="0"/>
              </a:rPr>
              <a:t>例 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设A={1,2,3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A</a:t>
            </a:r>
          </a:p>
          <a:p>
            <a:pPr marL="0" indent="0">
              <a:buNone/>
            </a:pP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3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(1,1),(1,2),(1,3),(2,1),(2,2,),(2,3),(3,1),(3,2),(3,3)</a:t>
            </a:r>
            <a:r>
              <a:rPr lang="en-US" altLang="zh-CN" sz="30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30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={(2,1),(3,1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),(</a:t>
            </a:r>
            <a:r>
              <a:rPr lang="zh-CN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3,2</a:t>
            </a:r>
            <a:r>
              <a:rPr lang="zh-CN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)}</a:t>
            </a:r>
            <a:endParaRPr lang="en-US" altLang="zh-CN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R1={(x,y) | x, 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yA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x&gt;y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R2={(1,1),(2,2),(3,3)}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R2={(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x,x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)|</a:t>
            </a:r>
            <a:r>
              <a:rPr lang="en-US" altLang="zh-CN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xA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R3={(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x,y) | x, 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yA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 | y}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R3={(1,1),(1,2),(1,3),(2,2),(3,3)}</a:t>
            </a:r>
          </a:p>
          <a:p>
            <a:pPr marL="0" indent="0">
              <a:buNone/>
            </a:pPr>
            <a:r>
              <a:rPr lang="en-US" altLang="zh-CN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R4={(1,1), (1,2)}</a:t>
            </a:r>
          </a:p>
          <a:p>
            <a:pPr marL="0" indent="0">
              <a:buNone/>
            </a:pPr>
            <a:endParaRPr lang="zh-CN" altLang="zh-CN" sz="3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3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sz="3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zh-CN" altLang="en-US" sz="3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69382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7992888" cy="424847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R1={(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,(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是否具有传递性？</a:t>
            </a:r>
            <a:endParaRPr lang="en-US" altLang="zh-CN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是非空有限集合，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上的关系，则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|R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•R| |R|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，对吗？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15970"/>
            <a:ext cx="8713787" cy="707886"/>
          </a:xfrm>
        </p:spPr>
        <p:txBody>
          <a:bodyPr/>
          <a:lstStyle/>
          <a:p>
            <a:pPr algn="l" eaLnBrk="1" hangingPunct="1"/>
            <a:r>
              <a:rPr lang="zh-CN" altLang="zh-CN" sz="4000" b="1" dirty="0" smtClean="0"/>
              <a:t>？思考</a:t>
            </a:r>
          </a:p>
        </p:txBody>
      </p:sp>
    </p:spTree>
    <p:extLst>
      <p:ext uri="{BB962C8B-B14F-4D97-AF65-F5344CB8AC3E}">
        <p14:creationId xmlns:p14="http://schemas.microsoft.com/office/powerpoint/2010/main" val="39867997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6926"/>
            <a:ext cx="86868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1.2.4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463" y="1125538"/>
            <a:ext cx="8964612" cy="5329237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None/>
            </a:pPr>
            <a:r>
              <a:rPr lang="zh-CN" altLang="en-US" sz="3600" b="1" dirty="0" smtClean="0">
                <a:latin typeface="宋体" panose="02010600030101010101" pitchFamily="2" charset="-122"/>
              </a:rPr>
              <a:t>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上的关系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具有传递性的充要条件是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None/>
            </a:pP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证明：必要性。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，于是存在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，使得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xRz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zRy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，因为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是传递的，所以有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xRy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，即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x,y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 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R,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故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充分性。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如果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xRy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yRz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，则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z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因为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，故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xRz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。所以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具有传递性。</a:t>
            </a:r>
            <a:endParaRPr lang="zh-CN" altLang="en-US" sz="3600" b="1" baseline="-25000" dirty="0" smtClean="0">
              <a:solidFill>
                <a:schemeClr val="tx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15970"/>
            <a:ext cx="8713787" cy="707886"/>
          </a:xfrm>
        </p:spPr>
        <p:txBody>
          <a:bodyPr/>
          <a:lstStyle/>
          <a:p>
            <a:pPr algn="l" eaLnBrk="1" hangingPunct="1"/>
            <a:r>
              <a:rPr lang="zh-CN" altLang="zh-CN" sz="4000" b="1" dirty="0" smtClean="0"/>
              <a:t>？思考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5472112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上关系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是传递的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当且仅当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对所有</a:t>
            </a:r>
          </a:p>
          <a:p>
            <a:pPr eaLnBrk="1" hangingPunct="1">
              <a:buFontTx/>
              <a:buNone/>
            </a:pPr>
            <a:r>
              <a:rPr lang="en-US" altLang="zh-CN" sz="4000" b="1" dirty="0" smtClean="0">
                <a:latin typeface="Times New Roman" panose="02020603050405020304" pitchFamily="18" charset="0"/>
              </a:rPr>
              <a:t>   n 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40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，都有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endParaRPr lang="zh-CN" altLang="en-US" sz="4000" b="1" baseline="-25000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4000" b="1" baseline="-25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提示：充分性易证；</a:t>
            </a:r>
          </a:p>
          <a:p>
            <a:pPr eaLnBrk="1" hangingPunct="1">
              <a:buFontTx/>
              <a:buNone/>
            </a:pP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采用</a:t>
            </a:r>
            <a:r>
              <a:rPr lang="zh-CN" altLang="en-US" sz="4000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数学归纳法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证明必要性，即当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是传递的，对</a:t>
            </a:r>
            <a:r>
              <a:rPr lang="en-US" altLang="zh-CN" sz="4000" b="1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40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4000" b="1" baseline="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进行归纳，证明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30000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116013" y="-163513"/>
            <a:ext cx="7200900" cy="74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>
                <a:latin typeface="Times New Roman" panose="02020603050405020304" pitchFamily="18" charset="0"/>
              </a:rPr>
              <a:t>关系的性质总结</a:t>
            </a:r>
          </a:p>
        </p:txBody>
      </p:sp>
      <p:graphicFrame>
        <p:nvGraphicFramePr>
          <p:cNvPr id="62467" name="Group 3"/>
          <p:cNvGraphicFramePr>
            <a:graphicFrameLocks noGrp="1"/>
          </p:cNvGraphicFramePr>
          <p:nvPr/>
        </p:nvGraphicFramePr>
        <p:xfrm>
          <a:off x="287338" y="549275"/>
          <a:ext cx="8856662" cy="6111876"/>
        </p:xfrm>
        <a:graphic>
          <a:graphicData uri="http://schemas.openxmlformats.org/drawingml/2006/table">
            <a:tbl>
              <a:tblPr/>
              <a:tblGrid>
                <a:gridCol w="857250"/>
                <a:gridCol w="1360487"/>
                <a:gridCol w="1479550"/>
                <a:gridCol w="1589088"/>
                <a:gridCol w="1641475"/>
                <a:gridCol w="1928812"/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反自反的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对称的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反对称的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传递的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9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任取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A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有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(a,a)R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任取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A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有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(a,a)R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(a,b)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R,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(b,a)R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(a,b)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R,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(b,a)R,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则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a=b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(a,b)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R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且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(b,c)R,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(a,c)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R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集合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∩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R=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3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∩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8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图中每个结点都有自回路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图中每个结点都无自回路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任意两个不同结点间要么没有弧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要么有一对方向相反的弧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任意两个不同结点间至多有一条弧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有弧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,b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有弧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到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有弧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5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关系矩阵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主对角线上全为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主对角线上全为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对称矩阵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以主对角线为对称的元素不同时为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8500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中某元素为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中相应位置元素也一定为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21"/>
          <p:cNvSpPr>
            <a:spLocks noChangeArrowheads="1"/>
          </p:cNvSpPr>
          <p:nvPr/>
        </p:nvSpPr>
        <p:spPr bwMode="auto">
          <a:xfrm>
            <a:off x="0" y="115888"/>
            <a:ext cx="9078913" cy="6553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63491" name="Text Box 22"/>
          <p:cNvSpPr txBox="1">
            <a:spLocks noChangeArrowheads="1"/>
          </p:cNvSpPr>
          <p:nvPr/>
        </p:nvSpPr>
        <p:spPr bwMode="auto">
          <a:xfrm>
            <a:off x="395288" y="1301750"/>
            <a:ext cx="842645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1</a:t>
            </a:r>
            <a:r>
              <a:rPr lang="en-US" altLang="zh-CN" sz="2800">
                <a:solidFill>
                  <a:srgbClr val="080808"/>
                </a:solidFill>
              </a:rPr>
              <a:t>．</a:t>
            </a:r>
            <a:r>
              <a:rPr lang="zh-CN" altLang="en-US" sz="2800">
                <a:solidFill>
                  <a:srgbClr val="080808"/>
                </a:solidFill>
              </a:rPr>
              <a:t>讨论以下几种关系的自反性、反自反性、对称性、反对称性和传递性：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(1)空集上的空关系Ø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(2)非空集合上的空关系Ø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(3)相等关系I</a:t>
            </a:r>
            <a:r>
              <a:rPr lang="zh-CN" altLang="en-US" sz="2800" baseline="-25000">
                <a:solidFill>
                  <a:srgbClr val="080808"/>
                </a:solidFill>
              </a:rPr>
              <a:t>A </a:t>
            </a:r>
            <a:r>
              <a:rPr lang="zh-CN" altLang="en-US" sz="2800">
                <a:solidFill>
                  <a:srgbClr val="080808"/>
                </a:solidFill>
              </a:rPr>
              <a:t>(|A|&gt;0)</a:t>
            </a:r>
            <a:endParaRPr lang="zh-CN" altLang="en-US" sz="2800" baseline="-25000">
              <a:solidFill>
                <a:srgbClr val="080808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(4)全域关系E</a:t>
            </a:r>
            <a:r>
              <a:rPr lang="zh-CN" altLang="en-US" sz="2800" baseline="-25000">
                <a:solidFill>
                  <a:srgbClr val="080808"/>
                </a:solidFill>
              </a:rPr>
              <a:t>A</a:t>
            </a:r>
            <a:r>
              <a:rPr lang="zh-CN" altLang="en-US" sz="2800">
                <a:solidFill>
                  <a:srgbClr val="080808"/>
                </a:solidFill>
              </a:rPr>
              <a:t>(|A|&gt;1)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(5)正整数集合上的整除关系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(6)整数集合上的整除关系</a:t>
            </a:r>
          </a:p>
        </p:txBody>
      </p:sp>
      <p:sp>
        <p:nvSpPr>
          <p:cNvPr id="83972" name="Text Box 23"/>
          <p:cNvSpPr txBox="1">
            <a:spLocks noChangeArrowheads="1"/>
          </p:cNvSpPr>
          <p:nvPr/>
        </p:nvSpPr>
        <p:spPr bwMode="auto">
          <a:xfrm>
            <a:off x="3490913" y="441325"/>
            <a:ext cx="2305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2800">
                <a:solidFill>
                  <a:srgbClr val="080808"/>
                </a:solidFill>
              </a:rPr>
              <a:t>问题讨论</a:t>
            </a:r>
          </a:p>
        </p:txBody>
      </p:sp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4283075" y="2327275"/>
            <a:ext cx="4922838" cy="3144838"/>
            <a:chOff x="1250" y="-7"/>
            <a:chExt cx="3375" cy="1026"/>
          </a:xfrm>
        </p:grpSpPr>
        <p:sp>
          <p:nvSpPr>
            <p:cNvPr id="83974" name="Text Box 29"/>
            <p:cNvSpPr txBox="1">
              <a:spLocks noChangeArrowheads="1"/>
            </p:cNvSpPr>
            <p:nvPr/>
          </p:nvSpPr>
          <p:spPr bwMode="auto">
            <a:xfrm>
              <a:off x="1498" y="873"/>
              <a:ext cx="303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SzTx/>
                <a:buFontTx/>
                <a:buNone/>
              </a:pPr>
              <a:r>
                <a:rPr lang="zh-CN" altLang="en-US" sz="2300">
                  <a:solidFill>
                    <a:srgbClr val="080808"/>
                  </a:solidFill>
                </a:rPr>
                <a:t>（自反、传递）</a:t>
              </a:r>
            </a:p>
          </p:txBody>
        </p:sp>
        <p:grpSp>
          <p:nvGrpSpPr>
            <p:cNvPr id="83975" name="Group 7"/>
            <p:cNvGrpSpPr>
              <a:grpSpLocks/>
            </p:cNvGrpSpPr>
            <p:nvPr/>
          </p:nvGrpSpPr>
          <p:grpSpPr bwMode="auto">
            <a:xfrm>
              <a:off x="1250" y="-7"/>
              <a:ext cx="3375" cy="851"/>
              <a:chOff x="1250" y="-7"/>
              <a:chExt cx="3375" cy="851"/>
            </a:xfrm>
          </p:grpSpPr>
          <p:sp>
            <p:nvSpPr>
              <p:cNvPr id="83976" name="Text Box 25"/>
              <p:cNvSpPr txBox="1">
                <a:spLocks noChangeArrowheads="1"/>
              </p:cNvSpPr>
              <p:nvPr/>
            </p:nvSpPr>
            <p:spPr bwMode="auto">
              <a:xfrm>
                <a:off x="1250" y="192"/>
                <a:ext cx="303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300">
                    <a:solidFill>
                      <a:srgbClr val="080808"/>
                    </a:solidFill>
                  </a:rPr>
                  <a:t>（ 反自反、对称、反对称、传递）</a:t>
                </a:r>
              </a:p>
            </p:txBody>
          </p:sp>
          <p:sp>
            <p:nvSpPr>
              <p:cNvPr id="83977" name="Text Box 27"/>
              <p:cNvSpPr txBox="1">
                <a:spLocks noChangeArrowheads="1"/>
              </p:cNvSpPr>
              <p:nvPr/>
            </p:nvSpPr>
            <p:spPr bwMode="auto">
              <a:xfrm>
                <a:off x="1317" y="552"/>
                <a:ext cx="303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SzTx/>
                  <a:buFontTx/>
                  <a:buNone/>
                </a:pPr>
                <a:r>
                  <a:rPr lang="zh-CN" altLang="en-US" sz="2300">
                    <a:solidFill>
                      <a:srgbClr val="080808"/>
                    </a:solidFill>
                  </a:rPr>
                  <a:t>（自反、  对称、    传递</a:t>
                </a:r>
                <a:r>
                  <a:rPr lang="zh-CN" altLang="en-US" sz="2300" b="0">
                    <a:solidFill>
                      <a:srgbClr val="080808"/>
                    </a:solidFill>
                  </a:rPr>
                  <a:t>）</a:t>
                </a:r>
              </a:p>
            </p:txBody>
          </p:sp>
          <p:grpSp>
            <p:nvGrpSpPr>
              <p:cNvPr id="83978" name="Group 10"/>
              <p:cNvGrpSpPr>
                <a:grpSpLocks/>
              </p:cNvGrpSpPr>
              <p:nvPr/>
            </p:nvGrpSpPr>
            <p:grpSpPr bwMode="auto">
              <a:xfrm>
                <a:off x="1250" y="-7"/>
                <a:ext cx="3375" cy="851"/>
                <a:chOff x="1250" y="-7"/>
                <a:chExt cx="3375" cy="851"/>
              </a:xfrm>
            </p:grpSpPr>
            <p:sp>
              <p:nvSpPr>
                <p:cNvPr id="8397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287" y="-7"/>
                  <a:ext cx="3139" cy="1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en-US" altLang="zh-CN" sz="2000">
                      <a:solidFill>
                        <a:srgbClr val="080808"/>
                      </a:solidFill>
                    </a:rPr>
                    <a:t>(</a:t>
                  </a:r>
                  <a:r>
                    <a:rPr lang="zh-CN" altLang="en-US" sz="2000">
                      <a:solidFill>
                        <a:srgbClr val="080808"/>
                      </a:solidFill>
                    </a:rPr>
                    <a:t>自反、反自反、对称、反对称、传递）</a:t>
                  </a:r>
                </a:p>
              </p:txBody>
            </p:sp>
            <p:sp>
              <p:nvSpPr>
                <p:cNvPr id="8398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250" y="356"/>
                  <a:ext cx="3039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zh-CN" altLang="en-US" sz="2300">
                      <a:solidFill>
                        <a:srgbClr val="080808"/>
                      </a:solidFill>
                    </a:rPr>
                    <a:t>（自反、  对称、反对称、传递</a:t>
                  </a:r>
                  <a:r>
                    <a:rPr lang="zh-CN" altLang="en-US" sz="2300" b="0">
                      <a:solidFill>
                        <a:srgbClr val="080808"/>
                      </a:solidFill>
                    </a:rPr>
                    <a:t>）</a:t>
                  </a:r>
                </a:p>
              </p:txBody>
            </p:sp>
            <p:sp>
              <p:nvSpPr>
                <p:cNvPr id="8398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631" y="698"/>
                  <a:ext cx="2994" cy="1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SzPct val="85000"/>
                    <a:buBlip>
                      <a:blip r:embed="rId2"/>
                    </a:buBlip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SzTx/>
                    <a:buFontTx/>
                    <a:buNone/>
                  </a:pPr>
                  <a:r>
                    <a:rPr lang="zh-CN" altLang="en-US" sz="2300">
                      <a:solidFill>
                        <a:srgbClr val="080808"/>
                      </a:solidFill>
                    </a:rPr>
                    <a:t>（自反、     反对称、传递）</a:t>
                  </a:r>
                </a:p>
              </p:txBody>
            </p:sp>
          </p:grp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49225"/>
            <a:ext cx="7772400" cy="601663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300" b="1" dirty="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rPr>
              <a:t>问题</a:t>
            </a:r>
            <a:r>
              <a:rPr lang="zh-CN" altLang="en-US" sz="33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rPr>
              <a:t>讨论</a:t>
            </a:r>
            <a:endParaRPr lang="zh-CN" altLang="en-US" sz="3300" dirty="0"/>
          </a:p>
        </p:txBody>
      </p:sp>
      <p:sp>
        <p:nvSpPr>
          <p:cNvPr id="4" name="Text Box 33"/>
          <p:cNvSpPr txBox="1">
            <a:spLocks noGrp="1" noChangeArrowheads="1"/>
          </p:cNvSpPr>
          <p:nvPr>
            <p:ph idx="1"/>
          </p:nvPr>
        </p:nvSpPr>
        <p:spPr>
          <a:xfrm>
            <a:off x="395288" y="836613"/>
            <a:ext cx="8207375" cy="54943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</a:rPr>
              <a:t>(7)有理数集合上的=、&lt;、≤关系。</a:t>
            </a:r>
          </a:p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r>
              <a:rPr lang="zh-CN" altLang="en-US" sz="3300" b="1" dirty="0" smtClean="0"/>
              <a:t>① </a:t>
            </a:r>
            <a:r>
              <a:rPr lang="en-US" altLang="zh-CN" sz="3300" b="1" dirty="0"/>
              <a:t>=</a:t>
            </a:r>
            <a:r>
              <a:rPr lang="zh-CN" altLang="en-US" sz="3300" b="1" dirty="0" smtClean="0"/>
              <a:t>关系   </a:t>
            </a:r>
            <a:r>
              <a:rPr lang="zh-CN" altLang="en-US" sz="3300" b="1" dirty="0"/>
              <a:t>（自反</a:t>
            </a:r>
            <a:r>
              <a:rPr lang="zh-CN" altLang="en-US" sz="3300" b="1" dirty="0" smtClean="0"/>
              <a:t>、   </a:t>
            </a:r>
            <a:r>
              <a:rPr lang="zh-CN" altLang="en-US" sz="3300" b="1" dirty="0"/>
              <a:t>对称、反对称、传递）</a:t>
            </a:r>
          </a:p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r>
              <a:rPr lang="zh-CN" altLang="en-US" sz="3300" b="1" dirty="0"/>
              <a:t>② </a:t>
            </a:r>
            <a:r>
              <a:rPr lang="en-US" altLang="zh-CN" sz="3300" b="1" dirty="0"/>
              <a:t>&lt;</a:t>
            </a:r>
            <a:r>
              <a:rPr lang="zh-CN" altLang="en-US" sz="3300" b="1" dirty="0" smtClean="0"/>
              <a:t>关系（   </a:t>
            </a:r>
            <a:r>
              <a:rPr lang="zh-CN" altLang="en-US" sz="3300" b="1" dirty="0"/>
              <a:t>反自反</a:t>
            </a:r>
            <a:r>
              <a:rPr lang="zh-CN" altLang="en-US" sz="3300" b="1" dirty="0" smtClean="0"/>
              <a:t>、 </a:t>
            </a:r>
            <a:r>
              <a:rPr lang="zh-CN" altLang="en-US" sz="3300" b="1" dirty="0"/>
              <a:t>反对称、传递）</a:t>
            </a:r>
          </a:p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r>
              <a:rPr lang="zh-CN" altLang="en-US" sz="3300" b="1" dirty="0"/>
              <a:t>③ ≤</a:t>
            </a:r>
            <a:r>
              <a:rPr lang="zh-CN" altLang="en-US" sz="3300" b="1" dirty="0" smtClean="0"/>
              <a:t>关系（</a:t>
            </a:r>
            <a:r>
              <a:rPr lang="zh-CN" altLang="en-US" sz="3300" b="1" dirty="0"/>
              <a:t>自反</a:t>
            </a:r>
            <a:r>
              <a:rPr lang="zh-CN" altLang="en-US" sz="3300" b="1" dirty="0" smtClean="0"/>
              <a:t>、 </a:t>
            </a:r>
            <a:r>
              <a:rPr lang="zh-CN" altLang="en-US" sz="3300" b="1" dirty="0"/>
              <a:t>反对称、传递</a:t>
            </a:r>
            <a:r>
              <a:rPr lang="zh-CN" altLang="en-US" sz="3300" b="1" dirty="0" smtClean="0"/>
              <a:t>）</a:t>
            </a:r>
            <a:endParaRPr lang="en-US" altLang="zh-CN" sz="3300" b="1" dirty="0" smtClean="0"/>
          </a:p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r>
              <a:rPr lang="en-US" altLang="zh-CN" sz="3300" b="1" dirty="0" smtClean="0"/>
              <a:t>(8)</a:t>
            </a:r>
            <a:r>
              <a:rPr lang="zh-CN" altLang="en-US" sz="3300" b="1" dirty="0" smtClean="0"/>
              <a:t>给定人群中的父子关系、同姓关系、同龄关系</a:t>
            </a:r>
            <a:endParaRPr lang="en-US" altLang="zh-CN" sz="3300" b="1" dirty="0" smtClean="0"/>
          </a:p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r>
              <a:rPr lang="en-US" altLang="zh-CN" sz="3300" b="1" dirty="0" smtClean="0"/>
              <a:t>(9)</a:t>
            </a:r>
            <a:r>
              <a:rPr lang="zh-CN" altLang="en-US" sz="3300" b="1" dirty="0" smtClean="0"/>
              <a:t>集合间的包含关系、真包含关系。</a:t>
            </a:r>
            <a:endParaRPr lang="en-US" altLang="zh-CN" sz="3300" b="1" dirty="0" smtClean="0"/>
          </a:p>
          <a:p>
            <a:pPr eaLnBrk="1" hangingPunct="1">
              <a:spcBef>
                <a:spcPct val="50000"/>
              </a:spcBef>
              <a:buSzTx/>
              <a:buFontTx/>
              <a:buNone/>
              <a:defRPr/>
            </a:pPr>
            <a:endParaRPr lang="zh-CN" altLang="en-US" sz="25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95288" y="1989138"/>
          <a:ext cx="8642350" cy="3489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60588"/>
                <a:gridCol w="936253"/>
                <a:gridCol w="1008274"/>
                <a:gridCol w="1512411"/>
                <a:gridCol w="1421805"/>
                <a:gridCol w="766660"/>
                <a:gridCol w="836359"/>
              </a:tblGrid>
              <a:tr h="51805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R1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R2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noProof="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r>
                        <a:rPr lang="en-US" altLang="zh-CN" sz="2800" b="1" kern="1200" noProof="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∪R2</a:t>
                      </a:r>
                      <a:endParaRPr lang="zh-CN" altLang="en-US" sz="2800" b="1" kern="1200" noProof="0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r>
                        <a:rPr lang="en-US" altLang="zh-CN" sz="2800" b="1" kern="1200" noProof="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∩</a:t>
                      </a:r>
                      <a:r>
                        <a:rPr lang="en-US" altLang="zh-CN" sz="2800" b="1" kern="12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R2</a:t>
                      </a:r>
                      <a:endParaRPr lang="zh-CN" altLang="en-US" sz="2800" b="1" kern="12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lang="zh-CN" altLang="en-US" sz="28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kern="100" baseline="300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9" marR="91459" marT="45680" marB="45680"/>
                </a:tc>
              </a:tr>
              <a:tr h="594254">
                <a:tc>
                  <a:txBody>
                    <a:bodyPr/>
                    <a:lstStyle/>
                    <a:p>
                      <a:r>
                        <a:rPr lang="zh-CN" altLang="en-US" sz="3200" dirty="0" smtClean="0">
                          <a:solidFill>
                            <a:schemeClr val="bg2"/>
                          </a:solidFill>
                        </a:rPr>
                        <a:t>自反性</a:t>
                      </a:r>
                      <a:endParaRPr lang="zh-CN" alt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/>
                        </a:solidFill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/>
                        </a:solidFill>
                      </a:endParaRPr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</a:tr>
              <a:tr h="594254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反自反性</a:t>
                      </a:r>
                      <a:endParaRPr lang="zh-CN" altLang="en-US" sz="32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</a:tr>
              <a:tr h="594254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对称性</a:t>
                      </a:r>
                      <a:endParaRPr lang="zh-CN" altLang="en-US" sz="32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</a:tr>
              <a:tr h="594254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反对称性</a:t>
                      </a:r>
                      <a:endParaRPr lang="zh-CN" altLang="en-US" sz="32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</a:tr>
              <a:tr h="594254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传递性</a:t>
                      </a:r>
                      <a:endParaRPr lang="zh-CN" altLang="en-US" sz="32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55" marR="91455" marT="45684" marB="4568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59" marR="91459" marT="45680" marB="45680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5" marR="91455" marT="45684" marB="45684"/>
                </a:tc>
              </a:tr>
            </a:tbl>
          </a:graphicData>
        </a:graphic>
      </p:graphicFrame>
      <p:sp>
        <p:nvSpPr>
          <p:cNvPr id="86076" name="文本框 1"/>
          <p:cNvSpPr txBox="1">
            <a:spLocks noChangeArrowheads="1"/>
          </p:cNvSpPr>
          <p:nvPr/>
        </p:nvSpPr>
        <p:spPr bwMode="auto">
          <a:xfrm>
            <a:off x="1258888" y="692150"/>
            <a:ext cx="66976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R1</a:t>
            </a:r>
            <a:r>
              <a:rPr lang="zh-CN" altLang="en-US" sz="3600"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R2</a:t>
            </a:r>
            <a:r>
              <a:rPr lang="zh-CN" altLang="en-US" sz="3600"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R</a:t>
            </a:r>
            <a:r>
              <a:rPr lang="zh-CN" altLang="en-US" sz="3600">
                <a:latin typeface="Times New Roman" panose="02020603050405020304" pitchFamily="18" charset="0"/>
              </a:rPr>
              <a:t>是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zh-CN" altLang="en-US" sz="3600">
                <a:latin typeface="Times New Roman" panose="02020603050405020304" pitchFamily="18" charset="0"/>
              </a:rPr>
              <a:t>上的二元关系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23850" y="1557338"/>
          <a:ext cx="8569325" cy="39164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44301"/>
                <a:gridCol w="1008156"/>
                <a:gridCol w="1080167"/>
                <a:gridCol w="1584245"/>
                <a:gridCol w="1512234"/>
                <a:gridCol w="792122"/>
                <a:gridCol w="648100"/>
              </a:tblGrid>
              <a:tr h="944819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R1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CN" sz="2800" dirty="0" smtClean="0">
                          <a:solidFill>
                            <a:schemeClr val="bg2"/>
                          </a:solidFill>
                        </a:rPr>
                        <a:t>R2</a:t>
                      </a:r>
                      <a:endParaRPr lang="zh-CN" alt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noProof="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r>
                        <a:rPr lang="en-US" altLang="zh-CN" sz="2800" b="1" kern="1200" noProof="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∪R2</a:t>
                      </a:r>
                      <a:endParaRPr lang="zh-CN" altLang="en-US" sz="2800" b="1" kern="1200" noProof="0" dirty="0" smtClean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2800" b="1" kern="12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1" kern="12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r>
                        <a:rPr lang="en-US" altLang="zh-CN" sz="2800" b="1" kern="1200" noProof="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∩</a:t>
                      </a:r>
                      <a:r>
                        <a:rPr lang="en-US" altLang="zh-CN" sz="2800" b="1" kern="12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R2</a:t>
                      </a:r>
                      <a:endParaRPr lang="zh-CN" altLang="en-US" sz="2800" b="1" kern="12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R</a:t>
                      </a:r>
                      <a:endParaRPr lang="zh-CN" altLang="en-US" sz="2800" dirty="0">
                        <a:solidFill>
                          <a:schemeClr val="bg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sz="2800" kern="100" baseline="300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28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4" marR="91444" marT="45701" marB="45701"/>
                </a:tc>
              </a:tr>
              <a:tr h="594309">
                <a:tc>
                  <a:txBody>
                    <a:bodyPr/>
                    <a:lstStyle/>
                    <a:p>
                      <a:r>
                        <a:rPr lang="zh-CN" altLang="en-US" sz="3000" dirty="0" smtClean="0">
                          <a:solidFill>
                            <a:schemeClr val="bg2"/>
                          </a:solidFill>
                        </a:rPr>
                        <a:t>自反性</a:t>
                      </a:r>
                      <a:endParaRPr lang="zh-CN" altLang="en-US" sz="30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44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/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</a:tr>
              <a:tr h="594309">
                <a:tc>
                  <a:txBody>
                    <a:bodyPr/>
                    <a:lstStyle/>
                    <a:p>
                      <a:r>
                        <a:rPr lang="zh-CN" altLang="en-US" sz="3000" dirty="0" smtClean="0"/>
                        <a:t>反自反性</a:t>
                      </a:r>
                      <a:endParaRPr lang="zh-CN" altLang="en-US" sz="30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kumimoji="0" lang="zh-CN" altLang="en-US" sz="3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</a:tr>
              <a:tr h="594309">
                <a:tc>
                  <a:txBody>
                    <a:bodyPr/>
                    <a:lstStyle/>
                    <a:p>
                      <a:r>
                        <a:rPr lang="zh-CN" altLang="en-US" sz="3000" dirty="0" smtClean="0"/>
                        <a:t>对称性</a:t>
                      </a:r>
                      <a:endParaRPr lang="zh-CN" altLang="en-US" sz="30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</a:tr>
              <a:tr h="594309">
                <a:tc>
                  <a:txBody>
                    <a:bodyPr/>
                    <a:lstStyle/>
                    <a:p>
                      <a:r>
                        <a:rPr lang="zh-CN" altLang="en-US" sz="3000" dirty="0" smtClean="0"/>
                        <a:t>反对称性</a:t>
                      </a:r>
                      <a:endParaRPr lang="zh-CN" altLang="en-US" sz="30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33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4" marR="91444" marT="45701" marB="45701"/>
                </a:tc>
              </a:tr>
              <a:tr h="594309">
                <a:tc>
                  <a:txBody>
                    <a:bodyPr/>
                    <a:lstStyle/>
                    <a:p>
                      <a:r>
                        <a:rPr lang="zh-CN" altLang="en-US" sz="3000" dirty="0" smtClean="0"/>
                        <a:t>传递性</a:t>
                      </a:r>
                      <a:endParaRPr lang="zh-CN" altLang="en-US" sz="30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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300" dirty="0" smtClean="0"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3300" dirty="0"/>
                    </a:p>
                  </a:txBody>
                  <a:tcPr marL="91444" marR="91444"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33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</a:t>
                      </a:r>
                      <a:endParaRPr lang="zh-CN" altLang="en-US" sz="1800" dirty="0">
                        <a:solidFill>
                          <a:schemeClr val="bg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91444" marR="91444" marT="45701" marB="45701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48" y="260648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zh-CN" sz="4000" b="1" dirty="0" smtClean="0">
                <a:latin typeface="Times New Roman" panose="02020603050405020304" pitchFamily="18" charset="0"/>
                <a:ea typeface="楷体_GB2312" pitchFamily="49" charset="-122"/>
              </a:rPr>
              <a:t>五、闭包运算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43926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 b="1" dirty="0" smtClean="0"/>
              <a:t>   一般来说，</a:t>
            </a:r>
            <a:r>
              <a:rPr lang="en-US" altLang="zh-CN" sz="3600" b="1" dirty="0" smtClean="0"/>
              <a:t>A</a:t>
            </a:r>
            <a:r>
              <a:rPr lang="zh-CN" altLang="en-US" sz="3600" b="1" dirty="0" smtClean="0"/>
              <a:t>上的关系不一定具有上面讨论过的某些性质，所以想到在给定的关系</a:t>
            </a:r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的基础上，扩充一些序偶得一新关系</a:t>
            </a:r>
            <a:r>
              <a:rPr lang="en-US" altLang="zh-CN" sz="3600" b="1" dirty="0" smtClean="0"/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dirty="0" smtClean="0"/>
              <a:t>，使新关系具有所要求的性质，但又希望它不太大。因此，讨论最小的包含</a:t>
            </a:r>
            <a:r>
              <a:rPr lang="en-US" altLang="zh-CN" sz="3600" b="1" dirty="0" smtClean="0"/>
              <a:t>R</a:t>
            </a:r>
            <a:r>
              <a:rPr lang="zh-CN" altLang="en-US" sz="3600" b="1" dirty="0" smtClean="0"/>
              <a:t>的</a:t>
            </a:r>
            <a:r>
              <a:rPr lang="en-US" altLang="zh-CN" sz="3600" b="1" dirty="0" smtClean="0"/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b="1" dirty="0" smtClean="0"/>
              <a:t> </a:t>
            </a:r>
            <a:r>
              <a:rPr lang="zh-CN" altLang="en-US" sz="3600" b="1" dirty="0" smtClean="0"/>
              <a:t>，使它具有所要求的性质，这就是关系的闭包 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173901"/>
            <a:ext cx="86868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</a:rPr>
              <a:t>关系的闭包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4000" b="1" i="1" dirty="0" smtClean="0">
                <a:latin typeface="Times New Roman" panose="02020603050405020304" pitchFamily="18" charset="0"/>
              </a:rPr>
              <a:t>closure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675" y="1052513"/>
            <a:ext cx="8686800" cy="4827587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非空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集合，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上的二元关系。称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的自反闭包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对称闭包，传递闭包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满足：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是自反的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对称的，传递的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宋体" panose="02010600030101010101" pitchFamily="2" charset="-122"/>
              </a:rPr>
              <a:t>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）对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上任意关系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 若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，且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自反的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(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对称的，传递的</a:t>
            </a:r>
            <a:r>
              <a:rPr lang="en-US" altLang="zh-CN" sz="3600" b="1" dirty="0" smtClean="0">
                <a:latin typeface="宋体" panose="02010600030101010101" pitchFamily="2" charset="-122"/>
              </a:rPr>
              <a:t>)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，必有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620688"/>
            <a:ext cx="7772400" cy="4114800"/>
          </a:xfrm>
        </p:spPr>
        <p:txBody>
          <a:bodyPr/>
          <a:lstStyle/>
          <a:p>
            <a:pPr lvl="0" eaLnBrk="1" hangingPunct="1">
              <a:lnSpc>
                <a:spcPct val="120000"/>
              </a:lnSpc>
              <a:buNone/>
            </a:pPr>
            <a:r>
              <a:rPr lang="zh-CN" altLang="zh-CN" b="1" dirty="0">
                <a:solidFill>
                  <a:srgbClr val="FFCC00"/>
                </a:solidFill>
                <a:latin typeface="Arial Black" panose="020B0A04020102020204" pitchFamily="34" charset="0"/>
              </a:rPr>
              <a:t>例 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人群中的父子关系</a:t>
            </a:r>
          </a:p>
          <a:p>
            <a:pPr lvl="0" eaLnBrk="1" hangingPunct="1">
              <a:lnSpc>
                <a:spcPct val="120000"/>
              </a:lnSpc>
              <a:buNone/>
            </a:pP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={(x,y)|x,y是人，且x是y的父亲，y是x的儿子</a:t>
            </a:r>
            <a:r>
              <a:rPr lang="zh-CN" altLang="zh-CN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}</a:t>
            </a:r>
            <a:endParaRPr lang="en-US" altLang="zh-CN" b="1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latin typeface="Arial Black" panose="020B0A04020102020204" pitchFamily="34" charset="0"/>
              </a:rPr>
              <a:t>例</a:t>
            </a:r>
            <a:r>
              <a:rPr lang="zh-CN" altLang="en-US" b="1" dirty="0">
                <a:latin typeface="Arial Black" panose="020B0A04020102020204" pitchFamily="34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上的小于关系：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R={(x, y)|x&lt;y,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∈N}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lvl="0" eaLnBrk="1" hangingPunct="1">
              <a:lnSpc>
                <a:spcPct val="120000"/>
              </a:lnSpc>
              <a:buNone/>
            </a:pPr>
            <a:endParaRPr lang="zh-CN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1322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58200" cy="4897437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 sz="4000" b="1" smtClean="0">
                <a:latin typeface="Times New Roman" panose="02020603050405020304" pitchFamily="18" charset="0"/>
              </a:rPr>
              <a:t>R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的自反闭包、对称闭包和传递闭包分别记为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r(R)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s(R)</a:t>
            </a:r>
            <a:r>
              <a:rPr lang="zh-CN" altLang="en-US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t(R)</a:t>
            </a:r>
            <a:r>
              <a:rPr lang="en-US" altLang="zh-CN" sz="4000" b="1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</a:t>
            </a:r>
            <a:r>
              <a:rPr lang="zh-CN" altLang="en-US" sz="4000" b="1" smtClean="0">
                <a:latin typeface="宋体" panose="02010600030101010101" pitchFamily="2" charset="-122"/>
              </a:rPr>
              <a:t>也称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4000" b="1" smtClean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40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4000" b="1" smtClean="0">
                <a:latin typeface="宋体" panose="02010600030101010101" pitchFamily="2" charset="-122"/>
              </a:rPr>
              <a:t>为</a:t>
            </a:r>
            <a:r>
              <a:rPr lang="zh-CN" altLang="en-US" sz="4000" b="1" smtClean="0">
                <a:solidFill>
                  <a:schemeClr val="tx2"/>
                </a:solidFill>
                <a:latin typeface="宋体" panose="02010600030101010101" pitchFamily="2" charset="-122"/>
              </a:rPr>
              <a:t>闭包运算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</a:t>
            </a:r>
            <a:r>
              <a:rPr lang="zh-CN" altLang="en-US" sz="4000" b="1" smtClean="0">
                <a:latin typeface="宋体" panose="02010600030101010101" pitchFamily="2" charset="-122"/>
              </a:rPr>
              <a:t>它们作用于关系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宋体" panose="02010600030101010101" pitchFamily="2" charset="-122"/>
              </a:rPr>
              <a:t>后，产生包含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zh-CN" altLang="en-US" sz="4000" b="1" smtClean="0">
                <a:latin typeface="宋体" panose="02010600030101010101" pitchFamily="2" charset="-122"/>
              </a:rPr>
              <a:t>的最小的自反、对称、传递的关系。</a:t>
            </a:r>
            <a:r>
              <a:rPr lang="zh-CN" altLang="en-US" sz="4000" b="1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altLang="en-US" sz="4000" b="1" smtClean="0">
                <a:latin typeface="Times New Roman" panose="02020603050405020304" pitchFamily="18" charset="0"/>
              </a:rPr>
              <a:t>如何计算？</a:t>
            </a:r>
            <a:r>
              <a:rPr lang="zh-CN" altLang="en-US" b="1" smtClean="0"/>
              <a:t>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15213"/>
            <a:ext cx="86868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宋体" panose="02010600030101010101" pitchFamily="2" charset="-122"/>
              </a:rPr>
              <a:t>定理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1.2.5</a:t>
            </a:r>
            <a:r>
              <a:rPr lang="en-US" altLang="zh-CN" sz="4000" b="1" dirty="0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19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上的关系，那么，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AutoNum type="arabicParenBoth"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r(R)=I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AutoNum type="arabicParenBoth"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s(R)=R</a:t>
            </a:r>
            <a:r>
              <a:rPr lang="en-US" altLang="zh-CN" sz="36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300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AutoNum type="arabicParenBoth"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t(R)=                  </a:t>
            </a:r>
          </a:p>
          <a:p>
            <a:pPr marL="100965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</a:t>
            </a:r>
          </a:p>
          <a:p>
            <a:pPr marL="100965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b="1" dirty="0" smtClean="0">
                <a:latin typeface="Times New Roman" panose="02020603050405020304" pitchFamily="18" charset="0"/>
              </a:rPr>
              <a:t>     </a:t>
            </a:r>
          </a:p>
        </p:txBody>
      </p:sp>
      <p:pic>
        <p:nvPicPr>
          <p:cNvPr id="91140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500438"/>
            <a:ext cx="890588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2" name="Group 5"/>
          <p:cNvGrpSpPr>
            <a:grpSpLocks/>
          </p:cNvGrpSpPr>
          <p:nvPr/>
        </p:nvGrpSpPr>
        <p:grpSpPr bwMode="auto">
          <a:xfrm>
            <a:off x="180276" y="1422128"/>
            <a:ext cx="8686800" cy="4710113"/>
            <a:chOff x="159" y="1117"/>
            <a:chExt cx="5472" cy="2967"/>
          </a:xfrm>
        </p:grpSpPr>
        <p:sp>
          <p:nvSpPr>
            <p:cNvPr id="8203" name="Rectangle 6"/>
            <p:cNvSpPr>
              <a:spLocks noChangeArrowheads="1"/>
            </p:cNvSpPr>
            <p:nvPr/>
          </p:nvSpPr>
          <p:spPr bwMode="auto">
            <a:xfrm>
              <a:off x="159" y="1156"/>
              <a:ext cx="5472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2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dirty="0" smtClean="0">
                  <a:solidFill>
                    <a:srgbClr val="FFCC00"/>
                  </a:solidFill>
                  <a:latin typeface="宋体" panose="02010600030101010101" pitchFamily="2" charset="-122"/>
                </a:rPr>
                <a:t>①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对于任意</a:t>
              </a:r>
              <a:r>
                <a:rPr lang="en-US" altLang="zh-CN" dirty="0" err="1" smtClean="0">
                  <a:solidFill>
                    <a:srgbClr val="FFFFFF"/>
                  </a:solidFill>
                </a:rPr>
                <a:t>x,y,z</a:t>
              </a:r>
              <a:r>
                <a:rPr lang="en-US" altLang="zh-CN" dirty="0" err="1" smtClean="0">
                  <a:solidFill>
                    <a:srgbClr val="FFFFFF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dirty="0" err="1" smtClean="0">
                  <a:solidFill>
                    <a:srgbClr val="FFFFFF"/>
                  </a:solidFill>
                </a:rPr>
                <a:t>A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，若</a:t>
              </a:r>
              <a:r>
                <a:rPr lang="en-US" altLang="zh-CN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dirty="0" err="1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x,y</a:t>
              </a:r>
              <a:r>
                <a:rPr lang="en-US" altLang="zh-CN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 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       </a:t>
              </a:r>
              <a:r>
                <a:rPr lang="en-US" altLang="zh-CN" baseline="30000" dirty="0" smtClean="0">
                  <a:solidFill>
                    <a:srgbClr val="FFFFFF"/>
                  </a:solidFill>
                </a:rPr>
                <a:t> 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， </a:t>
              </a:r>
              <a:r>
                <a:rPr lang="en-US" altLang="zh-CN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dirty="0" err="1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y,z</a:t>
              </a:r>
              <a:r>
                <a:rPr lang="en-US" altLang="zh-CN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          , 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则存在自然数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j, k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，使得</a:t>
              </a:r>
              <a:r>
                <a:rPr lang="en-US" altLang="zh-CN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dirty="0" err="1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x,y</a:t>
              </a:r>
              <a:r>
                <a:rPr lang="en-US" altLang="zh-CN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 </a:t>
              </a:r>
              <a:r>
                <a:rPr lang="en-US" altLang="zh-CN" dirty="0" err="1" smtClean="0">
                  <a:solidFill>
                    <a:srgbClr val="FFFFFF"/>
                  </a:solidFill>
                </a:rPr>
                <a:t>R</a:t>
              </a:r>
              <a:r>
                <a:rPr lang="en-US" altLang="zh-CN" baseline="30000" dirty="0" err="1" smtClean="0">
                  <a:solidFill>
                    <a:srgbClr val="FFFFFF"/>
                  </a:solidFill>
                </a:rPr>
                <a:t>j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，</a:t>
              </a:r>
              <a:r>
                <a:rPr lang="en-US" altLang="zh-CN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dirty="0" err="1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y,z</a:t>
              </a:r>
              <a:r>
                <a:rPr lang="en-US" altLang="zh-CN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 </a:t>
              </a:r>
              <a:r>
                <a:rPr lang="en-US" altLang="zh-CN" dirty="0" err="1" smtClean="0">
                  <a:solidFill>
                    <a:srgbClr val="FFFFFF"/>
                  </a:solidFill>
                </a:rPr>
                <a:t>R</a:t>
              </a:r>
              <a:r>
                <a:rPr lang="en-US" altLang="zh-CN" baseline="30000" dirty="0" err="1" smtClean="0">
                  <a:solidFill>
                    <a:srgbClr val="FFFFFF"/>
                  </a:solidFill>
                </a:rPr>
                <a:t>k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 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，故</a:t>
              </a:r>
              <a:r>
                <a:rPr lang="en-US" altLang="zh-CN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(</a:t>
              </a:r>
              <a:r>
                <a:rPr lang="en-US" altLang="zh-CN" dirty="0" err="1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x,z</a:t>
              </a:r>
              <a:r>
                <a:rPr lang="en-US" altLang="zh-CN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 </a:t>
              </a:r>
              <a:r>
                <a:rPr lang="en-US" altLang="zh-CN" dirty="0" err="1" smtClean="0">
                  <a:solidFill>
                    <a:srgbClr val="FFFFFF"/>
                  </a:solidFill>
                </a:rPr>
                <a:t>R</a:t>
              </a:r>
              <a:r>
                <a:rPr lang="en-US" altLang="zh-CN" baseline="30000" dirty="0" err="1" smtClean="0">
                  <a:solidFill>
                    <a:srgbClr val="FFFFFF"/>
                  </a:solidFill>
                </a:rPr>
                <a:t>j</a:t>
              </a:r>
              <a:r>
                <a:rPr lang="en-US" altLang="zh-CN" baseline="30000" dirty="0" smtClean="0">
                  <a:solidFill>
                    <a:srgbClr val="FFFFFF"/>
                  </a:solidFill>
                </a:rPr>
                <a:t> </a:t>
              </a:r>
              <a:r>
                <a:rPr lang="en-US" altLang="zh-CN" dirty="0" smtClean="0">
                  <a:solidFill>
                    <a:srgbClr val="FFFFFF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•</a:t>
              </a:r>
              <a:r>
                <a:rPr lang="en-US" altLang="zh-CN" dirty="0" err="1" smtClean="0">
                  <a:solidFill>
                    <a:srgbClr val="FFFFFF"/>
                  </a:solidFill>
                </a:rPr>
                <a:t>R</a:t>
              </a:r>
              <a:r>
                <a:rPr lang="en-US" altLang="zh-CN" baseline="30000" dirty="0" err="1" smtClean="0">
                  <a:solidFill>
                    <a:srgbClr val="FFFFFF"/>
                  </a:solidFill>
                </a:rPr>
                <a:t>k</a:t>
              </a:r>
              <a:r>
                <a:rPr lang="en-US" altLang="zh-CN" baseline="30000" dirty="0" smtClean="0">
                  <a:solidFill>
                    <a:srgbClr val="FFFFFF"/>
                  </a:solidFill>
                </a:rPr>
                <a:t> 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= </a:t>
              </a:r>
              <a:r>
                <a:rPr lang="en-US" altLang="zh-CN" dirty="0" err="1" smtClean="0">
                  <a:solidFill>
                    <a:srgbClr val="FFFFFF"/>
                  </a:solidFill>
                </a:rPr>
                <a:t>R</a:t>
              </a:r>
              <a:r>
                <a:rPr lang="en-US" altLang="zh-CN" baseline="30000" dirty="0" err="1" smtClean="0">
                  <a:solidFill>
                    <a:srgbClr val="FFFFFF"/>
                  </a:solidFill>
                </a:rPr>
                <a:t>j+k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，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从而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(x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z)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      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，所以，     具有传递性；</a:t>
              </a:r>
            </a:p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None/>
              </a:pPr>
              <a:r>
                <a:rPr lang="zh-CN" altLang="en-US" dirty="0" smtClean="0">
                  <a:solidFill>
                    <a:srgbClr val="FFCC00"/>
                  </a:solidFill>
                  <a:latin typeface="宋体" panose="02010600030101010101" pitchFamily="2" charset="-122"/>
                </a:rPr>
                <a:t>②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显然，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 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</a:t>
              </a:r>
              <a:endParaRPr lang="en-US" altLang="zh-CN" baseline="30000" dirty="0" smtClean="0">
                <a:solidFill>
                  <a:srgbClr val="FFFFFF"/>
                </a:solidFill>
              </a:endParaRPr>
            </a:p>
          </p:txBody>
        </p:sp>
        <p:graphicFrame>
          <p:nvGraphicFramePr>
            <p:cNvPr id="819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6969781"/>
                </p:ext>
              </p:extLst>
            </p:nvPr>
          </p:nvGraphicFramePr>
          <p:xfrm>
            <a:off x="4150" y="1117"/>
            <a:ext cx="54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5" name="Equation" r:id="rId4" imgW="335194" imgH="403936" progId="Equation.3">
                    <p:embed/>
                  </p:oleObj>
                </mc:Choice>
                <mc:Fallback>
                  <p:oleObj name="Equation" r:id="rId4" imgW="335194" imgH="403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117"/>
                          <a:ext cx="541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7045387"/>
                </p:ext>
              </p:extLst>
            </p:nvPr>
          </p:nvGraphicFramePr>
          <p:xfrm>
            <a:off x="1156" y="1519"/>
            <a:ext cx="54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6" name="Equation" r:id="rId6" imgW="335194" imgH="403936" progId="Equation.3">
                    <p:embed/>
                  </p:oleObj>
                </mc:Choice>
                <mc:Fallback>
                  <p:oleObj name="Equation" r:id="rId6" imgW="335194" imgH="403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519"/>
                          <a:ext cx="541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7265101"/>
                </p:ext>
              </p:extLst>
            </p:nvPr>
          </p:nvGraphicFramePr>
          <p:xfrm>
            <a:off x="2782" y="2400"/>
            <a:ext cx="54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7" name="Equation" r:id="rId8" imgW="335194" imgH="403936" progId="Equation.3">
                    <p:embed/>
                  </p:oleObj>
                </mc:Choice>
                <mc:Fallback>
                  <p:oleObj name="Equation" r:id="rId8" imgW="335194" imgH="403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" y="2400"/>
                          <a:ext cx="541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1852868"/>
                </p:ext>
              </p:extLst>
            </p:nvPr>
          </p:nvGraphicFramePr>
          <p:xfrm>
            <a:off x="4286" y="2366"/>
            <a:ext cx="54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8" name="Equation" r:id="rId10" imgW="335194" imgH="403936" progId="Equation.3">
                    <p:embed/>
                  </p:oleObj>
                </mc:Choice>
                <mc:Fallback>
                  <p:oleObj name="Equation" r:id="rId10" imgW="335194" imgH="403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366"/>
                          <a:ext cx="541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6262382"/>
                </p:ext>
              </p:extLst>
            </p:nvPr>
          </p:nvGraphicFramePr>
          <p:xfrm>
            <a:off x="2064" y="3226"/>
            <a:ext cx="54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9" name="Equation" r:id="rId12" imgW="335194" imgH="403936" progId="Equation.3">
                    <p:embed/>
                  </p:oleObj>
                </mc:Choice>
                <mc:Fallback>
                  <p:oleObj name="Equation" r:id="rId12" imgW="335194" imgH="403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226"/>
                          <a:ext cx="541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37476" y="389007"/>
            <a:ext cx="7772400" cy="707886"/>
          </a:xfrm>
        </p:spPr>
        <p:txBody>
          <a:bodyPr/>
          <a:lstStyle/>
          <a:p>
            <a:pPr algn="l"/>
            <a:r>
              <a:rPr lang="zh-CN" altLang="en-US" sz="4000" dirty="0" smtClean="0"/>
              <a:t>证明：</a:t>
            </a:r>
            <a:r>
              <a:rPr kumimoji="0" lang="en-US" altLang="zh-CN" sz="36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+mn-cs"/>
              </a:rPr>
              <a:t> t(R)=</a:t>
            </a:r>
            <a:endParaRPr lang="zh-CN" altLang="en-US" sz="4000" dirty="0"/>
          </a:p>
        </p:txBody>
      </p:sp>
      <p:pic>
        <p:nvPicPr>
          <p:cNvPr id="16" name="图片 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87180"/>
            <a:ext cx="890588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68620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0" name="Group 2"/>
          <p:cNvGrpSpPr>
            <a:grpSpLocks/>
          </p:cNvGrpSpPr>
          <p:nvPr/>
        </p:nvGrpSpPr>
        <p:grpSpPr bwMode="auto">
          <a:xfrm>
            <a:off x="304800" y="228600"/>
            <a:ext cx="8686800" cy="6248400"/>
            <a:chOff x="192" y="144"/>
            <a:chExt cx="5472" cy="3936"/>
          </a:xfrm>
        </p:grpSpPr>
        <p:sp>
          <p:nvSpPr>
            <p:cNvPr id="9221" name="Rectangle 3"/>
            <p:cNvSpPr>
              <a:spLocks noChangeArrowheads="1"/>
            </p:cNvSpPr>
            <p:nvPr/>
          </p:nvSpPr>
          <p:spPr bwMode="auto">
            <a:xfrm>
              <a:off x="192" y="144"/>
              <a:ext cx="5472" cy="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0"/>
                </a:spcAft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tabLst>
                  <a:tab pos="0" algn="l"/>
                  <a:tab pos="2292350" algn="l"/>
                </a:tabLst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  <a:buClr>
                  <a:srgbClr val="FFCC00"/>
                </a:buClr>
                <a:buSzPct val="85000"/>
                <a:buFont typeface="Wingdings" panose="05000000000000000000" pitchFamily="2" charset="2"/>
                <a:buNone/>
              </a:pPr>
              <a:r>
                <a:rPr lang="en-US" altLang="zh-CN" dirty="0" smtClean="0">
                  <a:solidFill>
                    <a:srgbClr val="FFCC00"/>
                  </a:solidFill>
                </a:rPr>
                <a:t>③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对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A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上任意关系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</a:t>
              </a:r>
              <a:r>
                <a:rPr lang="zh-CN" altLang="en-US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， 若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 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</a:t>
              </a:r>
              <a:r>
                <a:rPr lang="zh-CN" altLang="en-US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，且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</a:t>
              </a:r>
              <a:r>
                <a:rPr lang="zh-CN" altLang="en-US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是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传递的，往证        </a:t>
              </a:r>
              <a:r>
                <a:rPr lang="zh-CN" altLang="en-US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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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。</a:t>
              </a:r>
              <a:r>
                <a:rPr lang="zh-CN" altLang="en-US" dirty="0" smtClean="0">
                  <a:solidFill>
                    <a:srgbClr val="FFCC00"/>
                  </a:solidFill>
                  <a:latin typeface="宋体" panose="02010600030101010101" pitchFamily="2" charset="-122"/>
                </a:rPr>
                <a:t>为此只要证对任意正整数</a:t>
              </a:r>
              <a:r>
                <a:rPr lang="en-US" altLang="zh-CN" dirty="0" smtClean="0">
                  <a:solidFill>
                    <a:srgbClr val="FFCC00"/>
                  </a:solidFill>
                </a:rPr>
                <a:t>n</a:t>
              </a:r>
              <a:r>
                <a:rPr lang="zh-CN" altLang="en-US" dirty="0" smtClean="0">
                  <a:solidFill>
                    <a:srgbClr val="FFCC00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dirty="0" smtClean="0">
                  <a:solidFill>
                    <a:srgbClr val="FFCC00"/>
                  </a:solidFill>
                </a:rPr>
                <a:t>R</a:t>
              </a:r>
              <a:r>
                <a:rPr lang="en-US" altLang="zh-CN" baseline="30000" dirty="0" smtClean="0">
                  <a:solidFill>
                    <a:srgbClr val="FFCC00"/>
                  </a:solidFill>
                </a:rPr>
                <a:t>n</a:t>
              </a:r>
              <a:r>
                <a:rPr lang="en-US" altLang="zh-CN" dirty="0" smtClean="0">
                  <a:solidFill>
                    <a:srgbClr val="FFCC00"/>
                  </a:solidFill>
                  <a:sym typeface="Symbol" panose="05050102010706020507" pitchFamily="18" charset="2"/>
                </a:rPr>
                <a:t> </a:t>
              </a:r>
              <a:r>
                <a:rPr lang="en-US" altLang="zh-CN" dirty="0" smtClean="0">
                  <a:solidFill>
                    <a:srgbClr val="FFCC00"/>
                  </a:solidFill>
                </a:rPr>
                <a:t>R</a:t>
              </a:r>
              <a:r>
                <a:rPr lang="en-US" altLang="zh-CN" dirty="0" smtClean="0">
                  <a:solidFill>
                    <a:srgbClr val="FFCC00"/>
                  </a:solidFill>
                  <a:sym typeface="Symbol" panose="05050102010706020507" pitchFamily="18" charset="2"/>
                </a:rPr>
                <a:t>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 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。对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n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采用归纳法，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n=1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时，显然</a:t>
              </a:r>
              <a:r>
                <a:rPr lang="zh-CN" altLang="en-US" dirty="0" smtClean="0">
                  <a:latin typeface="宋体" panose="02010600030101010101" pitchFamily="2" charset="-122"/>
                </a:rPr>
                <a:t>有</a:t>
              </a:r>
              <a:r>
                <a:rPr lang="en-US" altLang="zh-CN" dirty="0" smtClean="0"/>
                <a:t>R</a:t>
              </a:r>
              <a:r>
                <a:rPr lang="en-US" altLang="zh-CN" baseline="30000" dirty="0" smtClean="0"/>
                <a:t>1</a:t>
              </a:r>
              <a:r>
                <a:rPr lang="en-US" altLang="zh-CN" dirty="0" smtClean="0">
                  <a:sym typeface="Symbol" panose="05050102010706020507" pitchFamily="18" charset="2"/>
                </a:rPr>
                <a:t> </a:t>
              </a:r>
              <a:r>
                <a:rPr lang="en-US" altLang="zh-CN" dirty="0" smtClean="0"/>
                <a:t>R</a:t>
              </a:r>
              <a:r>
                <a:rPr lang="en-US" altLang="zh-CN" dirty="0" smtClean="0">
                  <a:sym typeface="Symbol" panose="05050102010706020507" pitchFamily="18" charset="2"/>
                </a:rPr>
                <a:t> 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。假设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n=k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时有</a:t>
              </a:r>
              <a:r>
                <a:rPr lang="en-US" altLang="zh-CN" dirty="0" err="1" smtClean="0"/>
                <a:t>R</a:t>
              </a:r>
              <a:r>
                <a:rPr lang="en-US" altLang="zh-CN" baseline="30000" dirty="0" err="1" smtClean="0"/>
                <a:t>k</a:t>
              </a:r>
              <a:r>
                <a:rPr lang="en-US" altLang="zh-CN" dirty="0" smtClean="0">
                  <a:sym typeface="Symbol" panose="05050102010706020507" pitchFamily="18" charset="2"/>
                </a:rPr>
                <a:t> </a:t>
              </a:r>
              <a:r>
                <a:rPr lang="en-US" altLang="zh-CN" dirty="0" smtClean="0"/>
                <a:t>R</a:t>
              </a:r>
              <a:r>
                <a:rPr lang="en-US" altLang="zh-CN" dirty="0" smtClean="0">
                  <a:sym typeface="Symbol" panose="05050102010706020507" pitchFamily="18" charset="2"/>
                </a:rPr>
                <a:t> 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，任取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(x, y)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baseline="30000" dirty="0" smtClean="0">
                  <a:solidFill>
                    <a:srgbClr val="FFFFFF"/>
                  </a:solidFill>
                </a:rPr>
                <a:t>k+1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，那么有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z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使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x</a:t>
              </a:r>
              <a:r>
                <a:rPr lang="en-US" altLang="zh-CN" dirty="0" err="1" smtClean="0">
                  <a:latin typeface="宋体" panose="02010600030101010101" pitchFamily="2" charset="-122"/>
                </a:rPr>
                <a:t>,</a:t>
              </a:r>
              <a:r>
                <a:rPr lang="en-US" altLang="zh-CN" dirty="0" err="1" smtClean="0"/>
                <a:t>z</a:t>
              </a:r>
              <a:r>
                <a:rPr lang="en-US" altLang="zh-CN" dirty="0" smtClean="0"/>
                <a:t>)</a:t>
              </a:r>
              <a:r>
                <a:rPr lang="en-US" altLang="zh-CN" dirty="0" smtClean="0">
                  <a:sym typeface="Symbol" panose="05050102010706020507" pitchFamily="18" charset="2"/>
                </a:rPr>
                <a:t></a:t>
              </a:r>
              <a:r>
                <a:rPr lang="en-US" altLang="zh-CN" dirty="0" err="1" smtClean="0"/>
                <a:t>R</a:t>
              </a:r>
              <a:r>
                <a:rPr lang="en-US" altLang="zh-CN" baseline="30000" dirty="0" err="1" smtClean="0"/>
                <a:t>k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z,y</a:t>
              </a:r>
              <a:r>
                <a:rPr lang="en-US" altLang="zh-CN" dirty="0" smtClean="0"/>
                <a:t>)</a:t>
              </a:r>
              <a:r>
                <a:rPr lang="en-US" altLang="zh-CN" dirty="0" smtClean="0">
                  <a:sym typeface="Symbol" panose="05050102010706020507" pitchFamily="18" charset="2"/>
                </a:rPr>
                <a:t></a:t>
              </a:r>
              <a:r>
                <a:rPr lang="en-US" altLang="zh-CN" dirty="0" smtClean="0"/>
                <a:t>R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。根据归纳假设及题设，有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(</a:t>
              </a:r>
              <a:r>
                <a:rPr lang="en-US" altLang="zh-CN" dirty="0" err="1" smtClean="0">
                  <a:solidFill>
                    <a:srgbClr val="FFFFFF"/>
                  </a:solidFill>
                </a:rPr>
                <a:t>x</a:t>
              </a:r>
              <a:r>
                <a:rPr lang="en-US" altLang="zh-CN" dirty="0" err="1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,</a:t>
              </a:r>
              <a:r>
                <a:rPr lang="en-US" altLang="zh-CN" dirty="0" err="1" smtClean="0">
                  <a:solidFill>
                    <a:srgbClr val="FFFFFF"/>
                  </a:solidFill>
                </a:rPr>
                <a:t>z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)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 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，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(</a:t>
              </a:r>
              <a:r>
                <a:rPr lang="en-US" altLang="zh-CN" dirty="0" err="1" smtClean="0">
                  <a:solidFill>
                    <a:srgbClr val="FFFFFF"/>
                  </a:solidFill>
                </a:rPr>
                <a:t>z</a:t>
              </a:r>
              <a:r>
                <a:rPr lang="en-US" altLang="zh-CN" dirty="0" err="1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,</a:t>
              </a:r>
              <a:r>
                <a:rPr lang="en-US" altLang="zh-CN" dirty="0" err="1" smtClean="0">
                  <a:solidFill>
                    <a:srgbClr val="FFFFFF"/>
                  </a:solidFill>
                </a:rPr>
                <a:t>y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)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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。又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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是传递的，故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(</a:t>
              </a:r>
              <a:r>
                <a:rPr lang="en-US" altLang="zh-CN" dirty="0" err="1" smtClean="0">
                  <a:solidFill>
                    <a:srgbClr val="FFFFFF"/>
                  </a:solidFill>
                </a:rPr>
                <a:t>x,y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)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 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，所以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baseline="30000" dirty="0" smtClean="0">
                  <a:solidFill>
                    <a:srgbClr val="FFFFFF"/>
                  </a:solidFill>
                </a:rPr>
                <a:t>k+1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 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</a:t>
              </a:r>
              <a:r>
                <a:rPr lang="zh-CN" altLang="en-US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；</a:t>
              </a:r>
              <a:br>
                <a:rPr lang="zh-CN" altLang="en-US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</a:br>
              <a:r>
                <a:rPr lang="zh-CN" altLang="en-US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因此，      </a:t>
              </a:r>
              <a:r>
                <a:rPr lang="en-US" altLang="zh-CN" dirty="0" smtClean="0">
                  <a:solidFill>
                    <a:srgbClr val="FFFFFF"/>
                  </a:solidFill>
                </a:rPr>
                <a:t>R</a:t>
              </a:r>
              <a:r>
                <a:rPr lang="en-US" altLang="zh-CN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</a:t>
              </a:r>
              <a:r>
                <a:rPr lang="zh-CN" altLang="en-US" dirty="0" smtClean="0">
                  <a:solidFill>
                    <a:srgbClr val="FFFFFF"/>
                  </a:solidFill>
                  <a:sym typeface="Symbol" panose="05050102010706020507" pitchFamily="18" charset="2"/>
                </a:rPr>
                <a:t>。</a:t>
              </a:r>
              <a:r>
                <a:rPr lang="zh-CN" altLang="en-US" dirty="0" smtClean="0">
                  <a:solidFill>
                    <a:srgbClr val="FFFFFF"/>
                  </a:solidFill>
                  <a:latin typeface="宋体" panose="02010600030101010101" pitchFamily="2" charset="-122"/>
                </a:rPr>
                <a:t>证毕。</a:t>
              </a:r>
              <a:r>
                <a:rPr lang="zh-CN" altLang="en-US" dirty="0" smtClean="0">
                  <a:solidFill>
                    <a:srgbClr val="FFFFFF"/>
                  </a:solidFill>
                </a:rPr>
                <a:t> </a:t>
              </a:r>
            </a:p>
          </p:txBody>
        </p:sp>
        <p:graphicFrame>
          <p:nvGraphicFramePr>
            <p:cNvPr id="9218" name="Object 4"/>
            <p:cNvGraphicFramePr>
              <a:graphicFrameLocks noChangeAspect="1"/>
            </p:cNvGraphicFramePr>
            <p:nvPr/>
          </p:nvGraphicFramePr>
          <p:xfrm>
            <a:off x="2064" y="480"/>
            <a:ext cx="54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54" name="Equation" r:id="rId4" imgW="335194" imgH="403936" progId="Equation.3">
                    <p:embed/>
                  </p:oleObj>
                </mc:Choice>
                <mc:Fallback>
                  <p:oleObj name="Equation" r:id="rId4" imgW="335194" imgH="403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480"/>
                          <a:ext cx="541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5"/>
            <p:cNvGraphicFramePr>
              <a:graphicFrameLocks noChangeAspect="1"/>
            </p:cNvGraphicFramePr>
            <p:nvPr/>
          </p:nvGraphicFramePr>
          <p:xfrm>
            <a:off x="995" y="3456"/>
            <a:ext cx="541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55" name="Equation" r:id="rId6" imgW="335194" imgH="403936" progId="Equation.3">
                    <p:embed/>
                  </p:oleObj>
                </mc:Choice>
                <mc:Fallback>
                  <p:oleObj name="Equation" r:id="rId6" imgW="335194" imgH="403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3456"/>
                          <a:ext cx="541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21417500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549275"/>
            <a:ext cx="8748712" cy="5546725"/>
          </a:xfrm>
          <a:noFill/>
        </p:spPr>
        <p:txBody>
          <a:bodyPr/>
          <a:lstStyle/>
          <a:p>
            <a:pPr eaLnBrk="1" hangingPunct="1"/>
            <a:r>
              <a:rPr lang="zh-CN" altLang="en-US" sz="3300" b="1" smtClean="0"/>
              <a:t> </a:t>
            </a:r>
            <a:r>
              <a:rPr lang="zh-CN" altLang="en-US" sz="3300" b="1" smtClean="0">
                <a:solidFill>
                  <a:schemeClr val="tx2"/>
                </a:solidFill>
              </a:rPr>
              <a:t>例</a:t>
            </a:r>
            <a:r>
              <a:rPr lang="en-US" altLang="zh-CN" sz="3300" b="1" smtClean="0">
                <a:solidFill>
                  <a:schemeClr val="tx2"/>
                </a:solidFill>
              </a:rPr>
              <a:t>.</a:t>
            </a:r>
            <a:r>
              <a:rPr lang="zh-CN" altLang="en-US" sz="3300" b="1" smtClean="0"/>
              <a:t>　</a:t>
            </a:r>
            <a:r>
              <a:rPr lang="zh-CN" altLang="en-US" sz="3300" b="1" smtClean="0">
                <a:latin typeface="Times New Roman" panose="02020603050405020304" pitchFamily="18" charset="0"/>
              </a:rPr>
              <a:t>设 </a:t>
            </a:r>
            <a:r>
              <a:rPr lang="en-US" altLang="zh-CN" sz="3300" b="1" smtClean="0">
                <a:latin typeface="Times New Roman" panose="02020603050405020304" pitchFamily="18" charset="0"/>
              </a:rPr>
              <a:t>A={a,b,c}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R={(a,b),(b,c),(c,a)},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则</a:t>
            </a:r>
          </a:p>
          <a:p>
            <a:pPr eaLnBrk="1" hangingPunct="1">
              <a:buFontTx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自反闭包</a:t>
            </a:r>
          </a:p>
          <a:p>
            <a:pPr eaLnBrk="1" hangingPunct="1">
              <a:buFontTx/>
              <a:buNone/>
            </a:pPr>
            <a:r>
              <a:rPr lang="en-US" altLang="zh-CN" sz="3300" b="1" smtClean="0">
                <a:latin typeface="Times New Roman" panose="02020603050405020304" pitchFamily="18" charset="0"/>
              </a:rPr>
              <a:t>r(R)=I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</a:p>
          <a:p>
            <a:pPr eaLnBrk="1" hangingPunct="1">
              <a:buFontTx/>
              <a:buNone/>
            </a:pPr>
            <a:r>
              <a:rPr lang="en-US" altLang="zh-CN" sz="3300" b="1" smtClean="0">
                <a:latin typeface="Times New Roman" panose="02020603050405020304" pitchFamily="18" charset="0"/>
              </a:rPr>
              <a:t>       ={(a,b),(b,c),(c,a),(a,a),(b,b),(c,c)}</a:t>
            </a:r>
          </a:p>
          <a:p>
            <a:pPr eaLnBrk="1" hangingPunct="1">
              <a:buFontTx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对称闭包</a:t>
            </a:r>
          </a:p>
          <a:p>
            <a:pPr eaLnBrk="1" hangingPunct="1">
              <a:buFontTx/>
              <a:buNone/>
            </a:pPr>
            <a:r>
              <a:rPr lang="en-US" altLang="zh-CN" sz="3300" b="1" smtClean="0">
                <a:latin typeface="Times New Roman" panose="02020603050405020304" pitchFamily="18" charset="0"/>
              </a:rPr>
              <a:t>s(R)=R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smtClean="0">
                <a:latin typeface="Times New Roman" panose="02020603050405020304" pitchFamily="18" charset="0"/>
              </a:rPr>
              <a:t>-1</a:t>
            </a:r>
            <a:r>
              <a:rPr lang="en-US" altLang="zh-CN" sz="3300" b="1" smtClean="0">
                <a:latin typeface="Times New Roman" panose="02020603050405020304" pitchFamily="18" charset="0"/>
              </a:rPr>
              <a:t>={(a,b),(b,c),(c,a),(b,a),(c,b),(a,c)}</a:t>
            </a:r>
          </a:p>
          <a:p>
            <a:pPr eaLnBrk="1" hangingPunct="1">
              <a:buFontTx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传递闭包 </a:t>
            </a:r>
          </a:p>
          <a:p>
            <a:pPr eaLnBrk="1" hangingPunct="1">
              <a:buFontTx/>
              <a:buNone/>
            </a:pPr>
            <a:r>
              <a:rPr lang="en-US" altLang="zh-CN" sz="3300" b="1" smtClean="0">
                <a:latin typeface="Times New Roman" panose="02020603050405020304" pitchFamily="18" charset="0"/>
              </a:rPr>
              <a:t>t(R)= </a:t>
            </a:r>
            <a:r>
              <a:rPr lang="zh-CN" altLang="en-US" sz="3300" b="1" smtClean="0">
                <a:latin typeface="Times New Roman" panose="02020603050405020304" pitchFamily="18" charset="0"/>
              </a:rPr>
              <a:t>　　　</a:t>
            </a:r>
            <a:r>
              <a:rPr lang="en-US" altLang="zh-CN" sz="3300" b="1" smtClean="0">
                <a:latin typeface="Times New Roman" panose="02020603050405020304" pitchFamily="18" charset="0"/>
              </a:rPr>
              <a:t>= R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smtClean="0">
                <a:latin typeface="Times New Roman" panose="02020603050405020304" pitchFamily="18" charset="0"/>
              </a:rPr>
              <a:t>2 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smtClean="0">
                <a:latin typeface="Times New Roman" panose="02020603050405020304" pitchFamily="18" charset="0"/>
              </a:rPr>
              <a:t>3</a:t>
            </a:r>
            <a:r>
              <a:rPr lang="en-US" altLang="zh-CN" sz="3300" b="1" smtClean="0">
                <a:latin typeface="Times New Roman" panose="02020603050405020304" pitchFamily="18" charset="0"/>
              </a:rPr>
              <a:t>=E</a:t>
            </a:r>
            <a:r>
              <a:rPr lang="en-US" altLang="zh-CN" sz="3300" b="1" baseline="-25000" smtClean="0">
                <a:latin typeface="Times New Roman" panose="02020603050405020304" pitchFamily="18" charset="0"/>
              </a:rPr>
              <a:t>A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zh-CN" sz="3200" b="1" smtClean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zh-CN" altLang="en-US" smtClean="0"/>
          </a:p>
        </p:txBody>
      </p:sp>
      <p:pic>
        <p:nvPicPr>
          <p:cNvPr id="93187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868863"/>
            <a:ext cx="8890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8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68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404813"/>
            <a:ext cx="7918450" cy="5691187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A={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, R={(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3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的传递闭包。</a:t>
            </a:r>
            <a:endParaRPr lang="en-US" altLang="zh-CN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解： </a:t>
            </a:r>
            <a:endParaRPr lang="en-US" altLang="zh-CN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t(R)= 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　　　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 R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dirty="0">
                <a:solidFill>
                  <a:srgbClr val="FFFFFF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300" b="1" baseline="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3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33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33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∪{(</a:t>
            </a:r>
            <a:r>
              <a:rPr lang="en-US" altLang="zh-CN" sz="33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3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33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en-US" altLang="zh-CN" sz="3300" b="1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3300" b="1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3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a,c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)} </a:t>
            </a:r>
            <a:endParaRPr lang="en-US" altLang="zh-CN" sz="33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en-US" altLang="zh-CN" b="1" baseline="-25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21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59025"/>
            <a:ext cx="889000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686800" cy="823912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latin typeface="Times New Roman" panose="02020603050405020304" pitchFamily="18" charset="0"/>
              </a:rPr>
              <a:t>1.2.2 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等价关系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4000" b="1" i="1" dirty="0" smtClean="0">
                <a:latin typeface="Times New Roman" panose="02020603050405020304" pitchFamily="18" charset="0"/>
              </a:rPr>
              <a:t>equivalence relation</a:t>
            </a:r>
            <a:r>
              <a:rPr lang="en-US" altLang="zh-CN" sz="4800" b="1" dirty="0" smtClean="0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196975"/>
            <a:ext cx="85915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en-US" sz="3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　设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是一个</a:t>
            </a:r>
            <a:r>
              <a:rPr lang="zh-CN" altLang="en-US" sz="3600" b="1" u="sng" dirty="0" smtClean="0">
                <a:solidFill>
                  <a:schemeClr val="tx2"/>
                </a:solidFill>
                <a:latin typeface="宋体" panose="02010600030101010101" pitchFamily="2" charset="-122"/>
              </a:rPr>
              <a:t>非空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集合，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是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上二元关系。如果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具有自反性，对称性，传递性，则称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是一个等价关系。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  <a:endParaRPr lang="en-US" altLang="zh-CN" sz="3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None/>
              <a:tabLst>
                <a:tab pos="1816100" algn="l"/>
              </a:tabLst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  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通常，用“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”表示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等价关系。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endParaRPr lang="zh-CN" altLang="en-US" sz="3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816100" algn="l"/>
              </a:tabLst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例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整数的模n同余关系{(x,y)|x,y</a:t>
            </a:r>
            <a:r>
              <a:rPr lang="en-US" altLang="zh-CN" b="1" dirty="0" smtClean="0"/>
              <a:t>∈</a:t>
            </a:r>
            <a:r>
              <a:rPr lang="zh-CN" altLang="en-US" b="1" dirty="0" smtClean="0"/>
              <a:t>Z，x,y除以n余数相同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}，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几何图形的面积相等关系，人群中的同姓关系、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同龄关系等。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964612" cy="5187950"/>
          </a:xfrm>
        </p:spPr>
        <p:txBody>
          <a:bodyPr/>
          <a:lstStyle/>
          <a:p>
            <a:pPr eaLnBrk="1" hangingPunct="1"/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为某班学生的集合，讨论下列关系中，哪些是等价关系：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(1) R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={(x, y)|x,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y∈A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同年生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(2) R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={(x, y)|x,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y∈A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的年龄不比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小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(3) R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={(x, y)|x,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y∈A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x,y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选修同一门课程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};</a:t>
            </a:r>
            <a:endParaRPr lang="zh-CN" altLang="en-US" sz="3600" b="1" dirty="0" smtClean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(4) R</a:t>
            </a:r>
            <a:r>
              <a:rPr lang="en-US" altLang="zh-CN" sz="3600" b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={(x, y)|x, 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y∈A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而且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的体重比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重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}.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46926"/>
            <a:ext cx="86868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</a:rPr>
              <a:t>例</a:t>
            </a:r>
            <a:endParaRPr lang="en-US" altLang="zh-CN" sz="48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30338"/>
            <a:ext cx="8812213" cy="1854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是一个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非空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集合，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等价关系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的一个</a:t>
            </a:r>
            <a:r>
              <a:rPr lang="zh-CN" alt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非空子集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叫做关于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的一个等价类，如果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827088" y="3644900"/>
            <a:ext cx="7235825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</a:t>
            </a:r>
            <a:r>
              <a:rPr lang="zh-CN" altLang="en-US" sz="3600">
                <a:latin typeface="Times New Roman" panose="02020603050405020304" pitchFamily="18" charset="0"/>
              </a:rPr>
              <a:t>）若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Times New Roman" panose="02020603050405020304" pitchFamily="18" charset="0"/>
              </a:rPr>
              <a:t>，则</a:t>
            </a:r>
            <a:r>
              <a:rPr lang="en-US" altLang="zh-CN" sz="3600">
                <a:latin typeface="Times New Roman" panose="02020603050405020304" pitchFamily="18" charset="0"/>
              </a:rPr>
              <a:t>a R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zh-CN" altLang="en-US" sz="360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2</a:t>
            </a:r>
            <a:r>
              <a:rPr lang="zh-CN" altLang="en-US" sz="3600">
                <a:latin typeface="Times New Roman" panose="02020603050405020304" pitchFamily="18" charset="0"/>
              </a:rPr>
              <a:t>）若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Times New Roman" panose="02020603050405020304" pitchFamily="18" charset="0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36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Times New Roman" panose="02020603050405020304" pitchFamily="18" charset="0"/>
              </a:rPr>
              <a:t>，则</a:t>
            </a:r>
            <a:r>
              <a:rPr lang="en-US" altLang="zh-CN" sz="3600">
                <a:latin typeface="Times New Roman" panose="02020603050405020304" pitchFamily="18" charset="0"/>
              </a:rPr>
              <a:t>a R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zh-CN" altLang="en-US" sz="3600">
                <a:latin typeface="Times New Roman" panose="02020603050405020304" pitchFamily="18" charset="0"/>
              </a:rPr>
              <a:t>；或者</a:t>
            </a:r>
            <a:r>
              <a:rPr lang="en-US" altLang="zh-CN" sz="3600">
                <a:latin typeface="Times New Roman" panose="02020603050405020304" pitchFamily="18" charset="0"/>
              </a:rPr>
              <a:t>,</a:t>
            </a:r>
            <a:br>
              <a:rPr lang="en-US" altLang="zh-CN" sz="3600">
                <a:latin typeface="Times New Roman" panose="02020603050405020304" pitchFamily="18" charset="0"/>
              </a:rPr>
            </a:br>
            <a:r>
              <a:rPr lang="en-US" altLang="zh-CN" sz="3600">
                <a:latin typeface="Times New Roman" panose="02020603050405020304" pitchFamily="18" charset="0"/>
              </a:rPr>
              <a:t>	      </a:t>
            </a:r>
            <a:r>
              <a:rPr lang="zh-CN" altLang="en-US" sz="3600">
                <a:latin typeface="宋体" panose="02010600030101010101" pitchFamily="2" charset="-122"/>
              </a:rPr>
              <a:t>若</a:t>
            </a: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</a:rPr>
              <a:t>a R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zh-CN" altLang="en-US" sz="3600">
                <a:latin typeface="宋体" panose="02010600030101010101" pitchFamily="2" charset="-122"/>
              </a:rPr>
              <a:t>，则</a:t>
            </a: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 flipH="1">
            <a:off x="5795963" y="4244975"/>
            <a:ext cx="3603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686800" cy="823912"/>
          </a:xfrm>
        </p:spPr>
        <p:txBody>
          <a:bodyPr/>
          <a:lstStyle/>
          <a:p>
            <a:pPr algn="l" eaLnBrk="1" hangingPunct="1"/>
            <a:r>
              <a:rPr lang="en-US" altLang="zh-CN" sz="4000" b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 smtClean="0">
                <a:latin typeface="宋体" panose="02010600030101010101" pitchFamily="2" charset="-122"/>
              </a:rPr>
              <a:t>等价类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4000" b="1" i="1" dirty="0" smtClean="0">
                <a:latin typeface="Times New Roman" panose="02020603050405020304" pitchFamily="18" charset="0"/>
              </a:rPr>
              <a:t>equivalence class</a:t>
            </a:r>
            <a:r>
              <a:rPr lang="en-US" altLang="zh-CN" sz="4800" b="1" dirty="0" smtClean="0">
                <a:latin typeface="Times New Roman" panose="02020603050405020304" pitchFamily="18" charset="0"/>
              </a:rPr>
              <a:t>)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686800" cy="5976937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1.2.6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设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是非空集合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上的等价关系，于是等价类是存在的。 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，令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＝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x|x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并且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显然，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非空，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，根据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的定义，则有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，而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具有对称性，传递性，所以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任取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，则由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a,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而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具有对称性，传递性，所以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，故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33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因此，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是一个等价类。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50825" y="868363"/>
            <a:ext cx="8763000" cy="563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设A={a,b,c,d,e,f}为学生集合，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</a:rPr>
              <a:t>    B={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3300" dirty="0">
                <a:latin typeface="Times New Roman" panose="02020603050405020304" pitchFamily="18" charset="0"/>
              </a:rPr>
              <a:t>,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,,</a:t>
            </a:r>
            <a:r>
              <a:rPr lang="zh-CN" altLang="en-US" sz="3300" dirty="0">
                <a:latin typeface="Times New Roman" panose="02020603050405020304" pitchFamily="18" charset="0"/>
              </a:rPr>
              <a:t>}</a:t>
            </a: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为选修课程集合，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C={2,3,4,5}为学习成绩集合，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学生与课程之间存在着“选修关系”；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学生、课程和成绩之间存在着“学习成绩关系”。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如果  用 R 表示选修关系，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S 表示学习成绩关系，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那么R为A与B上的二元关系，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3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S为A，B和C上的三元关系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549275"/>
            <a:ext cx="8686800" cy="5689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Clr>
                <a:srgbClr val="FFCC00"/>
              </a:buClr>
              <a:buSzTx/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通常，用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anose="02020603050405020304" pitchFamily="18" charset="0"/>
              </a:rPr>
              <a:t>[a]</a:t>
            </a:r>
            <a:r>
              <a:rPr lang="zh-CN" altLang="en-US" sz="3600" b="1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表示包含元素a的等价类，则 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anose="02020603050405020304" pitchFamily="18" charset="0"/>
              </a:rPr>
              <a:t>[a]</a:t>
            </a:r>
            <a:r>
              <a:rPr lang="zh-CN" altLang="en-US" sz="3600" b="1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anose="02020603050405020304" pitchFamily="18" charset="0"/>
              </a:rPr>
              <a:t>={x|x</a:t>
            </a:r>
            <a:r>
              <a:rPr lang="en-US" altLang="zh-CN" sz="3600" b="1" smtClean="0">
                <a:solidFill>
                  <a:srgbClr val="FFCC00"/>
                </a:solidFill>
                <a:latin typeface="Times New Roman" panose="02020603050405020304" pitchFamily="18" charset="0"/>
              </a:rPr>
              <a:t>∈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anose="02020603050405020304" pitchFamily="18" charset="0"/>
              </a:rPr>
              <a:t>A且(x,a)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R}</a:t>
            </a:r>
            <a:r>
              <a:rPr lang="zh-CN" altLang="en-US" sz="3600" b="1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,a称为该</a:t>
            </a:r>
            <a:r>
              <a:rPr lang="zh-CN" altLang="en-US" sz="36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等价类的</a:t>
            </a:r>
            <a:r>
              <a:rPr lang="zh-CN" altLang="en-US" sz="3600" b="1" smtClean="0">
                <a:solidFill>
                  <a:srgbClr val="FFCC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代表元</a:t>
            </a:r>
            <a:r>
              <a:rPr lang="zh-CN" altLang="en-US" sz="3600" b="1" smtClean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01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3300" b="1" smtClean="0">
                <a:latin typeface="Times New Roman" panose="02020603050405020304" pitchFamily="18" charset="0"/>
              </a:rPr>
              <a:t>设集合A={1,2,3,</a:t>
            </a:r>
            <a:r>
              <a:rPr lang="zh-CN" altLang="en-US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,10}，R是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模3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同余(除以3之后，余数相同)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关系= {(x,y)|x,y</a:t>
            </a:r>
            <a:r>
              <a:rPr lang="en-US" altLang="zh-CN" sz="3300" b="1" smtClean="0"/>
              <a:t>∈</a:t>
            </a:r>
            <a:r>
              <a:rPr lang="zh-CN" altLang="en-US" sz="3300" b="1" smtClean="0"/>
              <a:t>A，x,y除以3余数相同</a:t>
            </a:r>
            <a:r>
              <a:rPr lang="zh-CN" altLang="en-US" sz="3300" b="1" smtClean="0">
                <a:latin typeface="Times New Roman" panose="02020603050405020304" pitchFamily="18" charset="0"/>
              </a:rPr>
              <a:t>} ，则</a:t>
            </a:r>
            <a:endParaRPr lang="en-US" altLang="zh-CN" sz="3300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1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[3]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=[6]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=[9]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{3,6,9}</a:t>
            </a:r>
            <a:r>
              <a:rPr lang="zh-CN" altLang="en-US" sz="3300" b="1" smtClean="0">
                <a:latin typeface="Times New Roman" panose="02020603050405020304" pitchFamily="18" charset="0"/>
              </a:rPr>
              <a:t>, </a:t>
            </a:r>
            <a:endParaRPr lang="en-US" altLang="zh-CN" sz="3300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1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[1]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=[4]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=[7]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=[10]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{1,4,7,10}</a:t>
            </a:r>
            <a:r>
              <a:rPr lang="zh-CN" altLang="en-US" sz="3300" b="1" smtClean="0">
                <a:latin typeface="Times New Roman" panose="02020603050405020304" pitchFamily="18" charset="0"/>
              </a:rPr>
              <a:t> ,</a:t>
            </a:r>
            <a:endParaRPr lang="en-US" altLang="zh-CN" sz="3300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01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[2]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 [5]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 [8]</a:t>
            </a:r>
            <a:r>
              <a:rPr lang="zh-CN" altLang="en-US" sz="33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smtClean="0">
                <a:latin typeface="Times New Roman" panose="02020603050405020304" pitchFamily="18" charset="0"/>
              </a:rPr>
              <a:t>= 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{2, 5, 8}</a:t>
            </a:r>
            <a:r>
              <a:rPr lang="en-US" altLang="zh-CN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300" b="1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064500" cy="57753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rgbClr val="FFCC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3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例：设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A是本教室中的所有人集合</a:t>
            </a:r>
            <a:r>
              <a:rPr lang="en-US" altLang="zh-CN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在同姓关系下</a:t>
            </a:r>
            <a:r>
              <a:rPr lang="en-US" altLang="zh-CN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则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本教室中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所有姓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张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的人构成的集合是一个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等价类，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所有姓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王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3300" b="1" dirty="0">
                <a:solidFill>
                  <a:srgbClr val="FFFFFF"/>
                </a:solidFill>
                <a:latin typeface="宋体" panose="02010600030101010101" pitchFamily="2" charset="-122"/>
              </a:rPr>
              <a:t>的人构成的集合是一个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等价类, 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33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</a:p>
          <a:p>
            <a:pPr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300" b="1" dirty="0" smtClean="0"/>
              <a:t>例：设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C* = { a + b</a:t>
            </a:r>
            <a:r>
              <a:rPr lang="en-US" altLang="zh-CN" sz="33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 | </a:t>
            </a:r>
            <a:r>
              <a:rPr lang="en-US" altLang="zh-CN" sz="3300" b="1" dirty="0" err="1" smtClean="0">
                <a:latin typeface="Times New Roman" panose="02020603050405020304" pitchFamily="18" charset="0"/>
              </a:rPr>
              <a:t>a,b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为实数且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≠0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。在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C*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上定义： 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 = { (a + b</a:t>
            </a:r>
            <a:r>
              <a:rPr lang="en-US" altLang="zh-CN" sz="33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 c + d</a:t>
            </a:r>
            <a:r>
              <a:rPr lang="en-US" altLang="zh-CN" sz="33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) | a + b</a:t>
            </a:r>
            <a:r>
              <a:rPr lang="en-US" altLang="zh-CN" sz="33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, c + d</a:t>
            </a:r>
            <a:r>
              <a:rPr lang="en-US" altLang="zh-CN" sz="3300" b="1" i="1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属于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C*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并且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ac &gt; 0}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，证明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C*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上的等价关系，给出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产生的等价类，并说明其几何意义，式中</a:t>
            </a:r>
            <a:r>
              <a:rPr lang="en-US" altLang="zh-CN" sz="3300" b="1" i="1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为虚数单位。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3600" dirty="0" smtClean="0"/>
              <a:t>集合</a:t>
            </a:r>
            <a:r>
              <a:rPr lang="en-US" altLang="zh-CN" sz="3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在等价关系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下分成两个不同的等价类，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C1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C2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C1={z| z=</a:t>
            </a:r>
            <a:r>
              <a:rPr lang="en-US" altLang="zh-CN" sz="3600" b="1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a+bi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,</a:t>
            </a:r>
            <a:r>
              <a:rPr lang="en-US" altLang="zh-CN" sz="3600" b="1" dirty="0">
                <a:latin typeface="Times New Roman" panose="02020603050405020304" pitchFamily="18" charset="0"/>
              </a:rPr>
              <a:t> a,b</a:t>
            </a:r>
            <a:r>
              <a:rPr lang="zh-CN" altLang="en-US" sz="3600" b="1" dirty="0">
                <a:latin typeface="Times New Roman" panose="02020603050405020304" pitchFamily="18" charset="0"/>
              </a:rPr>
              <a:t>为实数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且 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a&gt;0}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C2={</a:t>
            </a:r>
            <a:r>
              <a:rPr lang="en-US" altLang="zh-CN" sz="3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z| z=</a:t>
            </a:r>
            <a:r>
              <a:rPr lang="en-US" altLang="zh-CN" sz="3600" b="1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a+bi</a:t>
            </a:r>
            <a:r>
              <a:rPr lang="en-US" altLang="zh-CN" sz="36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3600" b="1" dirty="0">
                <a:latin typeface="Times New Roman" panose="02020603050405020304" pitchFamily="18" charset="0"/>
              </a:rPr>
              <a:t> a,b</a:t>
            </a:r>
            <a:r>
              <a:rPr lang="zh-CN" altLang="en-US" sz="3600" b="1" dirty="0">
                <a:latin typeface="Times New Roman" panose="02020603050405020304" pitchFamily="18" charset="0"/>
              </a:rPr>
              <a:t>为实数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且 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a&lt;0}</a:t>
            </a: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C1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为右半面；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C2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为左半面</a:t>
            </a:r>
            <a:endParaRPr lang="en-US" altLang="zh-CN" sz="3600" b="1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Tx/>
              <a:buNone/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C1</a:t>
            </a:r>
            <a:r>
              <a:rPr lang="en-US" altLang="zh-CN" sz="3600" b="1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∪</a:t>
            </a:r>
            <a:r>
              <a:rPr lang="en-US" altLang="zh-CN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C2</a:t>
            </a:r>
            <a:r>
              <a:rPr lang="zh-CN" altLang="en-US" sz="3600" b="1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为缺少虚轴的平面。</a:t>
            </a:r>
            <a:endParaRPr lang="en-US" altLang="zh-CN" sz="36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dirty="0" smtClean="0">
                <a:latin typeface="Times New Roman" panose="02020603050405020304" pitchFamily="18" charset="0"/>
              </a:rPr>
              <a:t>设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是集合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上的等价关系，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 M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2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, …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，是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中关于</a:t>
            </a:r>
            <a:r>
              <a:rPr lang="zh-CN" altLang="en-US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的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所有等价类。于是</a:t>
            </a:r>
            <a:br>
              <a:rPr lang="zh-CN" altLang="en-US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Times New Roman" panose="02020603050405020304" pitchFamily="18" charset="0"/>
              </a:rPr>
              <a:t>		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＝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…</a:t>
            </a:r>
            <a:br>
              <a:rPr lang="en-US" altLang="zh-CN" sz="3600" b="1" dirty="0" smtClean="0">
                <a:latin typeface="Times New Roman" panose="02020603050405020304" pitchFamily="18" charset="0"/>
              </a:rPr>
            </a:br>
            <a:r>
              <a:rPr lang="zh-CN" altLang="en-US" sz="3600" b="1" dirty="0" smtClean="0">
                <a:latin typeface="宋体" panose="02010600030101010101" pitchFamily="2" charset="-122"/>
              </a:rPr>
              <a:t>并且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dirty="0" err="1" smtClean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600" b="1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亦即，集合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上的等价关系把</a:t>
            </a:r>
            <a:r>
              <a:rPr lang="en-US" altLang="zh-CN" sz="3600" b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 smtClean="0">
                <a:latin typeface="宋体" panose="02010600030101010101" pitchFamily="2" charset="-122"/>
              </a:rPr>
              <a:t>分成了互不相交的等价类。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686800" cy="823912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</a:rPr>
              <a:t>定理 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1.2.7 </a:t>
            </a:r>
            <a:r>
              <a:rPr lang="en-US" altLang="zh-CN" sz="4800" b="1" dirty="0" smtClean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6350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zh-CN" sz="4000" b="1" smtClean="0">
                <a:latin typeface="宋体" panose="02010600030101010101" pitchFamily="2" charset="-122"/>
              </a:rPr>
              <a:t>证明：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9550" y="836613"/>
            <a:ext cx="8915400" cy="556895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smtClean="0">
                <a:latin typeface="Times New Roman" panose="02020603050405020304" pitchFamily="18" charset="0"/>
              </a:rPr>
              <a:t>任取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b="1" baseline="-30000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1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latin typeface="Times New Roman" panose="02020603050405020304" pitchFamily="18" charset="0"/>
              </a:rPr>
              <a:t>。假设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j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 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，则必存在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latin typeface="Times New Roman" panose="02020603050405020304" pitchFamily="18" charset="0"/>
              </a:rPr>
              <a:t>，则任取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b 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latin typeface="Times New Roman" panose="02020603050405020304" pitchFamily="18" charset="0"/>
              </a:rPr>
              <a:t>，都有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b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zh-CN" altLang="en-US" b="1" smtClean="0">
                <a:latin typeface="Times New Roman" panose="02020603050405020304" pitchFamily="18" charset="0"/>
              </a:rPr>
              <a:t>，所以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smtClean="0">
                <a:latin typeface="Times New Roman" panose="02020603050405020304" pitchFamily="18" charset="0"/>
              </a:rPr>
              <a:t>b, </a:t>
            </a:r>
            <a:r>
              <a:rPr lang="zh-CN" altLang="en-US" b="1" smtClean="0">
                <a:latin typeface="Times New Roman" panose="02020603050405020304" pitchFamily="18" charset="0"/>
              </a:rPr>
              <a:t>故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latin typeface="Times New Roman" panose="02020603050405020304" pitchFamily="18" charset="0"/>
              </a:rPr>
              <a:t>，矛盾。</a:t>
            </a: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b="1" smtClean="0">
                <a:latin typeface="Times New Roman" panose="02020603050405020304" pitchFamily="18" charset="0"/>
              </a:rPr>
              <a:t>显然有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 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 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，故只需证明</a:t>
            </a:r>
          </a:p>
          <a:p>
            <a:pPr marL="0" indent="0" algn="ctr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        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 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 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zh-CN" altLang="en-US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任取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， 令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</a:rPr>
              <a:t>＝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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并且</a:t>
            </a:r>
            <a:r>
              <a:rPr lang="en-US" altLang="zh-CN" b="1" smtClean="0">
                <a:latin typeface="Times New Roman" panose="02020603050405020304" pitchFamily="18" charset="0"/>
              </a:rPr>
              <a:t>x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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1" smtClean="0">
                <a:latin typeface="Times New Roman" panose="02020603050405020304" pitchFamily="18" charset="0"/>
              </a:rPr>
              <a:t>由定理</a:t>
            </a:r>
            <a:r>
              <a:rPr lang="en-US" altLang="zh-CN" b="1" smtClean="0">
                <a:latin typeface="Times New Roman" panose="02020603050405020304" pitchFamily="18" charset="0"/>
              </a:rPr>
              <a:t>1.2.6</a:t>
            </a:r>
            <a:r>
              <a:rPr lang="zh-CN" altLang="en-US" b="1" smtClean="0">
                <a:latin typeface="Times New Roman" panose="02020603050405020304" pitchFamily="18" charset="0"/>
              </a:rPr>
              <a:t>知，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</a:rPr>
              <a:t>是等价类，故有</a:t>
            </a:r>
            <a:r>
              <a:rPr lang="en-US" altLang="zh-CN" b="1" smtClean="0">
                <a:latin typeface="Times New Roman" panose="02020603050405020304" pitchFamily="18" charset="0"/>
              </a:rPr>
              <a:t>k</a:t>
            </a:r>
            <a:r>
              <a:rPr lang="zh-CN" altLang="en-US" b="1" smtClean="0">
                <a:latin typeface="Times New Roman" panose="02020603050405020304" pitchFamily="18" charset="0"/>
              </a:rPr>
              <a:t>，使得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</a:rPr>
              <a:t>＝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k</a:t>
            </a:r>
            <a:r>
              <a:rPr lang="zh-CN" altLang="en-US" b="1" smtClean="0">
                <a:latin typeface="Times New Roman" panose="02020603050405020304" pitchFamily="18" charset="0"/>
              </a:rPr>
              <a:t>，因为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zh-CN" altLang="en-US" b="1" smtClean="0">
                <a:latin typeface="Times New Roman" panose="02020603050405020304" pitchFamily="18" charset="0"/>
              </a:rPr>
              <a:t>，所以，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zh-CN" altLang="en-US" b="1" smtClean="0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故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＝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 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M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 </a:t>
            </a:r>
            <a:r>
              <a:rPr lang="en-US" altLang="zh-CN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…</a:t>
            </a:r>
            <a:r>
              <a:rPr lang="zh-CN" altLang="en-US" b="1" smtClean="0">
                <a:latin typeface="宋体" panose="02010600030101010101" pitchFamily="2" charset="-122"/>
              </a:rPr>
              <a:t>。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86800" cy="823913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Times New Roman" panose="02020603050405020304" pitchFamily="18" charset="0"/>
              </a:rPr>
              <a:t>划分</a:t>
            </a:r>
            <a:r>
              <a:rPr lang="en-US" altLang="zh-CN" sz="4800" b="1" smtClean="0">
                <a:latin typeface="Times New Roman" panose="02020603050405020304" pitchFamily="18" charset="0"/>
              </a:rPr>
              <a:t>(</a:t>
            </a:r>
            <a:r>
              <a:rPr lang="en-US" altLang="zh-CN" sz="4800" b="1" i="1" smtClean="0">
                <a:latin typeface="Times New Roman" panose="02020603050405020304" pitchFamily="18" charset="0"/>
              </a:rPr>
              <a:t>partition</a:t>
            </a:r>
            <a:r>
              <a:rPr lang="en-US" altLang="zh-CN" sz="4800" b="1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称集合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子集族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的划分，如果：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1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）若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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2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）                ；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Times New Roman" panose="02020603050405020304" pitchFamily="18" charset="0"/>
              </a:rPr>
              <a:t>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3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）对任意的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，若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sz="3600" b="1" smtClean="0">
                <a:latin typeface="Times New Roman" panose="02020603050405020304" pitchFamily="18" charset="0"/>
              </a:rPr>
              <a:t>B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  <a:br>
              <a:rPr lang="zh-CN" altLang="en-US" sz="3600" b="1" smtClean="0">
                <a:latin typeface="Times New Roman" panose="02020603050405020304" pitchFamily="18" charset="0"/>
              </a:rPr>
            </a:br>
            <a:r>
              <a:rPr lang="zh-CN" altLang="en-US" sz="3600" b="1" smtClean="0">
                <a:latin typeface="宋体" panose="02010600030101010101" pitchFamily="2" charset="-122"/>
              </a:rPr>
              <a:t>称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宋体" panose="02010600030101010101" pitchFamily="2" charset="-122"/>
              </a:rPr>
              <a:t>中元素为划分的</a:t>
            </a: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单元</a:t>
            </a:r>
            <a:r>
              <a:rPr lang="zh-CN" altLang="en-US" sz="3600" b="1" smtClean="0">
                <a:latin typeface="宋体" panose="02010600030101010101" pitchFamily="2" charset="-122"/>
              </a:rPr>
              <a:t>，或</a:t>
            </a: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划分块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规定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3600" b="1" smtClean="0">
                <a:latin typeface="宋体" panose="02010600030101010101" pitchFamily="2" charset="-122"/>
              </a:rPr>
              <a:t>时只有划分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1447800" y="2667000"/>
          <a:ext cx="1600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0" r:id="rId3" imgW="610926" imgH="292735" progId="Equation.3">
                  <p:embed/>
                </p:oleObj>
              </mc:Choice>
              <mc:Fallback>
                <p:oleObj r:id="rId3" imgW="610926" imgH="2927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1600200" cy="76676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686800" cy="823912"/>
          </a:xfrm>
        </p:spPr>
        <p:txBody>
          <a:bodyPr/>
          <a:lstStyle/>
          <a:p>
            <a:pPr algn="l" eaLnBrk="1" hangingPunct="1"/>
            <a:r>
              <a:rPr lang="zh-CN" altLang="zh-CN" sz="4800" b="1" smtClean="0">
                <a:latin typeface="宋体" panose="02010600030101010101" pitchFamily="2" charset="-122"/>
              </a:rPr>
              <a:t>例：</a:t>
            </a:r>
            <a:endParaRPr lang="zh-CN" altLang="zh-CN" sz="4800" b="1" smtClean="0">
              <a:latin typeface="Times New Roman" panose="02020603050405020304" pitchFamily="18" charset="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81075"/>
            <a:ext cx="8686800" cy="51911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A={1,2,3,4,5,6,7,8,9,10}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={{1,2,3},{4,5},{6},{7,8,9,10}}</a:t>
            </a:r>
            <a:endParaRPr lang="en-US" altLang="zh-CN" sz="3600" b="1" baseline="-2500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baseline="-25000" smtClean="0">
                <a:latin typeface="Times New Roman" panose="02020603050405020304" pitchFamily="18" charset="0"/>
              </a:rPr>
              <a:t>   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示意图为：</a:t>
            </a:r>
          </a:p>
        </p:txBody>
      </p:sp>
      <p:sp>
        <p:nvSpPr>
          <p:cNvPr id="109572" name="Oval 4"/>
          <p:cNvSpPr>
            <a:spLocks noChangeArrowheads="1"/>
          </p:cNvSpPr>
          <p:nvPr/>
        </p:nvSpPr>
        <p:spPr bwMode="auto">
          <a:xfrm>
            <a:off x="1763713" y="3213100"/>
            <a:ext cx="5616575" cy="28797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09573" name="未知"/>
          <p:cNvSpPr>
            <a:spLocks/>
          </p:cNvSpPr>
          <p:nvPr/>
        </p:nvSpPr>
        <p:spPr bwMode="auto">
          <a:xfrm>
            <a:off x="2627313" y="3429000"/>
            <a:ext cx="576262" cy="2232025"/>
          </a:xfrm>
          <a:custGeom>
            <a:avLst/>
            <a:gdLst>
              <a:gd name="T0" fmla="*/ 2147483646 w 363"/>
              <a:gd name="T1" fmla="*/ 0 h 1361"/>
              <a:gd name="T2" fmla="*/ 2147483646 w 363"/>
              <a:gd name="T3" fmla="*/ 2147483646 h 1361"/>
              <a:gd name="T4" fmla="*/ 0 w 363"/>
              <a:gd name="T5" fmla="*/ 2147483646 h 13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1361">
                <a:moveTo>
                  <a:pt x="272" y="0"/>
                </a:moveTo>
                <a:cubicBezTo>
                  <a:pt x="317" y="249"/>
                  <a:pt x="363" y="499"/>
                  <a:pt x="318" y="726"/>
                </a:cubicBezTo>
                <a:cubicBezTo>
                  <a:pt x="273" y="953"/>
                  <a:pt x="53" y="1248"/>
                  <a:pt x="0" y="1361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1908175" y="3789363"/>
            <a:ext cx="12255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1  2    3</a:t>
            </a:r>
          </a:p>
        </p:txBody>
      </p:sp>
      <p:sp>
        <p:nvSpPr>
          <p:cNvPr id="109575" name="未知"/>
          <p:cNvSpPr>
            <a:spLocks/>
          </p:cNvSpPr>
          <p:nvPr/>
        </p:nvSpPr>
        <p:spPr bwMode="auto">
          <a:xfrm>
            <a:off x="3995738" y="3213100"/>
            <a:ext cx="71437" cy="2879725"/>
          </a:xfrm>
          <a:custGeom>
            <a:avLst/>
            <a:gdLst>
              <a:gd name="T0" fmla="*/ 0 w 1"/>
              <a:gd name="T1" fmla="*/ 0 h 1814"/>
              <a:gd name="T2" fmla="*/ 0 w 1"/>
              <a:gd name="T3" fmla="*/ 2147483646 h 18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814">
                <a:moveTo>
                  <a:pt x="0" y="0"/>
                </a:moveTo>
                <a:cubicBezTo>
                  <a:pt x="0" y="756"/>
                  <a:pt x="0" y="1512"/>
                  <a:pt x="0" y="1814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3132138" y="4005263"/>
            <a:ext cx="863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4 5</a:t>
            </a:r>
          </a:p>
        </p:txBody>
      </p:sp>
      <p:sp>
        <p:nvSpPr>
          <p:cNvPr id="109577" name="未知"/>
          <p:cNvSpPr>
            <a:spLocks/>
          </p:cNvSpPr>
          <p:nvPr/>
        </p:nvSpPr>
        <p:spPr bwMode="auto">
          <a:xfrm>
            <a:off x="4572000" y="3213100"/>
            <a:ext cx="1728788" cy="2592388"/>
          </a:xfrm>
          <a:custGeom>
            <a:avLst/>
            <a:gdLst>
              <a:gd name="T0" fmla="*/ 0 w 1089"/>
              <a:gd name="T1" fmla="*/ 0 h 1633"/>
              <a:gd name="T2" fmla="*/ 2147483646 w 1089"/>
              <a:gd name="T3" fmla="*/ 2147483646 h 1633"/>
              <a:gd name="T4" fmla="*/ 2147483646 w 1089"/>
              <a:gd name="T5" fmla="*/ 2147483646 h 16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9" h="1633">
                <a:moveTo>
                  <a:pt x="0" y="0"/>
                </a:moveTo>
                <a:cubicBezTo>
                  <a:pt x="0" y="340"/>
                  <a:pt x="0" y="680"/>
                  <a:pt x="181" y="952"/>
                </a:cubicBezTo>
                <a:cubicBezTo>
                  <a:pt x="362" y="1224"/>
                  <a:pt x="725" y="1428"/>
                  <a:pt x="1089" y="1633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Text Box 10"/>
          <p:cNvSpPr txBox="1">
            <a:spLocks noChangeArrowheads="1"/>
          </p:cNvSpPr>
          <p:nvPr/>
        </p:nvSpPr>
        <p:spPr bwMode="auto">
          <a:xfrm>
            <a:off x="4140200" y="4941888"/>
            <a:ext cx="1152525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5148263" y="3500438"/>
            <a:ext cx="2519362" cy="168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/>
              <a:t>7   8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/>
              <a:t>9  10</a:t>
            </a:r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684213" y="4149725"/>
            <a:ext cx="10795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762000"/>
          </a:xfrm>
        </p:spPr>
        <p:txBody>
          <a:bodyPr/>
          <a:lstStyle/>
          <a:p>
            <a:pPr algn="l" eaLnBrk="1" hangingPunct="1"/>
            <a:r>
              <a:rPr lang="zh-CN" altLang="zh-CN" smtClean="0"/>
              <a:t>例：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713788" cy="5114925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Times New Roman" panose="02020603050405020304" pitchFamily="18" charset="0"/>
              </a:rPr>
              <a:t>A={1,2,3,4,5,6,7,8,9,10}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/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={{1,3},{2},{4,5},{6},{7},{8,9,10}}</a:t>
            </a:r>
          </a:p>
        </p:txBody>
      </p:sp>
      <p:sp>
        <p:nvSpPr>
          <p:cNvPr id="110596" name="Oval 4"/>
          <p:cNvSpPr>
            <a:spLocks noChangeArrowheads="1"/>
          </p:cNvSpPr>
          <p:nvPr/>
        </p:nvSpPr>
        <p:spPr bwMode="auto">
          <a:xfrm>
            <a:off x="1763713" y="2852738"/>
            <a:ext cx="5616575" cy="28797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908175" y="3429000"/>
            <a:ext cx="12255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1      3</a:t>
            </a:r>
          </a:p>
        </p:txBody>
      </p:sp>
      <p:sp>
        <p:nvSpPr>
          <p:cNvPr id="110598" name="未知"/>
          <p:cNvSpPr>
            <a:spLocks/>
          </p:cNvSpPr>
          <p:nvPr/>
        </p:nvSpPr>
        <p:spPr bwMode="auto">
          <a:xfrm>
            <a:off x="3851275" y="2924175"/>
            <a:ext cx="71438" cy="2736850"/>
          </a:xfrm>
          <a:custGeom>
            <a:avLst/>
            <a:gdLst>
              <a:gd name="T0" fmla="*/ 0 w 1"/>
              <a:gd name="T1" fmla="*/ 0 h 1814"/>
              <a:gd name="T2" fmla="*/ 0 w 1"/>
              <a:gd name="T3" fmla="*/ 2147483646 h 181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814">
                <a:moveTo>
                  <a:pt x="0" y="0"/>
                </a:moveTo>
                <a:cubicBezTo>
                  <a:pt x="0" y="756"/>
                  <a:pt x="0" y="1512"/>
                  <a:pt x="0" y="1814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4067175" y="4148138"/>
            <a:ext cx="8636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4 5</a:t>
            </a:r>
          </a:p>
        </p:txBody>
      </p:sp>
      <p:sp>
        <p:nvSpPr>
          <p:cNvPr id="110600" name="未知"/>
          <p:cNvSpPr>
            <a:spLocks/>
          </p:cNvSpPr>
          <p:nvPr/>
        </p:nvSpPr>
        <p:spPr bwMode="auto">
          <a:xfrm>
            <a:off x="4498975" y="2852738"/>
            <a:ext cx="1657350" cy="2592387"/>
          </a:xfrm>
          <a:custGeom>
            <a:avLst/>
            <a:gdLst>
              <a:gd name="T0" fmla="*/ 0 w 1089"/>
              <a:gd name="T1" fmla="*/ 0 h 1633"/>
              <a:gd name="T2" fmla="*/ 2147483646 w 1089"/>
              <a:gd name="T3" fmla="*/ 2147483646 h 1633"/>
              <a:gd name="T4" fmla="*/ 2147483646 w 1089"/>
              <a:gd name="T5" fmla="*/ 2147483646 h 16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89" h="1633">
                <a:moveTo>
                  <a:pt x="0" y="0"/>
                </a:moveTo>
                <a:cubicBezTo>
                  <a:pt x="0" y="340"/>
                  <a:pt x="0" y="680"/>
                  <a:pt x="181" y="952"/>
                </a:cubicBezTo>
                <a:cubicBezTo>
                  <a:pt x="362" y="1224"/>
                  <a:pt x="725" y="1428"/>
                  <a:pt x="1089" y="1633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5507038" y="3355975"/>
            <a:ext cx="1584325" cy="168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76250" algn="l"/>
              </a:tabLst>
              <a:defRPr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  <a:r>
              <a:rPr lang="en-US" altLang="zh-CN"/>
              <a:t>8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/>
              <a:t>9  10</a:t>
            </a:r>
          </a:p>
        </p:txBody>
      </p:sp>
      <p:sp>
        <p:nvSpPr>
          <p:cNvPr id="110602" name="未知"/>
          <p:cNvSpPr>
            <a:spLocks/>
          </p:cNvSpPr>
          <p:nvPr/>
        </p:nvSpPr>
        <p:spPr bwMode="auto">
          <a:xfrm>
            <a:off x="2627313" y="3140075"/>
            <a:ext cx="576262" cy="2232025"/>
          </a:xfrm>
          <a:custGeom>
            <a:avLst/>
            <a:gdLst>
              <a:gd name="T0" fmla="*/ 2147483646 w 363"/>
              <a:gd name="T1" fmla="*/ 0 h 1361"/>
              <a:gd name="T2" fmla="*/ 2147483646 w 363"/>
              <a:gd name="T3" fmla="*/ 2147483646 h 1361"/>
              <a:gd name="T4" fmla="*/ 0 w 363"/>
              <a:gd name="T5" fmla="*/ 2147483646 h 13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1361">
                <a:moveTo>
                  <a:pt x="272" y="0"/>
                </a:moveTo>
                <a:cubicBezTo>
                  <a:pt x="317" y="249"/>
                  <a:pt x="363" y="499"/>
                  <a:pt x="318" y="726"/>
                </a:cubicBezTo>
                <a:cubicBezTo>
                  <a:pt x="273" y="953"/>
                  <a:pt x="53" y="1248"/>
                  <a:pt x="0" y="1361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3" name="Line 11"/>
          <p:cNvSpPr>
            <a:spLocks noChangeShapeType="1"/>
          </p:cNvSpPr>
          <p:nvPr/>
        </p:nvSpPr>
        <p:spPr bwMode="auto">
          <a:xfrm>
            <a:off x="3851275" y="4003675"/>
            <a:ext cx="7207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4" name="Line 12"/>
          <p:cNvSpPr>
            <a:spLocks noChangeShapeType="1"/>
          </p:cNvSpPr>
          <p:nvPr/>
        </p:nvSpPr>
        <p:spPr bwMode="auto">
          <a:xfrm flipH="1">
            <a:off x="5003800" y="3140075"/>
            <a:ext cx="1223963" cy="14398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3059113" y="4579938"/>
            <a:ext cx="6477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3779838" y="3140075"/>
            <a:ext cx="865187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4643438" y="3068638"/>
            <a:ext cx="1008062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755650" y="3716338"/>
            <a:ext cx="10795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2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8686800" cy="823912"/>
          </a:xfrm>
        </p:spPr>
        <p:txBody>
          <a:bodyPr/>
          <a:lstStyle/>
          <a:p>
            <a:pPr algn="l"/>
            <a:r>
              <a:rPr lang="zh-CN" altLang="en-US" sz="4800" b="1" smtClean="0">
                <a:latin typeface="宋体" panose="02010600030101010101" pitchFamily="2" charset="-122"/>
              </a:rPr>
              <a:t>例：</a:t>
            </a:r>
            <a:endParaRPr lang="zh-CN" altLang="en-US" sz="4800" b="1" smtClean="0">
              <a:latin typeface="Times New Roman" panose="02020603050405020304" pitchFamily="18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</p:spPr>
        <p:txBody>
          <a:bodyPr/>
          <a:lstStyle/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A={1,2,3,4,5,6,7,8,9,10}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</a:p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={{1,2,3},{4,5},{6},{7,8,9,10}}</a:t>
            </a:r>
          </a:p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={{1,3},{2},{4,5},{6},{7},{8,9,10}}</a:t>
            </a:r>
            <a:endParaRPr lang="en-US" altLang="zh-CN" sz="3600" b="1" baseline="-2500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3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={{1,4,7,10},{2,5,8},{3,6,9}}</a:t>
            </a:r>
          </a:p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4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={{1,2,4,10},{5,9,8},{3,6,9}}</a:t>
            </a:r>
          </a:p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en-US" altLang="zh-CN" sz="3600" b="1" baseline="-2500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sz="3600" b="1" baseline="-25000" smtClean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7772400" cy="4783137"/>
          </a:xfrm>
        </p:spPr>
        <p:txBody>
          <a:bodyPr/>
          <a:lstStyle/>
          <a:p>
            <a:pPr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4000" b="1" dirty="0" smtClean="0">
                <a:sym typeface="Symbol" panose="05050102010706020507" pitchFamily="18" charset="2"/>
              </a:rPr>
              <a:t>为非空集合，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(A) 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－ 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600" b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Ø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的划分吗？</a:t>
            </a:r>
            <a:endParaRPr lang="en-US" altLang="zh-CN" sz="4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|A|=1 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时，是</a:t>
            </a:r>
            <a:endParaRPr lang="en-US" altLang="zh-CN" sz="4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|A|&gt;1 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时，</a:t>
            </a:r>
            <a:r>
              <a:rPr lang="zh-CN" altLang="en-US" sz="40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不</a:t>
            </a:r>
            <a:r>
              <a:rPr lang="zh-CN" altLang="en-US" sz="40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endParaRPr lang="en-US" altLang="zh-CN" sz="4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Tx/>
              <a:buNone/>
              <a:defRPr/>
            </a:pPr>
            <a:endParaRPr lang="en-US" altLang="zh-CN" sz="4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sz="40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xfrm>
            <a:off x="481013" y="188913"/>
            <a:ext cx="8686800" cy="7620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b="1" smtClean="0"/>
              <a:t>例：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79388" y="188913"/>
            <a:ext cx="8763000" cy="655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R={(a,),(a,),(b,),(b,),(c,),(c,),(e,),(f,)}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表示：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选修课程，；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选修课程，；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选修课程，；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选修课程；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选修课程；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没有选修任何课程。</a:t>
            </a:r>
          </a:p>
          <a:p>
            <a:pPr algn="just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S={(a,,5), (a,,5), (b,,3), (c,,4), (f,,2)}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表示：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所选的两门课程成绩都是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分；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所选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课程的成绩是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分；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所选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课程的成绩是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分；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    学生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所选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课程的成绩是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分。</a:t>
            </a:r>
            <a:r>
              <a:rPr lang="zh-CN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6063"/>
            <a:ext cx="86868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Times New Roman" panose="02020603050405020304" pitchFamily="18" charset="0"/>
              </a:rPr>
              <a:t>商集</a:t>
            </a:r>
            <a:r>
              <a:rPr lang="en-US" altLang="zh-CN" sz="4000" b="1" smtClean="0">
                <a:latin typeface="Times New Roman" panose="02020603050405020304" pitchFamily="18" charset="0"/>
              </a:rPr>
              <a:t>(</a:t>
            </a:r>
            <a:r>
              <a:rPr lang="en-US" altLang="zh-CN" sz="4000" b="1" i="1" smtClean="0">
                <a:latin typeface="Times New Roman" panose="02020603050405020304" pitchFamily="18" charset="0"/>
              </a:rPr>
              <a:t>quotient set</a:t>
            </a:r>
            <a:r>
              <a:rPr lang="en-US" altLang="zh-CN" sz="4000" b="1" smtClean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686800" cy="5105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是非空集合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上的等价关系，以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所有不同等价类为元素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作成的集合称为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关于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的商集，简称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的商集，记作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恰是集合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的一个划分。</a:t>
            </a:r>
          </a:p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A={1,2,3,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,10}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是模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同余关系，则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＝</a:t>
            </a:r>
            <a:r>
              <a:rPr lang="en-US" altLang="zh-CN" sz="3600" b="1" smtClean="0">
                <a:latin typeface="Times New Roman" panose="02020603050405020304" pitchFamily="18" charset="0"/>
              </a:rPr>
              <a:t>{ [1]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[2]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R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[3]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</a:rPr>
              <a:t>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，这里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[1]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={1,4,7,10}, [2]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{2, 5, 8}, [3]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={3,6,9}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686800" cy="823912"/>
          </a:xfrm>
        </p:spPr>
        <p:txBody>
          <a:bodyPr/>
          <a:lstStyle/>
          <a:p>
            <a:pPr algn="l" eaLnBrk="1" hangingPunct="1"/>
            <a:r>
              <a:rPr lang="zh-CN" altLang="zh-CN" sz="4800" b="1" smtClean="0"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569325" cy="56165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A={a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,a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 …, a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</a:rPr>
              <a:t>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600" b="1" smtClean="0">
                <a:latin typeface="Times New Roman" panose="02020603050405020304" pitchFamily="18" charset="0"/>
              </a:rPr>
              <a:t>1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验证</a:t>
            </a:r>
            <a:r>
              <a:rPr lang="en-US" altLang="zh-CN" sz="3600" b="1" smtClean="0">
                <a:latin typeface="Times New Roman" panose="02020603050405020304" pitchFamily="18" charset="0"/>
              </a:rPr>
              <a:t>E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ij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∪{(a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(a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j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smtClean="0">
                <a:latin typeface="Times New Roman" panose="02020603050405020304" pitchFamily="18" charset="0"/>
              </a:rPr>
              <a:t>)}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都是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上的等价关系，并求它们对应的商集，其中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，且</a:t>
            </a:r>
            <a:r>
              <a:rPr lang="en-US" altLang="zh-CN" sz="3600" b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600" b="1" smtClean="0">
                <a:latin typeface="Times New Roman" panose="02020603050405020304" pitchFamily="18" charset="0"/>
              </a:rPr>
              <a:t>j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上的等价关系吗？</a:t>
            </a:r>
          </a:p>
          <a:p>
            <a:pPr marL="0" indent="0" eaLnBrk="1" hangingPunct="1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A={a,b,c}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，试求出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上的全体等价关系及其对应的商集。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68263"/>
            <a:ext cx="7772400" cy="708025"/>
          </a:xfrm>
        </p:spPr>
        <p:txBody>
          <a:bodyPr/>
          <a:lstStyle/>
          <a:p>
            <a:pPr algn="l" eaLnBrk="1" hangingPunct="1"/>
            <a:r>
              <a:rPr lang="zh-CN" altLang="zh-CN" sz="4000" b="1" smtClean="0">
                <a:latin typeface="Times New Roman" panose="02020603050405020304" pitchFamily="18" charset="0"/>
              </a:rPr>
              <a:t>解 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776288"/>
            <a:ext cx="8713787" cy="594995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I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ij</a:t>
            </a:r>
            <a:r>
              <a:rPr lang="zh-CN" altLang="en-US" b="1" smtClean="0">
                <a:latin typeface="Times New Roman" panose="02020603050405020304" pitchFamily="18" charset="0"/>
              </a:rPr>
              <a:t>是等价关系</a:t>
            </a:r>
            <a:r>
              <a:rPr lang="en-US" altLang="zh-CN" b="1" smtClean="0">
                <a:latin typeface="Times New Roman" panose="02020603050405020304" pitchFamily="18" charset="0"/>
              </a:rPr>
              <a:t>(</a:t>
            </a:r>
            <a:r>
              <a:rPr lang="zh-CN" altLang="en-US" b="1" smtClean="0">
                <a:latin typeface="Times New Roman" panose="02020603050405020304" pitchFamily="18" charset="0"/>
              </a:rPr>
              <a:t>证明略</a:t>
            </a:r>
            <a:r>
              <a:rPr lang="en-US" altLang="zh-CN" b="1" smtClean="0">
                <a:latin typeface="Times New Roman" panose="02020603050405020304" pitchFamily="18" charset="0"/>
              </a:rPr>
              <a:t>)</a:t>
            </a:r>
            <a:r>
              <a:rPr lang="zh-CN" altLang="en-US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A/I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</a:rPr>
              <a:t>={{a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},{a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},…,{a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latin typeface="Times New Roman" panose="02020603050405020304" pitchFamily="18" charset="0"/>
              </a:rPr>
              <a:t>}}</a:t>
            </a:r>
            <a:r>
              <a:rPr lang="zh-CN" altLang="en-US" b="1" smtClean="0">
                <a:latin typeface="Times New Roman" panose="02020603050405020304" pitchFamily="18" charset="0"/>
              </a:rPr>
              <a:t>；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A/E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b="1" smtClean="0">
                <a:latin typeface="Times New Roman" panose="02020603050405020304" pitchFamily="18" charset="0"/>
              </a:rPr>
              <a:t>={{a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,a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,…,a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latin typeface="Times New Roman" panose="02020603050405020304" pitchFamily="18" charset="0"/>
              </a:rPr>
              <a:t>}}</a:t>
            </a:r>
            <a:r>
              <a:rPr lang="zh-CN" altLang="en-US" b="1" smtClean="0">
                <a:latin typeface="Times New Roman" panose="02020603050405020304" pitchFamily="18" charset="0"/>
              </a:rPr>
              <a:t>；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endParaRPr lang="zh-CN" altLang="en-US" b="1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其中</a:t>
            </a:r>
            <a:r>
              <a:rPr lang="en-US" altLang="zh-CN" b="1" smtClean="0">
                <a:latin typeface="Times New Roman" panose="02020603050405020304" pitchFamily="18" charset="0"/>
              </a:rPr>
              <a:t>k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,k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,…,k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n-2</a:t>
            </a:r>
            <a:r>
              <a:rPr lang="zh-CN" altLang="en-US" b="1" smtClean="0">
                <a:latin typeface="Times New Roman" panose="02020603050405020304" pitchFamily="18" charset="0"/>
              </a:rPr>
              <a:t>均不等于</a:t>
            </a:r>
            <a:r>
              <a:rPr lang="en-US" altLang="zh-CN" b="1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>
                <a:latin typeface="Times New Roman" panose="02020603050405020304" pitchFamily="18" charset="0"/>
              </a:rPr>
              <a:t>或</a:t>
            </a:r>
            <a:r>
              <a:rPr lang="en-US" altLang="zh-CN" b="1" smtClean="0">
                <a:latin typeface="Times New Roman" panose="02020603050405020304" pitchFamily="18" charset="0"/>
              </a:rPr>
              <a:t>j</a:t>
            </a:r>
            <a:r>
              <a:rPr lang="zh-CN" altLang="en-US" b="1" smtClean="0">
                <a:latin typeface="Times New Roman" panose="02020603050405020304" pitchFamily="18" charset="0"/>
              </a:rPr>
              <a:t>，共有</a:t>
            </a:r>
            <a:r>
              <a:rPr lang="en-US" altLang="zh-CN" b="1" smtClean="0">
                <a:latin typeface="Times New Roman" panose="02020603050405020304" pitchFamily="18" charset="0"/>
              </a:rPr>
              <a:t>C</a:t>
            </a:r>
            <a:r>
              <a:rPr lang="en-US" altLang="zh-CN" b="1" baseline="30000" smtClean="0">
                <a:latin typeface="Times New Roman" panose="02020603050405020304" pitchFamily="18" charset="0"/>
              </a:rPr>
              <a:t>2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>
                <a:latin typeface="Times New Roman" panose="02020603050405020304" pitchFamily="18" charset="0"/>
              </a:rPr>
              <a:t>个这样的关系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ij</a:t>
            </a:r>
            <a:r>
              <a:rPr lang="zh-CN" altLang="en-US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</a:rPr>
              <a:t>为非空集合，</a:t>
            </a:r>
            <a:r>
              <a:rPr lang="zh-CN" altLang="en-US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zh-CN" altLang="en-US" b="1" smtClean="0">
                <a:latin typeface="宋体" panose="02010600030101010101" pitchFamily="2" charset="-122"/>
              </a:rPr>
              <a:t>因为无自反性，所以不是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上的等价关系。</a:t>
            </a:r>
            <a:r>
              <a:rPr lang="zh-CN" altLang="en-US" sz="2800" b="1" smtClean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9421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0363" y="3048000"/>
          <a:ext cx="8351837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2" name="Equation" r:id="rId3" imgW="2387600" imgH="241300" progId="Equation.DSMT4">
                  <p:embed/>
                </p:oleObj>
              </mc:Choice>
              <mc:Fallback>
                <p:oleObj name="Equation" r:id="rId3" imgW="23876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3048000"/>
                        <a:ext cx="8351837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604B6-665C-455B-A0A3-6A40DB8C90EA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686800" cy="5715000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按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(1)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中</a:t>
            </a:r>
            <a:r>
              <a:rPr lang="en-US" altLang="zh-CN" sz="3600" b="1" smtClean="0">
                <a:latin typeface="Times New Roman" panose="02020603050405020304" pitchFamily="18" charset="0"/>
              </a:rPr>
              <a:t>n=3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的情况，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A={a,b,c}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上有</a:t>
            </a:r>
            <a:r>
              <a:rPr lang="en-US" altLang="zh-CN" sz="3600" b="1" smtClean="0">
                <a:latin typeface="Times New Roman" panose="02020603050405020304" pitchFamily="18" charset="0"/>
              </a:rPr>
              <a:t>5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种不同的等价关系：</a:t>
            </a:r>
          </a:p>
          <a:p>
            <a:pPr marL="0" indent="0" algn="just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E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，其商集为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A/E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={{a,b,c}}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</a:p>
          <a:p>
            <a:pPr marL="0" indent="0" algn="just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，其商集为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={{a},{b},{c}}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</a:p>
          <a:p>
            <a:pPr marL="0" indent="0" algn="just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12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∪{(a,b),(b,a)}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12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={{a,b},{c}}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</a:p>
          <a:p>
            <a:pPr marL="0" indent="0" algn="just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13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∪{(a,c),(c,a)}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13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={{a,c},{b}}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；</a:t>
            </a:r>
          </a:p>
          <a:p>
            <a:pPr marL="0" indent="0" eaLnBrk="1" hangingPunct="1">
              <a:lnSpc>
                <a:spcPct val="13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23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=I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∪{(b,c),(c,b)}</a:t>
            </a:r>
            <a:r>
              <a:rPr lang="zh-CN" altLang="en-US" sz="3600" b="1" smtClean="0">
                <a:latin typeface="宋体" panose="02010600030101010101" pitchFamily="2" charset="-122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23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={{b,c},{a}}</a:t>
            </a:r>
            <a:r>
              <a:rPr lang="zh-CN" altLang="en-US" sz="3600" b="1" smtClean="0">
                <a:latin typeface="宋体" panose="02010600030101010101" pitchFamily="2" charset="-122"/>
              </a:rPr>
              <a:t>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15888"/>
            <a:ext cx="77724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/>
              <a:t>等价关系</a:t>
            </a:r>
            <a:r>
              <a:rPr lang="en-US" altLang="zh-CN" sz="4000" b="1" smtClean="0"/>
              <a:t>=&gt;</a:t>
            </a:r>
            <a:r>
              <a:rPr lang="zh-CN" altLang="en-US" sz="4000" b="1" smtClean="0"/>
              <a:t>商集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8" y="692150"/>
            <a:ext cx="8569325" cy="59563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Times New Roman" panose="02020603050405020304" pitchFamily="18" charset="0"/>
              </a:rPr>
              <a:t>1.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给定非空集合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的一个等价关系，求该等价关系对应的商集。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例如，设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A={a, b, c}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的一个等价关系</a:t>
            </a:r>
            <a:r>
              <a:rPr lang="en-US" altLang="zh-CN" sz="3600" b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，求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A/I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A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       显然：</a:t>
            </a:r>
            <a:r>
              <a:rPr lang="en-US" altLang="zh-CN" sz="3600" b="1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 = {(a, a), (b, b), (c, c)}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则：</a:t>
            </a:r>
            <a:r>
              <a:rPr lang="en-US" altLang="zh-CN" sz="3600" b="1" smtClean="0">
                <a:latin typeface="Times New Roman" panose="02020603050405020304" pitchFamily="18" charset="0"/>
              </a:rPr>
              <a:t>[a] 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5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{a}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[b] 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5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{b}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[c] 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baseline="-50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 {c}</a:t>
            </a:r>
          </a:p>
          <a:p>
            <a:pPr eaLnBrk="1" hangingPunct="1">
              <a:buFontTx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      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从而：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A/I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={{a}, {b}, {c}}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关键：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求出该等价关系下集合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的每个元素所在的等价类。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762000"/>
          </a:xfrm>
        </p:spPr>
        <p:txBody>
          <a:bodyPr/>
          <a:lstStyle/>
          <a:p>
            <a:pPr algn="l" eaLnBrk="1" hangingPunct="1"/>
            <a:r>
              <a:rPr lang="zh-CN" altLang="en-US" b="1" smtClean="0"/>
              <a:t>商集</a:t>
            </a:r>
            <a:r>
              <a:rPr lang="en-US" altLang="zh-CN" b="1" smtClean="0"/>
              <a:t>=&gt;</a:t>
            </a:r>
            <a:r>
              <a:rPr lang="zh-CN" altLang="en-US" b="1" smtClean="0"/>
              <a:t>等价关系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18795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latin typeface="Times New Roman" panose="02020603050405020304" pitchFamily="18" charset="0"/>
              </a:rPr>
              <a:t>2.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根据商集求等价关系。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    例如：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 = {a, b, c}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的一个商集：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   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 = {{a}, {b, c}}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，则该商集对应的等价关系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为：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   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 = {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(a, a), (b, b), (c, c)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 (b, c), (c, b)}</a:t>
            </a:r>
          </a:p>
          <a:p>
            <a:pPr eaLnBrk="1" hangingPunct="1">
              <a:buFontTx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        = I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A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∪{(b, c), (c, b)}</a:t>
            </a:r>
          </a:p>
          <a:p>
            <a:pPr eaLnBrk="1" hangingPunct="1">
              <a:buFontTx/>
              <a:buNone/>
            </a:pPr>
            <a:r>
              <a:rPr lang="en-US" altLang="zh-CN" sz="3600" b="1" smtClean="0">
                <a:latin typeface="Times New Roman" panose="02020603050405020304" pitchFamily="18" charset="0"/>
              </a:rPr>
              <a:t>    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关键：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 = I</a:t>
            </a:r>
            <a:r>
              <a:rPr lang="en-US" altLang="zh-CN" sz="3600" b="1" baseline="-25000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∪{(), (), … …}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86800" cy="823913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定理</a:t>
            </a:r>
            <a:r>
              <a:rPr lang="en-US" altLang="zh-CN" sz="4800" b="1" smtClean="0">
                <a:latin typeface="Times New Roman" panose="02020603050405020304" pitchFamily="18" charset="0"/>
              </a:rPr>
              <a:t>1.2.8</a:t>
            </a:r>
            <a:r>
              <a:rPr lang="en-US" altLang="zh-CN" sz="4800" b="1" smtClean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915400" cy="4724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为一个非空集合。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(1)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上的任意一个等价关系，则对应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的商集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的一个划分。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   (2)</a:t>
            </a:r>
            <a:r>
              <a:rPr lang="zh-CN" altLang="en-US" sz="3600" b="1" smtClean="0">
                <a:latin typeface="宋体" panose="02010600030101010101" pitchFamily="2" charset="-122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宋体" panose="02010600030101010101" pitchFamily="2" charset="-122"/>
              </a:rPr>
              <a:t>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宋体" panose="02010600030101010101" pitchFamily="2" charset="-122"/>
              </a:rPr>
              <a:t>的任一个划分，令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C</a:t>
            </a:r>
            <a:r>
              <a:rPr lang="en-US" altLang="zh-CN" b="1" smtClean="0">
                <a:latin typeface="Times New Roman" panose="02020603050405020304" pitchFamily="18" charset="0"/>
              </a:rPr>
              <a:t>={(x</a:t>
            </a:r>
            <a:r>
              <a:rPr lang="en-US" altLang="zh-CN" b="1" smtClean="0">
                <a:latin typeface="宋体" panose="02010600030101010101" pitchFamily="2" charset="-122"/>
              </a:rPr>
              <a:t>,</a:t>
            </a:r>
            <a:r>
              <a:rPr lang="en-US" altLang="zh-CN" b="1" smtClean="0">
                <a:latin typeface="Times New Roman" panose="02020603050405020304" pitchFamily="18" charset="0"/>
              </a:rPr>
              <a:t>y)|x</a:t>
            </a:r>
            <a:r>
              <a:rPr lang="en-US" altLang="zh-CN" b="1" smtClean="0">
                <a:latin typeface="宋体" panose="02010600030101010101" pitchFamily="2" charset="-122"/>
              </a:rPr>
              <a:t>,</a:t>
            </a:r>
            <a:r>
              <a:rPr lang="en-US" altLang="zh-CN" b="1" smtClean="0">
                <a:latin typeface="Times New Roman" panose="02020603050405020304" pitchFamily="18" charset="0"/>
              </a:rPr>
              <a:t>y</a:t>
            </a:r>
            <a:r>
              <a:rPr lang="en-US" altLang="zh-CN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smtClean="0">
                <a:latin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宋体" panose="02010600030101010101" pitchFamily="2" charset="-122"/>
              </a:rPr>
              <a:t>并且</a:t>
            </a:r>
            <a:r>
              <a:rPr lang="en-US" altLang="zh-CN" b="1" smtClean="0">
                <a:latin typeface="Times New Roman" panose="02020603050405020304" pitchFamily="18" charset="0"/>
              </a:rPr>
              <a:t>x, y</a:t>
            </a:r>
            <a:r>
              <a:rPr lang="zh-CN" altLang="en-US" b="1" smtClean="0">
                <a:latin typeface="宋体" panose="02010600030101010101" pitchFamily="2" charset="-122"/>
              </a:rPr>
              <a:t>属于</a:t>
            </a:r>
            <a:r>
              <a:rPr lang="en-US" altLang="zh-CN" b="1" smtClean="0">
                <a:latin typeface="Times New Roman" panose="02020603050405020304" pitchFamily="18" charset="0"/>
              </a:rPr>
              <a:t>C</a:t>
            </a:r>
            <a:r>
              <a:rPr lang="zh-CN" altLang="en-US" b="1" smtClean="0">
                <a:latin typeface="宋体" panose="02010600030101010101" pitchFamily="2" charset="-122"/>
              </a:rPr>
              <a:t>的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</a:rPr>
              <a:t>同一划分块</a:t>
            </a:r>
            <a:r>
              <a:rPr lang="en-US" altLang="zh-CN" b="1" smtClean="0">
                <a:latin typeface="Times New Roman" panose="02020603050405020304" pitchFamily="18" charset="0"/>
              </a:rPr>
              <a:t>}</a:t>
            </a:r>
            <a:r>
              <a:rPr lang="zh-CN" altLang="en-US" b="1" smtClean="0">
                <a:latin typeface="宋体" panose="02010600030101010101" pitchFamily="2" charset="-122"/>
              </a:rPr>
              <a:t>， </a:t>
            </a:r>
            <a:r>
              <a:rPr lang="zh-CN" altLang="en-US" sz="3600" b="1" smtClean="0">
                <a:latin typeface="宋体" panose="02010600030101010101" pitchFamily="2" charset="-122"/>
              </a:rPr>
              <a:t>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宋体" panose="02010600030101010101" pitchFamily="2" charset="-122"/>
              </a:rPr>
              <a:t>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宋体" panose="02010600030101010101" pitchFamily="2" charset="-122"/>
              </a:rPr>
              <a:t>上的等价关系。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686800" cy="823913"/>
          </a:xfrm>
        </p:spPr>
        <p:txBody>
          <a:bodyPr/>
          <a:lstStyle/>
          <a:p>
            <a:pPr algn="l" eaLnBrk="1" hangingPunct="1"/>
            <a:r>
              <a:rPr lang="en-US" altLang="zh-CN" sz="4800" b="1" smtClean="0">
                <a:latin typeface="Times New Roman" panose="02020603050405020304" pitchFamily="18" charset="0"/>
              </a:rPr>
              <a:t>(1)</a:t>
            </a:r>
            <a:r>
              <a:rPr lang="zh-CN" altLang="en-US" sz="4800" b="1" smtClean="0">
                <a:latin typeface="宋体" panose="02010600030101010101" pitchFamily="2" charset="-122"/>
              </a:rPr>
              <a:t>证明：</a:t>
            </a:r>
            <a:r>
              <a:rPr lang="en-US" altLang="zh-CN" sz="4800" b="1" smtClean="0">
                <a:latin typeface="Times New Roman" panose="02020603050405020304" pitchFamily="18" charset="0"/>
              </a:rPr>
              <a:t>A/R</a:t>
            </a:r>
            <a:r>
              <a:rPr lang="zh-CN" altLang="en-US" sz="48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4800" b="1" smtClean="0">
                <a:latin typeface="Times New Roman" panose="02020603050405020304" pitchFamily="18" charset="0"/>
              </a:rPr>
              <a:t>A</a:t>
            </a:r>
            <a:r>
              <a:rPr lang="zh-CN" altLang="en-US" sz="4800" b="1" smtClean="0">
                <a:latin typeface="Times New Roman" panose="02020603050405020304" pitchFamily="18" charset="0"/>
              </a:rPr>
              <a:t>的一个划分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设商集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＝</a:t>
            </a:r>
            <a:r>
              <a:rPr lang="en-US" altLang="zh-CN" sz="3600" b="1" smtClean="0">
                <a:latin typeface="Times New Roman" panose="02020603050405020304" pitchFamily="18" charset="0"/>
              </a:rPr>
              <a:t>{M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 M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2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, …}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，则Ｍ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i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(i=1,2, … )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关于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等价类，根据等价类的定义知，Ｍ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i 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3600" b="1" baseline="-25000" smtClean="0">
                <a:latin typeface="Times New Roman" panose="02020603050405020304" pitchFamily="18" charset="0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(i=1,2, … );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又根据</a:t>
            </a:r>
            <a:r>
              <a:rPr lang="zh-CN" altLang="en-US" sz="3600" b="1" smtClean="0">
                <a:latin typeface="宋体" panose="02010600030101010101" pitchFamily="2" charset="-122"/>
              </a:rPr>
              <a:t>定理</a:t>
            </a:r>
            <a:r>
              <a:rPr lang="en-US" altLang="zh-CN" sz="3600" b="1" smtClean="0">
                <a:latin typeface="Times New Roman" panose="02020603050405020304" pitchFamily="18" charset="0"/>
              </a:rPr>
              <a:t>1.2.7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知，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＝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600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600" b="1" smtClean="0">
                <a:latin typeface="宋体" panose="02010600030101010101" pitchFamily="2" charset="-122"/>
                <a:sym typeface="Symbol" panose="05050102010706020507" pitchFamily="18" charset="2"/>
              </a:rPr>
              <a:t>∪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…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，并</a:t>
            </a:r>
            <a:r>
              <a:rPr lang="zh-CN" altLang="en-US" sz="3600" b="1" smtClean="0">
                <a:latin typeface="宋体" panose="02010600030101010101" pitchFamily="2" charset="-122"/>
              </a:rPr>
              <a:t>且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z="3600" b="1" smtClean="0">
                <a:latin typeface="宋体" panose="02010600030101010101" pitchFamily="2" charset="-122"/>
                <a:sym typeface="Symbol" panose="05050102010706020507" pitchFamily="18" charset="2"/>
              </a:rPr>
              <a:t>∩</a:t>
            </a:r>
            <a:r>
              <a:rPr lang="en-US" altLang="zh-CN" sz="3600" b="1" smtClean="0">
                <a:latin typeface="Times New Roman" panose="02020603050405020304" pitchFamily="18" charset="0"/>
              </a:rPr>
              <a:t>M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j</a:t>
            </a:r>
            <a:r>
              <a:rPr lang="en-US" altLang="zh-CN" sz="3600" b="1" smtClean="0">
                <a:latin typeface="Times New Roman" panose="02020603050405020304" pitchFamily="18" charset="0"/>
              </a:rPr>
              <a:t>=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(i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600" b="1" smtClean="0">
                <a:latin typeface="Times New Roman" panose="02020603050405020304" pitchFamily="18" charset="0"/>
              </a:rPr>
              <a:t>j)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，所以，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A/R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的一个划分。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4625" y="239713"/>
            <a:ext cx="8686800" cy="1446212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latin typeface="Times New Roman" panose="02020603050405020304" pitchFamily="18" charset="0"/>
              </a:rPr>
              <a:t>(2)</a:t>
            </a:r>
            <a:r>
              <a:rPr lang="zh-CN" altLang="en-US" sz="4000" b="1" smtClean="0">
                <a:latin typeface="宋体" panose="02010600030101010101" pitchFamily="2" charset="-122"/>
              </a:rPr>
              <a:t>证明：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4000" b="1" smtClean="0">
                <a:latin typeface="宋体" panose="02010600030101010101" pitchFamily="2" charset="-122"/>
              </a:rPr>
              <a:t>为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</a:t>
            </a:r>
            <a:r>
              <a:rPr lang="zh-CN" altLang="en-US" sz="4000" b="1" smtClean="0">
                <a:latin typeface="宋体" panose="02010600030101010101" pitchFamily="2" charset="-122"/>
              </a:rPr>
              <a:t>上的等价关系</a:t>
            </a:r>
            <a:r>
              <a:rPr lang="zh-CN" altLang="en-US" sz="4800" b="1" smtClean="0">
                <a:latin typeface="宋体" panose="02010600030101010101" pitchFamily="2" charset="-122"/>
              </a:rPr>
              <a:t/>
            </a:r>
            <a:br>
              <a:rPr lang="zh-CN" altLang="en-US" sz="4800" b="1" smtClean="0">
                <a:latin typeface="宋体" panose="02010600030101010101" pitchFamily="2" charset="-122"/>
              </a:rPr>
            </a:br>
            <a:r>
              <a:rPr lang="zh-CN" altLang="en-US" sz="4800" b="1" smtClean="0">
                <a:latin typeface="宋体" panose="02010600030101010101" pitchFamily="2" charset="-122"/>
              </a:rPr>
              <a:t> </a:t>
            </a:r>
            <a:endParaRPr lang="en-US" altLang="zh-CN" sz="3200" b="1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2060575"/>
            <a:ext cx="8686800" cy="43211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solidFill>
                  <a:schemeClr val="tx2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自反性</a:t>
            </a:r>
            <a:r>
              <a:rPr lang="en-US" altLang="zh-CN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对任意的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，有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和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</a:t>
            </a:r>
            <a:r>
              <a:rPr lang="zh-CN" altLang="en-US" sz="3300" b="1" smtClean="0">
                <a:latin typeface="宋体" panose="02010600030101010101" pitchFamily="2" charset="-122"/>
              </a:rPr>
              <a:t>属于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宋体" panose="02010600030101010101" pitchFamily="2" charset="-122"/>
              </a:rPr>
              <a:t>的同一划分块，所以</a:t>
            </a:r>
            <a:r>
              <a:rPr lang="en-US" altLang="zh-CN" sz="3300" b="1" smtClean="0">
                <a:latin typeface="宋体" panose="02010600030101010101" pitchFamily="2" charset="-122"/>
              </a:rPr>
              <a:t>(x,x)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，则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en-US" altLang="zh-CN" sz="3300" b="1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具有自反性；</a:t>
            </a:r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solidFill>
                  <a:schemeClr val="tx2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对称性</a:t>
            </a:r>
            <a:r>
              <a:rPr lang="en-US" altLang="zh-CN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对任意的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x,y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，若</a:t>
            </a:r>
            <a:r>
              <a:rPr lang="en-US" altLang="zh-CN" sz="3300" b="1" smtClean="0">
                <a:latin typeface="Times New Roman" panose="02020603050405020304" pitchFamily="18" charset="0"/>
              </a:rPr>
              <a:t>(x, y)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，即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x,y</a:t>
            </a:r>
            <a:r>
              <a:rPr lang="zh-CN" altLang="en-US" sz="3300" b="1" smtClean="0">
                <a:latin typeface="宋体" panose="02010600030101010101" pitchFamily="2" charset="-122"/>
              </a:rPr>
              <a:t>属于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宋体" panose="02010600030101010101" pitchFamily="2" charset="-122"/>
              </a:rPr>
              <a:t>的同一划分块，亦即</a:t>
            </a:r>
            <a:r>
              <a:rPr lang="en-US" altLang="zh-CN" sz="3300" b="1" smtClean="0">
                <a:latin typeface="Times New Roman" panose="02020603050405020304" pitchFamily="18" charset="0"/>
              </a:rPr>
              <a:t>y,</a:t>
            </a:r>
            <a:r>
              <a:rPr lang="en-US" altLang="zh-CN" sz="3300" b="1" smtClean="0">
                <a:latin typeface="宋体" panose="02010600030101010101" pitchFamily="2" charset="-122"/>
              </a:rPr>
              <a:t> 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 </a:t>
            </a:r>
            <a:r>
              <a:rPr lang="zh-CN" altLang="en-US" sz="3300" b="1" smtClean="0">
                <a:latin typeface="宋体" panose="02010600030101010101" pitchFamily="2" charset="-122"/>
              </a:rPr>
              <a:t>属于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宋体" panose="02010600030101010101" pitchFamily="2" charset="-122"/>
              </a:rPr>
              <a:t>的同一划分块，所以</a:t>
            </a:r>
            <a:r>
              <a:rPr lang="en-US" altLang="zh-CN" sz="3300" b="1" smtClean="0">
                <a:latin typeface="宋体" panose="02010600030101010101" pitchFamily="2" charset="-122"/>
              </a:rPr>
              <a:t>(y,x)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，则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en-US" altLang="zh-CN" sz="3300" b="1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具有对称性；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686800" cy="576263"/>
          </a:xfrm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Times New Roman" panose="02020603050405020304" pitchFamily="18" charset="0"/>
              </a:rPr>
              <a:t>(2)</a:t>
            </a:r>
            <a:r>
              <a:rPr lang="zh-CN" altLang="en-US" sz="3600" b="1" smtClean="0">
                <a:latin typeface="宋体" panose="02010600030101010101" pitchFamily="2" charset="-122"/>
              </a:rPr>
              <a:t>证明：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en-US" altLang="zh-CN" sz="36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宋体" panose="02010600030101010101" pitchFamily="2" charset="-122"/>
              </a:rPr>
              <a:t>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宋体" panose="02010600030101010101" pitchFamily="2" charset="-122"/>
              </a:rPr>
              <a:t>上的等价关系</a:t>
            </a:r>
            <a:br>
              <a:rPr lang="zh-CN" altLang="en-US" sz="3600" b="1" smtClean="0">
                <a:latin typeface="宋体" panose="02010600030101010101" pitchFamily="2" charset="-122"/>
              </a:rPr>
            </a:br>
            <a:r>
              <a:rPr lang="zh-CN" altLang="en-US" sz="4800" b="1" smtClean="0">
                <a:latin typeface="宋体" panose="02010600030101010101" pitchFamily="2" charset="-122"/>
              </a:rPr>
              <a:t> </a:t>
            </a:r>
            <a:endParaRPr lang="en-US" altLang="zh-CN" sz="3200" b="1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686800" cy="511175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③传递性</a:t>
            </a:r>
            <a:r>
              <a:rPr lang="en-US" altLang="zh-CN" sz="3300" b="1" smtClean="0">
                <a:latin typeface="Times New Roman" panose="02020603050405020304" pitchFamily="18" charset="0"/>
              </a:rPr>
              <a:t>: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对任意的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x, y, z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</a:t>
            </a:r>
            <a:br>
              <a:rPr lang="zh-CN" altLang="en-US" sz="3300" b="1" smtClean="0">
                <a:latin typeface="Times New Roman" panose="02020603050405020304" pitchFamily="18" charset="0"/>
              </a:rPr>
            </a:br>
            <a:r>
              <a:rPr lang="zh-CN" altLang="en-US" sz="33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3300" b="1" smtClean="0">
                <a:latin typeface="Times New Roman" panose="02020603050405020304" pitchFamily="18" charset="0"/>
              </a:rPr>
              <a:t>(x, y)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 </a:t>
            </a:r>
            <a:r>
              <a:rPr lang="en-US" altLang="zh-CN" sz="3300" b="1" smtClean="0">
                <a:latin typeface="Times New Roman" panose="02020603050405020304" pitchFamily="18" charset="0"/>
              </a:rPr>
              <a:t>(y, z)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，即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y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属于同一划分块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300" b="1" smtClean="0">
                <a:latin typeface="Times New Roman" panose="02020603050405020304" pitchFamily="18" charset="0"/>
              </a:rPr>
              <a:t>y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z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属于同一划分块</a:t>
            </a:r>
            <a:r>
              <a:rPr lang="en-US" altLang="zh-CN" sz="3300" b="1" smtClean="0">
                <a:latin typeface="Times New Roman" panose="02020603050405020304" pitchFamily="18" charset="0"/>
              </a:rPr>
              <a:t>Y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，则</a:t>
            </a:r>
            <a:r>
              <a:rPr lang="en-US" altLang="zh-CN" sz="3300" b="1" smtClean="0">
                <a:latin typeface="Times New Roman" panose="02020603050405020304" pitchFamily="18" charset="0"/>
              </a:rPr>
              <a:t>y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在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Y</a:t>
            </a:r>
            <a:r>
              <a:rPr lang="zh-CN" altLang="en-US" sz="3300" b="1" smtClean="0">
                <a:latin typeface="Times New Roman" panose="02020603050405020304" pitchFamily="18" charset="0"/>
              </a:rPr>
              <a:t>这两个划分块的交集中，按照定义，任意不同的划分块交集为空，从而只能有：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 = Y</a:t>
            </a:r>
            <a:r>
              <a:rPr lang="zh-CN" altLang="en-US" sz="3300" b="1" smtClean="0">
                <a:latin typeface="Times New Roman" panose="02020603050405020304" pitchFamily="18" charset="0"/>
              </a:rPr>
              <a:t>。即</a:t>
            </a:r>
            <a:r>
              <a:rPr lang="en-US" altLang="zh-CN" sz="3300" b="1" smtClean="0">
                <a:latin typeface="Times New Roman" panose="02020603050405020304" pitchFamily="18" charset="0"/>
              </a:rPr>
              <a:t>x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与</a:t>
            </a:r>
            <a:r>
              <a:rPr lang="en-US" altLang="zh-CN" sz="3300" b="1" smtClean="0">
                <a:latin typeface="Times New Roman" panose="02020603050405020304" pitchFamily="18" charset="0"/>
              </a:rPr>
              <a:t>z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也属于同一划分块，所以</a:t>
            </a:r>
            <a:r>
              <a:rPr lang="en-US" altLang="zh-CN" sz="3300" b="1" smtClean="0">
                <a:latin typeface="Times New Roman" panose="02020603050405020304" pitchFamily="18" charset="0"/>
              </a:rPr>
              <a:t>(x,z)</a:t>
            </a:r>
            <a:r>
              <a:rPr lang="en-US" altLang="zh-CN" sz="33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Times New Roman" panose="02020603050405020304" pitchFamily="18" charset="0"/>
              </a:rPr>
              <a:t>，则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en-US" altLang="zh-CN" sz="3300" b="1" smtClean="0">
                <a:latin typeface="Times New Roman" panose="02020603050405020304" pitchFamily="18" charset="0"/>
              </a:rPr>
              <a:t> </a:t>
            </a:r>
            <a:r>
              <a:rPr lang="zh-CN" altLang="en-US" sz="3300" b="1" smtClean="0">
                <a:latin typeface="Times New Roman" panose="02020603050405020304" pitchFamily="18" charset="0"/>
              </a:rPr>
              <a:t>具有传递性；</a:t>
            </a:r>
          </a:p>
          <a:p>
            <a:pPr marL="0" indent="0" eaLnBrk="1" hangingPunct="1">
              <a:spcBef>
                <a:spcPct val="1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</a:rPr>
              <a:t>因此， </a:t>
            </a:r>
            <a:r>
              <a:rPr lang="en-US" altLang="zh-CN" sz="3300" b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="1" baseline="-30000" smtClean="0">
                <a:latin typeface="Times New Roman" panose="02020603050405020304" pitchFamily="18" charset="0"/>
              </a:rPr>
              <a:t>C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为</a:t>
            </a:r>
            <a:r>
              <a:rPr lang="en-US" altLang="zh-CN" sz="3300" b="1" smtClean="0">
                <a:latin typeface="Times New Roman" panose="02020603050405020304" pitchFamily="18" charset="0"/>
              </a:rPr>
              <a:t>A</a:t>
            </a:r>
            <a:r>
              <a:rPr lang="zh-CN" altLang="en-US" sz="3300" b="1" smtClean="0">
                <a:latin typeface="Times New Roman" panose="02020603050405020304" pitchFamily="18" charset="0"/>
              </a:rPr>
              <a:t>上的等价关系。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7705725" cy="345598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3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300" b="1" dirty="0" smtClean="0">
                <a:solidFill>
                  <a:schemeClr val="tx2"/>
                </a:solidFill>
              </a:rPr>
              <a:t>、集合表示（直接用定义）</a:t>
            </a:r>
            <a:r>
              <a:rPr lang="en-US" altLang="zh-CN" sz="3300" b="1" dirty="0" smtClean="0">
                <a:solidFill>
                  <a:schemeClr val="tx2"/>
                </a:solidFill>
              </a:rPr>
              <a:t>--</a:t>
            </a:r>
            <a:r>
              <a:rPr lang="zh-CN" altLang="en-US" sz="3300" b="1" dirty="0" smtClean="0">
                <a:solidFill>
                  <a:schemeClr val="tx2"/>
                </a:solidFill>
              </a:rPr>
              <a:t>便于书写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dirty="0" smtClean="0"/>
              <a:t>例</a:t>
            </a:r>
            <a:r>
              <a:rPr lang="zh-CN" altLang="en-US" sz="3300" b="1" dirty="0" smtClean="0">
                <a:solidFill>
                  <a:schemeClr val="tx2"/>
                </a:solidFill>
              </a:rPr>
              <a:t> 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A={1,2,3,4}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</a:t>
            </a:r>
            <a:endParaRPr lang="zh-CN" altLang="en-US" sz="3300" b="1" dirty="0" smtClean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上的关系</a:t>
            </a:r>
            <a:r>
              <a:rPr lang="en-US" altLang="zh-CN" sz="3300" b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R={(1,1),(1,2),(1,3),(2,1),(2,2)}</a:t>
            </a:r>
            <a:endParaRPr lang="en-US" altLang="zh-CN" sz="3300" b="1" dirty="0" smtClean="0"/>
          </a:p>
          <a:p>
            <a:pPr eaLnBrk="1" hangingPunct="1">
              <a:buFontTx/>
              <a:buNone/>
            </a:pPr>
            <a:endParaRPr lang="zh-CN" altLang="en-US" sz="3300" dirty="0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42820"/>
            <a:ext cx="7772400" cy="707886"/>
          </a:xfrm>
        </p:spPr>
        <p:txBody>
          <a:bodyPr/>
          <a:lstStyle/>
          <a:p>
            <a:pPr algn="l" eaLnBrk="1" hangingPunct="1"/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二、关系的表示</a:t>
            </a:r>
            <a:endParaRPr lang="en-US" altLang="zh-CN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宋体" panose="02010600030101010101" pitchFamily="2" charset="-122"/>
              </a:rPr>
              <a:t>第二类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4000" b="1" smtClean="0">
                <a:latin typeface="宋体" panose="02010600030101010101" pitchFamily="2" charset="-122"/>
              </a:rPr>
              <a:t>数</a:t>
            </a:r>
            <a:r>
              <a:rPr lang="zh-CN" altLang="en-US" sz="4000" b="1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8964612" cy="5114925"/>
          </a:xfrm>
        </p:spPr>
        <p:txBody>
          <a:bodyPr/>
          <a:lstStyle/>
          <a:p>
            <a:pPr marL="0" indent="0" algn="just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将</a:t>
            </a:r>
            <a:r>
              <a:rPr lang="en-US" altLang="zh-CN" sz="3600" b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个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不同的球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放入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个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相同的盒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中去，并且要求无空盒，有多少种不同的放法？这里要求</a:t>
            </a:r>
            <a:r>
              <a:rPr lang="en-US" altLang="zh-CN" sz="3600" b="1" smtClean="0">
                <a:latin typeface="Times New Roman" panose="02020603050405020304" pitchFamily="18" charset="0"/>
              </a:rPr>
              <a:t>n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不同的放球方法数即为将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元集合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分为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块</a:t>
            </a:r>
            <a:r>
              <a:rPr lang="zh-CN" altLang="en-US" sz="3600" b="1" smtClean="0">
                <a:solidFill>
                  <a:schemeClr val="tx2"/>
                </a:solidFill>
                <a:latin typeface="宋体" panose="02010600030101010101" pitchFamily="2" charset="-122"/>
              </a:rPr>
              <a:t>的不同的划分数。</a:t>
            </a:r>
            <a:r>
              <a:rPr lang="zh-CN" altLang="en-US" sz="3600" b="1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3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     表示将</a:t>
            </a:r>
            <a:r>
              <a:rPr lang="en-US" altLang="zh-CN" sz="3600" b="1" smtClean="0">
                <a:latin typeface="Times New Roman" panose="02020603050405020304" pitchFamily="18" charset="0"/>
              </a:rPr>
              <a:t>n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个不同的球放入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个相同的盒中的方案数，称      为第二类</a:t>
            </a:r>
            <a:r>
              <a:rPr lang="en-US" altLang="zh-CN" sz="3600" b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数。</a:t>
            </a:r>
            <a:endParaRPr lang="zh-CN" altLang="en-US" sz="2800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1034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16013" y="4724400"/>
          <a:ext cx="6445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0" r:id="rId3" imgW="293245" imgH="458993" progId="Equation.DSMT4">
                  <p:embed/>
                </p:oleObj>
              </mc:Choice>
              <mc:Fallback>
                <p:oleObj r:id="rId3" imgW="293245" imgH="45899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724400"/>
                        <a:ext cx="6445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63938" y="5445125"/>
          <a:ext cx="6445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1" r:id="rId5" imgW="293245" imgH="458993" progId="Equation.DSMT4">
                  <p:embed/>
                </p:oleObj>
              </mc:Choice>
              <mc:Fallback>
                <p:oleObj r:id="rId5" imgW="293245" imgH="45899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445125"/>
                        <a:ext cx="6445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FA661-BD4B-4FAB-830F-A7C250F1BC52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第二类</a:t>
            </a:r>
            <a:r>
              <a:rPr lang="en-US" altLang="zh-CN" sz="4800" b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4800" b="1" smtClean="0">
                <a:latin typeface="宋体" panose="02010600030101010101" pitchFamily="2" charset="-122"/>
              </a:rPr>
              <a:t>数</a:t>
            </a:r>
            <a:r>
              <a:rPr lang="zh-CN" altLang="en-US" sz="4800" b="1" smtClean="0">
                <a:latin typeface="Times New Roman" panose="02020603050405020304" pitchFamily="18" charset="0"/>
              </a:rPr>
              <a:t>的性质</a:t>
            </a:r>
          </a:p>
        </p:txBody>
      </p:sp>
      <p:graphicFrame>
        <p:nvGraphicFramePr>
          <p:cNvPr id="104451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79388" y="1052513"/>
          <a:ext cx="89646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5" r:id="rId3" imgW="3556000" imgH="469900" progId="Equation.DSMT4">
                  <p:embed/>
                </p:oleObj>
              </mc:Choice>
              <mc:Fallback>
                <p:oleObj r:id="rId3" imgW="3556000" imgH="4699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2513"/>
                        <a:ext cx="8964612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68313" y="1557338"/>
            <a:ext cx="8135937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5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0" y="2565400"/>
            <a:ext cx="91440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5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>
                <a:latin typeface="Times New Roman" panose="02020603050405020304" pitchFamily="18" charset="0"/>
              </a:rPr>
              <a:t>没有盒子，当然谈不到放法，所以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400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>
                <a:latin typeface="Times New Roman" panose="02020603050405020304" pitchFamily="18" charset="0"/>
              </a:rPr>
              <a:t>如果只有一个盒子，则所有</a:t>
            </a:r>
            <a:r>
              <a:rPr lang="en-US" altLang="zh-CN" sz="4000">
                <a:latin typeface="Times New Roman" panose="02020603050405020304" pitchFamily="18" charset="0"/>
              </a:rPr>
              <a:t>n</a:t>
            </a:r>
            <a:r>
              <a:rPr lang="zh-CN" altLang="en-US" sz="4000">
                <a:latin typeface="Times New Roman" panose="02020603050405020304" pitchFamily="18" charset="0"/>
              </a:rPr>
              <a:t>个球只能放到该盒子里，放球的方案数为</a:t>
            </a:r>
            <a:r>
              <a:rPr lang="en-US" altLang="zh-CN" sz="4000">
                <a:latin typeface="Times New Roman" panose="02020603050405020304" pitchFamily="18" charset="0"/>
              </a:rPr>
              <a:t>1</a:t>
            </a:r>
            <a:r>
              <a:rPr lang="zh-CN" altLang="en-US" sz="4000">
                <a:latin typeface="Times New Roman" panose="02020603050405020304" pitchFamily="18" charset="0"/>
              </a:rPr>
              <a:t>；</a:t>
            </a:r>
          </a:p>
        </p:txBody>
      </p:sp>
      <p:graphicFrame>
        <p:nvGraphicFramePr>
          <p:cNvPr id="10445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3357563"/>
          <a:ext cx="1439862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26" r:id="rId6" imgW="534328" imgH="470717" progId="Equation.DSMT4">
                  <p:embed/>
                </p:oleObj>
              </mc:Choice>
              <mc:Fallback>
                <p:oleObj r:id="rId6" imgW="534328" imgH="47071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1439862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3F1D70-50C7-4575-AD83-55C34D0C26B3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第二类</a:t>
            </a:r>
            <a:r>
              <a:rPr lang="en-US" altLang="zh-CN" sz="4800" b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4800" b="1" smtClean="0">
                <a:latin typeface="宋体" panose="02010600030101010101" pitchFamily="2" charset="-122"/>
              </a:rPr>
              <a:t>数</a:t>
            </a:r>
            <a:r>
              <a:rPr lang="zh-CN" altLang="en-US" sz="4800" b="1" smtClean="0">
                <a:latin typeface="Times New Roman" panose="02020603050405020304" pitchFamily="18" charset="0"/>
              </a:rPr>
              <a:t>的性质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25538"/>
            <a:ext cx="8713787" cy="4970462"/>
          </a:xfrm>
        </p:spPr>
        <p:txBody>
          <a:bodyPr/>
          <a:lstStyle/>
          <a:p>
            <a:pPr eaLnBrk="1" hangingPunct="1"/>
            <a:r>
              <a:rPr lang="zh-CN" altLang="en-US" sz="3600" b="1" smtClean="0"/>
              <a:t>如果有两个相同的盒子，先任取一个球</a:t>
            </a:r>
            <a:r>
              <a:rPr lang="en-US" altLang="zh-CN" sz="3600" b="1" smtClean="0"/>
              <a:t>a</a:t>
            </a:r>
            <a:r>
              <a:rPr lang="en-US" altLang="zh-CN" sz="3600" b="1" baseline="-25000" smtClean="0"/>
              <a:t>i</a:t>
            </a:r>
            <a:r>
              <a:rPr lang="zh-CN" altLang="en-US" sz="3600" b="1" smtClean="0"/>
              <a:t>，把它放到一个盒子里，对于剩下的</a:t>
            </a:r>
            <a:r>
              <a:rPr lang="en-US" altLang="zh-CN" sz="3600" b="1" smtClean="0"/>
              <a:t>n-1</a:t>
            </a:r>
            <a:r>
              <a:rPr lang="zh-CN" altLang="en-US" sz="3600" b="1" smtClean="0"/>
              <a:t>个球，每个球可以有两种选择：与</a:t>
            </a:r>
            <a:r>
              <a:rPr lang="en-US" altLang="zh-CN" sz="3600" b="1" smtClean="0"/>
              <a:t>a</a:t>
            </a:r>
            <a:r>
              <a:rPr lang="en-US" altLang="zh-CN" sz="3600" b="1" baseline="-25000" smtClean="0"/>
              <a:t>i</a:t>
            </a:r>
            <a:r>
              <a:rPr lang="zh-CN" altLang="en-US" sz="3600" b="1" smtClean="0"/>
              <a:t>放在同一个盒子里或者不与</a:t>
            </a:r>
            <a:r>
              <a:rPr lang="en-US" altLang="zh-CN" sz="3600" b="1" smtClean="0"/>
              <a:t>a</a:t>
            </a:r>
            <a:r>
              <a:rPr lang="en-US" altLang="zh-CN" sz="3600" b="1" baseline="-25000" smtClean="0"/>
              <a:t>i</a:t>
            </a:r>
            <a:r>
              <a:rPr lang="zh-CN" altLang="en-US" sz="3600" b="1" smtClean="0"/>
              <a:t>放在同一个盒子里，根据乘法原理有</a:t>
            </a:r>
            <a:r>
              <a:rPr lang="en-US" altLang="zh-CN" sz="3600" b="1" smtClean="0"/>
              <a:t>2</a:t>
            </a:r>
            <a:r>
              <a:rPr lang="en-US" altLang="zh-CN" sz="3600" b="1" baseline="30000" smtClean="0"/>
              <a:t>n-1</a:t>
            </a:r>
            <a:r>
              <a:rPr lang="zh-CN" altLang="en-US" sz="3600" b="1" smtClean="0"/>
              <a:t>种方法。但是其中有一种方法是错误的，即</a:t>
            </a:r>
            <a:r>
              <a:rPr lang="en-US" altLang="zh-CN" sz="3600" b="1" smtClean="0"/>
              <a:t>n-1</a:t>
            </a:r>
            <a:r>
              <a:rPr lang="zh-CN" altLang="en-US" sz="3600" b="1" smtClean="0"/>
              <a:t>个球都与</a:t>
            </a:r>
            <a:r>
              <a:rPr lang="en-US" altLang="zh-CN" sz="3600" b="1" smtClean="0"/>
              <a:t>a</a:t>
            </a:r>
            <a:r>
              <a:rPr lang="en-US" altLang="zh-CN" sz="3600" b="1" baseline="-25000" smtClean="0"/>
              <a:t>i</a:t>
            </a:r>
            <a:r>
              <a:rPr lang="zh-CN" altLang="en-US" sz="3600" b="1" smtClean="0"/>
              <a:t>放在了同一个盒子里而另一个盒子为空。所以：</a:t>
            </a:r>
          </a:p>
          <a:p>
            <a:pPr eaLnBrk="1" hangingPunct="1"/>
            <a:endParaRPr lang="zh-CN" altLang="en-US" sz="3600" b="1" smtClean="0"/>
          </a:p>
        </p:txBody>
      </p:sp>
      <p:graphicFrame>
        <p:nvGraphicFramePr>
          <p:cNvPr id="10547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11638" y="5084763"/>
          <a:ext cx="23749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6" r:id="rId3" imgW="903268" imgH="470717" progId="Equation.DSMT4">
                  <p:embed/>
                </p:oleObj>
              </mc:Choice>
              <mc:Fallback>
                <p:oleObj r:id="rId3" imgW="903268" imgH="4707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084763"/>
                        <a:ext cx="23749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604B6-665C-455B-A0A3-6A40DB8C90EA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第二类</a:t>
            </a:r>
            <a:r>
              <a:rPr lang="en-US" altLang="zh-CN" sz="4800" b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4800" b="1" smtClean="0">
                <a:latin typeface="宋体" panose="02010600030101010101" pitchFamily="2" charset="-122"/>
              </a:rPr>
              <a:t>数</a:t>
            </a:r>
            <a:r>
              <a:rPr lang="zh-CN" altLang="en-US" sz="4800" b="1" smtClean="0">
                <a:latin typeface="Times New Roman" panose="02020603050405020304" pitchFamily="18" charset="0"/>
              </a:rPr>
              <a:t>的性质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96975"/>
            <a:ext cx="8785225" cy="4970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 smtClean="0"/>
              <a:t>当盒子数为</a:t>
            </a:r>
            <a:r>
              <a:rPr lang="en-US" altLang="zh-CN" sz="3600" b="1" smtClean="0"/>
              <a:t>n-1</a:t>
            </a:r>
            <a:r>
              <a:rPr lang="zh-CN" altLang="en-US" sz="3600" b="1" smtClean="0"/>
              <a:t>的时候，要把</a:t>
            </a:r>
            <a:r>
              <a:rPr lang="en-US" altLang="zh-CN" sz="3600" b="1" smtClean="0"/>
              <a:t>n</a:t>
            </a:r>
            <a:r>
              <a:rPr lang="zh-CN" altLang="en-US" sz="3600" b="1" smtClean="0"/>
              <a:t>个不同的球放到</a:t>
            </a:r>
            <a:r>
              <a:rPr lang="en-US" altLang="zh-CN" sz="3600" b="1" smtClean="0"/>
              <a:t>n-1</a:t>
            </a:r>
            <a:r>
              <a:rPr lang="zh-CN" altLang="en-US" sz="3600" b="1" smtClean="0"/>
              <a:t>个相同的盒子里，而且没有空盒，必然有一个盒子里放两个球。这两个球要从</a:t>
            </a:r>
            <a:r>
              <a:rPr lang="en-US" altLang="zh-CN" sz="3600" b="1" smtClean="0"/>
              <a:t>n</a:t>
            </a:r>
            <a:r>
              <a:rPr lang="zh-CN" altLang="en-US" sz="3600" b="1" smtClean="0"/>
              <a:t>个球中选取，有</a:t>
            </a:r>
            <a:r>
              <a:rPr lang="en-US" altLang="zh-CN" sz="3600" b="1" smtClean="0"/>
              <a:t>C</a:t>
            </a:r>
            <a:r>
              <a:rPr lang="en-US" altLang="zh-CN" sz="3600" b="1" baseline="-25000" smtClean="0"/>
              <a:t>n</a:t>
            </a:r>
            <a:r>
              <a:rPr lang="en-US" altLang="zh-CN" sz="3600" b="1" baseline="30000" smtClean="0"/>
              <a:t>2</a:t>
            </a:r>
            <a:r>
              <a:rPr lang="zh-CN" altLang="en-US" sz="3600" b="1" smtClean="0"/>
              <a:t>种选择方法，所以：</a:t>
            </a:r>
          </a:p>
          <a:p>
            <a:pPr eaLnBrk="1" hangingPunct="1">
              <a:lnSpc>
                <a:spcPct val="90000"/>
              </a:lnSpc>
            </a:pPr>
            <a:endParaRPr lang="zh-CN" altLang="en-US" sz="3600" b="1" smtClean="0"/>
          </a:p>
          <a:p>
            <a:pPr eaLnBrk="1" hangingPunct="1">
              <a:lnSpc>
                <a:spcPct val="90000"/>
              </a:lnSpc>
            </a:pPr>
            <a:endParaRPr lang="zh-CN" altLang="en-US" sz="3600" b="1" smtClean="0"/>
          </a:p>
          <a:p>
            <a:pPr eaLnBrk="1" hangingPunct="1">
              <a:lnSpc>
                <a:spcPct val="90000"/>
              </a:lnSpc>
            </a:pPr>
            <a:r>
              <a:rPr lang="zh-CN" altLang="en-US" sz="3600" b="1" smtClean="0"/>
              <a:t>当有</a:t>
            </a:r>
            <a:r>
              <a:rPr lang="en-US" altLang="zh-CN" sz="3600" b="1" smtClean="0"/>
              <a:t>n</a:t>
            </a:r>
            <a:r>
              <a:rPr lang="zh-CN" altLang="en-US" sz="3600" b="1" smtClean="0"/>
              <a:t>个相同的盒子的时候，</a:t>
            </a:r>
            <a:r>
              <a:rPr lang="en-US" altLang="zh-CN" sz="3600" b="1" smtClean="0"/>
              <a:t>n</a:t>
            </a:r>
            <a:r>
              <a:rPr lang="zh-CN" altLang="en-US" sz="3600" b="1" smtClean="0"/>
              <a:t>个不同的球，没有空盒，只有一种放法。</a:t>
            </a:r>
          </a:p>
        </p:txBody>
      </p:sp>
      <p:graphicFrame>
        <p:nvGraphicFramePr>
          <p:cNvPr id="1065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16238" y="3429000"/>
          <a:ext cx="2519362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0" r:id="rId4" imgW="814214" imgH="470717" progId="Equation.DSMT4">
                  <p:embed/>
                </p:oleObj>
              </mc:Choice>
              <mc:Fallback>
                <p:oleObj r:id="rId4" imgW="814214" imgH="47071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429000"/>
                        <a:ext cx="2519362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604B6-665C-455B-A0A3-6A40DB8C90EA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772400" cy="823912"/>
          </a:xfrm>
        </p:spPr>
        <p:txBody>
          <a:bodyPr/>
          <a:lstStyle/>
          <a:p>
            <a:pPr algn="l" eaLnBrk="1" hangingPunct="1"/>
            <a:r>
              <a:rPr lang="zh-CN" altLang="en-US" sz="4800" b="1" smtClean="0">
                <a:latin typeface="宋体" panose="02010600030101010101" pitchFamily="2" charset="-122"/>
              </a:rPr>
              <a:t>第二类</a:t>
            </a:r>
            <a:r>
              <a:rPr lang="en-US" altLang="zh-CN" sz="4800" b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4800" b="1" smtClean="0">
                <a:latin typeface="宋体" panose="02010600030101010101" pitchFamily="2" charset="-122"/>
              </a:rPr>
              <a:t>数</a:t>
            </a:r>
            <a:r>
              <a:rPr lang="zh-CN" altLang="en-US" sz="4800" b="1" smtClean="0">
                <a:latin typeface="Times New Roman" panose="02020603050405020304" pitchFamily="18" charset="0"/>
              </a:rPr>
              <a:t>的性质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125538"/>
            <a:ext cx="8785225" cy="5259387"/>
          </a:xfrm>
        </p:spPr>
        <p:txBody>
          <a:bodyPr/>
          <a:lstStyle/>
          <a:p>
            <a:pPr eaLnBrk="1" hangingPunct="1"/>
            <a:r>
              <a:rPr lang="en-US" altLang="zh-CN" sz="4000" b="1" smtClean="0"/>
              <a:t>(2)</a:t>
            </a:r>
            <a:r>
              <a:rPr lang="zh-CN" altLang="en-US" sz="4000" b="1" smtClean="0"/>
              <a:t>满足如下的递推公式：</a:t>
            </a:r>
          </a:p>
          <a:p>
            <a:pPr eaLnBrk="1" hangingPunct="1"/>
            <a:endParaRPr lang="zh-CN" altLang="en-US" sz="4000" b="1" smtClean="0"/>
          </a:p>
          <a:p>
            <a:pPr eaLnBrk="1" hangingPunct="1"/>
            <a:endParaRPr lang="zh-CN" altLang="en-US" sz="4000" b="1" smtClean="0"/>
          </a:p>
          <a:p>
            <a:pPr eaLnBrk="1" hangingPunct="1"/>
            <a:r>
              <a:rPr lang="zh-CN" altLang="en-US" sz="4000" b="1" smtClean="0"/>
              <a:t>证明：把</a:t>
            </a:r>
            <a:r>
              <a:rPr lang="en-US" altLang="zh-CN" sz="4000" b="1" smtClean="0"/>
              <a:t>n</a:t>
            </a:r>
            <a:r>
              <a:rPr lang="zh-CN" altLang="en-US" sz="4000" b="1" smtClean="0"/>
              <a:t>个不同的球正好放到</a:t>
            </a:r>
            <a:r>
              <a:rPr lang="en-US" altLang="zh-CN" sz="4000" b="1" smtClean="0"/>
              <a:t>r</a:t>
            </a:r>
            <a:r>
              <a:rPr lang="zh-CN" altLang="en-US" sz="4000" b="1" smtClean="0"/>
              <a:t>个相同的盒子里，没有空盒。我们先取一个球，设该球的编号为</a:t>
            </a:r>
            <a:r>
              <a:rPr lang="en-US" altLang="zh-CN" sz="4000" b="1" smtClean="0"/>
              <a:t>a</a:t>
            </a:r>
            <a:r>
              <a:rPr lang="en-US" altLang="zh-CN" sz="4000" b="1" baseline="-25000" smtClean="0"/>
              <a:t>i</a:t>
            </a:r>
            <a:r>
              <a:rPr lang="zh-CN" altLang="en-US" sz="4000" b="1" smtClean="0"/>
              <a:t>，然后把所有的放法分成两类：        </a:t>
            </a:r>
          </a:p>
        </p:txBody>
      </p:sp>
      <p:graphicFrame>
        <p:nvGraphicFramePr>
          <p:cNvPr id="1085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47813" y="1844675"/>
          <a:ext cx="4752975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98" r:id="rId3" imgW="1588189" imgH="470104" progId="Equation.DSMT4">
                  <p:embed/>
                </p:oleObj>
              </mc:Choice>
              <mc:Fallback>
                <p:oleObj r:id="rId3" imgW="1588189" imgH="47010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4752975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8FA661-BD4B-4FAB-830F-A7C250F1BC52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28588"/>
            <a:ext cx="7772400" cy="708025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宋体" panose="02010600030101010101" pitchFamily="2" charset="-122"/>
              </a:rPr>
              <a:t>第二类</a:t>
            </a:r>
            <a:r>
              <a:rPr lang="en-US" altLang="zh-CN" sz="4000" b="1" smtClean="0">
                <a:latin typeface="Times New Roman" panose="02020603050405020304" pitchFamily="18" charset="0"/>
              </a:rPr>
              <a:t>Stirling</a:t>
            </a:r>
            <a:r>
              <a:rPr lang="zh-CN" altLang="en-US" sz="4000" b="1" smtClean="0">
                <a:latin typeface="宋体" panose="02010600030101010101" pitchFamily="2" charset="-122"/>
              </a:rPr>
              <a:t>数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的性质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898525"/>
            <a:ext cx="8785225" cy="56261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/>
              <a:t>第一种，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i</a:t>
            </a:r>
            <a:r>
              <a:rPr lang="zh-CN" altLang="en-US" b="1" smtClean="0"/>
              <a:t>单放在一个盒子里，剩下的</a:t>
            </a:r>
            <a:r>
              <a:rPr lang="en-US" altLang="zh-CN" b="1" smtClean="0"/>
              <a:t>n-1</a:t>
            </a:r>
            <a:r>
              <a:rPr lang="zh-CN" altLang="en-US" b="1" smtClean="0"/>
              <a:t>个球放在剩下的</a:t>
            </a:r>
            <a:r>
              <a:rPr lang="en-US" altLang="zh-CN" b="1" smtClean="0"/>
              <a:t>r-1</a:t>
            </a:r>
            <a:r>
              <a:rPr lang="zh-CN" altLang="en-US" b="1" smtClean="0"/>
              <a:t>个盒子里，方法数为：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/>
              <a:t>    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smtClean="0"/>
              <a:t>      第二种，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i</a:t>
            </a:r>
            <a:r>
              <a:rPr lang="zh-CN" altLang="en-US" b="1" smtClean="0"/>
              <a:t>不单放在一个盒子里。可以先把</a:t>
            </a:r>
            <a:r>
              <a:rPr lang="en-US" altLang="zh-CN" b="1" smtClean="0"/>
              <a:t>n-1</a:t>
            </a:r>
            <a:r>
              <a:rPr lang="zh-CN" altLang="en-US" b="1" smtClean="0"/>
              <a:t>个球放在</a:t>
            </a:r>
            <a:r>
              <a:rPr lang="en-US" altLang="zh-CN" b="1" smtClean="0"/>
              <a:t>r</a:t>
            </a:r>
            <a:r>
              <a:rPr lang="zh-CN" altLang="en-US" b="1" smtClean="0"/>
              <a:t>个盒子里，有        种方法，对于其中的任何一种方法，加入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i</a:t>
            </a:r>
            <a:r>
              <a:rPr lang="zh-CN" altLang="en-US" b="1" smtClean="0"/>
              <a:t>的方法有</a:t>
            </a:r>
            <a:r>
              <a:rPr lang="en-US" altLang="zh-CN" b="1" smtClean="0"/>
              <a:t>r</a:t>
            </a:r>
            <a:r>
              <a:rPr lang="zh-CN" altLang="en-US" b="1" smtClean="0"/>
              <a:t>种，由乘法原理，放球的方法数为：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   </a:t>
            </a:r>
          </a:p>
          <a:p>
            <a:pPr eaLnBrk="1" hangingPunct="1">
              <a:buFontTx/>
              <a:buNone/>
            </a:pPr>
            <a:r>
              <a:rPr lang="zh-CN" altLang="en-US" b="1" smtClean="0"/>
              <a:t>      综上，根据加法原理，有：</a:t>
            </a:r>
          </a:p>
          <a:p>
            <a:pPr eaLnBrk="1" hangingPunct="1"/>
            <a:endParaRPr lang="zh-CN" altLang="en-US" smtClean="0"/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7092950" y="1412875"/>
          <a:ext cx="12239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8" r:id="rId3" imgW="496377" imgH="470922" progId="Equation.DSMT4">
                  <p:embed/>
                </p:oleObj>
              </mc:Choice>
              <mc:Fallback>
                <p:oleObj r:id="rId3" imgW="496377" imgH="47092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412875"/>
                        <a:ext cx="1223963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5724525" y="4437063"/>
          <a:ext cx="136842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9" r:id="rId5" imgW="585216" imgH="470717" progId="Equation.DSMT4">
                  <p:embed/>
                </p:oleObj>
              </mc:Choice>
              <mc:Fallback>
                <p:oleObj r:id="rId5" imgW="585216" imgH="47071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437063"/>
                        <a:ext cx="1368425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435600" y="5481638"/>
          <a:ext cx="352901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0" r:id="rId7" imgW="1588189" imgH="470104" progId="Equation.DSMT4">
                  <p:embed/>
                </p:oleObj>
              </mc:Choice>
              <mc:Fallback>
                <p:oleObj r:id="rId7" imgW="1588189" imgH="47010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481638"/>
                        <a:ext cx="3529013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5437188" y="3397250"/>
          <a:ext cx="7905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1" r:id="rId9" imgW="496377" imgH="470922" progId="Equation.DSMT4">
                  <p:embed/>
                </p:oleObj>
              </mc:Choice>
              <mc:Fallback>
                <p:oleObj r:id="rId9" imgW="496377" imgH="47092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3397250"/>
                        <a:ext cx="7905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47650"/>
            <a:ext cx="7772400" cy="706438"/>
          </a:xfrm>
        </p:spPr>
        <p:txBody>
          <a:bodyPr/>
          <a:lstStyle/>
          <a:p>
            <a:pPr algn="l" eaLnBrk="1" hangingPunct="1"/>
            <a:r>
              <a:rPr lang="zh-CN" altLang="en-US" sz="4000" b="1" smtClean="0">
                <a:latin typeface="宋体" panose="02010600030101010101" pitchFamily="2" charset="-122"/>
              </a:rPr>
              <a:t>例</a:t>
            </a:r>
            <a:r>
              <a:rPr lang="en-US" altLang="zh-CN" sz="4000" b="1" smtClean="0">
                <a:latin typeface="Times New Roman" panose="02020603050405020304" pitchFamily="18" charset="0"/>
              </a:rPr>
              <a:t>1.2.5 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81075"/>
            <a:ext cx="8713787" cy="5114925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smtClean="0">
                <a:latin typeface="宋体" panose="02010600030101010101" pitchFamily="2" charset="-122"/>
              </a:rPr>
              <a:t>集合</a:t>
            </a:r>
            <a:r>
              <a:rPr lang="en-US" altLang="zh-CN" sz="3300" b="1" smtClean="0">
                <a:latin typeface="Times New Roman" panose="02020603050405020304" pitchFamily="18" charset="0"/>
              </a:rPr>
              <a:t>A={a</a:t>
            </a:r>
            <a:r>
              <a:rPr lang="en-US" altLang="zh-CN" sz="3300" b="1" smtClean="0">
                <a:latin typeface="宋体" panose="02010600030101010101" pitchFamily="2" charset="-122"/>
              </a:rPr>
              <a:t>,</a:t>
            </a:r>
            <a:r>
              <a:rPr lang="en-US" altLang="zh-CN" sz="3300" b="1" smtClean="0">
                <a:latin typeface="Times New Roman" panose="02020603050405020304" pitchFamily="18" charset="0"/>
              </a:rPr>
              <a:t>b</a:t>
            </a:r>
            <a:r>
              <a:rPr lang="en-US" altLang="zh-CN" sz="3300" b="1" smtClean="0">
                <a:latin typeface="宋体" panose="02010600030101010101" pitchFamily="2" charset="-122"/>
              </a:rPr>
              <a:t>,</a:t>
            </a:r>
            <a:r>
              <a:rPr lang="en-US" altLang="zh-CN" sz="3300" b="1" smtClean="0">
                <a:latin typeface="Times New Roman" panose="02020603050405020304" pitchFamily="18" charset="0"/>
              </a:rPr>
              <a:t>c</a:t>
            </a:r>
            <a:r>
              <a:rPr lang="en-US" altLang="zh-CN" sz="3300" b="1" smtClean="0">
                <a:latin typeface="宋体" panose="02010600030101010101" pitchFamily="2" charset="-122"/>
              </a:rPr>
              <a:t>,</a:t>
            </a:r>
            <a:r>
              <a:rPr lang="en-US" altLang="zh-CN" sz="3300" b="1" smtClean="0">
                <a:latin typeface="Times New Roman" panose="02020603050405020304" pitchFamily="18" charset="0"/>
              </a:rPr>
              <a:t>d}</a:t>
            </a:r>
            <a:r>
              <a:rPr lang="zh-CN" altLang="en-US" sz="3300" b="1" smtClean="0">
                <a:latin typeface="宋体" panose="02010600030101010101" pitchFamily="2" charset="-122"/>
              </a:rPr>
              <a:t>上有多少不同的等价关系？</a:t>
            </a: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300" b="1" smtClean="0">
                <a:latin typeface="宋体" panose="02010600030101010101" pitchFamily="2" charset="-122"/>
              </a:rPr>
              <a:t>解：不同的划分个数为</a:t>
            </a:r>
            <a:r>
              <a:rPr lang="en-US" altLang="zh-CN" sz="3300" b="1" smtClean="0">
                <a:latin typeface="宋体" panose="02010600030101010101" pitchFamily="2" charset="-122"/>
              </a:rPr>
              <a:t>:</a:t>
            </a:r>
            <a:br>
              <a:rPr lang="en-US" altLang="zh-CN" sz="3300" b="1" smtClean="0">
                <a:latin typeface="宋体" panose="02010600030101010101" pitchFamily="2" charset="-122"/>
              </a:rPr>
            </a:br>
            <a:r>
              <a:rPr lang="en-US" altLang="zh-CN" b="1" smtClean="0">
                <a:latin typeface="宋体" panose="02010600030101010101" pitchFamily="2" charset="-122"/>
              </a:rPr>
              <a:t/>
            </a:r>
            <a:br>
              <a:rPr lang="en-US" altLang="zh-CN" b="1" smtClean="0">
                <a:latin typeface="宋体" panose="02010600030101010101" pitchFamily="2" charset="-122"/>
              </a:rPr>
            </a:br>
            <a:r>
              <a:rPr lang="en-US" altLang="zh-CN" b="1" smtClean="0">
                <a:latin typeface="宋体" panose="02010600030101010101" pitchFamily="2" charset="-122"/>
              </a:rPr>
              <a:t/>
            </a:r>
            <a:br>
              <a:rPr lang="en-US" altLang="zh-CN" b="1" smtClean="0">
                <a:latin typeface="宋体" panose="02010600030101010101" pitchFamily="2" charset="-122"/>
              </a:rPr>
            </a:br>
            <a:endParaRPr lang="en-US" altLang="zh-CN" b="1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宋体" panose="02010600030101010101" pitchFamily="2" charset="-122"/>
              </a:rPr>
              <a:t>不同的等价关系个数等于不同的划分个数，所以不同的等价关系个数为</a:t>
            </a:r>
            <a:r>
              <a:rPr lang="en-US" altLang="zh-CN" sz="3300" b="1" smtClean="0">
                <a:latin typeface="宋体" panose="02010600030101010101" pitchFamily="2" charset="-122"/>
              </a:rPr>
              <a:t>15</a:t>
            </a:r>
            <a:r>
              <a:rPr lang="zh-CN" altLang="en-US" sz="3300" b="1" smtClean="0"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1059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57175" y="2420938"/>
          <a:ext cx="86360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6" r:id="rId3" imgW="3048000" imgH="469900" progId="Equation.DSMT4">
                  <p:embed/>
                </p:oleObj>
              </mc:Choice>
              <mc:Fallback>
                <p:oleObj r:id="rId3" imgW="30480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2420938"/>
                        <a:ext cx="86360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604B6-665C-455B-A0A3-6A40DB8C90EA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86800" cy="823913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Times New Roman" panose="02020603050405020304" pitchFamily="18" charset="0"/>
              </a:rPr>
              <a:t>定义</a:t>
            </a:r>
            <a:r>
              <a:rPr lang="en-US" altLang="zh-CN" sz="3200" b="1" smtClean="0">
                <a:latin typeface="Times New Roman" panose="02020603050405020304" pitchFamily="18" charset="0"/>
              </a:rPr>
              <a:t>1.2.14 </a:t>
            </a:r>
            <a:r>
              <a:rPr lang="zh-CN" altLang="en-US" sz="4800" b="1" smtClean="0">
                <a:latin typeface="Times New Roman" panose="02020603050405020304" pitchFamily="18" charset="0"/>
              </a:rPr>
              <a:t>加细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设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smtClean="0">
                <a:latin typeface="Times New Roman" panose="02020603050405020304" pitchFamily="18" charset="0"/>
              </a:rPr>
              <a:t>都是集合</a:t>
            </a:r>
            <a:r>
              <a:rPr lang="en-US" altLang="zh-CN" sz="3600" b="1" smtClean="0">
                <a:latin typeface="Times New Roman" panose="02020603050405020304" pitchFamily="18" charset="0"/>
              </a:rPr>
              <a:t>A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的划分，若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的每个划分块都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包含于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en-US" altLang="zh-CN" sz="36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的某个划分块中，则称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的加细。</a:t>
            </a:r>
          </a:p>
          <a:p>
            <a:pPr marL="0" indent="0" algn="just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示意图：</a:t>
            </a:r>
          </a:p>
        </p:txBody>
      </p:sp>
      <p:sp>
        <p:nvSpPr>
          <p:cNvPr id="111620" name="Oval 4"/>
          <p:cNvSpPr>
            <a:spLocks noChangeArrowheads="1"/>
          </p:cNvSpPr>
          <p:nvPr/>
        </p:nvSpPr>
        <p:spPr bwMode="auto">
          <a:xfrm>
            <a:off x="1042988" y="4437063"/>
            <a:ext cx="2305050" cy="18002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11621" name="Line 5"/>
          <p:cNvSpPr>
            <a:spLocks noChangeShapeType="1"/>
          </p:cNvSpPr>
          <p:nvPr/>
        </p:nvSpPr>
        <p:spPr bwMode="auto">
          <a:xfrm>
            <a:off x="2195513" y="4437063"/>
            <a:ext cx="0" cy="1800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2" name="Line 6"/>
          <p:cNvSpPr>
            <a:spLocks noChangeShapeType="1"/>
          </p:cNvSpPr>
          <p:nvPr/>
        </p:nvSpPr>
        <p:spPr bwMode="auto">
          <a:xfrm>
            <a:off x="1042988" y="5373688"/>
            <a:ext cx="23050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3635375" y="5300663"/>
            <a:ext cx="865188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4932363" y="4437063"/>
            <a:ext cx="2305050" cy="18002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6084888" y="4437063"/>
            <a:ext cx="0" cy="18002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2987675" y="4005263"/>
            <a:ext cx="8636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6732588" y="4005263"/>
            <a:ext cx="1150937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C’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1116013" y="4508500"/>
            <a:ext cx="1295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1042988" y="5300663"/>
            <a:ext cx="12954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2051050" y="4508500"/>
            <a:ext cx="1295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11631" name="Text Box 15"/>
          <p:cNvSpPr txBox="1">
            <a:spLocks noChangeArrowheads="1"/>
          </p:cNvSpPr>
          <p:nvPr/>
        </p:nvSpPr>
        <p:spPr bwMode="auto">
          <a:xfrm>
            <a:off x="2051050" y="5229225"/>
            <a:ext cx="1295400" cy="75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4859338" y="4868863"/>
            <a:ext cx="12954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6011863" y="4941888"/>
            <a:ext cx="12954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SzPct val="85000"/>
              <a:buBlip>
                <a:blip r:embed="rId3"/>
              </a:buBlip>
              <a:tabLst>
                <a:tab pos="47625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47625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47625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4762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B</a:t>
            </a:r>
            <a:r>
              <a:rPr lang="en-US" altLang="zh-CN" sz="36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nimBg="1"/>
      <p:bldP spid="111621" grpId="0" animBg="1"/>
      <p:bldP spid="111622" grpId="0" animBg="1"/>
      <p:bldP spid="111623" grpId="0" animBg="1"/>
      <p:bldP spid="111624" grpId="0" animBg="1"/>
      <p:bldP spid="111625" grpId="0" animBg="1"/>
      <p:bldP spid="111628" grpId="0" autoUpdateAnimBg="0"/>
      <p:bldP spid="111629" grpId="0" autoUpdateAnimBg="0"/>
      <p:bldP spid="111630" grpId="0" autoUpdateAnimBg="0"/>
      <p:bldP spid="111631" grpId="0" autoUpdateAnimBg="0"/>
      <p:bldP spid="111632" grpId="0" autoUpdateAnimBg="0"/>
      <p:bldP spid="111633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333375"/>
            <a:ext cx="8785225" cy="5762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4000" b="1" smtClean="0">
                <a:latin typeface="Times New Roman" panose="02020603050405020304" pitchFamily="18" charset="0"/>
              </a:rPr>
              <a:t>例：设</a:t>
            </a:r>
            <a:r>
              <a:rPr lang="en-US" altLang="zh-CN" sz="4000" b="1" smtClean="0">
                <a:latin typeface="Times New Roman" panose="02020603050405020304" pitchFamily="18" charset="0"/>
              </a:rPr>
              <a:t>A={1, 2, 3, 4}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Times New Roman" panose="02020603050405020304" pitchFamily="18" charset="0"/>
              </a:rPr>
              <a:t> 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4000" b="1" smtClean="0">
                <a:latin typeface="Times New Roman" panose="02020603050405020304" pitchFamily="18" charset="0"/>
              </a:rPr>
              <a:t>={{1, 2, 3, 4}}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Times New Roman" panose="02020603050405020304" pitchFamily="18" charset="0"/>
              </a:rPr>
              <a:t> 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z="4000" b="1" smtClean="0">
                <a:latin typeface="Times New Roman" panose="02020603050405020304" pitchFamily="18" charset="0"/>
              </a:rPr>
              <a:t>={{1, 2}, {3, 4}}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Times New Roman" panose="02020603050405020304" pitchFamily="18" charset="0"/>
              </a:rPr>
              <a:t> 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3</a:t>
            </a:r>
            <a:r>
              <a:rPr lang="en-US" altLang="zh-CN" sz="4000" b="1" smtClean="0">
                <a:latin typeface="Times New Roman" panose="02020603050405020304" pitchFamily="18" charset="0"/>
              </a:rPr>
              <a:t>={{1}, {2}, {3, 4}}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Times New Roman" panose="02020603050405020304" pitchFamily="18" charset="0"/>
              </a:rPr>
              <a:t> 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4</a:t>
            </a:r>
            <a:r>
              <a:rPr lang="en-US" altLang="zh-CN" sz="4000" b="1" smtClean="0">
                <a:latin typeface="Times New Roman" panose="02020603050405020304" pitchFamily="18" charset="0"/>
              </a:rPr>
              <a:t>={{1}, {2}, {3}, {4}}</a:t>
            </a:r>
            <a:r>
              <a:rPr lang="zh-CN" altLang="en-US" sz="4000" b="1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  <a:buNone/>
            </a:pPr>
            <a:r>
              <a:rPr lang="zh-CN" altLang="en-US" sz="4000" b="1" smtClean="0">
                <a:latin typeface="Times New Roman" panose="02020603050405020304" pitchFamily="18" charset="0"/>
              </a:rPr>
              <a:t>  则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4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2, 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3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的加细；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3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4000" b="1" smtClean="0">
                <a:latin typeface="Times New Roman" panose="02020603050405020304" pitchFamily="18" charset="0"/>
              </a:rPr>
              <a:t>, 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的加细；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2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1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的加细。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686800" cy="708025"/>
          </a:xfrm>
        </p:spPr>
        <p:txBody>
          <a:bodyPr/>
          <a:lstStyle/>
          <a:p>
            <a:pPr algn="l" eaLnBrk="1" hangingPunct="1"/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zh-CN" altLang="en-US" sz="40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4000" b="1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sz="4000" b="1" smtClean="0">
                <a:latin typeface="Times New Roman" panose="02020603050405020304" pitchFamily="18" charset="0"/>
              </a:rPr>
              <a:t>的加细当且仅当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-30000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4000" b="1" smtClean="0">
                <a:latin typeface="Times New Roman" panose="02020603050405020304" pitchFamily="18" charset="0"/>
              </a:rPr>
              <a:t>R</a:t>
            </a:r>
            <a:r>
              <a:rPr lang="en-US" altLang="zh-CN" sz="4000" b="1" baseline="-30000" smtClean="0">
                <a:latin typeface="Times New Roman" panose="02020603050405020304" pitchFamily="18" charset="0"/>
              </a:rPr>
              <a:t>C</a:t>
            </a:r>
            <a:r>
              <a:rPr lang="en-US" altLang="zh-CN" sz="4000" b="1" baseline="-25000" smtClean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4000" b="1" baseline="-2500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86800" cy="518477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5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3600" b="1" smtClean="0">
                <a:latin typeface="Times New Roman" panose="02020603050405020304" pitchFamily="18" charset="0"/>
              </a:rPr>
              <a:t>证明：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必要性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，取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y) ∈Rc,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则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在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的某一个划分块中，因为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是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的加细，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的每个划分块都包含于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的某个划分块中，从而</a:t>
            </a:r>
            <a:r>
              <a:rPr lang="en-US" altLang="zh-CN" sz="3600" b="1" smtClean="0">
                <a:latin typeface="Times New Roman" panose="02020603050405020304" pitchFamily="18" charset="0"/>
              </a:rPr>
              <a:t>x, y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应该在</a:t>
            </a:r>
            <a:r>
              <a:rPr lang="en-US" altLang="zh-CN" sz="3600" b="1" smtClean="0">
                <a:latin typeface="Times New Roman" panose="02020603050405020304" pitchFamily="18" charset="0"/>
              </a:rPr>
              <a:t>C’</a:t>
            </a:r>
            <a:r>
              <a:rPr lang="zh-CN" altLang="en-US" sz="3600" b="1" smtClean="0">
                <a:latin typeface="Times New Roman" panose="02020603050405020304" pitchFamily="18" charset="0"/>
              </a:rPr>
              <a:t>的某一个划分块中，这样，就有</a:t>
            </a:r>
            <a:r>
              <a:rPr lang="en-US" altLang="zh-CN" sz="3600" b="1" smtClean="0">
                <a:latin typeface="Times New Roman" panose="02020603050405020304" pitchFamily="18" charset="0"/>
              </a:rPr>
              <a:t>(x, y) ∈Rc’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，从而有：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Rc </a:t>
            </a:r>
            <a:r>
              <a:rPr lang="en-US" altLang="zh-CN" sz="36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3600" b="1" smtClean="0">
                <a:latin typeface="Times New Roman" panose="02020603050405020304" pitchFamily="18" charset="0"/>
              </a:rPr>
              <a:t>Rc’ ;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 autoUpdateAnimBg="0"/>
    </p:bld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266700" algn="l" defTabSz="914400" rtl="0" eaLnBrk="1" fontAlgn="base" latinLnBrk="0" hangingPunct="1">
          <a:lnSpc>
            <a:spcPct val="120000"/>
          </a:lnSpc>
          <a:spcBef>
            <a:spcPct val="10000"/>
          </a:spcBef>
          <a:spcAft>
            <a:spcPct val="0"/>
          </a:spcAft>
          <a:buClr>
            <a:schemeClr val="tx2"/>
          </a:buClr>
          <a:buSzPct val="85000"/>
          <a:buFont typeface="Wingdings" pitchFamily="2" charset="2"/>
          <a:buChar char="v"/>
          <a:tabLst>
            <a:tab pos="476250" algn="l"/>
          </a:tabLst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266700" algn="l" defTabSz="914400" rtl="0" eaLnBrk="1" fontAlgn="base" latinLnBrk="0" hangingPunct="1">
          <a:lnSpc>
            <a:spcPct val="120000"/>
          </a:lnSpc>
          <a:spcBef>
            <a:spcPct val="10000"/>
          </a:spcBef>
          <a:spcAft>
            <a:spcPct val="0"/>
          </a:spcAft>
          <a:buClr>
            <a:schemeClr val="tx2"/>
          </a:buClr>
          <a:buSzPct val="85000"/>
          <a:buFont typeface="Wingdings" pitchFamily="2" charset="2"/>
          <a:buChar char="v"/>
          <a:tabLst>
            <a:tab pos="476250" algn="l"/>
          </a:tabLst>
          <a:defRPr kumimoji="1" lang="zh-CN" alt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4011</TotalTime>
  <Pages>0</Pages>
  <Words>10918</Words>
  <Characters>0</Characters>
  <Application>Microsoft Office PowerPoint</Application>
  <DocSecurity>0</DocSecurity>
  <PresentationFormat>全屏显示(4:3)</PresentationFormat>
  <Lines>0</Lines>
  <Paragraphs>1097</Paragraphs>
  <Slides>134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134</vt:i4>
      </vt:variant>
    </vt:vector>
  </HeadingPairs>
  <TitlesOfParts>
    <vt:vector size="148" baseType="lpstr">
      <vt:lpstr>楷体_GB2312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Network Blitz</vt:lpstr>
      <vt:lpstr>LiSanfinalll</vt:lpstr>
      <vt:lpstr>1_Network Blitz</vt:lpstr>
      <vt:lpstr>Equation.3</vt:lpstr>
      <vt:lpstr>MathType 6.0 Equation</vt:lpstr>
      <vt:lpstr>Equation</vt:lpstr>
      <vt:lpstr>§1.2  关  系 (relations)</vt:lpstr>
      <vt:lpstr>1.2.1 关系的基本概念及其性质</vt:lpstr>
      <vt:lpstr>一、关系的定义</vt:lpstr>
      <vt:lpstr>关系的特点</vt:lpstr>
      <vt:lpstr>PowerPoint 演示文稿</vt:lpstr>
      <vt:lpstr>PowerPoint 演示文稿</vt:lpstr>
      <vt:lpstr>例</vt:lpstr>
      <vt:lpstr>PowerPoint 演示文稿</vt:lpstr>
      <vt:lpstr>二、关系的表示</vt:lpstr>
      <vt:lpstr>2. 关系的矩阵--便于存储</vt:lpstr>
      <vt:lpstr>PowerPoint 演示文稿</vt:lpstr>
      <vt:lpstr>PowerPoint 演示文稿</vt:lpstr>
      <vt:lpstr>3. 关系图—直观、清晰</vt:lpstr>
      <vt:lpstr>PowerPoint 演示文稿</vt:lpstr>
      <vt:lpstr>三、关系作为集合的运算</vt:lpstr>
      <vt:lpstr>PowerPoint 演示文稿</vt:lpstr>
      <vt:lpstr>2、关系的并</vt:lpstr>
      <vt:lpstr>3、关系的差</vt:lpstr>
      <vt:lpstr>5、逆关系</vt:lpstr>
      <vt:lpstr>PowerPoint 演示文稿</vt:lpstr>
      <vt:lpstr>6、关系的乘积</vt:lpstr>
      <vt:lpstr>PowerPoint 演示文稿</vt:lpstr>
      <vt:lpstr>结论2 关系的乘法满足结合律</vt:lpstr>
      <vt:lpstr>证明(R•S)•TR•(S•T)</vt:lpstr>
      <vt:lpstr>证明R•(S•T)  (R•S)•T </vt:lpstr>
      <vt:lpstr>PowerPoint 演示文稿</vt:lpstr>
      <vt:lpstr>定理1.2.1 </vt:lpstr>
      <vt:lpstr>PowerPoint 演示文稿</vt:lpstr>
      <vt:lpstr>定理1.2.2 </vt:lpstr>
      <vt:lpstr>定理1.2.3 </vt:lpstr>
      <vt:lpstr>(2)证明：Ri+kp+m=Ri+m，其中k,mN，p=j-i</vt:lpstr>
      <vt:lpstr>(2)证明：Ri+kp+m=Ri+m，其中k,mN，p=j-i</vt:lpstr>
      <vt:lpstr>综合思考题</vt:lpstr>
      <vt:lpstr>四、几种特殊关系及特点</vt:lpstr>
      <vt:lpstr>PowerPoint 演示文稿</vt:lpstr>
      <vt:lpstr>2、  反自反关系(irreflexive)</vt:lpstr>
      <vt:lpstr>PowerPoint 演示文稿</vt:lpstr>
      <vt:lpstr>讨论：</vt:lpstr>
      <vt:lpstr>讨论：</vt:lpstr>
      <vt:lpstr>3、  对称关系(symmetric)</vt:lpstr>
      <vt:lpstr>PowerPoint 演示文稿</vt:lpstr>
      <vt:lpstr>4、反对称关系(antisymmetric)</vt:lpstr>
      <vt:lpstr>PowerPoint 演示文稿</vt:lpstr>
      <vt:lpstr>R是反对称的，当且仅当R∩R-1IA </vt:lpstr>
      <vt:lpstr>R是反对称的，当且仅当R∩R-1IA </vt:lpstr>
      <vt:lpstr>讨论：</vt:lpstr>
      <vt:lpstr>讨论：</vt:lpstr>
      <vt:lpstr>5、  传递关系(transitive)</vt:lpstr>
      <vt:lpstr>PowerPoint 演示文稿</vt:lpstr>
      <vt:lpstr>？思考</vt:lpstr>
      <vt:lpstr>定理1.2.4 </vt:lpstr>
      <vt:lpstr>？思考</vt:lpstr>
      <vt:lpstr>PowerPoint 演示文稿</vt:lpstr>
      <vt:lpstr>PowerPoint 演示文稿</vt:lpstr>
      <vt:lpstr>问题讨论</vt:lpstr>
      <vt:lpstr>PowerPoint 演示文稿</vt:lpstr>
      <vt:lpstr>PowerPoint 演示文稿</vt:lpstr>
      <vt:lpstr>五、闭包运算</vt:lpstr>
      <vt:lpstr>关系的闭包(closure)</vt:lpstr>
      <vt:lpstr>PowerPoint 演示文稿</vt:lpstr>
      <vt:lpstr>定理1.2.5 </vt:lpstr>
      <vt:lpstr>证明： t(R)=</vt:lpstr>
      <vt:lpstr>PowerPoint 演示文稿</vt:lpstr>
      <vt:lpstr>PowerPoint 演示文稿</vt:lpstr>
      <vt:lpstr>PowerPoint 演示文稿</vt:lpstr>
      <vt:lpstr>1.2.2 等价关系(equivalence relation) </vt:lpstr>
      <vt:lpstr>例</vt:lpstr>
      <vt:lpstr> 等价类(equivalence class) </vt:lpstr>
      <vt:lpstr>PowerPoint 演示文稿</vt:lpstr>
      <vt:lpstr>PowerPoint 演示文稿</vt:lpstr>
      <vt:lpstr>PowerPoint 演示文稿</vt:lpstr>
      <vt:lpstr>PowerPoint 演示文稿</vt:lpstr>
      <vt:lpstr>定理 1.2.7  </vt:lpstr>
      <vt:lpstr>证明： </vt:lpstr>
      <vt:lpstr>划分(partition)</vt:lpstr>
      <vt:lpstr>例：</vt:lpstr>
      <vt:lpstr>例：</vt:lpstr>
      <vt:lpstr>例：</vt:lpstr>
      <vt:lpstr>例：</vt:lpstr>
      <vt:lpstr>商集(quotient set)</vt:lpstr>
      <vt:lpstr>例</vt:lpstr>
      <vt:lpstr>解 </vt:lpstr>
      <vt:lpstr>PowerPoint 演示文稿</vt:lpstr>
      <vt:lpstr>等价关系=&gt;商集</vt:lpstr>
      <vt:lpstr>商集=&gt;等价关系</vt:lpstr>
      <vt:lpstr>定理1.2.8 </vt:lpstr>
      <vt:lpstr>(1)证明：A/R是A的一个划分</vt:lpstr>
      <vt:lpstr>(2)证明：RC为A上的等价关系  </vt:lpstr>
      <vt:lpstr>(2)证明：RC为A上的等价关系  </vt:lpstr>
      <vt:lpstr>第二类Stirling数 </vt:lpstr>
      <vt:lpstr>第二类Stirling数的性质</vt:lpstr>
      <vt:lpstr>第二类Stirling数的性质</vt:lpstr>
      <vt:lpstr>第二类Stirling数的性质</vt:lpstr>
      <vt:lpstr>第二类Stirling数的性质</vt:lpstr>
      <vt:lpstr>第二类Stirling数的性质</vt:lpstr>
      <vt:lpstr>例1.2.5 </vt:lpstr>
      <vt:lpstr>定义1.2.14 加细</vt:lpstr>
      <vt:lpstr>PowerPoint 演示文稿</vt:lpstr>
      <vt:lpstr>C是C的加细当且仅当RCRC </vt:lpstr>
      <vt:lpstr>C是C的加细当且仅当RCRC</vt:lpstr>
      <vt:lpstr>PowerPoint 演示文稿</vt:lpstr>
      <vt:lpstr>例1.2.6 </vt:lpstr>
      <vt:lpstr>PowerPoint 演示文稿</vt:lpstr>
      <vt:lpstr>1.2.3偏序关系(partial ordering) </vt:lpstr>
      <vt:lpstr>例 </vt:lpstr>
      <vt:lpstr>设（A,R）是偏序集，则(B, R∩ (B×B))是偏序集, 其中B  A</vt:lpstr>
      <vt:lpstr>(B, R∩ (B×B))是部分序集, 其中B  A</vt:lpstr>
      <vt:lpstr>哈斯图 (Hasse diagram)</vt:lpstr>
      <vt:lpstr>例:</vt:lpstr>
      <vt:lpstr>例:</vt:lpstr>
      <vt:lpstr>链(chain)</vt:lpstr>
      <vt:lpstr>例:</vt:lpstr>
      <vt:lpstr>全序集(totally ordered set)</vt:lpstr>
      <vt:lpstr>例:</vt:lpstr>
      <vt:lpstr>例:</vt:lpstr>
      <vt:lpstr>拟序关系</vt:lpstr>
      <vt:lpstr>拟序关系是反对称的</vt:lpstr>
      <vt:lpstr>最大(最小)元　极大(极小)元　</vt:lpstr>
      <vt:lpstr>例:</vt:lpstr>
      <vt:lpstr>上(下)界，上(下)确界</vt:lpstr>
      <vt:lpstr>上(下)界，上(下)确界　</vt:lpstr>
      <vt:lpstr>例: 求上(下)界，上(下)确界</vt:lpstr>
      <vt:lpstr>例:</vt:lpstr>
      <vt:lpstr>PowerPoint 演示文稿</vt:lpstr>
      <vt:lpstr>讨论</vt:lpstr>
      <vt:lpstr>讨论</vt:lpstr>
      <vt:lpstr>讨论</vt:lpstr>
      <vt:lpstr>讨论</vt:lpstr>
      <vt:lpstr>讨论</vt:lpstr>
      <vt:lpstr>定理1.2.9 　</vt:lpstr>
      <vt:lpstr>定理1.2.9</vt:lpstr>
      <vt:lpstr>定理1.2.9</vt:lpstr>
      <vt:lpstr>定理1.2.9</vt:lpstr>
      <vt:lpstr>第2次作业</vt:lpstr>
    </vt:vector>
  </TitlesOfParts>
  <Manager/>
  <Company>jlu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 关  系(relations)</dc:title>
  <dc:subject/>
  <dc:creator>ouyang</dc:creator>
  <cp:keywords/>
  <dc:description/>
  <cp:lastModifiedBy>Windows 用户</cp:lastModifiedBy>
  <cp:revision>1182</cp:revision>
  <dcterms:created xsi:type="dcterms:W3CDTF">2002-08-15T14:08:39Z</dcterms:created>
  <dcterms:modified xsi:type="dcterms:W3CDTF">2022-03-14T02:52:38Z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2052-8.1.0.3281</vt:lpwstr>
  </property>
</Properties>
</file>