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910" r:id="rId2"/>
    <p:sldMasterId id="2147484923" r:id="rId3"/>
    <p:sldMasterId id="2147484997" r:id="rId4"/>
  </p:sldMasterIdLst>
  <p:notesMasterIdLst>
    <p:notesMasterId r:id="rId74"/>
  </p:notesMasterIdLst>
  <p:sldIdLst>
    <p:sldId id="256" r:id="rId5"/>
    <p:sldId id="257" r:id="rId6"/>
    <p:sldId id="398" r:id="rId7"/>
    <p:sldId id="261" r:id="rId8"/>
    <p:sldId id="334" r:id="rId9"/>
    <p:sldId id="258" r:id="rId10"/>
    <p:sldId id="262" r:id="rId11"/>
    <p:sldId id="259" r:id="rId12"/>
    <p:sldId id="263" r:id="rId13"/>
    <p:sldId id="264" r:id="rId14"/>
    <p:sldId id="265" r:id="rId15"/>
    <p:sldId id="336" r:id="rId16"/>
    <p:sldId id="266" r:id="rId17"/>
    <p:sldId id="338" r:id="rId18"/>
    <p:sldId id="337" r:id="rId19"/>
    <p:sldId id="267" r:id="rId20"/>
    <p:sldId id="298" r:id="rId21"/>
    <p:sldId id="302" r:id="rId22"/>
    <p:sldId id="303" r:id="rId23"/>
    <p:sldId id="339" r:id="rId24"/>
    <p:sldId id="340" r:id="rId25"/>
    <p:sldId id="354" r:id="rId26"/>
    <p:sldId id="355" r:id="rId27"/>
    <p:sldId id="301" r:id="rId28"/>
    <p:sldId id="397" r:id="rId29"/>
    <p:sldId id="342" r:id="rId30"/>
    <p:sldId id="268" r:id="rId31"/>
    <p:sldId id="299" r:id="rId32"/>
    <p:sldId id="300" r:id="rId33"/>
    <p:sldId id="304" r:id="rId34"/>
    <p:sldId id="272" r:id="rId35"/>
    <p:sldId id="273" r:id="rId36"/>
    <p:sldId id="295" r:id="rId37"/>
    <p:sldId id="275" r:id="rId38"/>
    <p:sldId id="344" r:id="rId39"/>
    <p:sldId id="278" r:id="rId40"/>
    <p:sldId id="389" r:id="rId41"/>
    <p:sldId id="345" r:id="rId42"/>
    <p:sldId id="276" r:id="rId43"/>
    <p:sldId id="279" r:id="rId44"/>
    <p:sldId id="280" r:id="rId45"/>
    <p:sldId id="281" r:id="rId46"/>
    <p:sldId id="282" r:id="rId47"/>
    <p:sldId id="283" r:id="rId48"/>
    <p:sldId id="284" r:id="rId49"/>
    <p:sldId id="286" r:id="rId50"/>
    <p:sldId id="348" r:id="rId51"/>
    <p:sldId id="352" r:id="rId52"/>
    <p:sldId id="353" r:id="rId53"/>
    <p:sldId id="296" r:id="rId54"/>
    <p:sldId id="287" r:id="rId55"/>
    <p:sldId id="288" r:id="rId56"/>
    <p:sldId id="289" r:id="rId57"/>
    <p:sldId id="290" r:id="rId58"/>
    <p:sldId id="330" r:id="rId59"/>
    <p:sldId id="291" r:id="rId60"/>
    <p:sldId id="326" r:id="rId61"/>
    <p:sldId id="292" r:id="rId62"/>
    <p:sldId id="350" r:id="rId63"/>
    <p:sldId id="293" r:id="rId64"/>
    <p:sldId id="294" r:id="rId65"/>
    <p:sldId id="297" r:id="rId66"/>
    <p:sldId id="333" r:id="rId67"/>
    <p:sldId id="349" r:id="rId68"/>
    <p:sldId id="390" r:id="rId69"/>
    <p:sldId id="392" r:id="rId70"/>
    <p:sldId id="393" r:id="rId71"/>
    <p:sldId id="394" r:id="rId72"/>
    <p:sldId id="395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8761" autoAdjust="0"/>
  </p:normalViewPr>
  <p:slideViewPr>
    <p:cSldViewPr>
      <p:cViewPr varScale="1">
        <p:scale>
          <a:sx n="78" d="100"/>
          <a:sy n="78" d="100"/>
        </p:scale>
        <p:origin x="98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26"/>
    </p:cViewPr>
  </p:sorterViewPr>
  <p:notesViewPr>
    <p:cSldViewPr>
      <p:cViewPr varScale="1">
        <p:scale>
          <a:sx n="58" d="100"/>
          <a:sy n="58" d="100"/>
        </p:scale>
        <p:origin x="-17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FA0214-C75D-4835-8DDA-AB6E23E14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283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480FF4-0854-4981-A268-E8D58814BC61}" type="slidenum">
              <a:rPr lang="zh-CN" altLang="en-US" sz="1200" smtClean="0"/>
              <a:pPr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18910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3F89AD-EE2C-4520-BD5B-8F1AF480D06E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65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72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51A139-4945-472F-BA10-8AB7FE0B6B67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66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3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651ADCD-7883-4DAD-A695-7531C584CFFD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67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6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A4EFB4-1679-4FCD-89BB-879A3622B325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68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5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E4FB26-FA25-4902-94F8-2C9B3F59AB43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69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0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65D673-3B8F-4EED-A2C3-9079EDE8882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解释：一、 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的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所有元素必须都有映像；但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中不要求每个元素都有原像；二、可以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中的多个元素对应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中的一个元素；但不允许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中的一个元素对应</a:t>
            </a:r>
            <a:r>
              <a:rPr lang="en-US" altLang="zh-CN" smtClean="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zh-CN" altLang="en-US" smtClean="0">
                <a:solidFill>
                  <a:schemeClr val="tx2"/>
                </a:solidFill>
                <a:latin typeface="Arial" panose="020B0604020202020204" pitchFamily="34" charset="0"/>
              </a:rPr>
              <a:t>中的多个元素；</a:t>
            </a:r>
          </a:p>
        </p:txBody>
      </p:sp>
    </p:spTree>
    <p:extLst>
      <p:ext uri="{BB962C8B-B14F-4D97-AF65-F5344CB8AC3E}">
        <p14:creationId xmlns:p14="http://schemas.microsoft.com/office/powerpoint/2010/main" val="251177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EBE759-D77C-42B5-A92A-0B7246AC6F4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映射的乘积即函数的合成，</a:t>
            </a:r>
            <a:r>
              <a:rPr lang="en-US" altLang="zh-CN" smtClean="0">
                <a:latin typeface="Arial" panose="020B0604020202020204" pitchFamily="34" charset="0"/>
              </a:rPr>
              <a:t>(f g)(x) = f(g(x))</a:t>
            </a:r>
            <a:r>
              <a:rPr lang="zh-CN" altLang="en-US" smtClean="0">
                <a:latin typeface="Arial" panose="020B0604020202020204" pitchFamily="34" charset="0"/>
              </a:rPr>
              <a:t>的形式。</a:t>
            </a:r>
          </a:p>
        </p:txBody>
      </p:sp>
    </p:spTree>
    <p:extLst>
      <p:ext uri="{BB962C8B-B14F-4D97-AF65-F5344CB8AC3E}">
        <p14:creationId xmlns:p14="http://schemas.microsoft.com/office/powerpoint/2010/main" val="303927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F52913-F046-486A-8B4F-74C9D53E88F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当</a:t>
            </a:r>
            <a:r>
              <a:rPr lang="en-US" altLang="zh-CN" smtClean="0">
                <a:latin typeface="Arial" panose="020B0604020202020204" pitchFamily="34" charset="0"/>
              </a:rPr>
              <a:t>n=1</a:t>
            </a:r>
            <a:r>
              <a:rPr lang="zh-CN" altLang="en-US" smtClean="0">
                <a:latin typeface="Arial" panose="020B0604020202020204" pitchFamily="34" charset="0"/>
              </a:rPr>
              <a:t>时，显然成立，</a:t>
            </a:r>
            <a:r>
              <a:rPr lang="en-US" altLang="zh-CN" smtClean="0">
                <a:latin typeface="Arial" panose="020B0604020202020204" pitchFamily="34" charset="0"/>
              </a:rPr>
              <a:t>n=2</a:t>
            </a:r>
            <a:r>
              <a:rPr lang="zh-CN" altLang="en-US" smtClean="0">
                <a:latin typeface="Arial" panose="020B0604020202020204" pitchFamily="34" charset="0"/>
              </a:rPr>
              <a:t>时，也成立。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假设</a:t>
            </a:r>
            <a:r>
              <a:rPr lang="en-US" altLang="zh-CN" smtClean="0">
                <a:latin typeface="Arial" panose="020B0604020202020204" pitchFamily="34" charset="0"/>
              </a:rPr>
              <a:t>n=k</a:t>
            </a:r>
            <a:r>
              <a:rPr lang="zh-CN" altLang="en-US" smtClean="0">
                <a:latin typeface="Arial" panose="020B0604020202020204" pitchFamily="34" charset="0"/>
              </a:rPr>
              <a:t>时， 结论成立，即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是可数集合。</a:t>
            </a:r>
          </a:p>
          <a:p>
            <a:pPr eaLnBrk="1" hangingPunct="1"/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1400" smtClean="0">
                <a:solidFill>
                  <a:schemeClr val="tx2"/>
                </a:solidFill>
                <a:latin typeface="宋体" panose="02010600030101010101" pitchFamily="2" charset="-122"/>
              </a:rPr>
              <a:t>n=k+1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时，有（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）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={((a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),a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)|a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i </a:t>
            </a:r>
            <a:r>
              <a:rPr lang="en-US" altLang="zh-CN" sz="1400" smtClean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,for i=1,2,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,k+1}，</a:t>
            </a:r>
            <a:r>
              <a:rPr lang="zh-CN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由假设知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是可数集合， 而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zh-CN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也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是可数集合，所以（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）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是可数集合。</a:t>
            </a:r>
            <a:endParaRPr lang="zh-CN" altLang="en-US" sz="140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={(a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)|a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i </a:t>
            </a:r>
            <a:r>
              <a:rPr lang="en-US" altLang="zh-CN" sz="1400" smtClean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i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,for i=1,2,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,k+1}，</a:t>
            </a:r>
            <a:r>
              <a:rPr lang="zh-CN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显然可以与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）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zh-CN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建立1-1映射。因此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25000" smtClean="0">
                <a:solidFill>
                  <a:schemeClr val="tx2"/>
                </a:solidFill>
                <a:latin typeface="Arial" panose="020B0604020202020204" pitchFamily="34" charset="0"/>
              </a:rPr>
              <a:t>k+1</a:t>
            </a:r>
            <a:r>
              <a:rPr lang="zh-CN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也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是可数集合。</a:t>
            </a:r>
          </a:p>
          <a:p>
            <a:pPr eaLnBrk="1" hangingPunct="1"/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故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sz="1400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altLang="zh-CN" sz="1400" baseline="-30000" smtClean="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是可数集合。</a:t>
            </a:r>
          </a:p>
        </p:txBody>
      </p:sp>
    </p:spTree>
    <p:extLst>
      <p:ext uri="{BB962C8B-B14F-4D97-AF65-F5344CB8AC3E}">
        <p14:creationId xmlns:p14="http://schemas.microsoft.com/office/powerpoint/2010/main" val="144807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71ECB0-3399-4159-91F6-DC7A1D55E34E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1400" smtClean="0">
                <a:latin typeface="Arial" panose="020B0604020202020204" pitchFamily="34" charset="0"/>
              </a:rPr>
              <a:t>定理1.3.2 </a:t>
            </a:r>
            <a:r>
              <a:rPr lang="zh-CN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可数集合的子集仍为可数集合。其逆否命题：若某集合的一个子集是不可数集合，则该集合也是不可数集合。</a:t>
            </a:r>
          </a:p>
          <a:p>
            <a:pPr eaLnBrk="1" hangingPunct="1"/>
            <a:endParaRPr lang="en-US" altLang="zh-CN" sz="140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7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BBB0D8-CE37-4B43-A008-CEA1D9AC716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上述定理的证明方法，就是著名的</a:t>
            </a:r>
            <a:r>
              <a:rPr lang="zh-CN" altLang="en-US" sz="2800" smtClean="0">
                <a:latin typeface="Times New Roman" panose="02020603050405020304" pitchFamily="18" charset="0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</a:rPr>
              <a:t>康托尔对角线法</a:t>
            </a:r>
            <a:r>
              <a:rPr lang="zh-CN" altLang="en-US" sz="2800" smtClean="0">
                <a:latin typeface="Times New Roman" panose="02020603050405020304" pitchFamily="18" charset="0"/>
              </a:rPr>
              <a:t>”</a:t>
            </a:r>
            <a:r>
              <a:rPr lang="zh-CN" altLang="en-US" sz="2800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该方法在可计算理论中有广泛的应用。</a:t>
            </a:r>
            <a:r>
              <a:rPr lang="zh-CN" altLang="en-US" smtClean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构造出来了一个在</a:t>
            </a:r>
            <a:r>
              <a:rPr lang="en-US" altLang="zh-CN" smtClean="0">
                <a:latin typeface="Arial" panose="020B0604020202020204" pitchFamily="34" charset="0"/>
              </a:rPr>
              <a:t>(0, 1)</a:t>
            </a:r>
            <a:r>
              <a:rPr lang="zh-CN" altLang="en-US" smtClean="0">
                <a:latin typeface="Arial" panose="020B0604020202020204" pitchFamily="34" charset="0"/>
              </a:rPr>
              <a:t>区间内的实数，它却不在序列中。</a:t>
            </a:r>
          </a:p>
        </p:txBody>
      </p:sp>
    </p:spTree>
    <p:extLst>
      <p:ext uri="{BB962C8B-B14F-4D97-AF65-F5344CB8AC3E}">
        <p14:creationId xmlns:p14="http://schemas.microsoft.com/office/powerpoint/2010/main" val="7007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CC6548-8DF7-4050-B78E-E0537F313E77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z="1400" smtClean="0">
                <a:solidFill>
                  <a:schemeClr val="tx2"/>
                </a:solidFill>
                <a:latin typeface="宋体" panose="02010600030101010101" pitchFamily="2" charset="-122"/>
              </a:rPr>
              <a:t>如何证明(</a:t>
            </a:r>
            <a:r>
              <a:rPr lang="en-US" altLang="zh-CN" sz="1400" smtClean="0">
                <a:solidFill>
                  <a:schemeClr val="tx2"/>
                </a:solidFill>
                <a:latin typeface="宋体" panose="02010600030101010101" pitchFamily="2" charset="-122"/>
              </a:rPr>
              <a:t>a,+</a:t>
            </a:r>
            <a:r>
              <a:rPr lang="en-US" altLang="zh-CN" sz="140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)？</a:t>
            </a:r>
          </a:p>
        </p:txBody>
      </p:sp>
    </p:spTree>
    <p:extLst>
      <p:ext uri="{BB962C8B-B14F-4D97-AF65-F5344CB8AC3E}">
        <p14:creationId xmlns:p14="http://schemas.microsoft.com/office/powerpoint/2010/main" val="38747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9C7B9E-6B9E-4FD2-9EC6-8D36BF82B7D4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(0, 1)</a:t>
            </a:r>
            <a:r>
              <a:rPr lang="zh-CN" altLang="en-US" smtClean="0">
                <a:latin typeface="Arial" panose="020B0604020202020204" pitchFamily="34" charset="0"/>
              </a:rPr>
              <a:t>到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zh-CN" altLang="en-US" smtClean="0">
                <a:latin typeface="Arial" panose="020B0604020202020204" pitchFamily="34" charset="0"/>
              </a:rPr>
              <a:t>的</a:t>
            </a:r>
            <a:r>
              <a:rPr lang="en-US" altLang="zh-CN" smtClean="0">
                <a:latin typeface="Arial" panose="020B0604020202020204" pitchFamily="34" charset="0"/>
              </a:rPr>
              <a:t>1-1</a:t>
            </a:r>
            <a:r>
              <a:rPr lang="zh-CN" altLang="en-US" smtClean="0">
                <a:latin typeface="Arial" panose="020B0604020202020204" pitchFamily="34" charset="0"/>
              </a:rPr>
              <a:t>映射：</a:t>
            </a:r>
            <a:r>
              <a:rPr lang="en-US" altLang="zh-CN" smtClean="0">
                <a:latin typeface="Arial" panose="020B0604020202020204" pitchFamily="34" charset="0"/>
              </a:rPr>
              <a:t>f(x) = tan((2x-1) ∏/2)</a:t>
            </a:r>
          </a:p>
        </p:txBody>
      </p:sp>
    </p:spTree>
    <p:extLst>
      <p:ext uri="{BB962C8B-B14F-4D97-AF65-F5344CB8AC3E}">
        <p14:creationId xmlns:p14="http://schemas.microsoft.com/office/powerpoint/2010/main" val="221139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6E682A-9A2C-4ADA-AE55-1001BFAE236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smtClean="0">
                <a:latin typeface="Arial" panose="020B0604020202020204" pitchFamily="34" charset="0"/>
                <a:ea typeface="黑体" panose="02010609060101010101" pitchFamily="49" charset="-122"/>
              </a:rPr>
              <a:t>有了这个结论，我们就可以构造基数任意大的集合。如|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</a:rPr>
              <a:t>R|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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</a:rPr>
              <a:t>|2</a:t>
            </a:r>
            <a:r>
              <a:rPr lang="en-US" altLang="zh-CN" b="1" baseline="30000" smtClean="0"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</a:rPr>
              <a:t>|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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</a:rPr>
              <a:t>||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</a:t>
            </a:r>
            <a:r>
              <a:rPr lang="en-US" altLang="zh-CN" b="1" smtClean="0">
                <a:latin typeface="Arial" panose="020B0604020202020204" pitchFamily="34" charset="0"/>
                <a:ea typeface="黑体" panose="02010609060101010101" pitchFamily="49" charset="-122"/>
              </a:rPr>
              <a:t> …  。</a:t>
            </a:r>
            <a:r>
              <a:rPr lang="en-US" altLang="zh-CN" smtClean="0">
                <a:latin typeface="Arial" panose="020B0604020202020204" pitchFamily="34" charset="0"/>
              </a:rPr>
              <a:t> 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7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A08BA-5664-445F-9B6D-7ED895C2D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6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4793C-2BFA-492D-B928-538771B4D8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42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76317-BEA0-4449-8B75-A801D2EEB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63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04475-7CFE-48FD-ADF4-B8B864D90B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12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8 w 1722"/>
                <a:gd name="T1" fmla="*/ 59 h 66"/>
                <a:gd name="T2" fmla="*/ 1708 w 1722"/>
                <a:gd name="T3" fmla="*/ 53 h 66"/>
                <a:gd name="T4" fmla="*/ 0 w 1722"/>
                <a:gd name="T5" fmla="*/ 0 h 66"/>
                <a:gd name="T6" fmla="*/ 0 w 1722"/>
                <a:gd name="T7" fmla="*/ 41 h 66"/>
                <a:gd name="T8" fmla="*/ 1708 w 1722"/>
                <a:gd name="T9" fmla="*/ 59 h 66"/>
                <a:gd name="T10" fmla="*/ 1708 w 1722"/>
                <a:gd name="T11" fmla="*/ 5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8 w 975"/>
                <a:gd name="T1" fmla="*/ 48 h 101"/>
                <a:gd name="T2" fmla="*/ 968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8 w 975"/>
                <a:gd name="T9" fmla="*/ 48 h 101"/>
                <a:gd name="T10" fmla="*/ 968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7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7 w 2141"/>
                <a:gd name="T7" fmla="*/ 0 h 198"/>
                <a:gd name="T8" fmla="*/ 2127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1 w 2517"/>
                <a:gd name="T1" fmla="*/ 276 h 276"/>
                <a:gd name="T2" fmla="*/ 2496 w 2517"/>
                <a:gd name="T3" fmla="*/ 204 h 276"/>
                <a:gd name="T4" fmla="*/ 2239 w 2517"/>
                <a:gd name="T5" fmla="*/ 0 h 276"/>
                <a:gd name="T6" fmla="*/ 0 w 2517"/>
                <a:gd name="T7" fmla="*/ 276 h 276"/>
                <a:gd name="T8" fmla="*/ 2161 w 2517"/>
                <a:gd name="T9" fmla="*/ 276 h 276"/>
                <a:gd name="T10" fmla="*/ 216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2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2 w 729"/>
                <a:gd name="T7" fmla="*/ 240 h 240"/>
                <a:gd name="T8" fmla="*/ 722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2 w 729"/>
                <a:gd name="T1" fmla="*/ 318 h 318"/>
                <a:gd name="T2" fmla="*/ 722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2 w 729"/>
                <a:gd name="T9" fmla="*/ 318 h 318"/>
                <a:gd name="T10" fmla="*/ 722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5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49A163-3F1A-49FC-BD17-1ABBBCE4E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1585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73FDEB-7014-465F-880B-9F56D4DD0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33133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60819F-5BD7-4C16-8E64-DF745C115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157054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BD5AF7-276D-4234-B04E-D49E2409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44597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6F08D3-CFB8-4F17-8AEA-E1AEA0E7E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122846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845288-56EA-44B4-BE18-8AA547D74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060219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5F8B37-7873-4DC8-B97C-0A589F638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27994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B404-4E27-48BA-998B-7C3AF6484C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521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7AFCB6E-B1A8-4E09-B22E-D1CA8722E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671555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D8D20D-F057-4CB7-9240-4EF4F86E67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929866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0BFD4D-15FE-4713-9956-233A788FF5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336360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E8CE9F-E587-429A-8E8E-D7902F9ACF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485048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ACB6FE-6CB1-4C71-8160-0B352128F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744885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0 w 1722"/>
                <a:gd name="T1" fmla="*/ 60 h 66"/>
                <a:gd name="T2" fmla="*/ 1710 w 1722"/>
                <a:gd name="T3" fmla="*/ 54 h 66"/>
                <a:gd name="T4" fmla="*/ 0 w 1722"/>
                <a:gd name="T5" fmla="*/ 0 h 66"/>
                <a:gd name="T6" fmla="*/ 0 w 1722"/>
                <a:gd name="T7" fmla="*/ 42 h 66"/>
                <a:gd name="T8" fmla="*/ 1710 w 1722"/>
                <a:gd name="T9" fmla="*/ 60 h 66"/>
                <a:gd name="T10" fmla="*/ 1710 w 1722"/>
                <a:gd name="T11" fmla="*/ 6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9 w 975"/>
                <a:gd name="T1" fmla="*/ 48 h 101"/>
                <a:gd name="T2" fmla="*/ 96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9 w 975"/>
                <a:gd name="T9" fmla="*/ 48 h 101"/>
                <a:gd name="T10" fmla="*/ 96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9 w 2141"/>
                <a:gd name="T7" fmla="*/ 0 h 198"/>
                <a:gd name="T8" fmla="*/ 212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4 w 2517"/>
                <a:gd name="T1" fmla="*/ 276 h 276"/>
                <a:gd name="T2" fmla="*/ 2499 w 2517"/>
                <a:gd name="T3" fmla="*/ 204 h 276"/>
                <a:gd name="T4" fmla="*/ 2242 w 2517"/>
                <a:gd name="T5" fmla="*/ 0 h 276"/>
                <a:gd name="T6" fmla="*/ 0 w 2517"/>
                <a:gd name="T7" fmla="*/ 276 h 276"/>
                <a:gd name="T8" fmla="*/ 2164 w 2517"/>
                <a:gd name="T9" fmla="*/ 276 h 276"/>
                <a:gd name="T10" fmla="*/ 216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3 w 729"/>
                <a:gd name="T7" fmla="*/ 240 h 240"/>
                <a:gd name="T8" fmla="*/ 72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3 w 729"/>
                <a:gd name="T1" fmla="*/ 318 h 318"/>
                <a:gd name="T2" fmla="*/ 72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3 w 729"/>
                <a:gd name="T9" fmla="*/ 318 h 318"/>
                <a:gd name="T10" fmla="*/ 72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66E0B3-A356-433E-ABF5-C7CC988CF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56673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12DF45-A541-4A41-B58B-ACF5D85D8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96103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DE414E9-B659-49C2-B73E-F7B5D2165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732893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534895C-989A-4171-97B4-364B1947F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99320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F26DCE-DEDB-4A41-A96E-27021DC8A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60314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6AC3-43F7-44F6-910E-D4A6BD554A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430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0C7100-D374-4C3E-9928-54ECA7E84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32314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87316E-1084-4EAF-86EB-87BF4E794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522913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E32029-5DC5-42D5-9706-B72F2E202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227849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16763C-5CC1-4BBD-88B8-A26581229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675468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9A0398-EB1E-48FB-9EB9-DE7320CA6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654585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8E9E643-A918-4D32-8FEF-B6664054A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061041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BBE9CF-7B89-44FE-9578-B81056EDD7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554788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900B7-26FD-420B-918A-9D9F4506A9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0643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9E3DC-E5CA-46E6-954E-043B131BB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442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93A1-2C55-4939-BCF3-38944C10FD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4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93881-834C-479A-BEF9-99139F891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910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D754-8ABE-420E-A7B6-79FECC679E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686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A0DA-ADF0-42B9-93DB-92553C65E6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59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63B00-A039-4A1C-92C6-7685FD6B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661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F85F6-457A-437B-9582-10BBC42AF9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1092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482A-EFDE-4207-AE42-BA7B7F862E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4204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2D4E-2740-4F62-B1CB-41CEC97B3F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3924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75E-7B91-4BA5-8A99-A342E96897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6758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8CA4-6624-477D-9AFF-674EDF34DF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417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57123-0B6D-4B90-8F87-EE4CC8FD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1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39F1D-3B65-470F-B783-EB58B7DBAC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8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C5A0-D6E9-4ABE-98FB-E57C1100C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10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D48B5-1C07-4B0F-BFA8-8C92C3756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9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25DEE-2C01-4523-8047-F5B5528500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36BB0-761C-4B8B-B179-898AA4657D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7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3E2EBE-3770-46E0-A88F-23521FD5A7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31" r:id="rId1"/>
    <p:sldLayoutId id="2147485509" r:id="rId2"/>
    <p:sldLayoutId id="2147485510" r:id="rId3"/>
    <p:sldLayoutId id="2147485511" r:id="rId4"/>
    <p:sldLayoutId id="2147485512" r:id="rId5"/>
    <p:sldLayoutId id="2147485513" r:id="rId6"/>
    <p:sldLayoutId id="2147485514" r:id="rId7"/>
    <p:sldLayoutId id="2147485515" r:id="rId8"/>
    <p:sldLayoutId id="2147485516" r:id="rId9"/>
    <p:sldLayoutId id="2147485517" r:id="rId10"/>
    <p:sldLayoutId id="2147485518" r:id="rId11"/>
    <p:sldLayoutId id="214748551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8 w 1722"/>
                <a:gd name="T1" fmla="*/ 59 h 66"/>
                <a:gd name="T2" fmla="*/ 1708 w 1722"/>
                <a:gd name="T3" fmla="*/ 53 h 66"/>
                <a:gd name="T4" fmla="*/ 0 w 1722"/>
                <a:gd name="T5" fmla="*/ 0 h 66"/>
                <a:gd name="T6" fmla="*/ 0 w 1722"/>
                <a:gd name="T7" fmla="*/ 41 h 66"/>
                <a:gd name="T8" fmla="*/ 1708 w 1722"/>
                <a:gd name="T9" fmla="*/ 59 h 66"/>
                <a:gd name="T10" fmla="*/ 1708 w 1722"/>
                <a:gd name="T11" fmla="*/ 5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8 w 975"/>
                <a:gd name="T1" fmla="*/ 48 h 101"/>
                <a:gd name="T2" fmla="*/ 968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8 w 975"/>
                <a:gd name="T9" fmla="*/ 48 h 101"/>
                <a:gd name="T10" fmla="*/ 968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7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7 w 2141"/>
                <a:gd name="T7" fmla="*/ 0 h 198"/>
                <a:gd name="T8" fmla="*/ 2127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1 w 2517"/>
                <a:gd name="T1" fmla="*/ 276 h 276"/>
                <a:gd name="T2" fmla="*/ 2496 w 2517"/>
                <a:gd name="T3" fmla="*/ 204 h 276"/>
                <a:gd name="T4" fmla="*/ 2239 w 2517"/>
                <a:gd name="T5" fmla="*/ 0 h 276"/>
                <a:gd name="T6" fmla="*/ 0 w 2517"/>
                <a:gd name="T7" fmla="*/ 276 h 276"/>
                <a:gd name="T8" fmla="*/ 2161 w 2517"/>
                <a:gd name="T9" fmla="*/ 276 h 276"/>
                <a:gd name="T10" fmla="*/ 216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2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2 w 729"/>
                <a:gd name="T7" fmla="*/ 240 h 240"/>
                <a:gd name="T8" fmla="*/ 722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2 w 729"/>
                <a:gd name="T1" fmla="*/ 318 h 318"/>
                <a:gd name="T2" fmla="*/ 722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2 w 729"/>
                <a:gd name="T9" fmla="*/ 318 h 318"/>
                <a:gd name="T10" fmla="*/ 722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5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9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80FBB2-FDC9-4A10-BDDA-A656D4729C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  <p:sldLayoutId id="2147485543" r:id="rId12"/>
  </p:sldLayoutIdLst>
  <p:transition>
    <p:blinds dir="vert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0 w 1722"/>
                <a:gd name="T1" fmla="*/ 60 h 66"/>
                <a:gd name="T2" fmla="*/ 1710 w 1722"/>
                <a:gd name="T3" fmla="*/ 54 h 66"/>
                <a:gd name="T4" fmla="*/ 0 w 1722"/>
                <a:gd name="T5" fmla="*/ 0 h 66"/>
                <a:gd name="T6" fmla="*/ 0 w 1722"/>
                <a:gd name="T7" fmla="*/ 42 h 66"/>
                <a:gd name="T8" fmla="*/ 1710 w 1722"/>
                <a:gd name="T9" fmla="*/ 60 h 66"/>
                <a:gd name="T10" fmla="*/ 1710 w 1722"/>
                <a:gd name="T11" fmla="*/ 6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9 w 975"/>
                <a:gd name="T1" fmla="*/ 48 h 101"/>
                <a:gd name="T2" fmla="*/ 96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9 w 975"/>
                <a:gd name="T9" fmla="*/ 48 h 101"/>
                <a:gd name="T10" fmla="*/ 96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9 w 2141"/>
                <a:gd name="T7" fmla="*/ 0 h 198"/>
                <a:gd name="T8" fmla="*/ 212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4 w 2517"/>
                <a:gd name="T1" fmla="*/ 276 h 276"/>
                <a:gd name="T2" fmla="*/ 2499 w 2517"/>
                <a:gd name="T3" fmla="*/ 204 h 276"/>
                <a:gd name="T4" fmla="*/ 2242 w 2517"/>
                <a:gd name="T5" fmla="*/ 0 h 276"/>
                <a:gd name="T6" fmla="*/ 0 w 2517"/>
                <a:gd name="T7" fmla="*/ 276 h 276"/>
                <a:gd name="T8" fmla="*/ 2164 w 2517"/>
                <a:gd name="T9" fmla="*/ 276 h 276"/>
                <a:gd name="T10" fmla="*/ 216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0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3 w 729"/>
                <a:gd name="T7" fmla="*/ 240 h 240"/>
                <a:gd name="T8" fmla="*/ 72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2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3 w 729"/>
                <a:gd name="T1" fmla="*/ 318 h 318"/>
                <a:gd name="T2" fmla="*/ 72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3 w 729"/>
                <a:gd name="T9" fmla="*/ 318 h 318"/>
                <a:gd name="T10" fmla="*/ 72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6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98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02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05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07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116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0" lang="zh-CN" altLang="en-US" sz="18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774907-9283-45CD-908C-9EAD93422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44" r:id="rId1"/>
    <p:sldLayoutId id="2147485545" r:id="rId2"/>
    <p:sldLayoutId id="2147485546" r:id="rId3"/>
    <p:sldLayoutId id="2147485547" r:id="rId4"/>
    <p:sldLayoutId id="2147485548" r:id="rId5"/>
    <p:sldLayoutId id="2147485549" r:id="rId6"/>
    <p:sldLayoutId id="2147485550" r:id="rId7"/>
    <p:sldLayoutId id="2147485551" r:id="rId8"/>
    <p:sldLayoutId id="2147485552" r:id="rId9"/>
    <p:sldLayoutId id="2147485553" r:id="rId10"/>
    <p:sldLayoutId id="2147485554" r:id="rId11"/>
    <p:sldLayoutId id="2147485555" r:id="rId12"/>
  </p:sldLayoutIdLst>
  <p:transition>
    <p:blinds dir="vert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6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A0070A6-04D3-4BD3-8C47-91F8892645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556" r:id="rId1"/>
    <p:sldLayoutId id="2147485520" r:id="rId2"/>
    <p:sldLayoutId id="2147485521" r:id="rId3"/>
    <p:sldLayoutId id="2147485522" r:id="rId4"/>
    <p:sldLayoutId id="2147485523" r:id="rId5"/>
    <p:sldLayoutId id="2147485524" r:id="rId6"/>
    <p:sldLayoutId id="2147485525" r:id="rId7"/>
    <p:sldLayoutId id="2147485526" r:id="rId8"/>
    <p:sldLayoutId id="2147485527" r:id="rId9"/>
    <p:sldLayoutId id="2147485528" r:id="rId10"/>
    <p:sldLayoutId id="2147485529" r:id="rId11"/>
    <p:sldLayoutId id="214748553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1916832"/>
            <a:ext cx="4953000" cy="1728515"/>
          </a:xfrm>
        </p:spPr>
        <p:txBody>
          <a:bodyPr/>
          <a:lstStyle/>
          <a:p>
            <a:pPr eaLnBrk="1" hangingPunct="1"/>
            <a:r>
              <a:rPr lang="zh-CN" altLang="en-US" sz="6000" b="1" dirty="0" smtClean="0">
                <a:latin typeface="Times New Roman" panose="02020603050405020304" pitchFamily="18" charset="0"/>
              </a:rPr>
              <a:t>§1.3  映  射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15852" y="3681098"/>
            <a:ext cx="6400800" cy="25908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映射</a:t>
            </a:r>
          </a:p>
          <a:p>
            <a:pPr eaLnBrk="1" hangingPunct="1"/>
            <a:r>
              <a:rPr lang="zh-CN" altLang="en-US" dirty="0" smtClean="0"/>
              <a:t>可数集合</a:t>
            </a:r>
          </a:p>
          <a:p>
            <a:pPr eaLnBrk="1" hangingPunct="1"/>
            <a:r>
              <a:rPr lang="zh-CN" altLang="en-US" dirty="0" smtClean="0"/>
              <a:t>不可数集合</a:t>
            </a:r>
          </a:p>
        </p:txBody>
      </p:sp>
      <p:sp>
        <p:nvSpPr>
          <p:cNvPr id="32772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3277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1EDB0-7077-4B7D-83FC-EB3F6BCB085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24000"/>
            <a:ext cx="8351838" cy="4572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设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>
                <a:latin typeface="宋体" panose="02010600030101010101" pitchFamily="2" charset="-122"/>
              </a:rPr>
              <a:t>是集合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到集合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内的映射。如果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>
                <a:latin typeface="宋体" panose="02010600030101010101" pitchFamily="2" charset="-122"/>
              </a:rPr>
              <a:t>既是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的满射，又是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的单射，则称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>
                <a:latin typeface="宋体" panose="02010600030101010101" pitchFamily="2" charset="-122"/>
              </a:rPr>
              <a:t>为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</a:t>
            </a:r>
            <a:r>
              <a:rPr lang="zh-CN" altLang="en-US" sz="3300" dirty="0" smtClean="0"/>
              <a:t>1</a:t>
            </a:r>
            <a:r>
              <a:rPr lang="zh-CN" altLang="en-US" sz="3300" dirty="0" smtClean="0">
                <a:latin typeface="宋体" panose="02010600030101010101" pitchFamily="2" charset="-122"/>
              </a:rPr>
              <a:t>-</a:t>
            </a:r>
            <a:r>
              <a:rPr lang="zh-CN" altLang="en-US" sz="3300" dirty="0" smtClean="0"/>
              <a:t>1</a:t>
            </a:r>
            <a:r>
              <a:rPr lang="zh-CN" altLang="en-US" sz="3300" dirty="0" smtClean="0">
                <a:latin typeface="宋体" panose="02010600030101010101" pitchFamily="2" charset="-122"/>
              </a:rPr>
              <a:t>映射(</a:t>
            </a:r>
            <a:r>
              <a:rPr lang="en-US" altLang="zh-CN" sz="3300" i="1" dirty="0" smtClean="0"/>
              <a:t>one-to-one correspond-</a:t>
            </a:r>
            <a:r>
              <a:rPr lang="en-US" altLang="zh-CN" sz="3300" i="1" dirty="0" err="1" smtClean="0"/>
              <a:t>ence</a:t>
            </a:r>
            <a:r>
              <a:rPr lang="en-US" altLang="zh-CN" sz="3300" dirty="0" smtClean="0">
                <a:latin typeface="宋体" panose="02010600030101010101" pitchFamily="2" charset="-122"/>
              </a:rPr>
              <a:t>),</a:t>
            </a:r>
            <a:r>
              <a:rPr lang="zh-CN" altLang="en-US" sz="3300" dirty="0" smtClean="0">
                <a:latin typeface="宋体" panose="02010600030101010101" pitchFamily="2" charset="-122"/>
              </a:rPr>
              <a:t>或双射(</a:t>
            </a:r>
            <a:r>
              <a:rPr lang="en-US" altLang="zh-CN" sz="3300" i="1" dirty="0" smtClean="0"/>
              <a:t>bijection)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endParaRPr lang="en-US" altLang="zh-CN" sz="3300" dirty="0" smtClean="0">
              <a:solidFill>
                <a:srgbClr val="FFFF00"/>
              </a:solidFill>
            </a:endParaRP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注意：有</a:t>
            </a:r>
            <a:r>
              <a:rPr lang="en-US" altLang="zh-CN" sz="3300" dirty="0" smtClean="0"/>
              <a:t>|A|=|B|</a:t>
            </a:r>
            <a:r>
              <a:rPr lang="zh-CN" altLang="en-US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/>
              <a:t> </a:t>
            </a:r>
          </a:p>
        </p:txBody>
      </p:sp>
      <p:sp>
        <p:nvSpPr>
          <p:cNvPr id="43012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301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7AA572-2BCE-4033-9615-F331DE1056AA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定义1.3.</a:t>
            </a:r>
            <a:r>
              <a:rPr lang="en-US" altLang="zh-CN" sz="3600" b="1" dirty="0" smtClean="0">
                <a:latin typeface="+mn-lt"/>
                <a:ea typeface="+mn-ea"/>
              </a:rPr>
              <a:t>4</a:t>
            </a:r>
            <a:r>
              <a:rPr lang="zh-CN" altLang="en-US" sz="3600" b="1" dirty="0" smtClean="0">
                <a:latin typeface="+mn-lt"/>
                <a:ea typeface="+mn-ea"/>
              </a:rPr>
              <a:t>   </a:t>
            </a:r>
            <a:r>
              <a:rPr lang="en-US" altLang="zh-CN" sz="3600" b="1" dirty="0" smtClean="0">
                <a:latin typeface="+mn-lt"/>
                <a:ea typeface="+mn-ea"/>
              </a:rPr>
              <a:t>1-1 </a:t>
            </a:r>
            <a:r>
              <a:rPr lang="zh-CN" altLang="en-US" sz="3600" b="1" dirty="0" smtClean="0">
                <a:latin typeface="+mn-lt"/>
                <a:ea typeface="+mn-ea"/>
              </a:rPr>
              <a:t>映 射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2881" y="1130409"/>
            <a:ext cx="8839200" cy="1371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 dirty="0" smtClean="0"/>
              <a:t>设</a:t>
            </a:r>
            <a:r>
              <a:rPr lang="en-US" altLang="zh-CN" dirty="0" smtClean="0"/>
              <a:t>A={1,2,3,4},B={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},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 smtClean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 ：A </a:t>
            </a:r>
            <a:r>
              <a:rPr lang="en-US" altLang="zh-CN" dirty="0" smtClean="0">
                <a:sym typeface="Symbol" panose="05050102010706020507" pitchFamily="18" charset="2"/>
              </a:rPr>
              <a:t> B</a:t>
            </a:r>
            <a:r>
              <a:rPr lang="zh-CN" altLang="en-US" dirty="0" smtClean="0">
                <a:sym typeface="Symbol" panose="05050102010706020507" pitchFamily="18" charset="2"/>
              </a:rPr>
              <a:t>的映射(</a:t>
            </a:r>
            <a:r>
              <a:rPr lang="zh-CN" altLang="en-US" dirty="0" smtClean="0"/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-</a:t>
            </a:r>
            <a:r>
              <a:rPr lang="zh-CN" altLang="en-US" dirty="0" smtClean="0"/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映射</a:t>
            </a:r>
            <a:r>
              <a:rPr lang="zh-CN" altLang="en-US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grpSp>
        <p:nvGrpSpPr>
          <p:cNvPr id="44036" name="Group 12"/>
          <p:cNvGrpSpPr>
            <a:grpSpLocks/>
          </p:cNvGrpSpPr>
          <p:nvPr/>
        </p:nvGrpSpPr>
        <p:grpSpPr bwMode="auto">
          <a:xfrm>
            <a:off x="2209800" y="2743200"/>
            <a:ext cx="3657600" cy="2927350"/>
            <a:chOff x="1392" y="1728"/>
            <a:chExt cx="2304" cy="1844"/>
          </a:xfrm>
        </p:grpSpPr>
        <p:sp>
          <p:nvSpPr>
            <p:cNvPr id="44041" name="Text Box 4"/>
            <p:cNvSpPr txBox="1">
              <a:spLocks noChangeArrowheads="1"/>
            </p:cNvSpPr>
            <p:nvPr/>
          </p:nvSpPr>
          <p:spPr bwMode="auto">
            <a:xfrm>
              <a:off x="1402" y="2130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4</a:t>
              </a:r>
            </a:p>
          </p:txBody>
        </p:sp>
        <p:sp>
          <p:nvSpPr>
            <p:cNvPr id="44042" name="Text Box 5"/>
            <p:cNvSpPr txBox="1">
              <a:spLocks noChangeArrowheads="1"/>
            </p:cNvSpPr>
            <p:nvPr/>
          </p:nvSpPr>
          <p:spPr bwMode="auto">
            <a:xfrm>
              <a:off x="3436" y="2062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44043" name="Line 6"/>
            <p:cNvSpPr>
              <a:spLocks noChangeShapeType="1"/>
            </p:cNvSpPr>
            <p:nvPr/>
          </p:nvSpPr>
          <p:spPr bwMode="auto">
            <a:xfrm flipV="1">
              <a:off x="1680" y="230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4" name="Line 7"/>
            <p:cNvSpPr>
              <a:spLocks noChangeShapeType="1"/>
            </p:cNvSpPr>
            <p:nvPr/>
          </p:nvSpPr>
          <p:spPr bwMode="auto">
            <a:xfrm flipV="1">
              <a:off x="1680" y="264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5" name="Line 8"/>
            <p:cNvSpPr>
              <a:spLocks noChangeShapeType="1"/>
            </p:cNvSpPr>
            <p:nvPr/>
          </p:nvSpPr>
          <p:spPr bwMode="auto">
            <a:xfrm flipV="1">
              <a:off x="1680" y="30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6" name="Rectangle 9"/>
            <p:cNvSpPr>
              <a:spLocks noChangeArrowheads="1"/>
            </p:cNvSpPr>
            <p:nvPr/>
          </p:nvSpPr>
          <p:spPr bwMode="auto">
            <a:xfrm>
              <a:off x="1392" y="1728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A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4047" name="Rectangle 10"/>
            <p:cNvSpPr>
              <a:spLocks noChangeArrowheads="1"/>
            </p:cNvSpPr>
            <p:nvPr/>
          </p:nvSpPr>
          <p:spPr bwMode="auto">
            <a:xfrm>
              <a:off x="3388" y="1728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B</a:t>
              </a:r>
              <a:endParaRPr lang="zh-CN" altLang="en-US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4048" name="Line 11"/>
            <p:cNvSpPr>
              <a:spLocks noChangeShapeType="1"/>
            </p:cNvSpPr>
            <p:nvPr/>
          </p:nvSpPr>
          <p:spPr bwMode="auto">
            <a:xfrm flipV="1">
              <a:off x="1680" y="336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37" name="Oval 13"/>
          <p:cNvSpPr>
            <a:spLocks noChangeArrowheads="1"/>
          </p:cNvSpPr>
          <p:nvPr/>
        </p:nvSpPr>
        <p:spPr bwMode="auto">
          <a:xfrm>
            <a:off x="1835150" y="3284538"/>
            <a:ext cx="1223963" cy="26654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4038" name="Oval 14"/>
          <p:cNvSpPr>
            <a:spLocks noChangeArrowheads="1"/>
          </p:cNvSpPr>
          <p:nvPr/>
        </p:nvSpPr>
        <p:spPr bwMode="auto">
          <a:xfrm>
            <a:off x="5076825" y="3357563"/>
            <a:ext cx="1295400" cy="2592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403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404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09E09-5D2A-4E01-9BFA-1979EFCC9887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2881" y="925605"/>
            <a:ext cx="8839200" cy="561704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800" dirty="0" smtClean="0"/>
              <a:t>A={1,2},B={0},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={(1,0),(2,0)}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</a:t>
            </a:r>
            <a:r>
              <a:rPr lang="zh-CN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满射，非单射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（</a:t>
            </a:r>
            <a:r>
              <a:rPr lang="en-US" altLang="zh-CN" sz="2800" dirty="0" smtClean="0"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sym typeface="Symbol" panose="05050102010706020507" pitchFamily="18" charset="2"/>
              </a:rPr>
              <a:t>） </a:t>
            </a:r>
            <a:r>
              <a:rPr lang="en-US" altLang="zh-CN" sz="2800" dirty="0" smtClean="0"/>
              <a:t>A={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},B={2,4,6},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={(a,2),(b,6)}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                </a:t>
            </a:r>
            <a:r>
              <a:rPr lang="zh-CN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单射，非满射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（</a:t>
            </a:r>
            <a:r>
              <a:rPr lang="en-US" altLang="zh-CN" sz="2800" dirty="0" smtClean="0">
                <a:sym typeface="Symbol" panose="05050102010706020507" pitchFamily="18" charset="2"/>
              </a:rPr>
              <a:t>3</a:t>
            </a:r>
            <a:r>
              <a:rPr lang="zh-CN" altLang="en-US" sz="2800" dirty="0" smtClean="0">
                <a:sym typeface="Symbol" panose="05050102010706020507" pitchFamily="18" charset="2"/>
              </a:rPr>
              <a:t>）</a:t>
            </a:r>
            <a:r>
              <a:rPr lang="en-US" altLang="zh-CN" sz="2800" dirty="0" smtClean="0">
                <a:sym typeface="Symbol" panose="05050102010706020507" pitchFamily="18" charset="2"/>
              </a:rPr>
              <a:t>A=N,B=N,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={(x,2x)|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xN</a:t>
            </a:r>
            <a:r>
              <a:rPr lang="en-US" altLang="zh-CN" sz="2800" dirty="0" smtClean="0">
                <a:sym typeface="Symbol" panose="05050102010706020507" pitchFamily="18" charset="2"/>
              </a:rPr>
              <a:t>}-- (x)=2x,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xN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                   </a:t>
            </a:r>
            <a:r>
              <a:rPr lang="zh-CN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单射，非满射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          若</a:t>
            </a:r>
            <a:r>
              <a:rPr lang="en-US" altLang="zh-CN" sz="2800" dirty="0" smtClean="0">
                <a:sym typeface="Symbol" panose="05050102010706020507" pitchFamily="18" charset="2"/>
              </a:rPr>
              <a:t>B=2N</a:t>
            </a:r>
            <a:r>
              <a:rPr lang="zh-CN" altLang="en-US" sz="2800" dirty="0" smtClean="0">
                <a:sym typeface="Symbol" panose="05050102010706020507" pitchFamily="18" charset="2"/>
              </a:rPr>
              <a:t>，则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1-1</a:t>
            </a:r>
            <a:r>
              <a:rPr lang="zh-CN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映射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（</a:t>
            </a:r>
            <a:r>
              <a:rPr lang="en-US" altLang="zh-CN" sz="2800" dirty="0" smtClean="0">
                <a:sym typeface="Symbol" panose="05050102010706020507" pitchFamily="18" charset="2"/>
              </a:rPr>
              <a:t>4</a:t>
            </a:r>
            <a:r>
              <a:rPr lang="zh-CN" altLang="en-US" sz="2800" dirty="0" smtClean="0">
                <a:sym typeface="Symbol" panose="05050102010706020507" pitchFamily="18" charset="2"/>
              </a:rPr>
              <a:t>） </a:t>
            </a:r>
            <a:r>
              <a:rPr lang="en-US" altLang="zh-CN" sz="2800" dirty="0" smtClean="0">
                <a:sym typeface="Symbol" panose="05050102010706020507" pitchFamily="18" charset="2"/>
              </a:rPr>
              <a:t>A=Z,B=Z,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={(x,x+1)|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xZ</a:t>
            </a:r>
            <a:r>
              <a:rPr lang="en-US" altLang="zh-CN" sz="2800" dirty="0" smtClean="0">
                <a:sym typeface="Symbol" panose="05050102010706020507" pitchFamily="18" charset="2"/>
              </a:rPr>
              <a:t>}-- (x)=x+1,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xZ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                   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1-1</a:t>
            </a:r>
            <a:r>
              <a:rPr lang="zh-CN" altLang="en-US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映射</a:t>
            </a:r>
          </a:p>
        </p:txBody>
      </p:sp>
      <p:sp>
        <p:nvSpPr>
          <p:cNvPr id="4505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506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247EC8-E161-48DB-B391-A06EEA1D54F9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569325" cy="5688013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</a:pPr>
            <a:r>
              <a:rPr lang="zh-CN" altLang="en-US" sz="2900" dirty="0" smtClean="0"/>
              <a:t>设</a:t>
            </a:r>
            <a:r>
              <a:rPr lang="en-US" altLang="zh-CN" sz="2900" dirty="0" smtClean="0"/>
              <a:t>A,B</a:t>
            </a:r>
            <a:r>
              <a:rPr lang="zh-CN" altLang="en-US" sz="2900" dirty="0" smtClean="0"/>
              <a:t>是两个集合， </a:t>
            </a:r>
            <a:r>
              <a:rPr lang="en-US" altLang="zh-CN" sz="2900" dirty="0" smtClean="0">
                <a:sym typeface="Symbol" panose="05050102010706020507" pitchFamily="18" charset="2"/>
              </a:rPr>
              <a:t></a:t>
            </a:r>
            <a:r>
              <a:rPr lang="zh-CN" altLang="en-US" sz="2900" dirty="0" smtClean="0"/>
              <a:t>是</a:t>
            </a:r>
            <a:r>
              <a:rPr lang="en-US" altLang="zh-CN" sz="2900" dirty="0" smtClean="0"/>
              <a:t>A</a:t>
            </a:r>
            <a:r>
              <a:rPr lang="zh-CN" altLang="en-US" sz="2900" dirty="0" smtClean="0"/>
              <a:t>到</a:t>
            </a:r>
            <a:r>
              <a:rPr lang="en-US" altLang="zh-CN" sz="2900" dirty="0" smtClean="0"/>
              <a:t>B</a:t>
            </a:r>
            <a:r>
              <a:rPr lang="zh-CN" altLang="en-US" sz="2900" dirty="0" smtClean="0"/>
              <a:t>的1</a:t>
            </a:r>
            <a:r>
              <a:rPr lang="zh-CN" altLang="en-US" sz="2900" dirty="0" smtClean="0">
                <a:cs typeface="Times New Roman" panose="02020603050405020304" pitchFamily="18" charset="0"/>
              </a:rPr>
              <a:t>–</a:t>
            </a:r>
            <a:r>
              <a:rPr lang="zh-CN" altLang="en-US" sz="2900" dirty="0" smtClean="0"/>
              <a:t>1映射，则</a:t>
            </a:r>
            <a:r>
              <a:rPr lang="en-US" altLang="zh-CN" sz="2900" dirty="0" smtClean="0">
                <a:sym typeface="Symbol" panose="05050102010706020507" pitchFamily="18" charset="2"/>
              </a:rPr>
              <a:t></a:t>
            </a:r>
            <a:r>
              <a:rPr lang="zh-CN" altLang="en-US" sz="2900" dirty="0" smtClean="0">
                <a:sym typeface="Symbol" panose="05050102010706020507" pitchFamily="18" charset="2"/>
              </a:rPr>
              <a:t>的</a:t>
            </a:r>
            <a:r>
              <a:rPr lang="zh-CN" altLang="en-US" sz="2900" dirty="0" smtClean="0"/>
              <a:t>逆关系</a:t>
            </a:r>
            <a:r>
              <a:rPr lang="zh-CN" altLang="en-US" sz="2900" dirty="0" smtClean="0">
                <a:sym typeface="Symbol" panose="05050102010706020507" pitchFamily="18" charset="2"/>
              </a:rPr>
              <a:t></a:t>
            </a:r>
            <a:r>
              <a:rPr lang="en-US" altLang="zh-CN" sz="2900" baseline="30000" dirty="0" smtClean="0"/>
              <a:t>-1</a:t>
            </a:r>
            <a:r>
              <a:rPr lang="zh-CN" altLang="en-US" sz="2900" dirty="0" smtClean="0"/>
              <a:t>是</a:t>
            </a:r>
            <a:r>
              <a:rPr lang="en-US" altLang="zh-CN" sz="2900" dirty="0" smtClean="0"/>
              <a:t>B</a:t>
            </a:r>
            <a:r>
              <a:rPr lang="zh-CN" altLang="en-US" sz="2900" dirty="0" smtClean="0"/>
              <a:t>到</a:t>
            </a:r>
            <a:r>
              <a:rPr lang="en-US" altLang="zh-CN" sz="2900" dirty="0" smtClean="0"/>
              <a:t>A</a:t>
            </a:r>
            <a:r>
              <a:rPr lang="zh-CN" altLang="en-US" sz="2900" dirty="0" smtClean="0"/>
              <a:t>的 </a:t>
            </a:r>
            <a:r>
              <a:rPr lang="en-US" altLang="zh-CN" sz="2900" dirty="0" smtClean="0"/>
              <a:t>1-1</a:t>
            </a:r>
            <a:r>
              <a:rPr lang="zh-CN" altLang="en-US" sz="2900" dirty="0" smtClean="0"/>
              <a:t>映射。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900" dirty="0" smtClean="0"/>
              <a:t>证明</a:t>
            </a:r>
            <a:r>
              <a:rPr lang="zh-CN" altLang="en-US" sz="2900" dirty="0" smtClean="0">
                <a:sym typeface="Wingdings" panose="05000000000000000000" pitchFamily="2" charset="2"/>
              </a:rPr>
              <a:t>：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900" dirty="0" smtClean="0">
                <a:sym typeface="Wingdings" panose="05000000000000000000" pitchFamily="2" charset="2"/>
              </a:rPr>
              <a:t>(1)</a:t>
            </a:r>
            <a:r>
              <a:rPr lang="zh-CN" altLang="en-US" sz="2900" dirty="0" smtClean="0">
                <a:solidFill>
                  <a:schemeClr val="tx2"/>
                </a:solidFill>
                <a:sym typeface="Wingdings" panose="05000000000000000000" pitchFamily="2" charset="2"/>
              </a:rPr>
              <a:t>首先证明</a:t>
            </a:r>
            <a:r>
              <a:rPr lang="zh-CN" altLang="en-US" sz="29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900" baseline="30000" dirty="0" smtClean="0">
                <a:solidFill>
                  <a:schemeClr val="tx2"/>
                </a:solidFill>
              </a:rPr>
              <a:t>-1</a:t>
            </a:r>
            <a:r>
              <a:rPr lang="zh-CN" altLang="en-US" sz="2900" dirty="0" smtClean="0">
                <a:solidFill>
                  <a:schemeClr val="tx2"/>
                </a:solidFill>
              </a:rPr>
              <a:t>是</a:t>
            </a:r>
            <a:r>
              <a:rPr lang="en-US" altLang="zh-CN" sz="2900" dirty="0" smtClean="0">
                <a:solidFill>
                  <a:schemeClr val="tx2"/>
                </a:solidFill>
              </a:rPr>
              <a:t>B</a:t>
            </a:r>
            <a:r>
              <a:rPr lang="zh-CN" altLang="en-US" sz="2900" dirty="0" smtClean="0">
                <a:solidFill>
                  <a:schemeClr val="tx2"/>
                </a:solidFill>
              </a:rPr>
              <a:t>到</a:t>
            </a:r>
            <a:r>
              <a:rPr lang="en-US" altLang="zh-CN" sz="2900" dirty="0" smtClean="0">
                <a:solidFill>
                  <a:schemeClr val="tx2"/>
                </a:solidFill>
              </a:rPr>
              <a:t>A</a:t>
            </a:r>
            <a:r>
              <a:rPr lang="zh-CN" altLang="en-US" sz="2900" dirty="0" smtClean="0">
                <a:solidFill>
                  <a:schemeClr val="tx2"/>
                </a:solidFill>
              </a:rPr>
              <a:t>的映射</a:t>
            </a:r>
            <a:r>
              <a:rPr lang="zh-CN" altLang="en-US" sz="2900" dirty="0" smtClean="0"/>
              <a:t>，即证对任意</a:t>
            </a:r>
            <a:r>
              <a:rPr lang="en-US" altLang="zh-CN" sz="2900" dirty="0" err="1" smtClean="0"/>
              <a:t>b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900" dirty="0" err="1" smtClean="0"/>
              <a:t>B</a:t>
            </a:r>
            <a:r>
              <a:rPr lang="zh-CN" altLang="en-US" sz="2900" dirty="0" smtClean="0"/>
              <a:t>，在</a:t>
            </a:r>
            <a:r>
              <a:rPr lang="zh-CN" altLang="en-US" sz="2900" dirty="0" smtClean="0">
                <a:sym typeface="Symbol" panose="05050102010706020507" pitchFamily="18" charset="2"/>
              </a:rPr>
              <a:t></a:t>
            </a:r>
            <a:r>
              <a:rPr lang="en-US" altLang="zh-CN" sz="2900" baseline="30000" dirty="0" smtClean="0"/>
              <a:t>-1</a:t>
            </a:r>
            <a:r>
              <a:rPr lang="zh-CN" altLang="en-US" sz="2900" dirty="0" smtClean="0"/>
              <a:t>下都有</a:t>
            </a:r>
            <a:r>
              <a:rPr lang="en-US" altLang="zh-CN" sz="2900" dirty="0" smtClean="0"/>
              <a:t>A</a:t>
            </a:r>
            <a:r>
              <a:rPr lang="zh-CN" altLang="en-US" sz="2900" dirty="0" smtClean="0"/>
              <a:t>的一个确定元素与之对应。　　</a:t>
            </a:r>
          </a:p>
          <a:p>
            <a:pPr marL="0" indent="0" eaLnBrk="1" hangingPunct="1">
              <a:lnSpc>
                <a:spcPct val="105000"/>
              </a:lnSpc>
              <a:buNone/>
            </a:pPr>
            <a:r>
              <a:rPr lang="zh-CN" altLang="en-US" sz="2900" dirty="0" smtClean="0"/>
              <a:t>　　因</a:t>
            </a:r>
            <a:r>
              <a:rPr lang="en-US" altLang="zh-CN" sz="2900" dirty="0" smtClean="0">
                <a:sym typeface="Symbol" panose="05050102010706020507" pitchFamily="18" charset="2"/>
              </a:rPr>
              <a:t></a:t>
            </a:r>
            <a:r>
              <a:rPr lang="zh-CN" altLang="en-US" sz="2900" dirty="0" smtClean="0"/>
              <a:t>是</a:t>
            </a:r>
            <a:r>
              <a:rPr lang="en-US" altLang="zh-CN" sz="2900" dirty="0" smtClean="0"/>
              <a:t>A</a:t>
            </a:r>
            <a:r>
              <a:rPr lang="zh-CN" altLang="en-US" sz="2900" dirty="0" smtClean="0"/>
              <a:t>到</a:t>
            </a:r>
            <a:r>
              <a:rPr lang="en-US" altLang="zh-CN" sz="2900" dirty="0" smtClean="0"/>
              <a:t>B</a:t>
            </a:r>
            <a:r>
              <a:rPr lang="zh-CN" altLang="en-US" sz="2900" dirty="0" smtClean="0"/>
              <a:t>的</a:t>
            </a:r>
            <a:r>
              <a:rPr lang="en-US" altLang="zh-CN" sz="2900" dirty="0" smtClean="0"/>
              <a:t>1-1</a:t>
            </a:r>
            <a:r>
              <a:rPr lang="zh-CN" altLang="en-US" sz="2900" dirty="0" smtClean="0"/>
              <a:t>映射，故</a:t>
            </a:r>
            <a:r>
              <a:rPr lang="en-US" altLang="zh-CN" sz="2900" dirty="0" smtClean="0">
                <a:sym typeface="Symbol" panose="05050102010706020507" pitchFamily="18" charset="2"/>
              </a:rPr>
              <a:t></a:t>
            </a:r>
            <a:r>
              <a:rPr lang="zh-CN" altLang="en-US" sz="2900" dirty="0" smtClean="0"/>
              <a:t>是满射。即对任意</a:t>
            </a:r>
            <a:r>
              <a:rPr lang="en-US" altLang="zh-CN" sz="2900" dirty="0" err="1" smtClean="0"/>
              <a:t>b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900" dirty="0" err="1" smtClean="0"/>
              <a:t>B</a:t>
            </a:r>
            <a:r>
              <a:rPr lang="zh-CN" altLang="en-US" sz="2900" dirty="0" smtClean="0"/>
              <a:t>，有</a:t>
            </a:r>
            <a:r>
              <a:rPr lang="en-US" altLang="zh-CN" sz="2900" dirty="0" err="1" smtClean="0"/>
              <a:t>a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900" dirty="0" err="1" smtClean="0"/>
              <a:t>A</a:t>
            </a:r>
            <a:r>
              <a:rPr lang="zh-CN" altLang="en-US" sz="2900" dirty="0" smtClean="0"/>
              <a:t>，使得</a:t>
            </a:r>
            <a:r>
              <a:rPr lang="en-US" altLang="zh-CN" sz="2900" dirty="0" smtClean="0">
                <a:sym typeface="Symbol" panose="05050102010706020507" pitchFamily="18" charset="2"/>
              </a:rPr>
              <a:t>(a)=b</a:t>
            </a:r>
            <a:r>
              <a:rPr lang="zh-CN" altLang="en-US" sz="2900" dirty="0" smtClean="0">
                <a:sym typeface="Symbol" panose="05050102010706020507" pitchFamily="18" charset="2"/>
              </a:rPr>
              <a:t>，即</a:t>
            </a:r>
            <a:r>
              <a:rPr lang="en-US" altLang="zh-CN" sz="2900" dirty="0" smtClean="0">
                <a:sym typeface="Symbol" panose="05050102010706020507" pitchFamily="18" charset="2"/>
              </a:rPr>
              <a:t>(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a,b</a:t>
            </a:r>
            <a:r>
              <a:rPr lang="en-US" altLang="zh-CN" sz="2900" dirty="0" smtClean="0">
                <a:sym typeface="Symbol" panose="05050102010706020507" pitchFamily="18" charset="2"/>
              </a:rPr>
              <a:t>) </a:t>
            </a:r>
            <a:r>
              <a:rPr lang="zh-CN" altLang="en-US" sz="2900" dirty="0" smtClean="0">
                <a:sym typeface="Symbol" panose="05050102010706020507" pitchFamily="18" charset="2"/>
              </a:rPr>
              <a:t>，亦即</a:t>
            </a:r>
            <a:r>
              <a:rPr lang="en-US" altLang="zh-CN" sz="2900" dirty="0" smtClean="0">
                <a:sym typeface="Symbol" panose="05050102010706020507" pitchFamily="18" charset="2"/>
              </a:rPr>
              <a:t>(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b,a</a:t>
            </a:r>
            <a:r>
              <a:rPr lang="en-US" altLang="zh-CN" sz="2900" dirty="0" smtClean="0">
                <a:sym typeface="Symbol" panose="05050102010706020507" pitchFamily="18" charset="2"/>
              </a:rPr>
              <a:t>)</a:t>
            </a:r>
            <a:r>
              <a:rPr lang="en-US" altLang="zh-CN" sz="2900" baseline="30000" dirty="0" smtClean="0"/>
              <a:t>-1</a:t>
            </a:r>
            <a:r>
              <a:rPr lang="en-US" altLang="zh-CN" sz="2900" dirty="0" smtClean="0">
                <a:sym typeface="Symbol" panose="05050102010706020507" pitchFamily="18" charset="2"/>
              </a:rPr>
              <a:t> </a:t>
            </a:r>
            <a:r>
              <a:rPr lang="en-US" altLang="zh-CN" sz="2900" dirty="0">
                <a:sym typeface="Symbol" panose="05050102010706020507" pitchFamily="18" charset="2"/>
              </a:rPr>
              <a:t>, </a:t>
            </a:r>
            <a:r>
              <a:rPr lang="en-US" altLang="zh-CN" sz="2900" baseline="30000" dirty="0"/>
              <a:t>-1</a:t>
            </a:r>
            <a:r>
              <a:rPr lang="en-US" altLang="zh-CN" sz="2900" dirty="0">
                <a:sym typeface="Symbol" panose="05050102010706020507" pitchFamily="18" charset="2"/>
              </a:rPr>
              <a:t> </a:t>
            </a:r>
            <a:r>
              <a:rPr lang="en-US" altLang="zh-CN" sz="2900" dirty="0" smtClean="0">
                <a:sym typeface="Symbol" panose="05050102010706020507" pitchFamily="18" charset="2"/>
              </a:rPr>
              <a:t>(b)=a </a:t>
            </a:r>
            <a:r>
              <a:rPr lang="zh-CN" altLang="en-US" sz="2900" dirty="0" smtClean="0"/>
              <a:t>。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900" dirty="0" smtClean="0"/>
              <a:t>　　若存在</a:t>
            </a:r>
            <a:r>
              <a:rPr lang="en-US" altLang="zh-CN" sz="2900" dirty="0" err="1" smtClean="0"/>
              <a:t>b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900" dirty="0" err="1" smtClean="0"/>
              <a:t>B</a:t>
            </a:r>
            <a:r>
              <a:rPr lang="zh-CN" altLang="en-US" sz="2900" dirty="0" smtClean="0"/>
              <a:t>，满足</a:t>
            </a:r>
            <a:r>
              <a:rPr lang="en-US" altLang="zh-CN" sz="2900" dirty="0" smtClean="0">
                <a:sym typeface="Symbol" panose="05050102010706020507" pitchFamily="18" charset="2"/>
              </a:rPr>
              <a:t>(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b,a</a:t>
            </a:r>
            <a:r>
              <a:rPr lang="zh-CN" altLang="en-US" sz="2900" baseline="-25000" dirty="0" smtClean="0">
                <a:sym typeface="Symbol" panose="05050102010706020507" pitchFamily="18" charset="2"/>
              </a:rPr>
              <a:t>１</a:t>
            </a:r>
            <a:r>
              <a:rPr lang="en-US" altLang="zh-CN" sz="2900" dirty="0" smtClean="0">
                <a:sym typeface="Symbol" panose="05050102010706020507" pitchFamily="18" charset="2"/>
              </a:rPr>
              <a:t>)</a:t>
            </a:r>
            <a:r>
              <a:rPr lang="en-US" altLang="zh-CN" sz="2900" baseline="30000" dirty="0" smtClean="0"/>
              <a:t>-1</a:t>
            </a:r>
            <a:r>
              <a:rPr lang="zh-CN" altLang="en-US" sz="2900" dirty="0" smtClean="0"/>
              <a:t>，</a:t>
            </a:r>
            <a:r>
              <a:rPr lang="en-US" altLang="zh-CN" sz="2900" dirty="0" smtClean="0">
                <a:sym typeface="Symbol" panose="05050102010706020507" pitchFamily="18" charset="2"/>
              </a:rPr>
              <a:t>(</a:t>
            </a:r>
            <a:r>
              <a:rPr lang="en-US" altLang="zh-CN" sz="2900" dirty="0" err="1" smtClean="0">
                <a:sym typeface="Symbol" panose="05050102010706020507" pitchFamily="18" charset="2"/>
              </a:rPr>
              <a:t>b,a</a:t>
            </a:r>
            <a:r>
              <a:rPr lang="zh-CN" altLang="en-US" sz="2900" baseline="-25000" dirty="0" smtClean="0">
                <a:sym typeface="Symbol" panose="05050102010706020507" pitchFamily="18" charset="2"/>
              </a:rPr>
              <a:t>２</a:t>
            </a:r>
            <a:r>
              <a:rPr lang="en-US" altLang="zh-CN" sz="2900" dirty="0" smtClean="0">
                <a:sym typeface="Symbol" panose="05050102010706020507" pitchFamily="18" charset="2"/>
              </a:rPr>
              <a:t>)</a:t>
            </a:r>
            <a:r>
              <a:rPr lang="en-US" altLang="zh-CN" sz="2900" baseline="30000" dirty="0" smtClean="0"/>
              <a:t>-1</a:t>
            </a:r>
            <a:r>
              <a:rPr lang="en-US" altLang="zh-CN" sz="2900" dirty="0" smtClean="0">
                <a:sym typeface="Symbol" panose="05050102010706020507" pitchFamily="18" charset="2"/>
              </a:rPr>
              <a:t> </a:t>
            </a:r>
            <a:r>
              <a:rPr lang="zh-CN" altLang="en-US" sz="2900" dirty="0" smtClean="0">
                <a:sym typeface="Symbol" panose="05050102010706020507" pitchFamily="18" charset="2"/>
              </a:rPr>
              <a:t>，</a:t>
            </a:r>
            <a:endParaRPr lang="en-US" altLang="zh-CN" sz="2900" dirty="0" smtClean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900" dirty="0" smtClean="0">
                <a:sym typeface="Symbol" panose="05050102010706020507" pitchFamily="18" charset="2"/>
              </a:rPr>
              <a:t>且</a:t>
            </a:r>
            <a:r>
              <a:rPr lang="en-US" altLang="zh-CN" sz="2900" dirty="0" smtClean="0">
                <a:sym typeface="Symbol" panose="05050102010706020507" pitchFamily="18" charset="2"/>
              </a:rPr>
              <a:t>a</a:t>
            </a:r>
            <a:r>
              <a:rPr lang="zh-CN" altLang="en-US" sz="2900" baseline="-25000" dirty="0" smtClean="0">
                <a:sym typeface="Symbol" panose="05050102010706020507" pitchFamily="18" charset="2"/>
              </a:rPr>
              <a:t>１</a:t>
            </a:r>
            <a:r>
              <a:rPr lang="zh-CN" altLang="en-US" sz="2900" dirty="0" smtClean="0">
                <a:sym typeface="Symbol" panose="05050102010706020507" pitchFamily="18" charset="2"/>
              </a:rPr>
              <a:t>≠ </a:t>
            </a:r>
            <a:r>
              <a:rPr lang="en-US" altLang="zh-CN" sz="2900" dirty="0" smtClean="0">
                <a:sym typeface="Symbol" panose="05050102010706020507" pitchFamily="18" charset="2"/>
              </a:rPr>
              <a:t>a</a:t>
            </a:r>
            <a:r>
              <a:rPr lang="zh-CN" altLang="en-US" sz="2900" baseline="-25000" dirty="0" smtClean="0">
                <a:sym typeface="Symbol" panose="05050102010706020507" pitchFamily="18" charset="2"/>
              </a:rPr>
              <a:t>２</a:t>
            </a:r>
            <a:r>
              <a:rPr lang="zh-CN" altLang="en-US" sz="2900" dirty="0" smtClean="0">
                <a:sym typeface="Symbol" panose="05050102010706020507" pitchFamily="18" charset="2"/>
              </a:rPr>
              <a:t>，则</a:t>
            </a:r>
            <a:r>
              <a:rPr lang="en-US" altLang="zh-CN" sz="2900" dirty="0" smtClean="0">
                <a:sym typeface="Symbol" panose="05050102010706020507" pitchFamily="18" charset="2"/>
              </a:rPr>
              <a:t>(a</a:t>
            </a:r>
            <a:r>
              <a:rPr lang="zh-CN" altLang="en-US" sz="2900" baseline="-25000" dirty="0" smtClean="0">
                <a:sym typeface="Symbol" panose="05050102010706020507" pitchFamily="18" charset="2"/>
              </a:rPr>
              <a:t>１</a:t>
            </a:r>
            <a:r>
              <a:rPr lang="en-US" altLang="zh-CN" sz="2900" dirty="0" smtClean="0">
                <a:sym typeface="Symbol" panose="05050102010706020507" pitchFamily="18" charset="2"/>
              </a:rPr>
              <a:t>,b)</a:t>
            </a:r>
            <a:r>
              <a:rPr lang="zh-CN" altLang="en-US" sz="2900" dirty="0" smtClean="0"/>
              <a:t>， </a:t>
            </a:r>
            <a:r>
              <a:rPr lang="en-US" altLang="zh-CN" sz="2900" dirty="0" smtClean="0">
                <a:sym typeface="Symbol" panose="05050102010706020507" pitchFamily="18" charset="2"/>
              </a:rPr>
              <a:t>(a</a:t>
            </a:r>
            <a:r>
              <a:rPr lang="zh-CN" altLang="en-US" sz="2900" baseline="-25000" dirty="0" smtClean="0">
                <a:sym typeface="Symbol" panose="05050102010706020507" pitchFamily="18" charset="2"/>
              </a:rPr>
              <a:t>２</a:t>
            </a:r>
            <a:r>
              <a:rPr lang="en-US" altLang="zh-CN" sz="2900" dirty="0" smtClean="0">
                <a:sym typeface="Symbol" panose="05050102010706020507" pitchFamily="18" charset="2"/>
              </a:rPr>
              <a:t>, b)</a:t>
            </a:r>
            <a:r>
              <a:rPr lang="zh-CN" altLang="en-US" sz="2900" dirty="0" smtClean="0">
                <a:sym typeface="Symbol" panose="05050102010706020507" pitchFamily="18" charset="2"/>
              </a:rPr>
              <a:t>，说明</a:t>
            </a:r>
            <a:r>
              <a:rPr lang="en-US" altLang="zh-CN" sz="2900" dirty="0" smtClean="0">
                <a:sym typeface="Symbol" panose="05050102010706020507" pitchFamily="18" charset="2"/>
              </a:rPr>
              <a:t>A</a:t>
            </a:r>
            <a:r>
              <a:rPr lang="zh-CN" altLang="en-US" sz="2900" dirty="0" smtClean="0">
                <a:sym typeface="Symbol" panose="05050102010706020507" pitchFamily="18" charset="2"/>
              </a:rPr>
              <a:t>中两个不同元素有同一映像</a:t>
            </a:r>
            <a:r>
              <a:rPr lang="en-US" altLang="zh-CN" sz="2900" dirty="0" smtClean="0">
                <a:sym typeface="Symbol" panose="05050102010706020507" pitchFamily="18" charset="2"/>
              </a:rPr>
              <a:t>b</a:t>
            </a:r>
            <a:r>
              <a:rPr lang="zh-CN" altLang="en-US" sz="2900" dirty="0" smtClean="0">
                <a:sym typeface="Symbol" panose="05050102010706020507" pitchFamily="18" charset="2"/>
              </a:rPr>
              <a:t>，与</a:t>
            </a:r>
            <a:r>
              <a:rPr lang="en-US" altLang="zh-CN" sz="2900" dirty="0" smtClean="0">
                <a:sym typeface="Symbol" panose="05050102010706020507" pitchFamily="18" charset="2"/>
              </a:rPr>
              <a:t></a:t>
            </a:r>
            <a:r>
              <a:rPr lang="zh-CN" altLang="en-US" sz="2900" dirty="0" smtClean="0">
                <a:sym typeface="Symbol" panose="05050102010706020507" pitchFamily="18" charset="2"/>
              </a:rPr>
              <a:t>是单射矛盾。</a:t>
            </a:r>
            <a:endParaRPr lang="en-US" altLang="zh-CN" sz="2900" dirty="0" smtClean="0">
              <a:sym typeface="Symbol" panose="05050102010706020507" pitchFamily="18" charset="2"/>
            </a:endParaRPr>
          </a:p>
        </p:txBody>
      </p:sp>
      <p:sp>
        <p:nvSpPr>
          <p:cNvPr id="4608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60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8FA77-B426-4BD6-BA07-6D9E98700584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结论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443913" cy="5807075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None/>
            </a:pPr>
            <a:r>
              <a:rPr lang="en-US" altLang="zh-CN" sz="3000" dirty="0" smtClean="0"/>
              <a:t>(2)</a:t>
            </a:r>
            <a:r>
              <a:rPr lang="zh-CN" altLang="en-US" sz="3000" dirty="0" smtClean="0">
                <a:solidFill>
                  <a:schemeClr val="tx2"/>
                </a:solidFill>
              </a:rPr>
              <a:t>证明</a:t>
            </a:r>
            <a:r>
              <a:rPr lang="zh-CN" altLang="en-US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000" baseline="30000" dirty="0" smtClean="0">
                <a:solidFill>
                  <a:schemeClr val="tx2"/>
                </a:solidFill>
              </a:rPr>
              <a:t>-1</a:t>
            </a:r>
            <a:r>
              <a:rPr lang="zh-CN" altLang="en-US" sz="3000" dirty="0" smtClean="0">
                <a:solidFill>
                  <a:schemeClr val="tx2"/>
                </a:solidFill>
              </a:rPr>
              <a:t>是满射</a:t>
            </a:r>
            <a:r>
              <a:rPr lang="zh-CN" altLang="en-US" sz="3000" dirty="0" smtClean="0"/>
              <a:t>。即证明</a:t>
            </a:r>
            <a:r>
              <a:rPr lang="en-US" altLang="zh-CN" sz="3000" dirty="0" smtClean="0"/>
              <a:t>A</a:t>
            </a:r>
            <a:r>
              <a:rPr lang="zh-CN" altLang="en-US" sz="3000" dirty="0" smtClean="0">
                <a:latin typeface="宋体" panose="02010600030101010101" pitchFamily="2" charset="-122"/>
              </a:rPr>
              <a:t>中每一个元素</a:t>
            </a:r>
            <a:r>
              <a:rPr lang="en-US" altLang="zh-CN" sz="3000" dirty="0">
                <a:solidFill>
                  <a:srgbClr val="FFFFFF"/>
                </a:solidFill>
              </a:rPr>
              <a:t>a</a:t>
            </a:r>
            <a:r>
              <a:rPr lang="zh-CN" altLang="en-US" sz="3000" dirty="0" smtClean="0">
                <a:latin typeface="宋体" panose="02010600030101010101" pitchFamily="2" charset="-122"/>
              </a:rPr>
              <a:t>都一定是</a:t>
            </a:r>
            <a:r>
              <a:rPr lang="en-US" altLang="zh-CN" sz="3000" dirty="0" smtClean="0"/>
              <a:t>B</a:t>
            </a:r>
            <a:r>
              <a:rPr lang="zh-CN" altLang="en-US" sz="3000" dirty="0" smtClean="0">
                <a:latin typeface="宋体" panose="02010600030101010101" pitchFamily="2" charset="-122"/>
              </a:rPr>
              <a:t>中某元素在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baseline="30000" dirty="0" smtClean="0"/>
              <a:t>-1</a:t>
            </a:r>
            <a:r>
              <a:rPr lang="zh-CN" altLang="en-US" sz="3000" dirty="0" smtClean="0"/>
              <a:t>下的</a:t>
            </a:r>
            <a:r>
              <a:rPr lang="zh-CN" altLang="en-US" sz="3000" dirty="0" smtClean="0">
                <a:latin typeface="宋体" panose="02010600030101010101" pitchFamily="2" charset="-122"/>
              </a:rPr>
              <a:t>映</a:t>
            </a:r>
            <a:r>
              <a:rPr lang="zh-CN" altLang="en-US" sz="3000" dirty="0" smtClean="0"/>
              <a:t>像。</a:t>
            </a:r>
          </a:p>
          <a:p>
            <a:pPr marL="0" eaLnBrk="1" hangingPunct="1">
              <a:lnSpc>
                <a:spcPct val="110000"/>
              </a:lnSpc>
              <a:buNone/>
            </a:pPr>
            <a:r>
              <a:rPr lang="zh-CN" altLang="en-US" sz="3000" dirty="0" smtClean="0"/>
              <a:t>任取</a:t>
            </a:r>
            <a:r>
              <a:rPr lang="en-US" altLang="zh-CN" sz="3000" dirty="0" smtClean="0"/>
              <a:t>A</a:t>
            </a:r>
            <a:r>
              <a:rPr lang="zh-CN" altLang="en-US" sz="3000" dirty="0" smtClean="0">
                <a:latin typeface="宋体" panose="02010600030101010101" pitchFamily="2" charset="-122"/>
              </a:rPr>
              <a:t>中元素</a:t>
            </a:r>
            <a:r>
              <a:rPr lang="en-US" altLang="zh-CN" sz="3000" dirty="0" smtClean="0"/>
              <a:t>a</a:t>
            </a:r>
            <a:r>
              <a:rPr lang="en-US" altLang="zh-CN" sz="3000" dirty="0" smtClean="0">
                <a:latin typeface="宋体" panose="02010600030101010101" pitchFamily="2" charset="-122"/>
              </a:rPr>
              <a:t>,</a:t>
            </a:r>
            <a:r>
              <a:rPr lang="zh-CN" altLang="en-US" sz="3000" dirty="0" smtClean="0">
                <a:latin typeface="宋体" panose="02010600030101010101" pitchFamily="2" charset="-122"/>
              </a:rPr>
              <a:t>因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B</a:t>
            </a:r>
            <a:r>
              <a:rPr lang="zh-CN" altLang="en-US" sz="3000" dirty="0" smtClean="0"/>
              <a:t>的映射，</a:t>
            </a:r>
            <a:r>
              <a:rPr lang="zh-CN" altLang="en-US" sz="3000" dirty="0"/>
              <a:t>故</a:t>
            </a:r>
            <a:r>
              <a:rPr lang="zh-CN" altLang="en-US" sz="3000" dirty="0" smtClean="0"/>
              <a:t>存在唯一的</a:t>
            </a:r>
            <a:r>
              <a:rPr lang="en-US" altLang="zh-CN" sz="3000" dirty="0" err="1" smtClean="0"/>
              <a:t>b</a:t>
            </a:r>
            <a:r>
              <a:rPr lang="en-US" altLang="zh-CN" sz="30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000" dirty="0" err="1" smtClean="0"/>
              <a:t>B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使</a:t>
            </a:r>
            <a:r>
              <a:rPr lang="en-US" altLang="zh-CN" sz="3000" dirty="0" smtClean="0">
                <a:sym typeface="Symbol" panose="05050102010706020507" pitchFamily="18" charset="2"/>
              </a:rPr>
              <a:t> (</a:t>
            </a:r>
            <a:r>
              <a:rPr lang="en-US" altLang="zh-CN" sz="3000" dirty="0" err="1" smtClean="0">
                <a:sym typeface="Symbol" panose="05050102010706020507" pitchFamily="18" charset="2"/>
              </a:rPr>
              <a:t>a,b</a:t>
            </a:r>
            <a:r>
              <a:rPr lang="en-US" altLang="zh-CN" sz="3000" dirty="0" smtClean="0">
                <a:sym typeface="Symbol" panose="05050102010706020507" pitchFamily="18" charset="2"/>
              </a:rPr>
              <a:t>) , </a:t>
            </a:r>
            <a:r>
              <a:rPr lang="zh-CN" altLang="en-US" sz="3000" dirty="0" smtClean="0">
                <a:sym typeface="Symbol" panose="05050102010706020507" pitchFamily="18" charset="2"/>
              </a:rPr>
              <a:t>即</a:t>
            </a:r>
            <a:r>
              <a:rPr lang="en-US" altLang="zh-CN" sz="3000" dirty="0" smtClean="0">
                <a:sym typeface="Symbol" panose="05050102010706020507" pitchFamily="18" charset="2"/>
              </a:rPr>
              <a:t>(</a:t>
            </a:r>
            <a:r>
              <a:rPr lang="en-US" altLang="zh-CN" sz="3000" dirty="0" err="1" smtClean="0">
                <a:sym typeface="Symbol" panose="05050102010706020507" pitchFamily="18" charset="2"/>
              </a:rPr>
              <a:t>b,a</a:t>
            </a:r>
            <a:r>
              <a:rPr lang="en-US" altLang="zh-CN" sz="3000" dirty="0" smtClean="0">
                <a:sym typeface="Symbol" panose="05050102010706020507" pitchFamily="18" charset="2"/>
              </a:rPr>
              <a:t>)</a:t>
            </a:r>
            <a:r>
              <a:rPr lang="en-US" altLang="zh-CN" sz="3000" baseline="30000" dirty="0" smtClean="0"/>
              <a:t>-1</a:t>
            </a:r>
            <a:r>
              <a:rPr lang="en-US" altLang="zh-CN" sz="3000" dirty="0" smtClean="0"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因此</a:t>
            </a:r>
            <a:r>
              <a:rPr lang="en-US" altLang="zh-CN" sz="3000" dirty="0" smtClean="0">
                <a:solidFill>
                  <a:srgbClr val="FFFFFF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000" baseline="30000" dirty="0">
                <a:solidFill>
                  <a:srgbClr val="FFFFFF"/>
                </a:solidFill>
              </a:rPr>
              <a:t>-</a:t>
            </a:r>
            <a:r>
              <a:rPr lang="en-US" altLang="zh-CN" sz="3000" baseline="30000" dirty="0" smtClean="0">
                <a:solidFill>
                  <a:srgbClr val="FFFFFF"/>
                </a:solidFill>
              </a:rPr>
              <a:t>1</a:t>
            </a:r>
            <a:r>
              <a:rPr lang="en-US" altLang="zh-CN" sz="3000" dirty="0" smtClean="0"/>
              <a:t>(b)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=</a:t>
            </a:r>
            <a:r>
              <a:rPr lang="en-US" altLang="zh-CN" sz="3000" dirty="0"/>
              <a:t>a</a:t>
            </a:r>
            <a:r>
              <a:rPr lang="en-US" altLang="zh-CN" sz="3000" baseline="30000" dirty="0" smtClean="0">
                <a:solidFill>
                  <a:srgbClr val="FFFFFF"/>
                </a:solidFill>
              </a:rPr>
              <a:t> </a:t>
            </a:r>
            <a:r>
              <a:rPr lang="zh-CN" altLang="en-US" sz="3000" dirty="0" smtClean="0"/>
              <a:t>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(3)</a:t>
            </a:r>
            <a:r>
              <a:rPr lang="zh-CN" altLang="en-US" sz="3000" dirty="0" smtClean="0">
                <a:solidFill>
                  <a:schemeClr val="tx2"/>
                </a:solidFill>
              </a:rPr>
              <a:t>证明</a:t>
            </a:r>
            <a:r>
              <a:rPr lang="zh-CN" altLang="en-US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000" baseline="30000" dirty="0" smtClean="0">
                <a:solidFill>
                  <a:schemeClr val="tx2"/>
                </a:solidFill>
              </a:rPr>
              <a:t>-1</a:t>
            </a:r>
            <a:r>
              <a:rPr lang="zh-CN" altLang="en-US" sz="3000" dirty="0" smtClean="0">
                <a:solidFill>
                  <a:schemeClr val="tx2"/>
                </a:solidFill>
              </a:rPr>
              <a:t>是单射</a:t>
            </a:r>
            <a:r>
              <a:rPr lang="zh-CN" altLang="en-US" sz="3000" dirty="0" smtClean="0"/>
              <a:t>。即证明对任意</a:t>
            </a:r>
            <a:r>
              <a:rPr lang="en-US" altLang="zh-CN" sz="3000" dirty="0" smtClean="0"/>
              <a:t>b</a:t>
            </a:r>
            <a:r>
              <a:rPr lang="zh-CN" altLang="en-US" sz="3000" baseline="-25000" dirty="0" smtClean="0">
                <a:sym typeface="Symbol" panose="05050102010706020507" pitchFamily="18" charset="2"/>
              </a:rPr>
              <a:t>１</a:t>
            </a:r>
            <a:r>
              <a:rPr lang="en-US" altLang="zh-CN" sz="3000" dirty="0" smtClean="0">
                <a:sym typeface="Symbol" panose="05050102010706020507" pitchFamily="18" charset="2"/>
              </a:rPr>
              <a:t></a:t>
            </a:r>
            <a:r>
              <a:rPr lang="en-US" altLang="zh-CN" sz="3000" dirty="0" smtClean="0"/>
              <a:t>B，b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>
                <a:sym typeface="Symbol" panose="05050102010706020507" pitchFamily="18" charset="2"/>
              </a:rPr>
              <a:t></a:t>
            </a:r>
            <a:r>
              <a:rPr lang="en-US" altLang="zh-CN" sz="3000" dirty="0" smtClean="0"/>
              <a:t>B</a:t>
            </a:r>
            <a:r>
              <a:rPr lang="zh-CN" altLang="en-US" sz="3000" dirty="0" smtClean="0"/>
              <a:t>，且</a:t>
            </a:r>
            <a:r>
              <a:rPr lang="en-US" altLang="zh-CN" sz="3000" dirty="0" smtClean="0"/>
              <a:t>b</a:t>
            </a:r>
            <a:r>
              <a:rPr lang="zh-CN" altLang="en-US" sz="3000" baseline="-25000" dirty="0" smtClean="0">
                <a:sym typeface="Symbol" panose="05050102010706020507" pitchFamily="18" charset="2"/>
              </a:rPr>
              <a:t>１</a:t>
            </a:r>
            <a:r>
              <a:rPr lang="en-US" altLang="zh-CN" sz="3000" dirty="0" smtClean="0">
                <a:sym typeface="Symbol" panose="05050102010706020507" pitchFamily="18" charset="2"/>
              </a:rPr>
              <a:t></a:t>
            </a:r>
            <a:r>
              <a:rPr lang="en-US" altLang="zh-CN" sz="3000" dirty="0" smtClean="0"/>
              <a:t>b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，</a:t>
            </a:r>
            <a:r>
              <a:rPr lang="zh-CN" altLang="en-US" sz="3000" dirty="0" smtClean="0"/>
              <a:t>都有</a:t>
            </a:r>
            <a:r>
              <a:rPr lang="en-US" altLang="zh-CN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baseline="30000" dirty="0" smtClean="0"/>
              <a:t>-1</a:t>
            </a:r>
            <a:r>
              <a:rPr lang="en-US" altLang="zh-CN" sz="3000" b="0" dirty="0" smtClean="0"/>
              <a:t>(</a:t>
            </a:r>
            <a:r>
              <a:rPr lang="en-US" altLang="zh-CN" sz="3000" dirty="0" smtClean="0"/>
              <a:t>b</a:t>
            </a:r>
            <a:r>
              <a:rPr lang="en-US" altLang="zh-CN" sz="3000" baseline="-25000" dirty="0" smtClean="0"/>
              <a:t>1</a:t>
            </a:r>
            <a:r>
              <a:rPr lang="en-US" altLang="zh-CN" sz="3000" b="0" dirty="0" smtClean="0"/>
              <a:t>)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ym typeface="Symbol" panose="05050102010706020507" pitchFamily="18" charset="2"/>
              </a:rPr>
              <a:t> </a:t>
            </a:r>
            <a:r>
              <a:rPr lang="en-US" altLang="zh-CN" sz="3000" baseline="30000" dirty="0" smtClean="0"/>
              <a:t>-1</a:t>
            </a:r>
            <a:r>
              <a:rPr lang="en-US" altLang="zh-CN" sz="3000" dirty="0" smtClean="0"/>
              <a:t>(b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)</a:t>
            </a:r>
            <a:r>
              <a:rPr lang="zh-CN" altLang="en-US" sz="3000" dirty="0" smtClean="0">
                <a:latin typeface="宋体" panose="02010600030101010101" pitchFamily="2" charset="-122"/>
              </a:rPr>
              <a:t>。</a:t>
            </a:r>
          </a:p>
          <a:p>
            <a:pPr marL="0" eaLnBrk="1" hangingPunct="1">
              <a:lnSpc>
                <a:spcPct val="114000"/>
              </a:lnSpc>
              <a:buNone/>
            </a:pPr>
            <a:r>
              <a:rPr lang="zh-CN" altLang="en-US" sz="3000" dirty="0" smtClean="0">
                <a:latin typeface="宋体" panose="02010600030101010101" pitchFamily="2" charset="-122"/>
              </a:rPr>
              <a:t>    用反证法。若</a:t>
            </a:r>
            <a:r>
              <a:rPr lang="en-US" altLang="zh-CN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baseline="30000" dirty="0" smtClean="0"/>
              <a:t>-1</a:t>
            </a:r>
            <a:r>
              <a:rPr lang="en-US" altLang="zh-CN" sz="3000" b="0" dirty="0" smtClean="0"/>
              <a:t>(</a:t>
            </a:r>
            <a:r>
              <a:rPr lang="en-US" altLang="zh-CN" sz="3000" dirty="0" smtClean="0"/>
              <a:t>b</a:t>
            </a:r>
            <a:r>
              <a:rPr lang="en-US" altLang="zh-CN" sz="3000" baseline="-25000" dirty="0" smtClean="0"/>
              <a:t>1</a:t>
            </a:r>
            <a:r>
              <a:rPr lang="en-US" altLang="zh-CN" sz="3000" b="0" dirty="0" smtClean="0"/>
              <a:t>)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ym typeface="Symbol" panose="05050102010706020507" pitchFamily="18" charset="2"/>
              </a:rPr>
              <a:t>=</a:t>
            </a:r>
            <a:r>
              <a:rPr lang="en-US" altLang="zh-CN" sz="3000" baseline="30000" dirty="0" smtClean="0"/>
              <a:t>-1</a:t>
            </a:r>
            <a:r>
              <a:rPr lang="en-US" altLang="zh-CN" sz="3000" dirty="0" smtClean="0"/>
              <a:t>(b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)=a</a:t>
            </a:r>
            <a:r>
              <a:rPr lang="zh-CN" altLang="en-US" sz="3000" dirty="0" smtClean="0"/>
              <a:t>，则</a:t>
            </a:r>
            <a:r>
              <a:rPr lang="en-US" altLang="zh-CN" sz="3000" dirty="0" smtClean="0">
                <a:sym typeface="Symbol" panose="05050102010706020507" pitchFamily="18" charset="2"/>
              </a:rPr>
              <a:t>(b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>
                <a:sym typeface="Symbol" panose="05050102010706020507" pitchFamily="18" charset="2"/>
              </a:rPr>
              <a:t>,a)</a:t>
            </a:r>
            <a:r>
              <a:rPr lang="en-US" altLang="zh-CN" sz="3000" baseline="30000" dirty="0" smtClean="0"/>
              <a:t>-1</a:t>
            </a:r>
            <a:r>
              <a:rPr lang="zh-CN" altLang="en-US" sz="3000" dirty="0" smtClean="0">
                <a:sym typeface="Symbol" panose="05050102010706020507" pitchFamily="18" charset="2"/>
              </a:rPr>
              <a:t>， </a:t>
            </a:r>
            <a:r>
              <a:rPr lang="en-US" altLang="zh-CN" sz="3000" dirty="0" smtClean="0">
                <a:sym typeface="Symbol" panose="05050102010706020507" pitchFamily="18" charset="2"/>
              </a:rPr>
              <a:t>(b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>
                <a:sym typeface="Symbol" panose="05050102010706020507" pitchFamily="18" charset="2"/>
              </a:rPr>
              <a:t>,a)</a:t>
            </a:r>
            <a:r>
              <a:rPr lang="en-US" altLang="zh-CN" sz="3000" baseline="30000" dirty="0" smtClean="0"/>
              <a:t>-1</a:t>
            </a:r>
            <a:r>
              <a:rPr lang="en-US" altLang="zh-CN" sz="3000" dirty="0" smtClean="0">
                <a:sym typeface="Symbol" panose="05050102010706020507" pitchFamily="18" charset="2"/>
              </a:rPr>
              <a:t>, </a:t>
            </a:r>
            <a:r>
              <a:rPr lang="zh-CN" altLang="en-US" sz="3000" dirty="0" smtClean="0">
                <a:sym typeface="Symbol" panose="05050102010706020507" pitchFamily="18" charset="2"/>
              </a:rPr>
              <a:t>即</a:t>
            </a:r>
            <a:r>
              <a:rPr lang="en-US" altLang="zh-CN" sz="3000" dirty="0">
                <a:sym typeface="Symbol" panose="05050102010706020507" pitchFamily="18" charset="2"/>
              </a:rPr>
              <a:t>(a, b</a:t>
            </a:r>
            <a:r>
              <a:rPr lang="en-US" altLang="zh-CN" sz="3000" baseline="-25000" dirty="0"/>
              <a:t>1</a:t>
            </a:r>
            <a:r>
              <a:rPr lang="en-US" altLang="zh-CN" sz="3000" dirty="0">
                <a:sym typeface="Symbol" panose="05050102010706020507" pitchFamily="18" charset="2"/>
              </a:rPr>
              <a:t>)</a:t>
            </a:r>
            <a:r>
              <a:rPr lang="en-US" altLang="zh-CN" sz="3000" dirty="0" smtClean="0">
                <a:sym typeface="Symbol" panose="05050102010706020507" pitchFamily="18" charset="2"/>
              </a:rPr>
              <a:t>, </a:t>
            </a:r>
            <a:r>
              <a:rPr lang="zh-CN" altLang="en-US" sz="3000" dirty="0" smtClean="0"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ym typeface="Symbol" panose="05050102010706020507" pitchFamily="18" charset="2"/>
              </a:rPr>
              <a:t>(a, b</a:t>
            </a:r>
            <a:r>
              <a:rPr lang="en-US" altLang="zh-CN" sz="3000" baseline="-25000" dirty="0"/>
              <a:t>2</a:t>
            </a:r>
            <a:r>
              <a:rPr lang="en-US" altLang="zh-CN" sz="3000" dirty="0">
                <a:sym typeface="Symbol" panose="05050102010706020507" pitchFamily="18" charset="2"/>
              </a:rPr>
              <a:t>)</a:t>
            </a:r>
            <a:r>
              <a:rPr lang="en-US" altLang="zh-CN" sz="3000" dirty="0" smtClean="0">
                <a:sym typeface="Symbol" panose="05050102010706020507" pitchFamily="18" charset="2"/>
              </a:rPr>
              <a:t>,</a:t>
            </a:r>
            <a:r>
              <a:rPr lang="zh-CN" altLang="en-US" sz="3000" dirty="0">
                <a:sym typeface="Symbol" panose="05050102010706020507" pitchFamily="18" charset="2"/>
              </a:rPr>
              <a:t>与</a:t>
            </a:r>
            <a:r>
              <a:rPr lang="en-US" altLang="zh-CN" sz="3000" dirty="0">
                <a:sym typeface="Symbol" panose="05050102010706020507" pitchFamily="18" charset="2"/>
              </a:rPr>
              <a:t></a:t>
            </a:r>
            <a:r>
              <a:rPr lang="zh-CN" altLang="en-US" sz="3000" dirty="0">
                <a:sym typeface="Symbol" panose="05050102010706020507" pitchFamily="18" charset="2"/>
              </a:rPr>
              <a:t>是映射矛盾。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综上， </a:t>
            </a:r>
            <a:r>
              <a:rPr lang="en-US" altLang="zh-CN" sz="3000" dirty="0" smtClean="0">
                <a:sym typeface="Symbol" panose="05050102010706020507" pitchFamily="18" charset="2"/>
              </a:rPr>
              <a:t></a:t>
            </a:r>
            <a:r>
              <a:rPr lang="zh-CN" altLang="en-US" sz="3000" dirty="0" smtClean="0">
                <a:sym typeface="Symbol" panose="05050102010706020507" pitchFamily="18" charset="2"/>
              </a:rPr>
              <a:t>的</a:t>
            </a:r>
            <a:r>
              <a:rPr lang="zh-CN" altLang="en-US" sz="3000" dirty="0" smtClean="0"/>
              <a:t>逆关系</a:t>
            </a:r>
            <a:r>
              <a:rPr lang="zh-CN" altLang="en-US" sz="3000" dirty="0" smtClean="0">
                <a:sym typeface="Symbol" panose="05050102010706020507" pitchFamily="18" charset="2"/>
              </a:rPr>
              <a:t> </a:t>
            </a:r>
            <a:r>
              <a:rPr lang="en-US" altLang="zh-CN" sz="3000" baseline="30000" dirty="0" smtClean="0"/>
              <a:t>-1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B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A</a:t>
            </a:r>
            <a:r>
              <a:rPr lang="zh-CN" altLang="en-US" sz="3000" dirty="0" smtClean="0"/>
              <a:t>的 </a:t>
            </a:r>
            <a:r>
              <a:rPr lang="en-US" altLang="zh-CN" sz="3000" dirty="0" smtClean="0"/>
              <a:t>1-1</a:t>
            </a:r>
            <a:r>
              <a:rPr lang="zh-CN" altLang="en-US" sz="3000" dirty="0" smtClean="0"/>
              <a:t>映射。</a:t>
            </a:r>
          </a:p>
        </p:txBody>
      </p:sp>
      <p:sp>
        <p:nvSpPr>
          <p:cNvPr id="4710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71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B29407-8D8E-4F9C-A048-9F48CD0D5746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1268413"/>
            <a:ext cx="8839200" cy="4320827"/>
          </a:xfrm>
          <a:noFill/>
        </p:spPr>
        <p:txBody>
          <a:bodyPr/>
          <a:lstStyle/>
          <a:p>
            <a:pPr marL="0" indent="0" eaLnBrk="1" hangingPunct="1">
              <a:lnSpc>
                <a:spcPct val="114000"/>
              </a:lnSpc>
            </a:pPr>
            <a:r>
              <a:rPr lang="zh-CN" altLang="en-US" sz="3200" dirty="0" smtClean="0">
                <a:solidFill>
                  <a:schemeClr val="tx2"/>
                </a:solidFill>
              </a:rPr>
              <a:t>定义</a:t>
            </a:r>
            <a:r>
              <a:rPr lang="en-US" altLang="zh-CN" sz="3200" dirty="0"/>
              <a:t> </a:t>
            </a:r>
            <a:r>
              <a:rPr lang="zh-CN" altLang="en-US" sz="3200" dirty="0" smtClean="0"/>
              <a:t>设</a:t>
            </a:r>
            <a:r>
              <a:rPr lang="en-US" altLang="zh-CN" sz="3200" dirty="0" smtClean="0"/>
              <a:t>A,B</a:t>
            </a:r>
            <a:r>
              <a:rPr lang="zh-CN" altLang="en-US" sz="3200" dirty="0" smtClean="0"/>
              <a:t>是两个集合，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的1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–</a:t>
            </a:r>
            <a:r>
              <a:rPr lang="zh-CN" altLang="en-US" sz="3200" dirty="0" smtClean="0"/>
              <a:t>1映射，则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>
                <a:sym typeface="Symbol" panose="05050102010706020507" pitchFamily="18" charset="2"/>
              </a:rPr>
              <a:t>的</a:t>
            </a:r>
            <a:r>
              <a:rPr lang="zh-CN" altLang="en-US" sz="3200" dirty="0" smtClean="0"/>
              <a:t>逆关系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 </a:t>
            </a:r>
            <a:r>
              <a:rPr lang="en-US" altLang="zh-CN" sz="3200" baseline="30000" dirty="0" smtClean="0"/>
              <a:t>-1</a:t>
            </a:r>
            <a:r>
              <a:rPr lang="zh-CN" altLang="en-US" sz="3200" dirty="0" smtClean="0"/>
              <a:t>称为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chemeClr val="tx2"/>
                </a:solidFill>
              </a:rPr>
              <a:t>逆映射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（有的书中称为反函数）</a:t>
            </a:r>
          </a:p>
          <a:p>
            <a:pPr marL="0" indent="0" eaLnBrk="1" hangingPunct="1"/>
            <a:r>
              <a:rPr lang="zh-CN" altLang="en-US" sz="3200" dirty="0" smtClean="0"/>
              <a:t>对任意</a:t>
            </a:r>
            <a:r>
              <a:rPr lang="en-US" altLang="zh-CN" sz="3200" dirty="0" smtClean="0"/>
              <a:t>a</a:t>
            </a:r>
            <a:r>
              <a:rPr lang="en-US" altLang="zh-CN" sz="3200" dirty="0" smtClean="0">
                <a:sym typeface="Symbol" panose="05050102010706020507" pitchFamily="18" charset="2"/>
              </a:rPr>
              <a:t></a:t>
            </a:r>
            <a:r>
              <a:rPr lang="zh-CN" altLang="en-US" sz="3200" dirty="0" smtClean="0"/>
              <a:t>Ａ，都有</a:t>
            </a:r>
            <a:br>
              <a:rPr lang="zh-CN" altLang="en-US" sz="3200" dirty="0" smtClean="0"/>
            </a:br>
            <a:r>
              <a:rPr lang="zh-CN" altLang="en-US" sz="3200" dirty="0" smtClean="0"/>
              <a:t>			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-1 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(a))＝a</a:t>
            </a:r>
            <a:endParaRPr lang="zh-CN" altLang="en-US" sz="3200" dirty="0" smtClean="0"/>
          </a:p>
        </p:txBody>
      </p:sp>
      <p:sp>
        <p:nvSpPr>
          <p:cNvPr id="48132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813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5B440-3B02-4ED6-B8BD-D8BB095F2740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逆映射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712048"/>
            <a:ext cx="8353425" cy="1371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 dirty="0" smtClean="0"/>
              <a:t>设</a:t>
            </a:r>
            <a:r>
              <a:rPr lang="en-US" altLang="zh-CN" dirty="0" smtClean="0"/>
              <a:t>A={1,2,3,4},B={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},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 smtClean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：A </a:t>
            </a:r>
            <a:r>
              <a:rPr lang="en-US" altLang="zh-CN" dirty="0" smtClean="0">
                <a:sym typeface="Symbol" panose="05050102010706020507" pitchFamily="18" charset="2"/>
              </a:rPr>
              <a:t> B</a:t>
            </a:r>
            <a:r>
              <a:rPr lang="zh-CN" altLang="en-US" dirty="0" smtClean="0">
                <a:sym typeface="Symbol" panose="05050102010706020507" pitchFamily="18" charset="2"/>
              </a:rPr>
              <a:t> (</a:t>
            </a:r>
            <a:r>
              <a:rPr lang="zh-CN" altLang="en-US" dirty="0" smtClean="0"/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-</a:t>
            </a:r>
            <a:r>
              <a:rPr lang="zh-CN" altLang="en-US" dirty="0" smtClean="0"/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映射</a:t>
            </a:r>
            <a:r>
              <a:rPr lang="zh-CN" altLang="en-US" dirty="0" smtClean="0">
                <a:sym typeface="Symbol" panose="05050102010706020507" pitchFamily="18" charset="2"/>
              </a:rPr>
              <a:t>)                                      </a:t>
            </a:r>
            <a:endParaRPr lang="en-US" altLang="zh-CN" sz="2000" dirty="0" smtClean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701675" y="338137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/>
              <a:t>4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2482850" y="327342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d</a:t>
            </a: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 flipV="1">
            <a:off x="1143000" y="3657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1143000" y="4191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 flipV="1">
            <a:off x="1143000" y="4800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685800" y="27432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240665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B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49163" name="Line 12"/>
          <p:cNvSpPr>
            <a:spLocks noChangeShapeType="1"/>
          </p:cNvSpPr>
          <p:nvPr/>
        </p:nvSpPr>
        <p:spPr bwMode="auto">
          <a:xfrm flipV="1">
            <a:off x="1143000" y="5334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4" name="Text Box 13"/>
          <p:cNvSpPr txBox="1">
            <a:spLocks noChangeArrowheads="1"/>
          </p:cNvSpPr>
          <p:nvPr/>
        </p:nvSpPr>
        <p:spPr bwMode="auto">
          <a:xfrm>
            <a:off x="6902450" y="338137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/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/>
              <a:t>4</a:t>
            </a:r>
          </a:p>
        </p:txBody>
      </p:sp>
      <p:sp>
        <p:nvSpPr>
          <p:cNvPr id="49165" name="Text Box 14"/>
          <p:cNvSpPr txBox="1">
            <a:spLocks noChangeArrowheads="1"/>
          </p:cNvSpPr>
          <p:nvPr/>
        </p:nvSpPr>
        <p:spPr bwMode="auto">
          <a:xfrm>
            <a:off x="5149850" y="3349625"/>
            <a:ext cx="4127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d</a:t>
            </a:r>
          </a:p>
        </p:txBody>
      </p:sp>
      <p:sp>
        <p:nvSpPr>
          <p:cNvPr id="49166" name="Line 15"/>
          <p:cNvSpPr>
            <a:spLocks noChangeShapeType="1"/>
          </p:cNvSpPr>
          <p:nvPr/>
        </p:nvSpPr>
        <p:spPr bwMode="auto">
          <a:xfrm flipV="1">
            <a:off x="5562600" y="3657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7" name="Line 16"/>
          <p:cNvSpPr>
            <a:spLocks noChangeShapeType="1"/>
          </p:cNvSpPr>
          <p:nvPr/>
        </p:nvSpPr>
        <p:spPr bwMode="auto">
          <a:xfrm flipV="1">
            <a:off x="5562600" y="4191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8" name="Line 17"/>
          <p:cNvSpPr>
            <a:spLocks noChangeShapeType="1"/>
          </p:cNvSpPr>
          <p:nvPr/>
        </p:nvSpPr>
        <p:spPr bwMode="auto">
          <a:xfrm flipV="1">
            <a:off x="5562600" y="4800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6800850" y="27432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514985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B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49171" name="Line 20"/>
          <p:cNvSpPr>
            <a:spLocks noChangeShapeType="1"/>
          </p:cNvSpPr>
          <p:nvPr/>
        </p:nvSpPr>
        <p:spPr bwMode="auto">
          <a:xfrm flipV="1">
            <a:off x="5562600" y="5334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5791200" y="24384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ym typeface="Symbol" panose="05050102010706020507" pitchFamily="18" charset="2"/>
              </a:rPr>
              <a:t></a:t>
            </a:r>
            <a:r>
              <a:rPr lang="en-US" altLang="zh-CN" baseline="30000"/>
              <a:t>-1</a:t>
            </a:r>
            <a:endParaRPr lang="zh-CN" altLang="en-US" baseline="30000"/>
          </a:p>
        </p:txBody>
      </p:sp>
      <p:sp>
        <p:nvSpPr>
          <p:cNvPr id="49173" name="Oval 22"/>
          <p:cNvSpPr>
            <a:spLocks noChangeArrowheads="1"/>
          </p:cNvSpPr>
          <p:nvPr/>
        </p:nvSpPr>
        <p:spPr bwMode="auto">
          <a:xfrm>
            <a:off x="395288" y="3284538"/>
            <a:ext cx="1008062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9174" name="Oval 23"/>
          <p:cNvSpPr>
            <a:spLocks noChangeArrowheads="1"/>
          </p:cNvSpPr>
          <p:nvPr/>
        </p:nvSpPr>
        <p:spPr bwMode="auto">
          <a:xfrm>
            <a:off x="2124075" y="3284538"/>
            <a:ext cx="1081088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9175" name="Oval 24"/>
          <p:cNvSpPr>
            <a:spLocks noChangeArrowheads="1"/>
          </p:cNvSpPr>
          <p:nvPr/>
        </p:nvSpPr>
        <p:spPr bwMode="auto">
          <a:xfrm>
            <a:off x="4787900" y="3284538"/>
            <a:ext cx="1081088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9176" name="Oval 25"/>
          <p:cNvSpPr>
            <a:spLocks noChangeArrowheads="1"/>
          </p:cNvSpPr>
          <p:nvPr/>
        </p:nvSpPr>
        <p:spPr bwMode="auto">
          <a:xfrm>
            <a:off x="6516688" y="3284538"/>
            <a:ext cx="1081087" cy="24479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917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917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2177A1-267A-462C-A8B2-F3AFD7EB068D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43913" cy="4572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200" dirty="0" smtClean="0"/>
              <a:t>设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是集合Ａ到集合Ｂ内的映射， 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是集合Ｂ到集合Ｃ内的映射，对任意</a:t>
            </a:r>
            <a:r>
              <a:rPr lang="en-US" altLang="zh-CN" sz="3200" dirty="0" err="1" smtClean="0"/>
              <a:t>a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/>
              <a:t>A</a:t>
            </a:r>
            <a:r>
              <a:rPr lang="en-US" altLang="zh-CN" sz="3200" dirty="0" smtClean="0"/>
              <a:t>，</a:t>
            </a:r>
            <a:r>
              <a:rPr lang="zh-CN" altLang="en-US" sz="3200" dirty="0" smtClean="0"/>
              <a:t>规定</a:t>
            </a:r>
            <a:br>
              <a:rPr lang="zh-CN" altLang="en-US" sz="3200" dirty="0" smtClean="0"/>
            </a:br>
            <a:r>
              <a:rPr lang="zh-CN" altLang="en-US" sz="3200" dirty="0" smtClean="0"/>
              <a:t>		(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)(</a:t>
            </a:r>
            <a:r>
              <a:rPr lang="en-US" altLang="zh-CN" sz="3200" dirty="0" smtClean="0"/>
              <a:t>a)＝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 ( </a:t>
            </a:r>
            <a:r>
              <a:rPr lang="en-US" altLang="zh-CN" sz="3200" dirty="0" smtClean="0">
                <a:sym typeface="Symbol" panose="05050102010706020507" pitchFamily="18" charset="2"/>
              </a:rPr>
              <a:t>(</a:t>
            </a:r>
            <a:r>
              <a:rPr lang="en-US" altLang="zh-CN" sz="3200" dirty="0" smtClean="0"/>
              <a:t>a))</a:t>
            </a:r>
            <a:br>
              <a:rPr lang="en-US" altLang="zh-CN" sz="3200" dirty="0" smtClean="0"/>
            </a:br>
            <a:r>
              <a:rPr lang="zh-CN" altLang="en-US" sz="3200" dirty="0" smtClean="0"/>
              <a:t>显然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</a:t>
            </a:r>
            <a:r>
              <a:rPr lang="zh-CN" altLang="en-US" sz="3200" dirty="0" smtClean="0"/>
              <a:t>是集合Ａ到集合Ｃ内的映射，我们称此映射为</a:t>
            </a:r>
            <a:r>
              <a:rPr lang="zh-CN" altLang="en-US" sz="3200" dirty="0" smtClean="0">
                <a:solidFill>
                  <a:schemeClr val="tx2"/>
                </a:solidFill>
              </a:rPr>
              <a:t>映射</a:t>
            </a:r>
            <a:r>
              <a:rPr lang="zh-CN" altLang="en-US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</a:t>
            </a:r>
            <a:r>
              <a:rPr lang="zh-CN" altLang="en-US" sz="3200" dirty="0" smtClean="0">
                <a:solidFill>
                  <a:schemeClr val="tx2"/>
                </a:solidFill>
              </a:rPr>
              <a:t>与映射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zh-CN" altLang="en-US" sz="3200" dirty="0" smtClean="0">
                <a:solidFill>
                  <a:schemeClr val="tx2"/>
                </a:solidFill>
              </a:rPr>
              <a:t>的乘积</a:t>
            </a:r>
            <a:r>
              <a:rPr lang="zh-CN" altLang="en-US" sz="3200" dirty="0" smtClean="0"/>
              <a:t>。</a:t>
            </a:r>
          </a:p>
          <a:p>
            <a:pPr marL="0" indent="0" algn="just" eaLnBrk="1" hangingPunct="1">
              <a:lnSpc>
                <a:spcPct val="12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不难证明：映射的乘积满足结合律，但是不满足交换律。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5018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018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673F65-36FE-435B-86A3-85AAA923139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定义1.3.</a:t>
            </a:r>
            <a:r>
              <a:rPr lang="en-US" altLang="zh-CN" sz="3600" b="1" dirty="0" smtClean="0">
                <a:latin typeface="+mn-lt"/>
                <a:ea typeface="+mn-ea"/>
              </a:rPr>
              <a:t>5</a:t>
            </a:r>
            <a:r>
              <a:rPr lang="zh-CN" altLang="en-US" sz="3600" b="1" dirty="0" smtClean="0">
                <a:latin typeface="+mn-lt"/>
                <a:ea typeface="+mn-ea"/>
              </a:rPr>
              <a:t>   映射的乘积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839200" cy="497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 indent="20638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500" dirty="0" smtClean="0"/>
              <a:t>需要证明：任意</a:t>
            </a:r>
            <a:r>
              <a:rPr lang="en-US" altLang="zh-CN" sz="3500" dirty="0" err="1" smtClean="0"/>
              <a:t>x∈A</a:t>
            </a:r>
            <a:r>
              <a:rPr lang="zh-CN" altLang="en-US" sz="3500" dirty="0" smtClean="0"/>
              <a:t>，有</a:t>
            </a:r>
          </a:p>
          <a:p>
            <a:pPr indent="20638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500" dirty="0" smtClean="0"/>
              <a:t>(σ</a:t>
            </a:r>
            <a:r>
              <a:rPr lang="en-US" altLang="zh-CN" sz="3500" dirty="0" smtClean="0">
                <a:sym typeface="Symbol" pitchFamily="18" charset="2"/>
              </a:rPr>
              <a:t> </a:t>
            </a:r>
            <a:r>
              <a:rPr lang="en-US" altLang="zh-CN" sz="3500" dirty="0" smtClean="0"/>
              <a:t>(τ</a:t>
            </a:r>
            <a:r>
              <a:rPr lang="en-US" altLang="zh-CN" sz="3500" dirty="0" smtClean="0">
                <a:sym typeface="Symbol" pitchFamily="18" charset="2"/>
              </a:rPr>
              <a:t> </a:t>
            </a:r>
            <a:r>
              <a:rPr lang="zh-CN" altLang="en-US" sz="3500" dirty="0" smtClean="0">
                <a:sym typeface="Symbol" pitchFamily="18" charset="2"/>
              </a:rPr>
              <a:t></a:t>
            </a:r>
            <a:r>
              <a:rPr lang="en-US" altLang="zh-CN" sz="3500" dirty="0" smtClean="0">
                <a:sym typeface="Symbol" pitchFamily="18" charset="2"/>
              </a:rPr>
              <a:t>))(x) = ((</a:t>
            </a:r>
            <a:r>
              <a:rPr lang="en-US" altLang="zh-CN" sz="3500" dirty="0" err="1" smtClean="0"/>
              <a:t>σ</a:t>
            </a:r>
            <a:r>
              <a:rPr lang="en-US" altLang="zh-CN" sz="3500" dirty="0" err="1" smtClean="0">
                <a:sym typeface="Symbol" pitchFamily="18" charset="2"/>
              </a:rPr>
              <a:t></a:t>
            </a:r>
            <a:r>
              <a:rPr lang="en-US" altLang="zh-CN" sz="3500" dirty="0" err="1" smtClean="0"/>
              <a:t>τ</a:t>
            </a:r>
            <a:r>
              <a:rPr lang="en-US" altLang="zh-CN" sz="3500" dirty="0" smtClean="0"/>
              <a:t>) </a:t>
            </a:r>
            <a:r>
              <a:rPr lang="en-US" altLang="zh-CN" sz="3500" dirty="0" smtClean="0">
                <a:sym typeface="Symbol" pitchFamily="18" charset="2"/>
              </a:rPr>
              <a:t></a:t>
            </a:r>
            <a:r>
              <a:rPr lang="en-US" altLang="zh-CN" sz="3500" dirty="0" smtClean="0"/>
              <a:t> </a:t>
            </a:r>
            <a:r>
              <a:rPr lang="zh-CN" altLang="en-US" sz="3500" dirty="0" smtClean="0">
                <a:sym typeface="Symbol" pitchFamily="18" charset="2"/>
              </a:rPr>
              <a:t></a:t>
            </a:r>
            <a:r>
              <a:rPr lang="en-US" altLang="zh-CN" sz="3500" dirty="0" smtClean="0">
                <a:sym typeface="Symbol" pitchFamily="18" charset="2"/>
              </a:rPr>
              <a:t>)(x) = </a:t>
            </a:r>
            <a:r>
              <a:rPr lang="en-US" altLang="zh-CN" sz="3500" dirty="0" smtClean="0"/>
              <a:t>σ(τ(</a:t>
            </a:r>
            <a:r>
              <a:rPr lang="zh-CN" altLang="en-US" sz="3500" dirty="0" smtClean="0">
                <a:sym typeface="Symbol" pitchFamily="18" charset="2"/>
              </a:rPr>
              <a:t></a:t>
            </a:r>
            <a:r>
              <a:rPr lang="en-US" altLang="zh-CN" sz="3500" dirty="0" smtClean="0">
                <a:sym typeface="Symbol" pitchFamily="18" charset="2"/>
              </a:rPr>
              <a:t>(x)))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116013" y="1341438"/>
            <a:ext cx="1079500" cy="2159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52229" name="Oval 7"/>
          <p:cNvSpPr>
            <a:spLocks noChangeArrowheads="1"/>
          </p:cNvSpPr>
          <p:nvPr/>
        </p:nvSpPr>
        <p:spPr bwMode="auto">
          <a:xfrm>
            <a:off x="3059113" y="1268413"/>
            <a:ext cx="1079500" cy="2232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B</a:t>
            </a:r>
          </a:p>
        </p:txBody>
      </p:sp>
      <p:sp>
        <p:nvSpPr>
          <p:cNvPr id="52230" name="Line 10"/>
          <p:cNvSpPr>
            <a:spLocks noChangeShapeType="1"/>
          </p:cNvSpPr>
          <p:nvPr/>
        </p:nvSpPr>
        <p:spPr bwMode="auto">
          <a:xfrm>
            <a:off x="1835150" y="2060575"/>
            <a:ext cx="16557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1" name="Line 11"/>
          <p:cNvSpPr>
            <a:spLocks noChangeShapeType="1"/>
          </p:cNvSpPr>
          <p:nvPr/>
        </p:nvSpPr>
        <p:spPr bwMode="auto">
          <a:xfrm>
            <a:off x="3779838" y="2060575"/>
            <a:ext cx="18716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2" name="Rectangle 13"/>
          <p:cNvSpPr>
            <a:spLocks noChangeArrowheads="1"/>
          </p:cNvSpPr>
          <p:nvPr/>
        </p:nvSpPr>
        <p:spPr bwMode="auto">
          <a:xfrm>
            <a:off x="2339975" y="1196975"/>
            <a:ext cx="576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ym typeface="Symbol" panose="05050102010706020507" pitchFamily="18" charset="2"/>
              </a:rPr>
              <a:t></a:t>
            </a:r>
            <a:endParaRPr lang="en-US" altLang="zh-CN" sz="4800">
              <a:sym typeface="Symbol" panose="05050102010706020507" pitchFamily="18" charset="2"/>
            </a:endParaRPr>
          </a:p>
        </p:txBody>
      </p:sp>
      <p:sp>
        <p:nvSpPr>
          <p:cNvPr id="52233" name="Rectangle 18"/>
          <p:cNvSpPr>
            <a:spLocks noChangeArrowheads="1"/>
          </p:cNvSpPr>
          <p:nvPr/>
        </p:nvSpPr>
        <p:spPr bwMode="auto">
          <a:xfrm>
            <a:off x="4211638" y="1412875"/>
            <a:ext cx="865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/>
              <a:t>τ</a:t>
            </a:r>
            <a:endParaRPr lang="zh-CN" altLang="en-US" sz="4800"/>
          </a:p>
        </p:txBody>
      </p:sp>
      <p:sp>
        <p:nvSpPr>
          <p:cNvPr id="52234" name="Rectangle 19"/>
          <p:cNvSpPr>
            <a:spLocks noChangeArrowheads="1"/>
          </p:cNvSpPr>
          <p:nvPr/>
        </p:nvSpPr>
        <p:spPr bwMode="auto">
          <a:xfrm>
            <a:off x="6227763" y="1196975"/>
            <a:ext cx="8651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/>
              <a:t>σ</a:t>
            </a:r>
          </a:p>
        </p:txBody>
      </p:sp>
      <p:sp>
        <p:nvSpPr>
          <p:cNvPr id="52235" name="Oval 8"/>
          <p:cNvSpPr>
            <a:spLocks noChangeArrowheads="1"/>
          </p:cNvSpPr>
          <p:nvPr/>
        </p:nvSpPr>
        <p:spPr bwMode="auto">
          <a:xfrm>
            <a:off x="5076825" y="1196975"/>
            <a:ext cx="1081088" cy="2303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C</a:t>
            </a:r>
          </a:p>
        </p:txBody>
      </p:sp>
      <p:sp>
        <p:nvSpPr>
          <p:cNvPr id="52236" name="Oval 9"/>
          <p:cNvSpPr>
            <a:spLocks noChangeArrowheads="1"/>
          </p:cNvSpPr>
          <p:nvPr/>
        </p:nvSpPr>
        <p:spPr bwMode="auto">
          <a:xfrm>
            <a:off x="7019925" y="1196975"/>
            <a:ext cx="1223963" cy="2305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5867400" y="2060575"/>
            <a:ext cx="18002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223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CEE9F-9101-4AED-84CD-7442ECCD063B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映射的乘积满足结合律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" y="908050"/>
            <a:ext cx="8785225" cy="568930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sz="3200" dirty="0" smtClean="0"/>
              <a:t>(τ </a:t>
            </a:r>
            <a:r>
              <a:rPr lang="en-US" altLang="zh-CN" sz="3200" dirty="0" smtClean="0">
                <a:sym typeface="Symbol" panose="05050102010706020507" pitchFamily="18" charset="2"/>
              </a:rPr>
              <a:t></a:t>
            </a:r>
            <a:r>
              <a:rPr lang="en-US" altLang="zh-CN" sz="3200" dirty="0" smtClean="0"/>
              <a:t> 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>
                <a:sym typeface="Symbol" panose="05050102010706020507" pitchFamily="18" charset="2"/>
              </a:rPr>
              <a:t>)(1)= </a:t>
            </a:r>
            <a:r>
              <a:rPr lang="en-US" altLang="zh-CN" sz="3200" dirty="0" smtClean="0"/>
              <a:t>τ(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>
                <a:sym typeface="Symbol" panose="05050102010706020507" pitchFamily="18" charset="2"/>
              </a:rPr>
              <a:t> (1)</a:t>
            </a:r>
            <a:r>
              <a:rPr lang="en-US" altLang="zh-CN" sz="3200" dirty="0" smtClean="0"/>
              <a:t>)= τ(</a:t>
            </a:r>
            <a:r>
              <a:rPr lang="en-US" altLang="zh-CN" sz="3200" dirty="0" smtClean="0">
                <a:sym typeface="Symbol" panose="05050102010706020507" pitchFamily="18" charset="2"/>
              </a:rPr>
              <a:t>a</a:t>
            </a:r>
            <a:r>
              <a:rPr lang="en-US" altLang="zh-CN" sz="3200" dirty="0" smtClean="0"/>
              <a:t>)=m</a:t>
            </a:r>
            <a:r>
              <a:rPr lang="en-US" altLang="zh-CN" sz="3200" dirty="0" smtClean="0"/>
              <a:t>;</a:t>
            </a:r>
          </a:p>
          <a:p>
            <a:pPr eaLnBrk="1" hangingPunct="1"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</a:t>
            </a:r>
            <a:r>
              <a:rPr lang="en-US" altLang="zh-CN" sz="3200" dirty="0">
                <a:solidFill>
                  <a:srgbClr val="FFFFFF"/>
                </a:solidFill>
              </a:rPr>
              <a:t> </a:t>
            </a:r>
            <a:r>
              <a:rPr lang="en-US" altLang="zh-CN" sz="3200" dirty="0" smtClean="0">
                <a:solidFill>
                  <a:srgbClr val="FFFFFF"/>
                </a:solidFill>
              </a:rPr>
              <a:t>τ </a:t>
            </a:r>
            <a:r>
              <a:rPr lang="en-US" altLang="zh-CN" sz="3200" dirty="0">
                <a:solidFill>
                  <a:srgbClr val="FFFFFF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3200" dirty="0">
                <a:solidFill>
                  <a:srgbClr val="FFFFFF"/>
                </a:solidFill>
              </a:rPr>
              <a:t> </a:t>
            </a:r>
            <a:r>
              <a:rPr lang="zh-CN" altLang="en-US" sz="3200" dirty="0" smtClean="0">
                <a:solidFill>
                  <a:srgbClr val="FFFFFF"/>
                </a:solidFill>
                <a:sym typeface="Symbol" panose="05050102010706020507" pitchFamily="18" charset="2"/>
              </a:rPr>
              <a:t></a:t>
            </a:r>
            <a:r>
              <a:rPr lang="en-US" altLang="zh-CN" sz="3200" dirty="0" smtClean="0">
                <a:solidFill>
                  <a:srgbClr val="FFFFFF"/>
                </a:solidFill>
                <a:sym typeface="Symbol" panose="05050102010706020507" pitchFamily="18" charset="2"/>
              </a:rPr>
              <a:t>={ (1,m), (2, n), (3, n)}</a:t>
            </a:r>
            <a:endParaRPr lang="en-US" altLang="zh-CN" sz="32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    (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</a:t>
            </a:r>
            <a:r>
              <a:rPr lang="en-US" altLang="zh-CN" sz="3200" dirty="0" smtClean="0"/>
              <a:t> τ</a:t>
            </a:r>
            <a:r>
              <a:rPr lang="en-US" altLang="zh-CN" sz="3200" dirty="0" smtClean="0">
                <a:sym typeface="Symbol" panose="05050102010706020507" pitchFamily="18" charset="2"/>
              </a:rPr>
              <a:t>)(1)= 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/>
              <a:t>(τ</a:t>
            </a:r>
            <a:r>
              <a:rPr lang="en-US" altLang="zh-CN" sz="3200" dirty="0" smtClean="0">
                <a:sym typeface="Symbol" panose="05050102010706020507" pitchFamily="18" charset="2"/>
              </a:rPr>
              <a:t> (1)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没有定义。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827088" y="1052513"/>
            <a:ext cx="1512887" cy="3095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3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492500" y="981075"/>
            <a:ext cx="1366838" cy="3168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c</a:t>
            </a: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195513" y="1557338"/>
            <a:ext cx="15128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4716463" y="1557338"/>
            <a:ext cx="15843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700338" y="836613"/>
            <a:ext cx="576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ym typeface="Symbol" panose="05050102010706020507" pitchFamily="18" charset="2"/>
              </a:rPr>
              <a:t></a:t>
            </a:r>
            <a:endParaRPr lang="en-US" altLang="zh-CN" sz="4800">
              <a:sym typeface="Symbol" panose="05050102010706020507" pitchFamily="18" charset="2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076825" y="908050"/>
            <a:ext cx="8651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/>
              <a:t>τ</a:t>
            </a:r>
            <a:endParaRPr lang="zh-CN" altLang="en-US" sz="4800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6011863" y="981075"/>
            <a:ext cx="1512887" cy="32400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0"/>
              <a:t>p</a:t>
            </a:r>
          </a:p>
        </p:txBody>
      </p:sp>
      <p:sp>
        <p:nvSpPr>
          <p:cNvPr id="53259" name="Line 14"/>
          <p:cNvSpPr>
            <a:spLocks noChangeShapeType="1"/>
          </p:cNvSpPr>
          <p:nvPr/>
        </p:nvSpPr>
        <p:spPr bwMode="auto">
          <a:xfrm>
            <a:off x="1763713" y="1989138"/>
            <a:ext cx="22320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>
            <a:off x="1763713" y="2636838"/>
            <a:ext cx="22320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 flipV="1">
            <a:off x="1763713" y="2781300"/>
            <a:ext cx="2232025" cy="5762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2" name="Line 17"/>
          <p:cNvSpPr>
            <a:spLocks noChangeShapeType="1"/>
          </p:cNvSpPr>
          <p:nvPr/>
        </p:nvSpPr>
        <p:spPr bwMode="auto">
          <a:xfrm>
            <a:off x="4500563" y="1989138"/>
            <a:ext cx="1944687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Line 18"/>
          <p:cNvSpPr>
            <a:spLocks noChangeShapeType="1"/>
          </p:cNvSpPr>
          <p:nvPr/>
        </p:nvSpPr>
        <p:spPr bwMode="auto">
          <a:xfrm>
            <a:off x="4500563" y="2636838"/>
            <a:ext cx="19431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4" name="Line 19"/>
          <p:cNvSpPr>
            <a:spLocks noChangeShapeType="1"/>
          </p:cNvSpPr>
          <p:nvPr/>
        </p:nvSpPr>
        <p:spPr bwMode="auto">
          <a:xfrm>
            <a:off x="4500563" y="3357563"/>
            <a:ext cx="19431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5" name="Rectangle 20"/>
          <p:cNvSpPr>
            <a:spLocks noChangeArrowheads="1"/>
          </p:cNvSpPr>
          <p:nvPr/>
        </p:nvSpPr>
        <p:spPr bwMode="auto">
          <a:xfrm>
            <a:off x="1187450" y="3933825"/>
            <a:ext cx="8270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A</a:t>
            </a:r>
          </a:p>
        </p:txBody>
      </p:sp>
      <p:sp>
        <p:nvSpPr>
          <p:cNvPr id="53266" name="Rectangle 22"/>
          <p:cNvSpPr>
            <a:spLocks noChangeArrowheads="1"/>
          </p:cNvSpPr>
          <p:nvPr/>
        </p:nvSpPr>
        <p:spPr bwMode="auto">
          <a:xfrm>
            <a:off x="3635375" y="4005263"/>
            <a:ext cx="107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B</a:t>
            </a:r>
          </a:p>
        </p:txBody>
      </p:sp>
      <p:sp>
        <p:nvSpPr>
          <p:cNvPr id="53267" name="Rectangle 23"/>
          <p:cNvSpPr>
            <a:spLocks noChangeArrowheads="1"/>
          </p:cNvSpPr>
          <p:nvPr/>
        </p:nvSpPr>
        <p:spPr bwMode="auto">
          <a:xfrm>
            <a:off x="6443663" y="4005263"/>
            <a:ext cx="10080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/>
              <a:t>C</a:t>
            </a:r>
          </a:p>
        </p:txBody>
      </p:sp>
      <p:sp>
        <p:nvSpPr>
          <p:cNvPr id="5326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32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10A8E1-AF18-4B54-8BC8-6D3B91F18D1E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映射的乘积不满足交换律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定义1.3.1   映 射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73175"/>
            <a:ext cx="8351838" cy="50403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 smtClean="0"/>
              <a:t>设</a:t>
            </a:r>
            <a:r>
              <a:rPr lang="en-US" altLang="zh-CN" sz="3200" dirty="0" smtClean="0"/>
              <a:t>A，B</a:t>
            </a:r>
            <a:r>
              <a:rPr lang="zh-CN" altLang="en-US" sz="3200" dirty="0" smtClean="0"/>
              <a:t>是两个集合，若对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的每个元素</a:t>
            </a:r>
            <a:r>
              <a:rPr lang="en-US" altLang="zh-CN" sz="3200" dirty="0" smtClean="0"/>
              <a:t>a，</a:t>
            </a:r>
            <a:r>
              <a:rPr lang="zh-CN" altLang="en-US" sz="3200" dirty="0" smtClean="0"/>
              <a:t>规定了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的一个确定元素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与之对应，则称此对应为由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内的一个映射。</a:t>
            </a:r>
            <a:r>
              <a:rPr lang="en-US" altLang="zh-CN" sz="20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有的书中称为函数）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 smtClean="0"/>
              <a:t>将此映射记为</a:t>
            </a:r>
            <a:r>
              <a:rPr lang="zh-CN" altLang="en-US" sz="28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，</a:t>
            </a:r>
            <a:r>
              <a:rPr lang="zh-CN" altLang="en-US" sz="3200" dirty="0" smtClean="0"/>
              <a:t>于是对任意</a:t>
            </a:r>
            <a:r>
              <a:rPr lang="en-US" altLang="zh-CN" sz="3200" dirty="0" err="1" smtClean="0"/>
              <a:t>a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/>
              <a:t>A</a:t>
            </a:r>
            <a:r>
              <a:rPr lang="en-US" altLang="zh-CN" sz="3200" dirty="0" smtClean="0"/>
              <a:t>，</a:t>
            </a:r>
            <a:r>
              <a:rPr lang="zh-CN" altLang="en-US" sz="28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(a)= b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中与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对应之元素，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称为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chemeClr val="tx2"/>
                </a:solidFill>
              </a:rPr>
              <a:t>映像</a:t>
            </a:r>
            <a:r>
              <a:rPr lang="zh-CN" altLang="en-US" sz="3200" dirty="0" smtClean="0"/>
              <a:t>(</a:t>
            </a:r>
            <a:r>
              <a:rPr lang="en-US" altLang="zh-CN" sz="3200" i="1" dirty="0" smtClean="0"/>
              <a:t>image</a:t>
            </a:r>
            <a:r>
              <a:rPr lang="en-US" altLang="zh-CN" sz="3200" dirty="0" smtClean="0"/>
              <a:t>)，a</a:t>
            </a:r>
            <a:r>
              <a:rPr lang="zh-CN" altLang="en-US" sz="3200" dirty="0" smtClean="0"/>
              <a:t>称为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chemeClr val="tx2"/>
                </a:solidFill>
              </a:rPr>
              <a:t>原像</a:t>
            </a:r>
            <a:r>
              <a:rPr lang="zh-CN" altLang="en-US" sz="3200" dirty="0" smtClean="0"/>
              <a:t>(</a:t>
            </a:r>
            <a:r>
              <a:rPr lang="en-US" altLang="zh-CN" sz="3200" i="1" dirty="0" smtClean="0"/>
              <a:t>pre-image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 。</a:t>
            </a:r>
          </a:p>
        </p:txBody>
      </p:sp>
      <p:sp>
        <p:nvSpPr>
          <p:cNvPr id="3482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3482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0C6008-8146-483F-9475-A10C80E8A371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352606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 </a:t>
            </a:r>
            <a:r>
              <a:rPr lang="zh-CN" altLang="en-US" sz="3300" dirty="0" smtClean="0"/>
              <a:t>设</a:t>
            </a:r>
            <a:r>
              <a:rPr lang="en-US" altLang="zh-CN" sz="3300" dirty="0" smtClean="0"/>
              <a:t>A={1,2,3}, B={</a:t>
            </a:r>
            <a:r>
              <a:rPr lang="en-US" altLang="zh-CN" sz="3300" dirty="0" err="1" smtClean="0"/>
              <a:t>p,q</a:t>
            </a:r>
            <a:r>
              <a:rPr lang="en-US" altLang="zh-CN" sz="3300" dirty="0" smtClean="0"/>
              <a:t>}, C={</a:t>
            </a:r>
            <a:r>
              <a:rPr lang="en-US" altLang="zh-CN" sz="3300" dirty="0" err="1" smtClean="0"/>
              <a:t>a,b</a:t>
            </a:r>
            <a:r>
              <a:rPr lang="en-US" altLang="zh-CN" sz="3300" dirty="0" smtClean="0"/>
              <a:t>}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sym typeface="Symbol" panose="05050102010706020507" pitchFamily="18" charset="2"/>
              </a:rPr>
              <a:t>:A→B  ={(1,p),(2,p),(3,q)}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 </a:t>
            </a:r>
            <a:r>
              <a:rPr lang="en-US" altLang="zh-CN" sz="3300" dirty="0" smtClean="0">
                <a:sym typeface="Symbol" panose="05050102010706020507" pitchFamily="18" charset="2"/>
              </a:rPr>
              <a:t>:B→C  ={(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p,b</a:t>
            </a:r>
            <a:r>
              <a:rPr lang="en-US" altLang="zh-CN" sz="3300" dirty="0" smtClean="0">
                <a:sym typeface="Symbol" panose="05050102010706020507" pitchFamily="18" charset="2"/>
              </a:rPr>
              <a:t>),(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q,b</a:t>
            </a:r>
            <a:r>
              <a:rPr lang="en-US" altLang="zh-CN" sz="3300" dirty="0" smtClean="0">
                <a:sym typeface="Symbol" panose="05050102010706020507" pitchFamily="18" charset="2"/>
              </a:rPr>
              <a:t>)}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ym typeface="Symbol" panose="05050102010706020507" pitchFamily="18" charset="2"/>
              </a:rPr>
              <a:t>则</a:t>
            </a:r>
            <a:r>
              <a:rPr lang="en-US" altLang="zh-CN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 </a:t>
            </a:r>
            <a:r>
              <a:rPr lang="en-US" altLang="zh-CN" sz="3300" dirty="0" smtClean="0">
                <a:sym typeface="Symbol" panose="05050102010706020507" pitchFamily="18" charset="2"/>
              </a:rPr>
              <a:t>  = {(1,b</a:t>
            </a:r>
            <a:r>
              <a:rPr lang="en-US" altLang="zh-CN" sz="3300" dirty="0" smtClean="0">
                <a:sym typeface="Symbol" panose="05050102010706020507" pitchFamily="18" charset="2"/>
              </a:rPr>
              <a:t>), (</a:t>
            </a:r>
            <a:r>
              <a:rPr lang="en-US" altLang="zh-CN" sz="3300" dirty="0" smtClean="0">
                <a:sym typeface="Symbol" panose="05050102010706020507" pitchFamily="18" charset="2"/>
              </a:rPr>
              <a:t>2,b</a:t>
            </a:r>
            <a:r>
              <a:rPr lang="en-US" altLang="zh-CN" sz="3300" dirty="0" smtClean="0">
                <a:sym typeface="Symbol" panose="05050102010706020507" pitchFamily="18" charset="2"/>
              </a:rPr>
              <a:t>), (</a:t>
            </a:r>
            <a:r>
              <a:rPr lang="en-US" altLang="zh-CN" sz="3300" dirty="0" smtClean="0">
                <a:sym typeface="Symbol" panose="05050102010706020507" pitchFamily="18" charset="2"/>
              </a:rPr>
              <a:t>3,b)}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3300" dirty="0" smtClean="0">
              <a:sym typeface="Symbol" panose="05050102010706020507" pitchFamily="18" charset="2"/>
            </a:endParaRPr>
          </a:p>
        </p:txBody>
      </p:sp>
      <p:sp>
        <p:nvSpPr>
          <p:cNvPr id="54276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2B625-62E0-470E-A273-107DEF7EEF4D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练习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62" y="854051"/>
            <a:ext cx="8451850" cy="5688037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3300" dirty="0" smtClean="0"/>
              <a:t> </a:t>
            </a:r>
            <a:r>
              <a:rPr lang="zh-CN" altLang="en-US" sz="3200" dirty="0" smtClean="0"/>
              <a:t>设</a:t>
            </a:r>
            <a:r>
              <a:rPr lang="en-US" altLang="zh-CN" sz="3200" dirty="0" smtClean="0"/>
              <a:t>A={1,2,3}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:A→A     ={(1,2),(2,3),(3,1)}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: A→A    ={(1,2),(2,1),(3,3)}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>
                <a:sym typeface="Symbol" panose="05050102010706020507" pitchFamily="18" charset="2"/>
              </a:rPr>
              <a:t>: A→A    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>
                <a:sym typeface="Symbol" panose="05050102010706020507" pitchFamily="18" charset="2"/>
              </a:rPr>
              <a:t>={(1,1),(2,2),(3,3)}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计算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 </a:t>
            </a:r>
            <a:r>
              <a:rPr lang="zh-CN" altLang="en-US" sz="3200" dirty="0" smtClean="0">
                <a:sym typeface="Symbol" panose="05050102010706020507" pitchFamily="18" charset="2"/>
              </a:rPr>
              <a:t>，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 </a:t>
            </a:r>
            <a:r>
              <a:rPr lang="zh-CN" altLang="en-US" sz="3200" dirty="0" smtClean="0">
                <a:sym typeface="Symbol" panose="05050102010706020507" pitchFamily="18" charset="2"/>
              </a:rPr>
              <a:t>，</a:t>
            </a:r>
            <a:r>
              <a:rPr lang="en-US" altLang="zh-CN" sz="3200" dirty="0" smtClean="0">
                <a:sym typeface="Symbol" panose="05050102010706020507" pitchFamily="18" charset="2"/>
              </a:rPr>
              <a:t> </a:t>
            </a:r>
            <a:r>
              <a:rPr lang="en-US" altLang="zh-CN" sz="3200" baseline="30000" dirty="0" smtClean="0"/>
              <a:t>-1</a:t>
            </a:r>
            <a:r>
              <a:rPr lang="en-US" altLang="zh-CN" sz="3200" dirty="0" smtClean="0">
                <a:sym typeface="Symbol" panose="05050102010706020507" pitchFamily="18" charset="2"/>
              </a:rPr>
              <a:t> </a:t>
            </a:r>
            <a:r>
              <a:rPr lang="zh-CN" altLang="en-US" sz="3200" dirty="0" smtClean="0">
                <a:sym typeface="Symbol" panose="05050102010706020507" pitchFamily="18" charset="2"/>
              </a:rPr>
              <a:t>， 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</a:t>
            </a:r>
            <a:r>
              <a:rPr lang="zh-CN" altLang="en-US" sz="3200" dirty="0" smtClean="0">
                <a:sym typeface="Symbol" panose="05050102010706020507" pitchFamily="18" charset="2"/>
              </a:rPr>
              <a:t>，</a:t>
            </a:r>
            <a:r>
              <a:rPr lang="en-US" altLang="zh-CN" sz="3200" dirty="0" smtClean="0">
                <a:sym typeface="Symbol" panose="05050102010706020507" pitchFamily="18" charset="2"/>
              </a:rPr>
              <a:t> 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endParaRPr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则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 ={(1,3),(2,2),(3,1)}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     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 ={(1,1),(2,3),(3,2)}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     </a:t>
            </a:r>
            <a:r>
              <a:rPr lang="en-US" altLang="zh-CN" sz="3200" baseline="30000" dirty="0" smtClean="0"/>
              <a:t>-1</a:t>
            </a:r>
            <a:r>
              <a:rPr lang="en-US" altLang="zh-CN" sz="3200" dirty="0" smtClean="0">
                <a:sym typeface="Symbol" panose="05050102010706020507" pitchFamily="18" charset="2"/>
              </a:rPr>
              <a:t> =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endParaRPr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     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= 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>
                <a:sym typeface="Symbol" panose="05050102010706020507" pitchFamily="18" charset="2"/>
              </a:rPr>
              <a:t>     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 </a:t>
            </a:r>
            <a:r>
              <a:rPr lang="zh-CN" altLang="en-US" sz="3200" dirty="0" smtClean="0">
                <a:sym typeface="Symbol" panose="05050102010706020507" pitchFamily="18" charset="2"/>
              </a:rPr>
              <a:t></a:t>
            </a:r>
            <a:r>
              <a:rPr lang="en-US" altLang="zh-CN" sz="3200" dirty="0" smtClean="0">
                <a:sym typeface="Symbol" panose="05050102010706020507" pitchFamily="18" charset="2"/>
              </a:rPr>
              <a:t>= </a:t>
            </a:r>
          </a:p>
        </p:txBody>
      </p:sp>
      <p:sp>
        <p:nvSpPr>
          <p:cNvPr id="5530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53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7C8D99-E015-4248-8460-F8F63B806079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练习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6555" y="853158"/>
            <a:ext cx="8424863" cy="5688930"/>
          </a:xfrm>
          <a:noFill/>
        </p:spPr>
        <p:txBody>
          <a:bodyPr/>
          <a:lstStyle/>
          <a:p>
            <a:pPr marL="0" indent="0" eaLnBrk="1" hangingPunct="1">
              <a:lnSpc>
                <a:spcPct val="105000"/>
              </a:lnSpc>
            </a:pPr>
            <a:r>
              <a:rPr lang="zh-CN" altLang="en-US" sz="3200" dirty="0" smtClean="0"/>
              <a:t>将集合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中元素映射到自身的变换称为同一变换，记为</a:t>
            </a:r>
            <a:r>
              <a:rPr lang="en-US" altLang="zh-CN" sz="3200" dirty="0" smtClean="0"/>
              <a:t>I</a:t>
            </a:r>
            <a:r>
              <a:rPr lang="zh-CN" altLang="en-US" sz="3200" dirty="0" smtClean="0"/>
              <a:t>。设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是集合</a:t>
            </a:r>
            <a:r>
              <a:rPr lang="en-US" altLang="zh-CN" sz="3200" dirty="0" smtClean="0"/>
              <a:t>M</a:t>
            </a:r>
            <a:r>
              <a:rPr lang="zh-CN" altLang="en-US" sz="3200" dirty="0" smtClean="0">
                <a:solidFill>
                  <a:schemeClr val="tx2"/>
                </a:solidFill>
              </a:rPr>
              <a:t>上</a:t>
            </a:r>
            <a:r>
              <a:rPr lang="zh-CN" altLang="en-US" sz="3200" dirty="0" smtClean="0"/>
              <a:t>的两个变换，如果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•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•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=I</a:t>
            </a:r>
            <a:r>
              <a:rPr lang="zh-CN" altLang="en-US" sz="3200" dirty="0" smtClean="0"/>
              <a:t>，则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1–1</a:t>
            </a:r>
            <a:r>
              <a:rPr lang="zh-CN" altLang="en-US" sz="3200" dirty="0" smtClean="0"/>
              <a:t>变换，并且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=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baseline="30000" dirty="0" smtClean="0"/>
              <a:t>-1</a:t>
            </a:r>
            <a:r>
              <a:rPr lang="zh-CN" altLang="en-US" sz="3200" dirty="0" smtClean="0"/>
              <a:t>。 </a:t>
            </a:r>
          </a:p>
          <a:p>
            <a:pPr marL="0" indent="0" eaLnBrk="1" hangingPunct="1">
              <a:lnSpc>
                <a:spcPct val="105000"/>
              </a:lnSpc>
            </a:pPr>
            <a:r>
              <a:rPr lang="zh-CN" altLang="en-US" sz="3200" dirty="0" smtClean="0"/>
              <a:t>证明： </a:t>
            </a:r>
            <a:r>
              <a:rPr lang="en-US" altLang="zh-CN" sz="3200" dirty="0" smtClean="0"/>
              <a:t>(1)</a:t>
            </a:r>
            <a:r>
              <a:rPr lang="zh-CN" altLang="en-US" sz="3200" dirty="0" smtClean="0"/>
              <a:t>往证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1–1</a:t>
            </a:r>
            <a:r>
              <a:rPr lang="zh-CN" altLang="en-US" sz="3200" dirty="0" smtClean="0"/>
              <a:t>变换。</a:t>
            </a:r>
            <a:br>
              <a:rPr lang="zh-CN" altLang="en-US" sz="3200" dirty="0" smtClean="0"/>
            </a:br>
            <a:r>
              <a:rPr lang="zh-CN" altLang="en-US" sz="3200" dirty="0" smtClean="0"/>
              <a:t>对任意</a:t>
            </a:r>
            <a:r>
              <a:rPr lang="en-US" altLang="zh-CN" sz="3200" dirty="0" smtClean="0"/>
              <a:t>x1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x2</a:t>
            </a:r>
            <a:r>
              <a:rPr lang="en-US" altLang="zh-CN" sz="3200" dirty="0" smtClean="0">
                <a:sym typeface="Symbol" panose="05050102010706020507" pitchFamily="18" charset="2"/>
              </a:rPr>
              <a:t>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，如果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(x1)= 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(x2)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0" indent="0" eaLnBrk="1" hangingPunct="1">
              <a:lnSpc>
                <a:spcPct val="105000"/>
              </a:lnSpc>
              <a:buNone/>
            </a:pPr>
            <a:r>
              <a:rPr lang="zh-CN" altLang="en-US" sz="3200" dirty="0" smtClean="0"/>
              <a:t>则</a:t>
            </a:r>
            <a:r>
              <a:rPr lang="en-US" altLang="zh-CN" sz="3200" dirty="0" smtClean="0"/>
              <a:t>x1=I(x1</a:t>
            </a:r>
            <a:r>
              <a:rPr lang="en-US" altLang="zh-CN" sz="3200" dirty="0" smtClean="0"/>
              <a:t>)= (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•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) (x1)= 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(x1) )= 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(x2) )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/>
              <a:t>    = (</a:t>
            </a:r>
            <a:r>
              <a:rPr lang="en-US" altLang="zh-CN" sz="3200" dirty="0" smtClean="0">
                <a:sym typeface="Symbol" panose="05050102010706020507" pitchFamily="18" charset="2"/>
              </a:rPr>
              <a:t></a:t>
            </a:r>
            <a:r>
              <a:rPr lang="en-US" altLang="zh-CN" sz="3200" dirty="0" smtClean="0"/>
              <a:t>•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) (x2) =I(x2)= x2</a:t>
            </a:r>
            <a:br>
              <a:rPr lang="en-US" altLang="zh-CN" sz="3200" dirty="0" smtClean="0"/>
            </a:br>
            <a:r>
              <a:rPr lang="zh-CN" altLang="en-US" sz="3200" dirty="0" smtClean="0"/>
              <a:t>所以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是单射。同理可证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是单射。 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又由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是满射，知， </a:t>
            </a:r>
            <a:r>
              <a:rPr lang="zh-CN" altLang="en-US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Symbol" panose="05050102010706020507" pitchFamily="18" charset="2"/>
              </a:rPr>
              <a:t></a:t>
            </a:r>
            <a:r>
              <a:rPr lang="zh-CN" altLang="en-US" sz="3200" dirty="0" smtClean="0"/>
              <a:t>是</a:t>
            </a:r>
            <a:r>
              <a:rPr lang="en-US" altLang="zh-CN" sz="3200" dirty="0" smtClean="0"/>
              <a:t>1–1</a:t>
            </a:r>
            <a:r>
              <a:rPr lang="zh-CN" altLang="en-US" sz="3200" dirty="0" smtClean="0"/>
              <a:t>变换。</a:t>
            </a:r>
          </a:p>
        </p:txBody>
      </p:sp>
      <p:sp>
        <p:nvSpPr>
          <p:cNvPr id="5632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926B42-A795-47C6-9B04-328FAB7BCDAA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5888"/>
            <a:ext cx="8523287" cy="54864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sz="3300" dirty="0" smtClean="0"/>
              <a:t>(2)</a:t>
            </a:r>
            <a:r>
              <a:rPr lang="zh-CN" altLang="en-US" sz="3300" dirty="0" smtClean="0"/>
              <a:t>往证</a:t>
            </a:r>
            <a:r>
              <a:rPr lang="zh-CN" altLang="en-US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=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 由</a:t>
            </a: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/>
              <a:t>是</a:t>
            </a:r>
            <a:r>
              <a:rPr lang="en-US" altLang="zh-CN" sz="3300" dirty="0" smtClean="0"/>
              <a:t>1-1</a:t>
            </a:r>
            <a:r>
              <a:rPr lang="zh-CN" altLang="en-US" sz="3300" dirty="0" smtClean="0"/>
              <a:t>映射，知</a:t>
            </a: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zh-CN" altLang="en-US" sz="3300" dirty="0" smtClean="0"/>
              <a:t>亦是</a:t>
            </a:r>
            <a:r>
              <a:rPr lang="en-US" altLang="zh-CN" sz="3300" dirty="0" smtClean="0"/>
              <a:t>1-1</a:t>
            </a:r>
            <a:r>
              <a:rPr lang="zh-CN" altLang="en-US" sz="3300" dirty="0" smtClean="0"/>
              <a:t>映射，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  对任意</a:t>
            </a:r>
            <a:r>
              <a:rPr lang="en-US" altLang="zh-CN" sz="3300" dirty="0" smtClean="0"/>
              <a:t>x </a:t>
            </a:r>
            <a:r>
              <a:rPr lang="en-US" altLang="zh-CN" sz="3300" dirty="0" smtClean="0">
                <a:sym typeface="Symbol" panose="05050102010706020507" pitchFamily="18" charset="2"/>
              </a:rPr>
              <a:t></a:t>
            </a:r>
            <a:r>
              <a:rPr lang="en-US" altLang="zh-CN" sz="3300" dirty="0" smtClean="0"/>
              <a:t>M</a:t>
            </a:r>
            <a:r>
              <a:rPr lang="zh-CN" altLang="en-US" sz="3300" dirty="0" smtClean="0"/>
              <a:t>，</a:t>
            </a:r>
            <a:br>
              <a:rPr lang="zh-CN" altLang="en-US" sz="3300" dirty="0" smtClean="0"/>
            </a:b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(x)= I (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(x))= (</a:t>
            </a:r>
            <a:r>
              <a:rPr lang="en-US" altLang="zh-CN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•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) (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(x))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          = </a:t>
            </a:r>
            <a:r>
              <a:rPr lang="en-US" altLang="zh-CN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(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 (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(x))= </a:t>
            </a:r>
            <a:r>
              <a:rPr lang="en-US" altLang="zh-CN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(x)</a:t>
            </a:r>
            <a:br>
              <a:rPr lang="en-US" altLang="zh-CN" sz="3300" dirty="0" smtClean="0"/>
            </a:br>
            <a:r>
              <a:rPr lang="zh-CN" altLang="en-US" sz="3300" dirty="0" smtClean="0"/>
              <a:t>故</a:t>
            </a:r>
            <a:r>
              <a:rPr lang="zh-CN" altLang="en-US" sz="3300" dirty="0" smtClean="0">
                <a:sym typeface="Symbol" panose="05050102010706020507" pitchFamily="18" charset="2"/>
              </a:rPr>
              <a:t></a:t>
            </a:r>
            <a:r>
              <a:rPr lang="en-US" altLang="zh-CN" sz="3300" dirty="0" smtClean="0"/>
              <a:t>=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30000" dirty="0" smtClean="0"/>
              <a:t>-1</a:t>
            </a:r>
            <a:r>
              <a:rPr lang="en-US" altLang="zh-CN" sz="3300" dirty="0" smtClean="0"/>
              <a:t> 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734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734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64F04-D8DF-4092-AF00-4413939886E5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2492896"/>
            <a:ext cx="7239000" cy="7080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§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1.3.1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集合的基数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96975"/>
            <a:ext cx="8207375" cy="5181600"/>
          </a:xfrm>
          <a:noFill/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mtClean="0">
                <a:latin typeface="宋体" panose="02010600030101010101" pitchFamily="2" charset="-122"/>
              </a:rPr>
              <a:t>   </a:t>
            </a:r>
            <a:endParaRPr lang="zh-CN" altLang="en-US" sz="3300" smtClean="0"/>
          </a:p>
        </p:txBody>
      </p:sp>
      <p:sp>
        <p:nvSpPr>
          <p:cNvPr id="58372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837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1A47EB-E415-4DC8-A2B8-47E773BF45F0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764704"/>
            <a:ext cx="8537575" cy="5616475"/>
          </a:xfrm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如一个有无限多个客房的旅店，房间的号码用尽了所有正的自然数，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号房，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号房，</a:t>
            </a:r>
            <a:r>
              <a:rPr lang="en-US" altLang="zh-CN" sz="3000" dirty="0" smtClean="0"/>
              <a:t>…n</a:t>
            </a:r>
            <a:r>
              <a:rPr lang="zh-CN" altLang="en-US" sz="3000" dirty="0" smtClean="0"/>
              <a:t>号房，</a:t>
            </a:r>
            <a:r>
              <a:rPr lang="en-US" altLang="zh-CN" sz="3000" dirty="0" smtClean="0"/>
              <a:t>…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规定每个房间住一位旅客，并已住满。又来一位旅客投宿，店主欣然接纳，他让一号房的旅客住二号房，让二号房的旅客住三号房，如此下去，腾出一号房让新来的旅客住，原来的旅客仍然各得其所。用集合论的观点来描述这一悖论，无疑是说集合</a:t>
            </a:r>
            <a:r>
              <a:rPr lang="en-US" altLang="zh-CN" sz="3000" dirty="0" smtClean="0"/>
              <a:t>I={1,2,3…}</a:t>
            </a:r>
            <a:r>
              <a:rPr lang="zh-CN" altLang="en-US" sz="3000" dirty="0" smtClean="0"/>
              <a:t>与集合</a:t>
            </a:r>
            <a:r>
              <a:rPr lang="en-US" altLang="zh-CN" sz="3000" dirty="0" smtClean="0"/>
              <a:t>N={0,1,2,…}</a:t>
            </a:r>
            <a:r>
              <a:rPr lang="zh-CN" altLang="en-US" sz="3000" dirty="0" smtClean="0"/>
              <a:t>具有相同多元素，即︱</a:t>
            </a:r>
            <a:r>
              <a:rPr lang="en-US" altLang="zh-CN" sz="3000" dirty="0" smtClean="0"/>
              <a:t>I︱=︱N︱。</a:t>
            </a:r>
            <a:r>
              <a:rPr lang="zh-CN" altLang="en-US" sz="3000" dirty="0" smtClean="0"/>
              <a:t>可是</a:t>
            </a:r>
            <a:r>
              <a:rPr lang="en-US" altLang="zh-CN" sz="3000" dirty="0" smtClean="0">
                <a:solidFill>
                  <a:schemeClr val="tx2"/>
                </a:solidFill>
              </a:rPr>
              <a:t>N</a:t>
            </a:r>
            <a:r>
              <a:rPr lang="zh-CN" altLang="en-US" sz="3000" dirty="0" smtClean="0">
                <a:solidFill>
                  <a:schemeClr val="tx2"/>
                </a:solidFill>
              </a:rPr>
              <a:t>明明比</a:t>
            </a:r>
            <a:r>
              <a:rPr lang="en-US" altLang="zh-CN" sz="3000" dirty="0" smtClean="0">
                <a:solidFill>
                  <a:schemeClr val="tx2"/>
                </a:solidFill>
              </a:rPr>
              <a:t>I</a:t>
            </a:r>
            <a:r>
              <a:rPr lang="zh-CN" altLang="en-US" sz="3000" dirty="0" smtClean="0">
                <a:solidFill>
                  <a:schemeClr val="tx2"/>
                </a:solidFill>
              </a:rPr>
              <a:t>多一个元素</a:t>
            </a:r>
            <a:r>
              <a:rPr lang="zh-CN" altLang="en-US" sz="3000" dirty="0" smtClean="0"/>
              <a:t>“0”！</a:t>
            </a:r>
          </a:p>
        </p:txBody>
      </p:sp>
      <p:sp>
        <p:nvSpPr>
          <p:cNvPr id="5939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AFE205-9715-4341-966E-75EA14D44715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希尔伯特旅馆悖论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7544" y="1066800"/>
            <a:ext cx="8136904" cy="5098504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0" dirty="0" smtClean="0">
                <a:solidFill>
                  <a:srgbClr val="FFFFFF"/>
                </a:solidFill>
              </a:rPr>
              <a:t>无限集合的大小如何比较</a:t>
            </a:r>
            <a:r>
              <a:rPr lang="en-US" altLang="zh-CN" b="0" dirty="0" smtClean="0">
                <a:solidFill>
                  <a:srgbClr val="FFFFFF"/>
                </a:solidFill>
              </a:rPr>
              <a:t>?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0" dirty="0" smtClean="0">
                <a:solidFill>
                  <a:srgbClr val="FFFFFF"/>
                </a:solidFill>
              </a:rPr>
              <a:t>例</a:t>
            </a:r>
            <a:r>
              <a:rPr lang="en-US" altLang="zh-CN" b="0" dirty="0" smtClean="0">
                <a:solidFill>
                  <a:srgbClr val="FFFFFF"/>
                </a:solidFill>
              </a:rPr>
              <a:t>: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0" dirty="0" smtClean="0">
                <a:solidFill>
                  <a:srgbClr val="FFFFFF"/>
                </a:solidFill>
              </a:rPr>
              <a:t>集合</a:t>
            </a:r>
            <a:r>
              <a:rPr lang="en-US" altLang="zh-CN" b="0" dirty="0" smtClean="0">
                <a:solidFill>
                  <a:srgbClr val="FFFFFF"/>
                </a:solidFill>
              </a:rPr>
              <a:t>A:  </a:t>
            </a:r>
            <a:r>
              <a:rPr lang="zh-CN" altLang="en-US" b="0" dirty="0" smtClean="0">
                <a:solidFill>
                  <a:srgbClr val="FFFFFF"/>
                </a:solidFill>
              </a:rPr>
              <a:t>全体正整数做成的集合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0" dirty="0" smtClean="0">
                <a:solidFill>
                  <a:srgbClr val="FFFFFF"/>
                </a:solidFill>
              </a:rPr>
              <a:t>集合</a:t>
            </a:r>
            <a:r>
              <a:rPr lang="en-US" altLang="zh-CN" b="0" dirty="0" smtClean="0">
                <a:solidFill>
                  <a:srgbClr val="FFFFFF"/>
                </a:solidFill>
              </a:rPr>
              <a:t>B</a:t>
            </a:r>
            <a:r>
              <a:rPr lang="zh-CN" altLang="en-US" b="0" dirty="0" smtClean="0">
                <a:solidFill>
                  <a:srgbClr val="FFFFFF"/>
                </a:solidFill>
              </a:rPr>
              <a:t>：全体正偶数做成的集合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0" dirty="0" smtClean="0">
                <a:solidFill>
                  <a:srgbClr val="FFFFFF"/>
                </a:solidFill>
              </a:rPr>
              <a:t>这两个集合哪个包含的元素数更多</a:t>
            </a:r>
            <a:r>
              <a:rPr lang="en-US" altLang="zh-CN" b="0" dirty="0" smtClean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042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042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479821-F41D-4F98-8D03-93A53E7D4465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问题的提出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424863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把相当于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有限集合的元素数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的概念推广到一般集合，称之为集合的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基数</a:t>
            </a:r>
            <a:r>
              <a:rPr lang="zh-CN" altLang="en-US" sz="3300" dirty="0" smtClean="0">
                <a:latin typeface="宋体" panose="02010600030101010101" pitchFamily="2" charset="-122"/>
              </a:rPr>
              <a:t>(势，浓度)。集合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的基数记为</a:t>
            </a:r>
            <a:r>
              <a:rPr lang="zh-CN" altLang="en-US" sz="3300" dirty="0" smtClean="0"/>
              <a:t>|</a:t>
            </a:r>
            <a:r>
              <a:rPr lang="en-US" altLang="zh-CN" sz="3300" dirty="0" smtClean="0"/>
              <a:t>A|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144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144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89C5D-725A-411B-986A-B82239A313AE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+mn-lt"/>
                <a:ea typeface="黑体" panose="02010609060101010101" pitchFamily="49" charset="-122"/>
              </a:rPr>
              <a:t>§</a:t>
            </a:r>
            <a:r>
              <a:rPr lang="en-US" altLang="zh-CN" sz="3600" b="1" dirty="0" smtClean="0">
                <a:latin typeface="+mn-lt"/>
                <a:ea typeface="+mn-ea"/>
              </a:rPr>
              <a:t>1.3.1 </a:t>
            </a:r>
            <a:r>
              <a:rPr lang="zh-CN" altLang="en-US" sz="3600" b="1" dirty="0" smtClean="0">
                <a:latin typeface="+mn-lt"/>
                <a:ea typeface="+mn-ea"/>
              </a:rPr>
              <a:t>集合的基数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908720"/>
            <a:ext cx="8569325" cy="468052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/>
              <a:t>设</a:t>
            </a:r>
            <a:r>
              <a:rPr lang="en-US" altLang="zh-CN" sz="3300" dirty="0" smtClean="0"/>
              <a:t>A，B</a:t>
            </a:r>
            <a:r>
              <a:rPr lang="zh-CN" altLang="en-US" sz="3300" dirty="0" smtClean="0"/>
              <a:t>为集合，若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与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之间存在1-1映射，则称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与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基数相同，也称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与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对等（等势，等浓），记为|</a:t>
            </a:r>
            <a:r>
              <a:rPr lang="en-US" altLang="zh-CN" sz="3300" dirty="0" smtClean="0"/>
              <a:t>A|=|B|</a:t>
            </a:r>
            <a:r>
              <a:rPr lang="zh-CN" altLang="en-US" sz="3300" dirty="0" smtClean="0"/>
              <a:t>。</a:t>
            </a:r>
            <a:endParaRPr lang="en-US" altLang="zh-CN" sz="3300" dirty="0" smtClean="0"/>
          </a:p>
          <a:p>
            <a:pPr marL="0" indent="0" eaLnBrk="1" hangingPunct="1">
              <a:lnSpc>
                <a:spcPct val="125000"/>
              </a:lnSpc>
            </a:pPr>
            <a:endParaRPr lang="zh-CN" altLang="en-US" sz="3300" dirty="0" smtClean="0"/>
          </a:p>
          <a:p>
            <a:pPr marL="0" indent="0" algn="just" eaLnBrk="1" hangingPunct="1">
              <a:lnSpc>
                <a:spcPct val="125000"/>
              </a:lnSpc>
            </a:pPr>
            <a:r>
              <a:rPr lang="zh-CN" altLang="en-US" sz="3300" dirty="0" smtClean="0">
                <a:solidFill>
                  <a:schemeClr val="tx2"/>
                </a:solidFill>
              </a:rPr>
              <a:t>例</a:t>
            </a:r>
            <a:r>
              <a:rPr lang="en-US" altLang="zh-CN" sz="3300" dirty="0" smtClean="0">
                <a:solidFill>
                  <a:schemeClr val="tx2"/>
                </a:solidFill>
              </a:rPr>
              <a:t>.</a:t>
            </a:r>
            <a:r>
              <a:rPr lang="zh-CN" altLang="en-US" sz="3300" dirty="0" smtClean="0"/>
              <a:t>正整数集合</a:t>
            </a:r>
            <a:r>
              <a:rPr lang="en-US" altLang="zh-CN" sz="3300" dirty="0" smtClean="0"/>
              <a:t>Z</a:t>
            </a:r>
            <a:r>
              <a:rPr lang="en-US" altLang="zh-CN" sz="3300" baseline="30000" dirty="0" smtClean="0"/>
              <a:t>+</a:t>
            </a:r>
            <a:r>
              <a:rPr lang="zh-CN" altLang="en-US" sz="3300" dirty="0" smtClean="0"/>
              <a:t>与正偶数集合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对等， </a:t>
            </a:r>
          </a:p>
          <a:p>
            <a:pPr marL="0" indent="0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         Z</a:t>
            </a:r>
            <a:r>
              <a:rPr lang="en-US" altLang="zh-CN" sz="3300" baseline="30000" dirty="0" smtClean="0"/>
              <a:t>+</a:t>
            </a:r>
            <a:r>
              <a:rPr lang="zh-CN" altLang="en-US" sz="3300" dirty="0" smtClean="0"/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的一个1-1映射为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(n)=2n。</a:t>
            </a:r>
          </a:p>
        </p:txBody>
      </p:sp>
      <p:sp>
        <p:nvSpPr>
          <p:cNvPr id="6246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738848-8A2C-4878-BE7D-0985B1B4DFF6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</a:t>
            </a:r>
            <a:r>
              <a:rPr lang="en-US" altLang="zh-CN" sz="3600" b="1" dirty="0" smtClean="0">
                <a:latin typeface="+mn-lt"/>
                <a:ea typeface="+mn-ea"/>
              </a:rPr>
              <a:t>1.3.6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11175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显然，集合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为有限集当且仅当它以某一非负整数为其基数，即存在一非负整数</a:t>
            </a:r>
            <a:r>
              <a:rPr lang="en-US" altLang="zh-CN" sz="3300" dirty="0" smtClean="0"/>
              <a:t>n</a:t>
            </a:r>
            <a:r>
              <a:rPr lang="zh-CN" altLang="en-US" sz="3300" dirty="0" smtClean="0">
                <a:latin typeface="宋体" panose="02010600030101010101" pitchFamily="2" charset="-122"/>
              </a:rPr>
              <a:t>使得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=n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即集合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的元素个数是</a:t>
            </a:r>
            <a:r>
              <a:rPr lang="en-US" altLang="zh-CN" sz="3300" dirty="0" smtClean="0"/>
              <a:t>n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把自然数集合的基数记为</a:t>
            </a:r>
            <a:r>
              <a:rPr lang="zh-CN" altLang="en-US" sz="3300" dirty="0" smtClean="0">
                <a:sym typeface="Symbol" panose="05050102010706020507" pitchFamily="18" charset="2"/>
              </a:rPr>
              <a:t></a:t>
            </a:r>
            <a:r>
              <a:rPr lang="zh-CN" altLang="en-US" sz="3300" baseline="-30000" dirty="0" smtClean="0"/>
              <a:t>0</a:t>
            </a:r>
            <a:r>
              <a:rPr lang="zh-CN" altLang="en-US" sz="3300" dirty="0" smtClean="0">
                <a:latin typeface="宋体" panose="02010600030101010101" pitchFamily="2" charset="-122"/>
              </a:rPr>
              <a:t>（读作阿列夫</a:t>
            </a:r>
            <a:r>
              <a:rPr lang="zh-CN" altLang="en-US" sz="3300" dirty="0" smtClean="0"/>
              <a:t>零</a:t>
            </a:r>
            <a:r>
              <a:rPr lang="zh-CN" altLang="en-US" sz="3300" dirty="0" smtClean="0">
                <a:latin typeface="宋体" panose="02010600030101010101" pitchFamily="2" charset="-122"/>
              </a:rPr>
              <a:t>），于是凡是与自然数集合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对等</a:t>
            </a:r>
            <a:r>
              <a:rPr lang="zh-CN" altLang="en-US" sz="3300" dirty="0" smtClean="0">
                <a:latin typeface="宋体" panose="02010600030101010101" pitchFamily="2" charset="-122"/>
              </a:rPr>
              <a:t>的集合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其基数</a:t>
            </a:r>
            <a:r>
              <a:rPr lang="zh-CN" altLang="en-US" sz="3300" dirty="0" smtClean="0"/>
              <a:t>|</a:t>
            </a:r>
            <a:r>
              <a:rPr lang="en-US" altLang="zh-CN" sz="3300" dirty="0" smtClean="0"/>
              <a:t>A|=</a:t>
            </a:r>
            <a:r>
              <a:rPr lang="zh-CN" altLang="en-US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0</a:t>
            </a:r>
            <a:endParaRPr lang="zh-CN" altLang="en-US" sz="3300" dirty="0" smtClean="0"/>
          </a:p>
        </p:txBody>
      </p:sp>
      <p:sp>
        <p:nvSpPr>
          <p:cNvPr id="6349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34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908571-4FB0-49FD-8319-04568CA39922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24000"/>
            <a:ext cx="8352928" cy="4572000"/>
          </a:xfrm>
        </p:spPr>
        <p:txBody>
          <a:bodyPr/>
          <a:lstStyle/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称为映射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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的定义域(</a:t>
            </a:r>
            <a:r>
              <a:rPr lang="en-US" altLang="zh-CN" sz="3200" i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domain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kern="1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3200" kern="12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200" kern="1200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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(A)={b | 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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(a)=b，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kern="1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kern="12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zh-CN" sz="3200" kern="1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}，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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的值域或像的集合。 </a:t>
            </a:r>
            <a:endParaRPr lang="en-US" altLang="zh-CN" sz="3200" kern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  <a:defRPr/>
            </a:pPr>
            <a:endParaRPr lang="zh-CN" altLang="en-US" sz="3200" kern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◆显然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  <a:sym typeface="Symbol" pitchFamily="18" charset="2"/>
              </a:rPr>
              <a:t>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的子集</a:t>
            </a:r>
            <a:r>
              <a:rPr lang="en-US" altLang="zh-CN" sz="32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EB404-4E27-48BA-998B-7C3AF6484C3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5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507365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3300" smtClean="0"/>
              <a:t>集合的对等关系是一个</a:t>
            </a:r>
            <a:r>
              <a:rPr lang="zh-CN" altLang="en-US" sz="3300" smtClean="0">
                <a:solidFill>
                  <a:schemeClr val="tx2"/>
                </a:solidFill>
              </a:rPr>
              <a:t>等价关系</a:t>
            </a:r>
            <a:r>
              <a:rPr lang="zh-CN" altLang="en-US" sz="3300" smtClean="0"/>
              <a:t>。</a:t>
            </a:r>
            <a:endParaRPr lang="zh-CN" altLang="en-US" sz="33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300" smtClean="0">
                <a:latin typeface="宋体" panose="02010600030101010101" pitchFamily="2" charset="-122"/>
              </a:rPr>
              <a:t>可以用对等关系重新来刻画什么是集合的基数：集合按照对等关系分成等价类，每个等价类的共同的数量特征，称为该等价类中集合的基数。</a:t>
            </a:r>
          </a:p>
        </p:txBody>
      </p:sp>
      <p:sp>
        <p:nvSpPr>
          <p:cNvPr id="64516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45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B25BAC-8187-407C-83B3-916577471236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5025"/>
            <a:ext cx="8569325" cy="51831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/>
              <a:t>设</a:t>
            </a:r>
            <a:r>
              <a:rPr lang="en-US" altLang="zh-CN" sz="3300" dirty="0" smtClean="0"/>
              <a:t>A，B</a:t>
            </a:r>
            <a:r>
              <a:rPr lang="zh-CN" altLang="en-US" sz="3300" dirty="0" smtClean="0"/>
              <a:t>是任意两个集合。</a:t>
            </a:r>
            <a:br>
              <a:rPr lang="zh-CN" altLang="en-US" sz="3300" dirty="0" smtClean="0"/>
            </a:br>
            <a:r>
              <a:rPr lang="zh-CN" altLang="en-US" sz="3300" dirty="0" smtClean="0"/>
              <a:t>    (1)称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的基数小于等于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的基数，记为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 </a:t>
            </a:r>
            <a:r>
              <a:rPr lang="en-US" altLang="zh-CN" sz="3300" dirty="0" smtClean="0"/>
              <a:t>B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，</a:t>
            </a:r>
            <a:r>
              <a:rPr lang="zh-CN" altLang="en-US" sz="3300" dirty="0" smtClean="0"/>
              <a:t>如果有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单射</a:t>
            </a:r>
            <a:r>
              <a:rPr lang="en-US" altLang="zh-CN" sz="3300" dirty="0" smtClean="0"/>
              <a:t>σ</a:t>
            </a:r>
            <a:r>
              <a:rPr lang="zh-CN" altLang="en-US" sz="3300" dirty="0" smtClean="0"/>
              <a:t>或有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到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满射</a:t>
            </a:r>
            <a:r>
              <a:rPr lang="en-US" altLang="zh-CN" sz="3300" dirty="0" smtClean="0"/>
              <a:t>σ。</a:t>
            </a:r>
            <a:br>
              <a:rPr lang="en-US" altLang="zh-CN" sz="3300" dirty="0" smtClean="0"/>
            </a:br>
            <a:r>
              <a:rPr lang="en-US" altLang="zh-CN" sz="3300" dirty="0" smtClean="0"/>
              <a:t>    (2)</a:t>
            </a:r>
            <a:r>
              <a:rPr lang="en-US" altLang="zh-CN" sz="3300" dirty="0" smtClean="0">
                <a:cs typeface="Times New Roman" panose="02020603050405020304" pitchFamily="18" charset="0"/>
              </a:rPr>
              <a:t> </a:t>
            </a:r>
            <a:r>
              <a:rPr lang="zh-CN" altLang="en-US" sz="3300" dirty="0" smtClean="0"/>
              <a:t>称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的基数小于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的基数，记为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</a:t>
            </a:r>
            <a:r>
              <a:rPr lang="en-US" altLang="zh-CN" sz="3300" dirty="0" smtClean="0"/>
              <a:t>B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，</a:t>
            </a:r>
            <a:r>
              <a:rPr lang="zh-CN" altLang="en-US" sz="3300" dirty="0" smtClean="0"/>
              <a:t>如果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</a:t>
            </a:r>
            <a:r>
              <a:rPr lang="en-US" altLang="zh-CN" sz="3300" dirty="0" smtClean="0"/>
              <a:t>B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zh-CN" altLang="en-US" sz="3300" dirty="0" smtClean="0"/>
              <a:t>且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</a:t>
            </a:r>
            <a:r>
              <a:rPr lang="en-US" altLang="zh-CN" sz="3300" dirty="0" smtClean="0"/>
              <a:t>B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。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换句话说，若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与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的某一子集有</a:t>
            </a:r>
            <a:r>
              <a:rPr lang="zh-CN" altLang="en-US" sz="3300" dirty="0" smtClean="0"/>
              <a:t>1-1</a:t>
            </a:r>
            <a:r>
              <a:rPr lang="zh-CN" altLang="en-US" sz="3300" dirty="0" smtClean="0">
                <a:latin typeface="宋体" panose="02010600030101010101" pitchFamily="2" charset="-122"/>
              </a:rPr>
              <a:t>对应关系，则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</a:t>
            </a:r>
            <a:r>
              <a:rPr lang="en-US" altLang="zh-CN" sz="3300" dirty="0" smtClean="0"/>
              <a:t>B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>
                <a:latin typeface="宋体" panose="02010600030101010101" pitchFamily="2" charset="-122"/>
              </a:rPr>
              <a:t>；</a:t>
            </a: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与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的某一子集有</a:t>
            </a:r>
            <a:r>
              <a:rPr lang="zh-CN" altLang="en-US" sz="3300" dirty="0" smtClean="0"/>
              <a:t>1-1</a:t>
            </a:r>
            <a:r>
              <a:rPr lang="zh-CN" altLang="en-US" sz="3300" dirty="0" smtClean="0">
                <a:latin typeface="宋体" panose="02010600030101010101" pitchFamily="2" charset="-122"/>
              </a:rPr>
              <a:t>对应关系，且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与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不存在</a:t>
            </a:r>
            <a:r>
              <a:rPr lang="zh-CN" altLang="en-US" sz="3300" dirty="0" smtClean="0"/>
              <a:t>1-1</a:t>
            </a:r>
            <a:r>
              <a:rPr lang="zh-CN" altLang="en-US" sz="3300" dirty="0" smtClean="0">
                <a:latin typeface="宋体" panose="02010600030101010101" pitchFamily="2" charset="-122"/>
              </a:rPr>
              <a:t>对应关系，则</a:t>
            </a:r>
            <a:r>
              <a:rPr lang="zh-CN" altLang="en-US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</a:t>
            </a:r>
            <a:r>
              <a:rPr lang="en-US" altLang="zh-CN" sz="3300" dirty="0" smtClean="0"/>
              <a:t>B</a:t>
            </a:r>
            <a:r>
              <a:rPr lang="en-US" altLang="zh-CN" sz="3300" dirty="0" smtClean="0">
                <a:sym typeface="Symbol" panose="05050102010706020507" pitchFamily="18" charset="2"/>
              </a:rPr>
              <a:t>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en-US" altLang="zh-CN" sz="3300" dirty="0" smtClean="0"/>
              <a:t> 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/>
              <a:t> 集合基数的关系</a:t>
            </a:r>
            <a:r>
              <a:rPr lang="en-US" altLang="zh-CN" sz="3300" dirty="0" smtClean="0">
                <a:solidFill>
                  <a:srgbClr val="FFC000"/>
                </a:solidFill>
                <a:sym typeface="Symbol" panose="05050102010706020507" pitchFamily="18" charset="2"/>
              </a:rPr>
              <a:t></a:t>
            </a:r>
            <a:r>
              <a:rPr lang="zh-CN" altLang="en-US" sz="3300" dirty="0" smtClean="0"/>
              <a:t>是部分序关系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554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55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6261F5-6F87-4E49-A363-8C5FC24B88CA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</a:t>
            </a:r>
            <a:r>
              <a:rPr lang="en-US" altLang="zh-CN" sz="3600" b="1" dirty="0" smtClean="0">
                <a:latin typeface="+mn-lt"/>
                <a:ea typeface="+mn-ea"/>
              </a:rPr>
              <a:t>1.3.7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153" y="998191"/>
            <a:ext cx="8839200" cy="5239121"/>
          </a:xfrm>
        </p:spPr>
        <p:txBody>
          <a:bodyPr/>
          <a:lstStyle/>
          <a:p>
            <a:pPr marL="0" indent="0" eaLnBrk="1" hangingPunct="1"/>
            <a:r>
              <a:rPr lang="zh-CN" altLang="en-US" sz="32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sz="3200" dirty="0" smtClean="0">
                <a:solidFill>
                  <a:schemeClr val="tx2"/>
                </a:solidFill>
              </a:rPr>
              <a:t>1.3.1</a:t>
            </a:r>
            <a:r>
              <a:rPr lang="zh-CN" altLang="en-US" sz="3200" dirty="0" smtClean="0"/>
              <a:t>若存在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的子集</a:t>
            </a:r>
            <a:r>
              <a:rPr lang="en-US" altLang="zh-CN" sz="3200" dirty="0" smtClean="0"/>
              <a:t>A</a:t>
            </a:r>
            <a:r>
              <a:rPr lang="en-US" altLang="zh-CN" sz="3200" dirty="0" smtClean="0">
                <a:sym typeface="Symbol" panose="05050102010706020507" pitchFamily="18" charset="2"/>
              </a:rPr>
              <a:t>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的子集</a:t>
            </a:r>
            <a:r>
              <a:rPr lang="en-US" altLang="zh-CN" sz="3200" dirty="0" smtClean="0"/>
              <a:t>B</a:t>
            </a:r>
            <a:r>
              <a:rPr lang="en-US" altLang="zh-CN" sz="3200" dirty="0" smtClean="0">
                <a:sym typeface="Symbol" panose="05050102010706020507" pitchFamily="18" charset="2"/>
              </a:rPr>
              <a:t></a:t>
            </a:r>
            <a:r>
              <a:rPr lang="en-US" altLang="zh-CN" sz="3200" dirty="0" smtClean="0"/>
              <a:t>，</a:t>
            </a:r>
            <a:r>
              <a:rPr lang="zh-CN" altLang="en-US" sz="3200" dirty="0" smtClean="0"/>
              <a:t>使得|</a:t>
            </a:r>
            <a:r>
              <a:rPr lang="en-US" altLang="zh-CN" sz="3200" dirty="0" smtClean="0"/>
              <a:t>A|=|B</a:t>
            </a:r>
            <a:r>
              <a:rPr lang="en-US" altLang="zh-CN" sz="3200" dirty="0" smtClean="0">
                <a:sym typeface="Symbol" panose="05050102010706020507" pitchFamily="18" charset="2"/>
              </a:rPr>
              <a:t></a:t>
            </a:r>
            <a:r>
              <a:rPr lang="en-US" altLang="zh-CN" sz="3200" dirty="0" smtClean="0"/>
              <a:t>|</a:t>
            </a:r>
            <a:r>
              <a:rPr lang="zh-CN" altLang="en-US" sz="3200" dirty="0" smtClean="0"/>
              <a:t>且|</a:t>
            </a:r>
            <a:r>
              <a:rPr lang="en-US" altLang="zh-CN" sz="3200" dirty="0" smtClean="0"/>
              <a:t>B|=|A</a:t>
            </a:r>
            <a:r>
              <a:rPr lang="en-US" altLang="zh-CN" sz="3200" dirty="0" smtClean="0">
                <a:sym typeface="Symbol" panose="05050102010706020507" pitchFamily="18" charset="2"/>
              </a:rPr>
              <a:t></a:t>
            </a:r>
            <a:r>
              <a:rPr lang="en-US" altLang="zh-CN" sz="3200" dirty="0" smtClean="0"/>
              <a:t>|，</a:t>
            </a:r>
            <a:r>
              <a:rPr lang="zh-CN" altLang="en-US" sz="3200" dirty="0" smtClean="0"/>
              <a:t>则|</a:t>
            </a:r>
            <a:r>
              <a:rPr lang="en-US" altLang="zh-CN" sz="3200" dirty="0" smtClean="0"/>
              <a:t>A|=|B|。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</a:rPr>
              <a:t>即若|</a:t>
            </a:r>
            <a:r>
              <a:rPr lang="en-US" altLang="zh-CN" sz="3200" dirty="0" smtClean="0">
                <a:solidFill>
                  <a:schemeClr val="tx2"/>
                </a:solidFill>
              </a:rPr>
              <a:t>A|≤|B|</a:t>
            </a:r>
            <a:r>
              <a:rPr lang="zh-CN" altLang="en-US" sz="3200" dirty="0" smtClean="0">
                <a:solidFill>
                  <a:schemeClr val="tx2"/>
                </a:solidFill>
              </a:rPr>
              <a:t>且|</a:t>
            </a:r>
            <a:r>
              <a:rPr lang="en-US" altLang="zh-CN" sz="3200" dirty="0" smtClean="0">
                <a:solidFill>
                  <a:schemeClr val="tx2"/>
                </a:solidFill>
              </a:rPr>
              <a:t>B|≤|A|，</a:t>
            </a:r>
            <a:r>
              <a:rPr lang="zh-CN" altLang="en-US" sz="3200" dirty="0" smtClean="0">
                <a:solidFill>
                  <a:schemeClr val="tx2"/>
                </a:solidFill>
              </a:rPr>
              <a:t>则|</a:t>
            </a:r>
            <a:r>
              <a:rPr lang="en-US" altLang="zh-CN" sz="3200" dirty="0" smtClean="0">
                <a:solidFill>
                  <a:schemeClr val="tx2"/>
                </a:solidFill>
              </a:rPr>
              <a:t>A|=|B|。 </a:t>
            </a: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证明用到基数的三歧性定理 </a:t>
            </a:r>
          </a:p>
          <a:p>
            <a:pPr marL="0" lvl="0" indent="0" eaLnBrk="1" hangingPunct="1">
              <a:buClr>
                <a:srgbClr val="FFCC00"/>
              </a:buClr>
            </a:pPr>
            <a:r>
              <a:rPr lang="zh-CN" altLang="en-US" sz="3200" dirty="0" smtClean="0"/>
              <a:t> 基数的三歧性定理 对任意集合</a:t>
            </a:r>
            <a:r>
              <a:rPr lang="en-US" altLang="zh-CN" sz="3200" dirty="0" smtClean="0"/>
              <a:t>A，B，</a:t>
            </a:r>
            <a:r>
              <a:rPr lang="zh-CN" altLang="en-US" sz="3200" dirty="0" smtClean="0"/>
              <a:t>或者|</a:t>
            </a:r>
            <a:r>
              <a:rPr lang="en-US" altLang="zh-CN" sz="3200" dirty="0" smtClean="0"/>
              <a:t>A|</a:t>
            </a:r>
            <a:r>
              <a:rPr lang="en-US" altLang="zh-CN" sz="3200" dirty="0" smtClean="0">
                <a:sym typeface="Symbol" panose="05050102010706020507" pitchFamily="18" charset="2"/>
              </a:rPr>
              <a:t>|</a:t>
            </a:r>
            <a:r>
              <a:rPr lang="en-US" altLang="zh-CN" sz="3200" dirty="0" smtClean="0"/>
              <a:t>B|，</a:t>
            </a:r>
            <a:r>
              <a:rPr lang="zh-CN" altLang="en-US" sz="3200" dirty="0" smtClean="0"/>
              <a:t>或者|</a:t>
            </a:r>
            <a:r>
              <a:rPr lang="en-US" altLang="zh-CN" sz="3200" dirty="0" smtClean="0"/>
              <a:t>A|＝|B|，</a:t>
            </a:r>
            <a:r>
              <a:rPr lang="zh-CN" altLang="en-US" sz="3200" dirty="0" smtClean="0"/>
              <a:t>或者|</a:t>
            </a:r>
            <a:r>
              <a:rPr lang="en-US" altLang="zh-CN" sz="3200" dirty="0" smtClean="0"/>
              <a:t>B|</a:t>
            </a:r>
            <a:r>
              <a:rPr lang="en-US" altLang="zh-CN" sz="3200" dirty="0" smtClean="0">
                <a:sym typeface="Symbol" panose="05050102010706020507" pitchFamily="18" charset="2"/>
              </a:rPr>
              <a:t>|</a:t>
            </a:r>
            <a:r>
              <a:rPr lang="en-US" altLang="zh-CN" sz="3200" dirty="0" smtClean="0"/>
              <a:t>A|，</a:t>
            </a:r>
            <a:r>
              <a:rPr lang="zh-CN" altLang="en-US" sz="3200" dirty="0" smtClean="0"/>
              <a:t>且不能有两个式子同时成立。</a:t>
            </a:r>
          </a:p>
        </p:txBody>
      </p:sp>
      <p:sp>
        <p:nvSpPr>
          <p:cNvPr id="6656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656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CAC3D5-0D62-4F12-BCB7-26894C7BAF6D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</a:t>
            </a:r>
            <a:r>
              <a:rPr lang="en-US" altLang="zh-CN" sz="3600" b="1" dirty="0" smtClean="0">
                <a:latin typeface="+mn-lt"/>
                <a:ea typeface="+mn-ea"/>
              </a:rPr>
              <a:t>1.3.1 </a:t>
            </a:r>
            <a:r>
              <a:rPr lang="zh-CN" altLang="en-US" sz="3600" b="1" dirty="0" smtClean="0">
                <a:latin typeface="+mn-lt"/>
                <a:ea typeface="+mn-ea"/>
              </a:rPr>
              <a:t>伯恩斯坦定理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257300" y="2492896"/>
            <a:ext cx="7239000" cy="707886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§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1.3.2 可数集合</a:t>
            </a:r>
            <a:r>
              <a:rPr lang="zh-CN" altLang="en-US" sz="4000" b="1" dirty="0" smtClean="0"/>
              <a:t> 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758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29EAE-B212-452B-A1C2-22764A1FA957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496300" cy="547246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/>
              <a:t>一个集合，如果它的元素为有限个，或者它与自然数集合之间存在一个1-1映射，则称此集合为可数集合。否则称该集合为不可数集合。元素个数不是有限的可数集合称为可数无穷集合</a:t>
            </a:r>
            <a:r>
              <a:rPr lang="zh-CN" altLang="en-US" dirty="0" smtClean="0"/>
              <a:t>。</a:t>
            </a:r>
          </a:p>
        </p:txBody>
      </p:sp>
      <p:sp>
        <p:nvSpPr>
          <p:cNvPr id="6861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86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E5152-21E5-4BC6-9611-28DB5763F338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</a:t>
            </a:r>
            <a:r>
              <a:rPr lang="en-US" altLang="zh-CN" sz="3600" b="1" dirty="0" smtClean="0">
                <a:latin typeface="+mn-lt"/>
                <a:ea typeface="+mn-ea"/>
              </a:rPr>
              <a:t>1.3.8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80728"/>
            <a:ext cx="8839200" cy="5471889"/>
          </a:xfrm>
        </p:spPr>
        <p:txBody>
          <a:bodyPr/>
          <a:lstStyle/>
          <a:p>
            <a:pPr marL="0" eaLnBrk="1" hangingPunct="1">
              <a:lnSpc>
                <a:spcPct val="110000"/>
              </a:lnSpc>
            </a:pPr>
            <a:r>
              <a:rPr lang="en-US" altLang="zh-CN" sz="3200" dirty="0" smtClean="0"/>
              <a:t>A</a:t>
            </a:r>
            <a:r>
              <a:rPr lang="zh-CN" altLang="en-US" sz="3200" dirty="0" smtClean="0"/>
              <a:t>为可数无穷集合，当且仅当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可排列为</a:t>
            </a:r>
            <a:r>
              <a:rPr lang="en-US" altLang="zh-CN" sz="3200" dirty="0" smtClean="0"/>
              <a:t>A={a</a:t>
            </a:r>
            <a:r>
              <a:rPr lang="en-US" altLang="zh-CN" sz="3200" baseline="-30000" dirty="0" smtClean="0"/>
              <a:t>1</a:t>
            </a:r>
            <a:r>
              <a:rPr lang="en-US" altLang="zh-CN" sz="3200" dirty="0" smtClean="0"/>
              <a:t>, a</a:t>
            </a:r>
            <a:r>
              <a:rPr lang="en-US" altLang="zh-CN" sz="3200" baseline="-30000" dirty="0" smtClean="0"/>
              <a:t>2</a:t>
            </a:r>
            <a:r>
              <a:rPr lang="en-US" altLang="zh-CN" sz="3200" dirty="0" smtClean="0"/>
              <a:t>, …, a</a:t>
            </a:r>
            <a:r>
              <a:rPr lang="en-US" altLang="zh-CN" sz="3200" baseline="-30000" dirty="0" smtClean="0"/>
              <a:t>n</a:t>
            </a:r>
            <a:r>
              <a:rPr lang="en-US" altLang="zh-CN" sz="3200" dirty="0" smtClean="0"/>
              <a:t>, …}(</a:t>
            </a:r>
            <a:r>
              <a:rPr lang="zh-CN" altLang="en-US" sz="3200" dirty="0" smtClean="0"/>
              <a:t>可以把它的元素编号</a:t>
            </a:r>
            <a:r>
              <a:rPr lang="en-US" altLang="zh-CN" sz="3200" dirty="0" smtClean="0"/>
              <a:t>)</a:t>
            </a:r>
          </a:p>
          <a:p>
            <a:pPr marL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证明</a:t>
            </a:r>
            <a:r>
              <a:rPr lang="zh-CN" altLang="en-US" sz="3200" dirty="0" smtClean="0">
                <a:sym typeface="Wingdings" panose="05000000000000000000" pitchFamily="2" charset="2"/>
              </a:rPr>
              <a:t>： </a:t>
            </a:r>
            <a:r>
              <a:rPr lang="en-US" altLang="zh-CN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</a:rPr>
              <a:t>必要性</a:t>
            </a:r>
            <a:r>
              <a:rPr lang="en-US" altLang="zh-CN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为可数无穷集，则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与自然数集合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之间可以建立</a:t>
            </a:r>
            <a:r>
              <a:rPr lang="en-US" altLang="zh-CN" sz="3200" dirty="0" smtClean="0"/>
              <a:t>1-1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/>
              <a:t> ，由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>
                <a:sym typeface="Symbol" panose="05050102010706020507" pitchFamily="18" charset="2"/>
              </a:rPr>
              <a:t>得到</a:t>
            </a:r>
            <a:r>
              <a:rPr lang="en-US" altLang="zh-CN" sz="3200" dirty="0" smtClean="0"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sym typeface="Symbol" panose="05050102010706020507" pitchFamily="18" charset="2"/>
              </a:rPr>
              <a:t>中与</a:t>
            </a:r>
            <a:r>
              <a:rPr lang="en-US" altLang="zh-CN" sz="3200" dirty="0" smtClean="0">
                <a:sym typeface="Symbol" panose="05050102010706020507" pitchFamily="18" charset="2"/>
              </a:rPr>
              <a:t>n</a:t>
            </a:r>
            <a:r>
              <a:rPr lang="zh-CN" altLang="en-US" sz="3200" dirty="0" smtClean="0">
                <a:sym typeface="Symbol" panose="05050102010706020507" pitchFamily="18" charset="2"/>
              </a:rPr>
              <a:t>对应的元素，记为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n+1</a:t>
            </a:r>
            <a:r>
              <a:rPr lang="en-US" altLang="zh-CN" sz="3200" dirty="0" smtClean="0"/>
              <a:t>,</a:t>
            </a:r>
            <a:r>
              <a:rPr lang="zh-CN" altLang="en-US" sz="3200" dirty="0" smtClean="0"/>
              <a:t>也就是说可以把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写成</a:t>
            </a:r>
            <a:r>
              <a:rPr lang="en-US" altLang="zh-CN" sz="3200" dirty="0" smtClean="0"/>
              <a:t>A ={a</a:t>
            </a:r>
            <a:r>
              <a:rPr lang="en-US" altLang="zh-CN" sz="3200" baseline="-30000" dirty="0" smtClean="0"/>
              <a:t>1</a:t>
            </a:r>
            <a:r>
              <a:rPr lang="en-US" altLang="zh-CN" sz="3200" dirty="0" smtClean="0"/>
              <a:t>, a</a:t>
            </a:r>
            <a:r>
              <a:rPr lang="en-US" altLang="zh-CN" sz="3200" baseline="-30000" dirty="0" smtClean="0"/>
              <a:t>2</a:t>
            </a:r>
            <a:r>
              <a:rPr lang="en-US" altLang="zh-CN" sz="3200" dirty="0" smtClean="0"/>
              <a:t>, …, a</a:t>
            </a:r>
            <a:r>
              <a:rPr lang="en-US" altLang="zh-CN" sz="3200" baseline="-30000" dirty="0" smtClean="0"/>
              <a:t>n</a:t>
            </a:r>
            <a:r>
              <a:rPr lang="en-US" altLang="zh-CN" sz="3200" dirty="0" smtClean="0"/>
              <a:t>, …}</a:t>
            </a:r>
            <a:r>
              <a:rPr lang="zh-CN" altLang="en-US" sz="3200" dirty="0" smtClean="0"/>
              <a:t>的形式。</a:t>
            </a:r>
          </a:p>
          <a:p>
            <a:pPr marL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sym typeface="Wingdings" panose="05000000000000000000" pitchFamily="2" charset="2"/>
              </a:rPr>
              <a:t>充分性</a:t>
            </a:r>
            <a:r>
              <a:rPr lang="en-US" altLang="zh-CN" sz="3200" dirty="0" smtClean="0">
                <a:solidFill>
                  <a:schemeClr val="tx2"/>
                </a:solidFill>
              </a:rPr>
              <a:t>)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可排列为</a:t>
            </a:r>
            <a:r>
              <a:rPr lang="en-US" altLang="zh-CN" sz="3200" dirty="0" smtClean="0"/>
              <a:t>A ={a</a:t>
            </a:r>
            <a:r>
              <a:rPr lang="en-US" altLang="zh-CN" sz="3200" baseline="-30000" dirty="0" smtClean="0"/>
              <a:t>1</a:t>
            </a:r>
            <a:r>
              <a:rPr lang="en-US" altLang="zh-CN" sz="3200" dirty="0" smtClean="0"/>
              <a:t>, a</a:t>
            </a:r>
            <a:r>
              <a:rPr lang="en-US" altLang="zh-CN" sz="3200" baseline="-30000" dirty="0" smtClean="0"/>
              <a:t>2</a:t>
            </a:r>
            <a:r>
              <a:rPr lang="en-US" altLang="zh-CN" sz="3200" dirty="0" smtClean="0"/>
              <a:t>, …, a</a:t>
            </a:r>
            <a:r>
              <a:rPr lang="en-US" altLang="zh-CN" sz="3200" baseline="-30000" dirty="0" smtClean="0"/>
              <a:t>n</a:t>
            </a:r>
            <a:r>
              <a:rPr lang="en-US" altLang="zh-CN" sz="3200" dirty="0" smtClean="0"/>
              <a:t>, …}</a:t>
            </a:r>
            <a:r>
              <a:rPr lang="zh-CN" altLang="en-US" sz="3200" dirty="0" smtClean="0"/>
              <a:t>，则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n</a:t>
            </a:r>
            <a:r>
              <a:rPr lang="zh-CN" altLang="en-US" sz="3200" dirty="0" smtClean="0">
                <a:sym typeface="Symbol" panose="05050102010706020507" pitchFamily="18" charset="2"/>
              </a:rPr>
              <a:t>与</a:t>
            </a:r>
            <a:r>
              <a:rPr lang="en-US" altLang="zh-CN" sz="3200" dirty="0" smtClean="0">
                <a:sym typeface="Symbol" panose="05050102010706020507" pitchFamily="18" charset="2"/>
              </a:rPr>
              <a:t>n-1</a:t>
            </a:r>
            <a:r>
              <a:rPr lang="zh-CN" altLang="en-US" sz="3200" dirty="0" smtClean="0">
                <a:sym typeface="Symbol" panose="05050102010706020507" pitchFamily="18" charset="2"/>
              </a:rPr>
              <a:t>对应，于是可得到</a:t>
            </a:r>
            <a:r>
              <a:rPr lang="en-US" altLang="zh-CN" sz="3200" dirty="0" smtClean="0"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sym typeface="Symbol" panose="05050102010706020507" pitchFamily="18" charset="2"/>
              </a:rPr>
              <a:t>与</a:t>
            </a:r>
            <a:r>
              <a:rPr lang="zh-CN" altLang="en-US" sz="3200" dirty="0" smtClean="0"/>
              <a:t>自然数集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之间的</a:t>
            </a:r>
            <a:r>
              <a:rPr lang="en-US" altLang="zh-CN" sz="3200" dirty="0" smtClean="0"/>
              <a:t>1-1</a:t>
            </a:r>
            <a:r>
              <a:rPr lang="zh-CN" altLang="en-US" sz="3200" dirty="0" smtClean="0"/>
              <a:t>映射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zh-CN" altLang="en-US" sz="3200" dirty="0" smtClean="0">
                <a:sym typeface="Symbol" panose="05050102010706020507" pitchFamily="18" charset="2"/>
              </a:rPr>
              <a:t>：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n</a:t>
            </a:r>
            <a:r>
              <a:rPr lang="zh-CN" altLang="en-US" sz="3200" dirty="0" smtClean="0">
                <a:sym typeface="Symbol" panose="05050102010706020507" pitchFamily="18" charset="2"/>
              </a:rPr>
              <a:t>→</a:t>
            </a:r>
            <a:r>
              <a:rPr lang="en-US" altLang="zh-CN" sz="3200" dirty="0" smtClean="0">
                <a:sym typeface="Symbol" panose="05050102010706020507" pitchFamily="18" charset="2"/>
              </a:rPr>
              <a:t>n-1</a:t>
            </a:r>
            <a:r>
              <a:rPr lang="zh-CN" altLang="en-US" sz="3200" dirty="0" smtClean="0">
                <a:sym typeface="Symbol" panose="05050102010706020507" pitchFamily="18" charset="2"/>
              </a:rPr>
              <a:t>。故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为可数无穷集合。</a:t>
            </a:r>
          </a:p>
        </p:txBody>
      </p:sp>
      <p:sp>
        <p:nvSpPr>
          <p:cNvPr id="6963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963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7F561-57EC-4ED9-9496-B3EE9B0F9950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结论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52513"/>
            <a:ext cx="8353425" cy="5043487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/>
              <a:t>正整数的平方数集合是可数无穷集。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证法一：可排列：</a:t>
            </a:r>
            <a:r>
              <a:rPr lang="en-US" altLang="zh-CN" sz="3300" dirty="0" smtClean="0"/>
              <a:t>B={1, 4, 9, 16, …}</a:t>
            </a:r>
            <a:r>
              <a:rPr lang="zh-CN" altLang="en-US" sz="3300" dirty="0" smtClean="0"/>
              <a:t>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证法二：可建立</a:t>
            </a:r>
            <a:r>
              <a:rPr lang="en-US" altLang="zh-CN" sz="3300" dirty="0" smtClean="0"/>
              <a:t>N</a:t>
            </a:r>
            <a:r>
              <a:rPr lang="en-US" altLang="zh-CN" sz="3300" dirty="0" smtClean="0">
                <a:sym typeface="Symbol" panose="05050102010706020507" pitchFamily="18" charset="2"/>
              </a:rPr>
              <a:t>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的１－１映射</a:t>
            </a: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/>
              <a:t> ：</a:t>
            </a:r>
            <a:br>
              <a:rPr lang="zh-CN" altLang="en-US" sz="3300" dirty="0" smtClean="0"/>
            </a:br>
            <a:r>
              <a:rPr lang="zh-CN" altLang="en-US" sz="3300" dirty="0" smtClean="0"/>
              <a:t>                     </a:t>
            </a: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(x)=(x</a:t>
            </a:r>
            <a:r>
              <a:rPr lang="zh-CN" altLang="en-US" sz="3300" dirty="0" smtClean="0"/>
              <a:t>＋</a:t>
            </a:r>
            <a:r>
              <a:rPr lang="en-US" altLang="zh-CN" sz="3300" dirty="0" smtClean="0"/>
              <a:t>1)</a:t>
            </a:r>
            <a:r>
              <a:rPr lang="en-US" altLang="zh-CN" sz="3300" baseline="30000" dirty="0" smtClean="0"/>
              <a:t>2</a:t>
            </a:r>
            <a:endParaRPr lang="zh-CN" altLang="en-US" sz="3300" dirty="0" smtClean="0"/>
          </a:p>
        </p:txBody>
      </p:sp>
      <p:sp>
        <p:nvSpPr>
          <p:cNvPr id="7066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066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DF6DD-952D-4C6C-A808-358EA3F1585B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9552" y="1010824"/>
            <a:ext cx="8280400" cy="4578416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整数的集合</a:t>
            </a:r>
            <a:r>
              <a:rPr lang="en-US" altLang="zh-CN" sz="3300" dirty="0" smtClean="0"/>
              <a:t>Z</a:t>
            </a:r>
            <a:r>
              <a:rPr lang="zh-CN" altLang="en-US" sz="3300" dirty="0" smtClean="0"/>
              <a:t>是可数无穷集</a:t>
            </a:r>
            <a:r>
              <a:rPr lang="zh-CN" altLang="en-US" sz="3300" dirty="0"/>
              <a:t>合</a:t>
            </a:r>
            <a:r>
              <a:rPr lang="zh-CN" altLang="en-US" sz="3300" dirty="0" smtClean="0"/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证法一：可排列：</a:t>
            </a:r>
            <a:r>
              <a:rPr lang="en-US" altLang="zh-CN" sz="3300" dirty="0" smtClean="0"/>
              <a:t>Z={0,1,-1,2,-2,3,-3,…}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证法二：可建立</a:t>
            </a:r>
            <a:r>
              <a:rPr lang="en-US" altLang="zh-CN" sz="3300" dirty="0" smtClean="0"/>
              <a:t>N</a:t>
            </a:r>
            <a:r>
              <a:rPr lang="en-US" altLang="zh-CN" sz="3300" dirty="0" smtClean="0">
                <a:sym typeface="Symbol" pitchFamily="18" charset="2"/>
              </a:rPr>
              <a:t></a:t>
            </a:r>
            <a:r>
              <a:rPr lang="en-US" altLang="zh-CN" sz="3300" dirty="0" smtClean="0"/>
              <a:t>Z</a:t>
            </a:r>
            <a:r>
              <a:rPr lang="zh-CN" altLang="en-US" sz="3300" dirty="0" smtClean="0"/>
              <a:t>的１－１映射</a:t>
            </a:r>
            <a:r>
              <a:rPr lang="zh-CN" altLang="en-US" sz="3300" dirty="0" smtClean="0">
                <a:sym typeface="Symbol" pitchFamily="18" charset="2"/>
              </a:rPr>
              <a:t></a:t>
            </a:r>
            <a:r>
              <a:rPr lang="zh-CN" altLang="en-US" sz="3300" dirty="0" smtClean="0"/>
              <a:t> 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43202"/>
              </p:ext>
            </p:extLst>
          </p:nvPr>
        </p:nvGraphicFramePr>
        <p:xfrm>
          <a:off x="836612" y="3300032"/>
          <a:ext cx="75247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3" imgW="3251200" imgH="838200" progId="Equation.DSMT4">
                  <p:embed/>
                </p:oleObj>
              </mc:Choice>
              <mc:Fallback>
                <p:oleObj name="Equation" r:id="rId3" imgW="3251200" imgH="83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2" y="3300032"/>
                        <a:ext cx="75247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16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166AF-84B6-45A0-AFC7-B4C81B53289B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2881" y="747467"/>
            <a:ext cx="8667750" cy="5688632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sz="3000" dirty="0" smtClean="0">
                <a:solidFill>
                  <a:schemeClr val="tx2"/>
                </a:solidFill>
              </a:rPr>
              <a:t>有理数集合</a:t>
            </a:r>
            <a:r>
              <a:rPr lang="en-US" altLang="zh-CN" sz="3000" dirty="0" smtClean="0">
                <a:solidFill>
                  <a:schemeClr val="tx2"/>
                </a:solidFill>
              </a:rPr>
              <a:t>Q</a:t>
            </a:r>
            <a:r>
              <a:rPr lang="zh-CN" altLang="en-US" sz="3000" dirty="0" smtClean="0">
                <a:solidFill>
                  <a:schemeClr val="tx2"/>
                </a:solidFill>
              </a:rPr>
              <a:t>是可数</a:t>
            </a:r>
            <a:r>
              <a:rPr lang="zh-CN" altLang="en-US" sz="3000" dirty="0" smtClean="0">
                <a:solidFill>
                  <a:schemeClr val="tx2"/>
                </a:solidFill>
              </a:rPr>
              <a:t>集合。</a:t>
            </a:r>
            <a:endParaRPr lang="en-US" altLang="zh-CN" sz="300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3000" dirty="0" smtClean="0">
                <a:solidFill>
                  <a:schemeClr val="tx2"/>
                </a:solidFill>
              </a:rPr>
              <a:t>证明：</a:t>
            </a:r>
            <a:r>
              <a:rPr lang="zh-CN" altLang="en-US" sz="3000" dirty="0" smtClean="0"/>
              <a:t>任意非零有理数均可以表示成</a:t>
            </a:r>
            <a:r>
              <a:rPr lang="zh-CN" altLang="en-US" sz="3000" dirty="0" smtClean="0">
                <a:solidFill>
                  <a:srgbClr val="FFFF00"/>
                </a:solidFill>
              </a:rPr>
              <a:t>确定</a:t>
            </a:r>
            <a:r>
              <a:rPr lang="zh-CN" altLang="en-US" sz="3000" dirty="0" smtClean="0"/>
              <a:t>的既约分数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即</a:t>
            </a:r>
            <a:r>
              <a:rPr lang="en-US" altLang="zh-CN" sz="3000" dirty="0" smtClean="0"/>
              <a:t>m/n</a:t>
            </a:r>
            <a:r>
              <a:rPr lang="zh-CN" altLang="en-US" sz="3000" dirty="0" smtClean="0"/>
              <a:t>形式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其中</a:t>
            </a:r>
            <a:r>
              <a:rPr lang="en-US" altLang="zh-CN" sz="3000" dirty="0" smtClean="0"/>
              <a:t>m, n</a:t>
            </a:r>
            <a:r>
              <a:rPr lang="zh-CN" altLang="en-US" sz="3000" dirty="0" smtClean="0"/>
              <a:t>互质</a:t>
            </a:r>
            <a:r>
              <a:rPr lang="en-US" altLang="zh-CN" sz="3000" dirty="0" smtClean="0"/>
              <a:t>)</a:t>
            </a:r>
            <a:endParaRPr lang="zh-CN" altLang="en-US" sz="3000" dirty="0" smtClean="0"/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按如下方法排列：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/>
              <a:t>Step 1</a:t>
            </a:r>
            <a:r>
              <a:rPr lang="zh-CN" altLang="en-US" sz="3000" dirty="0" smtClean="0"/>
              <a:t>  排０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/>
              <a:t>Step 2  </a:t>
            </a:r>
            <a:r>
              <a:rPr lang="zh-CN" altLang="en-US" sz="3000" dirty="0" smtClean="0"/>
              <a:t>对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 中正分数</a:t>
            </a:r>
            <a:r>
              <a:rPr lang="en-US" altLang="zh-CN" sz="3000" dirty="0" smtClean="0"/>
              <a:t>p=m/n</a:t>
            </a:r>
            <a:r>
              <a:rPr lang="zh-CN" altLang="en-US" sz="3000" dirty="0" smtClean="0"/>
              <a:t>， 若</a:t>
            </a:r>
            <a:r>
              <a:rPr lang="en-US" altLang="zh-CN" sz="3000" dirty="0" err="1" smtClean="0"/>
              <a:t>m+n</a:t>
            </a:r>
            <a:r>
              <a:rPr lang="zh-CN" altLang="en-US" sz="3000" dirty="0" smtClean="0"/>
              <a:t>在未排过的数中最小，且和相同者中</a:t>
            </a:r>
            <a:r>
              <a:rPr lang="en-US" altLang="zh-CN" sz="3000" dirty="0" smtClean="0"/>
              <a:t>m</a:t>
            </a:r>
            <a:r>
              <a:rPr lang="zh-CN" altLang="en-US" sz="3000" dirty="0" smtClean="0"/>
              <a:t>最小，则排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。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按其分子与分母的和由小到大排列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和相同</a:t>
            </a:r>
            <a:r>
              <a:rPr lang="en-US" altLang="zh-CN" sz="3000" dirty="0" smtClean="0"/>
              <a:t>,</a:t>
            </a:r>
            <a:r>
              <a:rPr lang="zh-CN" altLang="en-US" sz="3000" dirty="0" smtClean="0"/>
              <a:t>则分子小的先排）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/>
              <a:t>Step 3  </a:t>
            </a:r>
            <a:r>
              <a:rPr lang="zh-CN" altLang="en-US" sz="3000" dirty="0" smtClean="0"/>
              <a:t>排 </a:t>
            </a:r>
            <a:r>
              <a:rPr lang="en-US" altLang="zh-CN" sz="3000" dirty="0" smtClean="0"/>
              <a:t>-p</a:t>
            </a:r>
            <a:r>
              <a:rPr lang="zh-CN" altLang="en-US" sz="3000" dirty="0" smtClean="0"/>
              <a:t>（对负分数，把它紧排在相应的正分数之后）。转</a:t>
            </a:r>
            <a:r>
              <a:rPr lang="en-US" altLang="zh-CN" sz="3000" dirty="0" smtClean="0"/>
              <a:t>Step 2 </a:t>
            </a:r>
            <a:r>
              <a:rPr lang="zh-CN" altLang="en-US" sz="3000" dirty="0" smtClean="0"/>
              <a:t>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则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可排成</a:t>
            </a:r>
            <a:r>
              <a:rPr lang="en-US" altLang="zh-CN" sz="3000" dirty="0" smtClean="0"/>
              <a:t>{0,1/1, -1/1, 1/2,-1/2,2/1,-2/1,1/3, -1/3,3/1,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/>
              <a:t>-3/1,1/4, -1/4,2/3,-2/3,3/2,-3/2,4/1,-4/1,…}</a:t>
            </a:r>
            <a:r>
              <a:rPr lang="zh-CN" altLang="en-US" sz="3000" dirty="0" smtClean="0"/>
              <a:t>，证毕。</a:t>
            </a:r>
          </a:p>
        </p:txBody>
      </p:sp>
      <p:sp>
        <p:nvSpPr>
          <p:cNvPr id="7270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27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CAC8F-715C-4010-9908-0C26BCF9E5B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569325" cy="5327873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zh-CN" altLang="en-US" sz="3200" dirty="0" smtClean="0">
                <a:solidFill>
                  <a:schemeClr val="tx2"/>
                </a:solidFill>
              </a:rPr>
              <a:t>可数集合的子集仍为可数集合。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/>
              <a:t>证明：如果此可数集合是有限集合，则它的子集也有限，当然可数。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/>
              <a:t>    如果此可数集合是无穷集合，则此集合的元素可写成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1</a:t>
            </a:r>
            <a:r>
              <a:rPr lang="en-US" altLang="zh-CN" sz="3200" dirty="0" smtClean="0"/>
              <a:t>, a</a:t>
            </a:r>
            <a:r>
              <a:rPr lang="en-US" altLang="zh-CN" sz="3200" baseline="-30000" dirty="0" smtClean="0"/>
              <a:t>2</a:t>
            </a:r>
            <a:r>
              <a:rPr lang="en-US" altLang="zh-CN" sz="3200" dirty="0" smtClean="0"/>
              <a:t>, …, a</a:t>
            </a:r>
            <a:r>
              <a:rPr lang="en-US" altLang="zh-CN" sz="3200" baseline="-30000" dirty="0" smtClean="0"/>
              <a:t>n</a:t>
            </a:r>
            <a:r>
              <a:rPr lang="en-US" altLang="zh-CN" sz="3200" dirty="0" smtClean="0"/>
              <a:t>, …</a:t>
            </a:r>
            <a:r>
              <a:rPr lang="zh-CN" altLang="en-US" sz="3200" dirty="0" smtClean="0"/>
              <a:t>的形式。它的子集可以这样得到：从左向右，第一个是子集中元素的记为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i1</a:t>
            </a:r>
            <a:r>
              <a:rPr lang="en-US" altLang="zh-CN" sz="3200" dirty="0" smtClean="0"/>
              <a:t>，</a:t>
            </a:r>
            <a:r>
              <a:rPr lang="zh-CN" altLang="en-US" sz="3200" dirty="0" smtClean="0"/>
              <a:t>第二个是子集中元素的记为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i2</a:t>
            </a:r>
            <a:r>
              <a:rPr lang="en-US" altLang="zh-CN" sz="3200" dirty="0" smtClean="0"/>
              <a:t>, …，</a:t>
            </a:r>
            <a:r>
              <a:rPr lang="zh-CN" altLang="en-US" sz="3200" dirty="0" smtClean="0"/>
              <a:t>于是，此子集的元素可排列为： </a:t>
            </a:r>
            <a:r>
              <a:rPr lang="en-US" altLang="zh-CN" sz="3200" dirty="0" smtClean="0"/>
              <a:t>a</a:t>
            </a:r>
            <a:r>
              <a:rPr lang="en-US" altLang="zh-CN" sz="3200" baseline="-30000" dirty="0" smtClean="0"/>
              <a:t>i1</a:t>
            </a:r>
            <a:r>
              <a:rPr lang="en-US" altLang="zh-CN" sz="3200" dirty="0" smtClean="0"/>
              <a:t>, a</a:t>
            </a:r>
            <a:r>
              <a:rPr lang="en-US" altLang="zh-CN" sz="3200" baseline="-30000" dirty="0" smtClean="0"/>
              <a:t>i2</a:t>
            </a:r>
            <a:r>
              <a:rPr lang="en-US" altLang="zh-CN" sz="3200" dirty="0" smtClean="0"/>
              <a:t>, …, </a:t>
            </a:r>
            <a:r>
              <a:rPr lang="en-US" altLang="zh-CN" sz="3200" dirty="0" err="1" smtClean="0"/>
              <a:t>a</a:t>
            </a:r>
            <a:r>
              <a:rPr lang="en-US" altLang="zh-CN" sz="3200" baseline="-30000" dirty="0" err="1" smtClean="0"/>
              <a:t>in</a:t>
            </a:r>
            <a:r>
              <a:rPr lang="en-US" altLang="zh-CN" sz="3200" dirty="0" smtClean="0"/>
              <a:t>, …。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/>
              <a:t>    所以，此子集是可数集合。</a:t>
            </a:r>
          </a:p>
        </p:txBody>
      </p:sp>
      <p:sp>
        <p:nvSpPr>
          <p:cNvPr id="7373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373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A1AD8-3ED0-442B-AC82-2209CACFA0EB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 </a:t>
            </a:r>
            <a:r>
              <a:rPr lang="en-US" altLang="zh-CN" sz="3600" b="1" dirty="0" smtClean="0">
                <a:latin typeface="+mn-lt"/>
                <a:ea typeface="+mn-ea"/>
              </a:rPr>
              <a:t>1.3.2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785225" cy="24923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</a:pPr>
            <a:r>
              <a:rPr lang="zh-CN" altLang="en-US" sz="3000" b="0" dirty="0" smtClean="0"/>
              <a:t>例：</a:t>
            </a:r>
            <a:r>
              <a:rPr lang="zh-CN" altLang="en-US" sz="3000" dirty="0" smtClean="0"/>
              <a:t>设</a:t>
            </a:r>
            <a:r>
              <a:rPr lang="en-US" altLang="zh-CN" sz="3000" dirty="0" smtClean="0"/>
              <a:t>A={1,2,3,4,5,6},B={</a:t>
            </a:r>
            <a:r>
              <a:rPr lang="en-US" altLang="zh-CN" sz="3000" dirty="0" err="1" smtClean="0"/>
              <a:t>a,b,c,d</a:t>
            </a:r>
            <a:r>
              <a:rPr lang="en-US" altLang="zh-CN" sz="3000" dirty="0" smtClean="0"/>
              <a:t>},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       </a:t>
            </a:r>
            <a:r>
              <a:rPr lang="en-US" altLang="zh-CN" sz="3000" dirty="0" smtClean="0"/>
              <a:t>：A </a:t>
            </a:r>
            <a:r>
              <a:rPr lang="en-US" altLang="zh-CN" sz="3000" dirty="0" smtClean="0">
                <a:sym typeface="Symbol" panose="05050102010706020507" pitchFamily="18" charset="2"/>
              </a:rPr>
              <a:t> B</a:t>
            </a:r>
            <a:r>
              <a:rPr lang="zh-CN" altLang="en-US" sz="3000" dirty="0" smtClean="0">
                <a:sym typeface="Symbol" panose="05050102010706020507" pitchFamily="18" charset="2"/>
              </a:rPr>
              <a:t>的映射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rgbClr val="FFFF00"/>
                </a:solidFill>
                <a:sym typeface="Symbol" panose="05050102010706020507" pitchFamily="18" charset="2"/>
              </a:rPr>
              <a:t>             </a:t>
            </a:r>
            <a:r>
              <a:rPr lang="en-US" altLang="zh-CN" sz="3000" dirty="0" smtClean="0">
                <a:sym typeface="Symbol" panose="05050102010706020507" pitchFamily="18" charset="2"/>
              </a:rPr>
              <a:t>{(1,a),(2,b),(3,b),(4,d),(5,d),(6,d)}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>
                <a:sym typeface="Symbol" panose="05050102010706020507" pitchFamily="18" charset="2"/>
              </a:rPr>
              <a:t>          </a:t>
            </a:r>
            <a:r>
              <a:rPr lang="en-US" altLang="zh-CN" sz="3000" dirty="0" smtClean="0">
                <a:sym typeface="Symbol" panose="05050102010706020507" pitchFamily="18" charset="2"/>
              </a:rPr>
              <a:t>(1)= a, 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dirty="0" smtClean="0">
                <a:sym typeface="Symbol" panose="05050102010706020507" pitchFamily="18" charset="2"/>
              </a:rPr>
              <a:t>(2)=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dirty="0" smtClean="0">
                <a:sym typeface="Symbol" panose="05050102010706020507" pitchFamily="18" charset="2"/>
              </a:rPr>
              <a:t>(3)=b,  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dirty="0" smtClean="0">
                <a:sym typeface="Symbol" panose="05050102010706020507" pitchFamily="18" charset="2"/>
              </a:rPr>
              <a:t>(4)=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dirty="0" smtClean="0">
                <a:sym typeface="Symbol" panose="05050102010706020507" pitchFamily="18" charset="2"/>
              </a:rPr>
              <a:t>(5)= </a:t>
            </a:r>
            <a:r>
              <a:rPr lang="zh-CN" altLang="en-US" sz="3000" dirty="0" smtClean="0">
                <a:sym typeface="Symbol" panose="05050102010706020507" pitchFamily="18" charset="2"/>
              </a:rPr>
              <a:t></a:t>
            </a:r>
            <a:r>
              <a:rPr lang="en-US" altLang="zh-CN" sz="3000" dirty="0" smtClean="0">
                <a:sym typeface="Symbol" panose="05050102010706020507" pitchFamily="18" charset="2"/>
              </a:rPr>
              <a:t>(6)=d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sym typeface="Symbol" panose="05050102010706020507" pitchFamily="18" charset="2"/>
              </a:rPr>
              <a:t>          </a:t>
            </a:r>
            <a:r>
              <a:rPr lang="en-US" altLang="zh-CN" sz="3000" dirty="0" smtClean="0"/>
              <a:t>(A)={</a:t>
            </a:r>
            <a:r>
              <a:rPr lang="en-US" altLang="zh-CN" sz="3000" dirty="0" err="1" smtClean="0"/>
              <a:t>a,b,d</a:t>
            </a:r>
            <a:r>
              <a:rPr lang="en-US" altLang="zh-CN" sz="3000" dirty="0" smtClean="0"/>
              <a:t>} </a:t>
            </a:r>
            <a:r>
              <a:rPr lang="en-US" altLang="zh-CN" sz="3000" dirty="0" smtClean="0">
                <a:sym typeface="Symbol" panose="05050102010706020507" pitchFamily="18" charset="2"/>
              </a:rPr>
              <a:t> B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3562350" y="2420938"/>
            <a:ext cx="4105275" cy="3960812"/>
            <a:chOff x="1978596" y="2420938"/>
            <a:chExt cx="4105572" cy="3960712"/>
          </a:xfrm>
        </p:grpSpPr>
        <p:grpSp>
          <p:nvGrpSpPr>
            <p:cNvPr id="36870" name="Group 1039"/>
            <p:cNvGrpSpPr>
              <a:grpSpLocks/>
            </p:cNvGrpSpPr>
            <p:nvPr/>
          </p:nvGrpSpPr>
          <p:grpSpPr bwMode="auto">
            <a:xfrm>
              <a:off x="2268538" y="2420938"/>
              <a:ext cx="3660775" cy="3744914"/>
              <a:chOff x="1392" y="1728"/>
              <a:chExt cx="2306" cy="2359"/>
            </a:xfrm>
          </p:grpSpPr>
          <p:sp>
            <p:nvSpPr>
              <p:cNvPr id="36873" name="Text Box 1028"/>
              <p:cNvSpPr txBox="1">
                <a:spLocks noChangeArrowheads="1"/>
              </p:cNvSpPr>
              <p:nvPr/>
            </p:nvSpPr>
            <p:spPr bwMode="auto">
              <a:xfrm>
                <a:off x="1402" y="2187"/>
                <a:ext cx="246" cy="1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0"/>
                  <a:t>5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000" b="0"/>
                  <a:t>6</a:t>
                </a:r>
              </a:p>
            </p:txBody>
          </p:sp>
          <p:sp>
            <p:nvSpPr>
              <p:cNvPr id="36874" name="Text Box 1029"/>
              <p:cNvSpPr txBox="1">
                <a:spLocks noChangeArrowheads="1"/>
              </p:cNvSpPr>
              <p:nvPr/>
            </p:nvSpPr>
            <p:spPr bwMode="auto">
              <a:xfrm>
                <a:off x="3436" y="2114"/>
                <a:ext cx="262" cy="1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300" b="0"/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300" b="0"/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3300" b="0"/>
                  <a:t>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0"/>
                  <a:t>d</a:t>
                </a:r>
              </a:p>
            </p:txBody>
          </p:sp>
          <p:sp>
            <p:nvSpPr>
              <p:cNvPr id="36875" name="Line 1030"/>
              <p:cNvSpPr>
                <a:spLocks noChangeShapeType="1"/>
              </p:cNvSpPr>
              <p:nvPr/>
            </p:nvSpPr>
            <p:spPr bwMode="auto">
              <a:xfrm flipV="1">
                <a:off x="1680" y="2304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6" name="Line 1031"/>
              <p:cNvSpPr>
                <a:spLocks noChangeShapeType="1"/>
              </p:cNvSpPr>
              <p:nvPr/>
            </p:nvSpPr>
            <p:spPr bwMode="auto">
              <a:xfrm flipV="1">
                <a:off x="1680" y="2640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7" name="Line 1032"/>
              <p:cNvSpPr>
                <a:spLocks noChangeShapeType="1"/>
              </p:cNvSpPr>
              <p:nvPr/>
            </p:nvSpPr>
            <p:spPr bwMode="auto">
              <a:xfrm flipV="1">
                <a:off x="1680" y="2688"/>
                <a:ext cx="17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8" name="Line 1033"/>
              <p:cNvSpPr>
                <a:spLocks noChangeShapeType="1"/>
              </p:cNvSpPr>
              <p:nvPr/>
            </p:nvSpPr>
            <p:spPr bwMode="auto">
              <a:xfrm flipV="1">
                <a:off x="1680" y="3312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79" name="Line 1035"/>
              <p:cNvSpPr>
                <a:spLocks noChangeShapeType="1"/>
              </p:cNvSpPr>
              <p:nvPr/>
            </p:nvSpPr>
            <p:spPr bwMode="auto">
              <a:xfrm flipV="1">
                <a:off x="1680" y="3360"/>
                <a:ext cx="1776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0" name="Rectangle 1036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32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</a:rPr>
                  <a:t>A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6881" name="Rectangle 1037"/>
              <p:cNvSpPr>
                <a:spLocks noChangeArrowheads="1"/>
              </p:cNvSpPr>
              <p:nvPr/>
            </p:nvSpPr>
            <p:spPr bwMode="auto">
              <a:xfrm>
                <a:off x="3388" y="1728"/>
                <a:ext cx="30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tx2"/>
                    </a:solidFill>
                    <a:sym typeface="Symbol" panose="05050102010706020507" pitchFamily="18" charset="2"/>
                  </a:rPr>
                  <a:t>B</a:t>
                </a:r>
                <a:endParaRPr lang="zh-CN" altLang="en-US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36882" name="Line 1038"/>
              <p:cNvSpPr>
                <a:spLocks noChangeShapeType="1"/>
              </p:cNvSpPr>
              <p:nvPr/>
            </p:nvSpPr>
            <p:spPr bwMode="auto">
              <a:xfrm flipV="1">
                <a:off x="1680" y="3408"/>
                <a:ext cx="1776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71" name="Oval 1040"/>
            <p:cNvSpPr>
              <a:spLocks noChangeArrowheads="1"/>
            </p:cNvSpPr>
            <p:nvPr/>
          </p:nvSpPr>
          <p:spPr bwMode="auto">
            <a:xfrm>
              <a:off x="1978596" y="2996952"/>
              <a:ext cx="865212" cy="33846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36872" name="Oval 1041"/>
            <p:cNvSpPr>
              <a:spLocks noChangeArrowheads="1"/>
            </p:cNvSpPr>
            <p:nvPr/>
          </p:nvSpPr>
          <p:spPr bwMode="auto">
            <a:xfrm>
              <a:off x="5219700" y="3068638"/>
              <a:ext cx="864468" cy="31686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3686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3686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E3C592-4DF4-445E-8C39-842578483FB2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68" y="1231161"/>
            <a:ext cx="8351837" cy="45783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设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…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… </a:t>
            </a:r>
            <a:r>
              <a:rPr lang="zh-CN" altLang="en-US" sz="3300" dirty="0" smtClean="0">
                <a:latin typeface="宋体" panose="02010600030101010101" pitchFamily="2" charset="-122"/>
              </a:rPr>
              <a:t>是可数无穷多个可数集合的序列，则      是可数集合。即可数无穷多个可数集合的并集是可数集合。</a:t>
            </a:r>
            <a:r>
              <a:rPr lang="zh-CN" altLang="en-US" sz="3300" dirty="0" smtClean="0"/>
              <a:t> 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7680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680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95318F-6F08-4E4C-A354-5FD71A8E307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graphicFrame>
        <p:nvGraphicFramePr>
          <p:cNvPr id="768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030817"/>
              </p:ext>
            </p:extLst>
          </p:nvPr>
        </p:nvGraphicFramePr>
        <p:xfrm>
          <a:off x="3347864" y="1988840"/>
          <a:ext cx="7540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3" imgW="393529" imgH="431613" progId="Equation.DSMT4">
                  <p:embed/>
                </p:oleObj>
              </mc:Choice>
              <mc:Fallback>
                <p:oleObj name="Equation" r:id="rId3" imgW="393529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88840"/>
                        <a:ext cx="7540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 </a:t>
            </a:r>
            <a:r>
              <a:rPr lang="en-US" altLang="zh-CN" sz="3600" b="1" dirty="0" smtClean="0">
                <a:latin typeface="+mn-lt"/>
                <a:ea typeface="+mn-ea"/>
              </a:rPr>
              <a:t>1.3.3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928688"/>
            <a:ext cx="8667750" cy="54864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</a:pPr>
            <a:r>
              <a:rPr lang="zh-CN" altLang="en-US" sz="3300" dirty="0" smtClean="0"/>
              <a:t>不失一般性，设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,…</a:t>
            </a:r>
            <a:r>
              <a:rPr lang="zh-CN" altLang="en-US" sz="3300" dirty="0" smtClean="0"/>
              <a:t>都是可数无穷集合，且为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={a</a:t>
            </a:r>
            <a:r>
              <a:rPr lang="en-US" altLang="zh-CN" sz="3300" baseline="-30000" dirty="0" smtClean="0"/>
              <a:t>11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12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1n</a:t>
            </a:r>
            <a:r>
              <a:rPr lang="en-US" altLang="zh-CN" sz="3300" dirty="0" smtClean="0"/>
              <a:t>, …}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={a</a:t>
            </a:r>
            <a:r>
              <a:rPr lang="en-US" altLang="zh-CN" sz="3300" baseline="-30000" dirty="0" smtClean="0"/>
              <a:t>21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22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2n</a:t>
            </a:r>
            <a:r>
              <a:rPr lang="en-US" altLang="zh-CN" sz="3300" dirty="0" smtClean="0"/>
              <a:t>, …}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3</a:t>
            </a:r>
            <a:r>
              <a:rPr lang="en-US" altLang="zh-CN" sz="3300" dirty="0" smtClean="0"/>
              <a:t>={a</a:t>
            </a:r>
            <a:r>
              <a:rPr lang="en-US" altLang="zh-CN" sz="3300" baseline="-30000" dirty="0" smtClean="0"/>
              <a:t>31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32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3n</a:t>
            </a:r>
            <a:r>
              <a:rPr lang="en-US" altLang="zh-CN" sz="3300" dirty="0" smtClean="0"/>
              <a:t>, …}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………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={a</a:t>
            </a:r>
            <a:r>
              <a:rPr lang="en-US" altLang="zh-CN" sz="3300" baseline="-30000" dirty="0" smtClean="0"/>
              <a:t>n1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n2</a:t>
            </a:r>
            <a:r>
              <a:rPr lang="en-US" altLang="zh-CN" sz="3300" dirty="0" smtClean="0"/>
              <a:t>, …</a:t>
            </a:r>
            <a:r>
              <a:rPr lang="en-US" altLang="zh-CN" sz="3300" dirty="0" err="1" smtClean="0"/>
              <a:t>a</a:t>
            </a:r>
            <a:r>
              <a:rPr lang="en-US" altLang="zh-CN" sz="3300" baseline="-30000" dirty="0" err="1" smtClean="0"/>
              <a:t>nn</a:t>
            </a:r>
            <a:r>
              <a:rPr lang="en-US" altLang="zh-CN" sz="3300" dirty="0" smtClean="0"/>
              <a:t>, …}  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4000" dirty="0" smtClean="0"/>
              <a:t>………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7782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783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B6CDF-3CF3-4433-89EF-33B9AB5DF313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证明：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496300" cy="5486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sz="3300" dirty="0" smtClean="0"/>
              <a:t>对于任意的</a:t>
            </a:r>
            <a:r>
              <a:rPr lang="en-US" altLang="zh-CN" sz="3300" dirty="0" err="1" smtClean="0"/>
              <a:t>a</a:t>
            </a:r>
            <a:r>
              <a:rPr lang="en-US" altLang="zh-CN" sz="3300" baseline="-30000" dirty="0" err="1" smtClean="0"/>
              <a:t>ij</a:t>
            </a:r>
            <a:r>
              <a:rPr lang="en-US" altLang="zh-CN" sz="3300" dirty="0" smtClean="0"/>
              <a:t>，</a:t>
            </a:r>
            <a:r>
              <a:rPr lang="zh-CN" altLang="en-US" sz="3300" dirty="0" smtClean="0"/>
              <a:t>规定按各元素(</a:t>
            </a:r>
            <a:r>
              <a:rPr lang="en-US" altLang="zh-CN" sz="3300" dirty="0" err="1" smtClean="0"/>
              <a:t>i+j</a:t>
            </a:r>
            <a:r>
              <a:rPr lang="en-US" altLang="zh-CN" sz="3300" dirty="0" smtClean="0"/>
              <a:t>)</a:t>
            </a:r>
            <a:r>
              <a:rPr lang="zh-CN" altLang="en-US" sz="3300" dirty="0" smtClean="0"/>
              <a:t>之和的大小排序，相同者按</a:t>
            </a:r>
            <a:r>
              <a:rPr lang="en-US" altLang="zh-CN" sz="3300" dirty="0" err="1" smtClean="0"/>
              <a:t>i</a:t>
            </a:r>
            <a:r>
              <a:rPr lang="zh-CN" altLang="en-US" sz="3300" dirty="0" smtClean="0"/>
              <a:t>的大小排序，如果当前排序者与前面已排好序的某元素相同则删去该当前元素，如此排下去，最后得        ={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12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13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22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31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1n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 (n-1)</a:t>
            </a:r>
            <a:r>
              <a:rPr lang="en-US" altLang="zh-CN" sz="3300" dirty="0" smtClean="0"/>
              <a:t>,… a</a:t>
            </a:r>
            <a:r>
              <a:rPr lang="en-US" altLang="zh-CN" sz="3300" baseline="-30000" dirty="0" smtClean="0"/>
              <a:t>n1</a:t>
            </a:r>
            <a:r>
              <a:rPr lang="en-US" altLang="zh-CN" sz="3300" dirty="0" smtClean="0"/>
              <a:t>,…}。</a:t>
            </a:r>
            <a:r>
              <a:rPr lang="zh-CN" altLang="en-US" sz="3300" dirty="0" smtClean="0"/>
              <a:t>由定义1.3.8可知         是可数集合。 </a:t>
            </a:r>
            <a:endParaRPr lang="en-US" altLang="zh-CN" sz="3300" dirty="0" smtClean="0"/>
          </a:p>
        </p:txBody>
      </p:sp>
      <p:sp>
        <p:nvSpPr>
          <p:cNvPr id="78852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885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953171-F603-45B4-AB8E-4DDFF70433B5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graphicFrame>
        <p:nvGraphicFramePr>
          <p:cNvPr id="7885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347749"/>
              </p:ext>
            </p:extLst>
          </p:nvPr>
        </p:nvGraphicFramePr>
        <p:xfrm>
          <a:off x="6444208" y="2859974"/>
          <a:ext cx="7540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Equation" r:id="rId3" imgW="393529" imgH="431613" progId="Equation.DSMT4">
                  <p:embed/>
                </p:oleObj>
              </mc:Choice>
              <mc:Fallback>
                <p:oleObj name="Equation" r:id="rId3" imgW="393529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859974"/>
                        <a:ext cx="7540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63031"/>
              </p:ext>
            </p:extLst>
          </p:nvPr>
        </p:nvGraphicFramePr>
        <p:xfrm>
          <a:off x="3491880" y="4221088"/>
          <a:ext cx="7540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tion" r:id="rId5" imgW="393529" imgH="431613" progId="Equation.DSMT4">
                  <p:embed/>
                </p:oleObj>
              </mc:Choice>
              <mc:Fallback>
                <p:oleObj name="Equation" r:id="rId5" imgW="393529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221088"/>
                        <a:ext cx="7540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证明：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798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A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={a</a:t>
            </a:r>
            <a:r>
              <a:rPr lang="en-US" altLang="zh-CN" baseline="-30000" dirty="0" smtClean="0"/>
              <a:t>11</a:t>
            </a:r>
            <a:r>
              <a:rPr lang="en-US" altLang="zh-CN" dirty="0" smtClean="0"/>
              <a:t>,       a</a:t>
            </a:r>
            <a:r>
              <a:rPr lang="en-US" altLang="zh-CN" baseline="-30000" dirty="0" smtClean="0"/>
              <a:t>12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13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14</a:t>
            </a:r>
            <a:r>
              <a:rPr lang="en-US" altLang="zh-CN" dirty="0" smtClean="0"/>
              <a:t>, …, a</a:t>
            </a:r>
            <a:r>
              <a:rPr lang="en-US" altLang="zh-CN" baseline="-30000" dirty="0" smtClean="0"/>
              <a:t>1n</a:t>
            </a:r>
            <a:r>
              <a:rPr lang="en-US" altLang="zh-CN" dirty="0" smtClean="0"/>
              <a:t>, …} 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={a</a:t>
            </a:r>
            <a:r>
              <a:rPr lang="en-US" altLang="zh-CN" baseline="-30000" dirty="0" smtClean="0"/>
              <a:t>21</a:t>
            </a:r>
            <a:r>
              <a:rPr lang="en-US" altLang="zh-CN" dirty="0" smtClean="0"/>
              <a:t>,       a</a:t>
            </a:r>
            <a:r>
              <a:rPr lang="en-US" altLang="zh-CN" baseline="-30000" dirty="0" smtClean="0"/>
              <a:t>22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23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24</a:t>
            </a:r>
            <a:r>
              <a:rPr lang="en-US" altLang="zh-CN" dirty="0" smtClean="0"/>
              <a:t>, …, a</a:t>
            </a:r>
            <a:r>
              <a:rPr lang="en-US" altLang="zh-CN" baseline="-30000" dirty="0" smtClean="0"/>
              <a:t>2n</a:t>
            </a:r>
            <a:r>
              <a:rPr lang="en-US" altLang="zh-CN" dirty="0" smtClean="0"/>
              <a:t>, …}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baseline="-30000" dirty="0" smtClean="0"/>
              <a:t>3</a:t>
            </a:r>
            <a:r>
              <a:rPr lang="en-US" altLang="zh-CN" dirty="0" smtClean="0"/>
              <a:t>={a</a:t>
            </a:r>
            <a:r>
              <a:rPr lang="en-US" altLang="zh-CN" baseline="-30000" dirty="0" smtClean="0"/>
              <a:t>31</a:t>
            </a:r>
            <a:r>
              <a:rPr lang="en-US" altLang="zh-CN" dirty="0" smtClean="0"/>
              <a:t>,       a</a:t>
            </a:r>
            <a:r>
              <a:rPr lang="en-US" altLang="zh-CN" baseline="-30000" dirty="0" smtClean="0"/>
              <a:t>32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33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34</a:t>
            </a:r>
            <a:r>
              <a:rPr lang="en-US" altLang="zh-CN" dirty="0" smtClean="0"/>
              <a:t>, …, a</a:t>
            </a:r>
            <a:r>
              <a:rPr lang="en-US" altLang="zh-CN" baseline="-30000" dirty="0" smtClean="0"/>
              <a:t>3n</a:t>
            </a:r>
            <a:r>
              <a:rPr lang="en-US" altLang="zh-CN" dirty="0" smtClean="0"/>
              <a:t>, …}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A</a:t>
            </a:r>
            <a:r>
              <a:rPr lang="en-US" altLang="zh-CN" baseline="-30000" dirty="0" smtClean="0"/>
              <a:t>4</a:t>
            </a:r>
            <a:r>
              <a:rPr lang="en-US" altLang="zh-CN" dirty="0" smtClean="0"/>
              <a:t>={a</a:t>
            </a:r>
            <a:r>
              <a:rPr lang="en-US" altLang="zh-CN" baseline="-30000" dirty="0" smtClean="0"/>
              <a:t>41</a:t>
            </a:r>
            <a:r>
              <a:rPr lang="en-US" altLang="zh-CN" dirty="0" smtClean="0"/>
              <a:t>,       a</a:t>
            </a:r>
            <a:r>
              <a:rPr lang="en-US" altLang="zh-CN" baseline="-30000" dirty="0" smtClean="0"/>
              <a:t>42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43</a:t>
            </a:r>
            <a:r>
              <a:rPr lang="en-US" altLang="zh-CN" dirty="0" smtClean="0"/>
              <a:t>,        a</a:t>
            </a:r>
            <a:r>
              <a:rPr lang="en-US" altLang="zh-CN" baseline="-30000" dirty="0" smtClean="0"/>
              <a:t>44</a:t>
            </a:r>
            <a:r>
              <a:rPr lang="en-US" altLang="zh-CN" dirty="0" smtClean="0"/>
              <a:t>, …, a</a:t>
            </a:r>
            <a:r>
              <a:rPr lang="en-US" altLang="zh-CN" baseline="-30000" dirty="0" smtClean="0"/>
              <a:t>4n</a:t>
            </a:r>
            <a:r>
              <a:rPr lang="en-US" altLang="zh-CN" dirty="0" smtClean="0"/>
              <a:t>, …}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……….</a:t>
            </a:r>
            <a:endParaRPr lang="zh-CN" altLang="en-US" dirty="0" smtClean="0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1905000" y="1704975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1828800" y="19812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3276600" y="1905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V="1">
            <a:off x="1828800" y="3048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4800600" y="1905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V="1">
            <a:off x="3276600" y="3048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1752600" y="42672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1905000" y="1752600"/>
            <a:ext cx="2209800" cy="1143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1905000" y="1752600"/>
            <a:ext cx="3810000" cy="213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V="1">
            <a:off x="4876800" y="30480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V="1">
            <a:off x="3276600" y="4267200"/>
            <a:ext cx="990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V="1">
            <a:off x="2051050" y="1916113"/>
            <a:ext cx="4465638" cy="3241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88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989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873FDC-38E3-4A69-9848-8708D0322443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证明：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4" grpId="0" animBg="1"/>
      <p:bldP spid="72715" grpId="0" animBg="1"/>
      <p:bldP spid="72716" grpId="0" animBg="1"/>
      <p:bldP spid="72717" grpId="0" animBg="1"/>
      <p:bldP spid="72718" grpId="0" animBg="1"/>
      <p:bldP spid="72719" grpId="0" animBg="1"/>
      <p:bldP spid="72720" grpId="0" animBg="1"/>
      <p:bldP spid="72721" grpId="0" animBg="1"/>
      <p:bldP spid="72722" grpId="0" animBg="1"/>
      <p:bldP spid="72723" grpId="0" animBg="1"/>
      <p:bldP spid="72724" grpId="0" animBg="1"/>
      <p:bldP spid="727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975"/>
            <a:ext cx="8425185" cy="54864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设</a:t>
            </a:r>
            <a:r>
              <a:rPr lang="en-US" altLang="zh-CN" sz="3200" dirty="0" smtClean="0"/>
              <a:t>A, B</a:t>
            </a:r>
            <a:r>
              <a:rPr lang="zh-CN" altLang="en-US" sz="3200" dirty="0" smtClean="0">
                <a:latin typeface="宋体" panose="02010600030101010101" pitchFamily="2" charset="-122"/>
              </a:rPr>
              <a:t>是可数无穷集合</a:t>
            </a:r>
            <a:r>
              <a:rPr lang="en-US" altLang="zh-CN" sz="3200" dirty="0" smtClean="0">
                <a:latin typeface="宋体" panose="02010600030101010101" pitchFamily="2" charset="-122"/>
              </a:rPr>
              <a:t>,</a:t>
            </a:r>
            <a:r>
              <a:rPr lang="zh-CN" altLang="en-US" sz="3200" dirty="0" smtClean="0">
                <a:latin typeface="宋体" panose="02010600030101010101" pitchFamily="2" charset="-122"/>
              </a:rPr>
              <a:t>则</a:t>
            </a:r>
            <a:r>
              <a:rPr lang="en-US" altLang="zh-CN" sz="3200" dirty="0" smtClean="0"/>
              <a:t>A</a:t>
            </a:r>
            <a:r>
              <a:rPr lang="en-US" altLang="zh-CN" sz="3200" dirty="0" smtClean="0">
                <a:sym typeface="Symbol" panose="05050102010706020507" pitchFamily="18" charset="2"/>
              </a:rPr>
              <a:t></a:t>
            </a:r>
            <a:r>
              <a:rPr lang="en-US" altLang="zh-CN" sz="3200" dirty="0" smtClean="0"/>
              <a:t>B</a:t>
            </a:r>
            <a:r>
              <a:rPr lang="zh-CN" altLang="en-US" sz="3200" dirty="0" smtClean="0">
                <a:latin typeface="宋体" panose="02010600030101010101" pitchFamily="2" charset="-122"/>
              </a:rPr>
              <a:t>是可数集合。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/>
              <a:t>证明：设</a:t>
            </a:r>
            <a:r>
              <a:rPr lang="en-US" altLang="zh-CN" sz="3300" dirty="0" smtClean="0"/>
              <a:t>A={ 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, …}，B={ b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 b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, …, </a:t>
            </a:r>
            <a:r>
              <a:rPr lang="en-US" altLang="zh-CN" sz="3300" dirty="0" err="1" smtClean="0"/>
              <a:t>b</a:t>
            </a:r>
            <a:r>
              <a:rPr lang="en-US" altLang="zh-CN" sz="3300" baseline="-30000" dirty="0" err="1" smtClean="0"/>
              <a:t>n</a:t>
            </a:r>
            <a:r>
              <a:rPr lang="en-US" altLang="zh-CN" sz="3300" dirty="0" smtClean="0"/>
              <a:t>, …}。</a:t>
            </a:r>
            <a:r>
              <a:rPr lang="zh-CN" altLang="en-US" sz="3300" dirty="0" smtClean="0"/>
              <a:t>于是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B={(</a:t>
            </a:r>
            <a:r>
              <a:rPr lang="en-US" altLang="zh-CN" sz="3300" dirty="0" err="1" smtClean="0"/>
              <a:t>a</a:t>
            </a:r>
            <a:r>
              <a:rPr lang="en-US" altLang="zh-CN" sz="3300" baseline="-30000" dirty="0" err="1" smtClean="0"/>
              <a:t>i</a:t>
            </a:r>
            <a:r>
              <a:rPr lang="en-US" altLang="zh-CN" sz="3300" dirty="0" err="1" smtClean="0"/>
              <a:t>，b</a:t>
            </a:r>
            <a:r>
              <a:rPr lang="en-US" altLang="zh-CN" sz="3300" baseline="-30000" dirty="0" err="1" smtClean="0"/>
              <a:t>j</a:t>
            </a:r>
            <a:r>
              <a:rPr lang="en-US" altLang="zh-CN" sz="3300" dirty="0" smtClean="0"/>
              <a:t>)| </a:t>
            </a:r>
            <a:r>
              <a:rPr lang="en-US" altLang="zh-CN" sz="3300" dirty="0" err="1" smtClean="0"/>
              <a:t>a</a:t>
            </a:r>
            <a:r>
              <a:rPr lang="en-US" altLang="zh-CN" sz="3300" baseline="-30000" dirty="0" err="1" smtClean="0"/>
              <a:t>i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A</a:t>
            </a:r>
            <a:r>
              <a:rPr lang="en-US" altLang="zh-CN" sz="3300" dirty="0" smtClean="0"/>
              <a:t>， </a:t>
            </a:r>
            <a:r>
              <a:rPr lang="en-US" altLang="zh-CN" sz="3300" dirty="0" err="1" smtClean="0"/>
              <a:t>b</a:t>
            </a:r>
            <a:r>
              <a:rPr lang="en-US" altLang="zh-CN" sz="3300" baseline="-30000" dirty="0" err="1" smtClean="0"/>
              <a:t>j</a:t>
            </a:r>
            <a:r>
              <a:rPr lang="en-US" altLang="zh-CN" sz="33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300" dirty="0" err="1" smtClean="0"/>
              <a:t>B</a:t>
            </a:r>
            <a:r>
              <a:rPr lang="en-US" altLang="zh-CN" sz="3300" dirty="0" smtClean="0"/>
              <a:t>}，</a:t>
            </a:r>
            <a:r>
              <a:rPr lang="zh-CN" altLang="en-US" sz="3300" dirty="0" smtClean="0"/>
              <a:t>我们将</a:t>
            </a:r>
            <a:r>
              <a:rPr lang="en-US" altLang="zh-CN" sz="3300" dirty="0" smtClean="0"/>
              <a:t>A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的元素作如下排列：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090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090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DF3FF-0CF4-4B52-B8BA-A215A30792C8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 </a:t>
            </a:r>
            <a:r>
              <a:rPr lang="en-US" altLang="zh-CN" sz="3600" b="1" dirty="0" smtClean="0">
                <a:latin typeface="+mn-lt"/>
                <a:ea typeface="+mn-ea"/>
              </a:rPr>
              <a:t>1.3.4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8600"/>
            <a:ext cx="8596312" cy="6400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(a</a:t>
            </a:r>
            <a:r>
              <a:rPr lang="en-US" altLang="zh-CN" baseline="-30000" smtClean="0"/>
              <a:t>1</a:t>
            </a:r>
            <a:r>
              <a:rPr lang="en-US" altLang="zh-CN" smtClean="0"/>
              <a:t>, b</a:t>
            </a:r>
            <a:r>
              <a:rPr lang="en-US" altLang="zh-CN" baseline="-30000" smtClean="0"/>
              <a:t>1</a:t>
            </a:r>
            <a:r>
              <a:rPr lang="en-US" altLang="zh-CN" smtClean="0"/>
              <a:t>), (a</a:t>
            </a:r>
            <a:r>
              <a:rPr lang="en-US" altLang="zh-CN" baseline="-30000" smtClean="0"/>
              <a:t>1</a:t>
            </a:r>
            <a:r>
              <a:rPr lang="en-US" altLang="zh-CN" smtClean="0"/>
              <a:t>, b</a:t>
            </a:r>
            <a:r>
              <a:rPr lang="en-US" altLang="zh-CN" baseline="-30000" smtClean="0"/>
              <a:t>2</a:t>
            </a:r>
            <a:r>
              <a:rPr lang="en-US" altLang="zh-CN" smtClean="0"/>
              <a:t>), (a</a:t>
            </a:r>
            <a:r>
              <a:rPr lang="en-US" altLang="zh-CN" baseline="-30000" smtClean="0"/>
              <a:t>1</a:t>
            </a:r>
            <a:r>
              <a:rPr lang="en-US" altLang="zh-CN" smtClean="0"/>
              <a:t>, b</a:t>
            </a:r>
            <a:r>
              <a:rPr lang="en-US" altLang="zh-CN" baseline="-30000" smtClean="0"/>
              <a:t>3</a:t>
            </a:r>
            <a:r>
              <a:rPr lang="en-US" altLang="zh-CN" smtClean="0"/>
              <a:t>), …, (a</a:t>
            </a:r>
            <a:r>
              <a:rPr lang="en-US" altLang="zh-CN" baseline="-30000" smtClean="0"/>
              <a:t>1</a:t>
            </a:r>
            <a:r>
              <a:rPr lang="en-US" altLang="zh-CN" smtClean="0"/>
              <a:t>, b</a:t>
            </a:r>
            <a:r>
              <a:rPr lang="en-US" altLang="zh-CN" baseline="-30000" smtClean="0"/>
              <a:t>n</a:t>
            </a:r>
            <a:r>
              <a:rPr lang="en-US" altLang="zh-CN" smtClean="0"/>
              <a:t>), 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(a</a:t>
            </a:r>
            <a:r>
              <a:rPr lang="en-US" altLang="zh-CN" baseline="-30000" smtClean="0"/>
              <a:t>2</a:t>
            </a:r>
            <a:r>
              <a:rPr lang="en-US" altLang="zh-CN" smtClean="0"/>
              <a:t>, b</a:t>
            </a:r>
            <a:r>
              <a:rPr lang="en-US" altLang="zh-CN" baseline="-30000" smtClean="0"/>
              <a:t>1</a:t>
            </a:r>
            <a:r>
              <a:rPr lang="en-US" altLang="zh-CN" smtClean="0"/>
              <a:t>), (a</a:t>
            </a:r>
            <a:r>
              <a:rPr lang="en-US" altLang="zh-CN" baseline="-30000" smtClean="0"/>
              <a:t>2</a:t>
            </a:r>
            <a:r>
              <a:rPr lang="en-US" altLang="zh-CN" smtClean="0"/>
              <a:t>, b</a:t>
            </a:r>
            <a:r>
              <a:rPr lang="en-US" altLang="zh-CN" baseline="-30000" smtClean="0"/>
              <a:t>2</a:t>
            </a:r>
            <a:r>
              <a:rPr lang="en-US" altLang="zh-CN" smtClean="0"/>
              <a:t>), (a</a:t>
            </a:r>
            <a:r>
              <a:rPr lang="en-US" altLang="zh-CN" baseline="-30000" smtClean="0"/>
              <a:t>2</a:t>
            </a:r>
            <a:r>
              <a:rPr lang="en-US" altLang="zh-CN" smtClean="0"/>
              <a:t>, b</a:t>
            </a:r>
            <a:r>
              <a:rPr lang="en-US" altLang="zh-CN" baseline="-30000" smtClean="0"/>
              <a:t>3</a:t>
            </a:r>
            <a:r>
              <a:rPr lang="en-US" altLang="zh-CN" smtClean="0"/>
              <a:t>) ,…, (a</a:t>
            </a:r>
            <a:r>
              <a:rPr lang="en-US" altLang="zh-CN" baseline="-30000" smtClean="0"/>
              <a:t>2</a:t>
            </a:r>
            <a:r>
              <a:rPr lang="en-US" altLang="zh-CN" smtClean="0"/>
              <a:t>, b</a:t>
            </a:r>
            <a:r>
              <a:rPr lang="en-US" altLang="zh-CN" baseline="-30000" smtClean="0"/>
              <a:t>n</a:t>
            </a:r>
            <a:r>
              <a:rPr lang="en-US" altLang="zh-CN" smtClean="0"/>
              <a:t>), 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(a</a:t>
            </a:r>
            <a:r>
              <a:rPr lang="en-US" altLang="zh-CN" baseline="-30000" smtClean="0"/>
              <a:t>3</a:t>
            </a:r>
            <a:r>
              <a:rPr lang="en-US" altLang="zh-CN" smtClean="0"/>
              <a:t>, b</a:t>
            </a:r>
            <a:r>
              <a:rPr lang="en-US" altLang="zh-CN" baseline="-30000" smtClean="0"/>
              <a:t>1</a:t>
            </a:r>
            <a:r>
              <a:rPr lang="en-US" altLang="zh-CN" smtClean="0"/>
              <a:t>), (a</a:t>
            </a:r>
            <a:r>
              <a:rPr lang="en-US" altLang="zh-CN" baseline="-30000" smtClean="0"/>
              <a:t>3</a:t>
            </a:r>
            <a:r>
              <a:rPr lang="en-US" altLang="zh-CN" smtClean="0"/>
              <a:t>, b</a:t>
            </a:r>
            <a:r>
              <a:rPr lang="en-US" altLang="zh-CN" baseline="-30000" smtClean="0"/>
              <a:t>2</a:t>
            </a:r>
            <a:r>
              <a:rPr lang="en-US" altLang="zh-CN" smtClean="0"/>
              <a:t>), (a</a:t>
            </a:r>
            <a:r>
              <a:rPr lang="en-US" altLang="zh-CN" baseline="-30000" smtClean="0"/>
              <a:t>3</a:t>
            </a:r>
            <a:r>
              <a:rPr lang="en-US" altLang="zh-CN" smtClean="0"/>
              <a:t>, b</a:t>
            </a:r>
            <a:r>
              <a:rPr lang="en-US" altLang="zh-CN" baseline="-30000" smtClean="0"/>
              <a:t>3</a:t>
            </a:r>
            <a:r>
              <a:rPr lang="en-US" altLang="zh-CN" smtClean="0"/>
              <a:t>), …, (a</a:t>
            </a:r>
            <a:r>
              <a:rPr lang="en-US" altLang="zh-CN" baseline="-30000" smtClean="0"/>
              <a:t>3</a:t>
            </a:r>
            <a:r>
              <a:rPr lang="en-US" altLang="zh-CN" smtClean="0"/>
              <a:t>, b</a:t>
            </a:r>
            <a:r>
              <a:rPr lang="en-US" altLang="zh-CN" baseline="-30000" smtClean="0"/>
              <a:t>n</a:t>
            </a:r>
            <a:r>
              <a:rPr lang="en-US" altLang="zh-CN" smtClean="0"/>
              <a:t>), 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………………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(a</a:t>
            </a:r>
            <a:r>
              <a:rPr lang="en-US" altLang="zh-CN" baseline="-30000" smtClean="0"/>
              <a:t>n</a:t>
            </a:r>
            <a:r>
              <a:rPr lang="en-US" altLang="zh-CN" smtClean="0"/>
              <a:t>, b</a:t>
            </a:r>
            <a:r>
              <a:rPr lang="en-US" altLang="zh-CN" baseline="-30000" smtClean="0"/>
              <a:t>1</a:t>
            </a:r>
            <a:r>
              <a:rPr lang="en-US" altLang="zh-CN" smtClean="0"/>
              <a:t>), (a</a:t>
            </a:r>
            <a:r>
              <a:rPr lang="en-US" altLang="zh-CN" baseline="-30000" smtClean="0"/>
              <a:t>n</a:t>
            </a:r>
            <a:r>
              <a:rPr lang="en-US" altLang="zh-CN" smtClean="0"/>
              <a:t>, b</a:t>
            </a:r>
            <a:r>
              <a:rPr lang="en-US" altLang="zh-CN" baseline="-30000" smtClean="0"/>
              <a:t>2</a:t>
            </a:r>
            <a:r>
              <a:rPr lang="en-US" altLang="zh-CN" smtClean="0"/>
              <a:t>), (a</a:t>
            </a:r>
            <a:r>
              <a:rPr lang="en-US" altLang="zh-CN" baseline="-30000" smtClean="0"/>
              <a:t>n</a:t>
            </a:r>
            <a:r>
              <a:rPr lang="en-US" altLang="zh-CN" smtClean="0"/>
              <a:t>, b</a:t>
            </a:r>
            <a:r>
              <a:rPr lang="en-US" altLang="zh-CN" baseline="-30000" smtClean="0"/>
              <a:t>3</a:t>
            </a:r>
            <a:r>
              <a:rPr lang="en-US" altLang="zh-CN" smtClean="0"/>
              <a:t>), …, (a</a:t>
            </a:r>
            <a:r>
              <a:rPr lang="en-US" altLang="zh-CN" baseline="-30000" smtClean="0"/>
              <a:t>n</a:t>
            </a:r>
            <a:r>
              <a:rPr lang="en-US" altLang="zh-CN" smtClean="0"/>
              <a:t>, b</a:t>
            </a:r>
            <a:r>
              <a:rPr lang="en-US" altLang="zh-CN" baseline="-30000" smtClean="0"/>
              <a:t>n</a:t>
            </a:r>
            <a:r>
              <a:rPr lang="en-US" altLang="zh-CN" smtClean="0"/>
              <a:t>), 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……… ………  } </a:t>
            </a:r>
            <a:r>
              <a:rPr lang="zh-CN" altLang="en-US" smtClean="0"/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宋体" panose="02010600030101010101" pitchFamily="2" charset="-122"/>
              </a:rPr>
              <a:t>对上述元素按足标同定理</a:t>
            </a:r>
            <a:r>
              <a:rPr lang="zh-CN" altLang="en-US" sz="3300" smtClean="0"/>
              <a:t>1.3.4</a:t>
            </a:r>
            <a:r>
              <a:rPr lang="zh-CN" altLang="en-US" sz="3300" smtClean="0">
                <a:latin typeface="宋体" panose="02010600030101010101" pitchFamily="2" charset="-122"/>
              </a:rPr>
              <a:t>的证明方式进行处理排序，得</a:t>
            </a:r>
            <a:r>
              <a:rPr lang="en-US" altLang="zh-CN" sz="3300" smtClean="0"/>
              <a:t>A</a:t>
            </a:r>
            <a:r>
              <a:rPr lang="en-US" altLang="zh-CN" sz="3300" smtClean="0">
                <a:sym typeface="Symbol" panose="05050102010706020507" pitchFamily="18" charset="2"/>
              </a:rPr>
              <a:t></a:t>
            </a:r>
            <a:r>
              <a:rPr lang="en-US" altLang="zh-CN" sz="3300" smtClean="0"/>
              <a:t>B</a:t>
            </a:r>
            <a:r>
              <a:rPr lang="zh-CN" altLang="en-US" sz="3300" smtClean="0">
                <a:latin typeface="宋体" panose="02010600030101010101" pitchFamily="2" charset="-122"/>
              </a:rPr>
              <a:t>是可数集合。</a:t>
            </a:r>
            <a:endParaRPr lang="zh-CN" altLang="en-US" sz="3300" smtClean="0">
              <a:solidFill>
                <a:srgbClr val="C00000"/>
              </a:solidFill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192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192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4F6846-B5B6-41FC-A2E6-382FCC0C7E7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80400" cy="53276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 …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n</a:t>
            </a:r>
            <a:r>
              <a:rPr lang="zh-CN" altLang="en-US" sz="3300" dirty="0" smtClean="0">
                <a:latin typeface="宋体" panose="02010600030101010101" pitchFamily="2" charset="-122"/>
              </a:rPr>
              <a:t>是可数集合，则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 … 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n</a:t>
            </a:r>
            <a:r>
              <a:rPr lang="zh-CN" altLang="en-US" sz="3300" dirty="0" smtClean="0">
                <a:latin typeface="宋体" panose="02010600030101010101" pitchFamily="2" charset="-122"/>
              </a:rPr>
              <a:t>是可数集合。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用归纳法证明。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证明：当</a:t>
            </a:r>
            <a:r>
              <a:rPr lang="en-US" altLang="zh-CN" sz="3300" dirty="0" smtClean="0"/>
              <a:t>n=1</a:t>
            </a:r>
            <a:r>
              <a:rPr lang="zh-CN" altLang="en-US" sz="3300" dirty="0" smtClean="0"/>
              <a:t>时，显然成立，</a:t>
            </a:r>
            <a:r>
              <a:rPr lang="en-US" altLang="zh-CN" sz="3300" dirty="0" smtClean="0"/>
              <a:t>n=2</a:t>
            </a:r>
            <a:r>
              <a:rPr lang="zh-CN" altLang="en-US" sz="3300" dirty="0" smtClean="0"/>
              <a:t>时，也成立。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假设</a:t>
            </a:r>
            <a:r>
              <a:rPr lang="en-US" altLang="zh-CN" sz="3300" dirty="0" smtClean="0"/>
              <a:t>n=k</a:t>
            </a:r>
            <a:r>
              <a:rPr lang="zh-CN" altLang="en-US" sz="3300" dirty="0" smtClean="0"/>
              <a:t>时， 结论成立，即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smtClean="0"/>
              <a:t> … </a:t>
            </a:r>
            <a:r>
              <a:rPr lang="en-US" altLang="zh-CN" sz="3300" dirty="0" smtClean="0">
                <a:sym typeface="Symbol" panose="05050102010706020507" pitchFamily="18" charset="2"/>
              </a:rPr>
              <a:t></a:t>
            </a:r>
            <a:r>
              <a:rPr lang="en-US" altLang="zh-CN" sz="3300" dirty="0" err="1" smtClean="0"/>
              <a:t>A</a:t>
            </a:r>
            <a:r>
              <a:rPr lang="en-US" altLang="zh-CN" sz="3300" baseline="-25000" dirty="0" err="1" smtClean="0"/>
              <a:t>k</a:t>
            </a:r>
            <a:r>
              <a:rPr lang="zh-CN" altLang="en-US" sz="3300" dirty="0" smtClean="0">
                <a:latin typeface="宋体" panose="02010600030101010101" pitchFamily="2" charset="-122"/>
              </a:rPr>
              <a:t>是可数集合。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294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295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8702CA-A7C1-459C-9977-4527E06886B3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+mn-lt"/>
                <a:ea typeface="+mn-ea"/>
              </a:rPr>
              <a:t>结论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76250"/>
            <a:ext cx="8740775" cy="61928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smtClean="0"/>
              <a:t>  当</a:t>
            </a:r>
            <a:r>
              <a:rPr lang="en-US" altLang="zh-CN" sz="3200" smtClean="0"/>
              <a:t>n=k+1</a:t>
            </a:r>
            <a:r>
              <a:rPr lang="zh-CN" altLang="en-US" sz="3200" smtClean="0"/>
              <a:t>时，有</a:t>
            </a:r>
            <a:r>
              <a:rPr lang="en-US" altLang="zh-CN" sz="3200" smtClean="0"/>
              <a:t>(A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</a:t>
            </a:r>
            <a:r>
              <a:rPr lang="en-US" altLang="zh-CN" sz="3200" smtClean="0"/>
              <a:t>) </a:t>
            </a:r>
            <a:r>
              <a:rPr lang="en-US" altLang="zh-CN" sz="3200" smtClean="0">
                <a:sym typeface="Symbol" panose="05050102010706020507" pitchFamily="18" charset="2"/>
              </a:rPr>
              <a:t> 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k+1 </a:t>
            </a:r>
            <a:r>
              <a:rPr lang="en-US" altLang="zh-CN" sz="3200" smtClean="0">
                <a:solidFill>
                  <a:schemeClr val="tx2"/>
                </a:solidFill>
              </a:rPr>
              <a:t>={((a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3200" smtClean="0">
                <a:solidFill>
                  <a:schemeClr val="tx2"/>
                </a:solidFill>
              </a:rPr>
              <a:t>,a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3200" smtClean="0">
                <a:solidFill>
                  <a:schemeClr val="tx2"/>
                </a:solidFill>
              </a:rPr>
              <a:t>,…a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k</a:t>
            </a:r>
            <a:r>
              <a:rPr lang="en-US" altLang="zh-CN" sz="3200" smtClean="0">
                <a:solidFill>
                  <a:schemeClr val="tx2"/>
                </a:solidFill>
              </a:rPr>
              <a:t>),a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k+1</a:t>
            </a:r>
            <a:r>
              <a:rPr lang="en-US" altLang="zh-CN" sz="3200" smtClean="0">
                <a:solidFill>
                  <a:schemeClr val="tx2"/>
                </a:solidFill>
              </a:rPr>
              <a:t>)</a:t>
            </a:r>
            <a:r>
              <a:rPr lang="en-US" altLang="zh-CN" sz="3200" smtClean="0"/>
              <a:t>|a</a:t>
            </a:r>
            <a:r>
              <a:rPr lang="en-US" altLang="zh-CN" sz="3200" baseline="-25000" smtClean="0"/>
              <a:t>i 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i</a:t>
            </a:r>
            <a:r>
              <a:rPr lang="en-US" altLang="zh-CN" sz="3200" smtClean="0"/>
              <a:t>, for i=1,2,…,k+1}</a:t>
            </a:r>
            <a:r>
              <a:rPr lang="zh-CN" altLang="en-US" sz="3200" smtClean="0"/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smtClean="0"/>
              <a:t>   由假设知</a:t>
            </a:r>
            <a:r>
              <a:rPr lang="en-US" altLang="zh-CN" sz="3200" smtClean="0"/>
              <a:t>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</a:t>
            </a:r>
            <a:r>
              <a:rPr lang="zh-CN" altLang="en-US" sz="3200" smtClean="0"/>
              <a:t>是可数集合，而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k+1</a:t>
            </a:r>
            <a:r>
              <a:rPr lang="zh-CN" altLang="en-US" sz="3200" smtClean="0"/>
              <a:t>也是可数集合，所以</a:t>
            </a:r>
            <a:r>
              <a:rPr lang="en-US" altLang="zh-CN" sz="3200" smtClean="0"/>
              <a:t>(A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</a:t>
            </a:r>
            <a:r>
              <a:rPr lang="en-US" altLang="zh-CN" sz="3200" smtClean="0"/>
              <a:t>) </a:t>
            </a:r>
            <a:r>
              <a:rPr lang="en-US" altLang="zh-CN" sz="3200" smtClean="0">
                <a:sym typeface="Symbol" panose="05050102010706020507" pitchFamily="18" charset="2"/>
              </a:rPr>
              <a:t> 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k+1</a:t>
            </a:r>
            <a:r>
              <a:rPr lang="zh-CN" altLang="en-US" sz="3200" smtClean="0"/>
              <a:t>是可数集合。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   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 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k+1 </a:t>
            </a:r>
            <a:r>
              <a:rPr lang="en-US" altLang="zh-CN" sz="3200" smtClean="0">
                <a:solidFill>
                  <a:schemeClr val="tx2"/>
                </a:solidFill>
              </a:rPr>
              <a:t>={(a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1</a:t>
            </a:r>
            <a:r>
              <a:rPr lang="en-US" altLang="zh-CN" sz="3200" smtClean="0">
                <a:solidFill>
                  <a:schemeClr val="tx2"/>
                </a:solidFill>
              </a:rPr>
              <a:t>,a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2</a:t>
            </a:r>
            <a:r>
              <a:rPr lang="en-US" altLang="zh-CN" sz="3200" smtClean="0">
                <a:solidFill>
                  <a:schemeClr val="tx2"/>
                </a:solidFill>
              </a:rPr>
              <a:t>,…a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k</a:t>
            </a:r>
            <a:r>
              <a:rPr lang="en-US" altLang="zh-CN" sz="3200" smtClean="0">
                <a:solidFill>
                  <a:schemeClr val="tx2"/>
                </a:solidFill>
              </a:rPr>
              <a:t>,a</a:t>
            </a:r>
            <a:r>
              <a:rPr lang="en-US" altLang="zh-CN" sz="3200" baseline="-25000" smtClean="0">
                <a:solidFill>
                  <a:schemeClr val="tx2"/>
                </a:solidFill>
              </a:rPr>
              <a:t>k+1</a:t>
            </a:r>
            <a:r>
              <a:rPr lang="en-US" altLang="zh-CN" sz="3200" smtClean="0">
                <a:solidFill>
                  <a:schemeClr val="tx2"/>
                </a:solidFill>
              </a:rPr>
              <a:t>)</a:t>
            </a:r>
            <a:r>
              <a:rPr lang="en-US" altLang="zh-CN" sz="3200" smtClean="0"/>
              <a:t>|a</a:t>
            </a:r>
            <a:r>
              <a:rPr lang="en-US" altLang="zh-CN" sz="3200" baseline="-25000" smtClean="0"/>
              <a:t>i </a:t>
            </a:r>
            <a:r>
              <a:rPr lang="en-US" altLang="zh-CN" sz="3200" smtClean="0">
                <a:sym typeface="Symbol" panose="05050102010706020507" pitchFamily="18" charset="2"/>
              </a:rPr>
              <a:t></a:t>
            </a:r>
            <a:r>
              <a:rPr lang="en-US" altLang="zh-CN" sz="3200" smtClean="0"/>
              <a:t>A </a:t>
            </a:r>
            <a:r>
              <a:rPr lang="en-US" altLang="zh-CN" sz="3200" baseline="-25000" smtClean="0"/>
              <a:t>i</a:t>
            </a:r>
            <a:r>
              <a:rPr lang="en-US" altLang="zh-CN" sz="3200" smtClean="0"/>
              <a:t>,for i=1,2,…,k+1}</a:t>
            </a:r>
            <a:r>
              <a:rPr lang="zh-CN" altLang="en-US" sz="3200" smtClean="0"/>
              <a:t>，显然可以与</a:t>
            </a:r>
            <a:r>
              <a:rPr lang="en-US" altLang="zh-CN" sz="3200" smtClean="0"/>
              <a:t>(A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</a:t>
            </a:r>
            <a:r>
              <a:rPr lang="en-US" altLang="zh-CN" sz="3200" smtClean="0"/>
              <a:t>) </a:t>
            </a:r>
            <a:r>
              <a:rPr lang="en-US" altLang="zh-CN" sz="3200" smtClean="0">
                <a:sym typeface="Symbol" panose="05050102010706020507" pitchFamily="18" charset="2"/>
              </a:rPr>
              <a:t> 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k+1</a:t>
            </a:r>
            <a:r>
              <a:rPr lang="zh-CN" altLang="en-US" sz="3200" smtClean="0"/>
              <a:t>建立</a:t>
            </a:r>
            <a:r>
              <a:rPr lang="en-US" altLang="zh-CN" sz="3200" smtClean="0"/>
              <a:t>1-1</a:t>
            </a:r>
            <a:r>
              <a:rPr lang="zh-CN" altLang="en-US" sz="3200" smtClean="0"/>
              <a:t>映射。因此</a:t>
            </a:r>
            <a:r>
              <a:rPr lang="en-US" altLang="zh-CN" sz="3200" smtClean="0"/>
              <a:t>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</a:t>
            </a:r>
            <a:r>
              <a:rPr lang="en-US" altLang="zh-CN" sz="3200" smtClean="0"/>
              <a:t> </a:t>
            </a:r>
            <a:r>
              <a:rPr lang="en-US" altLang="zh-CN" sz="3200" smtClean="0">
                <a:sym typeface="Symbol" panose="05050102010706020507" pitchFamily="18" charset="2"/>
              </a:rPr>
              <a:t> </a:t>
            </a:r>
            <a:r>
              <a:rPr lang="en-US" altLang="zh-CN" sz="3200" smtClean="0"/>
              <a:t>A</a:t>
            </a:r>
            <a:r>
              <a:rPr lang="en-US" altLang="zh-CN" sz="3200" baseline="-25000" smtClean="0"/>
              <a:t>k+1</a:t>
            </a:r>
            <a:r>
              <a:rPr lang="zh-CN" altLang="en-US" sz="3200" smtClean="0"/>
              <a:t>也是可数集合。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smtClean="0"/>
              <a:t>故</a:t>
            </a:r>
            <a:r>
              <a:rPr lang="en-US" altLang="zh-CN" sz="3200" smtClean="0"/>
              <a:t>A</a:t>
            </a:r>
            <a:r>
              <a:rPr lang="en-US" altLang="zh-CN" sz="3200" baseline="-30000" smtClean="0"/>
              <a:t>1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A</a:t>
            </a:r>
            <a:r>
              <a:rPr lang="en-US" altLang="zh-CN" sz="3200" baseline="-30000" smtClean="0"/>
              <a:t>2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 … </a:t>
            </a:r>
            <a:r>
              <a:rPr lang="en-US" altLang="zh-CN" sz="3200" smtClean="0">
                <a:sym typeface="Symbol" panose="05050102010706020507" pitchFamily="18" charset="2"/>
              </a:rPr>
              <a:t></a:t>
            </a:r>
            <a:r>
              <a:rPr lang="en-US" altLang="zh-CN" sz="3200" smtClean="0"/>
              <a:t>A</a:t>
            </a:r>
            <a:r>
              <a:rPr lang="en-US" altLang="zh-CN" sz="3200" baseline="-30000" smtClean="0"/>
              <a:t>n</a:t>
            </a:r>
            <a:r>
              <a:rPr lang="zh-CN" altLang="en-US" sz="3200" smtClean="0"/>
              <a:t>是可数集合。</a:t>
            </a:r>
          </a:p>
        </p:txBody>
      </p:sp>
      <p:sp>
        <p:nvSpPr>
          <p:cNvPr id="8499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499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F9001-2436-4ECE-B728-B1460C764D51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496300" cy="4802088"/>
          </a:xfrm>
          <a:noFill/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方法一</a:t>
            </a:r>
            <a:r>
              <a:rPr lang="en-US" altLang="zh-CN" sz="3300" dirty="0" smtClean="0"/>
              <a:t>.  </a:t>
            </a:r>
            <a:r>
              <a:rPr lang="zh-CN" altLang="en-US" sz="3300" dirty="0" smtClean="0"/>
              <a:t>按照可数集合的定义， 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为有限集，则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一定是可数集合，否则若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与自然数集之间存在一个</a:t>
            </a:r>
            <a:r>
              <a:rPr lang="en-US" altLang="zh-CN" sz="3300" dirty="0" smtClean="0"/>
              <a:t>1-1</a:t>
            </a:r>
            <a:r>
              <a:rPr lang="zh-CN" altLang="en-US" sz="3300" dirty="0" smtClean="0"/>
              <a:t>映射，则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为可数集合。</a:t>
            </a:r>
          </a:p>
          <a:p>
            <a:pPr marL="0" indent="0" eaLnBrk="1" hangingPunct="1">
              <a:lnSpc>
                <a:spcPct val="12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方法二</a:t>
            </a:r>
            <a:r>
              <a:rPr lang="en-US" altLang="zh-CN" sz="3300" dirty="0" smtClean="0"/>
              <a:t>. </a:t>
            </a:r>
            <a:r>
              <a:rPr lang="zh-CN" altLang="en-US" sz="3300" dirty="0" smtClean="0"/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与某可数集合之间存在</a:t>
            </a:r>
            <a:r>
              <a:rPr lang="en-US" altLang="zh-CN" sz="3300" dirty="0" smtClean="0"/>
              <a:t>1-1</a:t>
            </a:r>
            <a:r>
              <a:rPr lang="zh-CN" altLang="en-US" sz="3300" dirty="0" smtClean="0"/>
              <a:t>映射，则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为可数集合</a:t>
            </a:r>
          </a:p>
          <a:p>
            <a:pPr marL="0" indent="0" eaLnBrk="1" hangingPunct="1">
              <a:lnSpc>
                <a:spcPct val="12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方法三</a:t>
            </a:r>
            <a:r>
              <a:rPr lang="en-US" altLang="zh-CN" sz="3300" dirty="0" smtClean="0"/>
              <a:t>.  </a:t>
            </a:r>
            <a:r>
              <a:rPr lang="zh-CN" altLang="en-US" sz="3300" dirty="0" smtClean="0"/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中所有元素可按某种规律进行排序，则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是可数集合。</a:t>
            </a:r>
          </a:p>
        </p:txBody>
      </p:sp>
      <p:sp>
        <p:nvSpPr>
          <p:cNvPr id="8602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602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EF955-44EA-4828-9C3B-ABE241C73A76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小结：判断可数集合方法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6958" y="1052736"/>
            <a:ext cx="8667750" cy="5181600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方法四</a:t>
            </a:r>
            <a:r>
              <a:rPr lang="en-US" altLang="zh-CN" sz="3300" dirty="0" smtClean="0"/>
              <a:t>.  </a:t>
            </a:r>
            <a:r>
              <a:rPr lang="zh-CN" altLang="en-US" sz="3300" dirty="0" smtClean="0"/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</a:t>
            </a:r>
            <a:r>
              <a:rPr lang="en-US" altLang="zh-CN" sz="3300" dirty="0" smtClean="0"/>
              <a:t>n( &gt;1)</a:t>
            </a:r>
            <a:r>
              <a:rPr lang="zh-CN" altLang="en-US" sz="3300" dirty="0" smtClean="0"/>
              <a:t>个可数集合的并集，则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是可数集合。</a:t>
            </a:r>
          </a:p>
          <a:p>
            <a:pPr marL="0" indent="0" eaLnBrk="1" hangingPunct="1">
              <a:lnSpc>
                <a:spcPct val="11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方法五</a:t>
            </a:r>
            <a:r>
              <a:rPr lang="en-US" altLang="zh-CN" sz="3300" dirty="0" smtClean="0"/>
              <a:t>.  </a:t>
            </a:r>
            <a:r>
              <a:rPr lang="zh-CN" altLang="en-US" sz="3300" dirty="0" smtClean="0"/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是某个已知可数集合的子集，则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是可数集合。</a:t>
            </a:r>
          </a:p>
          <a:p>
            <a:pPr marL="0" indent="0" eaLnBrk="1" hangingPunct="1">
              <a:lnSpc>
                <a:spcPct val="11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方法六</a:t>
            </a:r>
            <a:r>
              <a:rPr lang="en-US" altLang="zh-CN" sz="3300" dirty="0" smtClean="0"/>
              <a:t>.  </a:t>
            </a:r>
            <a:r>
              <a:rPr lang="zh-CN" altLang="en-US" sz="3300" dirty="0" smtClean="0"/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是可数无穷多个可数集合的并集，则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是可数集合。</a:t>
            </a:r>
          </a:p>
          <a:p>
            <a:pPr marL="0" indent="0" eaLnBrk="1" hangingPunct="1">
              <a:lnSpc>
                <a:spcPct val="110000"/>
              </a:lnSpc>
              <a:tabLst>
                <a:tab pos="1708150" algn="l"/>
              </a:tabLst>
            </a:pPr>
            <a:r>
              <a:rPr lang="zh-CN" altLang="en-US" sz="3300" dirty="0" smtClean="0"/>
              <a:t>方法七</a:t>
            </a:r>
            <a:r>
              <a:rPr lang="en-US" altLang="zh-CN" sz="3300" dirty="0" smtClean="0"/>
              <a:t>.  </a:t>
            </a:r>
            <a:r>
              <a:rPr lang="zh-CN" altLang="en-US" sz="3300" dirty="0" smtClean="0"/>
              <a:t>若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</a:t>
            </a:r>
            <a:r>
              <a:rPr lang="en-US" altLang="zh-CN" sz="3300" dirty="0" smtClean="0"/>
              <a:t>n( &gt;1)</a:t>
            </a:r>
            <a:r>
              <a:rPr lang="zh-CN" altLang="en-US" sz="3300" dirty="0" smtClean="0"/>
              <a:t>个可数集合的笛卡儿乘积，则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是可数集合。 </a:t>
            </a:r>
          </a:p>
        </p:txBody>
      </p:sp>
      <p:sp>
        <p:nvSpPr>
          <p:cNvPr id="8704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704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E8E86E-45C4-47D9-BF2F-46C4A679B59A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小结：判断可数集合方法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7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77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77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503" y="1124744"/>
            <a:ext cx="8839200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 设</a:t>
            </a:r>
            <a:r>
              <a:rPr lang="en-US" altLang="zh-CN" dirty="0" smtClean="0"/>
              <a:t>A，B</a:t>
            </a:r>
            <a:r>
              <a:rPr lang="zh-CN" altLang="en-US" dirty="0" smtClean="0"/>
              <a:t>是两个集合， </a:t>
            </a:r>
            <a:r>
              <a:rPr lang="zh-CN" altLang="en-US" dirty="0" smtClean="0">
                <a:sym typeface="Symbol" panose="05050102010706020507" pitchFamily="18" charset="2"/>
              </a:rPr>
              <a:t>是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到</a:t>
            </a:r>
            <a:r>
              <a:rPr lang="en-US" altLang="zh-CN" dirty="0" smtClean="0"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sym typeface="Symbol" panose="05050102010706020507" pitchFamily="18" charset="2"/>
              </a:rPr>
              <a:t>的关系。如果对任意</a:t>
            </a:r>
            <a:r>
              <a:rPr lang="en-US" altLang="zh-CN" dirty="0" err="1" smtClean="0">
                <a:sym typeface="Symbol" panose="05050102010706020507" pitchFamily="18" charset="2"/>
              </a:rPr>
              <a:t>a</a:t>
            </a:r>
            <a:r>
              <a:rPr lang="en-US" altLang="en-US" dirty="0" err="1" smtClean="0">
                <a:sym typeface="Symbol" panose="05050102010706020507" pitchFamily="18" charset="2"/>
              </a:rPr>
              <a:t>∈</a:t>
            </a:r>
            <a:r>
              <a:rPr lang="en-US" altLang="zh-CN" dirty="0" err="1" smtClean="0"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ym typeface="Symbol" panose="05050102010706020507" pitchFamily="18" charset="2"/>
              </a:rPr>
              <a:t>，都有</a:t>
            </a:r>
            <a:r>
              <a:rPr lang="en-US" altLang="zh-CN" dirty="0" smtClean="0"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sym typeface="Symbol" panose="05050102010706020507" pitchFamily="18" charset="2"/>
              </a:rPr>
              <a:t>中唯一的</a:t>
            </a:r>
            <a:r>
              <a:rPr lang="en-US" altLang="zh-CN" dirty="0" smtClean="0"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sym typeface="Symbol" panose="05050102010706020507" pitchFamily="18" charset="2"/>
              </a:rPr>
              <a:t>，满足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 err="1" smtClean="0">
                <a:sym typeface="Symbol" panose="05050102010706020507" pitchFamily="18" charset="2"/>
              </a:rPr>
              <a:t>a,b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en-US" dirty="0" smtClean="0">
                <a:sym typeface="Symbol" panose="05050102010706020507" pitchFamily="18" charset="2"/>
              </a:rPr>
              <a:t>∈</a:t>
            </a:r>
            <a:r>
              <a:rPr lang="zh-CN" altLang="en-US" dirty="0" smtClean="0">
                <a:sym typeface="Symbol" panose="05050102010706020507" pitchFamily="18" charset="2"/>
              </a:rPr>
              <a:t>，则称为</a:t>
            </a:r>
            <a:r>
              <a:rPr lang="zh-CN" altLang="en-US" dirty="0" smtClean="0"/>
              <a:t>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内的一个映射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ym typeface="Symbol" panose="05050102010706020507" pitchFamily="18" charset="2"/>
              </a:rPr>
              <a:t>例  </a:t>
            </a:r>
            <a:endParaRPr lang="en-US" altLang="zh-CN" sz="2000" dirty="0" smtClean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sp>
        <p:nvSpPr>
          <p:cNvPr id="37892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3789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2B71C-BF7D-42A8-86DE-5A9341500E2F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映射的等价定义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427357"/>
            <a:ext cx="7239000" cy="707886"/>
          </a:xfrm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§</a:t>
            </a:r>
            <a:r>
              <a:rPr lang="zh-CN" altLang="en-US" sz="4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1.3.3 不可数集合</a:t>
            </a:r>
            <a:r>
              <a:rPr lang="zh-CN" altLang="en-US" sz="4000" b="1" dirty="0" smtClean="0"/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806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80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BD7E7-E693-4C7D-81C6-4B5EA36B59F5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23901"/>
            <a:ext cx="8712968" cy="54864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</a:pPr>
            <a:r>
              <a:rPr lang="zh-CN" altLang="en-US" sz="3200" dirty="0" smtClean="0">
                <a:solidFill>
                  <a:schemeClr val="tx2"/>
                </a:solidFill>
              </a:rPr>
              <a:t>全体实数做成的集合是不可数集合。 </a:t>
            </a:r>
          </a:p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chemeClr val="tx2"/>
                </a:solidFill>
              </a:rPr>
              <a:t>证明：</a:t>
            </a:r>
            <a:r>
              <a:rPr lang="zh-CN" altLang="en-US" sz="3200" dirty="0" smtClean="0"/>
              <a:t>由定理1.3.2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逆否命题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知，只要证明(0,</a:t>
            </a:r>
            <a:r>
              <a:rPr lang="en-US" altLang="zh-CN" sz="3200" dirty="0" smtClean="0"/>
              <a:t>1)</a:t>
            </a:r>
            <a:r>
              <a:rPr lang="zh-CN" altLang="en-US" sz="3200" dirty="0" smtClean="0"/>
              <a:t>区间内的实数不可数就可以了。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若不然，我们可以把(0,</a:t>
            </a:r>
            <a:r>
              <a:rPr lang="en-US" altLang="zh-CN" sz="3000" dirty="0" smtClean="0"/>
              <a:t>1)</a:t>
            </a:r>
            <a:r>
              <a:rPr lang="zh-CN" altLang="en-US" sz="3000" dirty="0" smtClean="0"/>
              <a:t>区间内的数排成一个序列：</a:t>
            </a:r>
            <a:br>
              <a:rPr lang="zh-CN" altLang="en-US" sz="3000" dirty="0" smtClean="0"/>
            </a:br>
            <a:r>
              <a:rPr lang="zh-CN" altLang="en-US" sz="3000" dirty="0" smtClean="0"/>
              <a:t>             </a:t>
            </a:r>
            <a:r>
              <a:rPr lang="en-US" altLang="zh-CN" sz="3000" dirty="0" smtClean="0"/>
              <a:t>P1=0.a</a:t>
            </a:r>
            <a:r>
              <a:rPr lang="en-US" altLang="zh-CN" sz="3000" baseline="-30000" dirty="0" smtClean="0"/>
              <a:t>11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12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13</a:t>
            </a:r>
            <a:r>
              <a:rPr lang="en-US" altLang="zh-CN" sz="3000" dirty="0" smtClean="0"/>
              <a:t>… 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/>
              <a:t>             P2=0.a</a:t>
            </a:r>
            <a:r>
              <a:rPr lang="en-US" altLang="zh-CN" sz="3000" baseline="-25000" dirty="0" smtClean="0"/>
              <a:t>21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22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23</a:t>
            </a:r>
            <a:r>
              <a:rPr lang="en-US" altLang="zh-CN" sz="3000" dirty="0" smtClean="0"/>
              <a:t>… 	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/>
              <a:t>             P3=0.a</a:t>
            </a:r>
            <a:r>
              <a:rPr lang="en-US" altLang="zh-CN" sz="3000" baseline="-30000" dirty="0" smtClean="0"/>
              <a:t>31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32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33</a:t>
            </a:r>
            <a:r>
              <a:rPr lang="en-US" altLang="zh-CN" sz="3000" dirty="0" smtClean="0"/>
              <a:t>… 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                 … … …                          (</a:t>
            </a:r>
            <a:r>
              <a:rPr lang="en-US" altLang="zh-CN" sz="3000" dirty="0"/>
              <a:t>2)</a:t>
            </a:r>
            <a:endParaRPr lang="zh-CN" altLang="en-US" sz="3000" dirty="0" smtClean="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	   </a:t>
            </a:r>
            <a:r>
              <a:rPr lang="en-US" altLang="zh-CN" sz="3000" dirty="0" err="1" smtClean="0">
                <a:solidFill>
                  <a:srgbClr val="FFFFFF"/>
                </a:solidFill>
              </a:rPr>
              <a:t>Pk</a:t>
            </a:r>
            <a:r>
              <a:rPr lang="en-US" altLang="zh-CN" sz="3000" dirty="0" smtClean="0">
                <a:solidFill>
                  <a:srgbClr val="FFFFFF"/>
                </a:solidFill>
              </a:rPr>
              <a:t>=0.a</a:t>
            </a:r>
            <a:r>
              <a:rPr lang="en-US" altLang="zh-CN" sz="3000" baseline="-30000" dirty="0" smtClean="0">
                <a:solidFill>
                  <a:srgbClr val="FFFFFF"/>
                </a:solidFill>
              </a:rPr>
              <a:t>k1</a:t>
            </a:r>
            <a:r>
              <a:rPr lang="en-US" altLang="zh-CN" sz="3000" dirty="0" smtClean="0">
                <a:solidFill>
                  <a:srgbClr val="FFFFFF"/>
                </a:solidFill>
              </a:rPr>
              <a:t>a</a:t>
            </a:r>
            <a:r>
              <a:rPr lang="en-US" altLang="zh-CN" sz="3000" baseline="-30000" dirty="0" smtClean="0">
                <a:solidFill>
                  <a:srgbClr val="FFFFFF"/>
                </a:solidFill>
              </a:rPr>
              <a:t>k2</a:t>
            </a:r>
            <a:r>
              <a:rPr lang="en-US" altLang="zh-CN" sz="3000" dirty="0" smtClean="0">
                <a:solidFill>
                  <a:srgbClr val="FFFFFF"/>
                </a:solidFill>
              </a:rPr>
              <a:t>a</a:t>
            </a:r>
            <a:r>
              <a:rPr lang="en-US" altLang="zh-CN" sz="3000" baseline="-30000" dirty="0" smtClean="0">
                <a:solidFill>
                  <a:srgbClr val="FFFFFF"/>
                </a:solidFill>
              </a:rPr>
              <a:t>k3</a:t>
            </a:r>
            <a:r>
              <a:rPr lang="en-US" altLang="zh-CN" sz="3000" dirty="0" smtClean="0">
                <a:solidFill>
                  <a:srgbClr val="FFFFFF"/>
                </a:solidFill>
              </a:rPr>
              <a:t>…</a:t>
            </a:r>
            <a:r>
              <a:rPr lang="en-US" altLang="zh-CN" sz="3000" dirty="0" err="1" smtClean="0">
                <a:solidFill>
                  <a:srgbClr val="FFFFFF"/>
                </a:solidFill>
              </a:rPr>
              <a:t>a</a:t>
            </a:r>
            <a:r>
              <a:rPr lang="en-US" altLang="zh-CN" sz="3000" baseline="-30000" dirty="0" err="1" smtClean="0">
                <a:solidFill>
                  <a:srgbClr val="FFFFFF"/>
                </a:solidFill>
              </a:rPr>
              <a:t>kk</a:t>
            </a:r>
            <a:endParaRPr lang="en-US" altLang="zh-CN" sz="3200" dirty="0" smtClean="0"/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                    </a:t>
            </a:r>
            <a:r>
              <a:rPr lang="en-US" altLang="zh-CN" sz="3000" dirty="0" smtClean="0"/>
              <a:t>… … …</a:t>
            </a:r>
            <a:endParaRPr lang="zh-CN" altLang="en-US" sz="3000" dirty="0" smtClean="0"/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9092" name="AutoShape 6"/>
          <p:cNvSpPr>
            <a:spLocks/>
          </p:cNvSpPr>
          <p:nvPr/>
        </p:nvSpPr>
        <p:spPr bwMode="auto">
          <a:xfrm>
            <a:off x="4716463" y="3284538"/>
            <a:ext cx="568325" cy="2822575"/>
          </a:xfrm>
          <a:prstGeom prst="rightBrace">
            <a:avLst>
              <a:gd name="adj1" fmla="val 296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909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909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8ECED-7E66-46FF-AFC6-CE7D17067B69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 </a:t>
            </a:r>
            <a:r>
              <a:rPr lang="en-US" altLang="zh-CN" sz="3600" b="1" dirty="0" smtClean="0">
                <a:latin typeface="+mn-lt"/>
                <a:ea typeface="+mn-ea"/>
              </a:rPr>
              <a:t>1.3.5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351838" cy="64087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3000" dirty="0" smtClean="0"/>
              <a:t>我们考虑下面的数：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000" dirty="0" smtClean="0"/>
              <a:t>                   0.</a:t>
            </a:r>
            <a:r>
              <a:rPr lang="en-US" altLang="zh-CN" sz="3000" dirty="0" smtClean="0"/>
              <a:t>r</a:t>
            </a:r>
            <a:r>
              <a:rPr lang="en-US" altLang="zh-CN" sz="3000" baseline="-30000" dirty="0" smtClean="0"/>
              <a:t>1</a:t>
            </a:r>
            <a:r>
              <a:rPr lang="en-US" altLang="zh-CN" sz="3000" dirty="0" smtClean="0"/>
              <a:t>r</a:t>
            </a:r>
            <a:r>
              <a:rPr lang="en-US" altLang="zh-CN" sz="3000" baseline="-30000" dirty="0" smtClean="0"/>
              <a:t>2</a:t>
            </a:r>
            <a:r>
              <a:rPr lang="en-US" altLang="zh-CN" sz="3000" dirty="0" smtClean="0"/>
              <a:t>…</a:t>
            </a:r>
            <a:r>
              <a:rPr lang="en-US" altLang="zh-CN" sz="3000" dirty="0" err="1" smtClean="0">
                <a:solidFill>
                  <a:srgbClr val="FFC000"/>
                </a:solidFill>
              </a:rPr>
              <a:t>r</a:t>
            </a:r>
            <a:r>
              <a:rPr lang="en-US" altLang="zh-CN" sz="3000" baseline="-30000" dirty="0" err="1" smtClean="0">
                <a:solidFill>
                  <a:srgbClr val="FFC000"/>
                </a:solidFill>
              </a:rPr>
              <a:t>k</a:t>
            </a:r>
            <a:r>
              <a:rPr lang="en-US" altLang="zh-CN" sz="3000" dirty="0" smtClean="0"/>
              <a:t>…              (3)</a:t>
            </a:r>
          </a:p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/>
              <a:t>其中            </a:t>
            </a:r>
            <a:r>
              <a:rPr lang="en-US" altLang="zh-CN" sz="3000" dirty="0" smtClean="0"/>
              <a:t>1      </a:t>
            </a:r>
            <a:r>
              <a:rPr lang="en-US" altLang="zh-CN" sz="3000" dirty="0" err="1" smtClean="0"/>
              <a:t>a</a:t>
            </a:r>
            <a:r>
              <a:rPr lang="en-US" altLang="zh-CN" sz="3000" baseline="-30000" dirty="0" err="1" smtClean="0"/>
              <a:t>kk</a:t>
            </a:r>
            <a:r>
              <a:rPr lang="en-US" altLang="zh-CN" sz="3000" dirty="0" smtClean="0"/>
              <a:t>≠ 1</a:t>
            </a:r>
            <a:endParaRPr lang="zh-CN" altLang="en-US" sz="3000" dirty="0" smtClean="0"/>
          </a:p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3000" dirty="0" err="1" smtClean="0">
                <a:solidFill>
                  <a:srgbClr val="FFC000"/>
                </a:solidFill>
              </a:rPr>
              <a:t>r</a:t>
            </a:r>
            <a:r>
              <a:rPr lang="en-US" altLang="zh-CN" sz="3000" baseline="-30000" dirty="0" err="1" smtClean="0">
                <a:solidFill>
                  <a:srgbClr val="FFC000"/>
                </a:solidFill>
              </a:rPr>
              <a:t>k</a:t>
            </a:r>
            <a:r>
              <a:rPr lang="en-US" altLang="zh-CN" sz="3000" dirty="0" smtClean="0"/>
              <a:t>=                             k=1, 2…</a:t>
            </a:r>
          </a:p>
          <a:p>
            <a:pPr marL="0" indent="0" algn="just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                    2      </a:t>
            </a:r>
            <a:r>
              <a:rPr lang="en-US" altLang="zh-CN" sz="3000" dirty="0" err="1" smtClean="0"/>
              <a:t>a</a:t>
            </a:r>
            <a:r>
              <a:rPr lang="en-US" altLang="zh-CN" sz="3000" baseline="-30000" dirty="0" err="1" smtClean="0"/>
              <a:t>kk</a:t>
            </a:r>
            <a:r>
              <a:rPr lang="en-US" altLang="zh-CN" sz="3000" dirty="0" smtClean="0"/>
              <a:t>= 1</a:t>
            </a:r>
            <a:endParaRPr lang="zh-CN" altLang="en-US" sz="3000" dirty="0" smtClean="0"/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显然，(3)是(0,</a:t>
            </a:r>
            <a:r>
              <a:rPr lang="en-US" altLang="zh-CN" sz="3000" dirty="0" smtClean="0"/>
              <a:t>1)</a:t>
            </a:r>
            <a:r>
              <a:rPr lang="zh-CN" altLang="en-US" sz="3000" dirty="0" smtClean="0"/>
              <a:t>区间内的数，但它却不是序列(2)中的任一个数。事实上，对(2)中任一个数0.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k1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k2</a:t>
            </a:r>
            <a:r>
              <a:rPr lang="en-US" altLang="zh-CN" sz="3000" dirty="0" smtClean="0"/>
              <a:t>…</a:t>
            </a:r>
            <a:r>
              <a:rPr lang="en-US" altLang="zh-CN" sz="3000" dirty="0" err="1" smtClean="0"/>
              <a:t>a</a:t>
            </a:r>
            <a:r>
              <a:rPr lang="en-US" altLang="zh-CN" sz="3000" baseline="-30000" dirty="0" err="1" smtClean="0"/>
              <a:t>kk</a:t>
            </a:r>
            <a:r>
              <a:rPr lang="en-US" altLang="zh-CN" sz="3000" dirty="0" smtClean="0"/>
              <a:t>…，</a:t>
            </a:r>
            <a:r>
              <a:rPr lang="zh-CN" altLang="en-US" sz="3000" dirty="0" smtClean="0"/>
              <a:t>因为</a:t>
            </a:r>
            <a:r>
              <a:rPr lang="en-US" altLang="zh-CN" sz="3000" dirty="0" err="1" smtClean="0"/>
              <a:t>r</a:t>
            </a:r>
            <a:r>
              <a:rPr lang="en-US" altLang="zh-CN" sz="3000" baseline="-30000" dirty="0" err="1" smtClean="0"/>
              <a:t>k</a:t>
            </a:r>
            <a:r>
              <a:rPr lang="en-US" altLang="zh-CN" sz="3000" dirty="0" err="1" smtClean="0"/>
              <a:t>≠a</a:t>
            </a:r>
            <a:r>
              <a:rPr lang="en-US" altLang="zh-CN" sz="3000" baseline="-30000" dirty="0" err="1" smtClean="0"/>
              <a:t>kk</a:t>
            </a:r>
            <a:r>
              <a:rPr lang="en-US" altLang="zh-CN" sz="3000" dirty="0" smtClean="0"/>
              <a:t>，</a:t>
            </a:r>
            <a:r>
              <a:rPr lang="zh-CN" altLang="en-US" sz="3000" dirty="0" smtClean="0"/>
              <a:t>故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0.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k1</a:t>
            </a:r>
            <a:r>
              <a:rPr lang="en-US" altLang="zh-CN" sz="3000" dirty="0" smtClean="0"/>
              <a:t>a</a:t>
            </a:r>
            <a:r>
              <a:rPr lang="en-US" altLang="zh-CN" sz="3000" baseline="-30000" dirty="0" smtClean="0"/>
              <a:t>k2</a:t>
            </a:r>
            <a:r>
              <a:rPr lang="en-US" altLang="zh-CN" sz="3000" dirty="0" smtClean="0"/>
              <a:t>…</a:t>
            </a:r>
            <a:r>
              <a:rPr lang="en-US" altLang="zh-CN" sz="3000" dirty="0" err="1" smtClean="0"/>
              <a:t>a</a:t>
            </a:r>
            <a:r>
              <a:rPr lang="en-US" altLang="zh-CN" sz="3000" baseline="-30000" dirty="0" err="1" smtClean="0"/>
              <a:t>kk</a:t>
            </a:r>
            <a:r>
              <a:rPr lang="en-US" altLang="zh-CN" sz="3000" dirty="0" smtClean="0"/>
              <a:t>…≠0.r</a:t>
            </a:r>
            <a:r>
              <a:rPr lang="en-US" altLang="zh-CN" sz="3000" baseline="-30000" dirty="0" smtClean="0"/>
              <a:t>1</a:t>
            </a:r>
            <a:r>
              <a:rPr lang="en-US" altLang="zh-CN" sz="3000" dirty="0" smtClean="0"/>
              <a:t>r</a:t>
            </a:r>
            <a:r>
              <a:rPr lang="en-US" altLang="zh-CN" sz="3000" baseline="-30000" dirty="0" smtClean="0"/>
              <a:t>2</a:t>
            </a:r>
            <a:r>
              <a:rPr lang="en-US" altLang="zh-CN" sz="3000" dirty="0" smtClean="0"/>
              <a:t>…</a:t>
            </a:r>
            <a:r>
              <a:rPr lang="en-US" altLang="zh-CN" sz="3000" dirty="0" err="1" smtClean="0"/>
              <a:t>r</a:t>
            </a:r>
            <a:r>
              <a:rPr lang="en-US" altLang="zh-CN" sz="3000" baseline="-30000" dirty="0" err="1" smtClean="0"/>
              <a:t>k</a:t>
            </a:r>
            <a:r>
              <a:rPr lang="en-US" altLang="zh-CN" sz="3000" dirty="0" smtClean="0"/>
              <a:t>…       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/>
              <a:t>与假设矛盾。故(0,</a:t>
            </a:r>
            <a:r>
              <a:rPr lang="en-US" altLang="zh-CN" sz="3000" dirty="0" smtClean="0"/>
              <a:t>1)</a:t>
            </a:r>
            <a:r>
              <a:rPr lang="zh-CN" altLang="en-US" sz="3000" dirty="0" smtClean="0"/>
              <a:t>区间内的实数不可数，所以整个实数集不可数。 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9114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11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F9F350-37D0-475F-85D1-25A9F80248A2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 rot="10800000">
            <a:off x="1835696" y="1412776"/>
            <a:ext cx="216024" cy="1512168"/>
          </a:xfrm>
          <a:prstGeom prst="rightBrace">
            <a:avLst>
              <a:gd name="adj1" fmla="val 43998"/>
              <a:gd name="adj2" fmla="val 50000"/>
            </a:avLst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kern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973192"/>
            <a:ext cx="8064500" cy="50942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300" dirty="0" smtClean="0">
                <a:solidFill>
                  <a:schemeClr val="tx2"/>
                </a:solidFill>
              </a:rPr>
              <a:t>实数集合</a:t>
            </a:r>
            <a:r>
              <a:rPr lang="en-US" altLang="zh-CN" sz="3300" dirty="0" smtClean="0">
                <a:solidFill>
                  <a:schemeClr val="tx2"/>
                </a:solidFill>
              </a:rPr>
              <a:t>R，</a:t>
            </a:r>
            <a:r>
              <a:rPr lang="zh-CN" altLang="en-US" sz="3300" dirty="0" smtClean="0">
                <a:solidFill>
                  <a:schemeClr val="tx2"/>
                </a:solidFill>
              </a:rPr>
              <a:t>区间(</a:t>
            </a:r>
            <a:r>
              <a:rPr lang="en-US" altLang="zh-CN" sz="3300" dirty="0" smtClean="0">
                <a:solidFill>
                  <a:schemeClr val="tx2"/>
                </a:solidFill>
              </a:rPr>
              <a:t>a,+</a:t>
            </a:r>
            <a:r>
              <a:rPr lang="en-US" altLang="zh-CN" sz="3300" dirty="0" smtClean="0">
                <a:solidFill>
                  <a:schemeClr val="tx2"/>
                </a:solidFill>
                <a:sym typeface="Symbol" panose="05050102010706020507" pitchFamily="18" charset="2"/>
              </a:rPr>
              <a:t>)</a:t>
            </a:r>
            <a:r>
              <a:rPr lang="en-US" altLang="zh-CN" sz="3300" dirty="0" smtClean="0">
                <a:solidFill>
                  <a:schemeClr val="tx2"/>
                </a:solidFill>
              </a:rPr>
              <a:t>、[</a:t>
            </a:r>
            <a:r>
              <a:rPr lang="en-US" altLang="zh-CN" sz="33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3300" dirty="0" smtClean="0">
                <a:solidFill>
                  <a:schemeClr val="tx2"/>
                </a:solidFill>
              </a:rPr>
              <a:t>]、[</a:t>
            </a:r>
            <a:r>
              <a:rPr lang="en-US" altLang="zh-CN" sz="33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3300" dirty="0" smtClean="0">
                <a:solidFill>
                  <a:schemeClr val="tx2"/>
                </a:solidFill>
              </a:rPr>
              <a:t>)、(</a:t>
            </a:r>
            <a:r>
              <a:rPr lang="en-US" altLang="zh-CN" sz="33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3300" dirty="0" smtClean="0">
                <a:solidFill>
                  <a:schemeClr val="tx2"/>
                </a:solidFill>
              </a:rPr>
              <a:t>]，</a:t>
            </a:r>
            <a:r>
              <a:rPr lang="zh-CN" altLang="en-US" sz="3300" dirty="0" smtClean="0">
                <a:solidFill>
                  <a:schemeClr val="tx2"/>
                </a:solidFill>
              </a:rPr>
              <a:t>其中</a:t>
            </a:r>
            <a:r>
              <a:rPr lang="en-US" altLang="zh-CN" sz="3300" dirty="0" err="1" smtClean="0">
                <a:solidFill>
                  <a:schemeClr val="tx2"/>
                </a:solidFill>
              </a:rPr>
              <a:t>a≠b</a:t>
            </a:r>
            <a:r>
              <a:rPr lang="en-US" altLang="zh-CN" sz="3300" dirty="0" smtClean="0">
                <a:solidFill>
                  <a:schemeClr val="tx2"/>
                </a:solidFill>
              </a:rPr>
              <a:t>，</a:t>
            </a:r>
            <a:r>
              <a:rPr lang="zh-CN" altLang="en-US" sz="3300" dirty="0" smtClean="0">
                <a:solidFill>
                  <a:schemeClr val="tx2"/>
                </a:solidFill>
              </a:rPr>
              <a:t>都是不可数的，且与区间(0,1)等浓。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仅看构造区间[0,1]与(0,1)之间1-1映射的一个例子。我们知道全体有理数的集合是可数的，于是(0,1)区间中的有理数是可数的，不妨将它们排成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, …, 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, …</a:t>
            </a:r>
            <a:r>
              <a:rPr lang="zh-CN" altLang="en-US" sz="3300" dirty="0" smtClean="0"/>
              <a:t>的形式。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9318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319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531F1-D769-4392-A712-41E27A4355B8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推论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12750"/>
            <a:ext cx="8207375" cy="6400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/>
              <a:t>而闭区间[0,1]比区间(0,1)多两个数0和1，它们是有理数，于是可建立闭区间[0, 1]中的有理数到区间(0,1)中的有理数的1-1映射</a:t>
            </a:r>
            <a:r>
              <a:rPr lang="en-US" altLang="zh-CN" sz="30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000" baseline="-30000" dirty="0" smtClean="0">
                <a:solidFill>
                  <a:schemeClr val="tx2"/>
                </a:solidFill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</a:rPr>
              <a:t>：</a:t>
            </a:r>
          </a:p>
          <a:p>
            <a:pPr marL="0" indent="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0， 1， </a:t>
            </a:r>
            <a:r>
              <a:rPr lang="en-US" altLang="zh-CN" dirty="0" smtClean="0"/>
              <a:t>a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， a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，…，a</a:t>
            </a:r>
            <a:r>
              <a:rPr lang="en-US" altLang="zh-CN" baseline="-30000" dirty="0" smtClean="0"/>
              <a:t>n</a:t>
            </a:r>
            <a:r>
              <a:rPr lang="en-US" altLang="zh-CN" dirty="0" smtClean="0"/>
              <a:t>，… </a:t>
            </a:r>
          </a:p>
          <a:p>
            <a:pPr marL="0" indent="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…          …</a:t>
            </a:r>
          </a:p>
          <a:p>
            <a:pPr marL="0" indent="0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a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，a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，a</a:t>
            </a:r>
            <a:r>
              <a:rPr lang="en-US" altLang="zh-CN" baseline="-30000" dirty="0" smtClean="0"/>
              <a:t>3</a:t>
            </a:r>
            <a:r>
              <a:rPr lang="en-US" altLang="zh-CN" dirty="0" smtClean="0"/>
              <a:t>， a</a:t>
            </a:r>
            <a:r>
              <a:rPr lang="en-US" altLang="zh-CN" baseline="-30000" dirty="0" smtClean="0"/>
              <a:t>4</a:t>
            </a:r>
            <a:r>
              <a:rPr lang="en-US" altLang="zh-CN" dirty="0" smtClean="0"/>
              <a:t>，…, a</a:t>
            </a:r>
            <a:r>
              <a:rPr lang="en-US" altLang="zh-CN" baseline="-30000" dirty="0" smtClean="0"/>
              <a:t>n+2</a:t>
            </a:r>
            <a:r>
              <a:rPr lang="en-US" altLang="zh-CN" dirty="0" smtClean="0"/>
              <a:t>, …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令区间[0,1]中的无理数到区间(0,1)中的无理数的1-1映射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-30000" dirty="0" smtClean="0">
                <a:solidFill>
                  <a:schemeClr val="tx2"/>
                </a:solidFill>
              </a:rPr>
              <a:t>2</a:t>
            </a:r>
            <a:r>
              <a:rPr lang="zh-CN" altLang="en-US" sz="3200" dirty="0" smtClean="0"/>
              <a:t>为自己对应自己。则映射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dirty="0" smtClean="0">
                <a:solidFill>
                  <a:schemeClr val="tx2"/>
                </a:solidFill>
              </a:rPr>
              <a:t>= 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-30000" dirty="0" smtClean="0">
                <a:solidFill>
                  <a:schemeClr val="tx2"/>
                </a:solidFill>
              </a:rPr>
              <a:t>1</a:t>
            </a:r>
            <a:r>
              <a:rPr lang="en-US" altLang="zh-CN" sz="3200" dirty="0" smtClean="0">
                <a:solidFill>
                  <a:schemeClr val="tx2"/>
                </a:solidFill>
              </a:rPr>
              <a:t>∪</a:t>
            </a:r>
            <a:r>
              <a:rPr lang="en-US" altLang="zh-CN" sz="3200" dirty="0" smtClean="0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3200" baseline="-30000" dirty="0" smtClean="0">
                <a:solidFill>
                  <a:schemeClr val="tx2"/>
                </a:solidFill>
              </a:rPr>
              <a:t>2</a:t>
            </a:r>
            <a:r>
              <a:rPr lang="zh-CN" altLang="en-US" sz="3200" dirty="0" smtClean="0"/>
              <a:t>为区间[0, 1]到区间(0,1)的1-1映射。从而区间[0,1]与(0,1)等浓。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971550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5364163" y="2565400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1835150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2700338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3635375" y="2492375"/>
            <a:ext cx="0" cy="8350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52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9040DD-3258-4B2B-AFCB-3E619BE61A60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5002" grpId="0" animBg="1"/>
      <p:bldP spid="85003" grpId="0" animBg="1"/>
      <p:bldP spid="85004" grpId="0" animBg="1"/>
      <p:bldP spid="8500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43000"/>
            <a:ext cx="7991475" cy="1600200"/>
          </a:xfrm>
          <a:noFill/>
        </p:spPr>
        <p:txBody>
          <a:bodyPr/>
          <a:lstStyle/>
          <a:p>
            <a:pPr marL="0" indent="0" eaLnBrk="1" hangingPunct="1">
              <a:lnSpc>
                <a:spcPct val="130000"/>
              </a:lnSpc>
            </a:pPr>
            <a:r>
              <a:rPr lang="zh-CN" altLang="en-US" dirty="0" smtClean="0"/>
              <a:t>我们把(0,</a:t>
            </a:r>
            <a:r>
              <a:rPr lang="en-US" altLang="zh-CN" dirty="0" smtClean="0"/>
              <a:t>1)</a:t>
            </a:r>
            <a:r>
              <a:rPr lang="zh-CN" altLang="en-US" dirty="0" smtClean="0"/>
              <a:t>区间内的实数集合的基数记为</a:t>
            </a:r>
            <a:r>
              <a:rPr lang="en-US" altLang="zh-CN" dirty="0" smtClean="0"/>
              <a:t>c。 </a:t>
            </a:r>
            <a:endParaRPr lang="zh-CN" altLang="en-US" dirty="0" smtClean="0"/>
          </a:p>
        </p:txBody>
      </p:sp>
      <p:sp>
        <p:nvSpPr>
          <p:cNvPr id="9728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72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216294-145D-4794-8FA4-CCF200FD1644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43000"/>
            <a:ext cx="8280400" cy="5094288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/>
              <a:t>设</a:t>
            </a:r>
            <a:r>
              <a:rPr lang="en-US" altLang="zh-CN" sz="3300" dirty="0" smtClean="0"/>
              <a:t>A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 A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, …,A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, …</a:t>
            </a:r>
            <a:r>
              <a:rPr lang="zh-CN" altLang="en-US" sz="3300" dirty="0" smtClean="0"/>
              <a:t>是互不相交的集合序列，它们的基数都是</a:t>
            </a:r>
            <a:r>
              <a:rPr lang="en-US" altLang="zh-CN" sz="3300" dirty="0" smtClean="0"/>
              <a:t>c，</a:t>
            </a:r>
            <a:r>
              <a:rPr lang="zh-CN" altLang="en-US" sz="3300" dirty="0" smtClean="0"/>
              <a:t>则              的基数也是</a:t>
            </a:r>
            <a:r>
              <a:rPr lang="en-US" altLang="zh-CN" sz="3300" dirty="0" smtClean="0"/>
              <a:t>c。</a:t>
            </a:r>
            <a:r>
              <a:rPr lang="zh-CN" altLang="en-US" sz="3300" dirty="0" smtClean="0"/>
              <a:t>即可数</a:t>
            </a:r>
            <a:r>
              <a:rPr lang="en-US" altLang="zh-CN" sz="3300" dirty="0" smtClean="0"/>
              <a:t>(</a:t>
            </a:r>
            <a:r>
              <a:rPr lang="zh-CN" altLang="en-US" sz="3300" dirty="0" smtClean="0"/>
              <a:t>无穷多</a:t>
            </a:r>
            <a:r>
              <a:rPr lang="en-US" altLang="zh-CN" sz="3300" dirty="0" smtClean="0"/>
              <a:t>)</a:t>
            </a:r>
            <a:r>
              <a:rPr lang="zh-CN" altLang="en-US" sz="3300" dirty="0" smtClean="0"/>
              <a:t>个基数为</a:t>
            </a:r>
            <a:r>
              <a:rPr lang="en-US" altLang="zh-CN" sz="3300" dirty="0" smtClean="0"/>
              <a:t>c</a:t>
            </a:r>
            <a:r>
              <a:rPr lang="zh-CN" altLang="en-US" sz="3300" dirty="0" smtClean="0"/>
              <a:t>的集合的并集基数仍为</a:t>
            </a:r>
            <a:r>
              <a:rPr lang="en-US" altLang="zh-CN" sz="3300" dirty="0" smtClean="0"/>
              <a:t>c。 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zh-CN" altLang="en-US" sz="3300" dirty="0" smtClean="0"/>
              <a:t>注</a:t>
            </a:r>
            <a:r>
              <a:rPr lang="en-US" altLang="zh-CN" sz="3300" dirty="0" smtClean="0"/>
              <a:t>: c</a:t>
            </a:r>
            <a:r>
              <a:rPr lang="zh-CN" altLang="en-US" sz="3300" dirty="0" smtClean="0"/>
              <a:t>是实数集合的基数。</a:t>
            </a:r>
          </a:p>
        </p:txBody>
      </p:sp>
      <p:graphicFrame>
        <p:nvGraphicFramePr>
          <p:cNvPr id="9830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077731"/>
              </p:ext>
            </p:extLst>
          </p:nvPr>
        </p:nvGraphicFramePr>
        <p:xfrm>
          <a:off x="5004048" y="1700808"/>
          <a:ext cx="915205" cy="9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3" imgW="418918" imgH="431613" progId="Equation.DSMT4">
                  <p:embed/>
                </p:oleObj>
              </mc:Choice>
              <mc:Fallback>
                <p:oleObj name="Equation" r:id="rId3" imgW="418918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700808"/>
                        <a:ext cx="915205" cy="9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831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61580-8E7B-4D07-ACB7-0D1943A7A57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 </a:t>
            </a:r>
            <a:r>
              <a:rPr lang="en-US" altLang="zh-CN" sz="3600" b="1" dirty="0" smtClean="0">
                <a:latin typeface="+mn-lt"/>
                <a:ea typeface="+mn-ea"/>
              </a:rPr>
              <a:t>1.3.6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611188" y="620713"/>
            <a:ext cx="22320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(0, 1</a:t>
            </a:r>
            <a:r>
              <a:rPr lang="en-US" altLang="zh-CN" sz="4400">
                <a:solidFill>
                  <a:srgbClr val="FFFF00"/>
                </a:solidFill>
              </a:rPr>
              <a:t>]</a:t>
            </a:r>
          </a:p>
        </p:txBody>
      </p:sp>
      <p:sp>
        <p:nvSpPr>
          <p:cNvPr id="99331" name="Rectangle 8"/>
          <p:cNvSpPr>
            <a:spLocks noChangeArrowheads="1"/>
          </p:cNvSpPr>
          <p:nvPr/>
        </p:nvSpPr>
        <p:spPr bwMode="auto">
          <a:xfrm>
            <a:off x="611188" y="1484313"/>
            <a:ext cx="22320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rgbClr val="FFFF00"/>
                </a:solidFill>
              </a:rPr>
              <a:t>(</a:t>
            </a:r>
            <a:r>
              <a:rPr lang="en-US" altLang="zh-CN" sz="4400"/>
              <a:t>1, 2]</a:t>
            </a:r>
          </a:p>
        </p:txBody>
      </p:sp>
      <p:sp>
        <p:nvSpPr>
          <p:cNvPr id="99332" name="Rectangle 9"/>
          <p:cNvSpPr>
            <a:spLocks noChangeArrowheads="1"/>
          </p:cNvSpPr>
          <p:nvPr/>
        </p:nvSpPr>
        <p:spPr bwMode="auto">
          <a:xfrm>
            <a:off x="611188" y="2276475"/>
            <a:ext cx="22320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(2, 3]</a:t>
            </a:r>
          </a:p>
        </p:txBody>
      </p:sp>
      <p:sp>
        <p:nvSpPr>
          <p:cNvPr id="99333" name="Rectangle 10"/>
          <p:cNvSpPr>
            <a:spLocks noChangeArrowheads="1"/>
          </p:cNvSpPr>
          <p:nvPr/>
        </p:nvSpPr>
        <p:spPr bwMode="auto">
          <a:xfrm>
            <a:off x="684213" y="3644900"/>
            <a:ext cx="22320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(n-1, n]</a:t>
            </a:r>
          </a:p>
        </p:txBody>
      </p:sp>
      <p:sp>
        <p:nvSpPr>
          <p:cNvPr id="99334" name="Rectangle 12"/>
          <p:cNvSpPr>
            <a:spLocks noChangeArrowheads="1"/>
          </p:cNvSpPr>
          <p:nvPr/>
        </p:nvSpPr>
        <p:spPr bwMode="auto">
          <a:xfrm>
            <a:off x="611188" y="3141663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9335" name="Rectangle 13"/>
          <p:cNvSpPr>
            <a:spLocks noChangeArrowheads="1"/>
          </p:cNvSpPr>
          <p:nvPr/>
        </p:nvSpPr>
        <p:spPr bwMode="auto">
          <a:xfrm>
            <a:off x="684213" y="4437063"/>
            <a:ext cx="22320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9336" name="Rectangle 14"/>
          <p:cNvSpPr>
            <a:spLocks noChangeArrowheads="1"/>
          </p:cNvSpPr>
          <p:nvPr/>
        </p:nvSpPr>
        <p:spPr bwMode="auto">
          <a:xfrm>
            <a:off x="4572000" y="620713"/>
            <a:ext cx="16557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1</a:t>
            </a:r>
          </a:p>
        </p:txBody>
      </p:sp>
      <p:sp>
        <p:nvSpPr>
          <p:cNvPr id="99337" name="Rectangle 15"/>
          <p:cNvSpPr>
            <a:spLocks noChangeArrowheads="1"/>
          </p:cNvSpPr>
          <p:nvPr/>
        </p:nvSpPr>
        <p:spPr bwMode="auto">
          <a:xfrm>
            <a:off x="4572000" y="1484313"/>
            <a:ext cx="16557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2</a:t>
            </a:r>
          </a:p>
        </p:txBody>
      </p:sp>
      <p:sp>
        <p:nvSpPr>
          <p:cNvPr id="99338" name="Rectangle 16"/>
          <p:cNvSpPr>
            <a:spLocks noChangeArrowheads="1"/>
          </p:cNvSpPr>
          <p:nvPr/>
        </p:nvSpPr>
        <p:spPr bwMode="auto">
          <a:xfrm>
            <a:off x="4572000" y="2276475"/>
            <a:ext cx="16557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3</a:t>
            </a:r>
          </a:p>
        </p:txBody>
      </p:sp>
      <p:sp>
        <p:nvSpPr>
          <p:cNvPr id="99339" name="Rectangle 17"/>
          <p:cNvSpPr>
            <a:spLocks noChangeArrowheads="1"/>
          </p:cNvSpPr>
          <p:nvPr/>
        </p:nvSpPr>
        <p:spPr bwMode="auto">
          <a:xfrm>
            <a:off x="4500563" y="3644900"/>
            <a:ext cx="165576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A</a:t>
            </a:r>
            <a:r>
              <a:rPr lang="en-US" altLang="zh-CN" sz="4400" baseline="-25000"/>
              <a:t>n</a:t>
            </a:r>
          </a:p>
        </p:txBody>
      </p:sp>
      <p:sp>
        <p:nvSpPr>
          <p:cNvPr id="99340" name="Rectangle 18"/>
          <p:cNvSpPr>
            <a:spLocks noChangeArrowheads="1"/>
          </p:cNvSpPr>
          <p:nvPr/>
        </p:nvSpPr>
        <p:spPr bwMode="auto">
          <a:xfrm>
            <a:off x="4211638" y="3141663"/>
            <a:ext cx="2232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9341" name="Rectangle 19"/>
          <p:cNvSpPr>
            <a:spLocks noChangeArrowheads="1"/>
          </p:cNvSpPr>
          <p:nvPr/>
        </p:nvSpPr>
        <p:spPr bwMode="auto">
          <a:xfrm>
            <a:off x="4211638" y="4365625"/>
            <a:ext cx="22320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/>
              <a:t>… …</a:t>
            </a:r>
          </a:p>
        </p:txBody>
      </p:sp>
      <p:sp>
        <p:nvSpPr>
          <p:cNvPr id="99342" name="Rectangle 20"/>
          <p:cNvSpPr>
            <a:spLocks noChangeArrowheads="1"/>
          </p:cNvSpPr>
          <p:nvPr/>
        </p:nvSpPr>
        <p:spPr bwMode="auto">
          <a:xfrm>
            <a:off x="827088" y="5229225"/>
            <a:ext cx="22320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olidFill>
                  <a:schemeClr val="tx2"/>
                </a:solidFill>
              </a:rPr>
              <a:t>(0, +∞)</a:t>
            </a: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2625725" y="1049338"/>
            <a:ext cx="2232025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>
            <a:off x="2627313" y="1916113"/>
            <a:ext cx="2232025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>
            <a:off x="2627313" y="2708275"/>
            <a:ext cx="2232025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771775" y="4076700"/>
            <a:ext cx="2087563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2987675" y="5661025"/>
            <a:ext cx="1728788" cy="0"/>
          </a:xfrm>
          <a:prstGeom prst="line">
            <a:avLst/>
          </a:prstGeom>
          <a:noFill/>
          <a:ln w="889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99348" name="Object 31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3800" y="4941888"/>
          <a:ext cx="1257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4" name="Equation" r:id="rId3" imgW="418918" imgH="431613" progId="Equation.DSMT4">
                  <p:embed/>
                </p:oleObj>
              </mc:Choice>
              <mc:Fallback>
                <p:oleObj name="Equation" r:id="rId3" imgW="418918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941888"/>
                        <a:ext cx="1257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88900" cap="flat" cmpd="sng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2987675" y="333375"/>
            <a:ext cx="1008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anose="05050102010706020507" pitchFamily="18" charset="2"/>
              </a:rPr>
              <a:t></a:t>
            </a:r>
            <a:r>
              <a:rPr lang="en-US" altLang="zh-CN" sz="4400" baseline="-25000"/>
              <a:t>1</a:t>
            </a:r>
          </a:p>
        </p:txBody>
      </p:sp>
      <p:sp>
        <p:nvSpPr>
          <p:cNvPr id="144420" name="Rectangle 36"/>
          <p:cNvSpPr>
            <a:spLocks noChangeArrowheads="1"/>
          </p:cNvSpPr>
          <p:nvPr/>
        </p:nvSpPr>
        <p:spPr bwMode="auto">
          <a:xfrm>
            <a:off x="2987675" y="1196975"/>
            <a:ext cx="10795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anose="05050102010706020507" pitchFamily="18" charset="2"/>
              </a:rPr>
              <a:t></a:t>
            </a:r>
            <a:r>
              <a:rPr lang="en-US" altLang="zh-CN" sz="4400" baseline="-25000"/>
              <a:t>2</a:t>
            </a:r>
          </a:p>
        </p:txBody>
      </p:sp>
      <p:sp>
        <p:nvSpPr>
          <p:cNvPr id="144421" name="Rectangle 37"/>
          <p:cNvSpPr>
            <a:spLocks noChangeArrowheads="1"/>
          </p:cNvSpPr>
          <p:nvPr/>
        </p:nvSpPr>
        <p:spPr bwMode="auto">
          <a:xfrm>
            <a:off x="2987675" y="1989138"/>
            <a:ext cx="10795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anose="05050102010706020507" pitchFamily="18" charset="2"/>
              </a:rPr>
              <a:t></a:t>
            </a:r>
            <a:r>
              <a:rPr lang="en-US" altLang="zh-CN" sz="4400" baseline="-25000"/>
              <a:t>3</a:t>
            </a:r>
          </a:p>
        </p:txBody>
      </p:sp>
      <p:sp>
        <p:nvSpPr>
          <p:cNvPr id="144422" name="Rectangle 38"/>
          <p:cNvSpPr>
            <a:spLocks noChangeArrowheads="1"/>
          </p:cNvSpPr>
          <p:nvPr/>
        </p:nvSpPr>
        <p:spPr bwMode="auto">
          <a:xfrm>
            <a:off x="3132138" y="3284538"/>
            <a:ext cx="10795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>
                <a:sym typeface="Symbol" panose="05050102010706020507" pitchFamily="18" charset="2"/>
              </a:rPr>
              <a:t></a:t>
            </a:r>
            <a:r>
              <a:rPr lang="en-US" altLang="zh-CN" sz="4400" baseline="-25000"/>
              <a:t>n</a:t>
            </a:r>
          </a:p>
        </p:txBody>
      </p:sp>
      <p:graphicFrame>
        <p:nvGraphicFramePr>
          <p:cNvPr id="99353" name="Object 31"/>
          <p:cNvGraphicFramePr>
            <a:graphicFrameLocks noChangeAspect="1"/>
          </p:cNvGraphicFramePr>
          <p:nvPr/>
        </p:nvGraphicFramePr>
        <p:xfrm>
          <a:off x="3248025" y="4294188"/>
          <a:ext cx="1257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5" name="Equation" r:id="rId5" imgW="418918" imgH="431613" progId="Equation.DSMT4">
                  <p:embed/>
                </p:oleObj>
              </mc:Choice>
              <mc:Fallback>
                <p:oleObj name="Equation" r:id="rId5" imgW="418918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4294188"/>
                        <a:ext cx="1257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889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9935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8CEE0A-E594-4048-B08A-183EAA0BFA22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0" grpId="0" animBg="1"/>
      <p:bldP spid="144411" grpId="0" animBg="1"/>
      <p:bldP spid="144412" grpId="0" animBg="1"/>
      <p:bldP spid="144413" grpId="0" animBg="1"/>
      <p:bldP spid="144414" grpId="0" animBg="1"/>
      <p:bldP spid="144419" grpId="0"/>
      <p:bldP spid="144420" grpId="0"/>
      <p:bldP spid="144421" grpId="0"/>
      <p:bldP spid="1444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876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sz="3300" dirty="0" smtClean="0"/>
              <a:t>设</a:t>
            </a:r>
            <a:r>
              <a:rPr lang="en-US" altLang="zh-CN" sz="3300" dirty="0" smtClean="0">
                <a:solidFill>
                  <a:schemeClr val="tx2"/>
                </a:solidFill>
              </a:rPr>
              <a:t>I</a:t>
            </a:r>
            <a:r>
              <a:rPr lang="en-US" altLang="zh-CN" sz="3300" baseline="-30000" dirty="0" smtClean="0">
                <a:solidFill>
                  <a:schemeClr val="tx2"/>
                </a:solidFill>
              </a:rPr>
              <a:t>n</a:t>
            </a:r>
            <a:r>
              <a:rPr lang="en-US" altLang="zh-CN" sz="3300" dirty="0" smtClean="0">
                <a:solidFill>
                  <a:schemeClr val="tx2"/>
                </a:solidFill>
              </a:rPr>
              <a:t>=(n-1, n]</a:t>
            </a:r>
            <a:r>
              <a:rPr lang="en-US" altLang="zh-CN" sz="3300" dirty="0" smtClean="0"/>
              <a:t>，</a:t>
            </a:r>
            <a:r>
              <a:rPr lang="zh-CN" altLang="en-US" sz="3300" dirty="0" smtClean="0"/>
              <a:t>则当</a:t>
            </a:r>
            <a:r>
              <a:rPr lang="en-US" altLang="zh-CN" sz="3300" dirty="0" err="1" smtClean="0"/>
              <a:t>m≠n</a:t>
            </a:r>
            <a:r>
              <a:rPr lang="zh-CN" altLang="en-US" sz="3300" dirty="0" smtClean="0"/>
              <a:t>时，</a:t>
            </a:r>
            <a:r>
              <a:rPr lang="en-US" altLang="zh-CN" sz="3300" dirty="0" err="1" smtClean="0"/>
              <a:t>I</a:t>
            </a:r>
            <a:r>
              <a:rPr lang="en-US" altLang="zh-CN" sz="3300" baseline="-30000" dirty="0" err="1" smtClean="0"/>
              <a:t>m</a:t>
            </a:r>
            <a:r>
              <a:rPr lang="en-US" altLang="zh-CN" sz="3300" dirty="0" err="1" smtClean="0"/>
              <a:t>∩I</a:t>
            </a:r>
            <a:r>
              <a:rPr lang="en-US" altLang="zh-CN" sz="3300" baseline="-30000" dirty="0" err="1" smtClean="0"/>
              <a:t>n</a:t>
            </a:r>
            <a:r>
              <a:rPr lang="en-US" altLang="zh-CN" sz="3300" baseline="-30000" dirty="0" smtClean="0"/>
              <a:t> </a:t>
            </a:r>
            <a:r>
              <a:rPr lang="en-US" altLang="zh-CN" sz="3300" dirty="0" smtClean="0"/>
              <a:t>=</a:t>
            </a:r>
            <a:r>
              <a:rPr lang="en-US" altLang="zh-CN" sz="3300" dirty="0" smtClean="0">
                <a:sym typeface="Symbol" panose="05050102010706020507" pitchFamily="18" charset="2"/>
              </a:rPr>
              <a:t></a:t>
            </a:r>
            <a:r>
              <a:rPr lang="en-US" altLang="zh-CN" sz="3300" dirty="0" smtClean="0"/>
              <a:t>。</a:t>
            </a:r>
            <a:r>
              <a:rPr lang="zh-CN" altLang="en-US" sz="3300" dirty="0" smtClean="0"/>
              <a:t>因为</a:t>
            </a:r>
            <a:r>
              <a:rPr lang="en-US" altLang="zh-CN" sz="3300" dirty="0" smtClean="0"/>
              <a:t>I</a:t>
            </a:r>
            <a:r>
              <a:rPr lang="en-US" altLang="zh-CN" sz="3300" baseline="-30000" dirty="0" smtClean="0"/>
              <a:t>n </a:t>
            </a:r>
            <a:r>
              <a:rPr lang="en-US" altLang="zh-CN" sz="3300" dirty="0" smtClean="0"/>
              <a:t> (n=1, 2, …)</a:t>
            </a:r>
            <a:r>
              <a:rPr lang="zh-CN" altLang="en-US" sz="3300" dirty="0" smtClean="0"/>
              <a:t>的基数是</a:t>
            </a:r>
            <a:r>
              <a:rPr lang="en-US" altLang="zh-CN" sz="3300" dirty="0" smtClean="0"/>
              <a:t>c，</a:t>
            </a:r>
            <a:r>
              <a:rPr lang="zh-CN" altLang="en-US" sz="3300" dirty="0" smtClean="0"/>
              <a:t>故存在1-1映射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 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-30000" dirty="0" smtClean="0"/>
              <a:t>2 </a:t>
            </a:r>
            <a:r>
              <a:rPr lang="en-US" altLang="zh-CN" sz="3300" dirty="0" smtClean="0"/>
              <a:t>,…, </a:t>
            </a:r>
            <a:r>
              <a:rPr lang="zh-CN" altLang="en-US" sz="3300" dirty="0" smtClean="0"/>
              <a:t>使得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(I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)= A</a:t>
            </a:r>
            <a:r>
              <a:rPr lang="en-US" altLang="zh-CN" sz="3300" baseline="-30000" dirty="0" smtClean="0"/>
              <a:t>n</a:t>
            </a:r>
            <a:r>
              <a:rPr lang="en-US" altLang="zh-CN" sz="3300" dirty="0" smtClean="0"/>
              <a:t>.</a:t>
            </a:r>
            <a:r>
              <a:rPr lang="zh-CN" altLang="en-US" sz="3300" dirty="0" smtClean="0"/>
              <a:t>令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en-US" altLang="zh-CN" sz="3300" dirty="0" smtClean="0"/>
              <a:t> =         ，</a:t>
            </a:r>
            <a:r>
              <a:rPr lang="zh-CN" altLang="en-US" sz="3300" dirty="0" smtClean="0"/>
              <a:t>则</a:t>
            </a:r>
            <a:r>
              <a:rPr lang="en-US" altLang="zh-CN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/>
              <a:t>是        =(0, +</a:t>
            </a:r>
            <a:r>
              <a:rPr lang="zh-CN" altLang="en-US" sz="3300" dirty="0" smtClean="0">
                <a:sym typeface="Symbol" panose="05050102010706020507" pitchFamily="18" charset="2"/>
              </a:rPr>
              <a:t>)</a:t>
            </a:r>
            <a:r>
              <a:rPr lang="zh-CN" altLang="en-US" sz="3300" dirty="0" smtClean="0"/>
              <a:t>到         的1-1映射。从而        与(0, +</a:t>
            </a:r>
            <a:r>
              <a:rPr lang="zh-CN" altLang="en-US" sz="3300" dirty="0" smtClean="0">
                <a:sym typeface="Symbol" panose="05050102010706020507" pitchFamily="18" charset="2"/>
              </a:rPr>
              <a:t>)</a:t>
            </a:r>
            <a:r>
              <a:rPr lang="zh-CN" altLang="en-US" sz="3300" dirty="0" smtClean="0"/>
              <a:t>等浓，可知其基数为</a:t>
            </a:r>
            <a:r>
              <a:rPr lang="en-US" altLang="zh-CN" sz="3300" dirty="0" smtClean="0"/>
              <a:t>c。 </a:t>
            </a:r>
            <a:endParaRPr lang="zh-CN" altLang="en-US" sz="3300" dirty="0" smtClean="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aphicFrame>
        <p:nvGraphicFramePr>
          <p:cNvPr id="10035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92498"/>
              </p:ext>
            </p:extLst>
          </p:nvPr>
        </p:nvGraphicFramePr>
        <p:xfrm>
          <a:off x="6168444" y="3429000"/>
          <a:ext cx="82391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8" name="Equation" r:id="rId3" imgW="418918" imgH="431613" progId="Equation.DSMT4">
                  <p:embed/>
                </p:oleObj>
              </mc:Choice>
              <mc:Fallback>
                <p:oleObj name="Equation" r:id="rId3" imgW="418918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444" y="3429000"/>
                        <a:ext cx="82391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1136"/>
              </p:ext>
            </p:extLst>
          </p:nvPr>
        </p:nvGraphicFramePr>
        <p:xfrm>
          <a:off x="2311400" y="3429000"/>
          <a:ext cx="839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9" name="Equation" r:id="rId5" imgW="418918" imgH="431613" progId="Equation.DSMT4">
                  <p:embed/>
                </p:oleObj>
              </mc:Choice>
              <mc:Fallback>
                <p:oleObj name="Equation" r:id="rId5" imgW="418918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429000"/>
                        <a:ext cx="8397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44927"/>
              </p:ext>
            </p:extLst>
          </p:nvPr>
        </p:nvGraphicFramePr>
        <p:xfrm>
          <a:off x="5364088" y="2643541"/>
          <a:ext cx="804356" cy="87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0" name="Equation" r:id="rId7" imgW="342751" imgH="431613" progId="Equation.DSMT4">
                  <p:embed/>
                </p:oleObj>
              </mc:Choice>
              <mc:Fallback>
                <p:oleObj name="Equation" r:id="rId7" imgW="342751" imgH="4316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643541"/>
                        <a:ext cx="804356" cy="879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036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A217A9-9373-45D8-B5E6-5092247079E7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定理 </a:t>
            </a:r>
            <a:r>
              <a:rPr lang="en-US" altLang="zh-CN" sz="3600" b="1" dirty="0" smtClean="0">
                <a:latin typeface="+mn-lt"/>
                <a:ea typeface="+mn-ea"/>
              </a:rPr>
              <a:t>1.3.6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84931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300" dirty="0" smtClean="0"/>
              <a:t>无限集合的基数有多少个</a:t>
            </a:r>
            <a:r>
              <a:rPr lang="en-US" altLang="zh-CN" sz="3300" dirty="0" smtClean="0"/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4400" b="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250825" y="2349500"/>
            <a:ext cx="8610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300" dirty="0">
                <a:latin typeface="楷体_GB2312" pitchFamily="49" charset="-122"/>
                <a:ea typeface="楷体_GB2312" pitchFamily="49" charset="-122"/>
              </a:rPr>
              <a:t>自然数集合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20700" y="3155950"/>
            <a:ext cx="8610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0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3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其它的集合</a:t>
            </a:r>
            <a:r>
              <a:rPr lang="en-US" altLang="zh-CN" sz="3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44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520700" y="4164013"/>
            <a:ext cx="86106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300" dirty="0">
                <a:latin typeface="楷体_GB2312" pitchFamily="49" charset="-122"/>
                <a:ea typeface="楷体_GB2312" pitchFamily="49" charset="-122"/>
              </a:rPr>
              <a:t>实数集合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44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520700" y="5157788"/>
            <a:ext cx="86106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0" dirty="0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3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其它的集合</a:t>
            </a:r>
            <a:r>
              <a:rPr lang="en-US" altLang="zh-CN" sz="33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44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13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5843A9-BE8B-4C91-BD32-6C92C792E28C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下一步的问题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506" y="1268760"/>
            <a:ext cx="8208962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300" dirty="0" smtClean="0">
                <a:latin typeface="宋体" panose="02010600030101010101" pitchFamily="2" charset="-122"/>
              </a:rPr>
              <a:t>设</a:t>
            </a: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内的映射，如果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中每一个元素都一定是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中某元素的映</a:t>
            </a:r>
            <a:r>
              <a:rPr lang="zh-CN" altLang="en-US" sz="3300" dirty="0" smtClean="0"/>
              <a:t>像</a:t>
            </a:r>
            <a:r>
              <a:rPr lang="zh-CN" altLang="en-US" sz="3300" dirty="0" smtClean="0">
                <a:latin typeface="宋体" panose="02010600030101010101" pitchFamily="2" charset="-122"/>
              </a:rPr>
              <a:t>，就称</a:t>
            </a:r>
            <a:r>
              <a:rPr lang="zh-CN" altLang="en-US" sz="3300" dirty="0" smtClean="0">
                <a:sym typeface="Symbol" panose="05050102010706020507" pitchFamily="18" charset="2"/>
              </a:rPr>
              <a:t>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</a:t>
            </a:r>
            <a:r>
              <a:rPr lang="en-US" altLang="zh-CN" sz="3300" dirty="0" smtClean="0"/>
              <a:t>B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上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的映射（满射）。  </a:t>
            </a:r>
            <a:endParaRPr lang="en-US" altLang="zh-CN" sz="3300" dirty="0" smtClean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特别，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到</a:t>
            </a:r>
            <a:r>
              <a:rPr lang="en-US" altLang="zh-CN" sz="3300" dirty="0" smtClean="0"/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上的映射，称为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变换</a:t>
            </a:r>
            <a:r>
              <a:rPr lang="zh-CN" altLang="en-US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/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300" dirty="0" smtClean="0"/>
              <a:t>注意：隐含着</a:t>
            </a:r>
            <a:r>
              <a:rPr lang="en-US" altLang="zh-CN" sz="3300" dirty="0" smtClean="0"/>
              <a:t>|A|≥|B|</a:t>
            </a:r>
            <a:r>
              <a:rPr lang="zh-CN" altLang="en-US" sz="3300" dirty="0" smtClean="0"/>
              <a:t>。</a:t>
            </a:r>
            <a:endParaRPr lang="en-US" altLang="zh-CN" sz="3300" dirty="0" smtClean="0">
              <a:solidFill>
                <a:srgbClr val="FFFF00"/>
              </a:solidFill>
            </a:endParaRPr>
          </a:p>
        </p:txBody>
      </p:sp>
      <p:sp>
        <p:nvSpPr>
          <p:cNvPr id="38916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389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9044FA-4588-4BA1-832F-FD44BF814362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定义1.3.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zh-CN" altLang="en-US" sz="3600" b="1" dirty="0" smtClean="0">
                <a:latin typeface="+mn-lt"/>
                <a:ea typeface="+mn-ea"/>
              </a:rPr>
              <a:t>   满 射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859"/>
            <a:ext cx="8568952" cy="830997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定理</a:t>
            </a:r>
            <a:r>
              <a:rPr lang="zh-CN" altLang="en-US" sz="3600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1.3.</a:t>
            </a:r>
            <a:r>
              <a:rPr lang="en-US" altLang="zh-CN" sz="3600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Contor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基本定理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--1883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年由康托尔证明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956" y="1196752"/>
            <a:ext cx="8628063" cy="45180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>
                <a:solidFill>
                  <a:schemeClr val="tx2"/>
                </a:solidFill>
              </a:rPr>
              <a:t>集合</a:t>
            </a:r>
            <a:r>
              <a:rPr lang="zh-CN" altLang="en-US" sz="3100" b="0" dirty="0" smtClean="0">
                <a:solidFill>
                  <a:schemeClr val="tx2"/>
                </a:solidFill>
              </a:rPr>
              <a:t>Ａ</a:t>
            </a:r>
            <a:r>
              <a:rPr lang="zh-CN" altLang="en-US" sz="3100" dirty="0" smtClean="0">
                <a:solidFill>
                  <a:schemeClr val="tx2"/>
                </a:solidFill>
              </a:rPr>
              <a:t>的元素不能与</a:t>
            </a:r>
            <a:r>
              <a:rPr lang="en-US" altLang="zh-CN" sz="3100" dirty="0" smtClean="0">
                <a:solidFill>
                  <a:schemeClr val="tx2"/>
                </a:solidFill>
              </a:rPr>
              <a:t>A</a:t>
            </a:r>
            <a:r>
              <a:rPr lang="zh-CN" altLang="en-US" sz="3100" dirty="0" smtClean="0">
                <a:solidFill>
                  <a:schemeClr val="tx2"/>
                </a:solidFill>
              </a:rPr>
              <a:t>的所有子集建立1-1映射。</a:t>
            </a:r>
            <a:r>
              <a:rPr lang="zh-CN" altLang="en-US" sz="3100" dirty="0" smtClean="0"/>
              <a:t>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/>
              <a:t>证明：反证法。假设</a:t>
            </a:r>
            <a:r>
              <a:rPr lang="en-US" altLang="zh-CN" sz="3100" dirty="0" smtClean="0">
                <a:sym typeface="Symbol" panose="05050102010706020507" pitchFamily="18" charset="2"/>
              </a:rPr>
              <a:t></a:t>
            </a:r>
            <a:r>
              <a:rPr lang="zh-CN" altLang="en-US" sz="3100" dirty="0" smtClean="0"/>
              <a:t>为</a:t>
            </a:r>
            <a:r>
              <a:rPr lang="en-US" altLang="zh-CN" sz="3100" dirty="0" smtClean="0"/>
              <a:t>A</a:t>
            </a:r>
            <a:r>
              <a:rPr lang="zh-CN" altLang="en-US" sz="3100" dirty="0" smtClean="0"/>
              <a:t>到2</a:t>
            </a:r>
            <a:r>
              <a:rPr lang="zh-CN" altLang="en-US" sz="3100" baseline="30000" dirty="0" smtClean="0"/>
              <a:t>Ａ</a:t>
            </a:r>
            <a:r>
              <a:rPr lang="zh-CN" altLang="en-US" sz="3100" dirty="0" smtClean="0"/>
              <a:t>上的1-1映射。令</a:t>
            </a:r>
            <a:br>
              <a:rPr lang="zh-CN" altLang="en-US" sz="3100" dirty="0" smtClean="0"/>
            </a:br>
            <a:r>
              <a:rPr lang="zh-CN" altLang="en-US" sz="3100" dirty="0" smtClean="0"/>
              <a:t>	Ｂ=</a:t>
            </a:r>
            <a:r>
              <a:rPr lang="zh-CN" altLang="en-US" sz="3100" dirty="0" smtClean="0">
                <a:sym typeface="Symbol" panose="05050102010706020507" pitchFamily="18" charset="2"/>
              </a:rPr>
              <a:t></a:t>
            </a:r>
            <a:r>
              <a:rPr lang="en-US" altLang="zh-CN" sz="3100" dirty="0" err="1" smtClean="0"/>
              <a:t>x|x</a:t>
            </a:r>
            <a:r>
              <a:rPr lang="en-US" altLang="zh-CN" sz="31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100" dirty="0" err="1" smtClean="0"/>
              <a:t>A</a:t>
            </a:r>
            <a:r>
              <a:rPr lang="zh-CN" altLang="en-US" sz="3100" dirty="0" smtClean="0"/>
              <a:t>并且</a:t>
            </a:r>
            <a:r>
              <a:rPr lang="en-US" altLang="zh-CN" sz="3100" dirty="0" smtClean="0"/>
              <a:t>x</a:t>
            </a:r>
            <a:r>
              <a:rPr lang="en-US" altLang="zh-CN" sz="3100" dirty="0" smtClean="0">
                <a:sym typeface="Symbol" panose="05050102010706020507" pitchFamily="18" charset="2"/>
              </a:rPr>
              <a:t></a:t>
            </a:r>
            <a:r>
              <a:rPr lang="en-US" altLang="zh-CN" sz="3100" dirty="0" smtClean="0"/>
              <a:t>(x)</a:t>
            </a:r>
            <a:r>
              <a:rPr lang="en-US" altLang="zh-CN" sz="3100" dirty="0" smtClean="0">
                <a:sym typeface="Symbol" panose="05050102010706020507" pitchFamily="18" charset="2"/>
              </a:rPr>
              <a:t>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/>
              <a:t>显然，Ｂ</a:t>
            </a:r>
            <a:r>
              <a:rPr lang="en-US" altLang="zh-CN" sz="3100" dirty="0" smtClean="0">
                <a:sym typeface="Symbol" panose="05050102010706020507" pitchFamily="18" charset="2"/>
              </a:rPr>
              <a:t>A</a:t>
            </a:r>
            <a:r>
              <a:rPr lang="zh-CN" altLang="en-US" sz="3100" dirty="0" smtClean="0">
                <a:sym typeface="Symbol" panose="05050102010706020507" pitchFamily="18" charset="2"/>
              </a:rPr>
              <a:t>。</a:t>
            </a:r>
            <a:r>
              <a:rPr lang="zh-CN" altLang="en-US" sz="3100" dirty="0" smtClean="0"/>
              <a:t>于是，存在唯一一个元素</a:t>
            </a:r>
            <a:r>
              <a:rPr lang="en-US" altLang="zh-CN" sz="3100" dirty="0" err="1" smtClean="0"/>
              <a:t>b</a:t>
            </a:r>
            <a:r>
              <a:rPr lang="en-US" altLang="zh-CN" sz="31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100" dirty="0" err="1" smtClean="0"/>
              <a:t>A</a:t>
            </a:r>
            <a:r>
              <a:rPr lang="en-US" altLang="zh-CN" sz="3100" dirty="0" smtClean="0"/>
              <a:t>，</a:t>
            </a:r>
            <a:r>
              <a:rPr lang="zh-CN" altLang="en-US" sz="3100" dirty="0" smtClean="0"/>
              <a:t>使得</a:t>
            </a:r>
            <a:r>
              <a:rPr lang="en-US" altLang="zh-CN" sz="3100" dirty="0" smtClean="0">
                <a:sym typeface="Symbol" panose="05050102010706020507" pitchFamily="18" charset="2"/>
              </a:rPr>
              <a:t>   </a:t>
            </a:r>
            <a:r>
              <a:rPr lang="en-US" altLang="zh-CN" sz="3100" dirty="0" smtClean="0"/>
              <a:t>(b) =</a:t>
            </a:r>
            <a:r>
              <a:rPr lang="zh-CN" altLang="en-US" sz="3100" dirty="0" smtClean="0"/>
              <a:t>Ｂ。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240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240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7738D-8DC7-4616-8C0C-85D60DB52EF4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4572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    若</a:t>
            </a:r>
            <a:r>
              <a:rPr lang="en-US" altLang="zh-CN" sz="3200" dirty="0" err="1" smtClean="0"/>
              <a:t>b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B</a:t>
            </a:r>
            <a:r>
              <a:rPr lang="zh-CN" altLang="en-US" sz="3200" dirty="0" smtClean="0"/>
              <a:t>，则由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的定义知，</a:t>
            </a:r>
            <a:r>
              <a:rPr lang="en-US" altLang="zh-CN" sz="3200" dirty="0" smtClean="0"/>
              <a:t>b</a:t>
            </a:r>
            <a:r>
              <a:rPr lang="en-US" altLang="zh-CN" sz="3200" dirty="0" smtClean="0">
                <a:sym typeface="Symbol" panose="05050102010706020507" pitchFamily="18" charset="2"/>
              </a:rPr>
              <a:t></a:t>
            </a:r>
            <a:r>
              <a:rPr lang="en-US" altLang="zh-CN" sz="3200" dirty="0" smtClean="0"/>
              <a:t>(b)=B,</a:t>
            </a:r>
            <a:r>
              <a:rPr lang="zh-CN" altLang="en-US" sz="3200" dirty="0" smtClean="0"/>
              <a:t>即</a:t>
            </a:r>
            <a:r>
              <a:rPr lang="en-US" altLang="zh-CN" sz="3200" dirty="0" err="1" smtClean="0"/>
              <a:t>b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</a:t>
            </a:r>
            <a:r>
              <a:rPr lang="en-US" altLang="zh-CN" sz="3200" dirty="0" err="1" smtClean="0"/>
              <a:t>B</a:t>
            </a:r>
            <a:r>
              <a:rPr lang="en-US" altLang="zh-CN" sz="3200" dirty="0" smtClean="0"/>
              <a:t>，</a:t>
            </a:r>
            <a:r>
              <a:rPr lang="zh-CN" altLang="en-US" sz="3200" dirty="0" smtClean="0"/>
              <a:t>矛盾。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    若</a:t>
            </a:r>
            <a:r>
              <a:rPr lang="en-US" altLang="zh-CN" sz="3200" dirty="0" smtClean="0"/>
              <a:t>b</a:t>
            </a:r>
            <a:r>
              <a:rPr lang="en-US" altLang="zh-CN" sz="3200" dirty="0" smtClean="0">
                <a:sym typeface="Symbol" panose="05050102010706020507" pitchFamily="18" charset="2"/>
              </a:rPr>
              <a:t></a:t>
            </a:r>
            <a:r>
              <a:rPr lang="zh-CN" altLang="en-US" sz="3200" dirty="0" smtClean="0"/>
              <a:t>Ｂ, 因为</a:t>
            </a:r>
            <a:r>
              <a:rPr lang="en-US" altLang="zh-CN" sz="3200" dirty="0" smtClean="0">
                <a:sym typeface="Symbol" panose="05050102010706020507" pitchFamily="18" charset="2"/>
              </a:rPr>
              <a:t></a:t>
            </a:r>
            <a:r>
              <a:rPr lang="en-US" altLang="zh-CN" sz="3200" dirty="0" smtClean="0"/>
              <a:t>(b) =</a:t>
            </a:r>
            <a:r>
              <a:rPr lang="zh-CN" altLang="en-US" sz="3200" dirty="0" smtClean="0"/>
              <a:t>Ｂ, 所以</a:t>
            </a:r>
            <a:r>
              <a:rPr lang="en-US" altLang="zh-CN" sz="3200" dirty="0" smtClean="0"/>
              <a:t>b</a:t>
            </a:r>
            <a:r>
              <a:rPr lang="en-US" altLang="zh-CN" sz="3200" dirty="0" smtClean="0">
                <a:sym typeface="Symbol" panose="05050102010706020507" pitchFamily="18" charset="2"/>
              </a:rPr>
              <a:t></a:t>
            </a:r>
            <a:r>
              <a:rPr lang="en-US" altLang="zh-CN" sz="3200" dirty="0" smtClean="0"/>
              <a:t>(b)，</a:t>
            </a:r>
            <a:r>
              <a:rPr lang="zh-CN" altLang="en-US" sz="3200" dirty="0" smtClean="0"/>
              <a:t>于是由Ｂ的定义知，</a:t>
            </a:r>
            <a:r>
              <a:rPr lang="en-US" altLang="zh-CN" sz="3200" dirty="0" err="1" smtClean="0"/>
              <a:t>b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/>
              <a:t>B</a:t>
            </a:r>
            <a:r>
              <a:rPr lang="en-US" altLang="zh-CN" sz="3200" dirty="0" smtClean="0"/>
              <a:t>，</a:t>
            </a:r>
            <a:r>
              <a:rPr lang="zh-CN" altLang="en-US" sz="3200" dirty="0" smtClean="0"/>
              <a:t>矛盾。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    因此，在Ａ与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的所有子集为元素的集合之间，不能建立1-1映射。 </a:t>
            </a:r>
          </a:p>
        </p:txBody>
      </p:sp>
      <p:sp>
        <p:nvSpPr>
          <p:cNvPr id="103427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342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342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0A988C-494C-4FA6-B456-3995F06B4317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859"/>
            <a:ext cx="8568952" cy="830997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定理</a:t>
            </a:r>
            <a:r>
              <a:rPr lang="zh-CN" altLang="en-US" sz="3600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1.3.</a:t>
            </a:r>
            <a:r>
              <a:rPr lang="en-US" altLang="zh-CN" sz="3600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Contor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基本定理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--1883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年由康托尔证明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0228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/>
              <a:t>根据定理1.3.</a:t>
            </a:r>
            <a:r>
              <a:rPr lang="en-US" altLang="zh-CN" sz="3300" dirty="0" smtClean="0"/>
              <a:t>7</a:t>
            </a:r>
            <a:r>
              <a:rPr lang="zh-CN" altLang="en-US" sz="3300" dirty="0" smtClean="0"/>
              <a:t>，我们可以构造基数任意大的集合。如|</a:t>
            </a:r>
            <a:r>
              <a:rPr lang="en-US" altLang="zh-CN" sz="3300" dirty="0" smtClean="0"/>
              <a:t>R|&lt;|2</a:t>
            </a:r>
            <a:r>
              <a:rPr lang="en-US" altLang="zh-CN" sz="3300" baseline="30000" dirty="0" smtClean="0"/>
              <a:t>R</a:t>
            </a:r>
            <a:r>
              <a:rPr lang="en-US" altLang="zh-CN" sz="3300" dirty="0" smtClean="0"/>
              <a:t>|&lt; ……</a:t>
            </a:r>
            <a:endParaRPr lang="zh-CN" altLang="en-US" sz="3300" dirty="0" smtClean="0"/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3300" dirty="0" smtClean="0"/>
              <a:t>按照基数的大小可排为：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 </a:t>
            </a:r>
            <a:r>
              <a:rPr lang="en-US" altLang="zh-CN" sz="3300" dirty="0" smtClean="0"/>
              <a:t>0, 1, 2, …, n, …, </a:t>
            </a:r>
            <a:r>
              <a:rPr lang="en-US" altLang="zh-CN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0</a:t>
            </a:r>
            <a:r>
              <a:rPr lang="en-US" altLang="zh-CN" sz="3300" dirty="0" smtClean="0"/>
              <a:t>, </a:t>
            </a:r>
            <a:r>
              <a:rPr lang="en-US" altLang="zh-CN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,</a:t>
            </a:r>
            <a:r>
              <a:rPr lang="en-US" altLang="zh-CN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2</a:t>
            </a:r>
            <a:r>
              <a:rPr lang="en-US" altLang="zh-CN" sz="3300" dirty="0" smtClean="0"/>
              <a:t> ……&lt;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/>
              <a:t>而</a:t>
            </a:r>
            <a:r>
              <a:rPr lang="en-US" altLang="zh-CN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0</a:t>
            </a:r>
            <a:r>
              <a:rPr lang="en-US" altLang="zh-CN" sz="3300" dirty="0" smtClean="0"/>
              <a:t>&lt;c ,</a:t>
            </a:r>
            <a:r>
              <a:rPr lang="zh-CN" altLang="en-US" sz="3300" dirty="0" smtClean="0"/>
              <a:t>问</a:t>
            </a:r>
            <a:r>
              <a:rPr lang="en-US" altLang="zh-CN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&lt;c </a:t>
            </a:r>
            <a:r>
              <a:rPr lang="zh-CN" altLang="en-US" sz="3300" dirty="0" smtClean="0"/>
              <a:t>是否成立？</a:t>
            </a:r>
            <a:endParaRPr lang="en-US" altLang="zh-CN" sz="3300" dirty="0" smtClean="0"/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即能否找到一实数集的子集，它是不可数集合，但又不能与实数集合建立一一对应。</a:t>
            </a:r>
            <a:endParaRPr lang="en-US" altLang="zh-CN" sz="33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连续统假设为</a:t>
            </a:r>
            <a:r>
              <a:rPr lang="zh-CN" altLang="en-US" sz="3300" dirty="0" smtClean="0"/>
              <a:t> </a:t>
            </a:r>
            <a:r>
              <a:rPr lang="en-US" altLang="zh-CN" sz="3300" dirty="0" smtClean="0">
                <a:sym typeface="Symbol" panose="05050102010706020507" pitchFamily="18" charset="2"/>
              </a:rPr>
              <a:t></a:t>
            </a:r>
            <a:r>
              <a:rPr lang="en-US" altLang="zh-CN" sz="3300" baseline="-30000" dirty="0" smtClean="0"/>
              <a:t>1</a:t>
            </a:r>
            <a:r>
              <a:rPr lang="en-US" altLang="zh-CN" sz="3300" dirty="0" smtClean="0"/>
              <a:t>= c</a:t>
            </a:r>
            <a:r>
              <a:rPr lang="zh-CN" altLang="en-US" sz="3300" dirty="0" smtClean="0"/>
              <a:t>。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367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5477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547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B513AC-518C-43C7-9E39-995B87A184FF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7192"/>
            <a:ext cx="8568952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连续统问题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5175"/>
            <a:ext cx="8596313" cy="58324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 smtClean="0"/>
              <a:t>1900</a:t>
            </a:r>
            <a:r>
              <a:rPr lang="zh-CN" altLang="en-US" sz="3200" dirty="0" smtClean="0"/>
              <a:t>年，第二届国际数学大会在巴黎召开，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世纪国际数学界的头号巨人德国数学家</a:t>
            </a:r>
            <a:r>
              <a:rPr lang="en-US" altLang="zh-CN" sz="3200" dirty="0" smtClean="0"/>
              <a:t>Hilbert(</a:t>
            </a:r>
            <a:r>
              <a:rPr lang="zh-CN" altLang="en-US" sz="3200" dirty="0" smtClean="0"/>
              <a:t>希尔伯特，</a:t>
            </a:r>
            <a:r>
              <a:rPr lang="en-US" altLang="zh-CN" sz="3200" dirty="0" smtClean="0"/>
              <a:t>1862-1943)</a:t>
            </a:r>
            <a:r>
              <a:rPr lang="zh-CN" altLang="en-US" sz="3200" dirty="0" smtClean="0"/>
              <a:t>提出了</a:t>
            </a:r>
            <a:r>
              <a:rPr lang="en-US" altLang="zh-CN" sz="3200" dirty="0" smtClean="0"/>
              <a:t>23</a:t>
            </a:r>
            <a:r>
              <a:rPr lang="zh-CN" altLang="en-US" sz="3200" dirty="0" smtClean="0"/>
              <a:t>个基本问题，几乎指导了一个世纪，现只解决了一半。第一个问题就是如何证明集合论中的连续统假设。</a:t>
            </a:r>
            <a:endParaRPr lang="en-US" altLang="zh-CN" sz="32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连续统假设是数学中最基本的问题，近百年来一直是数理逻辑的中心问题之一，也是集合论最难的问题之一，经过许多著名数学家的不懈努力，已取得了重大进展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106500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65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32427-D955-4B97-8931-3D90EAEF32EE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7192"/>
            <a:ext cx="8568952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连续统问题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3276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dirty="0" smtClean="0"/>
              <a:t>1930</a:t>
            </a:r>
            <a:r>
              <a:rPr lang="zh-CN" altLang="en-US" sz="3200" dirty="0" smtClean="0"/>
              <a:t>年，德国</a:t>
            </a:r>
            <a:r>
              <a:rPr lang="en-US" altLang="zh-CN" sz="3200" dirty="0" err="1" smtClean="0"/>
              <a:t>Godel</a:t>
            </a:r>
            <a:r>
              <a:rPr lang="zh-CN" altLang="en-US" sz="3200" dirty="0" smtClean="0"/>
              <a:t>给出了连续统假设与选择公理是相容的，从而证明了连续统假设不成立是不可能的。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 smtClean="0"/>
              <a:t>1963</a:t>
            </a:r>
            <a:r>
              <a:rPr lang="zh-CN" altLang="en-US" sz="3200" dirty="0" smtClean="0"/>
              <a:t>年，</a:t>
            </a:r>
            <a:r>
              <a:rPr lang="en-US" altLang="zh-CN" sz="3200" dirty="0" smtClean="0"/>
              <a:t>24</a:t>
            </a:r>
            <a:r>
              <a:rPr lang="zh-CN" altLang="en-US" sz="3200" dirty="0" smtClean="0"/>
              <a:t>岁的美国</a:t>
            </a:r>
            <a:r>
              <a:rPr lang="en-US" altLang="zh-CN" sz="3200" dirty="0" smtClean="0"/>
              <a:t>Cohen</a:t>
            </a:r>
            <a:r>
              <a:rPr lang="zh-CN" altLang="en-US" sz="3200" dirty="0" smtClean="0"/>
              <a:t>证明了选择公理与连续统假设是相互独立的，从而给出了：证明连续统假设成立是不可能的。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15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/>
              <a:t>   由此得到，在我们所使用的公理系统中，连续统假设是</a:t>
            </a:r>
            <a:r>
              <a:rPr lang="zh-CN" altLang="en-US" sz="3200" dirty="0" smtClean="0">
                <a:solidFill>
                  <a:schemeClr val="tx2"/>
                </a:solidFill>
              </a:rPr>
              <a:t>不能判定</a:t>
            </a:r>
            <a:r>
              <a:rPr lang="zh-CN" altLang="en-US" sz="3200" dirty="0" smtClean="0"/>
              <a:t>的。 </a:t>
            </a:r>
          </a:p>
        </p:txBody>
      </p:sp>
      <p:sp>
        <p:nvSpPr>
          <p:cNvPr id="10752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0752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F92B4-D196-4B15-953C-D70518D16BE8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7192"/>
            <a:ext cx="8568952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连续统问题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6842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次作业</a:t>
            </a:r>
            <a:endParaRPr lang="zh-CN" alt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79488"/>
            <a:ext cx="8513763" cy="52578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（判断题）设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 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是可数集合，则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A×B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不一定是可数集合。（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A＝{a,b,c}，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中满足下列条件的关系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的个数：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① 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既是自反的又是反自反的。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② 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既是对称的又是反对称的。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③ 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中的等价关系。</a:t>
            </a: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、设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A={x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}，B={y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,y</a:t>
            </a:r>
            <a:r>
              <a:rPr lang="zh-CN" altLang="zh-CN" sz="33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}，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那么共有多少个从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的映射？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720C5-962E-4CE9-9642-C21CF99FE0A5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445500" cy="8286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/>
              </a:rPr>
              <a:t>第</a:t>
            </a:r>
            <a:r>
              <a:rPr lang="en-US" altLang="zh-CN" sz="3600" dirty="0" smtClean="0">
                <a:effectLst/>
              </a:rPr>
              <a:t>1</a:t>
            </a:r>
            <a:r>
              <a:rPr lang="zh-CN" altLang="en-US" sz="3600" dirty="0" smtClean="0">
                <a:effectLst/>
              </a:rPr>
              <a:t>次作业</a:t>
            </a:r>
            <a:endParaRPr lang="zh-CN" altLang="en-US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985838"/>
            <a:ext cx="8497887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A={a,{a}}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，下列哪个不正确（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(B)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(C)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(D)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 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、（判断题）对于任意的集合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B，A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不可能既是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中的元素又是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的子集。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、设集合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A={a,{a}, }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，求幂集合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、在什么条件下，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A×B= 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成立？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FDA7C-82B8-4A34-8AFA-6EFFF59AC651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229600" cy="9001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effectLst/>
              </a:rPr>
              <a:t>第</a:t>
            </a:r>
            <a:r>
              <a:rPr lang="en-US" altLang="zh-CN" sz="3600" dirty="0">
                <a:effectLst/>
              </a:rPr>
              <a:t>1</a:t>
            </a:r>
            <a:r>
              <a:rPr lang="zh-CN" altLang="en-US" sz="3600" dirty="0">
                <a:effectLst/>
              </a:rPr>
              <a:t>次作业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84275"/>
            <a:ext cx="8715375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A={a,{a}}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，下列哪个不正确（</a:t>
            </a:r>
            <a:r>
              <a:rPr lang="en-US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33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(B)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(C)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(D)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 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ρ(A);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l-GR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l-GR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ρ</a:t>
            </a:r>
            <a:r>
              <a:rPr lang="zh-CN" altLang="el-GR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={∅,{a}, {{a}}, {a,{a}}}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{a}∈{∅,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{{a}}, {a,{a}}}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r>
              <a:rPr lang="zh-CN" altLang="zh-CN" sz="33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300" dirty="0" smtClean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(B)</a:t>
            </a:r>
            <a:r>
              <a:rPr lang="zh-CN" altLang="en-US" sz="33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{a}{∅,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{a}, {{a}}, {a,{a}}} ×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(C)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{{a}}∈{∅,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{a}, 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{a,{a}}}√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(D)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{{a}}{∅,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{a}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{{a}}, {a,{a}}}√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730DA-5920-48A7-8AEE-327159E20D0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353425" cy="5470525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solidFill>
                  <a:srgbClr val="FFFF00"/>
                </a:solidFill>
                <a:effectLst/>
                <a:cs typeface="+mj-cs"/>
              </a:rPr>
              <a:t>第</a:t>
            </a:r>
            <a:r>
              <a:rPr lang="en-US" altLang="zh-CN" sz="3600" dirty="0">
                <a:solidFill>
                  <a:srgbClr val="FFFF00"/>
                </a:solidFill>
                <a:effectLst/>
                <a:cs typeface="+mj-cs"/>
              </a:rPr>
              <a:t>1</a:t>
            </a:r>
            <a:r>
              <a:rPr lang="zh-CN" altLang="en-US" sz="3600" dirty="0">
                <a:solidFill>
                  <a:srgbClr val="FFFF00"/>
                </a:solidFill>
                <a:effectLst/>
                <a:cs typeface="+mj-cs"/>
              </a:rPr>
              <a:t>次</a:t>
            </a:r>
            <a:r>
              <a:rPr lang="zh-CN" altLang="en-US" sz="3600" dirty="0" smtClean="0">
                <a:solidFill>
                  <a:srgbClr val="FFFF00"/>
                </a:solidFill>
                <a:effectLst/>
                <a:cs typeface="+mj-cs"/>
              </a:rPr>
              <a:t>作业</a:t>
            </a:r>
            <a:endParaRPr lang="en-US" altLang="zh-CN" sz="3600" dirty="0" smtClean="0">
              <a:solidFill>
                <a:srgbClr val="FFFF00"/>
              </a:solidFill>
              <a:effectLst/>
              <a:cs typeface="+mj-cs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、（判断题）对于任意的集合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B，A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不可能既是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中的元素又是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的子集。</a:t>
            </a: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举反例即可。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A={1}, B={1,{1}}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此时 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A∈B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AB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1A5FF-AA59-4523-A094-AB9DE9005691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148513" cy="703262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effectLst/>
              </a:rPr>
              <a:t>第</a:t>
            </a:r>
            <a:r>
              <a:rPr lang="en-US" altLang="zh-CN" sz="3600" dirty="0">
                <a:effectLst/>
              </a:rPr>
              <a:t>1</a:t>
            </a:r>
            <a:r>
              <a:rPr lang="zh-CN" altLang="en-US" sz="3600" dirty="0">
                <a:effectLst/>
              </a:rPr>
              <a:t>次作业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2563" y="1228725"/>
            <a:ext cx="8929687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、设集合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A={a,{a}, }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，求幂集合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 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(A)={, {a}, {{a}}, {}, {a, {a}}, {a, }, {{a}, }, {a, {a}, }}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、在什么条件下，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A×B= 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成立？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至少有一个为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C814D-4011-4025-AF21-38C579494D6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59812" cy="13716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 dirty="0" smtClean="0"/>
              <a:t>设 </a:t>
            </a:r>
            <a:r>
              <a:rPr lang="en-US" altLang="zh-CN" dirty="0" smtClean="0"/>
              <a:t>A={1,2,3,4,5,6},   B={</a:t>
            </a:r>
            <a:r>
              <a:rPr lang="en-US" altLang="zh-CN" dirty="0" err="1" smtClean="0"/>
              <a:t>a,b,c,d</a:t>
            </a:r>
            <a:r>
              <a:rPr lang="en-US" altLang="zh-CN" dirty="0" smtClean="0"/>
              <a:t>},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 smtClean="0">
                <a:sym typeface="Symbol" panose="05050102010706020507" pitchFamily="18" charset="2"/>
              </a:rPr>
              <a:t>       </a:t>
            </a:r>
            <a:r>
              <a:rPr lang="en-US" altLang="zh-CN" dirty="0" smtClean="0"/>
              <a:t> ：A </a:t>
            </a:r>
            <a:r>
              <a:rPr lang="en-US" altLang="zh-CN" dirty="0" smtClean="0">
                <a:sym typeface="Symbol" panose="05050102010706020507" pitchFamily="18" charset="2"/>
              </a:rPr>
              <a:t> B</a:t>
            </a:r>
            <a:r>
              <a:rPr lang="zh-CN" altLang="en-US" dirty="0" smtClean="0">
                <a:sym typeface="Symbol" panose="05050102010706020507" pitchFamily="18" charset="2"/>
              </a:rPr>
              <a:t>上的映射(满射)</a:t>
            </a:r>
          </a:p>
        </p:txBody>
      </p:sp>
      <p:grpSp>
        <p:nvGrpSpPr>
          <p:cNvPr id="39940" name="Group 1039"/>
          <p:cNvGrpSpPr>
            <a:grpSpLocks/>
          </p:cNvGrpSpPr>
          <p:nvPr/>
        </p:nvGrpSpPr>
        <p:grpSpPr bwMode="auto">
          <a:xfrm>
            <a:off x="2268538" y="2349500"/>
            <a:ext cx="3657600" cy="4025900"/>
            <a:chOff x="1392" y="1728"/>
            <a:chExt cx="2304" cy="2536"/>
          </a:xfrm>
        </p:grpSpPr>
        <p:sp>
          <p:nvSpPr>
            <p:cNvPr id="39945" name="Text Box 1029"/>
            <p:cNvSpPr txBox="1">
              <a:spLocks noChangeArrowheads="1"/>
            </p:cNvSpPr>
            <p:nvPr/>
          </p:nvSpPr>
          <p:spPr bwMode="auto">
            <a:xfrm>
              <a:off x="1402" y="2130"/>
              <a:ext cx="260" cy="2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6</a:t>
              </a:r>
            </a:p>
          </p:txBody>
        </p:sp>
        <p:sp>
          <p:nvSpPr>
            <p:cNvPr id="39946" name="Text Box 1030"/>
            <p:cNvSpPr txBox="1">
              <a:spLocks noChangeArrowheads="1"/>
            </p:cNvSpPr>
            <p:nvPr/>
          </p:nvSpPr>
          <p:spPr bwMode="auto">
            <a:xfrm>
              <a:off x="3436" y="2062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/>
                <a:t>d</a:t>
              </a:r>
            </a:p>
          </p:txBody>
        </p:sp>
        <p:sp>
          <p:nvSpPr>
            <p:cNvPr id="39947" name="Line 1031"/>
            <p:cNvSpPr>
              <a:spLocks noChangeShapeType="1"/>
            </p:cNvSpPr>
            <p:nvPr/>
          </p:nvSpPr>
          <p:spPr bwMode="auto">
            <a:xfrm flipV="1">
              <a:off x="1680" y="230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8" name="Line 1032"/>
            <p:cNvSpPr>
              <a:spLocks noChangeShapeType="1"/>
            </p:cNvSpPr>
            <p:nvPr/>
          </p:nvSpPr>
          <p:spPr bwMode="auto">
            <a:xfrm flipV="1">
              <a:off x="1680" y="264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Line 1033"/>
            <p:cNvSpPr>
              <a:spLocks noChangeShapeType="1"/>
            </p:cNvSpPr>
            <p:nvPr/>
          </p:nvSpPr>
          <p:spPr bwMode="auto">
            <a:xfrm flipV="1">
              <a:off x="1680" y="3024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Line 1034"/>
            <p:cNvSpPr>
              <a:spLocks noChangeShapeType="1"/>
            </p:cNvSpPr>
            <p:nvPr/>
          </p:nvSpPr>
          <p:spPr bwMode="auto">
            <a:xfrm flipV="1">
              <a:off x="1680" y="3312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1" name="Line 1035"/>
            <p:cNvSpPr>
              <a:spLocks noChangeShapeType="1"/>
            </p:cNvSpPr>
            <p:nvPr/>
          </p:nvSpPr>
          <p:spPr bwMode="auto">
            <a:xfrm flipV="1">
              <a:off x="1680" y="3360"/>
              <a:ext cx="177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2" name="Rectangle 1036"/>
            <p:cNvSpPr>
              <a:spLocks noChangeArrowheads="1"/>
            </p:cNvSpPr>
            <p:nvPr/>
          </p:nvSpPr>
          <p:spPr bwMode="auto">
            <a:xfrm>
              <a:off x="1392" y="1728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A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39953" name="Rectangle 1037"/>
            <p:cNvSpPr>
              <a:spLocks noChangeArrowheads="1"/>
            </p:cNvSpPr>
            <p:nvPr/>
          </p:nvSpPr>
          <p:spPr bwMode="auto">
            <a:xfrm>
              <a:off x="3388" y="1728"/>
              <a:ext cx="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B</a:t>
              </a:r>
              <a:endParaRPr lang="zh-CN" altLang="en-US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9954" name="Line 1038"/>
            <p:cNvSpPr>
              <a:spLocks noChangeShapeType="1"/>
            </p:cNvSpPr>
            <p:nvPr/>
          </p:nvSpPr>
          <p:spPr bwMode="auto">
            <a:xfrm flipV="1">
              <a:off x="1680" y="3408"/>
              <a:ext cx="177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1" name="Oval 1040"/>
          <p:cNvSpPr>
            <a:spLocks noChangeArrowheads="1"/>
          </p:cNvSpPr>
          <p:nvPr/>
        </p:nvSpPr>
        <p:spPr bwMode="auto">
          <a:xfrm>
            <a:off x="1979613" y="2924175"/>
            <a:ext cx="1152525" cy="35290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9942" name="Oval 1041"/>
          <p:cNvSpPr>
            <a:spLocks noChangeArrowheads="1"/>
          </p:cNvSpPr>
          <p:nvPr/>
        </p:nvSpPr>
        <p:spPr bwMode="auto">
          <a:xfrm>
            <a:off x="5219700" y="2924175"/>
            <a:ext cx="1150938" cy="34575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994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3994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5BBE3-2D13-40B4-9321-98BAD52F71E8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24000"/>
            <a:ext cx="8280400" cy="4572000"/>
          </a:xfrm>
        </p:spPr>
        <p:txBody>
          <a:bodyPr/>
          <a:lstStyle/>
          <a:p>
            <a:pPr marL="0" indent="0" algn="just" eaLnBrk="1" hangingPunct="1"/>
            <a:r>
              <a:rPr lang="zh-CN" altLang="en-US" dirty="0" smtClean="0"/>
              <a:t>设</a:t>
            </a:r>
            <a:r>
              <a:rPr lang="en-US" altLang="zh-CN" sz="4000" dirty="0" smtClean="0">
                <a:sym typeface="Symbol" panose="05050102010706020507" pitchFamily="18" charset="2"/>
              </a:rPr>
              <a:t>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内的映射，如果对任意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A，b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</a:t>
            </a:r>
            <a:r>
              <a:rPr lang="en-US" altLang="zh-CN" dirty="0" err="1" smtClean="0"/>
              <a:t>b</a:t>
            </a:r>
            <a:r>
              <a:rPr lang="en-US" altLang="zh-CN" dirty="0" smtClean="0"/>
              <a:t>，</a:t>
            </a:r>
            <a:r>
              <a:rPr lang="zh-CN" altLang="en-US" dirty="0" smtClean="0"/>
              <a:t>都有</a:t>
            </a:r>
            <a:r>
              <a:rPr lang="en-US" altLang="zh-CN" sz="4000" dirty="0" smtClean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(a) </a:t>
            </a:r>
            <a:r>
              <a:rPr lang="en-US" altLang="zh-CN" dirty="0" smtClean="0">
                <a:sym typeface="Symbol" panose="05050102010706020507" pitchFamily="18" charset="2"/>
              </a:rPr>
              <a:t> </a:t>
            </a:r>
            <a:r>
              <a:rPr lang="en-US" altLang="zh-CN" sz="4000" dirty="0" smtClean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(b)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就称</a:t>
            </a:r>
            <a:r>
              <a:rPr lang="en-US" altLang="zh-CN" sz="4000" dirty="0" smtClean="0">
                <a:sym typeface="Symbol" panose="05050102010706020507" pitchFamily="18" charset="2"/>
              </a:rPr>
              <a:t>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/>
              <a:t>A</a:t>
            </a:r>
            <a:r>
              <a:rPr lang="zh-CN" altLang="en-US" dirty="0" smtClean="0">
                <a:latin typeface="宋体" panose="02010600030101010101" pitchFamily="2" charset="-122"/>
              </a:rPr>
              <a:t>到</a:t>
            </a:r>
            <a:r>
              <a:rPr lang="en-US" altLang="zh-CN" dirty="0" smtClean="0"/>
              <a:t>B</a:t>
            </a:r>
            <a:r>
              <a:rPr lang="zh-CN" altLang="en-US" dirty="0" smtClean="0">
                <a:latin typeface="宋体" panose="02010600030101010101" pitchFamily="2" charset="-122"/>
              </a:rPr>
              <a:t>的单射。</a:t>
            </a:r>
          </a:p>
          <a:p>
            <a:pPr marL="0" indent="0" algn="just" eaLnBrk="1" hangingPunct="1"/>
            <a:r>
              <a:rPr lang="zh-CN" altLang="en-US" dirty="0" smtClean="0">
                <a:latin typeface="宋体" panose="02010600030101010101" pitchFamily="2" charset="-122"/>
              </a:rPr>
              <a:t>注意：隐含着</a:t>
            </a:r>
            <a:r>
              <a:rPr lang="en-US" altLang="zh-CN" dirty="0" smtClean="0">
                <a:solidFill>
                  <a:schemeClr val="tx2"/>
                </a:solidFill>
              </a:rPr>
              <a:t>|A|≤|B|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</a:p>
        </p:txBody>
      </p:sp>
      <p:sp>
        <p:nvSpPr>
          <p:cNvPr id="40964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09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02F848-8311-4775-91D7-342AEC69EDB5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定义1.3.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zh-CN" altLang="en-US" sz="3600" b="1" dirty="0" smtClean="0">
                <a:latin typeface="+mn-lt"/>
                <a:ea typeface="+mn-ea"/>
              </a:rPr>
              <a:t>   单 射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766" y="763865"/>
            <a:ext cx="8659813" cy="56610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3200" dirty="0" smtClean="0"/>
              <a:t>设</a:t>
            </a:r>
            <a:r>
              <a:rPr lang="en-US" altLang="zh-CN" sz="3200" dirty="0" smtClean="0"/>
              <a:t>A={1,2,3},B={</a:t>
            </a:r>
            <a:r>
              <a:rPr lang="en-US" altLang="zh-CN" sz="3200" dirty="0" err="1" smtClean="0"/>
              <a:t>a,b,c,d</a:t>
            </a:r>
            <a:r>
              <a:rPr lang="en-US" altLang="zh-CN" sz="3200" dirty="0" smtClean="0"/>
              <a:t>},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</a:t>
            </a:r>
            <a:r>
              <a:rPr lang="en-US" altLang="zh-CN" sz="3200" dirty="0" smtClean="0"/>
              <a:t> ：A </a:t>
            </a:r>
            <a:r>
              <a:rPr lang="en-US" altLang="zh-CN" sz="3200" dirty="0" smtClean="0">
                <a:sym typeface="Symbol" panose="05050102010706020507" pitchFamily="18" charset="2"/>
              </a:rPr>
              <a:t> B</a:t>
            </a:r>
            <a:r>
              <a:rPr lang="zh-CN" altLang="en-US" sz="3200" dirty="0" smtClean="0">
                <a:sym typeface="Symbol" panose="05050102010706020507" pitchFamily="18" charset="2"/>
              </a:rPr>
              <a:t>的映射(单射)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200" dirty="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ym typeface="Symbol" panose="05050102010706020507" pitchFamily="18" charset="2"/>
              </a:rPr>
              <a:t>显然，单射未必满射；满射未必单射。     </a:t>
            </a:r>
            <a:endParaRPr lang="en-US" altLang="zh-CN" sz="2000" dirty="0" smtClean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grpSp>
        <p:nvGrpSpPr>
          <p:cNvPr id="41987" name="组合 12"/>
          <p:cNvGrpSpPr>
            <a:grpSpLocks/>
          </p:cNvGrpSpPr>
          <p:nvPr/>
        </p:nvGrpSpPr>
        <p:grpSpPr bwMode="auto">
          <a:xfrm>
            <a:off x="1908175" y="1773238"/>
            <a:ext cx="4319588" cy="3527425"/>
            <a:chOff x="1908175" y="2565400"/>
            <a:chExt cx="4319588" cy="3527425"/>
          </a:xfrm>
        </p:grpSpPr>
        <p:sp>
          <p:nvSpPr>
            <p:cNvPr id="41990" name="Text Box 5"/>
            <p:cNvSpPr txBox="1">
              <a:spLocks noChangeArrowheads="1"/>
            </p:cNvSpPr>
            <p:nvPr/>
          </p:nvSpPr>
          <p:spPr bwMode="auto">
            <a:xfrm>
              <a:off x="2225675" y="3381375"/>
              <a:ext cx="412750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 dirty="0"/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 dirty="0"/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 dirty="0"/>
                <a:t>3</a:t>
              </a:r>
            </a:p>
          </p:txBody>
        </p:sp>
        <p:sp>
          <p:nvSpPr>
            <p:cNvPr id="41991" name="Text Box 6"/>
            <p:cNvSpPr txBox="1">
              <a:spLocks noChangeArrowheads="1"/>
            </p:cNvSpPr>
            <p:nvPr/>
          </p:nvSpPr>
          <p:spPr bwMode="auto">
            <a:xfrm>
              <a:off x="5454650" y="3273425"/>
              <a:ext cx="412750" cy="228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/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/>
                <a:t>d</a:t>
              </a:r>
            </a:p>
          </p:txBody>
        </p:sp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 flipV="1">
              <a:off x="2667000" y="365760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V="1">
              <a:off x="2667000" y="419100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Line 9"/>
            <p:cNvSpPr>
              <a:spLocks noChangeShapeType="1"/>
            </p:cNvSpPr>
            <p:nvPr/>
          </p:nvSpPr>
          <p:spPr bwMode="auto">
            <a:xfrm flipV="1">
              <a:off x="2667000" y="4800600"/>
              <a:ext cx="2819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Rectangle 12"/>
            <p:cNvSpPr>
              <a:spLocks noChangeArrowheads="1"/>
            </p:cNvSpPr>
            <p:nvPr/>
          </p:nvSpPr>
          <p:spPr bwMode="auto">
            <a:xfrm>
              <a:off x="2195513" y="2636838"/>
              <a:ext cx="5143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</a:rPr>
                <a:t>A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41996" name="Rectangle 13"/>
            <p:cNvSpPr>
              <a:spLocks noChangeArrowheads="1"/>
            </p:cNvSpPr>
            <p:nvPr/>
          </p:nvSpPr>
          <p:spPr bwMode="auto">
            <a:xfrm>
              <a:off x="5364163" y="2565400"/>
              <a:ext cx="488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B</a:t>
              </a:r>
              <a:endParaRPr lang="zh-CN" altLang="en-US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1997" name="Oval 15"/>
            <p:cNvSpPr>
              <a:spLocks noChangeArrowheads="1"/>
            </p:cNvSpPr>
            <p:nvPr/>
          </p:nvSpPr>
          <p:spPr bwMode="auto">
            <a:xfrm>
              <a:off x="1908175" y="3284538"/>
              <a:ext cx="1152525" cy="28082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  <p:sp>
          <p:nvSpPr>
            <p:cNvPr id="41998" name="Oval 16"/>
            <p:cNvSpPr>
              <a:spLocks noChangeArrowheads="1"/>
            </p:cNvSpPr>
            <p:nvPr/>
          </p:nvSpPr>
          <p:spPr bwMode="auto">
            <a:xfrm>
              <a:off x="5003800" y="3284538"/>
              <a:ext cx="1223963" cy="28082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4198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4198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6DB57F-7073-4F8A-9BE2-870101BDA526}" type="slidenum">
              <a:rPr kumimoji="0"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 smtClean="0"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" y="80853"/>
            <a:ext cx="8812213" cy="646331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例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8912</TotalTime>
  <Words>5404</Words>
  <Application>Microsoft Office PowerPoint</Application>
  <PresentationFormat>全屏显示(4:3)</PresentationFormat>
  <Paragraphs>533</Paragraphs>
  <Slides>69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Network Blitz</vt:lpstr>
      <vt:lpstr>LiSanfinalll</vt:lpstr>
      <vt:lpstr>1_LiSanfinalll</vt:lpstr>
      <vt:lpstr>1_Network Blitz</vt:lpstr>
      <vt:lpstr>Equation</vt:lpstr>
      <vt:lpstr>§1.3  映  射 </vt:lpstr>
      <vt:lpstr>定义1.3.1   映 射</vt:lpstr>
      <vt:lpstr>PowerPoint 演示文稿</vt:lpstr>
      <vt:lpstr>PowerPoint 演示文稿</vt:lpstr>
      <vt:lpstr>映射的等价定义</vt:lpstr>
      <vt:lpstr>定义1.3.2   满 射</vt:lpstr>
      <vt:lpstr>例</vt:lpstr>
      <vt:lpstr>定义1.3.3   单 射</vt:lpstr>
      <vt:lpstr>例</vt:lpstr>
      <vt:lpstr>定义1.3.4   1-1 映 射</vt:lpstr>
      <vt:lpstr>例</vt:lpstr>
      <vt:lpstr>例</vt:lpstr>
      <vt:lpstr>结论</vt:lpstr>
      <vt:lpstr>PowerPoint 演示文稿</vt:lpstr>
      <vt:lpstr>逆映射</vt:lpstr>
      <vt:lpstr>例</vt:lpstr>
      <vt:lpstr>定义1.3.5   映射的乘积</vt:lpstr>
      <vt:lpstr>映射的乘积满足结合律</vt:lpstr>
      <vt:lpstr>映射的乘积不满足交换律</vt:lpstr>
      <vt:lpstr>练习</vt:lpstr>
      <vt:lpstr>练习</vt:lpstr>
      <vt:lpstr>例</vt:lpstr>
      <vt:lpstr>PowerPoint 演示文稿</vt:lpstr>
      <vt:lpstr>§1.3.1 集合的基数 </vt:lpstr>
      <vt:lpstr>希尔伯特旅馆悖论</vt:lpstr>
      <vt:lpstr>问题的提出</vt:lpstr>
      <vt:lpstr>§1.3.1 集合的基数</vt:lpstr>
      <vt:lpstr>定义1.3.6</vt:lpstr>
      <vt:lpstr>PowerPoint 演示文稿</vt:lpstr>
      <vt:lpstr>PowerPoint 演示文稿</vt:lpstr>
      <vt:lpstr>定义1.3.7</vt:lpstr>
      <vt:lpstr>定理1.3.1 伯恩斯坦定理</vt:lpstr>
      <vt:lpstr>§1.3.2 可数集合 </vt:lpstr>
      <vt:lpstr>定义1.3.8</vt:lpstr>
      <vt:lpstr>结论</vt:lpstr>
      <vt:lpstr>例</vt:lpstr>
      <vt:lpstr>例</vt:lpstr>
      <vt:lpstr>例</vt:lpstr>
      <vt:lpstr>定理 1.3.2</vt:lpstr>
      <vt:lpstr>定理 1.3.3 </vt:lpstr>
      <vt:lpstr>证明：</vt:lpstr>
      <vt:lpstr>证明：</vt:lpstr>
      <vt:lpstr>证明：</vt:lpstr>
      <vt:lpstr>定理 1.3.4</vt:lpstr>
      <vt:lpstr>PowerPoint 演示文稿</vt:lpstr>
      <vt:lpstr>结论</vt:lpstr>
      <vt:lpstr>PowerPoint 演示文稿</vt:lpstr>
      <vt:lpstr>小结：判断可数集合方法</vt:lpstr>
      <vt:lpstr>小结：判断可数集合方法</vt:lpstr>
      <vt:lpstr>§1.3.3 不可数集合 </vt:lpstr>
      <vt:lpstr>定理 1.3.5</vt:lpstr>
      <vt:lpstr>PowerPoint 演示文稿</vt:lpstr>
      <vt:lpstr>推论</vt:lpstr>
      <vt:lpstr>PowerPoint 演示文稿</vt:lpstr>
      <vt:lpstr>PowerPoint 演示文稿</vt:lpstr>
      <vt:lpstr>定理 1.3.6</vt:lpstr>
      <vt:lpstr>PowerPoint 演示文稿</vt:lpstr>
      <vt:lpstr>定理 1.3.6</vt:lpstr>
      <vt:lpstr>下一步的问题</vt:lpstr>
      <vt:lpstr>定理1.3.7 (Contor基本定理--1883年由康托尔证明)</vt:lpstr>
      <vt:lpstr>定理1.3.7 (Contor基本定理--1883年由康托尔证明)</vt:lpstr>
      <vt:lpstr>连续统问题</vt:lpstr>
      <vt:lpstr>连续统问题</vt:lpstr>
      <vt:lpstr>连续统问题</vt:lpstr>
      <vt:lpstr>第3次作业</vt:lpstr>
      <vt:lpstr>第1次作业</vt:lpstr>
      <vt:lpstr>第1次作业</vt:lpstr>
      <vt:lpstr>PowerPoint 演示文稿</vt:lpstr>
      <vt:lpstr>第1次作业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§1.3 映  射 </dc:title>
  <dc:creator>ouyang</dc:creator>
  <cp:lastModifiedBy>Windows 用户</cp:lastModifiedBy>
  <cp:revision>812</cp:revision>
  <cp:lastPrinted>1601-01-01T00:00:00Z</cp:lastPrinted>
  <dcterms:created xsi:type="dcterms:W3CDTF">2002-08-19T06:25:27Z</dcterms:created>
  <dcterms:modified xsi:type="dcterms:W3CDTF">2022-03-28T05:32:38Z</dcterms:modified>
</cp:coreProperties>
</file>