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349" r:id="rId2"/>
    <p:sldMasterId id="2147484628" r:id="rId3"/>
    <p:sldMasterId id="2147484640" r:id="rId4"/>
  </p:sldMasterIdLst>
  <p:notesMasterIdLst>
    <p:notesMasterId r:id="rId41"/>
  </p:notesMasterIdLst>
  <p:sldIdLst>
    <p:sldId id="259" r:id="rId5"/>
    <p:sldId id="319" r:id="rId6"/>
    <p:sldId id="369" r:id="rId7"/>
    <p:sldId id="370" r:id="rId8"/>
    <p:sldId id="371" r:id="rId9"/>
    <p:sldId id="372" r:id="rId10"/>
    <p:sldId id="258" r:id="rId11"/>
    <p:sldId id="260" r:id="rId12"/>
    <p:sldId id="261" r:id="rId13"/>
    <p:sldId id="262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89" r:id="rId22"/>
    <p:sldId id="305" r:id="rId23"/>
    <p:sldId id="306" r:id="rId24"/>
    <p:sldId id="265" r:id="rId25"/>
    <p:sldId id="317" r:id="rId26"/>
    <p:sldId id="387" r:id="rId27"/>
    <p:sldId id="388" r:id="rId28"/>
    <p:sldId id="390" r:id="rId29"/>
    <p:sldId id="272" r:id="rId30"/>
    <p:sldId id="318" r:id="rId31"/>
    <p:sldId id="307" r:id="rId32"/>
    <p:sldId id="308" r:id="rId33"/>
    <p:sldId id="309" r:id="rId34"/>
    <p:sldId id="310" r:id="rId35"/>
    <p:sldId id="311" r:id="rId36"/>
    <p:sldId id="393" r:id="rId37"/>
    <p:sldId id="394" r:id="rId38"/>
    <p:sldId id="395" r:id="rId39"/>
    <p:sldId id="396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00"/>
    <a:srgbClr val="DFEF49"/>
    <a:srgbClr val="40E2F8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 autoAdjust="0"/>
    <p:restoredTop sz="99343" autoAdjust="0"/>
  </p:normalViewPr>
  <p:slideViewPr>
    <p:cSldViewPr>
      <p:cViewPr varScale="1">
        <p:scale>
          <a:sx n="78" d="100"/>
          <a:sy n="78" d="100"/>
        </p:scale>
        <p:origin x="7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2A6A59-00AF-439D-8C1C-80B96352C5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63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2A6A59-00AF-439D-8C1C-80B96352C5D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81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7CDDC1-70E6-4351-9599-8B562F0C429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本引理的逆否命题：设</a:t>
            </a:r>
            <a:r>
              <a:rPr lang="en-US" altLang="zh-CN" smtClean="0"/>
              <a:t>G</a:t>
            </a:r>
            <a:r>
              <a:rPr lang="zh-CN" altLang="en-US" smtClean="0"/>
              <a:t>是（至少有一条边的）有限图，如果</a:t>
            </a:r>
            <a:r>
              <a:rPr lang="en-US" altLang="zh-CN" smtClean="0"/>
              <a:t>G</a:t>
            </a:r>
            <a:r>
              <a:rPr lang="zh-CN" altLang="en-US" smtClean="0"/>
              <a:t>中所有点的度都大于等于</a:t>
            </a:r>
            <a:r>
              <a:rPr lang="en-US" altLang="zh-CN" smtClean="0"/>
              <a:t>2</a:t>
            </a:r>
            <a:r>
              <a:rPr lang="zh-CN" altLang="en-US" smtClean="0"/>
              <a:t>，则</a:t>
            </a:r>
            <a:r>
              <a:rPr lang="en-US" altLang="zh-CN" smtClean="0"/>
              <a:t>G</a:t>
            </a:r>
            <a:r>
              <a:rPr lang="zh-CN" altLang="en-US" smtClean="0"/>
              <a:t>中有回路。</a:t>
            </a:r>
          </a:p>
        </p:txBody>
      </p:sp>
    </p:spTree>
    <p:extLst>
      <p:ext uri="{BB962C8B-B14F-4D97-AF65-F5344CB8AC3E}">
        <p14:creationId xmlns:p14="http://schemas.microsoft.com/office/powerpoint/2010/main" val="3214031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62EB98-D25E-4A4C-BDC5-B2FDC5AC270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显然，无向图包括简单图，我认为，图的定义应该定义一般的图，目前的定义，实际上就是简单图</a:t>
            </a:r>
          </a:p>
        </p:txBody>
      </p:sp>
    </p:spTree>
    <p:extLst>
      <p:ext uri="{BB962C8B-B14F-4D97-AF65-F5344CB8AC3E}">
        <p14:creationId xmlns:p14="http://schemas.microsoft.com/office/powerpoint/2010/main" val="424466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43AA-AF97-4602-BC2B-DEF83D429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4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8E07-8235-4F9A-A3D0-50B52A8B37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4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65EC-1436-42B0-B23F-337CAD01CC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46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F2C22-F900-45C7-84E0-0A67CDE7C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5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5079-D550-4457-843E-F29D40041A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02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9E82-6D46-499F-B100-B517B794B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48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B7AA4-2873-41EF-9C8B-8A113CC4BB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50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6BCB3-5904-4CFE-AF97-E0CB96EC2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18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90BD-522A-451E-BDC2-F5B9029A9C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92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61331-F9D7-4E82-B946-E8E537934A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445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FDE44-F699-4F22-98B0-FC57B217F5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4357-2433-4258-BEC5-11CB3CE198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6430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DA29C-8CD4-4BB9-8139-FEE4A0E470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851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4B238-734C-456F-8EDD-391B55C95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811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B5CE-FDC8-4ADB-A180-B3A39E414E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586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3E9EA-ED58-44BE-853F-4560F78D3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287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C243-92E7-461E-A4E7-C83B721E8F0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65950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5C29-0040-4A5D-A14A-19B32C55500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6512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7444-38EE-49B3-88CE-0FA594C63E9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99728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B7313-40C4-419F-A79A-14D4BF4E046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4025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55E8-1496-458D-B711-544A19937B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61675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D88B5-4A6A-44BB-A4AB-78060FC5B68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5871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CC85-DCE4-49B0-8DF1-DD4D570E16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0355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291F-5631-46A4-96E2-30ED395EFE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65294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F1FF1-5693-4A55-90FB-1748287B71B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56453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4923-61FC-420C-B2F9-9E2F1BA1813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81273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C5AC4-290E-4ED3-A613-A9A18EA818E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8888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403E-0AC5-4CE3-AD2F-54E05AEA0ED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28824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29 h 4320"/>
                <a:gd name="T2" fmla="*/ 1737 w 1737"/>
                <a:gd name="T3" fmla="*/ 474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2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91 h 4320"/>
                <a:gd name="T2" fmla="*/ 1737 w 1737"/>
                <a:gd name="T3" fmla="*/ 46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33 h 4420"/>
                <a:gd name="T2" fmla="*/ 1739 w 1739"/>
                <a:gd name="T3" fmla="*/ 233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23 h 4338"/>
                <a:gd name="T4" fmla="*/ 2080 w 2080"/>
                <a:gd name="T5" fmla="*/ 392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45609-D741-4BC8-8045-3050D324B45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44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63175-BD95-43CB-BC1E-2E394BFDF1C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98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8CF0-E39F-473A-8C7C-8DEBC60078F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34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E098-A9F9-4974-B7AC-C21B3B6A0B4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2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97B8A-C50B-405E-8625-8DBDD21DD77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8976A-73E6-4FB6-8B16-13B74332FD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83F4B-BF39-49F7-8EA5-60C843499D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87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B97B-DCBE-46C6-BD4D-0F333011ADB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06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C8BC-86BF-48B5-9647-0634A560B5C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2986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C68D-8861-4980-A38F-BE82E775EF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0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AA66-A04C-4F01-ABC7-486B236104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181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D5220-9B34-46F9-942A-3C050F08407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995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C7932-B407-4338-91CE-1B834F9FAD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65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4A60-D24C-4F69-8042-A265EFF1E0D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059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4ABE-0532-440E-BD00-0D7AE7BC16F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26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00100"/>
            <a:ext cx="7772400" cy="529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E42C-DB53-48DE-9A27-F2BA19D5D3D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2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C7768-7348-4CF6-A67C-E1C9BDBB6B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34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96AC9-CDB9-47B2-AEAA-903F23DF2B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7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F158-23B9-4B18-A4F8-AC76FC77FD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1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DFA5-3BFB-46AB-BB9D-0F0EB1DD14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74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C72BC-7296-4AEE-8C8E-954F8A95A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6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FBE279-CE10-4427-81E3-484E62382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89" r:id="rId1"/>
    <p:sldLayoutId id="2147484540" r:id="rId2"/>
    <p:sldLayoutId id="2147484541" r:id="rId3"/>
    <p:sldLayoutId id="2147484542" r:id="rId4"/>
    <p:sldLayoutId id="2147484543" r:id="rId5"/>
    <p:sldLayoutId id="2147484544" r:id="rId6"/>
    <p:sldLayoutId id="2147484545" r:id="rId7"/>
    <p:sldLayoutId id="2147484546" r:id="rId8"/>
    <p:sldLayoutId id="2147484547" r:id="rId9"/>
    <p:sldLayoutId id="2147484548" r:id="rId10"/>
    <p:sldLayoutId id="214748454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15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16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7A102A-9230-4200-90CC-DF12409712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15" r:id="rId1"/>
    <p:sldLayoutId id="2147484578" r:id="rId2"/>
    <p:sldLayoutId id="2147484579" r:id="rId3"/>
    <p:sldLayoutId id="2147484580" r:id="rId4"/>
    <p:sldLayoutId id="2147484581" r:id="rId5"/>
    <p:sldLayoutId id="2147484582" r:id="rId6"/>
    <p:sldLayoutId id="2147484583" r:id="rId7"/>
    <p:sldLayoutId id="2147484584" r:id="rId8"/>
    <p:sldLayoutId id="2147484585" r:id="rId9"/>
    <p:sldLayoutId id="2147484586" r:id="rId10"/>
    <p:sldLayoutId id="2147484587" r:id="rId11"/>
    <p:sldLayoutId id="21474845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DA819F-8DBA-4B40-90EC-92555CCD214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28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29" r:id="rId1"/>
    <p:sldLayoutId id="2147484630" r:id="rId2"/>
    <p:sldLayoutId id="2147484631" r:id="rId3"/>
    <p:sldLayoutId id="2147484632" r:id="rId4"/>
    <p:sldLayoutId id="2147484633" r:id="rId5"/>
    <p:sldLayoutId id="2147484634" r:id="rId6"/>
    <p:sldLayoutId id="2147484635" r:id="rId7"/>
    <p:sldLayoutId id="2147484636" r:id="rId8"/>
    <p:sldLayoutId id="2147484637" r:id="rId9"/>
    <p:sldLayoutId id="2147484638" r:id="rId10"/>
    <p:sldLayoutId id="214748463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29 h 4320"/>
                <a:gd name="T2" fmla="*/ 1737 w 1737"/>
                <a:gd name="T3" fmla="*/ 474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2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91 h 4320"/>
                <a:gd name="T2" fmla="*/ 1737 w 1737"/>
                <a:gd name="T3" fmla="*/ 46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33 h 4420"/>
                <a:gd name="T2" fmla="*/ 1739 w 1739"/>
                <a:gd name="T3" fmla="*/ 233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23 h 4338"/>
                <a:gd name="T4" fmla="*/ 2080 w 2080"/>
                <a:gd name="T5" fmla="*/ 392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300029-E98C-410B-8489-8BF9D3D3D60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434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41" r:id="rId1"/>
    <p:sldLayoutId id="2147484642" r:id="rId2"/>
    <p:sldLayoutId id="2147484643" r:id="rId3"/>
    <p:sldLayoutId id="2147484644" r:id="rId4"/>
    <p:sldLayoutId id="2147484645" r:id="rId5"/>
    <p:sldLayoutId id="2147484646" r:id="rId6"/>
    <p:sldLayoutId id="2147484647" r:id="rId7"/>
    <p:sldLayoutId id="2147484648" r:id="rId8"/>
    <p:sldLayoutId id="2147484649" r:id="rId9"/>
    <p:sldLayoutId id="2147484650" r:id="rId10"/>
    <p:sldLayoutId id="2147484651" r:id="rId11"/>
    <p:sldLayoutId id="2147484652" r:id="rId12"/>
    <p:sldLayoutId id="2147484653" r:id="rId13"/>
    <p:sldLayoutId id="2147484654" r:id="rId14"/>
    <p:sldLayoutId id="2147484655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 smtClean="0">
                <a:latin typeface="Times New Roman" pitchFamily="18" charset="0"/>
              </a:rPr>
              <a:t>§4.2  树</a:t>
            </a:r>
            <a:r>
              <a:rPr lang="zh-CN" altLang="en-US" sz="6000" dirty="0" smtClean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6000" dirty="0" smtClean="0">
                <a:latin typeface="Times New Roman" pitchFamily="18" charset="0"/>
                <a:ea typeface="宋体" pitchFamily="2" charset="-122"/>
              </a:rPr>
              <a:t>Tree</a:t>
            </a:r>
            <a:r>
              <a:rPr lang="en-US" altLang="zh-CN" sz="6000" i="1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6000" dirty="0" smtClean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543AA-AF97-4602-BC2B-DEF83D42933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 1) 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zh-CN" altLang="en-US" sz="3600" dirty="0" smtClean="0">
                <a:latin typeface="Times New Roman" pitchFamily="18" charset="0"/>
              </a:rPr>
              <a:t>2)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1)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是树。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2)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连通并且删去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的任意一边，所得之图都不连通。</a:t>
            </a:r>
            <a:endParaRPr lang="zh-CN" altLang="en-US" sz="30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357188" indent="-357188" eaLnBrk="1" hangingPunct="1">
              <a:lnSpc>
                <a:spcPct val="114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</a:rPr>
              <a:t>2)；</a:t>
            </a:r>
            <a:r>
              <a:rPr lang="zh-CN" altLang="en-US" sz="3000" dirty="0" smtClean="0">
                <a:latin typeface="Times New Roman" pitchFamily="18" charset="0"/>
              </a:rPr>
              <a:t>反证，若</a:t>
            </a:r>
            <a:r>
              <a:rPr lang="en-US" altLang="zh-CN" sz="3000" dirty="0" smtClean="0">
                <a:latin typeface="Times New Roman" pitchFamily="18" charset="0"/>
              </a:rPr>
              <a:t>G</a:t>
            </a:r>
            <a:r>
              <a:rPr lang="zh-CN" altLang="en-US" sz="3000" dirty="0" smtClean="0">
                <a:latin typeface="Times New Roman" pitchFamily="18" charset="0"/>
              </a:rPr>
              <a:t>删去边</a:t>
            </a:r>
            <a:r>
              <a:rPr lang="en-US" altLang="zh-CN" sz="3000" dirty="0" smtClean="0">
                <a:latin typeface="Times New Roman" pitchFamily="18" charset="0"/>
              </a:rPr>
              <a:t>vv’</a:t>
            </a:r>
            <a:r>
              <a:rPr lang="zh-CN" altLang="en-US" sz="3000" dirty="0" smtClean="0">
                <a:latin typeface="Times New Roman" pitchFamily="18" charset="0"/>
              </a:rPr>
              <a:t>后是连通的，则有从</a:t>
            </a:r>
            <a:r>
              <a:rPr lang="en-US" altLang="zh-CN" sz="3000" dirty="0" smtClean="0">
                <a:latin typeface="Times New Roman" pitchFamily="18" charset="0"/>
              </a:rPr>
              <a:t>v</a:t>
            </a:r>
            <a:r>
              <a:rPr lang="zh-CN" altLang="en-US" sz="3000" dirty="0" smtClean="0">
                <a:latin typeface="Times New Roman" pitchFamily="18" charset="0"/>
              </a:rPr>
              <a:t>到</a:t>
            </a:r>
            <a:r>
              <a:rPr lang="en-US" altLang="zh-CN" sz="3000" dirty="0" smtClean="0">
                <a:latin typeface="Times New Roman" pitchFamily="18" charset="0"/>
              </a:rPr>
              <a:t>v’</a:t>
            </a:r>
            <a:r>
              <a:rPr lang="zh-CN" altLang="en-US" sz="3000" dirty="0" smtClean="0">
                <a:latin typeface="Times New Roman" pitchFamily="18" charset="0"/>
              </a:rPr>
              <a:t>的路(</a:t>
            </a:r>
            <a:r>
              <a:rPr lang="en-US" altLang="zh-CN" sz="3000" dirty="0" smtClean="0">
                <a:latin typeface="Times New Roman" pitchFamily="18" charset="0"/>
              </a:rPr>
              <a:t>v,v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</a:rPr>
              <a:t>,…,v’)，</a:t>
            </a:r>
            <a:r>
              <a:rPr lang="zh-CN" altLang="en-US" sz="3000" dirty="0" smtClean="0">
                <a:latin typeface="Times New Roman" pitchFamily="18" charset="0"/>
              </a:rPr>
              <a:t>不妨设这是从</a:t>
            </a:r>
            <a:r>
              <a:rPr lang="en-US" altLang="zh-CN" sz="3000" dirty="0" smtClean="0">
                <a:latin typeface="Times New Roman" pitchFamily="18" charset="0"/>
              </a:rPr>
              <a:t>v</a:t>
            </a:r>
            <a:r>
              <a:rPr lang="zh-CN" altLang="en-US" sz="3000" dirty="0" smtClean="0">
                <a:latin typeface="Times New Roman" pitchFamily="18" charset="0"/>
              </a:rPr>
              <a:t>到</a:t>
            </a:r>
            <a:r>
              <a:rPr lang="en-US" altLang="zh-CN" sz="3000" dirty="0" smtClean="0">
                <a:latin typeface="Times New Roman" pitchFamily="18" charset="0"/>
              </a:rPr>
              <a:t>v’</a:t>
            </a:r>
            <a:r>
              <a:rPr lang="zh-CN" altLang="en-US" sz="3000" dirty="0" smtClean="0">
                <a:latin typeface="Times New Roman" pitchFamily="18" charset="0"/>
              </a:rPr>
              <a:t>的  所有路中最短者，于是，这是一条简单路。  显然，此路长度不小于2</a:t>
            </a:r>
            <a:r>
              <a:rPr lang="en-US" altLang="zh-CN" sz="3000" dirty="0" smtClean="0">
                <a:latin typeface="Times New Roman" pitchFamily="18" charset="0"/>
              </a:rPr>
              <a:t>,</a:t>
            </a:r>
            <a:r>
              <a:rPr lang="zh-CN" altLang="en-US" sz="3000" dirty="0" smtClean="0">
                <a:latin typeface="Times New Roman" pitchFamily="18" charset="0"/>
              </a:rPr>
              <a:t>（因为长度为</a:t>
            </a:r>
            <a:r>
              <a:rPr lang="en-US" altLang="zh-CN" sz="3000" dirty="0" smtClean="0">
                <a:latin typeface="Times New Roman" pitchFamily="18" charset="0"/>
              </a:rPr>
              <a:t>1</a:t>
            </a:r>
            <a:r>
              <a:rPr lang="zh-CN" altLang="en-US" sz="3000" dirty="0" smtClean="0">
                <a:latin typeface="Times New Roman" pitchFamily="18" charset="0"/>
              </a:rPr>
              <a:t>的只有</a:t>
            </a:r>
            <a:r>
              <a:rPr lang="en-US" altLang="zh-CN" sz="3000" dirty="0" smtClean="0">
                <a:latin typeface="Times New Roman" pitchFamily="18" charset="0"/>
              </a:rPr>
              <a:t>vv’</a:t>
            </a:r>
            <a:r>
              <a:rPr lang="zh-CN" altLang="en-US" sz="3000" dirty="0" smtClean="0">
                <a:latin typeface="Times New Roman" pitchFamily="18" charset="0"/>
              </a:rPr>
              <a:t>，而现在假设</a:t>
            </a:r>
            <a:r>
              <a:rPr lang="en-US" altLang="zh-CN" sz="3000" dirty="0" smtClean="0">
                <a:latin typeface="Times New Roman" pitchFamily="18" charset="0"/>
              </a:rPr>
              <a:t>vv’</a:t>
            </a:r>
            <a:r>
              <a:rPr lang="zh-CN" altLang="en-US" sz="3000" dirty="0" smtClean="0">
                <a:latin typeface="Times New Roman" pitchFamily="18" charset="0"/>
              </a:rPr>
              <a:t>已经被删除了，且图</a:t>
            </a:r>
            <a:r>
              <a:rPr lang="en-US" altLang="zh-CN" sz="3000" dirty="0" smtClean="0">
                <a:latin typeface="Times New Roman" pitchFamily="18" charset="0"/>
              </a:rPr>
              <a:t>G</a:t>
            </a:r>
            <a:r>
              <a:rPr lang="zh-CN" altLang="en-US" sz="3000" dirty="0" smtClean="0">
                <a:latin typeface="Times New Roman" pitchFamily="18" charset="0"/>
              </a:rPr>
              <a:t>中没有第二个</a:t>
            </a:r>
            <a:r>
              <a:rPr lang="en-US" altLang="zh-CN" sz="3000" dirty="0" smtClean="0">
                <a:latin typeface="Times New Roman" pitchFamily="18" charset="0"/>
              </a:rPr>
              <a:t>vv’</a:t>
            </a:r>
            <a:r>
              <a:rPr lang="zh-CN" altLang="en-US" sz="3000" dirty="0" smtClean="0">
                <a:latin typeface="Times New Roman" pitchFamily="18" charset="0"/>
              </a:rPr>
              <a:t>）</a:t>
            </a:r>
            <a:r>
              <a:rPr lang="en-US" altLang="zh-CN" sz="3000" dirty="0" smtClean="0">
                <a:latin typeface="Times New Roman" pitchFamily="18" charset="0"/>
              </a:rPr>
              <a:t>.</a:t>
            </a:r>
            <a:r>
              <a:rPr lang="zh-CN" altLang="en-US" sz="3000" dirty="0" smtClean="0">
                <a:latin typeface="Times New Roman" pitchFamily="18" charset="0"/>
              </a:rPr>
              <a:t>于是这条路再加上边</a:t>
            </a:r>
            <a:r>
              <a:rPr lang="en-US" altLang="zh-CN" sz="3000" dirty="0" smtClean="0">
                <a:latin typeface="Times New Roman" pitchFamily="18" charset="0"/>
              </a:rPr>
              <a:t>vv’</a:t>
            </a:r>
            <a:r>
              <a:rPr lang="zh-CN" altLang="en-US" sz="3000" dirty="0" smtClean="0">
                <a:latin typeface="Times New Roman" pitchFamily="18" charset="0"/>
              </a:rPr>
              <a:t>就是</a:t>
            </a:r>
            <a:r>
              <a:rPr lang="en-US" altLang="zh-CN" sz="3000" dirty="0" smtClean="0">
                <a:latin typeface="Times New Roman" pitchFamily="18" charset="0"/>
              </a:rPr>
              <a:t>G</a:t>
            </a:r>
            <a:r>
              <a:rPr lang="zh-CN" altLang="en-US" sz="3000" dirty="0" smtClean="0">
                <a:latin typeface="Times New Roman" pitchFamily="18" charset="0"/>
              </a:rPr>
              <a:t>中一条回路，矛盾。</a:t>
            </a:r>
            <a:endParaRPr lang="zh-CN" altLang="en-US" sz="3000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53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 2)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600" dirty="0" smtClean="0">
                <a:latin typeface="Times New Roman" pitchFamily="18" charset="0"/>
              </a:rPr>
              <a:t>3)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8763000" cy="6172200"/>
          </a:xfrm>
        </p:spPr>
        <p:txBody>
          <a:bodyPr/>
          <a:lstStyle/>
          <a:p>
            <a:pPr marL="533400" indent="-533400"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2)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连通并且删去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的任意一边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所得之图都不连通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 </a:t>
            </a:r>
          </a:p>
          <a:p>
            <a:pPr marL="533400" indent="-533400"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3)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中任意两点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v,v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’(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’),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恰有一条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从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v’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的简单路。</a:t>
            </a:r>
            <a:endParaRPr lang="zh-CN" altLang="en-US" sz="28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533400" indent="-533400" eaLnBrk="1" hangingPunct="1">
              <a:lnSpc>
                <a:spcPct val="125000"/>
              </a:lnSpc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2)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3)</a:t>
            </a:r>
            <a:r>
              <a:rPr lang="en-US" altLang="zh-CN" sz="2800" dirty="0" smtClean="0">
                <a:solidFill>
                  <a:schemeClr val="tx2"/>
                </a:solidFill>
                <a:latin typeface="Times New Roman" pitchFamily="18" charset="0"/>
              </a:rPr>
              <a:t>;</a:t>
            </a:r>
            <a:r>
              <a:rPr lang="zh-CN" altLang="en-US" sz="2800" dirty="0" smtClean="0">
                <a:latin typeface="Times New Roman" pitchFamily="18" charset="0"/>
              </a:rPr>
              <a:t>因为</a:t>
            </a:r>
            <a:r>
              <a:rPr lang="en-US" altLang="zh-CN" sz="2800" dirty="0" smtClean="0">
                <a:latin typeface="Times New Roman" pitchFamily="18" charset="0"/>
              </a:rPr>
              <a:t>G</a:t>
            </a:r>
            <a:r>
              <a:rPr lang="zh-CN" altLang="en-US" sz="2800" dirty="0" smtClean="0">
                <a:latin typeface="Times New Roman" pitchFamily="18" charset="0"/>
              </a:rPr>
              <a:t>连通，所以对于</a:t>
            </a:r>
            <a:r>
              <a:rPr lang="en-US" altLang="zh-CN" sz="2800" dirty="0" err="1" smtClean="0">
                <a:latin typeface="Times New Roman" pitchFamily="18" charset="0"/>
              </a:rPr>
              <a:t>v,v</a:t>
            </a:r>
            <a:r>
              <a:rPr lang="en-US" altLang="zh-CN" sz="2800" dirty="0" smtClean="0">
                <a:latin typeface="Times New Roman" pitchFamily="18" charset="0"/>
              </a:rPr>
              <a:t>’,</a:t>
            </a:r>
            <a:r>
              <a:rPr lang="zh-CN" altLang="en-US" sz="2800" dirty="0" smtClean="0">
                <a:latin typeface="Times New Roman" pitchFamily="18" charset="0"/>
              </a:rPr>
              <a:t>有从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zh-CN" altLang="en-US" sz="2800" dirty="0" smtClean="0">
                <a:latin typeface="Times New Roman" pitchFamily="18" charset="0"/>
              </a:rPr>
              <a:t>到</a:t>
            </a:r>
            <a:r>
              <a:rPr lang="en-US" altLang="zh-CN" sz="2800" dirty="0" smtClean="0">
                <a:latin typeface="Times New Roman" pitchFamily="18" charset="0"/>
              </a:rPr>
              <a:t>v’</a:t>
            </a:r>
            <a:r>
              <a:rPr lang="zh-CN" altLang="en-US" sz="2800" dirty="0" smtClean="0">
                <a:latin typeface="Times New Roman" pitchFamily="18" charset="0"/>
              </a:rPr>
              <a:t>的路</a:t>
            </a:r>
            <a:r>
              <a:rPr lang="en-US" altLang="zh-CN" sz="2800" dirty="0" smtClean="0">
                <a:latin typeface="Times New Roman" pitchFamily="18" charset="0"/>
              </a:rPr>
              <a:t>,</a:t>
            </a:r>
            <a:r>
              <a:rPr lang="zh-CN" altLang="en-US" sz="2800" dirty="0" smtClean="0">
                <a:latin typeface="Times New Roman" pitchFamily="18" charset="0"/>
              </a:rPr>
              <a:t>取   其最短者，得从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zh-CN" altLang="en-US" sz="2800" dirty="0" smtClean="0">
                <a:latin typeface="Times New Roman" pitchFamily="18" charset="0"/>
              </a:rPr>
              <a:t>到</a:t>
            </a:r>
            <a:r>
              <a:rPr lang="en-US" altLang="zh-CN" sz="2800" dirty="0" smtClean="0">
                <a:latin typeface="Times New Roman" pitchFamily="18" charset="0"/>
              </a:rPr>
              <a:t>v’</a:t>
            </a:r>
            <a:r>
              <a:rPr lang="zh-CN" altLang="en-US" sz="2800" dirty="0" smtClean="0">
                <a:latin typeface="Times New Roman" pitchFamily="18" charset="0"/>
              </a:rPr>
              <a:t>的简单路。</a:t>
            </a:r>
          </a:p>
          <a:p>
            <a:pPr marL="533400" indent="-533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zh-CN" altLang="en-US" sz="2800" dirty="0" smtClean="0">
                <a:latin typeface="Times New Roman" pitchFamily="18" charset="0"/>
              </a:rPr>
              <a:t>反证，若有两条这样的路，设为 (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0</a:t>
            </a:r>
            <a:r>
              <a:rPr lang="en-US" altLang="zh-CN" sz="2800" dirty="0" smtClean="0">
                <a:latin typeface="Times New Roman" pitchFamily="18" charset="0"/>
              </a:rPr>
              <a:t>,v</a:t>
            </a:r>
            <a:r>
              <a:rPr lang="en-US" altLang="zh-CN" sz="2800" baseline="-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,…,v</a:t>
            </a:r>
            <a:r>
              <a:rPr lang="en-US" altLang="zh-CN" sz="2800" baseline="-30000" dirty="0" smtClean="0">
                <a:latin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</a:rPr>
              <a:t>,v</a:t>
            </a:r>
            <a:r>
              <a:rPr lang="en-US" altLang="zh-CN" sz="2800" baseline="-30000" dirty="0" smtClean="0">
                <a:latin typeface="Times New Roman" pitchFamily="18" charset="0"/>
              </a:rPr>
              <a:t>n+1</a:t>
            </a:r>
            <a:r>
              <a:rPr lang="en-US" altLang="zh-CN" sz="2800" dirty="0" smtClean="0">
                <a:latin typeface="Times New Roman" pitchFamily="18" charset="0"/>
              </a:rPr>
              <a:t>) ，(v</a:t>
            </a:r>
            <a:r>
              <a:rPr lang="en-US" altLang="zh-CN" sz="280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>
                <a:latin typeface="Times New Roman" pitchFamily="18" charset="0"/>
              </a:rPr>
              <a:t>’,v</a:t>
            </a:r>
            <a:r>
              <a:rPr lang="en-US" altLang="zh-CN" sz="2800" baseline="-30000" dirty="0" smtClean="0">
                <a:latin typeface="Times New Roman" pitchFamily="18" charset="0"/>
              </a:rPr>
              <a:t>1</a:t>
            </a:r>
            <a:r>
              <a:rPr lang="en-US" altLang="zh-CN" sz="2800" dirty="0" smtClean="0">
                <a:latin typeface="Times New Roman" pitchFamily="18" charset="0"/>
              </a:rPr>
              <a:t>’,…,</a:t>
            </a:r>
            <a:r>
              <a:rPr lang="en-US" altLang="zh-CN" sz="2800" dirty="0" err="1" smtClean="0">
                <a:latin typeface="Times New Roman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itchFamily="18" charset="0"/>
              </a:rPr>
              <a:t>m</a:t>
            </a:r>
            <a:r>
              <a:rPr lang="en-US" altLang="zh-CN" sz="2800" dirty="0" smtClean="0">
                <a:latin typeface="Times New Roman" pitchFamily="18" charset="0"/>
              </a:rPr>
              <a:t>’, v</a:t>
            </a:r>
            <a:r>
              <a:rPr lang="en-US" altLang="zh-CN" sz="2800" baseline="-30000" dirty="0" smtClean="0">
                <a:latin typeface="Times New Roman" pitchFamily="18" charset="0"/>
              </a:rPr>
              <a:t>m+1</a:t>
            </a:r>
            <a:r>
              <a:rPr lang="en-US" altLang="zh-CN" sz="2800" dirty="0" smtClean="0">
                <a:latin typeface="Times New Roman" pitchFamily="18" charset="0"/>
              </a:rPr>
              <a:t>’)，</a:t>
            </a:r>
            <a:r>
              <a:rPr lang="zh-CN" altLang="en-US" sz="2800" dirty="0" smtClean="0">
                <a:latin typeface="Times New Roman" pitchFamily="18" charset="0"/>
              </a:rPr>
              <a:t>其中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>
                <a:latin typeface="Times New Roman" pitchFamily="18" charset="0"/>
              </a:rPr>
              <a:t>=</a:t>
            </a:r>
            <a:r>
              <a:rPr lang="en-US" altLang="zh-CN" sz="2800" baseline="-25000" dirty="0" smtClean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25000" dirty="0" smtClean="0">
                <a:latin typeface="Times New Roman" pitchFamily="18" charset="0"/>
              </a:rPr>
              <a:t>0 </a:t>
            </a:r>
            <a:r>
              <a:rPr lang="en-US" altLang="zh-CN" sz="2800" dirty="0" smtClean="0">
                <a:latin typeface="Times New Roman" pitchFamily="18" charset="0"/>
              </a:rPr>
              <a:t>’</a:t>
            </a:r>
            <a:r>
              <a:rPr lang="zh-CN" altLang="en-US" sz="2800" dirty="0" smtClean="0">
                <a:latin typeface="Times New Roman" pitchFamily="18" charset="0"/>
              </a:rPr>
              <a:t>=</a:t>
            </a:r>
            <a:r>
              <a:rPr lang="en-US" altLang="zh-CN" sz="2800" dirty="0" smtClean="0">
                <a:latin typeface="Times New Roman" pitchFamily="18" charset="0"/>
              </a:rPr>
              <a:t>v，v</a:t>
            </a:r>
            <a:r>
              <a:rPr lang="en-US" altLang="zh-CN" sz="2800" baseline="-30000" dirty="0" smtClean="0">
                <a:latin typeface="Times New Roman" pitchFamily="18" charset="0"/>
              </a:rPr>
              <a:t>n+1</a:t>
            </a:r>
            <a:r>
              <a:rPr lang="en-US" altLang="zh-CN" sz="2800" dirty="0" smtClean="0">
                <a:latin typeface="Times New Roman" pitchFamily="18" charset="0"/>
              </a:rPr>
              <a:t>=v</a:t>
            </a:r>
            <a:r>
              <a:rPr lang="en-US" altLang="zh-CN" sz="2800" baseline="-30000" dirty="0" smtClean="0">
                <a:latin typeface="Times New Roman" pitchFamily="18" charset="0"/>
              </a:rPr>
              <a:t>m+1</a:t>
            </a:r>
            <a:r>
              <a:rPr lang="en-US" altLang="zh-CN" sz="2800" dirty="0" smtClean="0">
                <a:latin typeface="Times New Roman" pitchFamily="18" charset="0"/>
              </a:rPr>
              <a:t>’=v’。</a:t>
            </a:r>
            <a:r>
              <a:rPr lang="zh-CN" altLang="en-US" sz="2800" dirty="0" smtClean="0">
                <a:latin typeface="Times New Roman" pitchFamily="18" charset="0"/>
              </a:rPr>
              <a:t>从左向右看可找到最小的</a:t>
            </a:r>
            <a:r>
              <a:rPr lang="en-US" altLang="zh-CN" sz="2800" dirty="0" smtClean="0">
                <a:latin typeface="Times New Roman" pitchFamily="18" charset="0"/>
              </a:rPr>
              <a:t>k，</a:t>
            </a:r>
            <a:r>
              <a:rPr lang="zh-CN" altLang="en-US" sz="2800" dirty="0" smtClean="0">
                <a:latin typeface="Times New Roman" pitchFamily="18" charset="0"/>
              </a:rPr>
              <a:t>使得</a:t>
            </a:r>
            <a:r>
              <a:rPr lang="en-US" altLang="zh-CN" sz="2800" dirty="0" err="1" smtClean="0">
                <a:latin typeface="Times New Roman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itchFamily="18" charset="0"/>
              </a:rPr>
              <a:t>k</a:t>
            </a:r>
            <a:r>
              <a:rPr lang="en-US" altLang="zh-CN" sz="2800" dirty="0" err="1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dirty="0" err="1" smtClean="0">
                <a:latin typeface="Times New Roman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</a:rPr>
              <a:t>’。</a:t>
            </a:r>
            <a:r>
              <a:rPr lang="zh-CN" altLang="en-US" sz="2800" dirty="0" smtClean="0">
                <a:latin typeface="Times New Roman" pitchFamily="18" charset="0"/>
              </a:rPr>
              <a:t>于是，从</a:t>
            </a:r>
            <a:r>
              <a:rPr lang="en-US" altLang="zh-CN" sz="2800" dirty="0" smtClean="0">
                <a:latin typeface="Times New Roman" pitchFamily="18" charset="0"/>
              </a:rPr>
              <a:t>G</a:t>
            </a:r>
            <a:r>
              <a:rPr lang="zh-CN" altLang="en-US" sz="2800" dirty="0" smtClean="0">
                <a:latin typeface="Times New Roman" pitchFamily="18" charset="0"/>
              </a:rPr>
              <a:t>删去边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k-1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>
                <a:latin typeface="Times New Roman" pitchFamily="18" charset="0"/>
              </a:rPr>
              <a:t>从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k-1</a:t>
            </a:r>
            <a:r>
              <a:rPr lang="zh-CN" altLang="en-US" sz="2800" dirty="0" smtClean="0">
                <a:latin typeface="Times New Roman" pitchFamily="18" charset="0"/>
              </a:rPr>
              <a:t>到</a:t>
            </a:r>
            <a:r>
              <a:rPr lang="en-US" altLang="zh-CN" sz="2800" dirty="0" err="1" smtClean="0">
                <a:latin typeface="Times New Roman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itchFamily="18" charset="0"/>
              </a:rPr>
              <a:t>k</a:t>
            </a:r>
            <a:r>
              <a:rPr lang="zh-CN" altLang="en-US" sz="2800" dirty="0" smtClean="0">
                <a:latin typeface="Times New Roman" pitchFamily="18" charset="0"/>
              </a:rPr>
              <a:t>还有路 (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k-1</a:t>
            </a:r>
            <a:r>
              <a:rPr lang="en-US" altLang="zh-CN" sz="2800" dirty="0" smtClean="0">
                <a:latin typeface="Times New Roman" pitchFamily="18" charset="0"/>
              </a:rPr>
              <a:t>,v</a:t>
            </a:r>
            <a:r>
              <a:rPr lang="en-US" altLang="zh-CN" sz="2800" baseline="-30000" dirty="0" smtClean="0">
                <a:latin typeface="Times New Roman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</a:rPr>
              <a:t>’,…, v</a:t>
            </a:r>
            <a:r>
              <a:rPr lang="en-US" altLang="zh-CN" sz="2800" baseline="-30000" dirty="0" smtClean="0">
                <a:latin typeface="Times New Roman" pitchFamily="18" charset="0"/>
              </a:rPr>
              <a:t>m+1</a:t>
            </a:r>
            <a:r>
              <a:rPr lang="en-US" altLang="zh-CN" sz="2800" dirty="0" smtClean="0">
                <a:latin typeface="Times New Roman" pitchFamily="18" charset="0"/>
              </a:rPr>
              <a:t>’,v</a:t>
            </a:r>
            <a:r>
              <a:rPr lang="en-US" altLang="zh-CN" sz="2800" baseline="-30000" dirty="0" smtClean="0">
                <a:latin typeface="Times New Roman" pitchFamily="18" charset="0"/>
              </a:rPr>
              <a:t>n</a:t>
            </a:r>
            <a:r>
              <a:rPr lang="en-US" altLang="zh-CN" sz="2800" dirty="0" smtClean="0">
                <a:latin typeface="Times New Roman" pitchFamily="18" charset="0"/>
              </a:rPr>
              <a:t>,v</a:t>
            </a:r>
            <a:r>
              <a:rPr lang="en-US" altLang="zh-CN" sz="2800" baseline="-30000" dirty="0" smtClean="0">
                <a:latin typeface="Times New Roman" pitchFamily="18" charset="0"/>
              </a:rPr>
              <a:t>n-1</a:t>
            </a:r>
            <a:r>
              <a:rPr lang="en-US" altLang="zh-CN" sz="2800" dirty="0" smtClean="0">
                <a:latin typeface="Times New Roman" pitchFamily="18" charset="0"/>
              </a:rPr>
              <a:t>,…,</a:t>
            </a:r>
            <a:r>
              <a:rPr lang="en-US" altLang="zh-CN" sz="2800" dirty="0" err="1" smtClean="0">
                <a:latin typeface="Times New Roman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itchFamily="18" charset="0"/>
              </a:rPr>
              <a:t>k</a:t>
            </a:r>
            <a:r>
              <a:rPr lang="en-US" altLang="zh-CN" sz="2800" dirty="0" smtClean="0">
                <a:latin typeface="Times New Roman" pitchFamily="18" charset="0"/>
              </a:rPr>
              <a:t>)。</a:t>
            </a:r>
            <a:r>
              <a:rPr lang="zh-CN" altLang="en-US" sz="2800" dirty="0" smtClean="0">
                <a:latin typeface="Times New Roman" pitchFamily="18" charset="0"/>
              </a:rPr>
              <a:t>故</a:t>
            </a:r>
            <a:r>
              <a:rPr lang="en-US" altLang="zh-CN" sz="2800" dirty="0" smtClean="0">
                <a:latin typeface="Times New Roman" pitchFamily="18" charset="0"/>
              </a:rPr>
              <a:t>G</a:t>
            </a:r>
            <a:r>
              <a:rPr lang="zh-CN" altLang="en-US" sz="2800" dirty="0" smtClean="0">
                <a:latin typeface="Times New Roman" pitchFamily="18" charset="0"/>
              </a:rPr>
              <a:t>删去边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k-1</a:t>
            </a:r>
            <a:r>
              <a:rPr lang="en-US" altLang="zh-CN" sz="2800" dirty="0" smtClean="0">
                <a:latin typeface="Times New Roman" pitchFamily="18" charset="0"/>
              </a:rPr>
              <a:t>v</a:t>
            </a:r>
            <a:r>
              <a:rPr lang="en-US" altLang="zh-CN" sz="2800" baseline="-30000" dirty="0" smtClean="0">
                <a:latin typeface="Times New Roman" pitchFamily="18" charset="0"/>
              </a:rPr>
              <a:t>k</a:t>
            </a:r>
            <a:r>
              <a:rPr lang="zh-CN" altLang="en-US" sz="2800" dirty="0" smtClean="0">
                <a:latin typeface="Times New Roman" pitchFamily="18" charset="0"/>
              </a:rPr>
              <a:t>后，所得之图仍连通，矛盾。</a:t>
            </a:r>
            <a:endParaRPr lang="en-US" altLang="zh-CN" sz="2800" dirty="0" smtClean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53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 3)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600" dirty="0" smtClean="0">
                <a:latin typeface="Times New Roman" pitchFamily="18" charset="0"/>
              </a:rPr>
              <a:t>1)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3)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中任意两点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v，v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恰有一条从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v’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的简单路。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1)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是树。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3)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1)；</a:t>
            </a:r>
            <a:r>
              <a:rPr lang="zh-CN" altLang="en-US" dirty="0" smtClean="0">
                <a:latin typeface="Times New Roman" pitchFamily="18" charset="0"/>
              </a:rPr>
              <a:t>由已知条件知，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是连通的。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     只需要证明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中无回路。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   反证，</a:t>
            </a:r>
            <a:r>
              <a:rPr lang="zh-CN" altLang="en-US" dirty="0" smtClean="0">
                <a:latin typeface="Times New Roman" pitchFamily="18" charset="0"/>
              </a:rPr>
              <a:t>若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有回路(</a:t>
            </a:r>
            <a:r>
              <a:rPr lang="en-US" altLang="zh-CN" dirty="0" smtClean="0">
                <a:latin typeface="Times New Roman" pitchFamily="18" charset="0"/>
              </a:rPr>
              <a:t>v,v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,…,</a:t>
            </a:r>
            <a:r>
              <a:rPr lang="en-US" altLang="zh-CN" dirty="0" err="1" smtClean="0">
                <a:latin typeface="Times New Roman" pitchFamily="18" charset="0"/>
              </a:rPr>
              <a:t>v</a:t>
            </a:r>
            <a:r>
              <a:rPr lang="en-US" altLang="zh-CN" baseline="-30000" dirty="0" err="1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,…,v)，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从</a:t>
            </a:r>
            <a:r>
              <a:rPr lang="en-US" altLang="zh-CN" dirty="0" smtClean="0">
                <a:latin typeface="Times New Roman" pitchFamily="18" charset="0"/>
              </a:rPr>
              <a:t>v</a:t>
            </a:r>
            <a:r>
              <a:rPr lang="zh-CN" altLang="en-US" dirty="0" smtClean="0">
                <a:latin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</a:rPr>
              <a:t>v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将有两条简单路：</a:t>
            </a:r>
          </a:p>
          <a:p>
            <a:pPr marL="609600" indent="-609600" algn="ctr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Times New Roman" pitchFamily="18" charset="0"/>
              </a:rPr>
              <a:t>v, v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和(</a:t>
            </a:r>
            <a:r>
              <a:rPr lang="en-US" altLang="zh-CN" dirty="0" smtClean="0">
                <a:latin typeface="Times New Roman" pitchFamily="18" charset="0"/>
              </a:rPr>
              <a:t>v,…,</a:t>
            </a:r>
            <a:r>
              <a:rPr lang="en-US" altLang="zh-CN" dirty="0" err="1" smtClean="0">
                <a:latin typeface="Times New Roman" pitchFamily="18" charset="0"/>
              </a:rPr>
              <a:t>v</a:t>
            </a:r>
            <a:r>
              <a:rPr lang="en-US" altLang="zh-CN" baseline="-30000" dirty="0" err="1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,…, v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)，</a:t>
            </a:r>
          </a:p>
          <a:p>
            <a:pPr marL="609600" indent="-609600" algn="just" eaLnBrk="1" hangingPunct="1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矛盾。故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中无回路。所以，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是树。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 1)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600" dirty="0" smtClean="0">
                <a:latin typeface="Times New Roman" pitchFamily="18" charset="0"/>
              </a:rPr>
              <a:t>4)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是树。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不含回路，并且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</a:t>
            </a:r>
            <a:endParaRPr lang="zh-CN" altLang="en-US" sz="33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</a:rPr>
              <a:t>4)；</a:t>
            </a:r>
            <a:r>
              <a:rPr lang="zh-CN" altLang="en-US" sz="3300" dirty="0" smtClean="0">
                <a:latin typeface="Times New Roman" pitchFamily="18" charset="0"/>
              </a:rPr>
              <a:t>因为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是树，所以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中无回路。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itchFamily="18" charset="0"/>
              </a:rPr>
              <a:t>              往证：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有(</a:t>
            </a:r>
            <a:r>
              <a:rPr lang="en-US" altLang="zh-CN" sz="3300" dirty="0" smtClean="0">
                <a:latin typeface="Times New Roman" pitchFamily="18" charset="0"/>
              </a:rPr>
              <a:t>n-1)</a:t>
            </a:r>
            <a:r>
              <a:rPr lang="zh-CN" altLang="en-US" sz="3300" dirty="0" smtClean="0">
                <a:latin typeface="Times New Roman" pitchFamily="18" charset="0"/>
              </a:rPr>
              <a:t>条边。对</a:t>
            </a:r>
            <a:r>
              <a:rPr lang="en-US" altLang="zh-CN" sz="3300" dirty="0" smtClean="0">
                <a:latin typeface="Times New Roman" pitchFamily="18" charset="0"/>
              </a:rPr>
              <a:t>n</a:t>
            </a:r>
            <a:r>
              <a:rPr lang="zh-CN" altLang="en-US" sz="3300" dirty="0" smtClean="0">
                <a:latin typeface="Times New Roman" pitchFamily="18" charset="0"/>
              </a:rPr>
              <a:t>用归纳法。</a:t>
            </a:r>
          </a:p>
          <a:p>
            <a:pPr marL="0" indent="0"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zh-CN" sz="3300" dirty="0" smtClean="0">
                <a:latin typeface="Times New Roman" pitchFamily="18" charset="0"/>
              </a:rPr>
              <a:t>n=1</a:t>
            </a:r>
            <a:r>
              <a:rPr lang="zh-CN" altLang="en-US" sz="3300" dirty="0" smtClean="0">
                <a:latin typeface="Times New Roman" pitchFamily="18" charset="0"/>
              </a:rPr>
              <a:t>时，命题显然。</a:t>
            </a:r>
          </a:p>
          <a:p>
            <a:pPr marL="0" indent="0" algn="just" eaLnBrk="1" hangingPunct="1">
              <a:buFont typeface="Wingdings" panose="05000000000000000000" pitchFamily="2" charset="2"/>
              <a:buChar char="§"/>
              <a:defRPr/>
            </a:pPr>
            <a:r>
              <a:rPr lang="zh-CN" altLang="en-US" sz="3300" dirty="0" smtClean="0">
                <a:latin typeface="Times New Roman" pitchFamily="18" charset="0"/>
              </a:rPr>
              <a:t>假如对于(</a:t>
            </a:r>
            <a:r>
              <a:rPr lang="en-US" altLang="zh-CN" sz="3300" dirty="0" smtClean="0">
                <a:latin typeface="Times New Roman" pitchFamily="18" charset="0"/>
              </a:rPr>
              <a:t>n-1)，</a:t>
            </a:r>
            <a:r>
              <a:rPr lang="zh-CN" altLang="en-US" sz="3300" dirty="0" smtClean="0">
                <a:latin typeface="Times New Roman" pitchFamily="18" charset="0"/>
              </a:rPr>
              <a:t>命题成立。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  <a:defRPr/>
            </a:pPr>
            <a:r>
              <a:rPr lang="zh-CN" altLang="en-US" sz="3300" dirty="0" smtClean="0">
                <a:latin typeface="Times New Roman" pitchFamily="18" charset="0"/>
              </a:rPr>
              <a:t>设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有</a:t>
            </a:r>
            <a:r>
              <a:rPr lang="en-US" altLang="zh-CN" sz="3300" dirty="0" smtClean="0">
                <a:latin typeface="Times New Roman" pitchFamily="18" charset="0"/>
              </a:rPr>
              <a:t>n</a:t>
            </a:r>
            <a:r>
              <a:rPr lang="zh-CN" altLang="en-US" sz="3300" dirty="0" smtClean="0">
                <a:latin typeface="Times New Roman" pitchFamily="18" charset="0"/>
              </a:rPr>
              <a:t>个点，由引理1知，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有点</a:t>
            </a:r>
            <a:r>
              <a:rPr lang="en-US" altLang="zh-CN" sz="3300" dirty="0" err="1" smtClean="0">
                <a:latin typeface="Times New Roman" pitchFamily="18" charset="0"/>
              </a:rPr>
              <a:t>v</a:t>
            </a:r>
            <a:r>
              <a:rPr lang="en-US" altLang="zh-CN" sz="3300" baseline="-30000" dirty="0" err="1" smtClean="0">
                <a:latin typeface="Times New Roman" pitchFamily="18" charset="0"/>
              </a:rPr>
              <a:t>n</a:t>
            </a:r>
            <a:r>
              <a:rPr lang="en-US" altLang="zh-CN" sz="3300" dirty="0" smtClean="0">
                <a:latin typeface="Times New Roman" pitchFamily="18" charset="0"/>
              </a:rPr>
              <a:t>，</a:t>
            </a:r>
            <a:r>
              <a:rPr lang="zh-CN" altLang="en-US" sz="3300" dirty="0" smtClean="0">
                <a:latin typeface="Times New Roman" pitchFamily="18" charset="0"/>
              </a:rPr>
              <a:t>且</a:t>
            </a:r>
            <a:r>
              <a:rPr lang="en-US" altLang="zh-CN" sz="3300" dirty="0" err="1" smtClean="0">
                <a:latin typeface="Times New Roman" pitchFamily="18" charset="0"/>
              </a:rPr>
              <a:t>v</a:t>
            </a:r>
            <a:r>
              <a:rPr lang="en-US" altLang="zh-CN" sz="3300" baseline="-30000" dirty="0" err="1" smtClean="0">
                <a:latin typeface="Times New Roman" pitchFamily="18" charset="0"/>
              </a:rPr>
              <a:t>n</a:t>
            </a:r>
            <a:r>
              <a:rPr lang="en-US" altLang="zh-CN" sz="3300" dirty="0" smtClean="0">
                <a:latin typeface="Times New Roman" pitchFamily="18" charset="0"/>
              </a:rPr>
              <a:t> </a:t>
            </a:r>
            <a:r>
              <a:rPr lang="zh-CN" altLang="en-US" sz="3300" dirty="0" smtClean="0">
                <a:latin typeface="Times New Roman" pitchFamily="18" charset="0"/>
              </a:rPr>
              <a:t>恰有一个相邻点</a:t>
            </a:r>
            <a:r>
              <a:rPr lang="en-US" altLang="zh-CN" sz="3300" dirty="0" smtClean="0">
                <a:latin typeface="Times New Roman" pitchFamily="18" charset="0"/>
              </a:rPr>
              <a:t>v</a:t>
            </a:r>
            <a:r>
              <a:rPr lang="en-US" altLang="zh-CN" sz="3300" baseline="-30000" dirty="0" smtClean="0">
                <a:latin typeface="Times New Roman" pitchFamily="18" charset="0"/>
              </a:rPr>
              <a:t>n-1</a:t>
            </a:r>
            <a:r>
              <a:rPr lang="en-US" altLang="zh-CN" sz="3300" dirty="0" smtClean="0">
                <a:latin typeface="Times New Roman" pitchFamily="18" charset="0"/>
              </a:rPr>
              <a:t>，</a:t>
            </a:r>
            <a:r>
              <a:rPr lang="zh-CN" altLang="en-US" sz="3300" dirty="0" smtClean="0">
                <a:latin typeface="Times New Roman" pitchFamily="18" charset="0"/>
              </a:rPr>
              <a:t>删去</a:t>
            </a:r>
            <a:r>
              <a:rPr lang="en-US" altLang="zh-CN" sz="3300" dirty="0" err="1" smtClean="0">
                <a:latin typeface="Times New Roman" pitchFamily="18" charset="0"/>
              </a:rPr>
              <a:t>v</a:t>
            </a:r>
            <a:r>
              <a:rPr lang="en-US" altLang="zh-CN" sz="3300" baseline="-30000" dirty="0" err="1" smtClean="0">
                <a:latin typeface="Times New Roman" pitchFamily="18" charset="0"/>
              </a:rPr>
              <a:t>n</a:t>
            </a:r>
            <a:r>
              <a:rPr lang="zh-CN" altLang="en-US" sz="3300" dirty="0" smtClean="0">
                <a:latin typeface="Times New Roman" pitchFamily="18" charset="0"/>
              </a:rPr>
              <a:t>和</a:t>
            </a:r>
            <a:r>
              <a:rPr lang="en-US" altLang="zh-CN" sz="3300" dirty="0" smtClean="0">
                <a:latin typeface="Times New Roman" pitchFamily="18" charset="0"/>
              </a:rPr>
              <a:t>v</a:t>
            </a:r>
            <a:r>
              <a:rPr lang="en-US" altLang="zh-CN" sz="3300" baseline="-30000" dirty="0" smtClean="0">
                <a:latin typeface="Times New Roman" pitchFamily="18" charset="0"/>
              </a:rPr>
              <a:t>n</a:t>
            </a:r>
            <a:r>
              <a:rPr lang="en-US" altLang="zh-CN" sz="3300" dirty="0" smtClean="0">
                <a:latin typeface="Times New Roman" pitchFamily="18" charset="0"/>
              </a:rPr>
              <a:t>v</a:t>
            </a:r>
            <a:r>
              <a:rPr lang="en-US" altLang="zh-CN" sz="3300" baseline="-30000" dirty="0" smtClean="0">
                <a:latin typeface="Times New Roman" pitchFamily="18" charset="0"/>
              </a:rPr>
              <a:t>n-1</a:t>
            </a:r>
            <a:r>
              <a:rPr lang="zh-CN" altLang="en-US" sz="3300" dirty="0" smtClean="0">
                <a:latin typeface="Times New Roman" pitchFamily="18" charset="0"/>
              </a:rPr>
              <a:t>得一图</a:t>
            </a:r>
            <a:r>
              <a:rPr lang="en-US" altLang="zh-CN" sz="3300" dirty="0" smtClean="0">
                <a:latin typeface="Times New Roman" pitchFamily="18" charset="0"/>
              </a:rPr>
              <a:t>G’。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itchFamily="18" charset="0"/>
              </a:rPr>
              <a:t>    往证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Times New Roman" pitchFamily="18" charset="0"/>
              </a:rPr>
              <a:t>是树：因为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无回路，所以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Times New Roman" pitchFamily="18" charset="0"/>
              </a:rPr>
              <a:t>无回路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4538"/>
            <a:ext cx="8763000" cy="5791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</a:t>
            </a:r>
            <a:r>
              <a:rPr lang="zh-CN" altLang="en-US" sz="3300" smtClean="0">
                <a:latin typeface="Times New Roman" panose="02020603050405020304" pitchFamily="18" charset="0"/>
              </a:rPr>
              <a:t>因为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连通，所以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中任意两点间有路连接。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 因为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z="3300" smtClean="0">
                <a:latin typeface="Times New Roman" panose="02020603050405020304" pitchFamily="18" charset="0"/>
              </a:rPr>
              <a:t>恰有一个相邻点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sz="3300" smtClean="0">
                <a:latin typeface="Times New Roman" panose="02020603050405020304" pitchFamily="18" charset="0"/>
              </a:rPr>
              <a:t>，</a:t>
            </a:r>
            <a:r>
              <a:rPr lang="zh-CN" altLang="en-US" sz="3300" smtClean="0">
                <a:latin typeface="Times New Roman" panose="02020603050405020304" pitchFamily="18" charset="0"/>
              </a:rPr>
              <a:t>故点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z="3300" smtClean="0">
                <a:latin typeface="Times New Roman" panose="02020603050405020304" pitchFamily="18" charset="0"/>
              </a:rPr>
              <a:t>只能出现在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中任意一条路的两端，而不能出现在中间。所以边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n-1</a:t>
            </a:r>
            <a:r>
              <a:rPr lang="zh-CN" altLang="en-US" sz="3300" smtClean="0">
                <a:latin typeface="Times New Roman" panose="02020603050405020304" pitchFamily="18" charset="0"/>
              </a:rPr>
              <a:t>只能出现在任何一条路的两端，所以删去点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z="3300" smtClean="0">
                <a:latin typeface="Times New Roman" panose="02020603050405020304" pitchFamily="18" charset="0"/>
              </a:rPr>
              <a:t>和边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300" smtClean="0"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sz="3300" smtClean="0">
                <a:latin typeface="Times New Roman" panose="02020603050405020304" pitchFamily="18" charset="0"/>
              </a:rPr>
              <a:t>，</a:t>
            </a:r>
            <a:r>
              <a:rPr lang="zh-CN" altLang="en-US" sz="3300" smtClean="0">
                <a:latin typeface="Times New Roman" panose="02020603050405020304" pitchFamily="18" charset="0"/>
              </a:rPr>
              <a:t>剩下的图中任意两点间仍有路，故</a:t>
            </a:r>
            <a:r>
              <a:rPr lang="en-US" altLang="zh-CN" sz="330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smtClean="0">
                <a:latin typeface="Times New Roman" panose="02020603050405020304" pitchFamily="18" charset="0"/>
              </a:rPr>
              <a:t>连通。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因此，</a:t>
            </a:r>
            <a:r>
              <a:rPr lang="en-US" altLang="zh-CN" sz="330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smtClean="0">
                <a:latin typeface="Times New Roman" panose="02020603050405020304" pitchFamily="18" charset="0"/>
              </a:rPr>
              <a:t>是树。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 由归纳假设，</a:t>
            </a:r>
            <a:r>
              <a:rPr lang="en-US" altLang="zh-CN" sz="330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smtClean="0">
                <a:latin typeface="Times New Roman" panose="02020603050405020304" pitchFamily="18" charset="0"/>
              </a:rPr>
              <a:t>有 (</a:t>
            </a:r>
            <a:r>
              <a:rPr lang="en-US" altLang="zh-CN" sz="3300" smtClean="0">
                <a:latin typeface="Times New Roman" panose="02020603050405020304" pitchFamily="18" charset="0"/>
              </a:rPr>
              <a:t>n-1)-1=(n-2)</a:t>
            </a:r>
            <a:r>
              <a:rPr lang="zh-CN" altLang="en-US" sz="3300" smtClean="0">
                <a:latin typeface="Times New Roman" panose="02020603050405020304" pitchFamily="18" charset="0"/>
              </a:rPr>
              <a:t>条边。故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有(</a:t>
            </a:r>
            <a:r>
              <a:rPr lang="en-US" altLang="zh-CN" sz="3300" smtClean="0">
                <a:latin typeface="Times New Roman" panose="02020603050405020304" pitchFamily="18" charset="0"/>
              </a:rPr>
              <a:t>n-2)+1=(n-1)</a:t>
            </a:r>
            <a:r>
              <a:rPr lang="zh-CN" altLang="en-US" sz="3300" smtClean="0">
                <a:latin typeface="Times New Roman" panose="02020603050405020304" pitchFamily="18" charset="0"/>
              </a:rPr>
              <a:t>条边。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证明： 4)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600" dirty="0" smtClean="0">
                <a:latin typeface="Times New Roman" pitchFamily="18" charset="0"/>
              </a:rPr>
              <a:t>5)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46113"/>
            <a:ext cx="8763000" cy="59436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arabicParenR" startAt="4"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不含回路，并且</a:t>
            </a: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n-1)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AutoNum type="arabicParenR" startAt="4"/>
              <a:defRPr/>
            </a:pP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连通，并且</a:t>
            </a: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n-1)</a:t>
            </a:r>
            <a:r>
              <a:rPr lang="zh-CN" altLang="en-US" sz="31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 </a:t>
            </a:r>
            <a:endParaRPr lang="zh-CN" altLang="en-US" sz="31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>
                <a:solidFill>
                  <a:schemeClr val="tx2"/>
                </a:solidFill>
                <a:latin typeface="Times New Roman" pitchFamily="18" charset="0"/>
              </a:rPr>
              <a:t>4)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itchFamily="18" charset="0"/>
              </a:rPr>
              <a:t>5)；</a:t>
            </a:r>
            <a:r>
              <a:rPr lang="zh-CN" altLang="en-US" sz="3100" dirty="0" smtClean="0">
                <a:latin typeface="Times New Roman" pitchFamily="18" charset="0"/>
              </a:rPr>
              <a:t>已知</a:t>
            </a:r>
            <a:r>
              <a:rPr lang="en-US" altLang="zh-CN" sz="3100" dirty="0" smtClean="0">
                <a:latin typeface="Times New Roman" pitchFamily="18" charset="0"/>
              </a:rPr>
              <a:t>G</a:t>
            </a:r>
            <a:r>
              <a:rPr lang="zh-CN" altLang="en-US" sz="3100" dirty="0" smtClean="0">
                <a:latin typeface="Times New Roman" pitchFamily="18" charset="0"/>
              </a:rPr>
              <a:t>中无回路，有</a:t>
            </a:r>
            <a:r>
              <a:rPr lang="en-US" altLang="zh-CN" sz="3100" dirty="0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个点，(</a:t>
            </a:r>
            <a:r>
              <a:rPr lang="en-US" altLang="zh-CN" sz="3100" dirty="0" smtClean="0">
                <a:latin typeface="Times New Roman" pitchFamily="18" charset="0"/>
              </a:rPr>
              <a:t>n-1)</a:t>
            </a:r>
            <a:r>
              <a:rPr lang="zh-CN" altLang="en-US" sz="3100" dirty="0" smtClean="0">
                <a:latin typeface="Times New Roman" pitchFamily="18" charset="0"/>
              </a:rPr>
              <a:t>条边，往证</a:t>
            </a:r>
            <a:r>
              <a:rPr lang="en-US" altLang="zh-CN" sz="3100" dirty="0" smtClean="0">
                <a:latin typeface="Times New Roman" pitchFamily="18" charset="0"/>
              </a:rPr>
              <a:t>G</a:t>
            </a:r>
            <a:r>
              <a:rPr lang="zh-CN" altLang="en-US" sz="3100" dirty="0" smtClean="0">
                <a:latin typeface="Times New Roman" pitchFamily="18" charset="0"/>
              </a:rPr>
              <a:t>连通。对</a:t>
            </a:r>
            <a:r>
              <a:rPr lang="en-US" altLang="zh-CN" sz="3100" dirty="0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用归纳法。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100" dirty="0" smtClean="0">
                <a:latin typeface="Times New Roman" pitchFamily="18" charset="0"/>
              </a:rPr>
              <a:t>n=2，</a:t>
            </a:r>
            <a:r>
              <a:rPr lang="zh-CN" altLang="en-US" sz="3100" dirty="0" smtClean="0">
                <a:latin typeface="Times New Roman" pitchFamily="18" charset="0"/>
              </a:rPr>
              <a:t>命题显然。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>
                <a:latin typeface="Times New Roman" pitchFamily="18" charset="0"/>
              </a:rPr>
              <a:t>假设</a:t>
            </a:r>
            <a:r>
              <a:rPr lang="en-US" altLang="zh-CN" sz="3100" dirty="0" smtClean="0">
                <a:latin typeface="Times New Roman" pitchFamily="18" charset="0"/>
              </a:rPr>
              <a:t>n-1</a:t>
            </a:r>
            <a:r>
              <a:rPr lang="zh-CN" altLang="en-US" sz="3100" dirty="0" smtClean="0">
                <a:latin typeface="Times New Roman" pitchFamily="18" charset="0"/>
              </a:rPr>
              <a:t>时, 命题成立。</a:t>
            </a:r>
          </a:p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100" dirty="0" smtClean="0">
                <a:latin typeface="Times New Roman" pitchFamily="18" charset="0"/>
              </a:rPr>
              <a:t>设</a:t>
            </a:r>
            <a:r>
              <a:rPr lang="en-US" altLang="zh-CN" sz="3100" dirty="0" smtClean="0">
                <a:latin typeface="Times New Roman" pitchFamily="18" charset="0"/>
              </a:rPr>
              <a:t>G</a:t>
            </a:r>
            <a:r>
              <a:rPr lang="zh-CN" altLang="en-US" sz="3100" dirty="0" smtClean="0">
                <a:latin typeface="Times New Roman" pitchFamily="18" charset="0"/>
              </a:rPr>
              <a:t>有</a:t>
            </a:r>
            <a:r>
              <a:rPr lang="en-US" altLang="zh-CN" sz="3100" dirty="0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个点。由引理1知</a:t>
            </a:r>
            <a:r>
              <a:rPr lang="en-US" altLang="zh-CN" sz="3100" dirty="0" smtClean="0">
                <a:latin typeface="Times New Roman" pitchFamily="18" charset="0"/>
              </a:rPr>
              <a:t>, G</a:t>
            </a:r>
            <a:r>
              <a:rPr lang="zh-CN" altLang="en-US" sz="3100" dirty="0" smtClean="0">
                <a:latin typeface="Times New Roman" pitchFamily="18" charset="0"/>
              </a:rPr>
              <a:t>中有点</a:t>
            </a:r>
            <a:r>
              <a:rPr lang="en-US" altLang="zh-CN" sz="3100" dirty="0" err="1" smtClean="0">
                <a:latin typeface="Times New Roman" pitchFamily="18" charset="0"/>
              </a:rPr>
              <a:t>v</a:t>
            </a:r>
            <a:r>
              <a:rPr lang="en-US" altLang="zh-CN" sz="3100" baseline="-30000" dirty="0" err="1" smtClean="0">
                <a:latin typeface="Times New Roman" pitchFamily="18" charset="0"/>
              </a:rPr>
              <a:t>n</a:t>
            </a:r>
            <a:r>
              <a:rPr lang="en-US" altLang="zh-CN" sz="3100" dirty="0" smtClean="0">
                <a:latin typeface="Times New Roman" pitchFamily="18" charset="0"/>
              </a:rPr>
              <a:t>, </a:t>
            </a:r>
            <a:r>
              <a:rPr lang="en-US" altLang="zh-CN" sz="3100" dirty="0" err="1" smtClean="0">
                <a:latin typeface="Times New Roman" pitchFamily="18" charset="0"/>
              </a:rPr>
              <a:t>v</a:t>
            </a:r>
            <a:r>
              <a:rPr lang="en-US" altLang="zh-CN" sz="3100" baseline="-30000" dirty="0" err="1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恰有一相邻点</a:t>
            </a:r>
            <a:r>
              <a:rPr lang="en-US" altLang="zh-CN" sz="3100" dirty="0" smtClean="0">
                <a:latin typeface="Times New Roman" pitchFamily="18" charset="0"/>
              </a:rPr>
              <a:t>v</a:t>
            </a:r>
            <a:r>
              <a:rPr lang="en-US" altLang="zh-CN" sz="3100" baseline="-30000" dirty="0" smtClean="0">
                <a:latin typeface="Times New Roman" pitchFamily="18" charset="0"/>
              </a:rPr>
              <a:t>n-1</a:t>
            </a:r>
            <a:r>
              <a:rPr lang="en-US" altLang="zh-CN" sz="3100" dirty="0" smtClean="0">
                <a:latin typeface="Times New Roman" pitchFamily="18" charset="0"/>
              </a:rPr>
              <a:t>, </a:t>
            </a:r>
            <a:r>
              <a:rPr lang="zh-CN" altLang="en-US" sz="3100" dirty="0" smtClean="0">
                <a:latin typeface="Times New Roman" pitchFamily="18" charset="0"/>
              </a:rPr>
              <a:t>删去点</a:t>
            </a:r>
            <a:r>
              <a:rPr lang="en-US" altLang="zh-CN" sz="3100" dirty="0" err="1" smtClean="0">
                <a:latin typeface="Times New Roman" pitchFamily="18" charset="0"/>
              </a:rPr>
              <a:t>v</a:t>
            </a:r>
            <a:r>
              <a:rPr lang="en-US" altLang="zh-CN" sz="3100" baseline="-30000" dirty="0" err="1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和边</a:t>
            </a:r>
            <a:r>
              <a:rPr lang="en-US" altLang="zh-CN" sz="3100" dirty="0" smtClean="0">
                <a:latin typeface="Times New Roman" pitchFamily="18" charset="0"/>
              </a:rPr>
              <a:t>v</a:t>
            </a:r>
            <a:r>
              <a:rPr lang="en-US" altLang="zh-CN" sz="3100" baseline="-30000" dirty="0" smtClean="0">
                <a:latin typeface="Times New Roman" pitchFamily="18" charset="0"/>
              </a:rPr>
              <a:t>n</a:t>
            </a:r>
            <a:r>
              <a:rPr lang="en-US" altLang="zh-CN" sz="3100" dirty="0" smtClean="0">
                <a:latin typeface="Times New Roman" pitchFamily="18" charset="0"/>
              </a:rPr>
              <a:t>v</a:t>
            </a:r>
            <a:r>
              <a:rPr lang="en-US" altLang="zh-CN" sz="3100" baseline="-30000" dirty="0" smtClean="0">
                <a:latin typeface="Times New Roman" pitchFamily="18" charset="0"/>
              </a:rPr>
              <a:t>n-1</a:t>
            </a:r>
            <a:r>
              <a:rPr lang="en-US" altLang="zh-CN" sz="3100" dirty="0" smtClean="0">
                <a:latin typeface="Times New Roman" pitchFamily="18" charset="0"/>
              </a:rPr>
              <a:t> </a:t>
            </a:r>
            <a:r>
              <a:rPr lang="zh-CN" altLang="en-US" sz="3100" dirty="0" smtClean="0">
                <a:latin typeface="Times New Roman" pitchFamily="18" charset="0"/>
              </a:rPr>
              <a:t>得图</a:t>
            </a:r>
            <a:r>
              <a:rPr lang="en-US" altLang="zh-CN" sz="3100" dirty="0" smtClean="0">
                <a:latin typeface="Times New Roman" pitchFamily="18" charset="0"/>
              </a:rPr>
              <a:t>G’, </a:t>
            </a:r>
            <a:r>
              <a:rPr lang="zh-CN" altLang="en-US" sz="3100" dirty="0" smtClean="0">
                <a:latin typeface="Times New Roman" pitchFamily="18" charset="0"/>
              </a:rPr>
              <a:t>显然</a:t>
            </a:r>
            <a:r>
              <a:rPr lang="en-US" altLang="zh-CN" sz="3100" dirty="0" smtClean="0">
                <a:latin typeface="Times New Roman" pitchFamily="18" charset="0"/>
              </a:rPr>
              <a:t>,G’</a:t>
            </a:r>
            <a:r>
              <a:rPr lang="zh-CN" altLang="en-US" sz="3100" dirty="0" smtClean="0">
                <a:latin typeface="Times New Roman" pitchFamily="18" charset="0"/>
              </a:rPr>
              <a:t>中仍无回路。但</a:t>
            </a:r>
            <a:r>
              <a:rPr lang="en-US" altLang="zh-CN" sz="3100" dirty="0" smtClean="0">
                <a:latin typeface="Times New Roman" pitchFamily="18" charset="0"/>
              </a:rPr>
              <a:t>G’</a:t>
            </a:r>
            <a:r>
              <a:rPr lang="zh-CN" altLang="en-US" sz="3100" dirty="0" smtClean="0">
                <a:latin typeface="Times New Roman" pitchFamily="18" charset="0"/>
              </a:rPr>
              <a:t>有(</a:t>
            </a:r>
            <a:r>
              <a:rPr lang="en-US" altLang="zh-CN" sz="3100" dirty="0" smtClean="0">
                <a:latin typeface="Times New Roman" pitchFamily="18" charset="0"/>
              </a:rPr>
              <a:t>n-1)</a:t>
            </a:r>
            <a:r>
              <a:rPr lang="zh-CN" altLang="en-US" sz="3100" dirty="0" smtClean="0">
                <a:latin typeface="Times New Roman" pitchFamily="18" charset="0"/>
              </a:rPr>
              <a:t>个点</a:t>
            </a:r>
            <a:r>
              <a:rPr lang="en-US" altLang="zh-CN" sz="3100" dirty="0" smtClean="0">
                <a:latin typeface="Times New Roman" pitchFamily="18" charset="0"/>
              </a:rPr>
              <a:t>, </a:t>
            </a:r>
            <a:r>
              <a:rPr lang="zh-CN" altLang="en-US" sz="3100" dirty="0" smtClean="0">
                <a:latin typeface="Times New Roman" pitchFamily="18" charset="0"/>
              </a:rPr>
              <a:t>由归纳假设</a:t>
            </a:r>
            <a:r>
              <a:rPr lang="en-US" altLang="zh-CN" sz="3100" dirty="0" smtClean="0">
                <a:latin typeface="Times New Roman" pitchFamily="18" charset="0"/>
              </a:rPr>
              <a:t>, G’</a:t>
            </a:r>
            <a:r>
              <a:rPr lang="zh-CN" altLang="en-US" sz="3100" dirty="0" smtClean="0">
                <a:latin typeface="Times New Roman" pitchFamily="18" charset="0"/>
              </a:rPr>
              <a:t>连通。因此</a:t>
            </a:r>
            <a:r>
              <a:rPr lang="en-US" altLang="zh-CN" sz="3100" dirty="0" smtClean="0">
                <a:latin typeface="Times New Roman" pitchFamily="18" charset="0"/>
              </a:rPr>
              <a:t>, </a:t>
            </a:r>
            <a:r>
              <a:rPr lang="zh-CN" altLang="en-US" sz="3100" dirty="0" smtClean="0">
                <a:latin typeface="Times New Roman" pitchFamily="18" charset="0"/>
              </a:rPr>
              <a:t>将点</a:t>
            </a:r>
            <a:r>
              <a:rPr lang="en-US" altLang="zh-CN" sz="3100" dirty="0" err="1" smtClean="0">
                <a:latin typeface="Times New Roman" pitchFamily="18" charset="0"/>
              </a:rPr>
              <a:t>v</a:t>
            </a:r>
            <a:r>
              <a:rPr lang="en-US" altLang="zh-CN" sz="3100" baseline="-30000" dirty="0" err="1" smtClean="0">
                <a:latin typeface="Times New Roman" pitchFamily="18" charset="0"/>
              </a:rPr>
              <a:t>n</a:t>
            </a:r>
            <a:r>
              <a:rPr lang="zh-CN" altLang="en-US" sz="3100" dirty="0" smtClean="0">
                <a:latin typeface="Times New Roman" pitchFamily="18" charset="0"/>
              </a:rPr>
              <a:t>和边</a:t>
            </a:r>
            <a:r>
              <a:rPr lang="en-US" altLang="zh-CN" sz="3100" dirty="0" smtClean="0">
                <a:latin typeface="Times New Roman" pitchFamily="18" charset="0"/>
              </a:rPr>
              <a:t>v</a:t>
            </a:r>
            <a:r>
              <a:rPr lang="en-US" altLang="zh-CN" sz="3100" baseline="-30000" dirty="0" smtClean="0">
                <a:latin typeface="Times New Roman" pitchFamily="18" charset="0"/>
              </a:rPr>
              <a:t>n</a:t>
            </a:r>
            <a:r>
              <a:rPr lang="en-US" altLang="zh-CN" sz="3100" dirty="0" smtClean="0">
                <a:latin typeface="Times New Roman" pitchFamily="18" charset="0"/>
              </a:rPr>
              <a:t>v</a:t>
            </a:r>
            <a:r>
              <a:rPr lang="en-US" altLang="zh-CN" sz="3100" baseline="-30000" dirty="0" smtClean="0">
                <a:latin typeface="Times New Roman" pitchFamily="18" charset="0"/>
              </a:rPr>
              <a:t>n-1</a:t>
            </a:r>
            <a:r>
              <a:rPr lang="zh-CN" altLang="en-US" sz="3100" dirty="0" smtClean="0">
                <a:latin typeface="Times New Roman" pitchFamily="18" charset="0"/>
              </a:rPr>
              <a:t>添入</a:t>
            </a:r>
            <a:r>
              <a:rPr lang="en-US" altLang="zh-CN" sz="3100" dirty="0" smtClean="0">
                <a:latin typeface="Times New Roman" pitchFamily="18" charset="0"/>
              </a:rPr>
              <a:t>G’</a:t>
            </a:r>
            <a:r>
              <a:rPr lang="zh-CN" altLang="en-US" sz="3100" dirty="0" smtClean="0">
                <a:latin typeface="Times New Roman" pitchFamily="18" charset="0"/>
              </a:rPr>
              <a:t>得</a:t>
            </a:r>
            <a:r>
              <a:rPr lang="en-US" altLang="zh-CN" sz="3100" dirty="0" smtClean="0">
                <a:latin typeface="Times New Roman" pitchFamily="18" charset="0"/>
              </a:rPr>
              <a:t>G, G</a:t>
            </a:r>
            <a:r>
              <a:rPr lang="zh-CN" altLang="en-US" sz="3100" dirty="0" smtClean="0">
                <a:latin typeface="Times New Roman" pitchFamily="18" charset="0"/>
              </a:rPr>
              <a:t>仍连通。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163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itchFamily="2" charset="-122"/>
              </a:rPr>
              <a:t>证明： </a:t>
            </a:r>
            <a:r>
              <a:rPr lang="zh-CN" altLang="en-US" sz="3600" dirty="0" smtClean="0">
                <a:latin typeface="Times New Roman" pitchFamily="18" charset="0"/>
              </a:rPr>
              <a:t>5)</a:t>
            </a:r>
            <a:r>
              <a:rPr lang="zh-CN" altLang="en-US" sz="36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600" dirty="0" smtClean="0">
                <a:latin typeface="Times New Roman" pitchFamily="18" charset="0"/>
              </a:rPr>
              <a:t>1)</a:t>
            </a:r>
            <a:endParaRPr lang="en-US" altLang="zh-CN" sz="3600" dirty="0" smtClean="0">
              <a:latin typeface="Times New Roman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7912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5)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连通，并且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 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1)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是树。</a:t>
            </a:r>
            <a:endParaRPr lang="zh-CN" altLang="en-US" sz="33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</a:rPr>
              <a:t>    5)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</a:rPr>
              <a:t>1)；</a:t>
            </a:r>
            <a:r>
              <a:rPr lang="zh-CN" altLang="en-US" sz="3300" dirty="0" smtClean="0">
                <a:latin typeface="Times New Roman" pitchFamily="18" charset="0"/>
              </a:rPr>
              <a:t>设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有</a:t>
            </a:r>
            <a:r>
              <a:rPr lang="en-US" altLang="zh-CN" sz="3300" dirty="0" smtClean="0">
                <a:latin typeface="Times New Roman" pitchFamily="18" charset="0"/>
              </a:rPr>
              <a:t>n</a:t>
            </a:r>
            <a:r>
              <a:rPr lang="zh-CN" altLang="en-US" sz="3300" dirty="0" smtClean="0">
                <a:latin typeface="Times New Roman" pitchFamily="18" charset="0"/>
              </a:rPr>
              <a:t>个点，(</a:t>
            </a:r>
            <a:r>
              <a:rPr lang="en-US" altLang="zh-CN" sz="3300" dirty="0" smtClean="0">
                <a:latin typeface="Times New Roman" pitchFamily="18" charset="0"/>
              </a:rPr>
              <a:t>n-1)</a:t>
            </a:r>
            <a:r>
              <a:rPr lang="zh-CN" altLang="en-US" sz="3300" dirty="0" smtClean="0">
                <a:latin typeface="Times New Roman" pitchFamily="18" charset="0"/>
              </a:rPr>
              <a:t>条边，并且连通，往证：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是树。显然，只需证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Times New Roman" pitchFamily="18" charset="0"/>
              </a:rPr>
              <a:t>无回路即可。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zh-CN" altLang="en-US" sz="3300" dirty="0" smtClean="0">
                <a:latin typeface="宋体" pitchFamily="2" charset="-122"/>
              </a:rPr>
              <a:t>若不然，设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宋体" pitchFamily="2" charset="-122"/>
              </a:rPr>
              <a:t>有一条回路，则删去回路中任一条边，所得之图仍连通。对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宋体" pitchFamily="2" charset="-122"/>
              </a:rPr>
              <a:t>中每一条回路，都用此方法删去一边，最后得一个无回路但仍然连通的图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en-US" altLang="zh-CN" sz="3300" dirty="0" smtClean="0">
                <a:latin typeface="宋体" pitchFamily="2" charset="-122"/>
              </a:rPr>
              <a:t>。</a:t>
            </a:r>
            <a:r>
              <a:rPr lang="zh-CN" altLang="en-US" sz="3300" dirty="0" smtClean="0">
                <a:latin typeface="宋体" pitchFamily="2" charset="-122"/>
              </a:rPr>
              <a:t>由树的定义，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宋体" pitchFamily="2" charset="-122"/>
              </a:rPr>
              <a:t>是树。而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宋体" pitchFamily="2" charset="-122"/>
              </a:rPr>
              <a:t>是由</a:t>
            </a:r>
            <a:r>
              <a:rPr lang="en-US" altLang="zh-CN" sz="3300" dirty="0" smtClean="0">
                <a:latin typeface="Times New Roman" pitchFamily="18" charset="0"/>
              </a:rPr>
              <a:t>G</a:t>
            </a:r>
            <a:r>
              <a:rPr lang="zh-CN" altLang="en-US" sz="3300" dirty="0" smtClean="0">
                <a:latin typeface="宋体" pitchFamily="2" charset="-122"/>
              </a:rPr>
              <a:t>删去</a:t>
            </a:r>
            <a:r>
              <a:rPr lang="en-US" altLang="zh-CN" sz="3300" dirty="0" smtClean="0">
                <a:latin typeface="Times New Roman" pitchFamily="18" charset="0"/>
              </a:rPr>
              <a:t>k(k</a:t>
            </a:r>
            <a:r>
              <a:rPr lang="en-US" altLang="zh-CN" sz="3300" dirty="0" smtClean="0"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300" dirty="0" smtClean="0">
                <a:latin typeface="Times New Roman" pitchFamily="18" charset="0"/>
              </a:rPr>
              <a:t>0)</a:t>
            </a:r>
            <a:r>
              <a:rPr lang="zh-CN" altLang="en-US" sz="3300" dirty="0" smtClean="0">
                <a:latin typeface="宋体" pitchFamily="2" charset="-122"/>
              </a:rPr>
              <a:t>条边所得</a:t>
            </a:r>
            <a:r>
              <a:rPr lang="en-US" altLang="zh-CN" sz="3300" dirty="0" smtClean="0">
                <a:latin typeface="宋体" pitchFamily="2" charset="-122"/>
              </a:rPr>
              <a:t>,</a:t>
            </a:r>
            <a:r>
              <a:rPr lang="zh-CN" altLang="en-US" sz="3300" dirty="0" smtClean="0">
                <a:latin typeface="宋体" pitchFamily="2" charset="-122"/>
              </a:rPr>
              <a:t>故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宋体" pitchFamily="2" charset="-122"/>
              </a:rPr>
              <a:t>仍有</a:t>
            </a:r>
            <a:r>
              <a:rPr lang="en-US" altLang="zh-CN" sz="3300" dirty="0" smtClean="0">
                <a:latin typeface="Times New Roman" pitchFamily="18" charset="0"/>
              </a:rPr>
              <a:t>n</a:t>
            </a:r>
            <a:r>
              <a:rPr lang="zh-CN" altLang="en-US" sz="3300" dirty="0" smtClean="0">
                <a:latin typeface="宋体" pitchFamily="2" charset="-122"/>
              </a:rPr>
              <a:t>个点</a:t>
            </a:r>
            <a:r>
              <a:rPr lang="en-US" altLang="zh-CN" sz="3300" dirty="0" smtClean="0">
                <a:latin typeface="宋体" pitchFamily="2" charset="-122"/>
              </a:rPr>
              <a:t>,</a:t>
            </a:r>
            <a:r>
              <a:rPr lang="zh-CN" altLang="en-US" sz="3300" dirty="0" smtClean="0">
                <a:latin typeface="宋体" pitchFamily="2" charset="-122"/>
              </a:rPr>
              <a:t>所以由</a:t>
            </a:r>
            <a:r>
              <a:rPr lang="zh-CN" altLang="en-US" sz="3300" dirty="0" smtClean="0">
                <a:latin typeface="Times New Roman" pitchFamily="18" charset="0"/>
              </a:rPr>
              <a:t>1</a:t>
            </a:r>
            <a:r>
              <a:rPr lang="zh-CN" altLang="en-US" sz="3300" dirty="0" smtClean="0">
                <a:latin typeface="宋体" pitchFamily="2" charset="-122"/>
              </a:rPr>
              <a:t>)</a:t>
            </a:r>
            <a:r>
              <a:rPr lang="zh-CN" altLang="en-US" sz="3300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zh-CN" altLang="en-US" sz="3300" dirty="0" smtClean="0">
                <a:latin typeface="Times New Roman" pitchFamily="18" charset="0"/>
              </a:rPr>
              <a:t>4</a:t>
            </a:r>
            <a:r>
              <a:rPr lang="zh-CN" altLang="en-US" sz="3300" dirty="0" smtClean="0">
                <a:latin typeface="宋体" pitchFamily="2" charset="-122"/>
              </a:rPr>
              <a:t>)知</a:t>
            </a:r>
            <a:r>
              <a:rPr lang="en-US" altLang="zh-CN" sz="3300" dirty="0" smtClean="0">
                <a:latin typeface="宋体" pitchFamily="2" charset="-122"/>
              </a:rPr>
              <a:t>,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宋体" pitchFamily="2" charset="-122"/>
              </a:rPr>
              <a:t>有</a:t>
            </a:r>
            <a:r>
              <a:rPr lang="zh-CN" altLang="en-US" sz="3300" dirty="0" smtClean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en-US" altLang="zh-CN" sz="3300" dirty="0" smtClean="0">
                <a:solidFill>
                  <a:schemeClr val="tx2"/>
                </a:solidFill>
                <a:latin typeface="宋体" pitchFamily="2" charset="-122"/>
              </a:rPr>
              <a:t>)</a:t>
            </a:r>
            <a:r>
              <a:rPr lang="zh-CN" altLang="en-US" sz="3300" dirty="0" smtClean="0">
                <a:latin typeface="宋体" pitchFamily="2" charset="-122"/>
              </a:rPr>
              <a:t>条边</a:t>
            </a:r>
            <a:r>
              <a:rPr lang="en-US" altLang="zh-CN" sz="3300" dirty="0" smtClean="0">
                <a:latin typeface="宋体" pitchFamily="2" charset="-122"/>
              </a:rPr>
              <a:t>,</a:t>
            </a:r>
            <a:r>
              <a:rPr lang="zh-CN" altLang="en-US" sz="3300" dirty="0" smtClean="0">
                <a:latin typeface="宋体" pitchFamily="2" charset="-122"/>
              </a:rPr>
              <a:t>但是</a:t>
            </a:r>
            <a:r>
              <a:rPr lang="en-US" altLang="zh-CN" sz="3300" dirty="0" smtClean="0">
                <a:latin typeface="Times New Roman" pitchFamily="18" charset="0"/>
              </a:rPr>
              <a:t>G’</a:t>
            </a:r>
            <a:r>
              <a:rPr lang="zh-CN" altLang="en-US" sz="3300" dirty="0" smtClean="0">
                <a:latin typeface="宋体" pitchFamily="2" charset="-122"/>
              </a:rPr>
              <a:t>有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n-1-k)</a:t>
            </a:r>
            <a:r>
              <a:rPr lang="zh-CN" altLang="en-US" sz="3300" dirty="0" smtClean="0">
                <a:latin typeface="宋体" pitchFamily="2" charset="-122"/>
              </a:rPr>
              <a:t>条边，</a:t>
            </a:r>
            <a:r>
              <a:rPr lang="zh-CN" altLang="en-US" sz="3300" dirty="0" smtClean="0">
                <a:solidFill>
                  <a:schemeClr val="tx2"/>
                </a:solidFill>
                <a:latin typeface="宋体" pitchFamily="2" charset="-122"/>
              </a:rPr>
              <a:t>而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n-1-k</a:t>
            </a:r>
            <a:r>
              <a:rPr lang="en-US" altLang="zh-CN" sz="3300" dirty="0" smtClean="0">
                <a:solidFill>
                  <a:schemeClr val="tx2"/>
                </a:solidFill>
                <a:latin typeface="宋体" pitchFamily="2" charset="-122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宋体" pitchFamily="2" charset="-122"/>
              </a:rPr>
              <a:t>因为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itchFamily="18" charset="0"/>
              </a:rPr>
              <a:t>0</a:t>
            </a:r>
            <a:r>
              <a:rPr lang="en-US" altLang="zh-CN" sz="3300" dirty="0" smtClean="0">
                <a:solidFill>
                  <a:schemeClr val="tx2"/>
                </a:solidFill>
                <a:latin typeface="宋体" pitchFamily="2" charset="-122"/>
              </a:rPr>
              <a:t>),</a:t>
            </a:r>
            <a:r>
              <a:rPr lang="zh-CN" altLang="en-US" sz="3300" dirty="0" smtClean="0">
                <a:latin typeface="宋体" pitchFamily="2" charset="-122"/>
              </a:rPr>
              <a:t>矛盾。证毕</a:t>
            </a:r>
            <a:r>
              <a:rPr lang="zh-CN" altLang="en-US" sz="3300" dirty="0">
                <a:latin typeface="宋体" pitchFamily="2" charset="-122"/>
              </a:rPr>
              <a:t>。</a:t>
            </a:r>
            <a:endParaRPr lang="zh-CN" altLang="en-US" sz="33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定理</a:t>
            </a:r>
            <a:r>
              <a:rPr lang="en-US" altLang="zh-CN" sz="3600" dirty="0" smtClean="0">
                <a:latin typeface="+mj-ea"/>
              </a:rPr>
              <a:t>4.2.1</a:t>
            </a:r>
            <a:r>
              <a:rPr lang="zh-CN" altLang="en-US" sz="3600" dirty="0" smtClean="0">
                <a:latin typeface="+mj-ea"/>
              </a:rPr>
              <a:t>的推论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90575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推论1</a:t>
            </a:r>
            <a:r>
              <a:rPr lang="zh-CN" altLang="en-US" smtClean="0">
                <a:latin typeface="Times New Roman" panose="02020603050405020304" pitchFamily="18" charset="0"/>
              </a:rPr>
              <a:t>  任意有限连通图必有一支撑子图是树。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z="3000" smtClean="0">
                <a:latin typeface="Times New Roman" panose="02020603050405020304" pitchFamily="18" charset="0"/>
              </a:rPr>
              <a:t>提示：去掉图中每个回路中的任意一条边即可</a:t>
            </a:r>
            <a:r>
              <a:rPr lang="en-US" altLang="zh-CN" sz="3000" smtClean="0">
                <a:latin typeface="Times New Roman" panose="02020603050405020304" pitchFamily="18" charset="0"/>
              </a:rPr>
              <a:t>.)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今后，此支撑子图称为母图的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支撑树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推论2</a:t>
            </a:r>
            <a:r>
              <a:rPr lang="zh-CN" altLang="en-US" smtClean="0">
                <a:latin typeface="Times New Roman" panose="02020603050405020304" pitchFamily="18" charset="0"/>
              </a:rPr>
              <a:t>  若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Times New Roman" panose="02020603050405020304" pitchFamily="18" charset="0"/>
              </a:rPr>
              <a:t>是有限图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</a:rPr>
              <a:t>支撑树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vv’</a:t>
            </a:r>
            <a:r>
              <a:rPr lang="zh-CN" altLang="en-US" smtClean="0">
                <a:latin typeface="Times New Roman" panose="02020603050405020304" pitchFamily="18" charset="0"/>
              </a:rPr>
              <a:t>为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Times New Roman" panose="02020603050405020304" pitchFamily="18" charset="0"/>
              </a:rPr>
              <a:t>中一边，且</a:t>
            </a:r>
            <a:r>
              <a:rPr lang="en-US" altLang="zh-CN" smtClean="0">
                <a:latin typeface="Times New Roman" panose="02020603050405020304" pitchFamily="18" charset="0"/>
              </a:rPr>
              <a:t>vv’</a:t>
            </a:r>
            <a:r>
              <a:rPr lang="zh-CN" altLang="en-US" smtClean="0">
                <a:latin typeface="Times New Roman" panose="02020603050405020304" pitchFamily="18" charset="0"/>
              </a:rPr>
              <a:t>不在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Times New Roman" panose="02020603050405020304" pitchFamily="18" charset="0"/>
              </a:rPr>
              <a:t>中，则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Times New Roman" panose="02020603050405020304" pitchFamily="18" charset="0"/>
              </a:rPr>
              <a:t>添上边</a:t>
            </a:r>
            <a:r>
              <a:rPr lang="en-US" altLang="zh-CN" smtClean="0">
                <a:latin typeface="Times New Roman" panose="02020603050405020304" pitchFamily="18" charset="0"/>
              </a:rPr>
              <a:t>vv’</a:t>
            </a:r>
            <a:r>
              <a:rPr lang="zh-CN" altLang="en-US" smtClean="0">
                <a:latin typeface="Times New Roman" panose="02020603050405020304" pitchFamily="18" charset="0"/>
              </a:rPr>
              <a:t>后必有回路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 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提示：</a:t>
            </a:r>
            <a:r>
              <a:rPr lang="zh-CN" altLang="en-US" smtClean="0">
                <a:latin typeface="Times New Roman" panose="02020603050405020304" pitchFamily="18" charset="0"/>
              </a:rPr>
              <a:t>根据</a:t>
            </a:r>
            <a:r>
              <a:rPr lang="en-US" altLang="zh-CN" smtClean="0">
                <a:latin typeface="Times New Roman" panose="02020603050405020304" pitchFamily="18" charset="0"/>
              </a:rPr>
              <a:t>1) </a:t>
            </a:r>
            <a:r>
              <a:rPr lang="zh-CN" altLang="en-US" sz="2800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mtClean="0">
                <a:latin typeface="Times New Roman" panose="02020603050405020304" pitchFamily="18" charset="0"/>
              </a:rPr>
              <a:t> 3)</a:t>
            </a:r>
            <a:r>
              <a:rPr lang="zh-CN" altLang="en-US" smtClean="0">
                <a:latin typeface="Times New Roman" panose="02020603050405020304" pitchFamily="18" charset="0"/>
              </a:rPr>
              <a:t> ，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Times New Roman" panose="02020603050405020304" pitchFamily="18" charset="0"/>
              </a:rPr>
              <a:t>是树，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Times New Roman" panose="02020603050405020304" pitchFamily="18" charset="0"/>
              </a:rPr>
              <a:t>连通无回路</a:t>
            </a:r>
            <a:r>
              <a:rPr lang="en-US" altLang="zh-CN" smtClean="0">
                <a:latin typeface="Times New Roman" panose="02020603050405020304" pitchFamily="18" charset="0"/>
              </a:rPr>
              <a:t>,</a:t>
            </a:r>
            <a:r>
              <a:rPr lang="zh-CN" altLang="en-US" smtClean="0">
                <a:latin typeface="Times New Roman" panose="02020603050405020304" pitchFamily="18" charset="0"/>
              </a:rPr>
              <a:t>恰有一条从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zh-CN" altLang="en-US" smtClean="0">
                <a:latin typeface="Times New Roman" panose="02020603050405020304" pitchFamily="18" charset="0"/>
              </a:rPr>
              <a:t>到</a:t>
            </a:r>
            <a:r>
              <a:rPr lang="en-US" altLang="zh-CN" smtClean="0">
                <a:latin typeface="Times New Roman" panose="02020603050405020304" pitchFamily="18" charset="0"/>
              </a:rPr>
              <a:t>v’</a:t>
            </a:r>
            <a:r>
              <a:rPr lang="zh-CN" altLang="en-US" smtClean="0">
                <a:latin typeface="Times New Roman" panose="02020603050405020304" pitchFamily="18" charset="0"/>
              </a:rPr>
              <a:t>的简单路，且由</a:t>
            </a:r>
            <a:r>
              <a:rPr lang="en-US" altLang="zh-CN" smtClean="0">
                <a:latin typeface="Times New Roman" panose="02020603050405020304" pitchFamily="18" charset="0"/>
              </a:rPr>
              <a:t>vv’</a:t>
            </a:r>
            <a:r>
              <a:rPr lang="zh-CN" altLang="en-US" smtClean="0">
                <a:latin typeface="Times New Roman" panose="02020603050405020304" pitchFamily="18" charset="0"/>
              </a:rPr>
              <a:t>不相邻，该路长度大于等于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，则添加边</a:t>
            </a:r>
            <a:r>
              <a:rPr lang="en-US" altLang="zh-CN" smtClean="0">
                <a:latin typeface="Times New Roman" panose="02020603050405020304" pitchFamily="18" charset="0"/>
              </a:rPr>
              <a:t>vv’</a:t>
            </a:r>
            <a:r>
              <a:rPr lang="zh-CN" altLang="en-US" smtClean="0">
                <a:latin typeface="Times New Roman" panose="02020603050405020304" pitchFamily="18" charset="0"/>
              </a:rPr>
              <a:t>后，有回路。</a:t>
            </a:r>
            <a:endParaRPr lang="zh-CN" altLang="en-US" sz="160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457200"/>
            <a:ext cx="8229600" cy="5819775"/>
            <a:chOff x="567" y="-36"/>
            <a:chExt cx="4536" cy="2766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567" y="-36"/>
              <a:ext cx="4536" cy="2766"/>
            </a:xfrm>
            <a:prstGeom prst="roundRect">
              <a:avLst>
                <a:gd name="adj" fmla="val 1213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86022" name="Group 6"/>
            <p:cNvGrpSpPr>
              <a:grpSpLocks/>
            </p:cNvGrpSpPr>
            <p:nvPr/>
          </p:nvGrpSpPr>
          <p:grpSpPr bwMode="auto">
            <a:xfrm>
              <a:off x="723" y="360"/>
              <a:ext cx="3835" cy="1690"/>
              <a:chOff x="723" y="588"/>
              <a:chExt cx="3835" cy="1690"/>
            </a:xfrm>
          </p:grpSpPr>
          <p:sp>
            <p:nvSpPr>
              <p:cNvPr id="86023" name="Text Box 7"/>
              <p:cNvSpPr txBox="1">
                <a:spLocks noChangeArrowheads="1"/>
              </p:cNvSpPr>
              <p:nvPr/>
            </p:nvSpPr>
            <p:spPr bwMode="auto">
              <a:xfrm>
                <a:off x="1700" y="1390"/>
                <a:ext cx="8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图</a:t>
                </a:r>
                <a:r>
                  <a:rPr kumimoji="0" lang="en-US" altLang="zh-CN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G</a:t>
                </a:r>
              </a:p>
            </p:txBody>
          </p:sp>
          <p:grpSp>
            <p:nvGrpSpPr>
              <p:cNvPr id="86024" name="Group 8"/>
              <p:cNvGrpSpPr>
                <a:grpSpLocks/>
              </p:cNvGrpSpPr>
              <p:nvPr/>
            </p:nvGrpSpPr>
            <p:grpSpPr bwMode="auto">
              <a:xfrm>
                <a:off x="723" y="588"/>
                <a:ext cx="3835" cy="1690"/>
                <a:chOff x="723" y="588"/>
                <a:chExt cx="3835" cy="1690"/>
              </a:xfrm>
            </p:grpSpPr>
            <p:sp>
              <p:nvSpPr>
                <p:cNvPr id="8602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23" y="588"/>
                  <a:ext cx="86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kumimoji="0" lang="zh-CN" altLang="en-US" sz="1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例．</a:t>
                  </a:r>
                </a:p>
              </p:txBody>
            </p:sp>
            <p:grpSp>
              <p:nvGrpSpPr>
                <p:cNvPr id="86026" name="Group 10"/>
                <p:cNvGrpSpPr>
                  <a:grpSpLocks/>
                </p:cNvGrpSpPr>
                <p:nvPr/>
              </p:nvGrpSpPr>
              <p:grpSpPr bwMode="auto">
                <a:xfrm>
                  <a:off x="1359" y="679"/>
                  <a:ext cx="1224" cy="866"/>
                  <a:chOff x="1339" y="1567"/>
                  <a:chExt cx="1224" cy="866"/>
                </a:xfrm>
              </p:grpSpPr>
              <p:grpSp>
                <p:nvGrpSpPr>
                  <p:cNvPr id="86075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474" y="1693"/>
                    <a:ext cx="842" cy="616"/>
                    <a:chOff x="1983" y="1489"/>
                    <a:chExt cx="842" cy="616"/>
                  </a:xfrm>
                </p:grpSpPr>
                <p:sp>
                  <p:nvSpPr>
                    <p:cNvPr id="8608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8" y="1525"/>
                      <a:ext cx="771" cy="54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08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8" y="1525"/>
                      <a:ext cx="182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086" name="Line 14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608" y="1888"/>
                      <a:ext cx="181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087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8" y="1888"/>
                      <a:ext cx="182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608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40" y="1641"/>
                      <a:ext cx="533" cy="302"/>
                      <a:chOff x="2140" y="1641"/>
                      <a:chExt cx="533" cy="302"/>
                    </a:xfrm>
                  </p:grpSpPr>
                  <p:sp>
                    <p:nvSpPr>
                      <p:cNvPr id="86094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84" y="1686"/>
                        <a:ext cx="454" cy="22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anose="05000000000000000000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095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0" y="1651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anose="05000000000000000000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096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83" y="1641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anose="05000000000000000000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097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9" y="1852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anose="05000000000000000000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6098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72" y="1852"/>
                        <a:ext cx="90" cy="91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Font typeface="Wingdings" panose="05000000000000000000" pitchFamily="2" charset="2"/>
                          <a:buChar char="Ø"/>
                          <a:defRPr kumimoji="1" sz="32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SzPct val="70000"/>
                          <a:buFont typeface="Wingdings" panose="05000000000000000000" pitchFamily="2" charset="2"/>
                          <a:buChar char="l"/>
                          <a:defRPr kumimoji="1" sz="28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5000"/>
                          <a:buFont typeface="Wingdings" panose="05000000000000000000" pitchFamily="2" charset="2"/>
                          <a:buChar char="l"/>
                          <a:defRPr kumimoji="1" sz="24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</a:pPr>
                        <a:endParaRPr lang="zh-CN" altLang="en-US" sz="2400" b="0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86089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53" y="1525"/>
                      <a:ext cx="136" cy="1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090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3" y="1490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091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5" y="1489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092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3" y="2014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6093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5" y="2004"/>
                      <a:ext cx="90" cy="9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lang="zh-CN" altLang="en-US" sz="2400" b="0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86076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9" y="1571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86077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156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86078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6" y="2202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86079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39" y="2202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D</a:t>
                    </a:r>
                  </a:p>
                </p:txBody>
              </p:sp>
              <p:sp>
                <p:nvSpPr>
                  <p:cNvPr id="8608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21" y="167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E</a:t>
                    </a:r>
                  </a:p>
                </p:txBody>
              </p:sp>
              <p:sp>
                <p:nvSpPr>
                  <p:cNvPr id="86081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83" y="1667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F</a:t>
                    </a:r>
                  </a:p>
                </p:txBody>
              </p:sp>
              <p:sp>
                <p:nvSpPr>
                  <p:cNvPr id="86082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4" y="2070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G</a:t>
                    </a:r>
                  </a:p>
                </p:txBody>
              </p:sp>
              <p:sp>
                <p:nvSpPr>
                  <p:cNvPr id="86083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11" y="2081"/>
                    <a:ext cx="317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ClrTx/>
                      <a:buFontTx/>
                      <a:buNone/>
                    </a:pPr>
                    <a:r>
                      <a:rPr kumimoji="0" lang="en-US" altLang="zh-CN" sz="1800">
                        <a:solidFill>
                          <a:srgbClr val="000000"/>
                        </a:solidFill>
                        <a:latin typeface="楷体_GB2312" pitchFamily="49" charset="-122"/>
                        <a:ea typeface="楷体_GB2312" pitchFamily="49" charset="-122"/>
                      </a:rPr>
                      <a:t>H</a:t>
                    </a:r>
                  </a:p>
                </p:txBody>
              </p:sp>
            </p:grpSp>
            <p:grpSp>
              <p:nvGrpSpPr>
                <p:cNvPr id="86027" name="Group 35"/>
                <p:cNvGrpSpPr>
                  <a:grpSpLocks/>
                </p:cNvGrpSpPr>
                <p:nvPr/>
              </p:nvGrpSpPr>
              <p:grpSpPr bwMode="auto">
                <a:xfrm>
                  <a:off x="1040" y="1662"/>
                  <a:ext cx="842" cy="616"/>
                  <a:chOff x="859" y="1207"/>
                  <a:chExt cx="842" cy="616"/>
                </a:xfrm>
              </p:grpSpPr>
              <p:sp>
                <p:nvSpPr>
                  <p:cNvPr id="8606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884" y="1243"/>
                    <a:ext cx="7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664" y="1279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893" y="1234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415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1415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633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6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8" y="1243"/>
                    <a:ext cx="136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67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1025" y="15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68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15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69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859" y="120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70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601" y="1207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7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859" y="1732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7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611" y="1722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7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016" y="136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74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1459" y="135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6028" name="Group 51"/>
                <p:cNvGrpSpPr>
                  <a:grpSpLocks/>
                </p:cNvGrpSpPr>
                <p:nvPr/>
              </p:nvGrpSpPr>
              <p:grpSpPr bwMode="auto">
                <a:xfrm>
                  <a:off x="2356" y="1662"/>
                  <a:ext cx="842" cy="616"/>
                  <a:chOff x="2290" y="1026"/>
                  <a:chExt cx="842" cy="616"/>
                </a:xfrm>
              </p:grpSpPr>
              <p:sp>
                <p:nvSpPr>
                  <p:cNvPr id="8604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15" y="1062"/>
                    <a:ext cx="72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4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15" y="1607"/>
                    <a:ext cx="8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4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324" y="1053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4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97" y="1225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5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2497" y="1234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5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497" y="1452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5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38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3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879" y="138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1027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026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6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155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7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3042" y="154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8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447" y="118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59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890" y="117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86029" name="Group 66"/>
                <p:cNvGrpSpPr>
                  <a:grpSpLocks/>
                </p:cNvGrpSpPr>
                <p:nvPr/>
              </p:nvGrpSpPr>
              <p:grpSpPr bwMode="auto">
                <a:xfrm>
                  <a:off x="3716" y="1662"/>
                  <a:ext cx="842" cy="616"/>
                  <a:chOff x="3671" y="618"/>
                  <a:chExt cx="842" cy="616"/>
                </a:xfrm>
              </p:grpSpPr>
              <p:sp>
                <p:nvSpPr>
                  <p:cNvPr id="86031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476" y="690"/>
                    <a:ext cx="0" cy="49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2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198"/>
                    <a:ext cx="817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3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705" y="645"/>
                    <a:ext cx="0" cy="5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4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878" y="826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331" y="826"/>
                    <a:ext cx="0" cy="18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6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878" y="1044"/>
                    <a:ext cx="4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7" name="Line 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0" y="654"/>
                    <a:ext cx="136" cy="1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38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3837" y="98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39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4260" y="981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619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1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4413" y="618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2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3671" y="1143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3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1133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4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3828" y="78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045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4271" y="770"/>
                    <a:ext cx="90" cy="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86030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035" y="1745"/>
                  <a:ext cx="88" cy="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647700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029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300" b="0" dirty="0" smtClean="0"/>
              <a:t>1.</a:t>
            </a:r>
            <a:r>
              <a:rPr lang="zh-CN" altLang="zh-CN" sz="3300" b="0" dirty="0" smtClean="0"/>
              <a:t>设</a:t>
            </a:r>
            <a:r>
              <a:rPr lang="en-US" altLang="zh-CN" sz="3300" b="0" dirty="0" smtClean="0"/>
              <a:t>G</a:t>
            </a:r>
            <a:r>
              <a:rPr lang="zh-CN" altLang="zh-CN" sz="3300" b="0" dirty="0" smtClean="0"/>
              <a:t>是由</a:t>
            </a:r>
            <a:r>
              <a:rPr lang="en-US" altLang="zh-CN" sz="3300" b="0" dirty="0" smtClean="0"/>
              <a:t>5</a:t>
            </a:r>
            <a:r>
              <a:rPr lang="zh-CN" altLang="zh-CN" sz="3300" b="0" dirty="0" smtClean="0"/>
              <a:t>个顶点组成的完全图，则从</a:t>
            </a:r>
            <a:r>
              <a:rPr lang="en-US" altLang="zh-CN" sz="3300" b="0" dirty="0" smtClean="0"/>
              <a:t>G</a:t>
            </a:r>
            <a:r>
              <a:rPr lang="zh-CN" altLang="zh-CN" sz="3300" b="0" dirty="0" smtClean="0"/>
              <a:t>中删去几条边可以得到树？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0" dirty="0" smtClean="0"/>
              <a:t>解：</a:t>
            </a:r>
            <a:r>
              <a:rPr lang="en-US" altLang="zh-CN" sz="3300" b="0" dirty="0" smtClean="0"/>
              <a:t>6</a:t>
            </a:r>
            <a:r>
              <a:rPr lang="zh-CN" altLang="en-US" sz="3300" b="0" dirty="0" smtClean="0"/>
              <a:t>条</a:t>
            </a:r>
            <a:endParaRPr lang="en-US" altLang="zh-CN" sz="3300" b="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300" b="0" dirty="0" smtClean="0"/>
              <a:t>2.</a:t>
            </a:r>
            <a:r>
              <a:rPr lang="zh-CN" altLang="zh-CN" sz="3300" b="0" dirty="0" smtClean="0"/>
              <a:t>在完全图</a:t>
            </a:r>
            <a:r>
              <a:rPr lang="en-US" altLang="zh-CN" sz="3300" b="0" dirty="0" smtClean="0"/>
              <a:t>K</a:t>
            </a:r>
            <a:r>
              <a:rPr lang="en-US" altLang="zh-CN" sz="3300" b="0" baseline="-25000" dirty="0" smtClean="0"/>
              <a:t>5</a:t>
            </a:r>
            <a:r>
              <a:rPr lang="zh-CN" altLang="zh-CN" sz="3300" b="0" dirty="0" smtClean="0"/>
              <a:t>中最多有多少个不同（非同构）的支撑树？</a:t>
            </a:r>
            <a:endParaRPr lang="en-US" altLang="zh-CN" sz="3300" b="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0" dirty="0" smtClean="0"/>
              <a:t>解：</a:t>
            </a:r>
            <a:r>
              <a:rPr lang="en-US" altLang="zh-CN" sz="3300" b="0" dirty="0" smtClean="0"/>
              <a:t>3</a:t>
            </a:r>
            <a:r>
              <a:rPr lang="zh-CN" altLang="en-US" sz="3300" b="0" dirty="0" smtClean="0"/>
              <a:t>个</a:t>
            </a:r>
            <a:endParaRPr lang="zh-CN" altLang="zh-CN" sz="3300" b="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33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§4.2.</a:t>
            </a:r>
            <a:r>
              <a:rPr lang="zh-CN" altLang="en-US" sz="4000" dirty="0" smtClean="0">
                <a:latin typeface="+mj-ea"/>
                <a:cs typeface="Times New Roman" pitchFamily="18" charset="0"/>
              </a:rPr>
              <a:t>2  </a:t>
            </a:r>
            <a:r>
              <a:rPr lang="zh-CN" altLang="en-US" sz="4000" dirty="0" smtClean="0">
                <a:latin typeface="+mj-ea"/>
              </a:rPr>
              <a:t>最优树   </a:t>
            </a:r>
            <a:r>
              <a:rPr lang="en-US" altLang="zh-CN" sz="4000" dirty="0" err="1" smtClean="0">
                <a:latin typeface="+mj-ea"/>
                <a:cs typeface="Times New Roman" pitchFamily="18" charset="0"/>
              </a:rPr>
              <a:t>Kruskal</a:t>
            </a:r>
            <a:r>
              <a:rPr lang="zh-CN" altLang="en-US" sz="4000" dirty="0" smtClean="0">
                <a:latin typeface="+mj-ea"/>
              </a:rPr>
              <a:t>算法</a:t>
            </a:r>
            <a:endParaRPr lang="zh-CN" altLang="en-US" sz="4000" dirty="0" smtClean="0">
              <a:latin typeface="+mj-ea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</a:rPr>
              <a:t>例：铺设一个连接各个城市的铁路网、或者光纤通信网络。各个城市之间的费用</a:t>
            </a:r>
            <a:r>
              <a:rPr lang="zh-CN" altLang="en-US" dirty="0" smtClean="0">
                <a:latin typeface="Times New Roman" panose="02020603050405020304" pitchFamily="18" charset="0"/>
              </a:rPr>
              <a:t>“</a:t>
            </a:r>
            <a:r>
              <a:rPr lang="zh-CN" altLang="en-US" dirty="0" smtClean="0">
                <a:latin typeface="宋体" panose="02010600030101010101" pitchFamily="2" charset="-122"/>
              </a:rPr>
              <a:t>预算</a:t>
            </a:r>
            <a:r>
              <a:rPr lang="zh-CN" altLang="en-US" dirty="0" smtClean="0">
                <a:latin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+mj-ea"/>
                <a:ea typeface="+mj-ea"/>
              </a:rPr>
              <a:t>已知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pSp>
        <p:nvGrpSpPr>
          <p:cNvPr id="88068" name="Group 89"/>
          <p:cNvGrpSpPr>
            <a:grpSpLocks/>
          </p:cNvGrpSpPr>
          <p:nvPr/>
        </p:nvGrpSpPr>
        <p:grpSpPr bwMode="auto">
          <a:xfrm>
            <a:off x="914400" y="2057400"/>
            <a:ext cx="7031038" cy="4038600"/>
            <a:chOff x="576" y="1296"/>
            <a:chExt cx="4429" cy="2544"/>
          </a:xfrm>
        </p:grpSpPr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1728" y="343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 flipV="1">
              <a:off x="1870" y="2523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8" name="Line 36"/>
            <p:cNvSpPr>
              <a:spLocks noChangeShapeType="1"/>
            </p:cNvSpPr>
            <p:nvPr/>
          </p:nvSpPr>
          <p:spPr bwMode="auto">
            <a:xfrm flipV="1">
              <a:off x="1870" y="1687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9" name="Line 37"/>
            <p:cNvSpPr>
              <a:spLocks noChangeShapeType="1"/>
            </p:cNvSpPr>
            <p:nvPr/>
          </p:nvSpPr>
          <p:spPr bwMode="auto">
            <a:xfrm flipH="1" flipV="1">
              <a:off x="939" y="2526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0" name="Line 38"/>
            <p:cNvSpPr>
              <a:spLocks noChangeShapeType="1"/>
            </p:cNvSpPr>
            <p:nvPr/>
          </p:nvSpPr>
          <p:spPr bwMode="auto">
            <a:xfrm flipH="1" flipV="1">
              <a:off x="1931" y="1731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1" name="Line 39"/>
            <p:cNvSpPr>
              <a:spLocks noChangeShapeType="1"/>
            </p:cNvSpPr>
            <p:nvPr/>
          </p:nvSpPr>
          <p:spPr bwMode="auto">
            <a:xfrm flipV="1">
              <a:off x="1905" y="1757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2" name="Line 40"/>
            <p:cNvSpPr>
              <a:spLocks noChangeShapeType="1"/>
            </p:cNvSpPr>
            <p:nvPr/>
          </p:nvSpPr>
          <p:spPr bwMode="auto">
            <a:xfrm flipV="1">
              <a:off x="3514" y="1757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93" name="Text Box 41"/>
            <p:cNvSpPr txBox="1">
              <a:spLocks noChangeArrowheads="1"/>
            </p:cNvSpPr>
            <p:nvPr/>
          </p:nvSpPr>
          <p:spPr bwMode="auto">
            <a:xfrm>
              <a:off x="576" y="2216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4" name="Text Box 42"/>
            <p:cNvSpPr txBox="1">
              <a:spLocks noChangeArrowheads="1"/>
            </p:cNvSpPr>
            <p:nvPr/>
          </p:nvSpPr>
          <p:spPr bwMode="auto">
            <a:xfrm>
              <a:off x="3408" y="3437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5" name="Text Box 43"/>
            <p:cNvSpPr txBox="1">
              <a:spLocks noChangeArrowheads="1"/>
            </p:cNvSpPr>
            <p:nvPr/>
          </p:nvSpPr>
          <p:spPr bwMode="auto">
            <a:xfrm>
              <a:off x="4746" y="233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096" name="Text Box 44"/>
            <p:cNvSpPr txBox="1">
              <a:spLocks noChangeArrowheads="1"/>
            </p:cNvSpPr>
            <p:nvPr/>
          </p:nvSpPr>
          <p:spPr bwMode="auto">
            <a:xfrm>
              <a:off x="1241" y="192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097" name="Text Box 45"/>
            <p:cNvSpPr txBox="1">
              <a:spLocks noChangeArrowheads="1"/>
            </p:cNvSpPr>
            <p:nvPr/>
          </p:nvSpPr>
          <p:spPr bwMode="auto">
            <a:xfrm>
              <a:off x="2700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098" name="Text Box 46"/>
            <p:cNvSpPr txBox="1">
              <a:spLocks noChangeArrowheads="1"/>
            </p:cNvSpPr>
            <p:nvPr/>
          </p:nvSpPr>
          <p:spPr bwMode="auto">
            <a:xfrm>
              <a:off x="1164" y="2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099" name="Line 47"/>
            <p:cNvSpPr>
              <a:spLocks noChangeShapeType="1"/>
            </p:cNvSpPr>
            <p:nvPr/>
          </p:nvSpPr>
          <p:spPr bwMode="auto">
            <a:xfrm>
              <a:off x="939" y="2564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0" name="Line 48"/>
            <p:cNvSpPr>
              <a:spLocks noChangeShapeType="1"/>
            </p:cNvSpPr>
            <p:nvPr/>
          </p:nvSpPr>
          <p:spPr bwMode="auto">
            <a:xfrm>
              <a:off x="1905" y="3428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1" name="Line 49"/>
            <p:cNvSpPr>
              <a:spLocks noChangeShapeType="1"/>
            </p:cNvSpPr>
            <p:nvPr/>
          </p:nvSpPr>
          <p:spPr bwMode="auto">
            <a:xfrm flipV="1">
              <a:off x="3537" y="2549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2" name="Line 50"/>
            <p:cNvSpPr>
              <a:spLocks noChangeShapeType="1"/>
            </p:cNvSpPr>
            <p:nvPr/>
          </p:nvSpPr>
          <p:spPr bwMode="auto">
            <a:xfrm>
              <a:off x="939" y="2564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3" name="Line 51"/>
            <p:cNvSpPr>
              <a:spLocks noChangeShapeType="1"/>
            </p:cNvSpPr>
            <p:nvPr/>
          </p:nvSpPr>
          <p:spPr bwMode="auto">
            <a:xfrm flipV="1">
              <a:off x="939" y="1728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4" name="Line 52"/>
            <p:cNvSpPr>
              <a:spLocks noChangeShapeType="1"/>
            </p:cNvSpPr>
            <p:nvPr/>
          </p:nvSpPr>
          <p:spPr bwMode="auto">
            <a:xfrm>
              <a:off x="1905" y="1728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5" name="Line 53"/>
            <p:cNvSpPr>
              <a:spLocks noChangeShapeType="1"/>
            </p:cNvSpPr>
            <p:nvPr/>
          </p:nvSpPr>
          <p:spPr bwMode="auto">
            <a:xfrm>
              <a:off x="3537" y="1728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106" name="Text Box 60"/>
            <p:cNvSpPr txBox="1">
              <a:spLocks noChangeArrowheads="1"/>
            </p:cNvSpPr>
            <p:nvPr/>
          </p:nvSpPr>
          <p:spPr bwMode="auto">
            <a:xfrm>
              <a:off x="1824" y="1296"/>
              <a:ext cx="2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07" name="Text Box 61"/>
            <p:cNvSpPr txBox="1">
              <a:spLocks noChangeArrowheads="1"/>
            </p:cNvSpPr>
            <p:nvPr/>
          </p:nvSpPr>
          <p:spPr bwMode="auto">
            <a:xfrm>
              <a:off x="3477" y="1296"/>
              <a:ext cx="2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08" name="Text Box 64"/>
            <p:cNvSpPr txBox="1">
              <a:spLocks noChangeArrowheads="1"/>
            </p:cNvSpPr>
            <p:nvPr/>
          </p:nvSpPr>
          <p:spPr bwMode="auto">
            <a:xfrm>
              <a:off x="1414" y="22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09" name="Text Box 65"/>
            <p:cNvSpPr txBox="1">
              <a:spLocks noChangeArrowheads="1"/>
            </p:cNvSpPr>
            <p:nvPr/>
          </p:nvSpPr>
          <p:spPr bwMode="auto">
            <a:xfrm>
              <a:off x="1740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0" name="Text Box 66"/>
            <p:cNvSpPr txBox="1">
              <a:spLocks noChangeArrowheads="1"/>
            </p:cNvSpPr>
            <p:nvPr/>
          </p:nvSpPr>
          <p:spPr bwMode="auto">
            <a:xfrm>
              <a:off x="1692" y="29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1" name="Text Box 67"/>
            <p:cNvSpPr txBox="1">
              <a:spLocks noChangeArrowheads="1"/>
            </p:cNvSpPr>
            <p:nvPr/>
          </p:nvSpPr>
          <p:spPr bwMode="auto">
            <a:xfrm>
              <a:off x="2220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2" name="Text Box 68"/>
            <p:cNvSpPr txBox="1">
              <a:spLocks noChangeArrowheads="1"/>
            </p:cNvSpPr>
            <p:nvPr/>
          </p:nvSpPr>
          <p:spPr bwMode="auto">
            <a:xfrm>
              <a:off x="2832" y="27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3" name="Text Box 69"/>
            <p:cNvSpPr txBox="1">
              <a:spLocks noChangeArrowheads="1"/>
            </p:cNvSpPr>
            <p:nvPr/>
          </p:nvSpPr>
          <p:spPr bwMode="auto">
            <a:xfrm>
              <a:off x="3506" y="2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4" name="Text Box 70"/>
            <p:cNvSpPr txBox="1">
              <a:spLocks noChangeArrowheads="1"/>
            </p:cNvSpPr>
            <p:nvPr/>
          </p:nvSpPr>
          <p:spPr bwMode="auto">
            <a:xfrm>
              <a:off x="2688" y="228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5" name="Text Box 71"/>
            <p:cNvSpPr txBox="1">
              <a:spLocks noChangeArrowheads="1"/>
            </p:cNvSpPr>
            <p:nvPr/>
          </p:nvSpPr>
          <p:spPr bwMode="auto">
            <a:xfrm>
              <a:off x="2256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6" name="Text Box 72"/>
            <p:cNvSpPr txBox="1">
              <a:spLocks noChangeArrowheads="1"/>
            </p:cNvSpPr>
            <p:nvPr/>
          </p:nvSpPr>
          <p:spPr bwMode="auto">
            <a:xfrm>
              <a:off x="3072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7" name="Text Box 73"/>
            <p:cNvSpPr txBox="1">
              <a:spLocks noChangeArrowheads="1"/>
            </p:cNvSpPr>
            <p:nvPr/>
          </p:nvSpPr>
          <p:spPr bwMode="auto">
            <a:xfrm>
              <a:off x="3504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8" name="Text Box 74"/>
            <p:cNvSpPr txBox="1">
              <a:spLocks noChangeArrowheads="1"/>
            </p:cNvSpPr>
            <p:nvPr/>
          </p:nvSpPr>
          <p:spPr bwMode="auto">
            <a:xfrm>
              <a:off x="4044" y="292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19" name="Text Box 75"/>
            <p:cNvSpPr txBox="1">
              <a:spLocks noChangeArrowheads="1"/>
            </p:cNvSpPr>
            <p:nvPr/>
          </p:nvSpPr>
          <p:spPr bwMode="auto">
            <a:xfrm>
              <a:off x="3948" y="24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20" name="Text Box 76"/>
            <p:cNvSpPr txBox="1">
              <a:spLocks noChangeArrowheads="1"/>
            </p:cNvSpPr>
            <p:nvPr/>
          </p:nvSpPr>
          <p:spPr bwMode="auto">
            <a:xfrm>
              <a:off x="2640" y="14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21" name="Text Box 77"/>
            <p:cNvSpPr txBox="1">
              <a:spLocks noChangeArrowheads="1"/>
            </p:cNvSpPr>
            <p:nvPr/>
          </p:nvSpPr>
          <p:spPr bwMode="auto">
            <a:xfrm>
              <a:off x="4032" y="187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8122" name="Text Box 78"/>
            <p:cNvSpPr txBox="1">
              <a:spLocks noChangeArrowheads="1"/>
            </p:cNvSpPr>
            <p:nvPr/>
          </p:nvSpPr>
          <p:spPr bwMode="auto">
            <a:xfrm>
              <a:off x="1900" y="2476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8123" name="Text Box 79"/>
            <p:cNvSpPr txBox="1">
              <a:spLocks noChangeArrowheads="1"/>
            </p:cNvSpPr>
            <p:nvPr/>
          </p:nvSpPr>
          <p:spPr bwMode="auto">
            <a:xfrm>
              <a:off x="3504" y="2427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524000" y="2743200"/>
            <a:ext cx="5930900" cy="2755900"/>
            <a:chOff x="952" y="1728"/>
            <a:chExt cx="3736" cy="1736"/>
          </a:xfrm>
        </p:grpSpPr>
        <p:sp>
          <p:nvSpPr>
            <p:cNvPr id="88079" name="Line 80"/>
            <p:cNvSpPr>
              <a:spLocks noChangeShapeType="1"/>
            </p:cNvSpPr>
            <p:nvPr/>
          </p:nvSpPr>
          <p:spPr bwMode="auto">
            <a:xfrm>
              <a:off x="1904" y="1776"/>
              <a:ext cx="0" cy="76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0" name="Line 81"/>
            <p:cNvSpPr>
              <a:spLocks noChangeShapeType="1"/>
            </p:cNvSpPr>
            <p:nvPr/>
          </p:nvSpPr>
          <p:spPr bwMode="auto">
            <a:xfrm>
              <a:off x="3552" y="1728"/>
              <a:ext cx="1104" cy="81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82"/>
            <p:cNvSpPr>
              <a:spLocks noChangeShapeType="1"/>
            </p:cNvSpPr>
            <p:nvPr/>
          </p:nvSpPr>
          <p:spPr bwMode="auto">
            <a:xfrm>
              <a:off x="1920" y="1728"/>
              <a:ext cx="15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Line 84"/>
            <p:cNvSpPr>
              <a:spLocks noChangeShapeType="1"/>
            </p:cNvSpPr>
            <p:nvPr/>
          </p:nvSpPr>
          <p:spPr bwMode="auto">
            <a:xfrm flipH="1">
              <a:off x="1920" y="2544"/>
              <a:ext cx="1584" cy="86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3" name="Line 85"/>
            <p:cNvSpPr>
              <a:spLocks noChangeShapeType="1"/>
            </p:cNvSpPr>
            <p:nvPr/>
          </p:nvSpPr>
          <p:spPr bwMode="auto">
            <a:xfrm>
              <a:off x="3536" y="2560"/>
              <a:ext cx="115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4" name="Line 83"/>
            <p:cNvSpPr>
              <a:spLocks noChangeShapeType="1"/>
            </p:cNvSpPr>
            <p:nvPr/>
          </p:nvSpPr>
          <p:spPr bwMode="auto">
            <a:xfrm>
              <a:off x="952" y="2552"/>
              <a:ext cx="960" cy="91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5" name="Line 90"/>
            <p:cNvSpPr>
              <a:spLocks noChangeShapeType="1"/>
            </p:cNvSpPr>
            <p:nvPr/>
          </p:nvSpPr>
          <p:spPr bwMode="auto">
            <a:xfrm>
              <a:off x="3520" y="2640"/>
              <a:ext cx="0" cy="76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8070" name="Group 86"/>
          <p:cNvGrpSpPr>
            <a:grpSpLocks/>
          </p:cNvGrpSpPr>
          <p:nvPr/>
        </p:nvGrpSpPr>
        <p:grpSpPr bwMode="auto">
          <a:xfrm>
            <a:off x="1393825" y="2632075"/>
            <a:ext cx="6140450" cy="2940050"/>
            <a:chOff x="878" y="1658"/>
            <a:chExt cx="3868" cy="1852"/>
          </a:xfrm>
        </p:grpSpPr>
        <p:sp>
          <p:nvSpPr>
            <p:cNvPr id="88071" name="Oval 57"/>
            <p:cNvSpPr>
              <a:spLocks noChangeArrowheads="1"/>
            </p:cNvSpPr>
            <p:nvPr/>
          </p:nvSpPr>
          <p:spPr bwMode="auto">
            <a:xfrm>
              <a:off x="3472" y="3370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2" name="Oval 54"/>
            <p:cNvSpPr>
              <a:spLocks noChangeArrowheads="1"/>
            </p:cNvSpPr>
            <p:nvPr/>
          </p:nvSpPr>
          <p:spPr bwMode="auto">
            <a:xfrm>
              <a:off x="1845" y="1658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3" name="Oval 63"/>
            <p:cNvSpPr>
              <a:spLocks noChangeArrowheads="1"/>
            </p:cNvSpPr>
            <p:nvPr/>
          </p:nvSpPr>
          <p:spPr bwMode="auto">
            <a:xfrm>
              <a:off x="184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4" name="Oval 62"/>
            <p:cNvSpPr>
              <a:spLocks noChangeArrowheads="1"/>
            </p:cNvSpPr>
            <p:nvPr/>
          </p:nvSpPr>
          <p:spPr bwMode="auto">
            <a:xfrm>
              <a:off x="3451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5" name="Oval 59"/>
            <p:cNvSpPr>
              <a:spLocks noChangeArrowheads="1"/>
            </p:cNvSpPr>
            <p:nvPr/>
          </p:nvSpPr>
          <p:spPr bwMode="auto">
            <a:xfrm>
              <a:off x="4625" y="2494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6" name="Oval 55"/>
            <p:cNvSpPr>
              <a:spLocks noChangeArrowheads="1"/>
            </p:cNvSpPr>
            <p:nvPr/>
          </p:nvSpPr>
          <p:spPr bwMode="auto">
            <a:xfrm>
              <a:off x="1845" y="3359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7" name="Oval 56"/>
            <p:cNvSpPr>
              <a:spLocks noChangeArrowheads="1"/>
            </p:cNvSpPr>
            <p:nvPr/>
          </p:nvSpPr>
          <p:spPr bwMode="auto">
            <a:xfrm>
              <a:off x="3472" y="1658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8078" name="Oval 58"/>
            <p:cNvSpPr>
              <a:spLocks noChangeArrowheads="1"/>
            </p:cNvSpPr>
            <p:nvPr/>
          </p:nvSpPr>
          <p:spPr bwMode="auto">
            <a:xfrm>
              <a:off x="878" y="248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81000" y="381000"/>
            <a:ext cx="8610600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sz="3000">
                <a:latin typeface="Times New Roman" panose="02020603050405020304" pitchFamily="18" charset="0"/>
              </a:rPr>
              <a:t>1847</a:t>
            </a:r>
            <a:r>
              <a:rPr lang="zh-CN" altLang="en-US" sz="3000">
                <a:latin typeface="Times New Roman" panose="02020603050405020304" pitchFamily="18" charset="0"/>
              </a:rPr>
              <a:t>年德国物理学家柯希霍夫</a:t>
            </a:r>
            <a:r>
              <a:rPr lang="en-US" altLang="zh-CN" sz="3000">
                <a:latin typeface="Times New Roman" panose="02020603050405020304" pitchFamily="18" charset="0"/>
              </a:rPr>
              <a:t>(Kirchhof)</a:t>
            </a:r>
            <a:r>
              <a:rPr lang="zh-CN" altLang="en-US" sz="3000">
                <a:latin typeface="Times New Roman" panose="02020603050405020304" pitchFamily="18" charset="0"/>
              </a:rPr>
              <a:t>提出了树的概念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  <a:r>
              <a:rPr lang="zh-CN" altLang="en-US" sz="3000">
                <a:latin typeface="Times New Roman" panose="02020603050405020304" pitchFamily="18" charset="0"/>
              </a:rPr>
              <a:t>即所谓无圈连通图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他是在研究电路网络时考虑电路网的所谓“</a:t>
            </a:r>
            <a:r>
              <a:rPr lang="zh-CN" altLang="en-US" sz="3000">
                <a:solidFill>
                  <a:srgbClr val="FFFF00"/>
                </a:solidFill>
                <a:latin typeface="Times New Roman" panose="02020603050405020304" pitchFamily="18" charset="0"/>
              </a:rPr>
              <a:t>生成树</a:t>
            </a:r>
            <a:r>
              <a:rPr lang="zh-CN" altLang="en-US" sz="3000">
                <a:latin typeface="Times New Roman" panose="02020603050405020304" pitchFamily="18" charset="0"/>
              </a:rPr>
              <a:t>”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即一个含有电路图上所有节点的树形子图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sz="3000">
                <a:latin typeface="Times New Roman" panose="02020603050405020304" pitchFamily="18" charset="0"/>
              </a:rPr>
              <a:t>1857</a:t>
            </a:r>
            <a:r>
              <a:rPr lang="zh-CN" altLang="en-US" sz="3000">
                <a:latin typeface="Times New Roman" panose="02020603050405020304" pitchFamily="18" charset="0"/>
              </a:rPr>
              <a:t>年英国数学家凯莱</a:t>
            </a:r>
            <a:r>
              <a:rPr lang="en-US" altLang="zh-CN" sz="3000">
                <a:latin typeface="Times New Roman" panose="02020603050405020304" pitchFamily="18" charset="0"/>
              </a:rPr>
              <a:t>(Caylay Arthur)</a:t>
            </a:r>
            <a:r>
              <a:rPr lang="zh-CN" altLang="en-US" sz="3000">
                <a:latin typeface="Times New Roman" panose="02020603050405020304" pitchFamily="18" charset="0"/>
              </a:rPr>
              <a:t>研究碳氢化合物时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zh-CN" altLang="en-US" sz="3000">
                <a:latin typeface="Times New Roman" panose="02020603050405020304" pitchFamily="18" charset="0"/>
              </a:rPr>
              <a:t>提出了树的概念与记数的理论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sz="3000">
                <a:latin typeface="Times New Roman" panose="02020603050405020304" pitchFamily="18" charset="0"/>
              </a:rPr>
              <a:t>1889</a:t>
            </a:r>
            <a:r>
              <a:rPr lang="zh-CN" altLang="en-US" sz="3000">
                <a:latin typeface="Times New Roman" panose="02020603050405020304" pitchFamily="18" charset="0"/>
              </a:rPr>
              <a:t>年凯莱给出了</a:t>
            </a:r>
            <a:r>
              <a:rPr lang="zh-CN" altLang="en-US" sz="3000">
                <a:solidFill>
                  <a:srgbClr val="FFFF00"/>
                </a:solidFill>
                <a:latin typeface="Times New Roman" panose="02020603050405020304" pitchFamily="18" charset="0"/>
              </a:rPr>
              <a:t>完全图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0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000">
                <a:latin typeface="Times New Roman" panose="02020603050405020304" pitchFamily="18" charset="0"/>
              </a:rPr>
              <a:t>的概念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  <a:r>
              <a:rPr lang="zh-CN" altLang="en-US" sz="3000">
                <a:latin typeface="Times New Roman" panose="02020603050405020304" pitchFamily="18" charset="0"/>
              </a:rPr>
              <a:t>例如</a:t>
            </a:r>
            <a:r>
              <a:rPr lang="en-US" altLang="zh-CN" sz="3000">
                <a:latin typeface="Times New Roman" panose="02020603050405020304" pitchFamily="18" charset="0"/>
              </a:rPr>
              <a:t>10</a:t>
            </a:r>
            <a:r>
              <a:rPr lang="zh-CN" altLang="en-US" sz="3000">
                <a:latin typeface="Times New Roman" panose="02020603050405020304" pitchFamily="18" charset="0"/>
              </a:rPr>
              <a:t>个顶点的完全图竟有一亿棵生成树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sz="3000">
                <a:latin typeface="Times New Roman" panose="02020603050405020304" pitchFamily="18" charset="0"/>
              </a:rPr>
              <a:t>1956</a:t>
            </a:r>
            <a:r>
              <a:rPr lang="zh-CN" altLang="en-US" sz="3000">
                <a:latin typeface="Times New Roman" panose="02020603050405020304" pitchFamily="18" charset="0"/>
              </a:rPr>
              <a:t>年</a:t>
            </a:r>
            <a:r>
              <a:rPr lang="en-US" altLang="zh-CN" sz="3000">
                <a:latin typeface="Times New Roman" panose="02020603050405020304" pitchFamily="18" charset="0"/>
              </a:rPr>
              <a:t>Kruskal</a:t>
            </a:r>
            <a:r>
              <a:rPr lang="zh-CN" altLang="en-US" sz="3000">
                <a:latin typeface="Times New Roman" panose="02020603050405020304" pitchFamily="18" charset="0"/>
              </a:rPr>
              <a:t>设计了求最优树的有效</a:t>
            </a:r>
            <a:r>
              <a:rPr lang="zh-CN" altLang="en-US" sz="2800">
                <a:latin typeface="Times New Roman" panose="02020603050405020304" pitchFamily="18" charset="0"/>
              </a:rPr>
              <a:t>算法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§4.2.</a:t>
            </a:r>
            <a:r>
              <a:rPr lang="zh-CN" altLang="en-US" sz="4000" dirty="0" smtClean="0">
                <a:latin typeface="+mj-ea"/>
                <a:cs typeface="Times New Roman" pitchFamily="18" charset="0"/>
              </a:rPr>
              <a:t>2  </a:t>
            </a:r>
            <a:r>
              <a:rPr lang="zh-CN" altLang="en-US" sz="4000" dirty="0" smtClean="0">
                <a:latin typeface="+mj-ea"/>
              </a:rPr>
              <a:t>最优树   </a:t>
            </a:r>
            <a:r>
              <a:rPr lang="en-US" altLang="zh-CN" sz="4000" dirty="0" err="1" smtClean="0">
                <a:latin typeface="+mj-ea"/>
                <a:cs typeface="Times New Roman" pitchFamily="18" charset="0"/>
              </a:rPr>
              <a:t>Kruskal</a:t>
            </a:r>
            <a:r>
              <a:rPr lang="zh-CN" altLang="en-US" sz="4000" dirty="0" smtClean="0">
                <a:latin typeface="+mj-ea"/>
              </a:rPr>
              <a:t>算法</a:t>
            </a:r>
            <a:endParaRPr lang="zh-CN" altLang="en-US" sz="4000" dirty="0" smtClean="0">
              <a:latin typeface="+mj-ea"/>
              <a:cs typeface="Times New Roman" pitchFamily="18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73944"/>
            <a:ext cx="8763000" cy="51054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4.2.2 </a:t>
            </a:r>
            <a:r>
              <a:rPr lang="zh-CN" altLang="en-US" dirty="0" smtClean="0">
                <a:latin typeface="宋体" panose="02010600030101010101" pitchFamily="2" charset="-122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是加权连通图，带有最小权</a:t>
            </a: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</a:rPr>
              <a:t>和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的支撑树称为权图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最优树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9092" name="Group 179"/>
          <p:cNvGrpSpPr>
            <a:grpSpLocks/>
          </p:cNvGrpSpPr>
          <p:nvPr/>
        </p:nvGrpSpPr>
        <p:grpSpPr bwMode="auto">
          <a:xfrm>
            <a:off x="741362" y="2274888"/>
            <a:ext cx="7031038" cy="4038600"/>
            <a:chOff x="432" y="1488"/>
            <a:chExt cx="4429" cy="2544"/>
          </a:xfrm>
        </p:grpSpPr>
        <p:grpSp>
          <p:nvGrpSpPr>
            <p:cNvPr id="89093" name="Group 123"/>
            <p:cNvGrpSpPr>
              <a:grpSpLocks/>
            </p:cNvGrpSpPr>
            <p:nvPr/>
          </p:nvGrpSpPr>
          <p:grpSpPr bwMode="auto">
            <a:xfrm>
              <a:off x="432" y="1488"/>
              <a:ext cx="4429" cy="2544"/>
              <a:chOff x="576" y="1296"/>
              <a:chExt cx="4429" cy="2544"/>
            </a:xfrm>
          </p:grpSpPr>
          <p:sp>
            <p:nvSpPr>
              <p:cNvPr id="89111" name="Text Box 124"/>
              <p:cNvSpPr txBox="1">
                <a:spLocks noChangeArrowheads="1"/>
              </p:cNvSpPr>
              <p:nvPr/>
            </p:nvSpPr>
            <p:spPr bwMode="auto">
              <a:xfrm>
                <a:off x="1728" y="343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Line 125"/>
              <p:cNvSpPr>
                <a:spLocks noChangeShapeType="1"/>
              </p:cNvSpPr>
              <p:nvPr/>
            </p:nvSpPr>
            <p:spPr bwMode="auto">
              <a:xfrm flipV="1">
                <a:off x="1870" y="2523"/>
                <a:ext cx="1670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3" name="Line 126"/>
              <p:cNvSpPr>
                <a:spLocks noChangeShapeType="1"/>
              </p:cNvSpPr>
              <p:nvPr/>
            </p:nvSpPr>
            <p:spPr bwMode="auto">
              <a:xfrm flipV="1">
                <a:off x="1870" y="1687"/>
                <a:ext cx="1670" cy="90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4" name="Line 127"/>
              <p:cNvSpPr>
                <a:spLocks noChangeShapeType="1"/>
              </p:cNvSpPr>
              <p:nvPr/>
            </p:nvSpPr>
            <p:spPr bwMode="auto">
              <a:xfrm flipH="1" flipV="1">
                <a:off x="939" y="2526"/>
                <a:ext cx="2563" cy="90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5" name="Line 128"/>
              <p:cNvSpPr>
                <a:spLocks noChangeShapeType="1"/>
              </p:cNvSpPr>
              <p:nvPr/>
            </p:nvSpPr>
            <p:spPr bwMode="auto">
              <a:xfrm flipH="1" flipV="1">
                <a:off x="1931" y="1731"/>
                <a:ext cx="2719" cy="79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6" name="Line 129"/>
              <p:cNvSpPr>
                <a:spLocks noChangeShapeType="1"/>
              </p:cNvSpPr>
              <p:nvPr/>
            </p:nvSpPr>
            <p:spPr bwMode="auto">
              <a:xfrm flipV="1">
                <a:off x="1905" y="1757"/>
                <a:ext cx="0" cy="167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7" name="Line 130"/>
              <p:cNvSpPr>
                <a:spLocks noChangeShapeType="1"/>
              </p:cNvSpPr>
              <p:nvPr/>
            </p:nvSpPr>
            <p:spPr bwMode="auto">
              <a:xfrm flipV="1">
                <a:off x="3514" y="1757"/>
                <a:ext cx="0" cy="1671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8" name="Text Box 131"/>
              <p:cNvSpPr txBox="1">
                <a:spLocks noChangeArrowheads="1"/>
              </p:cNvSpPr>
              <p:nvPr/>
            </p:nvSpPr>
            <p:spPr bwMode="auto">
              <a:xfrm>
                <a:off x="576" y="2216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9" name="Text Box 132"/>
              <p:cNvSpPr txBox="1">
                <a:spLocks noChangeArrowheads="1"/>
              </p:cNvSpPr>
              <p:nvPr/>
            </p:nvSpPr>
            <p:spPr bwMode="auto">
              <a:xfrm>
                <a:off x="3408" y="3437"/>
                <a:ext cx="24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0" name="Text Box 133"/>
              <p:cNvSpPr txBox="1">
                <a:spLocks noChangeArrowheads="1"/>
              </p:cNvSpPr>
              <p:nvPr/>
            </p:nvSpPr>
            <p:spPr bwMode="auto">
              <a:xfrm>
                <a:off x="4746" y="2331"/>
                <a:ext cx="259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1" name="Text Box 134"/>
              <p:cNvSpPr txBox="1">
                <a:spLocks noChangeArrowheads="1"/>
              </p:cNvSpPr>
              <p:nvPr/>
            </p:nvSpPr>
            <p:spPr bwMode="auto">
              <a:xfrm>
                <a:off x="1241" y="192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7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2" name="Text Box 135"/>
              <p:cNvSpPr txBox="1">
                <a:spLocks noChangeArrowheads="1"/>
              </p:cNvSpPr>
              <p:nvPr/>
            </p:nvSpPr>
            <p:spPr bwMode="auto">
              <a:xfrm>
                <a:off x="2700" y="336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6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3" name="Text Box 136"/>
              <p:cNvSpPr txBox="1">
                <a:spLocks noChangeArrowheads="1"/>
              </p:cNvSpPr>
              <p:nvPr/>
            </p:nvSpPr>
            <p:spPr bwMode="auto">
              <a:xfrm>
                <a:off x="1164" y="2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24" name="Line 137"/>
              <p:cNvSpPr>
                <a:spLocks noChangeShapeType="1"/>
              </p:cNvSpPr>
              <p:nvPr/>
            </p:nvSpPr>
            <p:spPr bwMode="auto">
              <a:xfrm>
                <a:off x="939" y="2564"/>
                <a:ext cx="966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25" name="Line 138"/>
              <p:cNvSpPr>
                <a:spLocks noChangeShapeType="1"/>
              </p:cNvSpPr>
              <p:nvPr/>
            </p:nvSpPr>
            <p:spPr bwMode="auto">
              <a:xfrm>
                <a:off x="1905" y="3428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26" name="Line 139"/>
              <p:cNvSpPr>
                <a:spLocks noChangeShapeType="1"/>
              </p:cNvSpPr>
              <p:nvPr/>
            </p:nvSpPr>
            <p:spPr bwMode="auto">
              <a:xfrm flipV="1">
                <a:off x="3537" y="2549"/>
                <a:ext cx="1148" cy="90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27" name="Line 140"/>
              <p:cNvSpPr>
                <a:spLocks noChangeShapeType="1"/>
              </p:cNvSpPr>
              <p:nvPr/>
            </p:nvSpPr>
            <p:spPr bwMode="auto">
              <a:xfrm>
                <a:off x="939" y="2564"/>
                <a:ext cx="3746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28" name="Line 141"/>
              <p:cNvSpPr>
                <a:spLocks noChangeShapeType="1"/>
              </p:cNvSpPr>
              <p:nvPr/>
            </p:nvSpPr>
            <p:spPr bwMode="auto">
              <a:xfrm flipV="1">
                <a:off x="939" y="1728"/>
                <a:ext cx="966" cy="8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29" name="Line 142"/>
              <p:cNvSpPr>
                <a:spLocks noChangeShapeType="1"/>
              </p:cNvSpPr>
              <p:nvPr/>
            </p:nvSpPr>
            <p:spPr bwMode="auto">
              <a:xfrm>
                <a:off x="1905" y="1728"/>
                <a:ext cx="1632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30" name="Line 143"/>
              <p:cNvSpPr>
                <a:spLocks noChangeShapeType="1"/>
              </p:cNvSpPr>
              <p:nvPr/>
            </p:nvSpPr>
            <p:spPr bwMode="auto">
              <a:xfrm>
                <a:off x="3537" y="1728"/>
                <a:ext cx="1148" cy="836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31" name="Text Box 144"/>
              <p:cNvSpPr txBox="1">
                <a:spLocks noChangeArrowheads="1"/>
              </p:cNvSpPr>
              <p:nvPr/>
            </p:nvSpPr>
            <p:spPr bwMode="auto">
              <a:xfrm>
                <a:off x="1824" y="1296"/>
                <a:ext cx="212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2" name="Text Box 145"/>
              <p:cNvSpPr txBox="1">
                <a:spLocks noChangeArrowheads="1"/>
              </p:cNvSpPr>
              <p:nvPr/>
            </p:nvSpPr>
            <p:spPr bwMode="auto">
              <a:xfrm>
                <a:off x="3477" y="1296"/>
                <a:ext cx="243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3" name="Text Box 146"/>
              <p:cNvSpPr txBox="1">
                <a:spLocks noChangeArrowheads="1"/>
              </p:cNvSpPr>
              <p:nvPr/>
            </p:nvSpPr>
            <p:spPr bwMode="auto">
              <a:xfrm>
                <a:off x="1414" y="22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8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4" name="Text Box 147"/>
              <p:cNvSpPr txBox="1">
                <a:spLocks noChangeArrowheads="1"/>
              </p:cNvSpPr>
              <p:nvPr/>
            </p:nvSpPr>
            <p:spPr bwMode="auto">
              <a:xfrm>
                <a:off x="1740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1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5" name="Text Box 148"/>
              <p:cNvSpPr txBox="1">
                <a:spLocks noChangeArrowheads="1"/>
              </p:cNvSpPr>
              <p:nvPr/>
            </p:nvSpPr>
            <p:spPr bwMode="auto">
              <a:xfrm>
                <a:off x="1692" y="293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6" name="Text Box 149"/>
              <p:cNvSpPr txBox="1">
                <a:spLocks noChangeArrowheads="1"/>
              </p:cNvSpPr>
              <p:nvPr/>
            </p:nvSpPr>
            <p:spPr bwMode="auto">
              <a:xfrm>
                <a:off x="2220" y="27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7" name="Text Box 150"/>
              <p:cNvSpPr txBox="1">
                <a:spLocks noChangeArrowheads="1"/>
              </p:cNvSpPr>
              <p:nvPr/>
            </p:nvSpPr>
            <p:spPr bwMode="auto">
              <a:xfrm>
                <a:off x="2832" y="27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8" name="Text Box 151"/>
              <p:cNvSpPr txBox="1">
                <a:spLocks noChangeArrowheads="1"/>
              </p:cNvSpPr>
              <p:nvPr/>
            </p:nvSpPr>
            <p:spPr bwMode="auto">
              <a:xfrm>
                <a:off x="3506" y="28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4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39" name="Text Box 152"/>
              <p:cNvSpPr txBox="1">
                <a:spLocks noChangeArrowheads="1"/>
              </p:cNvSpPr>
              <p:nvPr/>
            </p:nvSpPr>
            <p:spPr bwMode="auto">
              <a:xfrm>
                <a:off x="2688" y="228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7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0" name="Text Box 153"/>
              <p:cNvSpPr txBox="1">
                <a:spLocks noChangeArrowheads="1"/>
              </p:cNvSpPr>
              <p:nvPr/>
            </p:nvSpPr>
            <p:spPr bwMode="auto">
              <a:xfrm>
                <a:off x="2256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1" name="Text Box 154"/>
              <p:cNvSpPr txBox="1">
                <a:spLocks noChangeArrowheads="1"/>
              </p:cNvSpPr>
              <p:nvPr/>
            </p:nvSpPr>
            <p:spPr bwMode="auto">
              <a:xfrm>
                <a:off x="3072" y="20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2" name="Text Box 155"/>
              <p:cNvSpPr txBox="1">
                <a:spLocks noChangeArrowheads="1"/>
              </p:cNvSpPr>
              <p:nvPr/>
            </p:nvSpPr>
            <p:spPr bwMode="auto">
              <a:xfrm>
                <a:off x="3504" y="192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5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3" name="Text Box 156"/>
              <p:cNvSpPr txBox="1">
                <a:spLocks noChangeArrowheads="1"/>
              </p:cNvSpPr>
              <p:nvPr/>
            </p:nvSpPr>
            <p:spPr bwMode="auto">
              <a:xfrm>
                <a:off x="4044" y="292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6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4" name="Text Box 157"/>
              <p:cNvSpPr txBox="1">
                <a:spLocks noChangeArrowheads="1"/>
              </p:cNvSpPr>
              <p:nvPr/>
            </p:nvSpPr>
            <p:spPr bwMode="auto">
              <a:xfrm>
                <a:off x="3948" y="249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3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5" name="Text Box 158"/>
              <p:cNvSpPr txBox="1">
                <a:spLocks noChangeArrowheads="1"/>
              </p:cNvSpPr>
              <p:nvPr/>
            </p:nvSpPr>
            <p:spPr bwMode="auto">
              <a:xfrm>
                <a:off x="2640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2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6" name="Text Box 159"/>
              <p:cNvSpPr txBox="1">
                <a:spLocks noChangeArrowheads="1"/>
              </p:cNvSpPr>
              <p:nvPr/>
            </p:nvSpPr>
            <p:spPr bwMode="auto">
              <a:xfrm>
                <a:off x="4032" y="18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</a:rPr>
                  <a:t>1</a:t>
                </a:r>
                <a:endParaRPr lang="en-US" altLang="zh-CN" sz="2800" b="0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7" name="Text Box 160"/>
              <p:cNvSpPr txBox="1">
                <a:spLocks noChangeArrowheads="1"/>
              </p:cNvSpPr>
              <p:nvPr/>
            </p:nvSpPr>
            <p:spPr bwMode="auto">
              <a:xfrm>
                <a:off x="1900" y="2476"/>
                <a:ext cx="26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h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48" name="Text Box 161"/>
              <p:cNvSpPr txBox="1">
                <a:spLocks noChangeArrowheads="1"/>
              </p:cNvSpPr>
              <p:nvPr/>
            </p:nvSpPr>
            <p:spPr bwMode="auto">
              <a:xfrm>
                <a:off x="3504" y="2427"/>
                <a:ext cx="259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6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3600" b="0" baseline="-250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9094" name="Group 162"/>
            <p:cNvGrpSpPr>
              <a:grpSpLocks/>
            </p:cNvGrpSpPr>
            <p:nvPr/>
          </p:nvGrpSpPr>
          <p:grpSpPr bwMode="auto">
            <a:xfrm>
              <a:off x="808" y="1920"/>
              <a:ext cx="3736" cy="1736"/>
              <a:chOff x="952" y="1728"/>
              <a:chExt cx="3736" cy="1736"/>
            </a:xfrm>
          </p:grpSpPr>
          <p:sp>
            <p:nvSpPr>
              <p:cNvPr id="89104" name="Line 163"/>
              <p:cNvSpPr>
                <a:spLocks noChangeShapeType="1"/>
              </p:cNvSpPr>
              <p:nvPr/>
            </p:nvSpPr>
            <p:spPr bwMode="auto">
              <a:xfrm>
                <a:off x="1904" y="1776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5" name="Line 164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1104" cy="816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6" name="Line 165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1584" cy="0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7" name="Line 166"/>
              <p:cNvSpPr>
                <a:spLocks noChangeShapeType="1"/>
              </p:cNvSpPr>
              <p:nvPr/>
            </p:nvSpPr>
            <p:spPr bwMode="auto">
              <a:xfrm flipH="1">
                <a:off x="1920" y="2544"/>
                <a:ext cx="1584" cy="864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8" name="Line 167"/>
              <p:cNvSpPr>
                <a:spLocks noChangeShapeType="1"/>
              </p:cNvSpPr>
              <p:nvPr/>
            </p:nvSpPr>
            <p:spPr bwMode="auto">
              <a:xfrm>
                <a:off x="3536" y="2560"/>
                <a:ext cx="1152" cy="0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09" name="Line 168"/>
              <p:cNvSpPr>
                <a:spLocks noChangeShapeType="1"/>
              </p:cNvSpPr>
              <p:nvPr/>
            </p:nvSpPr>
            <p:spPr bwMode="auto">
              <a:xfrm>
                <a:off x="952" y="2552"/>
                <a:ext cx="960" cy="912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9110" name="Line 169"/>
              <p:cNvSpPr>
                <a:spLocks noChangeShapeType="1"/>
              </p:cNvSpPr>
              <p:nvPr/>
            </p:nvSpPr>
            <p:spPr bwMode="auto">
              <a:xfrm>
                <a:off x="3520" y="2640"/>
                <a:ext cx="0" cy="768"/>
              </a:xfrm>
              <a:prstGeom prst="line">
                <a:avLst/>
              </a:prstGeom>
              <a:noFill/>
              <a:ln w="76200">
                <a:solidFill>
                  <a:srgbClr val="FB4D55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89095" name="Group 170"/>
            <p:cNvGrpSpPr>
              <a:grpSpLocks/>
            </p:cNvGrpSpPr>
            <p:nvPr/>
          </p:nvGrpSpPr>
          <p:grpSpPr bwMode="auto">
            <a:xfrm>
              <a:off x="734" y="1850"/>
              <a:ext cx="3868" cy="1852"/>
              <a:chOff x="878" y="1658"/>
              <a:chExt cx="3868" cy="1852"/>
            </a:xfrm>
          </p:grpSpPr>
          <p:sp>
            <p:nvSpPr>
              <p:cNvPr id="89096" name="Oval 171"/>
              <p:cNvSpPr>
                <a:spLocks noChangeArrowheads="1"/>
              </p:cNvSpPr>
              <p:nvPr/>
            </p:nvSpPr>
            <p:spPr bwMode="auto">
              <a:xfrm>
                <a:off x="3472" y="3370"/>
                <a:ext cx="120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7" name="Oval 172"/>
              <p:cNvSpPr>
                <a:spLocks noChangeArrowheads="1"/>
              </p:cNvSpPr>
              <p:nvPr/>
            </p:nvSpPr>
            <p:spPr bwMode="auto">
              <a:xfrm>
                <a:off x="1845" y="1658"/>
                <a:ext cx="121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8" name="Oval 173"/>
              <p:cNvSpPr>
                <a:spLocks noChangeArrowheads="1"/>
              </p:cNvSpPr>
              <p:nvPr/>
            </p:nvSpPr>
            <p:spPr bwMode="auto">
              <a:xfrm>
                <a:off x="1845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9" name="Oval 174"/>
              <p:cNvSpPr>
                <a:spLocks noChangeArrowheads="1"/>
              </p:cNvSpPr>
              <p:nvPr/>
            </p:nvSpPr>
            <p:spPr bwMode="auto">
              <a:xfrm>
                <a:off x="3451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0" name="Oval 175"/>
              <p:cNvSpPr>
                <a:spLocks noChangeArrowheads="1"/>
              </p:cNvSpPr>
              <p:nvPr/>
            </p:nvSpPr>
            <p:spPr bwMode="auto">
              <a:xfrm>
                <a:off x="4625" y="2494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1" name="Oval 176"/>
              <p:cNvSpPr>
                <a:spLocks noChangeArrowheads="1"/>
              </p:cNvSpPr>
              <p:nvPr/>
            </p:nvSpPr>
            <p:spPr bwMode="auto">
              <a:xfrm>
                <a:off x="1845" y="3359"/>
                <a:ext cx="121" cy="1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2" name="Oval 177"/>
              <p:cNvSpPr>
                <a:spLocks noChangeArrowheads="1"/>
              </p:cNvSpPr>
              <p:nvPr/>
            </p:nvSpPr>
            <p:spPr bwMode="auto">
              <a:xfrm>
                <a:off x="3472" y="1658"/>
                <a:ext cx="120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03" name="Oval 178"/>
              <p:cNvSpPr>
                <a:spLocks noChangeArrowheads="1"/>
              </p:cNvSpPr>
              <p:nvPr/>
            </p:nvSpPr>
            <p:spPr bwMode="auto">
              <a:xfrm>
                <a:off x="878" y="2482"/>
                <a:ext cx="121" cy="1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 err="1" smtClean="0">
                <a:latin typeface="+mj-ea"/>
                <a:cs typeface="Times New Roman" pitchFamily="18" charset="0"/>
              </a:rPr>
              <a:t>Kruskal</a:t>
            </a:r>
            <a:r>
              <a:rPr lang="zh-CN" altLang="en-US" sz="3600" dirty="0" smtClean="0">
                <a:latin typeface="+mj-ea"/>
              </a:rPr>
              <a:t>算法</a:t>
            </a:r>
            <a:endParaRPr lang="en-US" altLang="zh-CN" sz="3600" dirty="0" smtClean="0">
              <a:latin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设权图</a:t>
            </a:r>
            <a:r>
              <a:rPr lang="en-US" altLang="zh-CN" dirty="0" smtClean="0">
                <a:latin typeface="Times New Roman" panose="02020603050405020304" pitchFamily="18" charset="0"/>
              </a:rPr>
              <a:t>G=(P, L)</a:t>
            </a:r>
            <a:r>
              <a:rPr lang="zh-CN" altLang="en-US" dirty="0" smtClean="0">
                <a:latin typeface="Times New Roman" panose="02020603050405020304" pitchFamily="18" charset="0"/>
              </a:rPr>
              <a:t>是连通的。</a:t>
            </a:r>
          </a:p>
          <a:p>
            <a:pPr marL="609600" indent="-609600" algn="just" eaLnBrk="1" hangingPunct="1">
              <a:lnSpc>
                <a:spcPct val="120000"/>
              </a:lnSpc>
              <a:buFont typeface="Wingdings" panose="05000000000000000000" pitchFamily="2" charset="2"/>
              <a:buAutoNum type="arabicParenR"/>
              <a:tabLst>
                <a:tab pos="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L(G)</a:t>
            </a:r>
            <a:r>
              <a:rPr lang="zh-CN" altLang="en-US" dirty="0" smtClean="0">
                <a:latin typeface="Times New Roman" panose="02020603050405020304" pitchFamily="18" charset="0"/>
              </a:rPr>
              <a:t>中选一个具有最小权值的边，记为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T={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 }</a:t>
            </a:r>
            <a:r>
              <a:rPr lang="zh-CN" altLang="en-US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AutoNum type="arabicParenR"/>
              <a:tabLst>
                <a:tab pos="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从</a:t>
            </a:r>
            <a:r>
              <a:rPr lang="en-US" altLang="zh-CN" dirty="0" smtClean="0">
                <a:latin typeface="Times New Roman" panose="02020603050405020304" pitchFamily="18" charset="0"/>
              </a:rPr>
              <a:t>L(G)-T</a:t>
            </a:r>
            <a:r>
              <a:rPr lang="zh-CN" altLang="en-US" dirty="0" smtClean="0">
                <a:latin typeface="Times New Roman" panose="02020603050405020304" pitchFamily="18" charset="0"/>
              </a:rPr>
              <a:t>中取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∪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不产生回路</a:t>
            </a:r>
            <a:r>
              <a:rPr lang="zh-CN" altLang="en-US" dirty="0" smtClean="0">
                <a:latin typeface="Times New Roman" panose="02020603050405020304" pitchFamily="18" charset="0"/>
              </a:rPr>
              <a:t>，并且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最小。如果存在这样的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则令</a:t>
            </a:r>
            <a:r>
              <a:rPr lang="en-US" altLang="zh-CN" dirty="0" smtClean="0">
                <a:latin typeface="Times New Roman" panose="02020603050405020304" pitchFamily="18" charset="0"/>
              </a:rPr>
              <a:t>T= T</a:t>
            </a:r>
            <a:r>
              <a:rPr lang="zh-CN" altLang="en-US" dirty="0" smtClean="0">
                <a:latin typeface="Times New Roman" panose="02020603050405020304" pitchFamily="18" charset="0"/>
              </a:rPr>
              <a:t>∪ 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}，</a:t>
            </a:r>
            <a:r>
              <a:rPr lang="zh-CN" altLang="en-US" dirty="0" smtClean="0">
                <a:latin typeface="Times New Roman" panose="02020603050405020304" pitchFamily="18" charset="0"/>
              </a:rPr>
              <a:t>重复步骤2)；</a:t>
            </a:r>
          </a:p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AutoNum type="arabicParenR"/>
              <a:tabLst>
                <a:tab pos="0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如果不存在这样的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算法停止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例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685800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铺设一个连接各个城市的光纤通信网络。（单位：百万元）：</a:t>
            </a:r>
            <a:r>
              <a:rPr lang="zh-CN" altLang="en-US" smtClean="0">
                <a:solidFill>
                  <a:schemeClr val="tx2"/>
                </a:solidFill>
                <a:latin typeface="宋体" panose="02010600030101010101" pitchFamily="2" charset="-122"/>
              </a:rPr>
              <a:t>边的非降序</a:t>
            </a:r>
            <a:r>
              <a:rPr lang="en-US" altLang="zh-CN" smtClean="0">
                <a:latin typeface="宋体" panose="02010600030101010101" pitchFamily="2" charset="-122"/>
                <a:sym typeface="Wingdings" panose="05000000000000000000" pitchFamily="2" charset="2"/>
              </a:rPr>
              <a:t>: 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{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fh 1, de 1, ef 2,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 eh 2, 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ab 2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, df 3, 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dg 3, bg 3, cg 4</a:t>
            </a:r>
            <a:r>
              <a:rPr lang="en-US" altLang="zh-CN" smtClean="0">
                <a:latin typeface="Times New Roman" panose="02020603050405020304" pitchFamily="18" charset="0"/>
                <a:sym typeface="Wingdings" panose="05000000000000000000" pitchFamily="2" charset="2"/>
              </a:rPr>
              <a:t>, ac 4, bh 4, eg 5, bc 6, cd 6, af 7, gh 7, ah 8}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grpSp>
        <p:nvGrpSpPr>
          <p:cNvPr id="91140" name="Group 137"/>
          <p:cNvGrpSpPr>
            <a:grpSpLocks/>
          </p:cNvGrpSpPr>
          <p:nvPr/>
        </p:nvGrpSpPr>
        <p:grpSpPr bwMode="auto">
          <a:xfrm>
            <a:off x="1295400" y="2819400"/>
            <a:ext cx="7031038" cy="4038600"/>
            <a:chOff x="576" y="1200"/>
            <a:chExt cx="4429" cy="2544"/>
          </a:xfrm>
        </p:grpSpPr>
        <p:sp>
          <p:nvSpPr>
            <p:cNvPr id="91148" name="Text Box 138"/>
            <p:cNvSpPr txBox="1">
              <a:spLocks noChangeArrowheads="1"/>
            </p:cNvSpPr>
            <p:nvPr/>
          </p:nvSpPr>
          <p:spPr bwMode="auto">
            <a:xfrm>
              <a:off x="1728" y="334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49" name="Line 139"/>
            <p:cNvSpPr>
              <a:spLocks noChangeShapeType="1"/>
            </p:cNvSpPr>
            <p:nvPr/>
          </p:nvSpPr>
          <p:spPr bwMode="auto">
            <a:xfrm flipV="1">
              <a:off x="1870" y="2427"/>
              <a:ext cx="1670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0" name="Line 140"/>
            <p:cNvSpPr>
              <a:spLocks noChangeShapeType="1"/>
            </p:cNvSpPr>
            <p:nvPr/>
          </p:nvSpPr>
          <p:spPr bwMode="auto">
            <a:xfrm flipV="1">
              <a:off x="1870" y="1591"/>
              <a:ext cx="1670" cy="90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1" name="Line 141"/>
            <p:cNvSpPr>
              <a:spLocks noChangeShapeType="1"/>
            </p:cNvSpPr>
            <p:nvPr/>
          </p:nvSpPr>
          <p:spPr bwMode="auto">
            <a:xfrm flipH="1" flipV="1">
              <a:off x="939" y="2430"/>
              <a:ext cx="2563" cy="90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2" name="Line 142"/>
            <p:cNvSpPr>
              <a:spLocks noChangeShapeType="1"/>
            </p:cNvSpPr>
            <p:nvPr/>
          </p:nvSpPr>
          <p:spPr bwMode="auto">
            <a:xfrm flipH="1" flipV="1">
              <a:off x="1931" y="1635"/>
              <a:ext cx="2719" cy="79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3" name="Line 143"/>
            <p:cNvSpPr>
              <a:spLocks noChangeShapeType="1"/>
            </p:cNvSpPr>
            <p:nvPr/>
          </p:nvSpPr>
          <p:spPr bwMode="auto">
            <a:xfrm flipV="1">
              <a:off x="1905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4" name="Line 144"/>
            <p:cNvSpPr>
              <a:spLocks noChangeShapeType="1"/>
            </p:cNvSpPr>
            <p:nvPr/>
          </p:nvSpPr>
          <p:spPr bwMode="auto">
            <a:xfrm flipV="1">
              <a:off x="3514" y="1661"/>
              <a:ext cx="0" cy="167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5" name="Text Box 145"/>
            <p:cNvSpPr txBox="1">
              <a:spLocks noChangeArrowheads="1"/>
            </p:cNvSpPr>
            <p:nvPr/>
          </p:nvSpPr>
          <p:spPr bwMode="auto">
            <a:xfrm>
              <a:off x="576" y="2120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56" name="Text Box 146"/>
            <p:cNvSpPr txBox="1">
              <a:spLocks noChangeArrowheads="1"/>
            </p:cNvSpPr>
            <p:nvPr/>
          </p:nvSpPr>
          <p:spPr bwMode="auto">
            <a:xfrm>
              <a:off x="3408" y="3341"/>
              <a:ext cx="24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57" name="Text Box 147"/>
            <p:cNvSpPr txBox="1">
              <a:spLocks noChangeArrowheads="1"/>
            </p:cNvSpPr>
            <p:nvPr/>
          </p:nvSpPr>
          <p:spPr bwMode="auto">
            <a:xfrm>
              <a:off x="4746" y="2235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58" name="Text Box 148"/>
            <p:cNvSpPr txBox="1">
              <a:spLocks noChangeArrowheads="1"/>
            </p:cNvSpPr>
            <p:nvPr/>
          </p:nvSpPr>
          <p:spPr bwMode="auto">
            <a:xfrm>
              <a:off x="1241" y="18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59" name="Text Box 149"/>
            <p:cNvSpPr txBox="1">
              <a:spLocks noChangeArrowheads="1"/>
            </p:cNvSpPr>
            <p:nvPr/>
          </p:nvSpPr>
          <p:spPr bwMode="auto">
            <a:xfrm>
              <a:off x="2700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60" name="Text Box 150"/>
            <p:cNvSpPr txBox="1">
              <a:spLocks noChangeArrowheads="1"/>
            </p:cNvSpPr>
            <p:nvPr/>
          </p:nvSpPr>
          <p:spPr bwMode="auto">
            <a:xfrm>
              <a:off x="1164" y="2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61" name="Line 151"/>
            <p:cNvSpPr>
              <a:spLocks noChangeShapeType="1"/>
            </p:cNvSpPr>
            <p:nvPr/>
          </p:nvSpPr>
          <p:spPr bwMode="auto">
            <a:xfrm>
              <a:off x="939" y="2468"/>
              <a:ext cx="966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2" name="Line 152"/>
            <p:cNvSpPr>
              <a:spLocks noChangeShapeType="1"/>
            </p:cNvSpPr>
            <p:nvPr/>
          </p:nvSpPr>
          <p:spPr bwMode="auto">
            <a:xfrm>
              <a:off x="1905" y="33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3" name="Line 153"/>
            <p:cNvSpPr>
              <a:spLocks noChangeShapeType="1"/>
            </p:cNvSpPr>
            <p:nvPr/>
          </p:nvSpPr>
          <p:spPr bwMode="auto">
            <a:xfrm flipV="1">
              <a:off x="3537" y="2453"/>
              <a:ext cx="1148" cy="90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4" name="Line 154"/>
            <p:cNvSpPr>
              <a:spLocks noChangeShapeType="1"/>
            </p:cNvSpPr>
            <p:nvPr/>
          </p:nvSpPr>
          <p:spPr bwMode="auto">
            <a:xfrm>
              <a:off x="939" y="2468"/>
              <a:ext cx="374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5" name="Line 155"/>
            <p:cNvSpPr>
              <a:spLocks noChangeShapeType="1"/>
            </p:cNvSpPr>
            <p:nvPr/>
          </p:nvSpPr>
          <p:spPr bwMode="auto">
            <a:xfrm flipV="1">
              <a:off x="939" y="1632"/>
              <a:ext cx="966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6" name="Line 156"/>
            <p:cNvSpPr>
              <a:spLocks noChangeShapeType="1"/>
            </p:cNvSpPr>
            <p:nvPr/>
          </p:nvSpPr>
          <p:spPr bwMode="auto">
            <a:xfrm>
              <a:off x="1905" y="1632"/>
              <a:ext cx="16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7" name="Line 157"/>
            <p:cNvSpPr>
              <a:spLocks noChangeShapeType="1"/>
            </p:cNvSpPr>
            <p:nvPr/>
          </p:nvSpPr>
          <p:spPr bwMode="auto">
            <a:xfrm>
              <a:off x="3537" y="1632"/>
              <a:ext cx="1148" cy="8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68" name="Oval 158"/>
            <p:cNvSpPr>
              <a:spLocks noChangeArrowheads="1"/>
            </p:cNvSpPr>
            <p:nvPr/>
          </p:nvSpPr>
          <p:spPr bwMode="auto">
            <a:xfrm>
              <a:off x="1845" y="1562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69" name="Oval 159"/>
            <p:cNvSpPr>
              <a:spLocks noChangeArrowheads="1"/>
            </p:cNvSpPr>
            <p:nvPr/>
          </p:nvSpPr>
          <p:spPr bwMode="auto">
            <a:xfrm>
              <a:off x="1845" y="3263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0" name="Oval 160"/>
            <p:cNvSpPr>
              <a:spLocks noChangeArrowheads="1"/>
            </p:cNvSpPr>
            <p:nvPr/>
          </p:nvSpPr>
          <p:spPr bwMode="auto">
            <a:xfrm>
              <a:off x="3472" y="1562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1" name="Oval 161"/>
            <p:cNvSpPr>
              <a:spLocks noChangeArrowheads="1"/>
            </p:cNvSpPr>
            <p:nvPr/>
          </p:nvSpPr>
          <p:spPr bwMode="auto">
            <a:xfrm>
              <a:off x="3472" y="3274"/>
              <a:ext cx="120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2" name="Oval 162"/>
            <p:cNvSpPr>
              <a:spLocks noChangeArrowheads="1"/>
            </p:cNvSpPr>
            <p:nvPr/>
          </p:nvSpPr>
          <p:spPr bwMode="auto">
            <a:xfrm>
              <a:off x="878" y="2386"/>
              <a:ext cx="121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3" name="Oval 163"/>
            <p:cNvSpPr>
              <a:spLocks noChangeArrowheads="1"/>
            </p:cNvSpPr>
            <p:nvPr/>
          </p:nvSpPr>
          <p:spPr bwMode="auto">
            <a:xfrm>
              <a:off x="462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4" name="Text Box 164"/>
            <p:cNvSpPr txBox="1">
              <a:spLocks noChangeArrowheads="1"/>
            </p:cNvSpPr>
            <p:nvPr/>
          </p:nvSpPr>
          <p:spPr bwMode="auto">
            <a:xfrm>
              <a:off x="1824" y="1200"/>
              <a:ext cx="2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5" name="Text Box 165"/>
            <p:cNvSpPr txBox="1">
              <a:spLocks noChangeArrowheads="1"/>
            </p:cNvSpPr>
            <p:nvPr/>
          </p:nvSpPr>
          <p:spPr bwMode="auto">
            <a:xfrm>
              <a:off x="3477" y="1200"/>
              <a:ext cx="2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76" name="Oval 166"/>
            <p:cNvSpPr>
              <a:spLocks noChangeArrowheads="1"/>
            </p:cNvSpPr>
            <p:nvPr/>
          </p:nvSpPr>
          <p:spPr bwMode="auto">
            <a:xfrm>
              <a:off x="3451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7" name="Oval 167"/>
            <p:cNvSpPr>
              <a:spLocks noChangeArrowheads="1"/>
            </p:cNvSpPr>
            <p:nvPr/>
          </p:nvSpPr>
          <p:spPr bwMode="auto">
            <a:xfrm>
              <a:off x="1845" y="2398"/>
              <a:ext cx="121" cy="1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1178" name="Text Box 168"/>
            <p:cNvSpPr txBox="1">
              <a:spLocks noChangeArrowheads="1"/>
            </p:cNvSpPr>
            <p:nvPr/>
          </p:nvSpPr>
          <p:spPr bwMode="auto">
            <a:xfrm>
              <a:off x="1414" y="217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8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79" name="Text Box 169"/>
            <p:cNvSpPr txBox="1">
              <a:spLocks noChangeArrowheads="1"/>
            </p:cNvSpPr>
            <p:nvPr/>
          </p:nvSpPr>
          <p:spPr bwMode="auto">
            <a:xfrm>
              <a:off x="1740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0" name="Text Box 170"/>
            <p:cNvSpPr txBox="1">
              <a:spLocks noChangeArrowheads="1"/>
            </p:cNvSpPr>
            <p:nvPr/>
          </p:nvSpPr>
          <p:spPr bwMode="auto">
            <a:xfrm>
              <a:off x="1692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1" name="Text Box 171"/>
            <p:cNvSpPr txBox="1">
              <a:spLocks noChangeArrowheads="1"/>
            </p:cNvSpPr>
            <p:nvPr/>
          </p:nvSpPr>
          <p:spPr bwMode="auto">
            <a:xfrm>
              <a:off x="2220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2" name="Text Box 172"/>
            <p:cNvSpPr txBox="1">
              <a:spLocks noChangeArrowheads="1"/>
            </p:cNvSpPr>
            <p:nvPr/>
          </p:nvSpPr>
          <p:spPr bwMode="auto">
            <a:xfrm>
              <a:off x="2832" y="26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3" name="Text Box 173"/>
            <p:cNvSpPr txBox="1">
              <a:spLocks noChangeArrowheads="1"/>
            </p:cNvSpPr>
            <p:nvPr/>
          </p:nvSpPr>
          <p:spPr bwMode="auto">
            <a:xfrm>
              <a:off x="3506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4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4" name="Text Box 174"/>
            <p:cNvSpPr txBox="1">
              <a:spLocks noChangeArrowheads="1"/>
            </p:cNvSpPr>
            <p:nvPr/>
          </p:nvSpPr>
          <p:spPr bwMode="auto">
            <a:xfrm>
              <a:off x="2688" y="21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7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5" name="Text Box 175"/>
            <p:cNvSpPr txBox="1">
              <a:spLocks noChangeArrowheads="1"/>
            </p:cNvSpPr>
            <p:nvPr/>
          </p:nvSpPr>
          <p:spPr bwMode="auto">
            <a:xfrm>
              <a:off x="2256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6" name="Text Box 176"/>
            <p:cNvSpPr txBox="1">
              <a:spLocks noChangeArrowheads="1"/>
            </p:cNvSpPr>
            <p:nvPr/>
          </p:nvSpPr>
          <p:spPr bwMode="auto">
            <a:xfrm>
              <a:off x="3072" y="192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7" name="Text Box 177"/>
            <p:cNvSpPr txBox="1">
              <a:spLocks noChangeArrowheads="1"/>
            </p:cNvSpPr>
            <p:nvPr/>
          </p:nvSpPr>
          <p:spPr bwMode="auto">
            <a:xfrm>
              <a:off x="3504" y="1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5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8" name="Text Box 178"/>
            <p:cNvSpPr txBox="1">
              <a:spLocks noChangeArrowheads="1"/>
            </p:cNvSpPr>
            <p:nvPr/>
          </p:nvSpPr>
          <p:spPr bwMode="auto">
            <a:xfrm>
              <a:off x="4044" y="2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6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89" name="Text Box 179"/>
            <p:cNvSpPr txBox="1">
              <a:spLocks noChangeArrowheads="1"/>
            </p:cNvSpPr>
            <p:nvPr/>
          </p:nvSpPr>
          <p:spPr bwMode="auto">
            <a:xfrm>
              <a:off x="3948" y="2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3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90" name="Text Box 180"/>
            <p:cNvSpPr txBox="1">
              <a:spLocks noChangeArrowheads="1"/>
            </p:cNvSpPr>
            <p:nvPr/>
          </p:nvSpPr>
          <p:spPr bwMode="auto">
            <a:xfrm>
              <a:off x="2640" y="13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2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91" name="Text Box 181"/>
            <p:cNvSpPr txBox="1">
              <a:spLocks noChangeArrowheads="1"/>
            </p:cNvSpPr>
            <p:nvPr/>
          </p:nvSpPr>
          <p:spPr bwMode="auto">
            <a:xfrm>
              <a:off x="4032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0">
                  <a:latin typeface="Times New Roman" panose="02020603050405020304" pitchFamily="18" charset="0"/>
                </a:rPr>
                <a:t>1</a:t>
              </a:r>
              <a:endParaRPr lang="en-US" altLang="zh-CN" sz="28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91192" name="Text Box 182"/>
            <p:cNvSpPr txBox="1">
              <a:spLocks noChangeArrowheads="1"/>
            </p:cNvSpPr>
            <p:nvPr/>
          </p:nvSpPr>
          <p:spPr bwMode="auto">
            <a:xfrm>
              <a:off x="1900" y="2380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1193" name="Text Box 183"/>
            <p:cNvSpPr txBox="1">
              <a:spLocks noChangeArrowheads="1"/>
            </p:cNvSpPr>
            <p:nvPr/>
          </p:nvSpPr>
          <p:spPr bwMode="auto">
            <a:xfrm>
              <a:off x="3504" y="2331"/>
              <a:ext cx="25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6136" name="Line 184"/>
          <p:cNvSpPr>
            <a:spLocks noChangeShapeType="1"/>
          </p:cNvSpPr>
          <p:nvPr/>
        </p:nvSpPr>
        <p:spPr bwMode="auto">
          <a:xfrm>
            <a:off x="3429000" y="3581400"/>
            <a:ext cx="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7" name="Line 185"/>
          <p:cNvSpPr>
            <a:spLocks noChangeShapeType="1"/>
          </p:cNvSpPr>
          <p:nvPr/>
        </p:nvSpPr>
        <p:spPr bwMode="auto">
          <a:xfrm>
            <a:off x="6019800" y="3505200"/>
            <a:ext cx="17526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8" name="Line 186"/>
          <p:cNvSpPr>
            <a:spLocks noChangeShapeType="1"/>
          </p:cNvSpPr>
          <p:nvPr/>
        </p:nvSpPr>
        <p:spPr bwMode="auto">
          <a:xfrm>
            <a:off x="3505200" y="3505200"/>
            <a:ext cx="23622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39" name="Line 187"/>
          <p:cNvSpPr>
            <a:spLocks noChangeShapeType="1"/>
          </p:cNvSpPr>
          <p:nvPr/>
        </p:nvSpPr>
        <p:spPr bwMode="auto">
          <a:xfrm>
            <a:off x="1905000" y="4876800"/>
            <a:ext cx="14478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0" name="Line 188"/>
          <p:cNvSpPr>
            <a:spLocks noChangeShapeType="1"/>
          </p:cNvSpPr>
          <p:nvPr/>
        </p:nvSpPr>
        <p:spPr bwMode="auto">
          <a:xfrm>
            <a:off x="6019800" y="4800600"/>
            <a:ext cx="1752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1" name="Line 189"/>
          <p:cNvSpPr>
            <a:spLocks noChangeShapeType="1"/>
          </p:cNvSpPr>
          <p:nvPr/>
        </p:nvSpPr>
        <p:spPr bwMode="auto">
          <a:xfrm flipV="1">
            <a:off x="3429000" y="4800600"/>
            <a:ext cx="243840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142" name="Line 190"/>
          <p:cNvSpPr>
            <a:spLocks noChangeShapeType="1"/>
          </p:cNvSpPr>
          <p:nvPr/>
        </p:nvSpPr>
        <p:spPr bwMode="auto">
          <a:xfrm>
            <a:off x="5943600" y="4876800"/>
            <a:ext cx="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36" grpId="0" animBg="1"/>
      <p:bldP spid="126137" grpId="0" animBg="1"/>
      <p:bldP spid="126138" grpId="0" animBg="1"/>
      <p:bldP spid="126139" grpId="0" animBg="1"/>
      <p:bldP spid="126140" grpId="0" animBg="1"/>
      <p:bldP spid="126141" grpId="0" animBg="1"/>
      <p:bldP spid="1261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674688"/>
            <a:ext cx="8731250" cy="587851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用</a:t>
            </a:r>
            <a:r>
              <a:rPr lang="en-US" altLang="zh-CN" sz="2800" dirty="0" err="1" smtClean="0"/>
              <a:t>Kruskal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求出连接下面六个城市的最便宜价格的航线网</a:t>
            </a:r>
            <a:r>
              <a:rPr lang="en-US" altLang="zh-CN" sz="2800" dirty="0" smtClean="0"/>
              <a:t>. </a:t>
            </a:r>
            <a:r>
              <a:rPr lang="zh-CN" altLang="en-US" sz="2800" dirty="0" smtClean="0"/>
              <a:t>（求最优树）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</a:t>
            </a:r>
            <a:r>
              <a:rPr lang="en-US" altLang="zh-CN" sz="2800" b="0" dirty="0" smtClean="0"/>
              <a:t>C1C6(10)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C3C4(10)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C4C5(10)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C2C3(15)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C3C5(20)</a:t>
            </a:r>
            <a:r>
              <a:rPr lang="en-US" altLang="zh-CN" sz="2800" dirty="0" smtClean="0"/>
              <a:t> </a:t>
            </a:r>
            <a:r>
              <a:rPr lang="en-US" altLang="zh-CN" sz="2800" b="0" dirty="0" smtClean="0"/>
              <a:t>C2C4(20)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C1C5(25)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C2C6(25) C4C6(25)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C1C4(40)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C1C2(50)</a:t>
            </a:r>
            <a:r>
              <a:rPr lang="en-US" altLang="zh-CN" sz="2800" dirty="0" smtClean="0"/>
              <a:t>;</a:t>
            </a:r>
            <a:r>
              <a:rPr lang="en-US" altLang="zh-CN" sz="2800" b="0" dirty="0" smtClean="0"/>
              <a:t> C5C6(55))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 smtClean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60941"/>
              </p:ext>
            </p:extLst>
          </p:nvPr>
        </p:nvGraphicFramePr>
        <p:xfrm>
          <a:off x="1066800" y="2876550"/>
          <a:ext cx="67246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1" name="Visio" r:id="rId3" imgW="5132784" imgH="2682240" progId="Visio.Drawing.11">
                  <p:embed/>
                </p:oleObj>
              </mc:Choice>
              <mc:Fallback>
                <p:oleObj name="Visio" r:id="rId3" imgW="5132784" imgH="26822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76550"/>
                        <a:ext cx="67246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flipH="1">
            <a:off x="1676400" y="3429000"/>
            <a:ext cx="1295400" cy="129540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H="1">
            <a:off x="5883275" y="4942456"/>
            <a:ext cx="1143000" cy="979487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3095625" y="5921943"/>
            <a:ext cx="2667000" cy="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5883275" y="3505200"/>
            <a:ext cx="1219200" cy="1219200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85079-D550-4457-843E-F29D40041AD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648700" cy="1384995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latin typeface="+mn-lt"/>
                <a:ea typeface="+mn-ea"/>
              </a:rPr>
              <a:t>C1C6(10);  C3C4(10); C4C5(10); C2C3(15); 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en-US" altLang="zh-CN" sz="2800" dirty="0" smtClean="0">
                <a:latin typeface="+mn-lt"/>
                <a:ea typeface="+mn-ea"/>
              </a:rPr>
              <a:t>C3C5(20);  C2C4(20); C1C5(25); C2C6(25) ;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en-US" altLang="zh-CN" sz="2800" dirty="0" smtClean="0">
                <a:latin typeface="+mn-lt"/>
                <a:ea typeface="+mn-ea"/>
              </a:rPr>
              <a:t>C4C6(25);  C1C4(40); C1C2(50); C5C6(5</a:t>
            </a:r>
            <a:r>
              <a:rPr lang="en-US" altLang="zh-CN" sz="2800" b="1" dirty="0" smtClean="0">
                <a:latin typeface="+mn-ea"/>
                <a:ea typeface="+mn-ea"/>
              </a:rPr>
              <a:t>5)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060574"/>
            <a:ext cx="8839200" cy="4035425"/>
          </a:xfrm>
        </p:spPr>
        <p:txBody>
          <a:bodyPr/>
          <a:lstStyle/>
          <a:p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</a:t>
            </a:r>
          </a:p>
          <a:p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                 </a:t>
            </a:r>
            <a:endParaRPr lang="zh-CN" altLang="en-US" sz="2800" dirty="0" smtClean="0"/>
          </a:p>
        </p:txBody>
      </p:sp>
      <p:sp>
        <p:nvSpPr>
          <p:cNvPr id="93188" name="椭圆 3"/>
          <p:cNvSpPr>
            <a:spLocks noChangeArrowheads="1"/>
          </p:cNvSpPr>
          <p:nvPr/>
        </p:nvSpPr>
        <p:spPr bwMode="auto">
          <a:xfrm>
            <a:off x="31242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189" name="椭圆 7"/>
          <p:cNvSpPr>
            <a:spLocks noChangeArrowheads="1"/>
          </p:cNvSpPr>
          <p:nvPr/>
        </p:nvSpPr>
        <p:spPr bwMode="auto">
          <a:xfrm>
            <a:off x="52578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190" name="椭圆 9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191" name="椭圆 10"/>
          <p:cNvSpPr>
            <a:spLocks noChangeArrowheads="1"/>
          </p:cNvSpPr>
          <p:nvPr/>
        </p:nvSpPr>
        <p:spPr bwMode="auto">
          <a:xfrm>
            <a:off x="52578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192" name="椭圆 11"/>
          <p:cNvSpPr>
            <a:spLocks noChangeArrowheads="1"/>
          </p:cNvSpPr>
          <p:nvPr/>
        </p:nvSpPr>
        <p:spPr bwMode="auto">
          <a:xfrm>
            <a:off x="67056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193" name="椭圆 12"/>
          <p:cNvSpPr>
            <a:spLocks noChangeArrowheads="1"/>
          </p:cNvSpPr>
          <p:nvPr/>
        </p:nvSpPr>
        <p:spPr bwMode="auto">
          <a:xfrm>
            <a:off x="1905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cxnSp>
        <p:nvCxnSpPr>
          <p:cNvPr id="93194" name="直接连接符 14"/>
          <p:cNvCxnSpPr>
            <a:cxnSpLocks noChangeShapeType="1"/>
            <a:stCxn id="93193" idx="7"/>
            <a:endCxn id="93188" idx="3"/>
          </p:cNvCxnSpPr>
          <p:nvPr/>
        </p:nvCxnSpPr>
        <p:spPr bwMode="auto">
          <a:xfrm flipV="1">
            <a:off x="2100263" y="2709863"/>
            <a:ext cx="1057275" cy="8286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5" name="直接连接符 18"/>
          <p:cNvCxnSpPr>
            <a:cxnSpLocks noChangeShapeType="1"/>
            <a:stCxn id="93190" idx="6"/>
            <a:endCxn id="93189" idx="2"/>
          </p:cNvCxnSpPr>
          <p:nvPr/>
        </p:nvCxnSpPr>
        <p:spPr bwMode="auto">
          <a:xfrm>
            <a:off x="3352800" y="4686300"/>
            <a:ext cx="1905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6" name="直接连接符 20"/>
          <p:cNvCxnSpPr>
            <a:cxnSpLocks noChangeShapeType="1"/>
            <a:stCxn id="93191" idx="5"/>
            <a:endCxn id="93192" idx="1"/>
          </p:cNvCxnSpPr>
          <p:nvPr/>
        </p:nvCxnSpPr>
        <p:spPr bwMode="auto">
          <a:xfrm>
            <a:off x="5453063" y="2709863"/>
            <a:ext cx="1285875" cy="8286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直接连接符 16"/>
          <p:cNvCxnSpPr>
            <a:cxnSpLocks noChangeShapeType="1"/>
            <a:stCxn id="93189" idx="6"/>
            <a:endCxn id="93192" idx="3"/>
          </p:cNvCxnSpPr>
          <p:nvPr/>
        </p:nvCxnSpPr>
        <p:spPr bwMode="auto">
          <a:xfrm flipV="1">
            <a:off x="5486400" y="3700463"/>
            <a:ext cx="1252538" cy="98583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  <a:stCxn id="93188" idx="4"/>
            <a:endCxn id="93190" idx="0"/>
          </p:cNvCxnSpPr>
          <p:nvPr/>
        </p:nvCxnSpPr>
        <p:spPr bwMode="auto">
          <a:xfrm>
            <a:off x="3238500" y="2743200"/>
            <a:ext cx="0" cy="182880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  <a:stCxn id="93193" idx="7"/>
            <a:endCxn id="93191" idx="2"/>
          </p:cNvCxnSpPr>
          <p:nvPr/>
        </p:nvCxnSpPr>
        <p:spPr bwMode="auto">
          <a:xfrm flipV="1">
            <a:off x="2100263" y="2628900"/>
            <a:ext cx="3157537" cy="90963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/>
          <p:cNvCxnSpPr>
            <a:cxnSpLocks noChangeShapeType="1"/>
            <a:stCxn id="93193" idx="5"/>
            <a:endCxn id="93189" idx="1"/>
          </p:cNvCxnSpPr>
          <p:nvPr/>
        </p:nvCxnSpPr>
        <p:spPr bwMode="auto">
          <a:xfrm>
            <a:off x="2100263" y="3700463"/>
            <a:ext cx="3190875" cy="904875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01" name="TextBox 17"/>
          <p:cNvSpPr txBox="1">
            <a:spLocks noChangeArrowheads="1"/>
          </p:cNvSpPr>
          <p:nvPr/>
        </p:nvSpPr>
        <p:spPr bwMode="auto">
          <a:xfrm>
            <a:off x="2987675" y="2060575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C1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202" name="TextBox 18"/>
          <p:cNvSpPr txBox="1">
            <a:spLocks noChangeArrowheads="1"/>
          </p:cNvSpPr>
          <p:nvPr/>
        </p:nvSpPr>
        <p:spPr bwMode="auto">
          <a:xfrm>
            <a:off x="5076825" y="1916113"/>
            <a:ext cx="719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C2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203" name="TextBox 19"/>
          <p:cNvSpPr txBox="1">
            <a:spLocks noChangeArrowheads="1"/>
          </p:cNvSpPr>
          <p:nvPr/>
        </p:nvSpPr>
        <p:spPr bwMode="auto">
          <a:xfrm>
            <a:off x="7092950" y="3357563"/>
            <a:ext cx="719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C3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204" name="TextBox 20"/>
          <p:cNvSpPr txBox="1">
            <a:spLocks noChangeArrowheads="1"/>
          </p:cNvSpPr>
          <p:nvPr/>
        </p:nvSpPr>
        <p:spPr bwMode="auto">
          <a:xfrm>
            <a:off x="5148263" y="4868863"/>
            <a:ext cx="719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C4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205" name="TextBox 21"/>
          <p:cNvSpPr txBox="1">
            <a:spLocks noChangeArrowheads="1"/>
          </p:cNvSpPr>
          <p:nvPr/>
        </p:nvSpPr>
        <p:spPr bwMode="auto">
          <a:xfrm>
            <a:off x="2916238" y="4797425"/>
            <a:ext cx="719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C5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93206" name="TextBox 22"/>
          <p:cNvSpPr txBox="1">
            <a:spLocks noChangeArrowheads="1"/>
          </p:cNvSpPr>
          <p:nvPr/>
        </p:nvSpPr>
        <p:spPr bwMode="auto">
          <a:xfrm>
            <a:off x="1042988" y="3429000"/>
            <a:ext cx="72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rgbClr val="FFFFFF"/>
                </a:solidFill>
              </a:rPr>
              <a:t>C6</a:t>
            </a: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85079-D550-4457-843E-F29D40041AD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0" y="0"/>
            <a:ext cx="7772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2"/>
                </a:solidFill>
                <a:latin typeface="Arial Black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kern="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300" b="0" dirty="0" smtClean="0"/>
              <a:t>1.</a:t>
            </a:r>
            <a:r>
              <a:rPr lang="zh-CN" altLang="zh-CN" sz="3300" b="0" dirty="0" smtClean="0"/>
              <a:t>对于任意的有限权图</a:t>
            </a:r>
            <a:r>
              <a:rPr lang="en-US" altLang="zh-CN" sz="3300" b="0" dirty="0" smtClean="0"/>
              <a:t>G</a:t>
            </a:r>
            <a:r>
              <a:rPr lang="zh-CN" altLang="zh-CN" sz="3300" b="0" dirty="0" smtClean="0"/>
              <a:t>一定存在最优树吗？若存在，最</a:t>
            </a:r>
            <a:r>
              <a:rPr lang="zh-CN" altLang="zh-CN" sz="3300" b="0" dirty="0" smtClean="0"/>
              <a:t>优树</a:t>
            </a:r>
            <a:r>
              <a:rPr lang="zh-CN" altLang="en-US" sz="3300" b="0" dirty="0" smtClean="0"/>
              <a:t>一定</a:t>
            </a:r>
            <a:r>
              <a:rPr lang="zh-CN" altLang="zh-CN" sz="3300" b="0" dirty="0" smtClean="0"/>
              <a:t>唯一</a:t>
            </a:r>
            <a:r>
              <a:rPr lang="zh-CN" altLang="zh-CN" sz="3300" b="0" dirty="0" smtClean="0"/>
              <a:t>吗？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b="0" dirty="0" smtClean="0"/>
              <a:t>解：</a:t>
            </a:r>
            <a:r>
              <a:rPr lang="zh-CN" altLang="zh-CN" sz="3300" b="0" smtClean="0"/>
              <a:t>不一定</a:t>
            </a:r>
            <a:r>
              <a:rPr lang="zh-CN" altLang="zh-CN" sz="3300" b="0" smtClean="0"/>
              <a:t>，</a:t>
            </a:r>
            <a:r>
              <a:rPr lang="zh-CN" altLang="en-US" sz="3300" b="0" smtClean="0"/>
              <a:t>不一定</a:t>
            </a:r>
            <a:endParaRPr lang="zh-CN" altLang="en-US" dirty="0" smtClean="0"/>
          </a:p>
        </p:txBody>
      </p:sp>
      <p:sp>
        <p:nvSpPr>
          <p:cNvPr id="94211" name="标题 1"/>
          <p:cNvSpPr>
            <a:spLocks noGrp="1"/>
          </p:cNvSpPr>
          <p:nvPr>
            <p:ph type="title"/>
          </p:nvPr>
        </p:nvSpPr>
        <p:spPr>
          <a:xfrm>
            <a:off x="0" y="-30093"/>
            <a:ext cx="7772400" cy="707886"/>
          </a:xfrm>
        </p:spPr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85079-D550-4457-843E-F29D40041AD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G=(P，L)</a:t>
            </a:r>
            <a:r>
              <a:rPr lang="zh-CN" altLang="en-US" dirty="0" smtClean="0">
                <a:latin typeface="Times New Roman" panose="02020603050405020304" pitchFamily="18" charset="0"/>
              </a:rPr>
              <a:t>是连通权图。于是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Kruskal</a:t>
            </a:r>
            <a:r>
              <a:rPr lang="zh-CN" altLang="en-US" dirty="0" smtClean="0">
                <a:latin typeface="Times New Roman" panose="02020603050405020304" pitchFamily="18" charset="0"/>
              </a:rPr>
              <a:t>算法得到的 </a:t>
            </a:r>
            <a:r>
              <a:rPr lang="en-US" altLang="zh-CN" dirty="0" smtClean="0">
                <a:latin typeface="Times New Roman" panose="02020603050405020304" pitchFamily="18" charset="0"/>
              </a:rPr>
              <a:t>T={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最优树</a:t>
            </a:r>
            <a:r>
              <a:rPr lang="zh-CN" altLang="en-US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分析：认为</a:t>
            </a:r>
            <a:r>
              <a:rPr lang="en-US" altLang="zh-CN" dirty="0" smtClean="0">
                <a:latin typeface="Times New Roman" panose="02020603050405020304" pitchFamily="18" charset="0"/>
              </a:rPr>
              <a:t>T={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是图的一种形式化表示方法，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中包括</a:t>
            </a:r>
            <a:r>
              <a:rPr lang="en-US" altLang="zh-CN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条边，并包括每条边的端点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待证的是“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的最优树”。分成两部分：先证明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是树，而且是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的支撑子树；再证明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是权和最小的支撑子树（最优树）。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书上的证明过程分为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步，前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步证明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的支撑子树，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步证明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是最优树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638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G=(P，L)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是连通权图。于是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Kruskal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算法得到的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T={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最优树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显然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T={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的子图。记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T=(P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L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1)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先证明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支撑子图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，即证明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(T)=P(G)。</a:t>
            </a:r>
            <a:br>
              <a:rPr lang="en-US" altLang="zh-CN" sz="2800" dirty="0" smtClean="0">
                <a:latin typeface="Times New Roman" panose="02020603050405020304" pitchFamily="18" charset="0"/>
              </a:rPr>
            </a:br>
            <a:r>
              <a:rPr lang="zh-CN" altLang="en-US" sz="2800" dirty="0" smtClean="0">
                <a:latin typeface="Times New Roman" panose="02020603050405020304" pitchFamily="18" charset="0"/>
              </a:rPr>
              <a:t>容易看出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P(G)，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只需证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P(G)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用反证法，设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(G)，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y，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因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是连通的，所以在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的路，设为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=(x,v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,y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v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不是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中的边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将推出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 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，把边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v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加入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中不会产生回路，与算法停于</a:t>
            </a:r>
            <a:r>
              <a:rPr lang="en-US" altLang="zh-CN" sz="2800" dirty="0" smtClean="0">
                <a:solidFill>
                  <a:srgbClr val="FFFF66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矛盾。故必有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P(G)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，所以，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P(G)= P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(T)。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2）证明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是一个树</a:t>
            </a:r>
            <a:r>
              <a:rPr lang="zh-CN" altLang="en-US" dirty="0" smtClean="0">
                <a:latin typeface="Times New Roman" panose="02020603050405020304" pitchFamily="18" charset="0"/>
              </a:rPr>
              <a:t>，只须证明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是连通的(无回路由算法保证)。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若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不连通，不妨假设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 是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的其中两个分支 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，y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因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是连通的，所以有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中的路 (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, 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r+1</a:t>
            </a:r>
            <a:r>
              <a:rPr lang="en-US" altLang="zh-CN" dirty="0" smtClean="0">
                <a:latin typeface="Times New Roman" panose="02020603050405020304" pitchFamily="18" charset="0"/>
              </a:rPr>
              <a:t>)，</a:t>
            </a: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</a:rPr>
              <a:t>x= 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，y= 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r+1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因此，必有边 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使 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latin typeface="Times New Roman" panose="02020603050405020304" pitchFamily="18" charset="0"/>
              </a:rPr>
              <a:t> 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latin typeface="Times New Roman" panose="02020603050405020304" pitchFamily="18" charset="0"/>
              </a:rPr>
              <a:t> T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那么，把 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i+1</a:t>
            </a:r>
            <a:r>
              <a:rPr lang="zh-CN" altLang="en-US" dirty="0" smtClean="0">
                <a:latin typeface="Times New Roman" panose="02020603050405020304" pitchFamily="18" charset="0"/>
              </a:rPr>
              <a:t>加到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中，不会产生回路，与算法停于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矛盾，所以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是连通的。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76767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3）</a:t>
            </a:r>
            <a:r>
              <a:rPr lang="zh-CN" altLang="en-US" dirty="0" smtClean="0">
                <a:latin typeface="宋体" panose="02010600030101010101" pitchFamily="2" charset="-122"/>
              </a:rPr>
              <a:t>由算法及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）、</a:t>
            </a:r>
            <a:r>
              <a:rPr lang="zh-CN" altLang="en-US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）知，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支撑树</a:t>
            </a:r>
            <a:r>
              <a:rPr lang="zh-CN" altLang="en-US" dirty="0" smtClean="0">
                <a:latin typeface="宋体" panose="02010600030101010101" pitchFamily="2" charset="-122"/>
              </a:rPr>
              <a:t>。设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有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个点，于是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也有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个点。由定理</a:t>
            </a:r>
            <a:r>
              <a:rPr lang="zh-CN" altLang="en-US" dirty="0" smtClean="0">
                <a:latin typeface="Times New Roman" panose="02020603050405020304" pitchFamily="18" charset="0"/>
              </a:rPr>
              <a:t>4.2.1</a:t>
            </a:r>
            <a:r>
              <a:rPr lang="zh-CN" altLang="en-US" dirty="0" smtClean="0">
                <a:latin typeface="宋体" panose="02010600030101010101" pitchFamily="2" charset="-122"/>
              </a:rPr>
              <a:t>知，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有（</a:t>
            </a:r>
            <a:r>
              <a:rPr lang="en-US" altLang="zh-CN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</a:rPr>
              <a:t>条边。故</a:t>
            </a:r>
            <a:r>
              <a:rPr lang="en-US" altLang="zh-CN" dirty="0" smtClean="0">
                <a:latin typeface="Times New Roman" panose="02020603050405020304" pitchFamily="18" charset="0"/>
              </a:rPr>
              <a:t>n=r-1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4）</a:t>
            </a:r>
            <a:r>
              <a:rPr lang="zh-CN" altLang="en-US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是最优支撑树，我们证明,可以通过以下不断交换边的办法，使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</a:rPr>
              <a:t>的所有边全在某一最优支撑树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Times New Roman" panose="02020603050405020304" pitchFamily="18" charset="0"/>
              </a:rPr>
              <a:t>中，则</a:t>
            </a:r>
            <a:r>
              <a:rPr lang="en-US" altLang="zh-CN" dirty="0" smtClean="0">
                <a:latin typeface="Times New Roman" panose="02020603050405020304" pitchFamily="18" charset="0"/>
              </a:rPr>
              <a:t>T=T’(</a:t>
            </a:r>
            <a:r>
              <a:rPr lang="zh-CN" altLang="en-US" dirty="0" smtClean="0">
                <a:latin typeface="Times New Roman" panose="02020603050405020304" pitchFamily="18" charset="0"/>
              </a:rPr>
              <a:t>均有</a:t>
            </a:r>
            <a:r>
              <a:rPr lang="en-US" altLang="zh-CN" dirty="0" smtClean="0">
                <a:latin typeface="Times New Roman" panose="02020603050405020304" pitchFamily="18" charset="0"/>
              </a:rPr>
              <a:t>r-1</a:t>
            </a:r>
            <a:r>
              <a:rPr lang="zh-CN" altLang="en-US" dirty="0" smtClean="0">
                <a:latin typeface="Times New Roman" panose="02020603050405020304" pitchFamily="18" charset="0"/>
              </a:rPr>
              <a:t>条边)。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T*</a:t>
            </a:r>
            <a:r>
              <a:rPr lang="zh-CN" altLang="en-US" dirty="0" smtClean="0">
                <a:latin typeface="宋体" panose="02010600030101010101" pitchFamily="2" charset="-122"/>
              </a:rPr>
              <a:t>是一棵最优支撑树，</a:t>
            </a:r>
            <a:r>
              <a:rPr lang="en-US" altLang="zh-CN" dirty="0" smtClean="0">
                <a:latin typeface="Times New Roman" panose="02020603050405020304" pitchFamily="18" charset="0"/>
              </a:rPr>
              <a:t>T*={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’}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T={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381000"/>
            <a:ext cx="7772400" cy="6096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98D43"/>
              </a:buClr>
              <a:defRPr/>
            </a:pPr>
            <a:r>
              <a:rPr lang="zh-CN" altLang="en-US" sz="3000" kern="1200" dirty="0">
                <a:solidFill>
                  <a:srgbClr val="FFFFFF"/>
                </a:solidFill>
                <a:latin typeface="Times New Roman" panose="02020603050405020304" pitchFamily="18" charset="0"/>
              </a:rPr>
              <a:t>树是一类既简单而又非常重要的图，是计算机中一种基本的数据结构和表示方法</a:t>
            </a:r>
            <a:r>
              <a:rPr lang="zh-CN" altLang="en-US" sz="3000" kern="12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，在算法中尤为重要。</a:t>
            </a:r>
            <a:endParaRPr lang="en-US" altLang="zh-CN" sz="3000" kern="12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98D43"/>
              </a:buClr>
              <a:defRPr/>
            </a:pPr>
            <a:r>
              <a:rPr lang="zh-CN" altLang="en-US" sz="3000" kern="12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例：可以用树来构造求出项在表中位置的有效算法；可以用树构造有效编码以节省数据存储和传输成本，比如赫夫曼编码；可以用树来研究诸如跳棋和象棋这样的博弈，并且可以帮助确定进行这些博弈的取胜策略；可以用树来为通过一系列决策而完成的过程建立模型</a:t>
            </a:r>
            <a:r>
              <a:rPr lang="zh-CN" altLang="en-US" sz="3000" b="0" kern="12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000" b="0" kern="12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913"/>
            <a:ext cx="8458200" cy="4953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latin typeface="Times New Roman" panose="02020603050405020304" pitchFamily="18" charset="0"/>
              </a:rPr>
              <a:t>T*，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T*</a:t>
            </a:r>
            <a:r>
              <a:rPr lang="zh-CN" altLang="en-US" dirty="0" smtClean="0">
                <a:latin typeface="Times New Roman" panose="02020603050405020304" pitchFamily="18" charset="0"/>
              </a:rPr>
              <a:t>中加入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则形成一含有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的回路，在此回路中删去一条非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的边，不妨设为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’，</a:t>
            </a:r>
            <a:r>
              <a:rPr lang="zh-CN" altLang="en-US" dirty="0" smtClean="0">
                <a:latin typeface="Times New Roman" panose="02020603050405020304" pitchFamily="18" charset="0"/>
              </a:rPr>
              <a:t>得一图</a:t>
            </a:r>
            <a:r>
              <a:rPr lang="en-US" altLang="zh-CN" dirty="0" smtClean="0">
                <a:latin typeface="Times New Roman" panose="02020603050405020304" pitchFamily="18" charset="0"/>
              </a:rPr>
              <a:t>T’，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T’={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’，…，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’}，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Times New Roman" panose="02020603050405020304" pitchFamily="18" charset="0"/>
              </a:rPr>
              <a:t>是支撑树。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对任意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(G)，</a:t>
            </a:r>
            <a:r>
              <a:rPr lang="zh-CN" altLang="en-US" dirty="0" smtClean="0">
                <a:latin typeface="Times New Roman" panose="02020603050405020304" pitchFamily="18" charset="0"/>
              </a:rPr>
              <a:t>按照算法的选择边的规则，有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dirty="0" smtClean="0">
                <a:latin typeface="Times New Roman" panose="02020603050405020304" pitchFamily="18" charset="0"/>
              </a:rPr>
              <a:t>) ，</a:t>
            </a:r>
            <a:r>
              <a:rPr lang="zh-CN" altLang="en-US" dirty="0" smtClean="0">
                <a:latin typeface="Times New Roman" panose="02020603050405020304" pitchFamily="18" charset="0"/>
              </a:rPr>
              <a:t>所以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’)，</a:t>
            </a:r>
            <a:r>
              <a:rPr lang="zh-CN" altLang="en-US" dirty="0" smtClean="0">
                <a:latin typeface="宋体" panose="02010600030101010101" pitchFamily="2" charset="-122"/>
              </a:rPr>
              <a:t>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(T’)=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 (T*) -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’)+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所以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 (T’)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(T*)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宋体" panose="02010600030101010101" pitchFamily="2" charset="-122"/>
              </a:rPr>
              <a:t>也是最优树。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一般地，设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</a:rPr>
              <a:t>*，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latin typeface="Times New Roman" panose="02020603050405020304" pitchFamily="18" charset="0"/>
              </a:rPr>
              <a:t>T*，T={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}，T*={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’, …,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’}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dirty="0" smtClean="0">
                <a:latin typeface="Times New Roman" panose="02020603050405020304" pitchFamily="18" charset="0"/>
              </a:rPr>
              <a:t>T*</a:t>
            </a:r>
            <a:r>
              <a:rPr lang="zh-CN" altLang="en-US" dirty="0" smtClean="0">
                <a:latin typeface="Times New Roman" panose="02020603050405020304" pitchFamily="18" charset="0"/>
              </a:rPr>
              <a:t>是支撑树，</a:t>
            </a:r>
            <a:r>
              <a:rPr lang="en-US" altLang="zh-CN" dirty="0" smtClean="0">
                <a:latin typeface="Times New Roman" panose="02020603050405020304" pitchFamily="18" charset="0"/>
              </a:rPr>
              <a:t>T*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必然有回路</a:t>
            </a:r>
            <a:r>
              <a:rPr lang="en-US" altLang="zh-CN" dirty="0" smtClean="0">
                <a:latin typeface="Times New Roman" panose="02020603050405020304" pitchFamily="18" charset="0"/>
              </a:rPr>
              <a:t>C，</a:t>
            </a:r>
            <a:r>
              <a:rPr lang="zh-CN" altLang="en-US" dirty="0" smtClean="0">
                <a:latin typeface="Times New Roman" panose="02020603050405020304" pitchFamily="18" charset="0"/>
              </a:rPr>
              <a:t>不妨设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</a:t>
            </a:r>
            <a:r>
              <a:rPr lang="zh-CN" altLang="en-US" dirty="0" smtClean="0">
                <a:latin typeface="Times New Roman" panose="02020603050405020304" pitchFamily="18" charset="0"/>
              </a:rPr>
              <a:t>是回路中一条边，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latin typeface="Times New Roman" panose="02020603050405020304" pitchFamily="18" charset="0"/>
              </a:rPr>
              <a:t>T，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T’={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k+2</a:t>
            </a:r>
            <a:r>
              <a:rPr lang="en-US" altLang="zh-CN" dirty="0" smtClean="0">
                <a:latin typeface="Times New Roman" panose="02020603050405020304" pitchFamily="18" charset="0"/>
              </a:rPr>
              <a:t>’,…,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r-1</a:t>
            </a:r>
            <a:r>
              <a:rPr lang="en-US" altLang="zh-CN" dirty="0" smtClean="0">
                <a:latin typeface="Times New Roman" panose="02020603050405020304" pitchFamily="18" charset="0"/>
              </a:rPr>
              <a:t>’}，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Times New Roman" panose="02020603050405020304" pitchFamily="18" charset="0"/>
              </a:rPr>
              <a:t>是支撑树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Kruskal</a:t>
            </a:r>
            <a:r>
              <a:rPr lang="zh-CN" altLang="en-US" dirty="0" smtClean="0">
                <a:latin typeface="Times New Roman" panose="02020603050405020304" pitchFamily="18" charset="0"/>
              </a:rPr>
              <a:t>算法步骤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2) 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在算法执行中选了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zh-CN" altLang="en-US" dirty="0" smtClean="0">
                <a:latin typeface="Times New Roman" panose="02020603050405020304" pitchFamily="18" charset="0"/>
              </a:rPr>
              <a:t>而没选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’，</a:t>
            </a:r>
            <a:r>
              <a:rPr lang="zh-CN" altLang="en-US" dirty="0" smtClean="0">
                <a:latin typeface="Times New Roman" panose="02020603050405020304" pitchFamily="18" charset="0"/>
              </a:rPr>
              <a:t>说明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’)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所以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(T’)=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(T*)-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’)+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Times New Roman" panose="02020603050405020304" pitchFamily="18" charset="0"/>
              </a:rPr>
              <a:t>)，</a:t>
            </a:r>
            <a:r>
              <a:rPr lang="zh-CN" altLang="en-US" dirty="0" smtClean="0">
                <a:latin typeface="Times New Roman" panose="02020603050405020304" pitchFamily="18" charset="0"/>
              </a:rPr>
              <a:t>即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(T’)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</a:rPr>
              <a:t>(T*)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495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因为</a:t>
            </a:r>
            <a:r>
              <a:rPr lang="en-US" altLang="zh-CN" dirty="0" smtClean="0">
                <a:latin typeface="Times New Roman" panose="02020603050405020304" pitchFamily="18" charset="0"/>
              </a:rPr>
              <a:t>T*</a:t>
            </a:r>
            <a:r>
              <a:rPr lang="zh-CN" altLang="en-US" dirty="0" smtClean="0">
                <a:latin typeface="宋体" panose="02010600030101010101" pitchFamily="2" charset="-122"/>
              </a:rPr>
              <a:t>是最优树，所以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宋体" panose="02010600030101010101" pitchFamily="2" charset="-122"/>
              </a:rPr>
              <a:t>也是最优树，但</a:t>
            </a:r>
            <a:r>
              <a:rPr lang="en-US" altLang="zh-CN" dirty="0" smtClean="0">
                <a:latin typeface="Times New Roman" panose="02020603050405020304" pitchFamily="18" charset="0"/>
              </a:rPr>
              <a:t>T’</a:t>
            </a:r>
            <a:r>
              <a:rPr lang="zh-CN" altLang="en-US" dirty="0" smtClean="0">
                <a:latin typeface="宋体" panose="02010600030101010101" pitchFamily="2" charset="-122"/>
              </a:rPr>
              <a:t>包括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反复执行上述过程，最后可得一最优树包括了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的所有边，即</a:t>
            </a:r>
            <a:r>
              <a:rPr lang="en-US" altLang="zh-CN" dirty="0" smtClean="0">
                <a:latin typeface="Times New Roman" panose="02020603050405020304" pitchFamily="18" charset="0"/>
              </a:rPr>
              <a:t>T’=T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所以</a:t>
            </a:r>
            <a:r>
              <a:rPr lang="en-US" altLang="zh-CN" dirty="0" smtClean="0">
                <a:latin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是最优树。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定理4.2.2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(4)</a:t>
            </a:r>
            <a:r>
              <a:rPr lang="zh-CN" altLang="en-US" dirty="0" smtClean="0">
                <a:sym typeface="Symbol" pitchFamily="18" charset="2"/>
              </a:rPr>
              <a:t>设：</a:t>
            </a:r>
            <a:r>
              <a:rPr lang="en-US" altLang="zh-CN" dirty="0" smtClean="0">
                <a:sym typeface="Symbol" pitchFamily="18" charset="2"/>
              </a:rPr>
              <a:t>x </a:t>
            </a:r>
            <a:r>
              <a:rPr lang="en-US" altLang="zh-CN" dirty="0" smtClean="0"/>
              <a:t> e</a:t>
            </a:r>
            <a:r>
              <a:rPr lang="en-US" altLang="zh-CN" baseline="30000" dirty="0" smtClean="0"/>
              <a:t>x </a:t>
            </a:r>
            <a:r>
              <a:rPr lang="zh-CN" altLang="en-US" baseline="30000" dirty="0" smtClean="0"/>
              <a:t>，</a:t>
            </a:r>
            <a:r>
              <a:rPr lang="en-US" altLang="zh-CN" dirty="0" smtClean="0">
                <a:sym typeface="Symbol" pitchFamily="18" charset="2"/>
              </a:rPr>
              <a:t>x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R,</a:t>
            </a:r>
            <a:r>
              <a:rPr lang="zh-CN" altLang="en-US" dirty="0" smtClean="0">
                <a:latin typeface="+mn-ea"/>
                <a:sym typeface="Symbol" pitchFamily="18" charset="2"/>
              </a:rPr>
              <a:t>则</a:t>
            </a:r>
            <a:r>
              <a:rPr lang="zh-CN" altLang="en-US" dirty="0" smtClean="0">
                <a:sym typeface="Symbol" pitchFamily="18" charset="2"/>
              </a:rPr>
              <a:t>是</a:t>
            </a:r>
            <a:r>
              <a:rPr lang="en-US" altLang="zh-CN" dirty="0" smtClean="0">
                <a:latin typeface="+mn-ea"/>
                <a:sym typeface="Symbol" pitchFamily="18" charset="2"/>
              </a:rPr>
              <a:t>R</a:t>
            </a:r>
            <a:r>
              <a:rPr lang="zh-CN" altLang="en-US" dirty="0" smtClean="0">
                <a:latin typeface="+mn-ea"/>
                <a:sym typeface="Symbol" pitchFamily="18" charset="2"/>
              </a:rPr>
              <a:t>到</a:t>
            </a:r>
            <a:r>
              <a:rPr lang="en-US" altLang="zh-CN" dirty="0" smtClean="0">
                <a:sym typeface="Symbol" pitchFamily="18" charset="2"/>
              </a:rPr>
              <a:t>R</a:t>
            </a:r>
            <a:r>
              <a:rPr lang="en-US" altLang="zh-CN" baseline="30000" dirty="0" smtClean="0">
                <a:sym typeface="Symbol" pitchFamily="18" charset="2"/>
              </a:rPr>
              <a:t>+</a:t>
            </a:r>
            <a:r>
              <a:rPr lang="zh-CN" altLang="en-US" dirty="0" smtClean="0">
                <a:latin typeface="+mn-ea"/>
                <a:sym typeface="Symbol" pitchFamily="18" charset="2"/>
              </a:rPr>
              <a:t>的一一映射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8330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B84B68-4460-4F63-AACC-9845127DAF0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71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/>
              </a:rPr>
              <a:t> B=A C,</a:t>
            </a:r>
            <a:r>
              <a:rPr lang="en-US" altLang="zh-CN" dirty="0" smtClean="0">
                <a:ea typeface="华文新魏" pitchFamily="2" charset="-122"/>
              </a:rPr>
              <a:t>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/>
              </a:rPr>
              <a:t>  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答案</a:t>
            </a:r>
            <a:r>
              <a:rPr lang="en-US" altLang="zh-CN" dirty="0" smtClean="0">
                <a:latin typeface="+mn-ea"/>
                <a:sym typeface="Wingdings" pitchFamily="2" charset="2"/>
              </a:rPr>
              <a:t>: (3),(6),(7),(9),(12) </a:t>
            </a:r>
            <a:r>
              <a:rPr lang="zh-CN" altLang="en-US" dirty="0" smtClean="0">
                <a:latin typeface="+mn-ea"/>
                <a:sym typeface="Wingdings" pitchFamily="2" charset="2"/>
              </a:rPr>
              <a:t>为错，其余对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84323" name="Line 6"/>
          <p:cNvSpPr>
            <a:spLocks noChangeShapeType="1"/>
          </p:cNvSpPr>
          <p:nvPr/>
        </p:nvSpPr>
        <p:spPr bwMode="auto">
          <a:xfrm>
            <a:off x="6400800" y="-33528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aseline="30000">
              <a:solidFill>
                <a:srgbClr val="FFFFFF"/>
              </a:solidFill>
            </a:endParaRPr>
          </a:p>
        </p:txBody>
      </p:sp>
      <p:sp>
        <p:nvSpPr>
          <p:cNvPr id="184324" name="Line 6"/>
          <p:cNvSpPr>
            <a:spLocks noChangeShapeType="1"/>
          </p:cNvSpPr>
          <p:nvPr/>
        </p:nvSpPr>
        <p:spPr bwMode="auto">
          <a:xfrm>
            <a:off x="6553200" y="457200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aseline="30000">
              <a:solidFill>
                <a:srgbClr val="FFFFFF"/>
              </a:solidFill>
            </a:endParaRPr>
          </a:p>
        </p:txBody>
      </p:sp>
      <p:sp>
        <p:nvSpPr>
          <p:cNvPr id="184325" name="Line 6"/>
          <p:cNvSpPr>
            <a:spLocks noChangeShapeType="1"/>
          </p:cNvSpPr>
          <p:nvPr/>
        </p:nvSpPr>
        <p:spPr bwMode="auto">
          <a:xfrm>
            <a:off x="7467600" y="381000"/>
            <a:ext cx="365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aseline="30000">
              <a:solidFill>
                <a:srgbClr val="FFFFFF"/>
              </a:solidFill>
            </a:endParaRPr>
          </a:p>
        </p:txBody>
      </p:sp>
      <p:sp>
        <p:nvSpPr>
          <p:cNvPr id="184326" name="TextBox 12"/>
          <p:cNvSpPr txBox="1">
            <a:spLocks noChangeArrowheads="1"/>
          </p:cNvSpPr>
          <p:nvPr/>
        </p:nvSpPr>
        <p:spPr bwMode="auto">
          <a:xfrm>
            <a:off x="6400800" y="152400"/>
            <a:ext cx="21336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4000" baseline="3000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baseline="3000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4000" baseline="3000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B=A C</a:t>
            </a:r>
            <a:endParaRPr lang="zh-CN" altLang="en-US" sz="4000" baseline="300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2A11E1-059B-4584-AC36-164B1EAFE6F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97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741362"/>
            <a:ext cx="8077200" cy="5286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+mn-ea"/>
                <a:sym typeface="Symbol" pitchFamily="18" charset="2"/>
              </a:rPr>
              <a:t>简答题：</a:t>
            </a:r>
            <a:endParaRPr lang="en-US" altLang="zh-CN" sz="3300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ym typeface="Symbol" pitchFamily="18" charset="2"/>
              </a:rPr>
              <a:t>(1)</a:t>
            </a:r>
            <a:r>
              <a:rPr lang="zh-CN" altLang="en-US" sz="3300" dirty="0" smtClean="0">
                <a:sym typeface="Symbol" pitchFamily="18" charset="2"/>
              </a:rPr>
              <a:t>集合</a:t>
            </a:r>
            <a:r>
              <a:rPr lang="en-US" altLang="zh-CN" sz="3300" dirty="0" smtClean="0">
                <a:sym typeface="Symbol" pitchFamily="18" charset="2"/>
              </a:rPr>
              <a:t>A</a:t>
            </a:r>
            <a:r>
              <a:rPr lang="zh-CN" altLang="en-US" sz="3300" dirty="0" smtClean="0">
                <a:sym typeface="Symbol" pitchFamily="18" charset="2"/>
              </a:rPr>
              <a:t>有</a:t>
            </a:r>
            <a:r>
              <a:rPr lang="en-US" altLang="zh-CN" sz="3300" dirty="0" smtClean="0">
                <a:sym typeface="Symbol" pitchFamily="18" charset="2"/>
              </a:rPr>
              <a:t>n</a:t>
            </a:r>
            <a:r>
              <a:rPr lang="zh-CN" altLang="en-US" sz="3300" dirty="0" smtClean="0">
                <a:sym typeface="Symbol" pitchFamily="18" charset="2"/>
              </a:rPr>
              <a:t>个元素，</a:t>
            </a:r>
            <a:r>
              <a:rPr lang="en-US" altLang="zh-CN" sz="3300" dirty="0" smtClean="0">
                <a:sym typeface="Symbol" pitchFamily="18" charset="2"/>
              </a:rPr>
              <a:t>A</a:t>
            </a:r>
            <a:r>
              <a:rPr lang="zh-CN" altLang="en-US" sz="3300" dirty="0" smtClean="0">
                <a:sym typeface="Symbol" pitchFamily="18" charset="2"/>
              </a:rPr>
              <a:t>上有多少个即对称又反对称的关系？</a:t>
            </a:r>
            <a:endParaRPr lang="en-US" altLang="zh-CN" sz="3300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ym typeface="Symbol" pitchFamily="18" charset="2"/>
              </a:rPr>
              <a:t> (2)P,Q,R</a:t>
            </a:r>
            <a:r>
              <a:rPr lang="zh-CN" altLang="en-US" sz="3300" dirty="0" smtClean="0">
                <a:sym typeface="Symbol" pitchFamily="18" charset="2"/>
              </a:rPr>
              <a:t>共有多少个极小项？满足某个极小项</a:t>
            </a:r>
            <a:r>
              <a:rPr lang="en-US" altLang="zh-CN" sz="3300" dirty="0" smtClean="0">
                <a:sym typeface="Symbol" pitchFamily="18" charset="2"/>
              </a:rPr>
              <a:t>mi</a:t>
            </a:r>
            <a:r>
              <a:rPr lang="zh-CN" altLang="en-US" sz="3300" dirty="0" smtClean="0">
                <a:sym typeface="Symbol" pitchFamily="18" charset="2"/>
              </a:rPr>
              <a:t>的解释唯一吗？弄假某个极小项</a:t>
            </a:r>
            <a:r>
              <a:rPr lang="en-US" altLang="zh-CN" sz="3300" dirty="0" smtClean="0">
                <a:sym typeface="Symbol" pitchFamily="18" charset="2"/>
              </a:rPr>
              <a:t>mi</a:t>
            </a:r>
            <a:r>
              <a:rPr lang="zh-CN" altLang="en-US" sz="3300" dirty="0" smtClean="0">
                <a:sym typeface="Symbol" pitchFamily="18" charset="2"/>
              </a:rPr>
              <a:t>的解释唯一吗？</a:t>
            </a:r>
            <a:endParaRPr lang="en-US" altLang="zh-CN" sz="3300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ym typeface="Symbol" pitchFamily="18" charset="2"/>
              </a:rPr>
              <a:t>(3)</a:t>
            </a:r>
            <a:r>
              <a:rPr lang="en-US" altLang="zh-CN" sz="3300" dirty="0"/>
              <a:t> A={</a:t>
            </a:r>
            <a:r>
              <a:rPr lang="en-US" altLang="zh-CN" sz="3300" dirty="0" err="1"/>
              <a:t>a,b,c,d</a:t>
            </a:r>
            <a:r>
              <a:rPr lang="en-US" altLang="zh-CN" sz="3300" dirty="0"/>
              <a:t>}, R={(</a:t>
            </a:r>
            <a:r>
              <a:rPr lang="en-US" altLang="zh-CN" sz="3300" dirty="0" err="1"/>
              <a:t>a,a</a:t>
            </a:r>
            <a:r>
              <a:rPr lang="en-US" altLang="zh-CN" sz="3300" dirty="0"/>
              <a:t>),(</a:t>
            </a:r>
            <a:r>
              <a:rPr lang="en-US" altLang="zh-CN" sz="3300" dirty="0" err="1"/>
              <a:t>b,b</a:t>
            </a:r>
            <a:r>
              <a:rPr lang="en-US" altLang="zh-CN" sz="3300" dirty="0"/>
              <a:t>),(</a:t>
            </a:r>
            <a:r>
              <a:rPr lang="en-US" altLang="zh-CN" sz="3300" dirty="0" err="1"/>
              <a:t>a,b</a:t>
            </a:r>
            <a:r>
              <a:rPr lang="en-US" altLang="zh-CN" sz="3300" dirty="0"/>
              <a:t>),(</a:t>
            </a:r>
            <a:r>
              <a:rPr lang="en-US" altLang="zh-CN" sz="3300" dirty="0" err="1"/>
              <a:t>c,d</a:t>
            </a:r>
            <a:r>
              <a:rPr lang="en-US" altLang="zh-CN" sz="3300" dirty="0"/>
              <a:t>)}</a:t>
            </a:r>
            <a:r>
              <a:rPr lang="zh-CN" altLang="zh-CN" sz="3300" dirty="0"/>
              <a:t>是</a:t>
            </a:r>
            <a:r>
              <a:rPr lang="en-US" altLang="zh-CN" sz="3300" dirty="0"/>
              <a:t>A</a:t>
            </a:r>
            <a:r>
              <a:rPr lang="zh-CN" altLang="zh-CN" sz="3300" dirty="0"/>
              <a:t>上二元关系，求</a:t>
            </a:r>
            <a:r>
              <a:rPr lang="en-US" altLang="zh-CN" sz="3300" dirty="0"/>
              <a:t>t(R</a:t>
            </a:r>
            <a:r>
              <a:rPr lang="en-US" altLang="zh-CN" sz="3300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ym typeface="Symbol" pitchFamily="18" charset="2"/>
              </a:rPr>
              <a:t>解</a:t>
            </a:r>
            <a:r>
              <a:rPr lang="en-US" altLang="zh-CN" sz="3300" dirty="0" smtClean="0">
                <a:sym typeface="Symbol" pitchFamily="18" charset="2"/>
              </a:rPr>
              <a:t>:</a:t>
            </a:r>
            <a:r>
              <a:rPr lang="en-US" altLang="zh-CN" sz="3300" dirty="0" smtClean="0">
                <a:sym typeface="Wingdings" panose="05000000000000000000" pitchFamily="2" charset="2"/>
              </a:rPr>
              <a:t>(1)2</a:t>
            </a:r>
            <a:r>
              <a:rPr lang="en-US" altLang="zh-CN" sz="3300" baseline="30000" dirty="0" smtClean="0">
                <a:sym typeface="Wingdings" panose="05000000000000000000" pitchFamily="2" charset="2"/>
              </a:rPr>
              <a:t>n </a:t>
            </a:r>
            <a:r>
              <a:rPr lang="en-US" altLang="zh-CN" sz="3300" dirty="0" smtClean="0">
                <a:sym typeface="Wingdings" panose="05000000000000000000" pitchFamily="2" charset="2"/>
              </a:rPr>
              <a:t>; (2)8</a:t>
            </a:r>
            <a:r>
              <a:rPr lang="zh-CN" altLang="en-US" sz="3300" dirty="0" smtClean="0">
                <a:sym typeface="Wingdings" panose="05000000000000000000" pitchFamily="2" charset="2"/>
              </a:rPr>
              <a:t>个，唯一，不唯一</a:t>
            </a:r>
            <a:r>
              <a:rPr lang="en-US" altLang="zh-CN" sz="3300" dirty="0" smtClean="0">
                <a:sym typeface="Wingdings" panose="05000000000000000000" pitchFamily="2" charset="2"/>
              </a:rPr>
              <a:t>; (3) R</a:t>
            </a:r>
            <a:endParaRPr lang="en-US" altLang="zh-CN" sz="3300" baseline="30000" dirty="0" smtClean="0">
              <a:sym typeface="Symbol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BFD873-153D-4843-8452-91E8A876107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2787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/>
              <a:t>练习：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26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3188"/>
            <a:ext cx="8991600" cy="936625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将公式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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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</a:t>
            </a:r>
            <a:r>
              <a:rPr lang="en-US" altLang="zh-CN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zT</a:t>
            </a:r>
            <a:r>
              <a:rPr lang="en-US" altLang="zh-CN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(z))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化为</a:t>
            </a:r>
            <a:r>
              <a:rPr lang="en-US" altLang="zh-CN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范式。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779" name="内容占位符 2"/>
          <p:cNvSpPr>
            <a:spLocks noGrp="1"/>
          </p:cNvSpPr>
          <p:nvPr>
            <p:ph idx="1"/>
          </p:nvPr>
        </p:nvSpPr>
        <p:spPr>
          <a:xfrm>
            <a:off x="228600" y="1022350"/>
            <a:ext cx="8763000" cy="56388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en-US" altLang="zh-CN" sz="3100" dirty="0" err="1" smtClean="0"/>
              <a:t>x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100" dirty="0" err="1" smtClean="0"/>
              <a:t>y</a:t>
            </a:r>
            <a:r>
              <a:rPr lang="en-US" altLang="zh-CN" sz="3100" dirty="0" smtClean="0"/>
              <a:t>(P(x) 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Q(</a:t>
            </a:r>
            <a:r>
              <a:rPr lang="en-US" altLang="zh-CN" sz="3100" dirty="0" err="1" smtClean="0"/>
              <a:t>x,y</a:t>
            </a:r>
            <a:r>
              <a:rPr lang="en-US" altLang="zh-CN" sz="3100" dirty="0" smtClean="0"/>
              <a:t>))</a:t>
            </a:r>
            <a:r>
              <a:rPr lang="en-US" altLang="zh-CN" sz="3100" dirty="0" smtClean="0">
                <a:sym typeface="Symbol" panose="05050102010706020507" pitchFamily="18" charset="2"/>
              </a:rPr>
              <a:t></a:t>
            </a:r>
            <a:r>
              <a:rPr lang="en-US" altLang="zh-CN" sz="3100" dirty="0" smtClean="0"/>
              <a:t>(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en-US" altLang="zh-CN" sz="3100" dirty="0" err="1" smtClean="0"/>
              <a:t>yR</a:t>
            </a:r>
            <a:r>
              <a:rPr lang="en-US" altLang="zh-CN" sz="3100" dirty="0" smtClean="0"/>
              <a:t>(y) </a:t>
            </a:r>
            <a:r>
              <a:rPr lang="en-US" altLang="zh-CN" sz="3100" dirty="0" smtClean="0">
                <a:sym typeface="Symbol" panose="05050102010706020507" pitchFamily="18" charset="2"/>
              </a:rPr>
              <a:t></a:t>
            </a:r>
            <a:r>
              <a:rPr lang="en-US" altLang="zh-CN" sz="3100" dirty="0" err="1" smtClean="0"/>
              <a:t>zT</a:t>
            </a:r>
            <a:r>
              <a:rPr lang="en-US" altLang="zh-CN" sz="3100" dirty="0" smtClean="0"/>
              <a:t>(z))</a:t>
            </a:r>
            <a:endParaRPr lang="zh-CN" altLang="zh-CN" sz="3100" dirty="0" smtClean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dirty="0" smtClean="0"/>
              <a:t>= </a:t>
            </a:r>
            <a:r>
              <a:rPr lang="en-US" altLang="zh-CN" sz="3100" dirty="0" smtClean="0">
                <a:sym typeface="Symbol" panose="05050102010706020507" pitchFamily="18" charset="2"/>
              </a:rPr>
              <a:t></a:t>
            </a:r>
            <a:r>
              <a:rPr lang="en-US" altLang="zh-CN" sz="3100" dirty="0" err="1" smtClean="0"/>
              <a:t>x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3100" dirty="0" err="1" smtClean="0"/>
              <a:t>y</a:t>
            </a:r>
            <a:r>
              <a:rPr lang="zh-CN" altLang="zh-CN" sz="3100" dirty="0" smtClean="0"/>
              <a:t>（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P(x)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 Q(</a:t>
            </a:r>
            <a:r>
              <a:rPr lang="en-US" altLang="zh-CN" sz="3100" dirty="0" err="1" smtClean="0"/>
              <a:t>x,y</a:t>
            </a:r>
            <a:r>
              <a:rPr lang="en-US" altLang="zh-CN" sz="3100" dirty="0" smtClean="0"/>
              <a:t>)</a:t>
            </a:r>
            <a:r>
              <a:rPr lang="zh-CN" altLang="zh-CN" sz="3100" dirty="0" smtClean="0"/>
              <a:t>）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(</a:t>
            </a:r>
            <a:r>
              <a:rPr lang="en-US" altLang="zh-CN" sz="3100" dirty="0" smtClean="0">
                <a:solidFill>
                  <a:srgbClr val="FFFFFF"/>
                </a:solidFill>
                <a:sym typeface="Symbol" panose="05050102010706020507" pitchFamily="18" charset="2"/>
              </a:rPr>
              <a:t>  </a:t>
            </a:r>
            <a:r>
              <a:rPr lang="en-US" altLang="zh-CN" sz="3100" dirty="0" err="1" smtClean="0"/>
              <a:t>y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</a:t>
            </a:r>
            <a:r>
              <a:rPr lang="en-US" altLang="zh-CN" sz="3100" dirty="0" err="1" smtClean="0"/>
              <a:t>R</a:t>
            </a:r>
            <a:r>
              <a:rPr lang="en-US" altLang="zh-CN" sz="3100" dirty="0" smtClean="0"/>
              <a:t>(y) </a:t>
            </a:r>
            <a:r>
              <a:rPr lang="en-US" altLang="zh-CN" sz="3100" dirty="0" smtClean="0">
                <a:sym typeface="Symbol" panose="05050102010706020507" pitchFamily="18" charset="2"/>
              </a:rPr>
              <a:t></a:t>
            </a:r>
            <a:r>
              <a:rPr lang="en-US" altLang="zh-CN" sz="3100" dirty="0" err="1" smtClean="0"/>
              <a:t>zT</a:t>
            </a:r>
            <a:r>
              <a:rPr lang="en-US" altLang="zh-CN" sz="3100" dirty="0" smtClean="0"/>
              <a:t>(z))</a:t>
            </a:r>
            <a:endParaRPr lang="zh-CN" altLang="zh-CN" sz="3100" dirty="0" smtClean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dirty="0" smtClean="0"/>
              <a:t>= 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en-US" altLang="zh-CN" sz="3100" dirty="0" err="1" smtClean="0"/>
              <a:t>x</a:t>
            </a:r>
            <a:r>
              <a:rPr lang="en-US" altLang="zh-CN" sz="31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3100" dirty="0" err="1" smtClean="0"/>
              <a:t>y</a:t>
            </a:r>
            <a:r>
              <a:rPr lang="en-US" altLang="zh-CN" sz="3100" dirty="0" smtClean="0"/>
              <a:t>(P(x) </a:t>
            </a:r>
            <a:r>
              <a:rPr lang="en-US" altLang="zh-CN" sz="3100" dirty="0" smtClean="0">
                <a:sym typeface="Symbol" panose="05050102010706020507" pitchFamily="18" charset="2"/>
              </a:rPr>
              <a:t>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Q(</a:t>
            </a:r>
            <a:r>
              <a:rPr lang="en-US" altLang="zh-CN" sz="3100" dirty="0" err="1" smtClean="0"/>
              <a:t>x,y</a:t>
            </a:r>
            <a:r>
              <a:rPr lang="en-US" altLang="zh-CN" sz="3100" dirty="0" smtClean="0"/>
              <a:t>))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(</a:t>
            </a: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en-US" altLang="zh-CN" sz="3100" dirty="0" smtClean="0"/>
              <a:t>y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R(y) </a:t>
            </a:r>
            <a:r>
              <a:rPr lang="en-US" altLang="zh-CN" sz="3100" dirty="0" smtClean="0">
                <a:sym typeface="Symbol" panose="05050102010706020507" pitchFamily="18" charset="2"/>
              </a:rPr>
              <a:t></a:t>
            </a:r>
            <a:r>
              <a:rPr lang="en-US" altLang="zh-CN" sz="3100" dirty="0" err="1" smtClean="0"/>
              <a:t>zT</a:t>
            </a:r>
            <a:r>
              <a:rPr lang="en-US" altLang="zh-CN" sz="3100" dirty="0" smtClean="0"/>
              <a:t>(z))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de-DE" altLang="zh-CN" sz="3100" dirty="0" smtClean="0"/>
              <a:t>= 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x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y(P(x) </a:t>
            </a:r>
            <a:r>
              <a:rPr lang="en-US" altLang="zh-CN" sz="3100" dirty="0" smtClean="0">
                <a:sym typeface="Symbol" panose="05050102010706020507" pitchFamily="18" charset="2"/>
              </a:rPr>
              <a:t>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de-DE" altLang="zh-CN" sz="3100" dirty="0" smtClean="0"/>
              <a:t>Q(x,y))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 (</a:t>
            </a: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de-DE" altLang="zh-CN" sz="3100" dirty="0" smtClean="0"/>
              <a:t>t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</a:t>
            </a:r>
            <a:r>
              <a:rPr lang="de-DE" altLang="zh-CN" sz="3100" dirty="0" smtClean="0"/>
              <a:t>R(t) </a:t>
            </a:r>
            <a:r>
              <a:rPr lang="en-US" altLang="zh-CN" sz="3100" dirty="0" smtClean="0">
                <a:sym typeface="Symbol" panose="05050102010706020507" pitchFamily="18" charset="2"/>
              </a:rPr>
              <a:t></a:t>
            </a:r>
            <a:r>
              <a:rPr lang="de-DE" altLang="zh-CN" sz="3100" dirty="0" smtClean="0"/>
              <a:t>zT(z))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de-DE" altLang="zh-CN" sz="3100" dirty="0" smtClean="0"/>
              <a:t>= 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x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y</a:t>
            </a: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de-DE" altLang="zh-CN" sz="3100" dirty="0" smtClean="0"/>
              <a:t>t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z </a:t>
            </a:r>
            <a:r>
              <a:rPr lang="zh-CN" altLang="zh-CN" sz="3100" dirty="0" smtClean="0"/>
              <a:t>（</a:t>
            </a:r>
            <a:r>
              <a:rPr lang="de-DE" altLang="zh-CN" sz="3100" dirty="0" smtClean="0"/>
              <a:t>(P(x) </a:t>
            </a:r>
            <a:r>
              <a:rPr lang="en-US" altLang="zh-CN" sz="3100" dirty="0" smtClean="0">
                <a:sym typeface="Symbol" panose="05050102010706020507" pitchFamily="18" charset="2"/>
              </a:rPr>
              <a:t>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de-DE" altLang="zh-CN" sz="3100" dirty="0" smtClean="0"/>
              <a:t>Q(x,y))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</a:t>
            </a:r>
            <a:r>
              <a:rPr lang="de-DE" altLang="zh-CN" sz="3100" dirty="0" smtClean="0"/>
              <a:t>R(t)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T(z)</a:t>
            </a:r>
            <a:r>
              <a:rPr lang="zh-CN" altLang="zh-CN" sz="3100" dirty="0" smtClean="0"/>
              <a:t>）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de-DE" altLang="zh-CN" sz="3100" dirty="0" smtClean="0"/>
              <a:t>= 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x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y</a:t>
            </a: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de-DE" altLang="zh-CN" sz="3100" dirty="0" smtClean="0"/>
              <a:t>t</a:t>
            </a:r>
            <a:r>
              <a:rPr lang="en-US" altLang="zh-CN" sz="3100" dirty="0" smtClean="0">
                <a:sym typeface="Symbol" panose="05050102010706020507" pitchFamily="18" charset="2"/>
              </a:rPr>
              <a:t></a:t>
            </a:r>
            <a:r>
              <a:rPr lang="de-DE" altLang="zh-CN" sz="3100" dirty="0" smtClean="0"/>
              <a:t>z((P(x) </a:t>
            </a:r>
            <a:r>
              <a:rPr lang="en-US" altLang="zh-CN" sz="3100" dirty="0" smtClean="0">
                <a:sym typeface="Symbol" panose="05050102010706020507" pitchFamily="18" charset="2"/>
              </a:rPr>
              <a:t></a:t>
            </a:r>
            <a:r>
              <a:rPr lang="de-DE" altLang="zh-CN" sz="3100" dirty="0" smtClean="0"/>
              <a:t>R(t)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T(z))</a:t>
            </a:r>
            <a:r>
              <a:rPr lang="en-US" altLang="zh-CN" sz="3100" dirty="0" smtClean="0">
                <a:sym typeface="Symbol" panose="05050102010706020507" pitchFamily="18" charset="2"/>
              </a:rPr>
              <a:t></a:t>
            </a:r>
            <a:r>
              <a:rPr lang="de-DE" altLang="zh-CN" sz="3100" dirty="0" smtClean="0"/>
              <a:t>(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de-DE" altLang="zh-CN" sz="3100" dirty="0" smtClean="0"/>
              <a:t>Q(x,y) </a:t>
            </a:r>
            <a:r>
              <a:rPr lang="en-US" altLang="zh-CN" sz="3100" dirty="0" smtClean="0">
                <a:sym typeface="Symbol" panose="05050102010706020507" pitchFamily="18" charset="2"/>
              </a:rPr>
              <a:t></a:t>
            </a:r>
            <a:r>
              <a:rPr lang="de-DE" altLang="zh-CN" sz="3100" dirty="0" smtClean="0"/>
              <a:t>R(t)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T(z)))</a:t>
            </a:r>
            <a:endParaRPr lang="zh-CN" altLang="zh-CN" sz="3100" dirty="0" smtClean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3100" dirty="0" smtClean="0"/>
              <a:t>用</a:t>
            </a:r>
            <a:r>
              <a:rPr lang="de-DE" altLang="zh-CN" sz="3100" dirty="0" smtClean="0"/>
              <a:t>a</a:t>
            </a:r>
            <a:r>
              <a:rPr lang="zh-CN" altLang="zh-CN" sz="3100" dirty="0" smtClean="0"/>
              <a:t>代替</a:t>
            </a:r>
            <a:r>
              <a:rPr lang="de-DE" altLang="zh-CN" sz="3100" dirty="0" smtClean="0"/>
              <a:t>x</a:t>
            </a:r>
            <a:r>
              <a:rPr lang="zh-CN" altLang="zh-CN" sz="3100" dirty="0" smtClean="0"/>
              <a:t>，用</a:t>
            </a:r>
            <a:r>
              <a:rPr lang="de-DE" altLang="zh-CN" sz="3100" dirty="0" smtClean="0"/>
              <a:t>b</a:t>
            </a:r>
            <a:r>
              <a:rPr lang="zh-CN" altLang="zh-CN" sz="3100" dirty="0" smtClean="0"/>
              <a:t>代替</a:t>
            </a:r>
            <a:r>
              <a:rPr lang="de-DE" altLang="zh-CN" sz="3100" dirty="0" smtClean="0"/>
              <a:t>y</a:t>
            </a:r>
            <a:r>
              <a:rPr lang="zh-CN" altLang="zh-CN" sz="3100" dirty="0" smtClean="0"/>
              <a:t>，用</a:t>
            </a:r>
            <a:r>
              <a:rPr lang="de-DE" altLang="zh-CN" sz="3100" dirty="0" smtClean="0"/>
              <a:t>f(t)</a:t>
            </a:r>
            <a:r>
              <a:rPr lang="zh-CN" altLang="zh-CN" sz="3100" dirty="0" smtClean="0"/>
              <a:t>代替</a:t>
            </a:r>
            <a:r>
              <a:rPr lang="de-DE" altLang="zh-CN" sz="3100" dirty="0" smtClean="0"/>
              <a:t>z</a:t>
            </a:r>
            <a:r>
              <a:rPr lang="zh-CN" altLang="zh-CN" sz="3100" dirty="0" smtClean="0"/>
              <a:t>，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3100" dirty="0" smtClean="0"/>
              <a:t>得公式的</a:t>
            </a:r>
            <a:r>
              <a:rPr lang="de-DE" altLang="zh-CN" sz="3100" dirty="0" smtClean="0"/>
              <a:t>Skolem</a:t>
            </a:r>
            <a:r>
              <a:rPr lang="zh-CN" altLang="zh-CN" sz="3100" dirty="0" smtClean="0"/>
              <a:t>范式：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dirty="0" smtClean="0">
                <a:sym typeface="Symbol" panose="05050102010706020507" pitchFamily="18" charset="2"/>
              </a:rPr>
              <a:t></a:t>
            </a:r>
            <a:r>
              <a:rPr lang="de-DE" altLang="zh-CN" sz="3100" dirty="0" smtClean="0"/>
              <a:t>t((P(a)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</a:t>
            </a:r>
            <a:r>
              <a:rPr lang="de-DE" altLang="zh-CN" sz="3100" dirty="0" smtClean="0"/>
              <a:t>R(t)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T(f(t))) </a:t>
            </a:r>
            <a:r>
              <a:rPr lang="en-US" altLang="zh-CN" sz="3100" dirty="0" smtClean="0">
                <a:sym typeface="Symbol" panose="05050102010706020507" pitchFamily="18" charset="2"/>
              </a:rPr>
              <a:t></a:t>
            </a:r>
            <a:r>
              <a:rPr lang="de-DE" altLang="zh-CN" sz="3100" dirty="0" smtClean="0"/>
              <a:t>(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</a:t>
            </a:r>
            <a:r>
              <a:rPr lang="de-DE" altLang="zh-CN" sz="3100" dirty="0" smtClean="0"/>
              <a:t>Q(a,b)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en-US" altLang="zh-CN" sz="3100" dirty="0" smtClean="0"/>
              <a:t> </a:t>
            </a:r>
            <a:r>
              <a:rPr lang="en-US" altLang="zh-CN" sz="3100" dirty="0" smtClean="0">
                <a:sym typeface="Symbol" panose="05050102010706020507" pitchFamily="18" charset="2"/>
              </a:rPr>
              <a:t></a:t>
            </a:r>
            <a:r>
              <a:rPr lang="en-US" altLang="zh-CN" sz="3100" dirty="0" smtClean="0"/>
              <a:t> </a:t>
            </a:r>
            <a:r>
              <a:rPr lang="de-DE" altLang="zh-CN" sz="3100" dirty="0" smtClean="0"/>
              <a:t>R(t) </a:t>
            </a:r>
            <a:r>
              <a:rPr lang="en-US" altLang="zh-CN" sz="3100" dirty="0" smtClean="0">
                <a:sym typeface="Symbol" panose="05050102010706020507" pitchFamily="18" charset="2"/>
              </a:rPr>
              <a:t></a:t>
            </a:r>
            <a:r>
              <a:rPr lang="de-DE" altLang="zh-CN" sz="3100" dirty="0" smtClean="0"/>
              <a:t>T(f(t))))</a:t>
            </a:r>
            <a:endParaRPr lang="zh-CN" altLang="en-US" sz="3100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37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355C53-4C80-4008-8B51-F8297F91354F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22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7772400" cy="6019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树作为模型的应用领域非常广泛，比如计算机科学、化学、地理学、植物学和心理学等。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例：丁烷的两种同分异构体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7065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38425"/>
            <a:ext cx="5410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62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例：一家计算机公司的组织结构图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7168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905000"/>
            <a:ext cx="80803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例：一个计算机文件系统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7270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1628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§4.2.1  树及其等价命题 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62026"/>
            <a:ext cx="8763000" cy="2209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4.2.1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300" dirty="0" smtClean="0">
                <a:latin typeface="宋体" panose="02010600030101010101" pitchFamily="2" charset="-122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</a:t>
            </a:r>
            <a:r>
              <a:rPr lang="en-US" altLang="zh-CN" sz="3300" dirty="0" smtClean="0">
                <a:latin typeface="宋体" panose="02010600030101010101" pitchFamily="2" charset="-122"/>
              </a:rPr>
              <a:t>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L)</a:t>
            </a:r>
            <a:r>
              <a:rPr lang="zh-CN" altLang="en-US" sz="3300" dirty="0" smtClean="0">
                <a:latin typeface="宋体" panose="02010600030101010101" pitchFamily="2" charset="-122"/>
              </a:rPr>
              <a:t>是图。如果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宋体" panose="02010600030101010101" pitchFamily="2" charset="-122"/>
              </a:rPr>
              <a:t>是连通的，并且无回路，则称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宋体" panose="02010600030101010101" pitchFamily="2" charset="-122"/>
              </a:rPr>
              <a:t>为树。无回路的图(可能不连通)也称为森林。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sp>
        <p:nvSpPr>
          <p:cNvPr id="43086" name="Line 1102"/>
          <p:cNvSpPr>
            <a:spLocks noChangeShapeType="1"/>
          </p:cNvSpPr>
          <p:nvPr/>
        </p:nvSpPr>
        <p:spPr bwMode="auto">
          <a:xfrm>
            <a:off x="4267200" y="3810000"/>
            <a:ext cx="15240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7" name="Line 1103"/>
          <p:cNvSpPr>
            <a:spLocks noChangeShapeType="1"/>
          </p:cNvSpPr>
          <p:nvPr/>
        </p:nvSpPr>
        <p:spPr bwMode="auto">
          <a:xfrm>
            <a:off x="4267200" y="5257800"/>
            <a:ext cx="6858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8" name="Line 1104"/>
          <p:cNvSpPr>
            <a:spLocks noChangeShapeType="1"/>
          </p:cNvSpPr>
          <p:nvPr/>
        </p:nvSpPr>
        <p:spPr bwMode="auto">
          <a:xfrm>
            <a:off x="2895600" y="5257800"/>
            <a:ext cx="6858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89" name="Line 1105"/>
          <p:cNvSpPr>
            <a:spLocks noChangeShapeType="1"/>
          </p:cNvSpPr>
          <p:nvPr/>
        </p:nvSpPr>
        <p:spPr bwMode="auto">
          <a:xfrm flipH="1" flipV="1">
            <a:off x="2895600" y="3810000"/>
            <a:ext cx="205740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53"/>
          <p:cNvGrpSpPr>
            <a:grpSpLocks/>
          </p:cNvGrpSpPr>
          <p:nvPr/>
        </p:nvGrpSpPr>
        <p:grpSpPr bwMode="auto">
          <a:xfrm>
            <a:off x="2819400" y="3733800"/>
            <a:ext cx="3048000" cy="2362200"/>
            <a:chOff x="528" y="2304"/>
            <a:chExt cx="1920" cy="1488"/>
          </a:xfrm>
        </p:grpSpPr>
        <p:sp>
          <p:nvSpPr>
            <p:cNvPr id="73741" name="Line 1049"/>
            <p:cNvSpPr>
              <a:spLocks noChangeShapeType="1"/>
            </p:cNvSpPr>
            <p:nvPr/>
          </p:nvSpPr>
          <p:spPr bwMode="auto">
            <a:xfrm>
              <a:off x="576" y="235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2" name="Line 1045"/>
            <p:cNvSpPr>
              <a:spLocks noChangeShapeType="1"/>
            </p:cNvSpPr>
            <p:nvPr/>
          </p:nvSpPr>
          <p:spPr bwMode="auto">
            <a:xfrm flipH="1">
              <a:off x="1008" y="2352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3" name="Line 1044"/>
            <p:cNvSpPr>
              <a:spLocks noChangeShapeType="1"/>
            </p:cNvSpPr>
            <p:nvPr/>
          </p:nvSpPr>
          <p:spPr bwMode="auto">
            <a:xfrm flipH="1">
              <a:off x="576" y="2832"/>
              <a:ext cx="17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4" name="Line 1034"/>
            <p:cNvSpPr>
              <a:spLocks noChangeShapeType="1"/>
            </p:cNvSpPr>
            <p:nvPr/>
          </p:nvSpPr>
          <p:spPr bwMode="auto">
            <a:xfrm>
              <a:off x="1902" y="2840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5" name="Line 1042"/>
            <p:cNvSpPr>
              <a:spLocks noChangeShapeType="1"/>
            </p:cNvSpPr>
            <p:nvPr/>
          </p:nvSpPr>
          <p:spPr bwMode="auto">
            <a:xfrm flipH="1">
              <a:off x="1440" y="3264"/>
              <a:ext cx="91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6" name="Line 1029"/>
            <p:cNvSpPr>
              <a:spLocks noChangeShapeType="1"/>
            </p:cNvSpPr>
            <p:nvPr/>
          </p:nvSpPr>
          <p:spPr bwMode="auto">
            <a:xfrm>
              <a:off x="1008" y="235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747" name="Oval 1030"/>
            <p:cNvSpPr>
              <a:spLocks noChangeArrowheads="1"/>
            </p:cNvSpPr>
            <p:nvPr/>
          </p:nvSpPr>
          <p:spPr bwMode="auto">
            <a:xfrm>
              <a:off x="960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48" name="Oval 1031"/>
            <p:cNvSpPr>
              <a:spLocks noChangeArrowheads="1"/>
            </p:cNvSpPr>
            <p:nvPr/>
          </p:nvSpPr>
          <p:spPr bwMode="auto">
            <a:xfrm>
              <a:off x="960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49" name="Oval 1032"/>
            <p:cNvSpPr>
              <a:spLocks noChangeArrowheads="1"/>
            </p:cNvSpPr>
            <p:nvPr/>
          </p:nvSpPr>
          <p:spPr bwMode="auto">
            <a:xfrm>
              <a:off x="185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0" name="Oval 1033"/>
            <p:cNvSpPr>
              <a:spLocks noChangeArrowheads="1"/>
            </p:cNvSpPr>
            <p:nvPr/>
          </p:nvSpPr>
          <p:spPr bwMode="auto">
            <a:xfrm>
              <a:off x="1848" y="32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1" name="Oval 1038"/>
            <p:cNvSpPr>
              <a:spLocks noChangeArrowheads="1"/>
            </p:cNvSpPr>
            <p:nvPr/>
          </p:nvSpPr>
          <p:spPr bwMode="auto">
            <a:xfrm>
              <a:off x="1392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2" name="Oval 1039"/>
            <p:cNvSpPr>
              <a:spLocks noChangeArrowheads="1"/>
            </p:cNvSpPr>
            <p:nvPr/>
          </p:nvSpPr>
          <p:spPr bwMode="auto">
            <a:xfrm>
              <a:off x="139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3" name="Oval 1040"/>
            <p:cNvSpPr>
              <a:spLocks noChangeArrowheads="1"/>
            </p:cNvSpPr>
            <p:nvPr/>
          </p:nvSpPr>
          <p:spPr bwMode="auto">
            <a:xfrm>
              <a:off x="2304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4" name="Oval 1041"/>
            <p:cNvSpPr>
              <a:spLocks noChangeArrowheads="1"/>
            </p:cNvSpPr>
            <p:nvPr/>
          </p:nvSpPr>
          <p:spPr bwMode="auto">
            <a:xfrm>
              <a:off x="1848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5" name="Oval 1043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6" name="Oval 1046"/>
            <p:cNvSpPr>
              <a:spLocks noChangeArrowheads="1"/>
            </p:cNvSpPr>
            <p:nvPr/>
          </p:nvSpPr>
          <p:spPr bwMode="auto">
            <a:xfrm>
              <a:off x="2352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7" name="Oval 1047"/>
            <p:cNvSpPr>
              <a:spLocks noChangeArrowheads="1"/>
            </p:cNvSpPr>
            <p:nvPr/>
          </p:nvSpPr>
          <p:spPr bwMode="auto">
            <a:xfrm>
              <a:off x="1392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8" name="Oval 1048"/>
            <p:cNvSpPr>
              <a:spLocks noChangeArrowheads="1"/>
            </p:cNvSpPr>
            <p:nvPr/>
          </p:nvSpPr>
          <p:spPr bwMode="auto">
            <a:xfrm>
              <a:off x="528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59" name="Oval 1051"/>
            <p:cNvSpPr>
              <a:spLocks noChangeArrowheads="1"/>
            </p:cNvSpPr>
            <p:nvPr/>
          </p:nvSpPr>
          <p:spPr bwMode="auto">
            <a:xfrm>
              <a:off x="528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60" name="Oval 1052"/>
            <p:cNvSpPr>
              <a:spLocks noChangeArrowheads="1"/>
            </p:cNvSpPr>
            <p:nvPr/>
          </p:nvSpPr>
          <p:spPr bwMode="auto">
            <a:xfrm>
              <a:off x="528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3090" name="Line 1106"/>
          <p:cNvSpPr>
            <a:spLocks noChangeShapeType="1"/>
          </p:cNvSpPr>
          <p:nvPr/>
        </p:nvSpPr>
        <p:spPr bwMode="auto">
          <a:xfrm>
            <a:off x="3670300" y="4572000"/>
            <a:ext cx="5207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1" name="Line 1107"/>
          <p:cNvSpPr>
            <a:spLocks noChangeShapeType="1"/>
          </p:cNvSpPr>
          <p:nvPr/>
        </p:nvSpPr>
        <p:spPr bwMode="auto">
          <a:xfrm>
            <a:off x="5003800" y="4660900"/>
            <a:ext cx="1588" cy="5207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2" name="Line 1108"/>
          <p:cNvSpPr>
            <a:spLocks noChangeShapeType="1"/>
          </p:cNvSpPr>
          <p:nvPr/>
        </p:nvSpPr>
        <p:spPr bwMode="auto">
          <a:xfrm>
            <a:off x="2971800" y="4572000"/>
            <a:ext cx="5334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3" name="Line 1109"/>
          <p:cNvSpPr>
            <a:spLocks noChangeShapeType="1"/>
          </p:cNvSpPr>
          <p:nvPr/>
        </p:nvSpPr>
        <p:spPr bwMode="auto">
          <a:xfrm>
            <a:off x="5080000" y="5257800"/>
            <a:ext cx="558800" cy="1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3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86" grpId="0" animBg="1"/>
      <p:bldP spid="43087" grpId="0" animBg="1"/>
      <p:bldP spid="43088" grpId="0" animBg="1"/>
      <p:bldP spid="43089" grpId="0" animBg="1"/>
      <p:bldP spid="43090" grpId="0" animBg="1"/>
      <p:bldP spid="43091" grpId="0" animBg="1"/>
      <p:bldP spid="43092" grpId="0" animBg="1"/>
      <p:bldP spid="430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534400" cy="5867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3000" dirty="0" smtClean="0">
                <a:latin typeface="宋体" panose="02010600030101010101" pitchFamily="2" charset="-122"/>
              </a:rPr>
              <a:t>设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宋体" panose="02010600030101010101" pitchFamily="2" charset="-122"/>
              </a:rPr>
              <a:t>是至少有一条边的有限图，且无回路，则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宋体" panose="02010600030101010101" pitchFamily="2" charset="-122"/>
              </a:rPr>
              <a:t>至少有一个点只相邻于另一个点，即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宋体" panose="02010600030101010101" pitchFamily="2" charset="-122"/>
              </a:rPr>
              <a:t>至少有一个点度数为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宋体" panose="02010600030101010101" pitchFamily="2" charset="-122"/>
              </a:rPr>
              <a:t>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至少有一条边，所以，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有一点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有相邻点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即为所求，则引理得证。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宋体" panose="02010600030101010101" pitchFamily="2" charset="-122"/>
              </a:rPr>
              <a:t>   否则，令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000" dirty="0" smtClean="0">
                <a:latin typeface="宋体" panose="02010600030101010101" pitchFamily="2" charset="-122"/>
              </a:rPr>
              <a:t>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000" dirty="0" smtClean="0">
                <a:latin typeface="宋体" panose="02010600030101010101" pitchFamily="2" charset="-122"/>
              </a:rPr>
              <a:t>的不同于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宋体" panose="02010600030101010101" pitchFamily="2" charset="-122"/>
              </a:rPr>
              <a:t>相邻点，以此类推，即，对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zh-CN" altLang="en-US" sz="3000" dirty="0" smtClean="0">
                <a:latin typeface="宋体" panose="02010600030101010101" pitchFamily="2" charset="-122"/>
              </a:rPr>
              <a:t>或者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3000" dirty="0" smtClean="0">
                <a:latin typeface="宋体" panose="02010600030101010101" pitchFamily="2" charset="-122"/>
              </a:rPr>
              <a:t>只与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k-1</a:t>
            </a:r>
            <a:r>
              <a:rPr lang="zh-CN" altLang="en-US" sz="3000" dirty="0" smtClean="0">
                <a:latin typeface="宋体" panose="02010600030101010101" pitchFamily="2" charset="-122"/>
              </a:rPr>
              <a:t>相邻，从而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3000" dirty="0" smtClean="0">
                <a:latin typeface="宋体" panose="02010600030101010101" pitchFamily="2" charset="-122"/>
              </a:rPr>
              <a:t>即为所求；或者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3000" dirty="0" smtClean="0">
                <a:latin typeface="宋体" panose="02010600030101010101" pitchFamily="2" charset="-122"/>
              </a:rPr>
              <a:t>又相邻于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3000" dirty="0" smtClean="0">
                <a:latin typeface="宋体" panose="02010600030101010101" pitchFamily="2" charset="-122"/>
              </a:rPr>
              <a:t>。</a:t>
            </a:r>
            <a:r>
              <a:rPr lang="zh-CN" altLang="en-US" sz="3000" dirty="0" smtClean="0">
                <a:latin typeface="宋体" panose="02010600030101010101" pitchFamily="2" charset="-122"/>
              </a:rPr>
              <a:t>于是得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k-1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k+1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…</a:t>
            </a:r>
            <a:r>
              <a:rPr lang="en-US" altLang="zh-CN" sz="3000" dirty="0" smtClean="0">
                <a:latin typeface="宋体" panose="02010600030101010101" pitchFamily="2" charset="-122"/>
              </a:rPr>
              <a:t>，</a:t>
            </a:r>
            <a:r>
              <a:rPr lang="zh-CN" altLang="en-US" sz="3000" dirty="0" smtClean="0">
                <a:latin typeface="宋体" panose="02010600030101010101" pitchFamily="2" charset="-122"/>
              </a:rPr>
              <a:t>因为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宋体" panose="02010600030101010101" pitchFamily="2" charset="-122"/>
              </a:rPr>
              <a:t>无回路，故这一串点不能有重复。又因为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000" dirty="0" smtClean="0">
                <a:latin typeface="宋体" panose="02010600030101010101" pitchFamily="2" charset="-122"/>
              </a:rPr>
              <a:t>有限，故上述过程必在有限步内停止。从而引理得证。</a:t>
            </a:r>
            <a:endParaRPr lang="zh-CN" altLang="en-US" sz="30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引理</a:t>
            </a:r>
            <a:r>
              <a:rPr lang="en-US" altLang="zh-CN" sz="4000" dirty="0" smtClean="0">
                <a:latin typeface="+mj-ea"/>
              </a:rPr>
              <a:t>1</a:t>
            </a:r>
            <a:endParaRPr lang="zh-CN" altLang="en-US" sz="40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定理4.2.1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2578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如果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是图，则下列诸命题等价：</a:t>
            </a:r>
          </a:p>
          <a:p>
            <a:pPr marL="0" indent="0" algn="just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是树。</a:t>
            </a:r>
          </a:p>
          <a:p>
            <a:pPr marL="0" indent="0" algn="just" eaLnBrk="1" hangingPunct="1">
              <a:buFont typeface="Wingdings" panose="05000000000000000000" pitchFamily="2" charset="2"/>
              <a:buAutoNum type="arabicParenR"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连通并且删去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的任意一边，所得之图都不连通。</a:t>
            </a:r>
          </a:p>
          <a:p>
            <a:pPr marL="0" indent="0" algn="just" eaLnBrk="1" hangingPunct="1">
              <a:buFont typeface="Wingdings" panose="05000000000000000000" pitchFamily="2" charset="2"/>
              <a:buAutoNum type="arabicParenR"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对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中任意两点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v，v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’(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’)，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恰有一条从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v’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的简单路。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如果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还是有限图，设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P(G)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元数为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n，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则下列命题也与上面命题等价：</a:t>
            </a:r>
          </a:p>
          <a:p>
            <a:pPr marL="0" indent="0" algn="just" eaLnBrk="1" hangingPunct="1">
              <a:buFont typeface="Wingdings" panose="05000000000000000000" pitchFamily="2" charset="2"/>
              <a:buAutoNum type="arabicParenR" startAt="4"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不含回路，并且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</a:t>
            </a:r>
          </a:p>
          <a:p>
            <a:pPr marL="0" indent="0" algn="just" eaLnBrk="1" hangingPunct="1">
              <a:buFont typeface="Wingdings" panose="05000000000000000000" pitchFamily="2" charset="2"/>
              <a:buAutoNum type="arabicParenR" startAt="4"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连通，并且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有(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条边。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5719</TotalTime>
  <Words>3629</Words>
  <Application>Microsoft Office PowerPoint</Application>
  <PresentationFormat>全屏显示(4:3)</PresentationFormat>
  <Paragraphs>308</Paragraphs>
  <Slides>36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黑体</vt:lpstr>
      <vt:lpstr>华文新魏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Network Blitz</vt:lpstr>
      <vt:lpstr>3_Network Blitz</vt:lpstr>
      <vt:lpstr>2_Network Blitz</vt:lpstr>
      <vt:lpstr>1_Network Blitz</vt:lpstr>
      <vt:lpstr>Visio</vt:lpstr>
      <vt:lpstr>§4.2  树(Trees)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§4.2.1  树及其等价命题 </vt:lpstr>
      <vt:lpstr>引理1</vt:lpstr>
      <vt:lpstr>定理4.2.1 </vt:lpstr>
      <vt:lpstr>证明： 1)  2)</vt:lpstr>
      <vt:lpstr>证明： 2)3)</vt:lpstr>
      <vt:lpstr>证明： 3)1)</vt:lpstr>
      <vt:lpstr>证明： 1)4)</vt:lpstr>
      <vt:lpstr>证明：</vt:lpstr>
      <vt:lpstr>证明： 4)5)</vt:lpstr>
      <vt:lpstr>证明： 5)1)</vt:lpstr>
      <vt:lpstr>定理4.2.1的推论</vt:lpstr>
      <vt:lpstr>练习</vt:lpstr>
      <vt:lpstr>§4.2.2  最优树   Kruskal算法</vt:lpstr>
      <vt:lpstr>§4.2.2  最优树   Kruskal算法</vt:lpstr>
      <vt:lpstr>Kruskal算法</vt:lpstr>
      <vt:lpstr>例</vt:lpstr>
      <vt:lpstr>例</vt:lpstr>
      <vt:lpstr>C1C6(10);  C3C4(10); C4C5(10); C2C3(15);  C3C5(20);  C2C4(20); C1C5(25); C2C6(25) ; C4C6(25);  C1C4(40); C1C2(50); C5C6(55)</vt:lpstr>
      <vt:lpstr>练习</vt:lpstr>
      <vt:lpstr>定理4.2.2</vt:lpstr>
      <vt:lpstr>定理4.2.2</vt:lpstr>
      <vt:lpstr>定理4.2.2</vt:lpstr>
      <vt:lpstr>定理4.2.2</vt:lpstr>
      <vt:lpstr>定理4.2.2</vt:lpstr>
      <vt:lpstr>定理4.2.2</vt:lpstr>
      <vt:lpstr>定理4.2.2</vt:lpstr>
      <vt:lpstr>练习</vt:lpstr>
      <vt:lpstr>PowerPoint 演示文稿</vt:lpstr>
      <vt:lpstr>练习：</vt:lpstr>
      <vt:lpstr>将公式xy（P(x)Q(x,y))(yR(y)zT(z))化为Skolem范式。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545</cp:revision>
  <cp:lastPrinted>1601-01-01T00:00:00Z</cp:lastPrinted>
  <dcterms:created xsi:type="dcterms:W3CDTF">2002-08-29T00:33:30Z</dcterms:created>
  <dcterms:modified xsi:type="dcterms:W3CDTF">2022-05-09T03:50:18Z</dcterms:modified>
</cp:coreProperties>
</file>