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66" r:id="rId2"/>
    <p:sldMasterId id="2147485255" r:id="rId3"/>
  </p:sldMasterIdLst>
  <p:notesMasterIdLst>
    <p:notesMasterId r:id="rId78"/>
  </p:notesMasterIdLst>
  <p:handoutMasterIdLst>
    <p:handoutMasterId r:id="rId79"/>
  </p:handoutMasterIdLst>
  <p:sldIdLst>
    <p:sldId id="259" r:id="rId4"/>
    <p:sldId id="258" r:id="rId5"/>
    <p:sldId id="385" r:id="rId6"/>
    <p:sldId id="261" r:id="rId7"/>
    <p:sldId id="260" r:id="rId8"/>
    <p:sldId id="262" r:id="rId9"/>
    <p:sldId id="298" r:id="rId10"/>
    <p:sldId id="474" r:id="rId11"/>
    <p:sldId id="299" r:id="rId12"/>
    <p:sldId id="300" r:id="rId13"/>
    <p:sldId id="386" r:id="rId14"/>
    <p:sldId id="301" r:id="rId15"/>
    <p:sldId id="302" r:id="rId16"/>
    <p:sldId id="387" r:id="rId17"/>
    <p:sldId id="303" r:id="rId18"/>
    <p:sldId id="388" r:id="rId19"/>
    <p:sldId id="316" r:id="rId20"/>
    <p:sldId id="338" r:id="rId21"/>
    <p:sldId id="339" r:id="rId22"/>
    <p:sldId id="304" r:id="rId23"/>
    <p:sldId id="346" r:id="rId24"/>
    <p:sldId id="317" r:id="rId25"/>
    <p:sldId id="347" r:id="rId26"/>
    <p:sldId id="345" r:id="rId27"/>
    <p:sldId id="340" r:id="rId28"/>
    <p:sldId id="343" r:id="rId29"/>
    <p:sldId id="344" r:id="rId30"/>
    <p:sldId id="348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89" r:id="rId45"/>
    <p:sldId id="490" r:id="rId46"/>
    <p:sldId id="306" r:id="rId47"/>
    <p:sldId id="330" r:id="rId48"/>
    <p:sldId id="375" r:id="rId49"/>
    <p:sldId id="373" r:id="rId50"/>
    <p:sldId id="475" r:id="rId51"/>
    <p:sldId id="265" r:id="rId52"/>
    <p:sldId id="337" r:id="rId53"/>
    <p:sldId id="379" r:id="rId54"/>
    <p:sldId id="380" r:id="rId55"/>
    <p:sldId id="476" r:id="rId56"/>
    <p:sldId id="272" r:id="rId57"/>
    <p:sldId id="383" r:id="rId58"/>
    <p:sldId id="384" r:id="rId59"/>
    <p:sldId id="415" r:id="rId60"/>
    <p:sldId id="416" r:id="rId61"/>
    <p:sldId id="354" r:id="rId62"/>
    <p:sldId id="309" r:id="rId63"/>
    <p:sldId id="478" r:id="rId64"/>
    <p:sldId id="350" r:id="rId65"/>
    <p:sldId id="363" r:id="rId66"/>
    <p:sldId id="491" r:id="rId67"/>
    <p:sldId id="311" r:id="rId68"/>
    <p:sldId id="351" r:id="rId69"/>
    <p:sldId id="364" r:id="rId70"/>
    <p:sldId id="479" r:id="rId71"/>
    <p:sldId id="477" r:id="rId72"/>
    <p:sldId id="381" r:id="rId73"/>
    <p:sldId id="279" r:id="rId74"/>
    <p:sldId id="329" r:id="rId75"/>
    <p:sldId id="417" r:id="rId76"/>
    <p:sldId id="418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66"/>
    <a:srgbClr val="DFEF49"/>
    <a:srgbClr val="40E2F8"/>
    <a:srgbClr val="FB4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83" autoAdjust="0"/>
    <p:restoredTop sz="75575" autoAdjust="0"/>
  </p:normalViewPr>
  <p:slideViewPr>
    <p:cSldViewPr>
      <p:cViewPr varScale="1">
        <p:scale>
          <a:sx n="78" d="100"/>
          <a:sy n="78" d="100"/>
        </p:scale>
        <p:origin x="676" y="36"/>
      </p:cViewPr>
      <p:guideLst>
        <p:guide orient="horz" pos="2160"/>
        <p:guide pos="2448"/>
      </p:guideLst>
    </p:cSldViewPr>
  </p:slideViewPr>
  <p:outlineViewPr>
    <p:cViewPr>
      <p:scale>
        <a:sx n="33" d="100"/>
        <a:sy n="33" d="100"/>
      </p:scale>
      <p:origin x="0" y="2285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6.xml"/><Relationship Id="rId3" Type="http://schemas.openxmlformats.org/officeDocument/2006/relationships/slide" Target="slides/slide59.xml"/><Relationship Id="rId7" Type="http://schemas.openxmlformats.org/officeDocument/2006/relationships/slide" Target="slides/slide65.xml"/><Relationship Id="rId2" Type="http://schemas.openxmlformats.org/officeDocument/2006/relationships/slide" Target="slides/slide58.xml"/><Relationship Id="rId1" Type="http://schemas.openxmlformats.org/officeDocument/2006/relationships/slide" Target="slides/slide57.xml"/><Relationship Id="rId6" Type="http://schemas.openxmlformats.org/officeDocument/2006/relationships/slide" Target="slides/slide64.xml"/><Relationship Id="rId5" Type="http://schemas.openxmlformats.org/officeDocument/2006/relationships/slide" Target="slides/slide63.xml"/><Relationship Id="rId4" Type="http://schemas.openxmlformats.org/officeDocument/2006/relationships/slide" Target="slides/slide60.xml"/><Relationship Id="rId9" Type="http://schemas.openxmlformats.org/officeDocument/2006/relationships/slide" Target="slides/slide6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CE4C23-568F-4962-BBD4-0935A229656C}" type="datetimeFigureOut">
              <a:rPr lang="zh-CN" altLang="en-US"/>
              <a:pPr>
                <a:defRPr/>
              </a:pPr>
              <a:t>2022/5/10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9CE6CF9-2E75-44D9-8712-02EF488F0D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09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2D3B1319-2BEE-46D6-83C1-BE17ECC416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423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30EA37-9E5A-4DC2-86E6-EA6C282D1F1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26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91BBDA-C1DC-4F5F-A7A7-E59DEBA8ED8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有向图</a:t>
            </a:r>
            <a:r>
              <a:rPr lang="en-US" altLang="zh-CN" smtClean="0">
                <a:latin typeface="Times New Roman" panose="02020603050405020304" pitchFamily="18" charset="0"/>
              </a:rPr>
              <a:t>G</a:t>
            </a:r>
            <a:r>
              <a:rPr lang="en-US" altLang="zh-CN" smtClean="0">
                <a:latin typeface="宋体" panose="02010600030101010101" pitchFamily="2" charset="-122"/>
              </a:rPr>
              <a:t>，</a:t>
            </a:r>
            <a:r>
              <a:rPr lang="zh-CN" altLang="en-US" smtClean="0">
                <a:latin typeface="宋体" panose="02010600030101010101" pitchFamily="2" charset="-122"/>
              </a:rPr>
              <a:t>命</a:t>
            </a:r>
            <a:r>
              <a:rPr lang="en-US" altLang="zh-CN" smtClean="0">
                <a:latin typeface="Times New Roman" panose="02020603050405020304" pitchFamily="18" charset="0"/>
              </a:rPr>
              <a:t>G’</a:t>
            </a:r>
            <a:r>
              <a:rPr lang="zh-CN" altLang="en-US" smtClean="0">
                <a:latin typeface="宋体" panose="02010600030101010101" pitchFamily="2" charset="-122"/>
              </a:rPr>
              <a:t>是</a:t>
            </a:r>
            <a:r>
              <a:rPr lang="en-US" altLang="zh-CN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宋体" panose="02010600030101010101" pitchFamily="2" charset="-122"/>
              </a:rPr>
              <a:t>中由顶点</a:t>
            </a:r>
            <a:r>
              <a:rPr lang="en-US" altLang="zh-CN" smtClean="0">
                <a:latin typeface="Times New Roman" panose="02020603050405020304" pitchFamily="18" charset="0"/>
              </a:rPr>
              <a:t>v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0</a:t>
            </a:r>
            <a:r>
              <a:rPr lang="en-US" altLang="zh-CN" smtClean="0">
                <a:latin typeface="宋体" panose="02010600030101010101" pitchFamily="2" charset="-122"/>
              </a:rPr>
              <a:t>,</a:t>
            </a:r>
            <a:r>
              <a:rPr lang="en-US" altLang="zh-CN" smtClean="0">
                <a:latin typeface="Times New Roman" panose="02020603050405020304" pitchFamily="18" charset="0"/>
              </a:rPr>
              <a:t>v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宋体" panose="02010600030101010101" pitchFamily="2" charset="-122"/>
              </a:rPr>
              <a:t>,</a:t>
            </a:r>
            <a:r>
              <a:rPr lang="en-US" altLang="zh-CN" smtClean="0">
                <a:latin typeface="Times New Roman" panose="02020603050405020304" pitchFamily="18" charset="0"/>
              </a:rPr>
              <a:t>v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宋体" panose="02010600030101010101" pitchFamily="2" charset="-122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01</a:t>
            </a:r>
            <a:r>
              <a:rPr lang="en-US" altLang="zh-CN" smtClean="0">
                <a:latin typeface="宋体" panose="02010600030101010101" pitchFamily="2" charset="-122"/>
              </a:rPr>
              <a:t>,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21</a:t>
            </a:r>
            <a:r>
              <a:rPr lang="zh-CN" altLang="en-US" smtClean="0">
                <a:latin typeface="宋体" panose="02010600030101010101" pitchFamily="2" charset="-122"/>
              </a:rPr>
              <a:t>组成的有向</a:t>
            </a:r>
            <a:r>
              <a:rPr lang="zh-CN" altLang="en-US" smtClean="0">
                <a:latin typeface="Times New Roman" panose="02020603050405020304" pitchFamily="18" charset="0"/>
              </a:rPr>
              <a:t>支撑</a:t>
            </a:r>
            <a:r>
              <a:rPr lang="zh-CN" altLang="en-US" smtClean="0">
                <a:latin typeface="宋体" panose="02010600030101010101" pitchFamily="2" charset="-122"/>
              </a:rPr>
              <a:t>树</a:t>
            </a:r>
            <a:r>
              <a:rPr lang="zh-CN" altLang="en-US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根</a:t>
            </a:r>
            <a:r>
              <a:rPr lang="en-US" altLang="zh-CN" smtClean="0">
                <a:latin typeface="Times New Roman" panose="02020603050405020304" pitchFamily="18" charset="0"/>
              </a:rPr>
              <a:t>r=v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en-US" altLang="zh-CN" smtClean="0">
                <a:latin typeface="宋体" panose="02010600030101010101" pitchFamily="2" charset="-122"/>
              </a:rPr>
              <a:t>。</a:t>
            </a:r>
            <a:r>
              <a:rPr lang="zh-CN" altLang="en-US" smtClean="0">
                <a:latin typeface="宋体" panose="02010600030101010101" pitchFamily="2" charset="-122"/>
              </a:rPr>
              <a:t>从弧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12</a:t>
            </a:r>
            <a:r>
              <a:rPr lang="zh-CN" altLang="en-US" smtClean="0">
                <a:latin typeface="宋体" panose="02010600030101010101" pitchFamily="2" charset="-122"/>
              </a:rPr>
              <a:t>出发，可按定理</a:t>
            </a:r>
            <a:r>
              <a:rPr lang="zh-CN" altLang="en-US" smtClean="0">
                <a:latin typeface="Times New Roman" panose="02020603050405020304" pitchFamily="18" charset="0"/>
              </a:rPr>
              <a:t>4.3.4</a:t>
            </a:r>
            <a:r>
              <a:rPr lang="zh-CN" altLang="en-US" smtClean="0">
                <a:latin typeface="宋体" panose="02010600030101010101" pitchFamily="2" charset="-122"/>
              </a:rPr>
              <a:t>的形成规则得出</a:t>
            </a:r>
            <a:r>
              <a:rPr lang="en-US" altLang="zh-CN" smtClean="0">
                <a:latin typeface="Times New Roman" panose="02020603050405020304" pitchFamily="18" charset="0"/>
              </a:rPr>
              <a:t>Euler</a:t>
            </a:r>
            <a:r>
              <a:rPr lang="zh-CN" altLang="en-US" smtClean="0">
                <a:latin typeface="宋体" panose="02010600030101010101" pitchFamily="2" charset="-122"/>
              </a:rPr>
              <a:t>路。</a:t>
            </a:r>
          </a:p>
        </p:txBody>
      </p:sp>
    </p:spTree>
    <p:extLst>
      <p:ext uri="{BB962C8B-B14F-4D97-AF65-F5344CB8AC3E}">
        <p14:creationId xmlns:p14="http://schemas.microsoft.com/office/powerpoint/2010/main" val="318159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B1319-2BEE-46D6-83C1-BE17ECC41624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01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BA9A49-9D8C-4BB9-BCDF-11680CDE968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26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D07FC7-90D4-43DA-8E15-208DEB5B27B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注意，</a:t>
            </a:r>
            <a:r>
              <a:rPr lang="en-US" altLang="zh-CN" smtClean="0">
                <a:latin typeface="Times New Roman" panose="02020603050405020304" pitchFamily="18" charset="0"/>
              </a:rPr>
              <a:t>Euler</a:t>
            </a:r>
            <a:r>
              <a:rPr lang="zh-CN" altLang="en-US" smtClean="0">
                <a:latin typeface="宋体" panose="02010600030101010101" pitchFamily="2" charset="-122"/>
              </a:rPr>
              <a:t>路未必是有向回路，因为它未必是简单的。例如是图</a:t>
            </a:r>
            <a:r>
              <a:rPr lang="zh-CN" altLang="en-US" smtClean="0">
                <a:latin typeface="Times New Roman" panose="02020603050405020304" pitchFamily="18" charset="0"/>
              </a:rPr>
              <a:t>4.3.3</a:t>
            </a:r>
            <a:r>
              <a:rPr lang="zh-CN" altLang="en-US" smtClean="0">
                <a:latin typeface="宋体" panose="02010600030101010101" pitchFamily="2" charset="-122"/>
              </a:rPr>
              <a:t>中的有向图</a:t>
            </a:r>
            <a:r>
              <a:rPr lang="en-US" altLang="zh-CN" smtClean="0">
                <a:latin typeface="Times New Roman" panose="02020603050405020304" pitchFamily="18" charset="0"/>
              </a:rPr>
              <a:t>G</a:t>
            </a:r>
            <a:r>
              <a:rPr lang="en-US" altLang="zh-CN" smtClean="0">
                <a:latin typeface="宋体" panose="02010600030101010101" pitchFamily="2" charset="-122"/>
              </a:rPr>
              <a:t>，</a:t>
            </a:r>
            <a:r>
              <a:rPr lang="zh-CN" altLang="en-US" smtClean="0">
                <a:latin typeface="宋体" panose="02010600030101010101" pitchFamily="2" charset="-122"/>
              </a:rPr>
              <a:t>其中（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 , 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宋体" panose="02010600030101010101" pitchFamily="2" charset="-122"/>
              </a:rPr>
              <a:t>）</a:t>
            </a:r>
            <a:r>
              <a:rPr lang="zh-CN" altLang="en-US" smtClean="0">
                <a:latin typeface="宋体" panose="02010600030101010101" pitchFamily="2" charset="-122"/>
              </a:rPr>
              <a:t>是</a:t>
            </a:r>
            <a:r>
              <a:rPr lang="en-US" altLang="zh-CN" smtClean="0">
                <a:latin typeface="Times New Roman" panose="02020603050405020304" pitchFamily="18" charset="0"/>
              </a:rPr>
              <a:t>Euler</a:t>
            </a:r>
            <a:r>
              <a:rPr lang="zh-CN" altLang="en-US" smtClean="0">
                <a:latin typeface="宋体" panose="02010600030101010101" pitchFamily="2" charset="-122"/>
              </a:rPr>
              <a:t>路，但不是</a:t>
            </a:r>
            <a:r>
              <a:rPr lang="en-US" altLang="zh-CN" smtClean="0">
                <a:latin typeface="Times New Roman" panose="02020603050405020304" pitchFamily="18" charset="0"/>
              </a:rPr>
              <a:t>A=fin(e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</a:rPr>
              <a:t>)=init(e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的简单有向路。从图中还可以看到，</a:t>
            </a:r>
            <a:r>
              <a:rPr lang="en-US" altLang="zh-CN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宋体" panose="02010600030101010101" pitchFamily="2" charset="-122"/>
              </a:rPr>
              <a:t>中的每个点未必在</a:t>
            </a:r>
            <a:r>
              <a:rPr lang="en-US" altLang="zh-CN" smtClean="0">
                <a:latin typeface="Times New Roman" panose="02020603050405020304" pitchFamily="18" charset="0"/>
              </a:rPr>
              <a:t>Euler</a:t>
            </a:r>
            <a:r>
              <a:rPr lang="zh-CN" altLang="en-US" smtClean="0">
                <a:latin typeface="宋体" panose="02010600030101010101" pitchFamily="2" charset="-122"/>
              </a:rPr>
              <a:t>路中恰好经过一次；</a:t>
            </a:r>
            <a:r>
              <a:rPr lang="en-US" altLang="zh-CN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宋体" panose="02010600030101010101" pitchFamily="2" charset="-122"/>
              </a:rPr>
              <a:t>中的点可以不在</a:t>
            </a:r>
            <a:r>
              <a:rPr lang="en-US" altLang="zh-CN" smtClean="0">
                <a:latin typeface="Times New Roman" panose="02020603050405020304" pitchFamily="18" charset="0"/>
              </a:rPr>
              <a:t>Euler</a:t>
            </a:r>
            <a:r>
              <a:rPr lang="zh-CN" altLang="en-US" smtClean="0">
                <a:latin typeface="宋体" panose="02010600030101010101" pitchFamily="2" charset="-122"/>
              </a:rPr>
              <a:t>路中出现（如图</a:t>
            </a:r>
            <a:r>
              <a:rPr lang="zh-CN" altLang="en-US" smtClean="0">
                <a:latin typeface="Times New Roman" panose="02020603050405020304" pitchFamily="18" charset="0"/>
              </a:rPr>
              <a:t>4.3.3</a:t>
            </a:r>
            <a:r>
              <a:rPr lang="zh-CN" altLang="en-US" smtClean="0">
                <a:latin typeface="宋体" panose="02010600030101010101" pitchFamily="2" charset="-122"/>
              </a:rPr>
              <a:t>中的</a:t>
            </a:r>
            <a:r>
              <a:rPr lang="en-US" altLang="zh-CN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en-US" altLang="zh-CN" smtClean="0">
                <a:latin typeface="宋体" panose="02010600030101010101" pitchFamily="2" charset="-122"/>
              </a:rPr>
              <a:t>），</a:t>
            </a:r>
            <a:r>
              <a:rPr lang="zh-CN" altLang="en-US" smtClean="0">
                <a:latin typeface="宋体" panose="02010600030101010101" pitchFamily="2" charset="-122"/>
              </a:rPr>
              <a:t>也可以出现多次（如点</a:t>
            </a:r>
            <a:r>
              <a:rPr lang="en-US" altLang="zh-CN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宋体" panose="02010600030101010101" pitchFamily="2" charset="-122"/>
              </a:rPr>
              <a:t>）。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79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F8BA2D-30D4-4949-9CF0-C2D45F3CA32F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注意，</a:t>
            </a:r>
            <a:r>
              <a:rPr lang="en-US" altLang="zh-CN" smtClean="0">
                <a:latin typeface="Times New Roman" panose="02020603050405020304" pitchFamily="18" charset="0"/>
              </a:rPr>
              <a:t>Euler</a:t>
            </a:r>
            <a:r>
              <a:rPr lang="zh-CN" altLang="en-US" smtClean="0">
                <a:latin typeface="宋体" panose="02010600030101010101" pitchFamily="2" charset="-122"/>
              </a:rPr>
              <a:t>路未必是有向回路，因为它未必是简单的。例如是图</a:t>
            </a:r>
            <a:r>
              <a:rPr lang="zh-CN" altLang="en-US" smtClean="0">
                <a:latin typeface="Times New Roman" panose="02020603050405020304" pitchFamily="18" charset="0"/>
              </a:rPr>
              <a:t>4.3.3</a:t>
            </a:r>
            <a:r>
              <a:rPr lang="zh-CN" altLang="en-US" smtClean="0">
                <a:latin typeface="宋体" panose="02010600030101010101" pitchFamily="2" charset="-122"/>
              </a:rPr>
              <a:t>中的有向图</a:t>
            </a:r>
            <a:r>
              <a:rPr lang="en-US" altLang="zh-CN" smtClean="0">
                <a:latin typeface="Times New Roman" panose="02020603050405020304" pitchFamily="18" charset="0"/>
              </a:rPr>
              <a:t>G</a:t>
            </a:r>
            <a:r>
              <a:rPr lang="en-US" altLang="zh-CN" smtClean="0">
                <a:latin typeface="宋体" panose="02010600030101010101" pitchFamily="2" charset="-122"/>
              </a:rPr>
              <a:t>，</a:t>
            </a:r>
            <a:r>
              <a:rPr lang="zh-CN" altLang="en-US" smtClean="0">
                <a:latin typeface="宋体" panose="02010600030101010101" pitchFamily="2" charset="-122"/>
              </a:rPr>
              <a:t>其中（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 , 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宋体" panose="02010600030101010101" pitchFamily="2" charset="-122"/>
              </a:rPr>
              <a:t>）</a:t>
            </a:r>
            <a:r>
              <a:rPr lang="zh-CN" altLang="en-US" smtClean="0">
                <a:latin typeface="宋体" panose="02010600030101010101" pitchFamily="2" charset="-122"/>
              </a:rPr>
              <a:t>是</a:t>
            </a:r>
            <a:r>
              <a:rPr lang="en-US" altLang="zh-CN" smtClean="0">
                <a:latin typeface="Times New Roman" panose="02020603050405020304" pitchFamily="18" charset="0"/>
              </a:rPr>
              <a:t>Euler</a:t>
            </a:r>
            <a:r>
              <a:rPr lang="zh-CN" altLang="en-US" smtClean="0">
                <a:latin typeface="宋体" panose="02010600030101010101" pitchFamily="2" charset="-122"/>
              </a:rPr>
              <a:t>路，但不是</a:t>
            </a:r>
            <a:r>
              <a:rPr lang="en-US" altLang="zh-CN" smtClean="0">
                <a:latin typeface="Times New Roman" panose="02020603050405020304" pitchFamily="18" charset="0"/>
              </a:rPr>
              <a:t>A=fin(e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</a:rPr>
              <a:t>)=init(e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的简单有向路。从图中还可以看到，</a:t>
            </a:r>
            <a:r>
              <a:rPr lang="en-US" altLang="zh-CN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宋体" panose="02010600030101010101" pitchFamily="2" charset="-122"/>
              </a:rPr>
              <a:t>中的每个点未必在</a:t>
            </a:r>
            <a:r>
              <a:rPr lang="en-US" altLang="zh-CN" smtClean="0">
                <a:latin typeface="Times New Roman" panose="02020603050405020304" pitchFamily="18" charset="0"/>
              </a:rPr>
              <a:t>Euler</a:t>
            </a:r>
            <a:r>
              <a:rPr lang="zh-CN" altLang="en-US" smtClean="0">
                <a:latin typeface="宋体" panose="02010600030101010101" pitchFamily="2" charset="-122"/>
              </a:rPr>
              <a:t>路中恰好经过一次；</a:t>
            </a:r>
            <a:r>
              <a:rPr lang="en-US" altLang="zh-CN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宋体" panose="02010600030101010101" pitchFamily="2" charset="-122"/>
              </a:rPr>
              <a:t>中的点可以不在</a:t>
            </a:r>
            <a:r>
              <a:rPr lang="en-US" altLang="zh-CN" smtClean="0">
                <a:latin typeface="Times New Roman" panose="02020603050405020304" pitchFamily="18" charset="0"/>
              </a:rPr>
              <a:t>Euler</a:t>
            </a:r>
            <a:r>
              <a:rPr lang="zh-CN" altLang="en-US" smtClean="0">
                <a:latin typeface="宋体" panose="02010600030101010101" pitchFamily="2" charset="-122"/>
              </a:rPr>
              <a:t>路中出现（如图</a:t>
            </a:r>
            <a:r>
              <a:rPr lang="zh-CN" altLang="en-US" smtClean="0">
                <a:latin typeface="Times New Roman" panose="02020603050405020304" pitchFamily="18" charset="0"/>
              </a:rPr>
              <a:t>4.3.3</a:t>
            </a:r>
            <a:r>
              <a:rPr lang="zh-CN" altLang="en-US" smtClean="0">
                <a:latin typeface="宋体" panose="02010600030101010101" pitchFamily="2" charset="-122"/>
              </a:rPr>
              <a:t>中的</a:t>
            </a:r>
            <a:r>
              <a:rPr lang="en-US" altLang="zh-CN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en-US" altLang="zh-CN" smtClean="0">
                <a:latin typeface="宋体" panose="02010600030101010101" pitchFamily="2" charset="-122"/>
              </a:rPr>
              <a:t>），</a:t>
            </a:r>
            <a:r>
              <a:rPr lang="zh-CN" altLang="en-US" smtClean="0">
                <a:latin typeface="宋体" panose="02010600030101010101" pitchFamily="2" charset="-122"/>
              </a:rPr>
              <a:t>也可以出现多次（如点</a:t>
            </a:r>
            <a:r>
              <a:rPr lang="en-US" altLang="zh-CN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宋体" panose="02010600030101010101" pitchFamily="2" charset="-122"/>
              </a:rPr>
              <a:t>）。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06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FB4EC5-3A70-462C-9906-9DBE58E7EB4D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要证</a:t>
            </a:r>
            <a:r>
              <a:rPr lang="en-US" altLang="zh-CN" smtClean="0">
                <a:latin typeface="Arial" panose="020B0604020202020204" pitchFamily="34" charset="0"/>
              </a:rPr>
              <a:t>L</a:t>
            </a:r>
            <a:r>
              <a:rPr lang="zh-CN" altLang="en-US" smtClean="0">
                <a:latin typeface="Arial" panose="020B0604020202020204" pitchFamily="34" charset="0"/>
              </a:rPr>
              <a:t>是</a:t>
            </a:r>
            <a:r>
              <a:rPr lang="en-US" altLang="zh-CN" smtClean="0">
                <a:latin typeface="Arial" panose="020B0604020202020204" pitchFamily="34" charset="0"/>
              </a:rPr>
              <a:t>Euler</a:t>
            </a:r>
            <a:r>
              <a:rPr lang="zh-CN" altLang="en-US" smtClean="0">
                <a:latin typeface="Arial" panose="020B0604020202020204" pitchFamily="34" charset="0"/>
              </a:rPr>
              <a:t>路，需要证明</a:t>
            </a:r>
            <a:r>
              <a:rPr lang="en-US" altLang="zh-CN" smtClean="0">
                <a:latin typeface="Arial" panose="020B0604020202020204" pitchFamily="34" charset="0"/>
              </a:rPr>
              <a:t>e</a:t>
            </a:r>
            <a:r>
              <a:rPr lang="en-US" altLang="zh-CN" baseline="-25000" smtClean="0">
                <a:latin typeface="Arial" panose="020B0604020202020204" pitchFamily="34" charset="0"/>
              </a:rPr>
              <a:t>m</a:t>
            </a:r>
            <a:r>
              <a:rPr lang="zh-CN" altLang="en-US" smtClean="0">
                <a:latin typeface="Arial" panose="020B0604020202020204" pitchFamily="34" charset="0"/>
              </a:rPr>
              <a:t>的终点与</a:t>
            </a:r>
            <a:r>
              <a:rPr lang="en-US" altLang="zh-CN" smtClean="0">
                <a:latin typeface="Arial" panose="020B0604020202020204" pitchFamily="34" charset="0"/>
              </a:rPr>
              <a:t>e</a:t>
            </a:r>
            <a:r>
              <a:rPr lang="en-US" altLang="zh-CN" baseline="-25000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的起点是同一个点。</a:t>
            </a:r>
          </a:p>
          <a:p>
            <a:r>
              <a:rPr lang="zh-CN" altLang="en-US" smtClean="0">
                <a:latin typeface="Arial" panose="020B0604020202020204" pitchFamily="34" charset="0"/>
              </a:rPr>
              <a:t>同时，因为</a:t>
            </a:r>
            <a:r>
              <a:rPr lang="en-US" altLang="zh-CN" smtClean="0">
                <a:latin typeface="Arial" panose="020B0604020202020204" pitchFamily="34" charset="0"/>
              </a:rPr>
              <a:t>L</a:t>
            </a:r>
            <a:r>
              <a:rPr lang="zh-CN" altLang="en-US" smtClean="0">
                <a:latin typeface="Arial" panose="020B0604020202020204" pitchFamily="34" charset="0"/>
              </a:rPr>
              <a:t>是</a:t>
            </a:r>
            <a:r>
              <a:rPr lang="en-US" altLang="zh-CN" smtClean="0">
                <a:latin typeface="Arial" panose="020B0604020202020204" pitchFamily="34" charset="0"/>
              </a:rPr>
              <a:t>Euler</a:t>
            </a:r>
            <a:r>
              <a:rPr lang="zh-CN" altLang="en-US" smtClean="0">
                <a:latin typeface="Arial" panose="020B0604020202020204" pitchFamily="34" charset="0"/>
              </a:rPr>
              <a:t>路，所以</a:t>
            </a:r>
            <a:r>
              <a:rPr lang="en-US" altLang="zh-CN" smtClean="0">
                <a:latin typeface="Arial" panose="020B0604020202020204" pitchFamily="34" charset="0"/>
              </a:rPr>
              <a:t>L</a:t>
            </a:r>
            <a:r>
              <a:rPr lang="zh-CN" altLang="en-US" smtClean="0">
                <a:latin typeface="Arial" panose="020B0604020202020204" pitchFamily="34" charset="0"/>
              </a:rPr>
              <a:t>应该包含</a:t>
            </a:r>
            <a:r>
              <a:rPr lang="en-US" altLang="zh-CN" smtClean="0">
                <a:latin typeface="Arial" panose="020B0604020202020204" pitchFamily="34" charset="0"/>
              </a:rPr>
              <a:t>G</a:t>
            </a:r>
            <a:r>
              <a:rPr lang="zh-CN" altLang="en-US" smtClean="0">
                <a:latin typeface="Arial" panose="020B0604020202020204" pitchFamily="34" charset="0"/>
              </a:rPr>
              <a:t>中所有的弧。因此</a:t>
            </a:r>
            <a:r>
              <a:rPr lang="en-US" altLang="zh-CN" smtClean="0">
                <a:latin typeface="Arial" panose="020B0604020202020204" pitchFamily="34" charset="0"/>
              </a:rPr>
              <a:t>v</a:t>
            </a:r>
            <a:r>
              <a:rPr lang="zh-CN" altLang="en-US" smtClean="0">
                <a:latin typeface="Arial" panose="020B0604020202020204" pitchFamily="34" charset="0"/>
              </a:rPr>
              <a:t>发出的</a:t>
            </a:r>
            <a:r>
              <a:rPr lang="en-US" altLang="zh-CN" smtClean="0">
                <a:latin typeface="Arial" panose="020B0604020202020204" pitchFamily="34" charset="0"/>
              </a:rPr>
              <a:t>k</a:t>
            </a:r>
            <a:r>
              <a:rPr lang="zh-CN" altLang="en-US" smtClean="0">
                <a:latin typeface="Arial" panose="020B0604020202020204" pitchFamily="34" charset="0"/>
              </a:rPr>
              <a:t>条弧应该都在</a:t>
            </a:r>
            <a:r>
              <a:rPr lang="en-US" altLang="zh-CN" smtClean="0">
                <a:latin typeface="Arial" panose="020B0604020202020204" pitchFamily="34" charset="0"/>
              </a:rPr>
              <a:t>L</a:t>
            </a:r>
            <a:r>
              <a:rPr lang="zh-CN" altLang="en-US" smtClean="0">
                <a:latin typeface="Arial" panose="020B0604020202020204" pitchFamily="34" charset="0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728814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2FD6D2-9375-4BA8-9B6D-B2A258C8247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8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241E7B-791D-424A-9DAB-93C3A05DD35C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8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560E63-5061-46FB-8C51-61D54F3729D5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8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03 h 4320"/>
                <a:gd name="T2" fmla="*/ 1737 w 1737"/>
                <a:gd name="T3" fmla="*/ 461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0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07 h 4320"/>
                <a:gd name="T2" fmla="*/ 1737 w 1737"/>
                <a:gd name="T3" fmla="*/ 451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08 h 4420"/>
                <a:gd name="T2" fmla="*/ 1739 w 1739"/>
                <a:gd name="T3" fmla="*/ 281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0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40 h 4338"/>
                <a:gd name="T4" fmla="*/ 2080 w 2080"/>
                <a:gd name="T5" fmla="*/ 40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/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/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C243-92E7-461E-A4E7-C83B721E8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88447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C5AC4-290E-4ED3-A613-A9A18EA818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50247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0403E-0AC5-4CE3-AD2F-54E05AEA0E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58330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89 h 4320"/>
                <a:gd name="T2" fmla="*/ 1737 w 1737"/>
                <a:gd name="T3" fmla="*/ 460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8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98 h 4320"/>
                <a:gd name="T2" fmla="*/ 1737 w 1737"/>
                <a:gd name="T3" fmla="*/ 450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9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66 h 4420"/>
                <a:gd name="T2" fmla="*/ 1739 w 1739"/>
                <a:gd name="T3" fmla="*/ 287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6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53 h 4338"/>
                <a:gd name="T4" fmla="*/ 2080 w 2080"/>
                <a:gd name="T5" fmla="*/ 4053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743B2A2-E0C1-4FD0-B979-5F6131C282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43463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DF49124-4C8B-4D23-A258-A4A5365785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433890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9C66DA5-6B82-437B-9CDA-A8C1AF5713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325461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9841846-8531-4DE6-9743-3A3BEDC57F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953223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C26513C-C1BB-4B97-9EE4-4C67887B4D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2918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BA0843A-C6C6-49D7-9362-4355EF9D9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087392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30A2C1E-1D3F-4CCC-B716-DD32095729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097963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5807248-30AF-4CDA-BCA9-96A3B2C78A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98720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45C29-0040-4A5D-A14A-19B32C5550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739140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4E55A43-C407-42AB-991B-B7D7231906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899752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DAC6317-517A-4867-91A5-DEC948EF58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191261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AA7FF78-008A-4EB7-BA21-B1A8B3A83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728654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fld id="{2F879AA7-9CAA-4282-96C7-49F2471DEC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873342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fld id="{EBA80D07-916C-4FA3-82A2-3E9E9D7BD2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888912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fld id="{29357301-8E6B-410E-BF7E-657D6F6E2F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539185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fld id="{1058DA30-9D88-4437-8824-AF756534DD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571076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fld id="{87C238A2-5297-41B6-86A2-1AA8BC8F81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153632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fld id="{03198055-5372-4CBE-8F53-39523142C2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833072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fld id="{C17CFA87-2ACF-4B3C-B776-8EDFB4EBA6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90231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C7444-38EE-49B3-88CE-0FA594C63E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189414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fld id="{C75CC439-6269-468A-8EE2-B075CA0C72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715265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fld id="{45A9F6AA-D44C-44B4-A9E8-49A5F47311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026765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fld id="{B08AA000-FB19-46D4-A2F7-13FFAD044A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342863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30000"/>
            </a:lvl1pPr>
          </a:lstStyle>
          <a:p>
            <a:pPr>
              <a:defRPr/>
            </a:pPr>
            <a:fld id="{6F9701F5-DB8E-4BB2-856A-64B3D4CF07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63650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B7313-40C4-419F-A79A-14D4BF4E04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35359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555E8-1496-458D-B711-544A19937B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19504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D88B5-4A6A-44BB-A4AB-78060FC5B6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79411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7291F-5631-46A4-96E2-30ED395EF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20265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F1FF1-5693-4A55-90FB-1748287B71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06421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84923-61FC-420C-B2F9-9E2F1BA181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99083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03 h 4320"/>
                <a:gd name="T2" fmla="*/ 1737 w 1737"/>
                <a:gd name="T3" fmla="*/ 461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0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07 h 4320"/>
                <a:gd name="T2" fmla="*/ 1737 w 1737"/>
                <a:gd name="T3" fmla="*/ 451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08 h 4420"/>
                <a:gd name="T2" fmla="*/ 1739 w 1739"/>
                <a:gd name="T3" fmla="*/ 281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0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40 h 4338"/>
                <a:gd name="T4" fmla="*/ 2080 w 2080"/>
                <a:gd name="T5" fmla="*/ 40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/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DA819F-8DBA-4B40-90EC-92555CCD21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438" r:id="rId1"/>
    <p:sldLayoutId id="2147485428" r:id="rId2"/>
    <p:sldLayoutId id="2147485429" r:id="rId3"/>
    <p:sldLayoutId id="2147485430" r:id="rId4"/>
    <p:sldLayoutId id="2147485431" r:id="rId5"/>
    <p:sldLayoutId id="2147485432" r:id="rId6"/>
    <p:sldLayoutId id="2147485433" r:id="rId7"/>
    <p:sldLayoutId id="2147485434" r:id="rId8"/>
    <p:sldLayoutId id="2147485435" r:id="rId9"/>
    <p:sldLayoutId id="2147485436" r:id="rId10"/>
    <p:sldLayoutId id="2147485437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89 h 4320"/>
                <a:gd name="T2" fmla="*/ 1737 w 1737"/>
                <a:gd name="T3" fmla="*/ 460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8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98 h 4320"/>
                <a:gd name="T2" fmla="*/ 1737 w 1737"/>
                <a:gd name="T3" fmla="*/ 450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9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66 h 4420"/>
                <a:gd name="T2" fmla="*/ 1739 w 1739"/>
                <a:gd name="T3" fmla="*/ 287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6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53 h 4338"/>
                <a:gd name="T4" fmla="*/ 2080 w 2080"/>
                <a:gd name="T5" fmla="*/ 4053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091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2068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99F813-5F5A-4682-A8C4-AB461FCDBC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439" r:id="rId1"/>
    <p:sldLayoutId id="2147485440" r:id="rId2"/>
    <p:sldLayoutId id="2147485441" r:id="rId3"/>
    <p:sldLayoutId id="2147485442" r:id="rId4"/>
    <p:sldLayoutId id="2147485443" r:id="rId5"/>
    <p:sldLayoutId id="2147485444" r:id="rId6"/>
    <p:sldLayoutId id="2147485445" r:id="rId7"/>
    <p:sldLayoutId id="2147485446" r:id="rId8"/>
    <p:sldLayoutId id="2147485447" r:id="rId9"/>
    <p:sldLayoutId id="2147485448" r:id="rId10"/>
    <p:sldLayoutId id="2147485449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4104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4115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4116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41B73CCA-07FB-4AFF-B74E-B10BE05206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462" r:id="rId1"/>
    <p:sldLayoutId id="2147485463" r:id="rId2"/>
    <p:sldLayoutId id="2147485464" r:id="rId3"/>
    <p:sldLayoutId id="2147485465" r:id="rId4"/>
    <p:sldLayoutId id="2147485466" r:id="rId5"/>
    <p:sldLayoutId id="2147485467" r:id="rId6"/>
    <p:sldLayoutId id="2147485468" r:id="rId7"/>
    <p:sldLayoutId id="2147485469" r:id="rId8"/>
    <p:sldLayoutId id="2147485470" r:id="rId9"/>
    <p:sldLayoutId id="2147485471" r:id="rId10"/>
    <p:sldLayoutId id="2147485472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319635"/>
            <a:ext cx="7467600" cy="9233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000" dirty="0" smtClean="0">
                <a:latin typeface="+mj-ea"/>
              </a:rPr>
              <a:t>§4.3  有向图  </a:t>
            </a:r>
            <a:r>
              <a:rPr lang="en-US" altLang="zh-CN" sz="5000" dirty="0" smtClean="0">
                <a:latin typeface="+mj-ea"/>
              </a:rPr>
              <a:t>Euler</a:t>
            </a:r>
            <a:r>
              <a:rPr lang="zh-CN" altLang="en-US" sz="5000" dirty="0" smtClean="0">
                <a:latin typeface="+mj-ea"/>
              </a:rPr>
              <a:t>路</a:t>
            </a:r>
            <a:r>
              <a:rPr lang="zh-CN" altLang="en-US" sz="5400" dirty="0" smtClean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6758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B7C56B-4B62-4CEF-87B0-2E149BA9F6A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3"/>
            <a:ext cx="7772400" cy="6461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定义4.3.5  有向回路</a:t>
            </a:r>
            <a:endParaRPr lang="en-US" altLang="zh-CN" sz="3600" dirty="0" smtClean="0">
              <a:latin typeface="Times New Roman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50292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G=(P, A)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是有向图，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(G)，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从点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到自身的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简单有向路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(长度可以为1或2)称为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有向回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路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782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D714F0-EFC9-4349-A70D-D2477957E67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399"/>
            <a:ext cx="8763000" cy="480060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36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1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有向回路长度可以是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（允许反身弧、平行弧）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2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路是有向的，因此，有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v’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的路，未必就有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v’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的路。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3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顶点间有弧相连，却未必有路。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 smtClean="0"/>
          </a:p>
        </p:txBody>
      </p:sp>
      <p:sp>
        <p:nvSpPr>
          <p:cNvPr id="7885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DC8FB0-091E-4ED2-B337-9745543EF9C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CN" sz="1400" b="0" smtClean="0"/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dirty="0" smtClean="0">
                <a:latin typeface="+mj-ea"/>
              </a:rPr>
              <a:t>Note:</a:t>
            </a:r>
            <a:endParaRPr lang="zh-CN" altLang="en-US" sz="36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900113"/>
            <a:ext cx="4516437" cy="32908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smtClean="0">
                <a:latin typeface="宋体" panose="02010600030101010101" pitchFamily="2" charset="-122"/>
              </a:rPr>
              <a:t>,(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宋体" panose="02010600030101010101" pitchFamily="2" charset="-122"/>
              </a:rPr>
              <a:t>),</a:t>
            </a:r>
            <a:r>
              <a:rPr lang="en-US" altLang="zh-CN" smtClean="0">
                <a:latin typeface="Times New Roman" panose="02020603050405020304" pitchFamily="18" charset="0"/>
              </a:rPr>
              <a:t>(e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5</a:t>
            </a:r>
            <a:r>
              <a:rPr lang="en-US" altLang="zh-CN" smtClean="0"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6</a:t>
            </a:r>
            <a:r>
              <a:rPr lang="en-US" altLang="zh-CN" smtClean="0"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10</a:t>
            </a:r>
            <a:r>
              <a:rPr lang="en-US" altLang="zh-CN" smtClean="0"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宋体" panose="02010600030101010101" pitchFamily="2" charset="-122"/>
              </a:rPr>
              <a:t>),</a:t>
            </a:r>
            <a:r>
              <a:rPr lang="en-US" altLang="zh-CN" smtClean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是从</a:t>
            </a:r>
            <a:r>
              <a:rPr lang="en-US" altLang="zh-CN" smtClean="0">
                <a:latin typeface="Times New Roman" panose="02020603050405020304" pitchFamily="18" charset="0"/>
              </a:rPr>
              <a:t>C</a:t>
            </a:r>
            <a:r>
              <a:rPr lang="zh-CN" altLang="en-US" smtClean="0">
                <a:latin typeface="宋体" panose="02010600030101010101" pitchFamily="2" charset="-122"/>
              </a:rPr>
              <a:t>到</a:t>
            </a:r>
            <a:r>
              <a:rPr lang="en-US" altLang="zh-CN" smtClean="0">
                <a:latin typeface="Times New Roman" panose="02020603050405020304" pitchFamily="18" charset="0"/>
              </a:rPr>
              <a:t>B</a:t>
            </a:r>
            <a:r>
              <a:rPr lang="zh-CN" altLang="en-US" smtClean="0">
                <a:latin typeface="宋体" panose="02010600030101010101" pitchFamily="2" charset="-122"/>
              </a:rPr>
              <a:t>的</a:t>
            </a:r>
            <a:r>
              <a:rPr lang="zh-CN" altLang="en-US" smtClean="0">
                <a:latin typeface="Times New Roman" panose="02020603050405020304" pitchFamily="18" charset="0"/>
              </a:rPr>
              <a:t>4</a:t>
            </a:r>
            <a:r>
              <a:rPr lang="zh-CN" altLang="en-US" smtClean="0">
                <a:latin typeface="宋体" panose="02010600030101010101" pitchFamily="2" charset="-122"/>
              </a:rPr>
              <a:t>条有向路。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这</a:t>
            </a:r>
            <a:r>
              <a:rPr lang="zh-CN" altLang="en-US" smtClean="0">
                <a:latin typeface="Times New Roman" panose="02020603050405020304" pitchFamily="18" charset="0"/>
              </a:rPr>
              <a:t>4</a:t>
            </a:r>
            <a:r>
              <a:rPr lang="zh-CN" altLang="en-US" smtClean="0">
                <a:latin typeface="宋体" panose="02010600030101010101" pitchFamily="2" charset="-122"/>
              </a:rPr>
              <a:t>条有向路中第一条，第四条是简单的；</a:t>
            </a:r>
          </a:p>
        </p:txBody>
      </p:sp>
      <p:grpSp>
        <p:nvGrpSpPr>
          <p:cNvPr id="79875" name="Group 42"/>
          <p:cNvGrpSpPr>
            <a:grpSpLocks/>
          </p:cNvGrpSpPr>
          <p:nvPr/>
        </p:nvGrpSpPr>
        <p:grpSpPr bwMode="auto">
          <a:xfrm>
            <a:off x="4641850" y="533400"/>
            <a:ext cx="4502150" cy="3962400"/>
            <a:chOff x="2832" y="1392"/>
            <a:chExt cx="2836" cy="2496"/>
          </a:xfrm>
        </p:grpSpPr>
        <p:sp>
          <p:nvSpPr>
            <p:cNvPr id="79880" name="Line 10"/>
            <p:cNvSpPr>
              <a:spLocks noChangeShapeType="1"/>
            </p:cNvSpPr>
            <p:nvPr/>
          </p:nvSpPr>
          <p:spPr bwMode="auto">
            <a:xfrm flipH="1" flipV="1">
              <a:off x="3888" y="3072"/>
              <a:ext cx="672" cy="4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1" name="Line 11"/>
            <p:cNvSpPr>
              <a:spLocks noChangeShapeType="1"/>
            </p:cNvSpPr>
            <p:nvPr/>
          </p:nvSpPr>
          <p:spPr bwMode="auto">
            <a:xfrm flipH="1" flipV="1">
              <a:off x="3816" y="2304"/>
              <a:ext cx="0" cy="6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2" name="Line 12"/>
            <p:cNvSpPr>
              <a:spLocks noChangeShapeType="1"/>
            </p:cNvSpPr>
            <p:nvPr/>
          </p:nvSpPr>
          <p:spPr bwMode="auto">
            <a:xfrm flipV="1">
              <a:off x="3840" y="1728"/>
              <a:ext cx="672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3" name="Line 13"/>
            <p:cNvSpPr>
              <a:spLocks noChangeShapeType="1"/>
            </p:cNvSpPr>
            <p:nvPr/>
          </p:nvSpPr>
          <p:spPr bwMode="auto">
            <a:xfrm>
              <a:off x="4672" y="1736"/>
              <a:ext cx="624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4" name="Line 14"/>
            <p:cNvSpPr>
              <a:spLocks noChangeShapeType="1"/>
            </p:cNvSpPr>
            <p:nvPr/>
          </p:nvSpPr>
          <p:spPr bwMode="auto">
            <a:xfrm flipH="1" flipV="1">
              <a:off x="5360" y="2304"/>
              <a:ext cx="0" cy="6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5" name="Line 15"/>
            <p:cNvSpPr>
              <a:spLocks noChangeShapeType="1"/>
            </p:cNvSpPr>
            <p:nvPr/>
          </p:nvSpPr>
          <p:spPr bwMode="auto">
            <a:xfrm>
              <a:off x="3888" y="2256"/>
              <a:ext cx="1392" cy="7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6" name="Arc 16"/>
            <p:cNvSpPr>
              <a:spLocks/>
            </p:cNvSpPr>
            <p:nvPr/>
          </p:nvSpPr>
          <p:spPr bwMode="auto">
            <a:xfrm flipH="1">
              <a:off x="4608" y="3072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7" name="Arc 20"/>
            <p:cNvSpPr>
              <a:spLocks/>
            </p:cNvSpPr>
            <p:nvPr/>
          </p:nvSpPr>
          <p:spPr bwMode="auto">
            <a:xfrm flipV="1">
              <a:off x="4704" y="3120"/>
              <a:ext cx="672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8" name="Arc 21"/>
            <p:cNvSpPr>
              <a:spLocks/>
            </p:cNvSpPr>
            <p:nvPr/>
          </p:nvSpPr>
          <p:spPr bwMode="auto">
            <a:xfrm flipH="1" flipV="1">
              <a:off x="3361" y="2061"/>
              <a:ext cx="382" cy="387"/>
            </a:xfrm>
            <a:custGeom>
              <a:avLst/>
              <a:gdLst>
                <a:gd name="T0" fmla="*/ 0 w 43060"/>
                <a:gd name="T1" fmla="*/ 0 h 43200"/>
                <a:gd name="T2" fmla="*/ 0 w 43060"/>
                <a:gd name="T3" fmla="*/ 0 h 43200"/>
                <a:gd name="T4" fmla="*/ 0 w 4306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060"/>
                <a:gd name="T10" fmla="*/ 0 h 43200"/>
                <a:gd name="T11" fmla="*/ 43060 w 4306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60" h="43200" fill="none" extrusionOk="0">
                  <a:moveTo>
                    <a:pt x="0" y="19143"/>
                  </a:moveTo>
                  <a:cubicBezTo>
                    <a:pt x="1249" y="8235"/>
                    <a:pt x="10481" y="-1"/>
                    <a:pt x="21460" y="0"/>
                  </a:cubicBezTo>
                  <a:cubicBezTo>
                    <a:pt x="33389" y="0"/>
                    <a:pt x="43060" y="9670"/>
                    <a:pt x="43060" y="21600"/>
                  </a:cubicBezTo>
                  <a:cubicBezTo>
                    <a:pt x="43060" y="33529"/>
                    <a:pt x="33389" y="43200"/>
                    <a:pt x="21460" y="43200"/>
                  </a:cubicBezTo>
                  <a:cubicBezTo>
                    <a:pt x="10823" y="43200"/>
                    <a:pt x="1770" y="35457"/>
                    <a:pt x="121" y="24949"/>
                  </a:cubicBezTo>
                </a:path>
                <a:path w="43060" h="43200" stroke="0" extrusionOk="0">
                  <a:moveTo>
                    <a:pt x="0" y="19143"/>
                  </a:moveTo>
                  <a:cubicBezTo>
                    <a:pt x="1249" y="8235"/>
                    <a:pt x="10481" y="-1"/>
                    <a:pt x="21460" y="0"/>
                  </a:cubicBezTo>
                  <a:cubicBezTo>
                    <a:pt x="33389" y="0"/>
                    <a:pt x="43060" y="9670"/>
                    <a:pt x="43060" y="21600"/>
                  </a:cubicBezTo>
                  <a:cubicBezTo>
                    <a:pt x="43060" y="33529"/>
                    <a:pt x="33389" y="43200"/>
                    <a:pt x="21460" y="43200"/>
                  </a:cubicBezTo>
                  <a:cubicBezTo>
                    <a:pt x="10823" y="43200"/>
                    <a:pt x="1770" y="35457"/>
                    <a:pt x="121" y="24949"/>
                  </a:cubicBezTo>
                  <a:lnTo>
                    <a:pt x="21460" y="21600"/>
                  </a:lnTo>
                  <a:lnTo>
                    <a:pt x="0" y="19143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9" name="Arc 22"/>
            <p:cNvSpPr>
              <a:spLocks/>
            </p:cNvSpPr>
            <p:nvPr/>
          </p:nvSpPr>
          <p:spPr bwMode="auto">
            <a:xfrm flipH="1" flipV="1">
              <a:off x="3073" y="1824"/>
              <a:ext cx="720" cy="720"/>
            </a:xfrm>
            <a:custGeom>
              <a:avLst/>
              <a:gdLst>
                <a:gd name="T0" fmla="*/ 0 w 43129"/>
                <a:gd name="T1" fmla="*/ 0 h 43200"/>
                <a:gd name="T2" fmla="*/ 0 w 43129"/>
                <a:gd name="T3" fmla="*/ 0 h 43200"/>
                <a:gd name="T4" fmla="*/ 0 w 43129"/>
                <a:gd name="T5" fmla="*/ 0 h 43200"/>
                <a:gd name="T6" fmla="*/ 0 60000 65536"/>
                <a:gd name="T7" fmla="*/ 0 60000 65536"/>
                <a:gd name="T8" fmla="*/ 0 60000 65536"/>
                <a:gd name="T9" fmla="*/ 0 w 43129"/>
                <a:gd name="T10" fmla="*/ 0 h 43200"/>
                <a:gd name="T11" fmla="*/ 43129 w 4312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29" h="43200" fill="none" extrusionOk="0">
                  <a:moveTo>
                    <a:pt x="1432" y="13683"/>
                  </a:moveTo>
                  <a:cubicBezTo>
                    <a:pt x="4684" y="5427"/>
                    <a:pt x="12655" y="-1"/>
                    <a:pt x="21529" y="0"/>
                  </a:cubicBezTo>
                  <a:cubicBezTo>
                    <a:pt x="33458" y="0"/>
                    <a:pt x="43129" y="9670"/>
                    <a:pt x="43129" y="21600"/>
                  </a:cubicBezTo>
                  <a:cubicBezTo>
                    <a:pt x="43129" y="33529"/>
                    <a:pt x="33458" y="43200"/>
                    <a:pt x="21529" y="43200"/>
                  </a:cubicBezTo>
                  <a:cubicBezTo>
                    <a:pt x="10277" y="43200"/>
                    <a:pt x="910" y="34563"/>
                    <a:pt x="-1" y="23349"/>
                  </a:cubicBezTo>
                </a:path>
                <a:path w="43129" h="43200" stroke="0" extrusionOk="0">
                  <a:moveTo>
                    <a:pt x="1432" y="13683"/>
                  </a:moveTo>
                  <a:cubicBezTo>
                    <a:pt x="4684" y="5427"/>
                    <a:pt x="12655" y="-1"/>
                    <a:pt x="21529" y="0"/>
                  </a:cubicBezTo>
                  <a:cubicBezTo>
                    <a:pt x="33458" y="0"/>
                    <a:pt x="43129" y="9670"/>
                    <a:pt x="43129" y="21600"/>
                  </a:cubicBezTo>
                  <a:cubicBezTo>
                    <a:pt x="43129" y="33529"/>
                    <a:pt x="33458" y="43200"/>
                    <a:pt x="21529" y="43200"/>
                  </a:cubicBezTo>
                  <a:cubicBezTo>
                    <a:pt x="10277" y="43200"/>
                    <a:pt x="910" y="34563"/>
                    <a:pt x="-1" y="23349"/>
                  </a:cubicBezTo>
                  <a:lnTo>
                    <a:pt x="21529" y="21600"/>
                  </a:lnTo>
                  <a:lnTo>
                    <a:pt x="1432" y="13683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0" name="Oval 4"/>
            <p:cNvSpPr>
              <a:spLocks noChangeArrowheads="1"/>
            </p:cNvSpPr>
            <p:nvPr/>
          </p:nvSpPr>
          <p:spPr bwMode="auto">
            <a:xfrm>
              <a:off x="4512" y="163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79891" name="Oval 5"/>
            <p:cNvSpPr>
              <a:spLocks noChangeArrowheads="1"/>
            </p:cNvSpPr>
            <p:nvPr/>
          </p:nvSpPr>
          <p:spPr bwMode="auto">
            <a:xfrm>
              <a:off x="3744" y="216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79892" name="Oval 6"/>
            <p:cNvSpPr>
              <a:spLocks noChangeArrowheads="1"/>
            </p:cNvSpPr>
            <p:nvPr/>
          </p:nvSpPr>
          <p:spPr bwMode="auto">
            <a:xfrm>
              <a:off x="5280" y="216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79893" name="Oval 7"/>
            <p:cNvSpPr>
              <a:spLocks noChangeArrowheads="1"/>
            </p:cNvSpPr>
            <p:nvPr/>
          </p:nvSpPr>
          <p:spPr bwMode="auto">
            <a:xfrm>
              <a:off x="4560" y="350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79894" name="Oval 8"/>
            <p:cNvSpPr>
              <a:spLocks noChangeArrowheads="1"/>
            </p:cNvSpPr>
            <p:nvPr/>
          </p:nvSpPr>
          <p:spPr bwMode="auto">
            <a:xfrm>
              <a:off x="3744" y="297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79895" name="Oval 9"/>
            <p:cNvSpPr>
              <a:spLocks noChangeArrowheads="1"/>
            </p:cNvSpPr>
            <p:nvPr/>
          </p:nvSpPr>
          <p:spPr bwMode="auto">
            <a:xfrm>
              <a:off x="5280" y="297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79896" name="Text Box 23"/>
            <p:cNvSpPr txBox="1">
              <a:spLocks noChangeArrowheads="1"/>
            </p:cNvSpPr>
            <p:nvPr/>
          </p:nvSpPr>
          <p:spPr bwMode="auto">
            <a:xfrm>
              <a:off x="4454" y="139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9897" name="Text Box 24"/>
            <p:cNvSpPr txBox="1">
              <a:spLocks noChangeArrowheads="1"/>
            </p:cNvSpPr>
            <p:nvPr/>
          </p:nvSpPr>
          <p:spPr bwMode="auto">
            <a:xfrm>
              <a:off x="5424" y="206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898" name="Text Box 25"/>
            <p:cNvSpPr txBox="1">
              <a:spLocks noChangeArrowheads="1"/>
            </p:cNvSpPr>
            <p:nvPr/>
          </p:nvSpPr>
          <p:spPr bwMode="auto">
            <a:xfrm>
              <a:off x="5424" y="288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9899" name="Text Box 26"/>
            <p:cNvSpPr txBox="1">
              <a:spLocks noChangeArrowheads="1"/>
            </p:cNvSpPr>
            <p:nvPr/>
          </p:nvSpPr>
          <p:spPr bwMode="auto">
            <a:xfrm>
              <a:off x="4464" y="360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9900" name="Text Box 27"/>
            <p:cNvSpPr txBox="1">
              <a:spLocks noChangeArrowheads="1"/>
            </p:cNvSpPr>
            <p:nvPr/>
          </p:nvSpPr>
          <p:spPr bwMode="auto">
            <a:xfrm>
              <a:off x="3504" y="292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9901" name="Text Box 28"/>
            <p:cNvSpPr txBox="1">
              <a:spLocks noChangeArrowheads="1"/>
            </p:cNvSpPr>
            <p:nvPr/>
          </p:nvSpPr>
          <p:spPr bwMode="auto">
            <a:xfrm>
              <a:off x="3552" y="211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9902" name="Text Box 29"/>
            <p:cNvSpPr txBox="1">
              <a:spLocks noChangeArrowheads="1"/>
            </p:cNvSpPr>
            <p:nvPr/>
          </p:nvSpPr>
          <p:spPr bwMode="auto">
            <a:xfrm>
              <a:off x="4864" y="168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3" name="Text Box 30"/>
            <p:cNvSpPr txBox="1">
              <a:spLocks noChangeArrowheads="1"/>
            </p:cNvSpPr>
            <p:nvPr/>
          </p:nvSpPr>
          <p:spPr bwMode="auto">
            <a:xfrm>
              <a:off x="5328" y="249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4" name="Text Box 31"/>
            <p:cNvSpPr txBox="1">
              <a:spLocks noChangeArrowheads="1"/>
            </p:cNvSpPr>
            <p:nvPr/>
          </p:nvSpPr>
          <p:spPr bwMode="auto">
            <a:xfrm>
              <a:off x="5088" y="340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5" name="Text Box 32"/>
            <p:cNvSpPr txBox="1">
              <a:spLocks noChangeArrowheads="1"/>
            </p:cNvSpPr>
            <p:nvPr/>
          </p:nvSpPr>
          <p:spPr bwMode="auto">
            <a:xfrm>
              <a:off x="4584" y="292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6" name="Text Box 33"/>
            <p:cNvSpPr txBox="1">
              <a:spLocks noChangeArrowheads="1"/>
            </p:cNvSpPr>
            <p:nvPr/>
          </p:nvSpPr>
          <p:spPr bwMode="auto">
            <a:xfrm>
              <a:off x="4055" y="321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7" name="Text Box 34"/>
            <p:cNvSpPr txBox="1">
              <a:spLocks noChangeArrowheads="1"/>
            </p:cNvSpPr>
            <p:nvPr/>
          </p:nvSpPr>
          <p:spPr bwMode="auto">
            <a:xfrm>
              <a:off x="3575" y="254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8" name="Text Box 35"/>
            <p:cNvSpPr txBox="1">
              <a:spLocks noChangeArrowheads="1"/>
            </p:cNvSpPr>
            <p:nvPr/>
          </p:nvSpPr>
          <p:spPr bwMode="auto">
            <a:xfrm>
              <a:off x="3984" y="168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9" name="Text Box 36"/>
            <p:cNvSpPr txBox="1">
              <a:spLocks noChangeArrowheads="1"/>
            </p:cNvSpPr>
            <p:nvPr/>
          </p:nvSpPr>
          <p:spPr bwMode="auto">
            <a:xfrm>
              <a:off x="3335" y="206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10" name="Text Box 37"/>
            <p:cNvSpPr txBox="1">
              <a:spLocks noChangeArrowheads="1"/>
            </p:cNvSpPr>
            <p:nvPr/>
          </p:nvSpPr>
          <p:spPr bwMode="auto">
            <a:xfrm>
              <a:off x="2832" y="192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11" name="Text Box 38"/>
            <p:cNvSpPr txBox="1">
              <a:spLocks noChangeArrowheads="1"/>
            </p:cNvSpPr>
            <p:nvPr/>
          </p:nvSpPr>
          <p:spPr bwMode="auto">
            <a:xfrm>
              <a:off x="4464" y="235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3464" name="Rectangle 40"/>
          <p:cNvSpPr>
            <a:spLocks noChangeArrowheads="1"/>
          </p:cNvSpPr>
          <p:nvPr/>
        </p:nvSpPr>
        <p:spPr bwMode="auto">
          <a:xfrm>
            <a:off x="109538" y="4478338"/>
            <a:ext cx="89154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), (e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), (e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), (e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是4条有向回路；有向图</a:t>
            </a:r>
            <a:r>
              <a:rPr lang="en-US" altLang="zh-C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中，从</a:t>
            </a:r>
            <a:r>
              <a:rPr lang="en-US" altLang="zh-C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到其它任意点都没有有向路。</a:t>
            </a:r>
            <a:endParaRPr lang="en-US" altLang="zh-CN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问：</a:t>
            </a:r>
            <a:r>
              <a:rPr lang="en-US" altLang="zh-C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(e8, e9), (e3, e5, e6, e8, e10)</a:t>
            </a:r>
            <a:r>
              <a:rPr lang="zh-CN" alt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是有向回路吗？</a:t>
            </a:r>
          </a:p>
        </p:txBody>
      </p:sp>
      <p:sp>
        <p:nvSpPr>
          <p:cNvPr id="103467" name="Rectangle 4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例：</a:t>
            </a:r>
          </a:p>
        </p:txBody>
      </p:sp>
      <p:sp>
        <p:nvSpPr>
          <p:cNvPr id="7987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777605-AD86-4384-B9DA-5CB1CE8277F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定义</a:t>
            </a:r>
            <a:r>
              <a:rPr lang="en-US" altLang="zh-CN" sz="3600" dirty="0" smtClean="0">
                <a:latin typeface="Times New Roman" pitchFamily="18" charset="0"/>
              </a:rPr>
              <a:t>: </a:t>
            </a:r>
            <a:r>
              <a:rPr lang="zh-CN" altLang="en-US" sz="3600" dirty="0" smtClean="0">
                <a:latin typeface="Times New Roman" pitchFamily="18" charset="0"/>
              </a:rPr>
              <a:t>强连通、根</a:t>
            </a:r>
            <a:endParaRPr lang="en-US" altLang="zh-CN" sz="3600" dirty="0" smtClean="0">
              <a:latin typeface="Times New Roman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914400"/>
            <a:ext cx="8763000" cy="5334000"/>
          </a:xfrm>
        </p:spPr>
        <p:txBody>
          <a:bodyPr/>
          <a:lstStyle/>
          <a:p>
            <a:pPr marL="0" indent="0"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定义4.3.6</a:t>
            </a:r>
            <a:r>
              <a:rPr lang="zh-CN" altLang="en-US" sz="3300" smtClean="0">
                <a:latin typeface="Times New Roman" panose="02020603050405020304" pitchFamily="18" charset="0"/>
              </a:rPr>
              <a:t>  设</a:t>
            </a:r>
            <a:r>
              <a:rPr lang="en-US" altLang="zh-CN" sz="3300" smtClean="0">
                <a:latin typeface="Times New Roman" panose="02020603050405020304" pitchFamily="18" charset="0"/>
              </a:rPr>
              <a:t>G=(P，A)</a:t>
            </a:r>
            <a:r>
              <a:rPr lang="zh-CN" altLang="en-US" sz="3300" smtClean="0">
                <a:latin typeface="Times New Roman" panose="02020603050405020304" pitchFamily="18" charset="0"/>
              </a:rPr>
              <a:t>是有向图，对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中任意两点</a:t>
            </a:r>
            <a:r>
              <a:rPr lang="en-US" altLang="zh-CN" sz="3300" smtClean="0">
                <a:latin typeface="Times New Roman" panose="02020603050405020304" pitchFamily="18" charset="0"/>
              </a:rPr>
              <a:t>v，v’ (v</a:t>
            </a:r>
            <a:r>
              <a:rPr lang="en-US" altLang="zh-CN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smtClean="0">
                <a:latin typeface="Times New Roman" panose="02020603050405020304" pitchFamily="18" charset="0"/>
              </a:rPr>
              <a:t>v’)，</a:t>
            </a:r>
            <a:r>
              <a:rPr lang="zh-CN" altLang="en-US" sz="3300" smtClean="0">
                <a:latin typeface="Times New Roman" panose="02020603050405020304" pitchFamily="18" charset="0"/>
              </a:rPr>
              <a:t>如果都有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v’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3300" smtClean="0">
                <a:latin typeface="Times New Roman" panose="02020603050405020304" pitchFamily="18" charset="0"/>
              </a:rPr>
              <a:t>有向路，则称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是强连通的。</a:t>
            </a:r>
            <a:endParaRPr lang="en-US" altLang="zh-CN" sz="3300" smtClean="0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</a:p>
          <a:p>
            <a:pPr marL="0" indent="0"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定义4.3.7</a:t>
            </a:r>
            <a:r>
              <a:rPr lang="zh-CN" altLang="en-US" sz="3300" smtClean="0">
                <a:latin typeface="Times New Roman" panose="02020603050405020304" pitchFamily="18" charset="0"/>
              </a:rPr>
              <a:t>  设</a:t>
            </a:r>
            <a:r>
              <a:rPr lang="en-US" altLang="zh-CN" sz="3300" smtClean="0">
                <a:latin typeface="Times New Roman" panose="02020603050405020304" pitchFamily="18" charset="0"/>
              </a:rPr>
              <a:t>G=(P，A)</a:t>
            </a:r>
            <a:r>
              <a:rPr lang="zh-CN" altLang="en-US" sz="3300" smtClean="0">
                <a:latin typeface="Times New Roman" panose="02020603050405020304" pitchFamily="18" charset="0"/>
              </a:rPr>
              <a:t>是有向图，</a:t>
            </a:r>
            <a:r>
              <a:rPr lang="en-US" altLang="zh-CN" sz="3300" smtClean="0">
                <a:latin typeface="Times New Roman" panose="02020603050405020304" pitchFamily="18" charset="0"/>
              </a:rPr>
              <a:t>r</a:t>
            </a:r>
            <a:r>
              <a:rPr lang="en-US" altLang="zh-CN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smtClean="0">
                <a:latin typeface="Times New Roman" panose="02020603050405020304" pitchFamily="18" charset="0"/>
              </a:rPr>
              <a:t>P(G)。</a:t>
            </a:r>
            <a:r>
              <a:rPr lang="zh-CN" altLang="en-US" sz="3300" smtClean="0">
                <a:latin typeface="Times New Roman" panose="02020603050405020304" pitchFamily="18" charset="0"/>
              </a:rPr>
              <a:t>称</a:t>
            </a:r>
            <a:r>
              <a:rPr lang="en-US" altLang="zh-CN" sz="3300" smtClean="0">
                <a:latin typeface="Times New Roman" panose="02020603050405020304" pitchFamily="18" charset="0"/>
              </a:rPr>
              <a:t>r</a:t>
            </a:r>
            <a:r>
              <a:rPr lang="zh-CN" altLang="en-US" sz="3300" smtClean="0">
                <a:latin typeface="Times New Roman" panose="02020603050405020304" pitchFamily="18" charset="0"/>
              </a:rPr>
              <a:t>为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的根，如果对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中任一点</a:t>
            </a:r>
            <a:r>
              <a:rPr lang="en-US" altLang="zh-CN" sz="3300" smtClean="0">
                <a:latin typeface="Times New Roman" panose="02020603050405020304" pitchFamily="18" charset="0"/>
              </a:rPr>
              <a:t>v (v</a:t>
            </a:r>
            <a:r>
              <a:rPr lang="en-US" altLang="zh-CN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smtClean="0">
                <a:latin typeface="Times New Roman" panose="02020603050405020304" pitchFamily="18" charset="0"/>
              </a:rPr>
              <a:t>r)，</a:t>
            </a:r>
            <a:r>
              <a:rPr lang="zh-CN" altLang="en-US" sz="3300" smtClean="0">
                <a:latin typeface="Times New Roman" panose="02020603050405020304" pitchFamily="18" charset="0"/>
              </a:rPr>
              <a:t>都有从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zh-CN" altLang="en-US" sz="3300" smtClean="0">
                <a:latin typeface="Times New Roman" panose="02020603050405020304" pitchFamily="18" charset="0"/>
              </a:rPr>
              <a:t>到</a:t>
            </a:r>
            <a:r>
              <a:rPr lang="en-US" altLang="zh-CN" sz="3300" smtClean="0">
                <a:latin typeface="Times New Roman" panose="02020603050405020304" pitchFamily="18" charset="0"/>
              </a:rPr>
              <a:t>r</a:t>
            </a:r>
            <a:r>
              <a:rPr lang="zh-CN" altLang="en-US" sz="3300" smtClean="0">
                <a:latin typeface="Times New Roman" panose="02020603050405020304" pitchFamily="18" charset="0"/>
              </a:rPr>
              <a:t>的有向路。</a:t>
            </a:r>
          </a:p>
        </p:txBody>
      </p:sp>
      <p:sp>
        <p:nvSpPr>
          <p:cNvPr id="8090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6AD9A2-A3C8-4AD1-B5E6-D0BAC3D96E9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3352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/>
              <a:t>1 </a:t>
            </a:r>
            <a:r>
              <a:rPr lang="zh-CN" altLang="en-US" sz="3300" dirty="0" smtClean="0">
                <a:latin typeface="宋体" panose="02010600030101010101" pitchFamily="2" charset="-122"/>
              </a:rPr>
              <a:t>强连通图的每一点都是根。</a:t>
            </a:r>
            <a:endParaRPr lang="en-US" altLang="zh-CN" sz="3300" dirty="0" smtClean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/>
              <a:t>2 </a:t>
            </a:r>
            <a:r>
              <a:rPr lang="zh-CN" altLang="en-US" sz="3300" dirty="0" smtClean="0">
                <a:latin typeface="宋体" panose="02010600030101010101" pitchFamily="2" charset="-122"/>
              </a:rPr>
              <a:t>每一点都是根的有向图也必是</a:t>
            </a: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强连通</a:t>
            </a:r>
            <a:r>
              <a:rPr lang="zh-CN" altLang="en-US" sz="3300" dirty="0" smtClean="0">
                <a:latin typeface="宋体" panose="02010600030101010101" pitchFamily="2" charset="-122"/>
              </a:rPr>
              <a:t>的。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endParaRPr lang="en-US" altLang="zh-CN" sz="3300" dirty="0" smtClean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/>
              <a:t>3</a:t>
            </a:r>
            <a:r>
              <a:rPr lang="en-US" altLang="zh-CN" sz="3300" dirty="0" smtClean="0">
                <a:solidFill>
                  <a:srgbClr val="FFFF66"/>
                </a:solidFill>
              </a:rPr>
              <a:t> </a:t>
            </a:r>
            <a:r>
              <a:rPr lang="zh-CN" altLang="en-US" sz="3300" dirty="0" smtClean="0"/>
              <a:t>有根未必强连通。</a:t>
            </a:r>
            <a:endParaRPr lang="en-US" altLang="zh-CN" sz="3300" dirty="0" smtClean="0"/>
          </a:p>
        </p:txBody>
      </p:sp>
      <p:sp>
        <p:nvSpPr>
          <p:cNvPr id="8192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C2DB91-2948-43FF-A648-DA836047C9D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CN" sz="1400" b="0" smtClean="0"/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dirty="0" smtClean="0">
                <a:latin typeface="+mj-ea"/>
              </a:rPr>
              <a:t>Note:</a:t>
            </a:r>
            <a:endParaRPr lang="zh-CN" altLang="en-US" sz="36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612775" y="2635250"/>
            <a:ext cx="7991475" cy="2881313"/>
            <a:chOff x="386" y="1615"/>
            <a:chExt cx="5034" cy="1815"/>
          </a:xfrm>
        </p:grpSpPr>
        <p:sp>
          <p:nvSpPr>
            <p:cNvPr id="83098" name="AutoShape 176"/>
            <p:cNvSpPr>
              <a:spLocks noChangeArrowheads="1"/>
            </p:cNvSpPr>
            <p:nvPr/>
          </p:nvSpPr>
          <p:spPr bwMode="auto">
            <a:xfrm>
              <a:off x="386" y="1615"/>
              <a:ext cx="4989" cy="181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99" name="Text Box 177"/>
            <p:cNvSpPr txBox="1">
              <a:spLocks noChangeArrowheads="1"/>
            </p:cNvSpPr>
            <p:nvPr/>
          </p:nvSpPr>
          <p:spPr bwMode="auto">
            <a:xfrm>
              <a:off x="522" y="1636"/>
              <a:ext cx="14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kumimoji="0"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  <a:r>
                <a:rPr kumimoji="0" lang="zh-CN" altLang="en-US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．</a:t>
              </a:r>
            </a:p>
          </p:txBody>
        </p:sp>
        <p:sp>
          <p:nvSpPr>
            <p:cNvPr id="83100" name="Text Box 178"/>
            <p:cNvSpPr txBox="1">
              <a:spLocks noChangeArrowheads="1"/>
            </p:cNvSpPr>
            <p:nvPr/>
          </p:nvSpPr>
          <p:spPr bwMode="auto">
            <a:xfrm>
              <a:off x="1246" y="311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kumimoji="0"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kumimoji="0"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83101" name="Text Box 179"/>
            <p:cNvSpPr txBox="1">
              <a:spLocks noChangeArrowheads="1"/>
            </p:cNvSpPr>
            <p:nvPr/>
          </p:nvSpPr>
          <p:spPr bwMode="auto">
            <a:xfrm>
              <a:off x="2442" y="311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kumimoji="0"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kumimoji="0"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83102" name="Text Box 180"/>
            <p:cNvSpPr txBox="1">
              <a:spLocks noChangeArrowheads="1"/>
            </p:cNvSpPr>
            <p:nvPr/>
          </p:nvSpPr>
          <p:spPr bwMode="auto">
            <a:xfrm>
              <a:off x="3741" y="3115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kumimoji="0"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kumimoji="0"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83103" name="Text Box 181"/>
            <p:cNvSpPr txBox="1">
              <a:spLocks noChangeArrowheads="1"/>
            </p:cNvSpPr>
            <p:nvPr/>
          </p:nvSpPr>
          <p:spPr bwMode="auto">
            <a:xfrm>
              <a:off x="4739" y="3108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kumimoji="0"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kumimoji="0"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82947" name="Rectangle 170"/>
          <p:cNvSpPr>
            <a:spLocks noChangeArrowheads="1"/>
          </p:cNvSpPr>
          <p:nvPr/>
        </p:nvSpPr>
        <p:spPr bwMode="auto">
          <a:xfrm>
            <a:off x="1128713" y="301625"/>
            <a:ext cx="6872287" cy="1922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有向图</a:t>
            </a:r>
            <a:r>
              <a:rPr lang="en-US" altLang="zh-CN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的漠视图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）删去弧的方向，将弧变为边；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）删去反身边；</a:t>
            </a:r>
            <a:r>
              <a:rPr lang="zh-CN" altLang="en-US" sz="3000" b="0" baseline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endParaRPr lang="zh-CN" altLang="en-US" sz="3000" b="0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）删去</a:t>
            </a:r>
            <a:r>
              <a:rPr lang="zh-CN" altLang="en-US" sz="3000" b="0" baseline="0">
                <a:solidFill>
                  <a:srgbClr val="000044"/>
                </a:solidFill>
                <a:latin typeface="Times New Roman" panose="02020603050405020304" pitchFamily="18" charset="0"/>
              </a:rPr>
              <a:t>平行边</a:t>
            </a:r>
            <a:r>
              <a:rPr lang="zh-CN" altLang="en-US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，即得</a:t>
            </a:r>
            <a:r>
              <a:rPr lang="en-US" altLang="zh-CN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的漠视图</a:t>
            </a:r>
            <a:r>
              <a:rPr lang="en-US" altLang="zh-CN" sz="30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000" b="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00" b="0" baseline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Group 182"/>
          <p:cNvGrpSpPr>
            <a:grpSpLocks/>
          </p:cNvGrpSpPr>
          <p:nvPr/>
        </p:nvGrpSpPr>
        <p:grpSpPr bwMode="auto">
          <a:xfrm>
            <a:off x="5473700" y="3357563"/>
            <a:ext cx="1539875" cy="1150937"/>
            <a:chOff x="4168" y="1711"/>
            <a:chExt cx="970" cy="725"/>
          </a:xfrm>
        </p:grpSpPr>
        <p:sp>
          <p:nvSpPr>
            <p:cNvPr id="83073" name="Line 183"/>
            <p:cNvSpPr>
              <a:spLocks noChangeShapeType="1"/>
            </p:cNvSpPr>
            <p:nvPr/>
          </p:nvSpPr>
          <p:spPr bwMode="auto">
            <a:xfrm flipH="1" flipV="1">
              <a:off x="4459" y="1979"/>
              <a:ext cx="73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74" name="Line 184"/>
            <p:cNvSpPr>
              <a:spLocks noChangeShapeType="1"/>
            </p:cNvSpPr>
            <p:nvPr/>
          </p:nvSpPr>
          <p:spPr bwMode="auto">
            <a:xfrm flipV="1">
              <a:off x="4314" y="1979"/>
              <a:ext cx="108" cy="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75" name="Line 185"/>
            <p:cNvSpPr>
              <a:spLocks noChangeShapeType="1"/>
            </p:cNvSpPr>
            <p:nvPr/>
          </p:nvSpPr>
          <p:spPr bwMode="auto">
            <a:xfrm flipV="1">
              <a:off x="4422" y="1735"/>
              <a:ext cx="237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76" name="Line 186"/>
            <p:cNvSpPr>
              <a:spLocks noChangeShapeType="1"/>
            </p:cNvSpPr>
            <p:nvPr/>
          </p:nvSpPr>
          <p:spPr bwMode="auto">
            <a:xfrm flipH="1" flipV="1">
              <a:off x="4694" y="1743"/>
              <a:ext cx="208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77" name="Oval 187"/>
            <p:cNvSpPr>
              <a:spLocks noChangeArrowheads="1"/>
            </p:cNvSpPr>
            <p:nvPr/>
          </p:nvSpPr>
          <p:spPr bwMode="auto">
            <a:xfrm>
              <a:off x="4650" y="1711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78" name="Oval 188"/>
            <p:cNvSpPr>
              <a:spLocks noChangeArrowheads="1"/>
            </p:cNvSpPr>
            <p:nvPr/>
          </p:nvSpPr>
          <p:spPr bwMode="auto">
            <a:xfrm>
              <a:off x="4424" y="1938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79" name="Oval 189"/>
            <p:cNvSpPr>
              <a:spLocks noChangeArrowheads="1"/>
            </p:cNvSpPr>
            <p:nvPr/>
          </p:nvSpPr>
          <p:spPr bwMode="auto">
            <a:xfrm>
              <a:off x="4876" y="1937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80" name="Oval 190"/>
            <p:cNvSpPr>
              <a:spLocks noChangeArrowheads="1"/>
            </p:cNvSpPr>
            <p:nvPr/>
          </p:nvSpPr>
          <p:spPr bwMode="auto">
            <a:xfrm>
              <a:off x="4288" y="2160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81" name="Oval 191"/>
            <p:cNvSpPr>
              <a:spLocks noChangeArrowheads="1"/>
            </p:cNvSpPr>
            <p:nvPr/>
          </p:nvSpPr>
          <p:spPr bwMode="auto">
            <a:xfrm>
              <a:off x="4513" y="2159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82" name="Oval 192"/>
            <p:cNvSpPr>
              <a:spLocks noChangeArrowheads="1"/>
            </p:cNvSpPr>
            <p:nvPr/>
          </p:nvSpPr>
          <p:spPr bwMode="auto">
            <a:xfrm>
              <a:off x="4768" y="2161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83" name="Oval 193"/>
            <p:cNvSpPr>
              <a:spLocks noChangeArrowheads="1"/>
            </p:cNvSpPr>
            <p:nvPr/>
          </p:nvSpPr>
          <p:spPr bwMode="auto">
            <a:xfrm>
              <a:off x="4994" y="2160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84" name="Oval 194"/>
            <p:cNvSpPr>
              <a:spLocks noChangeArrowheads="1"/>
            </p:cNvSpPr>
            <p:nvPr/>
          </p:nvSpPr>
          <p:spPr bwMode="auto">
            <a:xfrm>
              <a:off x="4168" y="238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85" name="Oval 195"/>
            <p:cNvSpPr>
              <a:spLocks noChangeArrowheads="1"/>
            </p:cNvSpPr>
            <p:nvPr/>
          </p:nvSpPr>
          <p:spPr bwMode="auto">
            <a:xfrm>
              <a:off x="4542" y="2385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86" name="Oval 196"/>
            <p:cNvSpPr>
              <a:spLocks noChangeArrowheads="1"/>
            </p:cNvSpPr>
            <p:nvPr/>
          </p:nvSpPr>
          <p:spPr bwMode="auto">
            <a:xfrm>
              <a:off x="4714" y="2387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87" name="Line 197"/>
            <p:cNvSpPr>
              <a:spLocks noChangeShapeType="1"/>
            </p:cNvSpPr>
            <p:nvPr/>
          </p:nvSpPr>
          <p:spPr bwMode="auto">
            <a:xfrm flipH="1" flipV="1">
              <a:off x="4912" y="1970"/>
              <a:ext cx="91" cy="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88" name="Line 198"/>
            <p:cNvSpPr>
              <a:spLocks noChangeShapeType="1"/>
            </p:cNvSpPr>
            <p:nvPr/>
          </p:nvSpPr>
          <p:spPr bwMode="auto">
            <a:xfrm flipV="1">
              <a:off x="4785" y="1979"/>
              <a:ext cx="108" cy="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89" name="Line 199"/>
            <p:cNvSpPr>
              <a:spLocks noChangeShapeType="1"/>
            </p:cNvSpPr>
            <p:nvPr/>
          </p:nvSpPr>
          <p:spPr bwMode="auto">
            <a:xfrm flipH="1" flipV="1">
              <a:off x="4322" y="2199"/>
              <a:ext cx="62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90" name="Line 200"/>
            <p:cNvSpPr>
              <a:spLocks noChangeShapeType="1"/>
            </p:cNvSpPr>
            <p:nvPr/>
          </p:nvSpPr>
          <p:spPr bwMode="auto">
            <a:xfrm flipV="1">
              <a:off x="4195" y="2199"/>
              <a:ext cx="90" cy="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91" name="Line 201"/>
            <p:cNvSpPr>
              <a:spLocks noChangeShapeType="1"/>
            </p:cNvSpPr>
            <p:nvPr/>
          </p:nvSpPr>
          <p:spPr bwMode="auto">
            <a:xfrm flipH="1" flipV="1">
              <a:off x="5039" y="2196"/>
              <a:ext cx="63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92" name="Line 202"/>
            <p:cNvSpPr>
              <a:spLocks noChangeShapeType="1"/>
            </p:cNvSpPr>
            <p:nvPr/>
          </p:nvSpPr>
          <p:spPr bwMode="auto">
            <a:xfrm flipV="1">
              <a:off x="4913" y="2196"/>
              <a:ext cx="89" cy="2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93" name="Oval 203"/>
            <p:cNvSpPr>
              <a:spLocks noChangeArrowheads="1"/>
            </p:cNvSpPr>
            <p:nvPr/>
          </p:nvSpPr>
          <p:spPr bwMode="auto">
            <a:xfrm>
              <a:off x="4360" y="2391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94" name="Oval 204"/>
            <p:cNvSpPr>
              <a:spLocks noChangeArrowheads="1"/>
            </p:cNvSpPr>
            <p:nvPr/>
          </p:nvSpPr>
          <p:spPr bwMode="auto">
            <a:xfrm>
              <a:off x="5094" y="2387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95" name="Oval 205"/>
            <p:cNvSpPr>
              <a:spLocks noChangeArrowheads="1"/>
            </p:cNvSpPr>
            <p:nvPr/>
          </p:nvSpPr>
          <p:spPr bwMode="auto">
            <a:xfrm>
              <a:off x="4903" y="238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96" name="Line 206"/>
            <p:cNvSpPr>
              <a:spLocks noChangeShapeType="1"/>
            </p:cNvSpPr>
            <p:nvPr/>
          </p:nvSpPr>
          <p:spPr bwMode="auto">
            <a:xfrm flipH="1" flipV="1">
              <a:off x="4540" y="2196"/>
              <a:ext cx="18" cy="1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97" name="Line 207"/>
            <p:cNvSpPr>
              <a:spLocks noChangeShapeType="1"/>
            </p:cNvSpPr>
            <p:nvPr/>
          </p:nvSpPr>
          <p:spPr bwMode="auto">
            <a:xfrm flipV="1">
              <a:off x="4740" y="2205"/>
              <a:ext cx="45" cy="1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8"/>
          <p:cNvGrpSpPr>
            <a:grpSpLocks/>
          </p:cNvGrpSpPr>
          <p:nvPr/>
        </p:nvGrpSpPr>
        <p:grpSpPr bwMode="auto">
          <a:xfrm>
            <a:off x="755650" y="2995613"/>
            <a:ext cx="2263775" cy="2095500"/>
            <a:chOff x="5692" y="2044"/>
            <a:chExt cx="1426" cy="1320"/>
          </a:xfrm>
        </p:grpSpPr>
        <p:sp>
          <p:nvSpPr>
            <p:cNvPr id="83057" name="Text Box 209"/>
            <p:cNvSpPr txBox="1">
              <a:spLocks noChangeArrowheads="1"/>
            </p:cNvSpPr>
            <p:nvPr/>
          </p:nvSpPr>
          <p:spPr bwMode="auto">
            <a:xfrm>
              <a:off x="6509" y="3133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83058" name="Text Box 210"/>
            <p:cNvSpPr txBox="1">
              <a:spLocks noChangeArrowheads="1"/>
            </p:cNvSpPr>
            <p:nvPr/>
          </p:nvSpPr>
          <p:spPr bwMode="auto">
            <a:xfrm>
              <a:off x="6509" y="2044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83059" name="Text Box 211"/>
            <p:cNvSpPr txBox="1">
              <a:spLocks noChangeArrowheads="1"/>
            </p:cNvSpPr>
            <p:nvPr/>
          </p:nvSpPr>
          <p:spPr bwMode="auto">
            <a:xfrm>
              <a:off x="6892" y="2335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83060" name="Text Box 212"/>
            <p:cNvSpPr txBox="1">
              <a:spLocks noChangeArrowheads="1"/>
            </p:cNvSpPr>
            <p:nvPr/>
          </p:nvSpPr>
          <p:spPr bwMode="auto">
            <a:xfrm>
              <a:off x="6899" y="2815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83061" name="Text Box 213"/>
            <p:cNvSpPr txBox="1">
              <a:spLocks noChangeArrowheads="1"/>
            </p:cNvSpPr>
            <p:nvPr/>
          </p:nvSpPr>
          <p:spPr bwMode="auto">
            <a:xfrm>
              <a:off x="6102" y="2851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83062" name="Text Box 214"/>
            <p:cNvSpPr txBox="1">
              <a:spLocks noChangeArrowheads="1"/>
            </p:cNvSpPr>
            <p:nvPr/>
          </p:nvSpPr>
          <p:spPr bwMode="auto">
            <a:xfrm>
              <a:off x="6237" y="2229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83063" name="Text Box 215"/>
            <p:cNvSpPr txBox="1">
              <a:spLocks noChangeArrowheads="1"/>
            </p:cNvSpPr>
            <p:nvPr/>
          </p:nvSpPr>
          <p:spPr bwMode="auto">
            <a:xfrm>
              <a:off x="6645" y="2144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64" name="Text Box 216"/>
            <p:cNvSpPr txBox="1">
              <a:spLocks noChangeArrowheads="1"/>
            </p:cNvSpPr>
            <p:nvPr/>
          </p:nvSpPr>
          <p:spPr bwMode="auto">
            <a:xfrm>
              <a:off x="6881" y="2592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65" name="Text Box 217"/>
            <p:cNvSpPr txBox="1">
              <a:spLocks noChangeArrowheads="1"/>
            </p:cNvSpPr>
            <p:nvPr/>
          </p:nvSpPr>
          <p:spPr bwMode="auto">
            <a:xfrm>
              <a:off x="6763" y="3028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66" name="Text Box 218"/>
            <p:cNvSpPr txBox="1">
              <a:spLocks noChangeArrowheads="1"/>
            </p:cNvSpPr>
            <p:nvPr/>
          </p:nvSpPr>
          <p:spPr bwMode="auto">
            <a:xfrm>
              <a:off x="6519" y="2774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67" name="Text Box 219"/>
            <p:cNvSpPr txBox="1">
              <a:spLocks noChangeArrowheads="1"/>
            </p:cNvSpPr>
            <p:nvPr/>
          </p:nvSpPr>
          <p:spPr bwMode="auto">
            <a:xfrm>
              <a:off x="6272" y="2955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68" name="Text Box 220"/>
            <p:cNvSpPr txBox="1">
              <a:spLocks noChangeArrowheads="1"/>
            </p:cNvSpPr>
            <p:nvPr/>
          </p:nvSpPr>
          <p:spPr bwMode="auto">
            <a:xfrm>
              <a:off x="6083" y="2602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69" name="Text Box 221"/>
            <p:cNvSpPr txBox="1">
              <a:spLocks noChangeArrowheads="1"/>
            </p:cNvSpPr>
            <p:nvPr/>
          </p:nvSpPr>
          <p:spPr bwMode="auto">
            <a:xfrm>
              <a:off x="6300" y="2108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7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70" name="Text Box 222"/>
            <p:cNvSpPr txBox="1">
              <a:spLocks noChangeArrowheads="1"/>
            </p:cNvSpPr>
            <p:nvPr/>
          </p:nvSpPr>
          <p:spPr bwMode="auto">
            <a:xfrm>
              <a:off x="5882" y="2320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9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71" name="Text Box 223"/>
            <p:cNvSpPr txBox="1">
              <a:spLocks noChangeArrowheads="1"/>
            </p:cNvSpPr>
            <p:nvPr/>
          </p:nvSpPr>
          <p:spPr bwMode="auto">
            <a:xfrm>
              <a:off x="5692" y="2325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8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72" name="Text Box 224"/>
            <p:cNvSpPr txBox="1">
              <a:spLocks noChangeArrowheads="1"/>
            </p:cNvSpPr>
            <p:nvPr/>
          </p:nvSpPr>
          <p:spPr bwMode="auto">
            <a:xfrm>
              <a:off x="6518" y="2520"/>
              <a:ext cx="2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10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7383463" y="3716338"/>
            <a:ext cx="787400" cy="431800"/>
            <a:chOff x="4793" y="1979"/>
            <a:chExt cx="496" cy="272"/>
          </a:xfrm>
        </p:grpSpPr>
        <p:sp>
          <p:nvSpPr>
            <p:cNvPr id="83052" name="Line 226"/>
            <p:cNvSpPr>
              <a:spLocks noChangeShapeType="1"/>
            </p:cNvSpPr>
            <p:nvPr/>
          </p:nvSpPr>
          <p:spPr bwMode="auto">
            <a:xfrm flipV="1">
              <a:off x="4827" y="2005"/>
              <a:ext cx="209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53" name="Line 227"/>
            <p:cNvSpPr>
              <a:spLocks noChangeShapeType="1"/>
            </p:cNvSpPr>
            <p:nvPr/>
          </p:nvSpPr>
          <p:spPr bwMode="auto">
            <a:xfrm flipH="1" flipV="1">
              <a:off x="5045" y="1993"/>
              <a:ext cx="208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54" name="Oval 228"/>
            <p:cNvSpPr>
              <a:spLocks noChangeArrowheads="1"/>
            </p:cNvSpPr>
            <p:nvPr/>
          </p:nvSpPr>
          <p:spPr bwMode="auto">
            <a:xfrm>
              <a:off x="5019" y="1979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55" name="Oval 229"/>
            <p:cNvSpPr>
              <a:spLocks noChangeArrowheads="1"/>
            </p:cNvSpPr>
            <p:nvPr/>
          </p:nvSpPr>
          <p:spPr bwMode="auto">
            <a:xfrm>
              <a:off x="4793" y="220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56" name="Oval 230"/>
            <p:cNvSpPr>
              <a:spLocks noChangeArrowheads="1"/>
            </p:cNvSpPr>
            <p:nvPr/>
          </p:nvSpPr>
          <p:spPr bwMode="auto">
            <a:xfrm>
              <a:off x="5245" y="2205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31"/>
          <p:cNvGrpSpPr>
            <a:grpSpLocks/>
          </p:cNvGrpSpPr>
          <p:nvPr/>
        </p:nvGrpSpPr>
        <p:grpSpPr bwMode="auto">
          <a:xfrm>
            <a:off x="7385050" y="3716338"/>
            <a:ext cx="787400" cy="431800"/>
            <a:chOff x="4793" y="1979"/>
            <a:chExt cx="496" cy="272"/>
          </a:xfrm>
        </p:grpSpPr>
        <p:sp>
          <p:nvSpPr>
            <p:cNvPr id="83047" name="Line 232"/>
            <p:cNvSpPr>
              <a:spLocks noChangeShapeType="1"/>
            </p:cNvSpPr>
            <p:nvPr/>
          </p:nvSpPr>
          <p:spPr bwMode="auto">
            <a:xfrm flipV="1">
              <a:off x="4827" y="2005"/>
              <a:ext cx="209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48" name="Line 233"/>
            <p:cNvSpPr>
              <a:spLocks noChangeShapeType="1"/>
            </p:cNvSpPr>
            <p:nvPr/>
          </p:nvSpPr>
          <p:spPr bwMode="auto">
            <a:xfrm flipH="1" flipV="1">
              <a:off x="5045" y="1993"/>
              <a:ext cx="208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49" name="Oval 234"/>
            <p:cNvSpPr>
              <a:spLocks noChangeArrowheads="1"/>
            </p:cNvSpPr>
            <p:nvPr/>
          </p:nvSpPr>
          <p:spPr bwMode="auto">
            <a:xfrm>
              <a:off x="5019" y="1979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50" name="Oval 235"/>
            <p:cNvSpPr>
              <a:spLocks noChangeArrowheads="1"/>
            </p:cNvSpPr>
            <p:nvPr/>
          </p:nvSpPr>
          <p:spPr bwMode="auto">
            <a:xfrm>
              <a:off x="4793" y="220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51" name="Oval 236"/>
            <p:cNvSpPr>
              <a:spLocks noChangeArrowheads="1"/>
            </p:cNvSpPr>
            <p:nvPr/>
          </p:nvSpPr>
          <p:spPr bwMode="auto">
            <a:xfrm>
              <a:off x="5245" y="2205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37"/>
          <p:cNvGrpSpPr>
            <a:grpSpLocks/>
          </p:cNvGrpSpPr>
          <p:nvPr/>
        </p:nvGrpSpPr>
        <p:grpSpPr bwMode="auto">
          <a:xfrm>
            <a:off x="3203575" y="3221038"/>
            <a:ext cx="1968500" cy="1647825"/>
            <a:chOff x="7491" y="2032"/>
            <a:chExt cx="1240" cy="1038"/>
          </a:xfrm>
        </p:grpSpPr>
        <p:sp>
          <p:nvSpPr>
            <p:cNvPr id="83037" name="Text Box 238"/>
            <p:cNvSpPr txBox="1">
              <a:spLocks noChangeArrowheads="1"/>
            </p:cNvSpPr>
            <p:nvPr/>
          </p:nvSpPr>
          <p:spPr bwMode="auto">
            <a:xfrm>
              <a:off x="8024" y="203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83038" name="Text Box 239"/>
            <p:cNvSpPr txBox="1">
              <a:spLocks noChangeArrowheads="1"/>
            </p:cNvSpPr>
            <p:nvPr/>
          </p:nvSpPr>
          <p:spPr bwMode="auto">
            <a:xfrm>
              <a:off x="8542" y="2300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83039" name="Text Box 240"/>
            <p:cNvSpPr txBox="1">
              <a:spLocks noChangeArrowheads="1"/>
            </p:cNvSpPr>
            <p:nvPr/>
          </p:nvSpPr>
          <p:spPr bwMode="auto">
            <a:xfrm>
              <a:off x="8414" y="2803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83040" name="Text Box 241"/>
            <p:cNvSpPr txBox="1">
              <a:spLocks noChangeArrowheads="1"/>
            </p:cNvSpPr>
            <p:nvPr/>
          </p:nvSpPr>
          <p:spPr bwMode="auto">
            <a:xfrm>
              <a:off x="7617" y="2839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83041" name="Text Box 242"/>
            <p:cNvSpPr txBox="1">
              <a:spLocks noChangeArrowheads="1"/>
            </p:cNvSpPr>
            <p:nvPr/>
          </p:nvSpPr>
          <p:spPr bwMode="auto">
            <a:xfrm>
              <a:off x="7491" y="2304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83042" name="Text Box 243"/>
            <p:cNvSpPr txBox="1">
              <a:spLocks noChangeArrowheads="1"/>
            </p:cNvSpPr>
            <p:nvPr/>
          </p:nvSpPr>
          <p:spPr bwMode="auto">
            <a:xfrm>
              <a:off x="8260" y="2164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43" name="Text Box 244"/>
            <p:cNvSpPr txBox="1">
              <a:spLocks noChangeArrowheads="1"/>
            </p:cNvSpPr>
            <p:nvPr/>
          </p:nvSpPr>
          <p:spPr bwMode="auto">
            <a:xfrm>
              <a:off x="8487" y="2531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44" name="Text Box 245"/>
            <p:cNvSpPr txBox="1">
              <a:spLocks noChangeArrowheads="1"/>
            </p:cNvSpPr>
            <p:nvPr/>
          </p:nvSpPr>
          <p:spPr bwMode="auto">
            <a:xfrm>
              <a:off x="8034" y="2708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45" name="Text Box 246"/>
            <p:cNvSpPr txBox="1">
              <a:spLocks noChangeArrowheads="1"/>
            </p:cNvSpPr>
            <p:nvPr/>
          </p:nvSpPr>
          <p:spPr bwMode="auto">
            <a:xfrm>
              <a:off x="7534" y="2590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3046" name="Text Box 247"/>
            <p:cNvSpPr txBox="1">
              <a:spLocks noChangeArrowheads="1"/>
            </p:cNvSpPr>
            <p:nvPr/>
          </p:nvSpPr>
          <p:spPr bwMode="auto">
            <a:xfrm>
              <a:off x="7715" y="2118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  <a:endParaRPr lang="en-US" altLang="zh-CN" sz="1800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" name="Group 248"/>
          <p:cNvGrpSpPr>
            <a:grpSpLocks/>
          </p:cNvGrpSpPr>
          <p:nvPr/>
        </p:nvGrpSpPr>
        <p:grpSpPr bwMode="auto">
          <a:xfrm>
            <a:off x="3432175" y="3513138"/>
            <a:ext cx="1511300" cy="1150937"/>
            <a:chOff x="7635" y="2218"/>
            <a:chExt cx="952" cy="725"/>
          </a:xfrm>
        </p:grpSpPr>
        <p:sp>
          <p:nvSpPr>
            <p:cNvPr id="83027" name="Line 249"/>
            <p:cNvSpPr>
              <a:spLocks noChangeShapeType="1"/>
            </p:cNvSpPr>
            <p:nvPr/>
          </p:nvSpPr>
          <p:spPr bwMode="auto">
            <a:xfrm flipH="1">
              <a:off x="7806" y="2930"/>
              <a:ext cx="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28" name="Line 250"/>
            <p:cNvSpPr>
              <a:spLocks noChangeShapeType="1"/>
            </p:cNvSpPr>
            <p:nvPr/>
          </p:nvSpPr>
          <p:spPr bwMode="auto">
            <a:xfrm flipH="1" flipV="1">
              <a:off x="7661" y="2486"/>
              <a:ext cx="136" cy="4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29" name="Line 251"/>
            <p:cNvSpPr>
              <a:spLocks noChangeShapeType="1"/>
            </p:cNvSpPr>
            <p:nvPr/>
          </p:nvSpPr>
          <p:spPr bwMode="auto">
            <a:xfrm flipV="1">
              <a:off x="7635" y="2242"/>
              <a:ext cx="471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30" name="Line 252"/>
            <p:cNvSpPr>
              <a:spLocks noChangeShapeType="1"/>
            </p:cNvSpPr>
            <p:nvPr/>
          </p:nvSpPr>
          <p:spPr bwMode="auto">
            <a:xfrm>
              <a:off x="8088" y="2226"/>
              <a:ext cx="458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31" name="Line 253"/>
            <p:cNvSpPr>
              <a:spLocks noChangeShapeType="1"/>
            </p:cNvSpPr>
            <p:nvPr/>
          </p:nvSpPr>
          <p:spPr bwMode="auto">
            <a:xfrm flipV="1">
              <a:off x="8445" y="2468"/>
              <a:ext cx="106" cy="4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32" name="Oval 254"/>
            <p:cNvSpPr>
              <a:spLocks noChangeArrowheads="1"/>
            </p:cNvSpPr>
            <p:nvPr/>
          </p:nvSpPr>
          <p:spPr bwMode="auto">
            <a:xfrm>
              <a:off x="8097" y="2218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33" name="Oval 255"/>
            <p:cNvSpPr>
              <a:spLocks noChangeArrowheads="1"/>
            </p:cNvSpPr>
            <p:nvPr/>
          </p:nvSpPr>
          <p:spPr bwMode="auto">
            <a:xfrm>
              <a:off x="7635" y="2445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34" name="Oval 256"/>
            <p:cNvSpPr>
              <a:spLocks noChangeArrowheads="1"/>
            </p:cNvSpPr>
            <p:nvPr/>
          </p:nvSpPr>
          <p:spPr bwMode="auto">
            <a:xfrm>
              <a:off x="8543" y="2444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35" name="Oval 257"/>
            <p:cNvSpPr>
              <a:spLocks noChangeArrowheads="1"/>
            </p:cNvSpPr>
            <p:nvPr/>
          </p:nvSpPr>
          <p:spPr bwMode="auto">
            <a:xfrm>
              <a:off x="8414" y="2898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36" name="Oval 258"/>
            <p:cNvSpPr>
              <a:spLocks noChangeArrowheads="1"/>
            </p:cNvSpPr>
            <p:nvPr/>
          </p:nvSpPr>
          <p:spPr bwMode="auto">
            <a:xfrm>
              <a:off x="7779" y="2898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259"/>
          <p:cNvGrpSpPr>
            <a:grpSpLocks/>
          </p:cNvGrpSpPr>
          <p:nvPr/>
        </p:nvGrpSpPr>
        <p:grpSpPr bwMode="auto">
          <a:xfrm>
            <a:off x="3435350" y="3514725"/>
            <a:ext cx="1511300" cy="1150938"/>
            <a:chOff x="7637" y="486"/>
            <a:chExt cx="952" cy="725"/>
          </a:xfrm>
        </p:grpSpPr>
        <p:sp>
          <p:nvSpPr>
            <p:cNvPr id="83017" name="Line 260"/>
            <p:cNvSpPr>
              <a:spLocks noChangeShapeType="1"/>
            </p:cNvSpPr>
            <p:nvPr/>
          </p:nvSpPr>
          <p:spPr bwMode="auto">
            <a:xfrm flipH="1">
              <a:off x="7808" y="1198"/>
              <a:ext cx="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18" name="Line 261"/>
            <p:cNvSpPr>
              <a:spLocks noChangeShapeType="1"/>
            </p:cNvSpPr>
            <p:nvPr/>
          </p:nvSpPr>
          <p:spPr bwMode="auto">
            <a:xfrm flipH="1" flipV="1">
              <a:off x="7663" y="754"/>
              <a:ext cx="136" cy="4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19" name="Line 262"/>
            <p:cNvSpPr>
              <a:spLocks noChangeShapeType="1"/>
            </p:cNvSpPr>
            <p:nvPr/>
          </p:nvSpPr>
          <p:spPr bwMode="auto">
            <a:xfrm flipV="1">
              <a:off x="7637" y="510"/>
              <a:ext cx="471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20" name="Line 263"/>
            <p:cNvSpPr>
              <a:spLocks noChangeShapeType="1"/>
            </p:cNvSpPr>
            <p:nvPr/>
          </p:nvSpPr>
          <p:spPr bwMode="auto">
            <a:xfrm>
              <a:off x="8090" y="494"/>
              <a:ext cx="458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21" name="Line 264"/>
            <p:cNvSpPr>
              <a:spLocks noChangeShapeType="1"/>
            </p:cNvSpPr>
            <p:nvPr/>
          </p:nvSpPr>
          <p:spPr bwMode="auto">
            <a:xfrm flipV="1">
              <a:off x="8447" y="736"/>
              <a:ext cx="106" cy="4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22" name="Oval 265"/>
            <p:cNvSpPr>
              <a:spLocks noChangeArrowheads="1"/>
            </p:cNvSpPr>
            <p:nvPr/>
          </p:nvSpPr>
          <p:spPr bwMode="auto">
            <a:xfrm>
              <a:off x="8099" y="48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23" name="Oval 266"/>
            <p:cNvSpPr>
              <a:spLocks noChangeArrowheads="1"/>
            </p:cNvSpPr>
            <p:nvPr/>
          </p:nvSpPr>
          <p:spPr bwMode="auto">
            <a:xfrm>
              <a:off x="7637" y="713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24" name="Oval 267"/>
            <p:cNvSpPr>
              <a:spLocks noChangeArrowheads="1"/>
            </p:cNvSpPr>
            <p:nvPr/>
          </p:nvSpPr>
          <p:spPr bwMode="auto">
            <a:xfrm>
              <a:off x="8545" y="712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25" name="Oval 268"/>
            <p:cNvSpPr>
              <a:spLocks noChangeArrowheads="1"/>
            </p:cNvSpPr>
            <p:nvPr/>
          </p:nvSpPr>
          <p:spPr bwMode="auto">
            <a:xfrm>
              <a:off x="8416" y="116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26" name="Oval 269"/>
            <p:cNvSpPr>
              <a:spLocks noChangeArrowheads="1"/>
            </p:cNvSpPr>
            <p:nvPr/>
          </p:nvSpPr>
          <p:spPr bwMode="auto">
            <a:xfrm>
              <a:off x="7781" y="116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270"/>
          <p:cNvGrpSpPr>
            <a:grpSpLocks/>
          </p:cNvGrpSpPr>
          <p:nvPr/>
        </p:nvGrpSpPr>
        <p:grpSpPr bwMode="auto">
          <a:xfrm>
            <a:off x="5473700" y="3355975"/>
            <a:ext cx="1539875" cy="1150938"/>
            <a:chOff x="4168" y="1711"/>
            <a:chExt cx="970" cy="725"/>
          </a:xfrm>
        </p:grpSpPr>
        <p:sp>
          <p:nvSpPr>
            <p:cNvPr id="82992" name="Line 271"/>
            <p:cNvSpPr>
              <a:spLocks noChangeShapeType="1"/>
            </p:cNvSpPr>
            <p:nvPr/>
          </p:nvSpPr>
          <p:spPr bwMode="auto">
            <a:xfrm flipH="1" flipV="1">
              <a:off x="4459" y="1979"/>
              <a:ext cx="73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93" name="Line 272"/>
            <p:cNvSpPr>
              <a:spLocks noChangeShapeType="1"/>
            </p:cNvSpPr>
            <p:nvPr/>
          </p:nvSpPr>
          <p:spPr bwMode="auto">
            <a:xfrm flipV="1">
              <a:off x="4314" y="1979"/>
              <a:ext cx="108" cy="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94" name="Line 273"/>
            <p:cNvSpPr>
              <a:spLocks noChangeShapeType="1"/>
            </p:cNvSpPr>
            <p:nvPr/>
          </p:nvSpPr>
          <p:spPr bwMode="auto">
            <a:xfrm flipV="1">
              <a:off x="4422" y="1735"/>
              <a:ext cx="237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95" name="Line 274"/>
            <p:cNvSpPr>
              <a:spLocks noChangeShapeType="1"/>
            </p:cNvSpPr>
            <p:nvPr/>
          </p:nvSpPr>
          <p:spPr bwMode="auto">
            <a:xfrm flipH="1" flipV="1">
              <a:off x="4694" y="1743"/>
              <a:ext cx="208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96" name="Oval 275"/>
            <p:cNvSpPr>
              <a:spLocks noChangeArrowheads="1"/>
            </p:cNvSpPr>
            <p:nvPr/>
          </p:nvSpPr>
          <p:spPr bwMode="auto">
            <a:xfrm>
              <a:off x="4650" y="1711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2997" name="Oval 276"/>
            <p:cNvSpPr>
              <a:spLocks noChangeArrowheads="1"/>
            </p:cNvSpPr>
            <p:nvPr/>
          </p:nvSpPr>
          <p:spPr bwMode="auto">
            <a:xfrm>
              <a:off x="4424" y="1938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2998" name="Oval 277"/>
            <p:cNvSpPr>
              <a:spLocks noChangeArrowheads="1"/>
            </p:cNvSpPr>
            <p:nvPr/>
          </p:nvSpPr>
          <p:spPr bwMode="auto">
            <a:xfrm>
              <a:off x="4876" y="1937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2999" name="Oval 278"/>
            <p:cNvSpPr>
              <a:spLocks noChangeArrowheads="1"/>
            </p:cNvSpPr>
            <p:nvPr/>
          </p:nvSpPr>
          <p:spPr bwMode="auto">
            <a:xfrm>
              <a:off x="4288" y="2160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00" name="Oval 279"/>
            <p:cNvSpPr>
              <a:spLocks noChangeArrowheads="1"/>
            </p:cNvSpPr>
            <p:nvPr/>
          </p:nvSpPr>
          <p:spPr bwMode="auto">
            <a:xfrm>
              <a:off x="4513" y="2159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01" name="Oval 280"/>
            <p:cNvSpPr>
              <a:spLocks noChangeArrowheads="1"/>
            </p:cNvSpPr>
            <p:nvPr/>
          </p:nvSpPr>
          <p:spPr bwMode="auto">
            <a:xfrm>
              <a:off x="4768" y="2161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02" name="Oval 281"/>
            <p:cNvSpPr>
              <a:spLocks noChangeArrowheads="1"/>
            </p:cNvSpPr>
            <p:nvPr/>
          </p:nvSpPr>
          <p:spPr bwMode="auto">
            <a:xfrm>
              <a:off x="4994" y="2160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03" name="Oval 282"/>
            <p:cNvSpPr>
              <a:spLocks noChangeArrowheads="1"/>
            </p:cNvSpPr>
            <p:nvPr/>
          </p:nvSpPr>
          <p:spPr bwMode="auto">
            <a:xfrm>
              <a:off x="4168" y="238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04" name="Oval 283"/>
            <p:cNvSpPr>
              <a:spLocks noChangeArrowheads="1"/>
            </p:cNvSpPr>
            <p:nvPr/>
          </p:nvSpPr>
          <p:spPr bwMode="auto">
            <a:xfrm>
              <a:off x="4542" y="2385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05" name="Oval 284"/>
            <p:cNvSpPr>
              <a:spLocks noChangeArrowheads="1"/>
            </p:cNvSpPr>
            <p:nvPr/>
          </p:nvSpPr>
          <p:spPr bwMode="auto">
            <a:xfrm>
              <a:off x="4714" y="2387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06" name="Line 285"/>
            <p:cNvSpPr>
              <a:spLocks noChangeShapeType="1"/>
            </p:cNvSpPr>
            <p:nvPr/>
          </p:nvSpPr>
          <p:spPr bwMode="auto">
            <a:xfrm flipH="1" flipV="1">
              <a:off x="4912" y="1970"/>
              <a:ext cx="91" cy="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07" name="Line 286"/>
            <p:cNvSpPr>
              <a:spLocks noChangeShapeType="1"/>
            </p:cNvSpPr>
            <p:nvPr/>
          </p:nvSpPr>
          <p:spPr bwMode="auto">
            <a:xfrm flipV="1">
              <a:off x="4785" y="1979"/>
              <a:ext cx="108" cy="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08" name="Line 287"/>
            <p:cNvSpPr>
              <a:spLocks noChangeShapeType="1"/>
            </p:cNvSpPr>
            <p:nvPr/>
          </p:nvSpPr>
          <p:spPr bwMode="auto">
            <a:xfrm flipH="1" flipV="1">
              <a:off x="4322" y="2199"/>
              <a:ext cx="62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09" name="Line 288"/>
            <p:cNvSpPr>
              <a:spLocks noChangeShapeType="1"/>
            </p:cNvSpPr>
            <p:nvPr/>
          </p:nvSpPr>
          <p:spPr bwMode="auto">
            <a:xfrm flipV="1">
              <a:off x="4195" y="2199"/>
              <a:ext cx="90" cy="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10" name="Line 289"/>
            <p:cNvSpPr>
              <a:spLocks noChangeShapeType="1"/>
            </p:cNvSpPr>
            <p:nvPr/>
          </p:nvSpPr>
          <p:spPr bwMode="auto">
            <a:xfrm flipH="1" flipV="1">
              <a:off x="5039" y="2196"/>
              <a:ext cx="63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11" name="Line 290"/>
            <p:cNvSpPr>
              <a:spLocks noChangeShapeType="1"/>
            </p:cNvSpPr>
            <p:nvPr/>
          </p:nvSpPr>
          <p:spPr bwMode="auto">
            <a:xfrm flipV="1">
              <a:off x="4913" y="2196"/>
              <a:ext cx="89" cy="2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12" name="Oval 291"/>
            <p:cNvSpPr>
              <a:spLocks noChangeArrowheads="1"/>
            </p:cNvSpPr>
            <p:nvPr/>
          </p:nvSpPr>
          <p:spPr bwMode="auto">
            <a:xfrm>
              <a:off x="4360" y="2391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13" name="Oval 292"/>
            <p:cNvSpPr>
              <a:spLocks noChangeArrowheads="1"/>
            </p:cNvSpPr>
            <p:nvPr/>
          </p:nvSpPr>
          <p:spPr bwMode="auto">
            <a:xfrm>
              <a:off x="5094" y="2387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14" name="Oval 293"/>
            <p:cNvSpPr>
              <a:spLocks noChangeArrowheads="1"/>
            </p:cNvSpPr>
            <p:nvPr/>
          </p:nvSpPr>
          <p:spPr bwMode="auto">
            <a:xfrm>
              <a:off x="4903" y="238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3015" name="Line 294"/>
            <p:cNvSpPr>
              <a:spLocks noChangeShapeType="1"/>
            </p:cNvSpPr>
            <p:nvPr/>
          </p:nvSpPr>
          <p:spPr bwMode="auto">
            <a:xfrm flipH="1" flipV="1">
              <a:off x="4540" y="2196"/>
              <a:ext cx="18" cy="1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016" name="Line 295"/>
            <p:cNvSpPr>
              <a:spLocks noChangeShapeType="1"/>
            </p:cNvSpPr>
            <p:nvPr/>
          </p:nvSpPr>
          <p:spPr bwMode="auto">
            <a:xfrm flipV="1">
              <a:off x="4740" y="2205"/>
              <a:ext cx="45" cy="1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5768" name="Rectangle 296"/>
          <p:cNvSpPr>
            <a:spLocks noChangeArrowheads="1"/>
          </p:cNvSpPr>
          <p:nvPr/>
        </p:nvSpPr>
        <p:spPr bwMode="auto">
          <a:xfrm>
            <a:off x="755650" y="3355975"/>
            <a:ext cx="720725" cy="5032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05769" name="Rectangle 297"/>
          <p:cNvSpPr>
            <a:spLocks noChangeArrowheads="1"/>
          </p:cNvSpPr>
          <p:nvPr/>
        </p:nvSpPr>
        <p:spPr bwMode="auto">
          <a:xfrm>
            <a:off x="2081213" y="4235450"/>
            <a:ext cx="360362" cy="2873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grpSp>
        <p:nvGrpSpPr>
          <p:cNvPr id="11" name="Group 298"/>
          <p:cNvGrpSpPr>
            <a:grpSpLocks/>
          </p:cNvGrpSpPr>
          <p:nvPr/>
        </p:nvGrpSpPr>
        <p:grpSpPr bwMode="auto">
          <a:xfrm>
            <a:off x="1092200" y="3292475"/>
            <a:ext cx="1641475" cy="1511300"/>
            <a:chOff x="793" y="-698"/>
            <a:chExt cx="1034" cy="952"/>
          </a:xfrm>
        </p:grpSpPr>
        <p:sp>
          <p:nvSpPr>
            <p:cNvPr id="82975" name="Line 299"/>
            <p:cNvSpPr>
              <a:spLocks noChangeShapeType="1"/>
            </p:cNvSpPr>
            <p:nvPr/>
          </p:nvSpPr>
          <p:spPr bwMode="auto">
            <a:xfrm flipH="1" flipV="1">
              <a:off x="1165" y="-430"/>
              <a:ext cx="0" cy="4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976" name="Group 300"/>
            <p:cNvGrpSpPr>
              <a:grpSpLocks/>
            </p:cNvGrpSpPr>
            <p:nvPr/>
          </p:nvGrpSpPr>
          <p:grpSpPr bwMode="auto">
            <a:xfrm>
              <a:off x="793" y="-698"/>
              <a:ext cx="1034" cy="952"/>
              <a:chOff x="5911" y="2230"/>
              <a:chExt cx="1034" cy="952"/>
            </a:xfrm>
          </p:grpSpPr>
          <p:sp>
            <p:nvSpPr>
              <p:cNvPr id="82977" name="Line 301"/>
              <p:cNvSpPr>
                <a:spLocks noChangeShapeType="1"/>
              </p:cNvSpPr>
              <p:nvPr/>
            </p:nvSpPr>
            <p:spPr bwMode="auto">
              <a:xfrm flipH="1" flipV="1">
                <a:off x="6291" y="2938"/>
                <a:ext cx="300" cy="2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978" name="Line 302"/>
              <p:cNvSpPr>
                <a:spLocks noChangeShapeType="1"/>
              </p:cNvSpPr>
              <p:nvPr/>
            </p:nvSpPr>
            <p:spPr bwMode="auto">
              <a:xfrm flipV="1">
                <a:off x="6274" y="2254"/>
                <a:ext cx="317" cy="2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979" name="Line 303"/>
              <p:cNvSpPr>
                <a:spLocks noChangeShapeType="1"/>
              </p:cNvSpPr>
              <p:nvPr/>
            </p:nvSpPr>
            <p:spPr bwMode="auto">
              <a:xfrm>
                <a:off x="6591" y="2247"/>
                <a:ext cx="317" cy="2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980" name="Line 304"/>
              <p:cNvSpPr>
                <a:spLocks noChangeShapeType="1"/>
              </p:cNvSpPr>
              <p:nvPr/>
            </p:nvSpPr>
            <p:spPr bwMode="auto">
              <a:xfrm flipH="1" flipV="1">
                <a:off x="6921" y="2500"/>
                <a:ext cx="0" cy="4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981" name="Line 305"/>
              <p:cNvSpPr>
                <a:spLocks noChangeShapeType="1"/>
              </p:cNvSpPr>
              <p:nvPr/>
            </p:nvSpPr>
            <p:spPr bwMode="auto">
              <a:xfrm>
                <a:off x="6274" y="2475"/>
                <a:ext cx="644" cy="44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982" name="Arc 306"/>
              <p:cNvSpPr>
                <a:spLocks/>
              </p:cNvSpPr>
              <p:nvPr/>
            </p:nvSpPr>
            <p:spPr bwMode="auto">
              <a:xfrm flipH="1">
                <a:off x="6610" y="2936"/>
                <a:ext cx="308" cy="24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3" name="Arc 307"/>
              <p:cNvSpPr>
                <a:spLocks/>
              </p:cNvSpPr>
              <p:nvPr/>
            </p:nvSpPr>
            <p:spPr bwMode="auto">
              <a:xfrm flipV="1">
                <a:off x="6619" y="2937"/>
                <a:ext cx="308" cy="2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4" name="Arc 308"/>
              <p:cNvSpPr>
                <a:spLocks/>
              </p:cNvSpPr>
              <p:nvPr/>
            </p:nvSpPr>
            <p:spPr bwMode="auto">
              <a:xfrm flipH="1" flipV="1">
                <a:off x="6079" y="2393"/>
                <a:ext cx="185" cy="181"/>
              </a:xfrm>
              <a:custGeom>
                <a:avLst/>
                <a:gdLst>
                  <a:gd name="T0" fmla="*/ 0 w 43060"/>
                  <a:gd name="T1" fmla="*/ 0 h 43200"/>
                  <a:gd name="T2" fmla="*/ 0 w 43060"/>
                  <a:gd name="T3" fmla="*/ 0 h 43200"/>
                  <a:gd name="T4" fmla="*/ 0 w 4306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060"/>
                  <a:gd name="T10" fmla="*/ 0 h 43200"/>
                  <a:gd name="T11" fmla="*/ 43060 w 4306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60" h="43200" fill="none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</a:path>
                  <a:path w="43060" h="43200" stroke="0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  <a:lnTo>
                      <a:pt x="21460" y="21600"/>
                    </a:lnTo>
                    <a:lnTo>
                      <a:pt x="0" y="19143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5" name="Arc 309"/>
              <p:cNvSpPr>
                <a:spLocks/>
              </p:cNvSpPr>
              <p:nvPr/>
            </p:nvSpPr>
            <p:spPr bwMode="auto">
              <a:xfrm flipH="1" flipV="1">
                <a:off x="5911" y="2275"/>
                <a:ext cx="371" cy="381"/>
              </a:xfrm>
              <a:custGeom>
                <a:avLst/>
                <a:gdLst>
                  <a:gd name="T0" fmla="*/ 0 w 43129"/>
                  <a:gd name="T1" fmla="*/ 0 h 43200"/>
                  <a:gd name="T2" fmla="*/ 0 w 43129"/>
                  <a:gd name="T3" fmla="*/ 0 h 43200"/>
                  <a:gd name="T4" fmla="*/ 0 w 4312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129"/>
                  <a:gd name="T10" fmla="*/ 0 h 43200"/>
                  <a:gd name="T11" fmla="*/ 43129 w 4312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29" h="43200" fill="none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</a:path>
                  <a:path w="43129" h="43200" stroke="0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  <a:lnTo>
                      <a:pt x="21529" y="21600"/>
                    </a:lnTo>
                    <a:lnTo>
                      <a:pt x="1432" y="13683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6" name="Oval 310"/>
              <p:cNvSpPr>
                <a:spLocks noChangeArrowheads="1"/>
              </p:cNvSpPr>
              <p:nvPr/>
            </p:nvSpPr>
            <p:spPr bwMode="auto">
              <a:xfrm>
                <a:off x="6582" y="2230"/>
                <a:ext cx="44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87" name="Oval 311"/>
              <p:cNvSpPr>
                <a:spLocks noChangeArrowheads="1"/>
              </p:cNvSpPr>
              <p:nvPr/>
            </p:nvSpPr>
            <p:spPr bwMode="auto">
              <a:xfrm>
                <a:off x="6264" y="2457"/>
                <a:ext cx="44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88" name="Oval 312"/>
              <p:cNvSpPr>
                <a:spLocks noChangeArrowheads="1"/>
              </p:cNvSpPr>
              <p:nvPr/>
            </p:nvSpPr>
            <p:spPr bwMode="auto">
              <a:xfrm>
                <a:off x="6901" y="2456"/>
                <a:ext cx="44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89" name="Oval 313"/>
              <p:cNvSpPr>
                <a:spLocks noChangeArrowheads="1"/>
              </p:cNvSpPr>
              <p:nvPr/>
            </p:nvSpPr>
            <p:spPr bwMode="auto">
              <a:xfrm>
                <a:off x="6899" y="2910"/>
                <a:ext cx="44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90" name="Oval 314"/>
              <p:cNvSpPr>
                <a:spLocks noChangeArrowheads="1"/>
              </p:cNvSpPr>
              <p:nvPr/>
            </p:nvSpPr>
            <p:spPr bwMode="auto">
              <a:xfrm>
                <a:off x="6264" y="2910"/>
                <a:ext cx="44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91" name="Oval 315"/>
              <p:cNvSpPr>
                <a:spLocks noChangeArrowheads="1"/>
              </p:cNvSpPr>
              <p:nvPr/>
            </p:nvSpPr>
            <p:spPr bwMode="auto">
              <a:xfrm>
                <a:off x="6583" y="3137"/>
                <a:ext cx="44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316"/>
          <p:cNvGrpSpPr>
            <a:grpSpLocks/>
          </p:cNvGrpSpPr>
          <p:nvPr/>
        </p:nvGrpSpPr>
        <p:grpSpPr bwMode="auto">
          <a:xfrm>
            <a:off x="1651000" y="3298825"/>
            <a:ext cx="1081088" cy="1511300"/>
            <a:chOff x="1267" y="3702"/>
            <a:chExt cx="681" cy="952"/>
          </a:xfrm>
        </p:grpSpPr>
        <p:sp>
          <p:nvSpPr>
            <p:cNvPr id="82962" name="Line 317"/>
            <p:cNvSpPr>
              <a:spLocks noChangeShapeType="1"/>
            </p:cNvSpPr>
            <p:nvPr/>
          </p:nvSpPr>
          <p:spPr bwMode="auto">
            <a:xfrm flipH="1" flipV="1">
              <a:off x="1286" y="3970"/>
              <a:ext cx="0" cy="4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3" name="Line 318"/>
            <p:cNvSpPr>
              <a:spLocks noChangeShapeType="1"/>
            </p:cNvSpPr>
            <p:nvPr/>
          </p:nvSpPr>
          <p:spPr bwMode="auto">
            <a:xfrm flipH="1" flipV="1">
              <a:off x="1294" y="4410"/>
              <a:ext cx="300" cy="2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4" name="Line 319"/>
            <p:cNvSpPr>
              <a:spLocks noChangeShapeType="1"/>
            </p:cNvSpPr>
            <p:nvPr/>
          </p:nvSpPr>
          <p:spPr bwMode="auto">
            <a:xfrm flipV="1">
              <a:off x="1277" y="3726"/>
              <a:ext cx="317" cy="2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5" name="Line 320"/>
            <p:cNvSpPr>
              <a:spLocks noChangeShapeType="1"/>
            </p:cNvSpPr>
            <p:nvPr/>
          </p:nvSpPr>
          <p:spPr bwMode="auto">
            <a:xfrm>
              <a:off x="1594" y="3719"/>
              <a:ext cx="317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6" name="Line 321"/>
            <p:cNvSpPr>
              <a:spLocks noChangeShapeType="1"/>
            </p:cNvSpPr>
            <p:nvPr/>
          </p:nvSpPr>
          <p:spPr bwMode="auto">
            <a:xfrm flipH="1" flipV="1">
              <a:off x="1924" y="3972"/>
              <a:ext cx="0" cy="4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7" name="Line 322"/>
            <p:cNvSpPr>
              <a:spLocks noChangeShapeType="1"/>
            </p:cNvSpPr>
            <p:nvPr/>
          </p:nvSpPr>
          <p:spPr bwMode="auto">
            <a:xfrm>
              <a:off x="1277" y="3947"/>
              <a:ext cx="644" cy="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8" name="Arc 323"/>
            <p:cNvSpPr>
              <a:spLocks/>
            </p:cNvSpPr>
            <p:nvPr/>
          </p:nvSpPr>
          <p:spPr bwMode="auto">
            <a:xfrm flipV="1">
              <a:off x="1622" y="4409"/>
              <a:ext cx="308" cy="2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9" name="Oval 324"/>
            <p:cNvSpPr>
              <a:spLocks noChangeArrowheads="1"/>
            </p:cNvSpPr>
            <p:nvPr/>
          </p:nvSpPr>
          <p:spPr bwMode="auto">
            <a:xfrm>
              <a:off x="1585" y="3702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2970" name="Oval 325"/>
            <p:cNvSpPr>
              <a:spLocks noChangeArrowheads="1"/>
            </p:cNvSpPr>
            <p:nvPr/>
          </p:nvSpPr>
          <p:spPr bwMode="auto">
            <a:xfrm>
              <a:off x="1267" y="3929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2971" name="Oval 326"/>
            <p:cNvSpPr>
              <a:spLocks noChangeArrowheads="1"/>
            </p:cNvSpPr>
            <p:nvPr/>
          </p:nvSpPr>
          <p:spPr bwMode="auto">
            <a:xfrm>
              <a:off x="1904" y="3928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2972" name="Oval 327"/>
            <p:cNvSpPr>
              <a:spLocks noChangeArrowheads="1"/>
            </p:cNvSpPr>
            <p:nvPr/>
          </p:nvSpPr>
          <p:spPr bwMode="auto">
            <a:xfrm>
              <a:off x="1902" y="4382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2973" name="Oval 328"/>
            <p:cNvSpPr>
              <a:spLocks noChangeArrowheads="1"/>
            </p:cNvSpPr>
            <p:nvPr/>
          </p:nvSpPr>
          <p:spPr bwMode="auto">
            <a:xfrm>
              <a:off x="1267" y="4382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82974" name="Oval 329"/>
            <p:cNvSpPr>
              <a:spLocks noChangeArrowheads="1"/>
            </p:cNvSpPr>
            <p:nvPr/>
          </p:nvSpPr>
          <p:spPr bwMode="auto">
            <a:xfrm>
              <a:off x="1586" y="4609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961" name="灯片编号占位符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CD7030-3052-4C29-82C0-B6B480B8170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68" grpId="0" animBg="1"/>
      <p:bldP spid="105768" grpId="1" animBg="1"/>
      <p:bldP spid="105769" grpId="0" animBg="1"/>
      <p:bldP spid="10576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91709"/>
            <a:ext cx="8763000" cy="5486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2"/>
                </a:solidFill>
              </a:rPr>
              <a:t>Note: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1 </a:t>
            </a:r>
            <a:r>
              <a:rPr lang="zh-CN" altLang="en-US" sz="3300" dirty="0" smtClean="0"/>
              <a:t>若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有向图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有根，则漠视图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必连通。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2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若有向图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是强连通的，则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必有根，漠视图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必连通。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3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若漠视图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连通，则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   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不一定有根，当然更未必强连通；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  即使有根，也未必强连通。</a:t>
            </a:r>
          </a:p>
          <a:p>
            <a:pPr eaLnBrk="1" hangingPunct="1"/>
            <a:r>
              <a:rPr lang="zh-CN" altLang="en-US" sz="3300" dirty="0" smtClean="0">
                <a:latin typeface="Times New Roman" panose="02020603050405020304" pitchFamily="18" charset="0"/>
              </a:rPr>
              <a:t>称有向图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弱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连通的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的漠视图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是连通的。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8397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1EC1D8-CD1E-48DC-94BA-0377FDD42DE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21" name="Rectangle 37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mtClean="0"/>
              <a:t>例：</a:t>
            </a:r>
          </a:p>
        </p:txBody>
      </p:sp>
      <p:grpSp>
        <p:nvGrpSpPr>
          <p:cNvPr id="84995" name="Group 79"/>
          <p:cNvGrpSpPr>
            <a:grpSpLocks/>
          </p:cNvGrpSpPr>
          <p:nvPr/>
        </p:nvGrpSpPr>
        <p:grpSpPr bwMode="auto">
          <a:xfrm>
            <a:off x="76200" y="838200"/>
            <a:ext cx="4230688" cy="5284788"/>
            <a:chOff x="43" y="768"/>
            <a:chExt cx="2961" cy="3870"/>
          </a:xfrm>
        </p:grpSpPr>
        <p:grpSp>
          <p:nvGrpSpPr>
            <p:cNvPr id="85034" name="Group 3"/>
            <p:cNvGrpSpPr>
              <a:grpSpLocks/>
            </p:cNvGrpSpPr>
            <p:nvPr/>
          </p:nvGrpSpPr>
          <p:grpSpPr bwMode="auto">
            <a:xfrm>
              <a:off x="96" y="768"/>
              <a:ext cx="2908" cy="2715"/>
              <a:chOff x="2832" y="1392"/>
              <a:chExt cx="2860" cy="2523"/>
            </a:xfrm>
          </p:grpSpPr>
          <p:sp>
            <p:nvSpPr>
              <p:cNvPr id="85036" name="Line 4"/>
              <p:cNvSpPr>
                <a:spLocks noChangeShapeType="1"/>
              </p:cNvSpPr>
              <p:nvPr/>
            </p:nvSpPr>
            <p:spPr bwMode="auto">
              <a:xfrm flipH="1" flipV="1">
                <a:off x="3888" y="3072"/>
                <a:ext cx="672" cy="4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37" name="Line 5"/>
              <p:cNvSpPr>
                <a:spLocks noChangeShapeType="1"/>
              </p:cNvSpPr>
              <p:nvPr/>
            </p:nvSpPr>
            <p:spPr bwMode="auto">
              <a:xfrm flipH="1" flipV="1">
                <a:off x="3816" y="2304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38" name="Line 6"/>
              <p:cNvSpPr>
                <a:spLocks noChangeShapeType="1"/>
              </p:cNvSpPr>
              <p:nvPr/>
            </p:nvSpPr>
            <p:spPr bwMode="auto">
              <a:xfrm flipV="1">
                <a:off x="3840" y="1728"/>
                <a:ext cx="672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39" name="Line 7"/>
              <p:cNvSpPr>
                <a:spLocks noChangeShapeType="1"/>
              </p:cNvSpPr>
              <p:nvPr/>
            </p:nvSpPr>
            <p:spPr bwMode="auto">
              <a:xfrm>
                <a:off x="4672" y="1736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40" name="Line 8"/>
              <p:cNvSpPr>
                <a:spLocks noChangeShapeType="1"/>
              </p:cNvSpPr>
              <p:nvPr/>
            </p:nvSpPr>
            <p:spPr bwMode="auto">
              <a:xfrm flipH="1" flipV="1">
                <a:off x="5360" y="2304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41" name="Line 9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1392" cy="76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42" name="Arc 10"/>
              <p:cNvSpPr>
                <a:spLocks/>
              </p:cNvSpPr>
              <p:nvPr/>
            </p:nvSpPr>
            <p:spPr bwMode="auto">
              <a:xfrm flipH="1">
                <a:off x="4608" y="3072"/>
                <a:ext cx="672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3" name="Arc 11"/>
              <p:cNvSpPr>
                <a:spLocks/>
              </p:cNvSpPr>
              <p:nvPr/>
            </p:nvSpPr>
            <p:spPr bwMode="auto">
              <a:xfrm flipV="1">
                <a:off x="4704" y="3120"/>
                <a:ext cx="672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4" name="Arc 12"/>
              <p:cNvSpPr>
                <a:spLocks/>
              </p:cNvSpPr>
              <p:nvPr/>
            </p:nvSpPr>
            <p:spPr bwMode="auto">
              <a:xfrm flipH="1" flipV="1">
                <a:off x="3361" y="2061"/>
                <a:ext cx="382" cy="387"/>
              </a:xfrm>
              <a:custGeom>
                <a:avLst/>
                <a:gdLst>
                  <a:gd name="T0" fmla="*/ 0 w 43060"/>
                  <a:gd name="T1" fmla="*/ 0 h 43200"/>
                  <a:gd name="T2" fmla="*/ 0 w 43060"/>
                  <a:gd name="T3" fmla="*/ 0 h 43200"/>
                  <a:gd name="T4" fmla="*/ 0 w 4306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060"/>
                  <a:gd name="T10" fmla="*/ 0 h 43200"/>
                  <a:gd name="T11" fmla="*/ 43060 w 4306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60" h="43200" fill="none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</a:path>
                  <a:path w="43060" h="43200" stroke="0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  <a:lnTo>
                      <a:pt x="21460" y="21600"/>
                    </a:lnTo>
                    <a:lnTo>
                      <a:pt x="0" y="19143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5" name="Arc 13"/>
              <p:cNvSpPr>
                <a:spLocks/>
              </p:cNvSpPr>
              <p:nvPr/>
            </p:nvSpPr>
            <p:spPr bwMode="auto">
              <a:xfrm flipH="1" flipV="1">
                <a:off x="3073" y="1824"/>
                <a:ext cx="720" cy="720"/>
              </a:xfrm>
              <a:custGeom>
                <a:avLst/>
                <a:gdLst>
                  <a:gd name="T0" fmla="*/ 0 w 43129"/>
                  <a:gd name="T1" fmla="*/ 0 h 43200"/>
                  <a:gd name="T2" fmla="*/ 0 w 43129"/>
                  <a:gd name="T3" fmla="*/ 0 h 43200"/>
                  <a:gd name="T4" fmla="*/ 0 w 4312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129"/>
                  <a:gd name="T10" fmla="*/ 0 h 43200"/>
                  <a:gd name="T11" fmla="*/ 43129 w 4312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29" h="43200" fill="none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</a:path>
                  <a:path w="43129" h="43200" stroke="0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  <a:lnTo>
                      <a:pt x="21529" y="21600"/>
                    </a:lnTo>
                    <a:lnTo>
                      <a:pt x="1432" y="13683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6" name="Oval 14"/>
              <p:cNvSpPr>
                <a:spLocks noChangeArrowheads="1"/>
              </p:cNvSpPr>
              <p:nvPr/>
            </p:nvSpPr>
            <p:spPr bwMode="auto">
              <a:xfrm>
                <a:off x="4512" y="163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47" name="Oval 15"/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48" name="Oval 16"/>
              <p:cNvSpPr>
                <a:spLocks noChangeArrowheads="1"/>
              </p:cNvSpPr>
              <p:nvPr/>
            </p:nvSpPr>
            <p:spPr bwMode="auto">
              <a:xfrm>
                <a:off x="5280" y="216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49" name="Oval 17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50" name="Oval 18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51" name="Oval 19"/>
              <p:cNvSpPr>
                <a:spLocks noChangeArrowheads="1"/>
              </p:cNvSpPr>
              <p:nvPr/>
            </p:nvSpPr>
            <p:spPr bwMode="auto">
              <a:xfrm>
                <a:off x="5280" y="297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52" name="Text Box 20"/>
              <p:cNvSpPr txBox="1">
                <a:spLocks noChangeArrowheads="1"/>
              </p:cNvSpPr>
              <p:nvPr/>
            </p:nvSpPr>
            <p:spPr bwMode="auto">
              <a:xfrm>
                <a:off x="4456" y="1392"/>
                <a:ext cx="281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5053" name="Text Box 21"/>
              <p:cNvSpPr txBox="1">
                <a:spLocks noChangeArrowheads="1"/>
              </p:cNvSpPr>
              <p:nvPr/>
            </p:nvSpPr>
            <p:spPr bwMode="auto">
              <a:xfrm>
                <a:off x="5424" y="2064"/>
                <a:ext cx="267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5054" name="Text Box 22"/>
              <p:cNvSpPr txBox="1">
                <a:spLocks noChangeArrowheads="1"/>
              </p:cNvSpPr>
              <p:nvPr/>
            </p:nvSpPr>
            <p:spPr bwMode="auto">
              <a:xfrm>
                <a:off x="5425" y="2880"/>
                <a:ext cx="267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85055" name="Text Box 23"/>
              <p:cNvSpPr txBox="1">
                <a:spLocks noChangeArrowheads="1"/>
              </p:cNvSpPr>
              <p:nvPr/>
            </p:nvSpPr>
            <p:spPr bwMode="auto">
              <a:xfrm>
                <a:off x="4465" y="3601"/>
                <a:ext cx="281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85056" name="Text Box 24"/>
              <p:cNvSpPr txBox="1">
                <a:spLocks noChangeArrowheads="1"/>
              </p:cNvSpPr>
              <p:nvPr/>
            </p:nvSpPr>
            <p:spPr bwMode="auto">
              <a:xfrm>
                <a:off x="3505" y="2928"/>
                <a:ext cx="255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85057" name="Text Box 25"/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24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85058" name="Text Box 26"/>
              <p:cNvSpPr txBox="1">
                <a:spLocks noChangeArrowheads="1"/>
              </p:cNvSpPr>
              <p:nvPr/>
            </p:nvSpPr>
            <p:spPr bwMode="auto">
              <a:xfrm>
                <a:off x="4865" y="1680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59" name="Text Box 27"/>
              <p:cNvSpPr txBox="1">
                <a:spLocks noChangeArrowheads="1"/>
              </p:cNvSpPr>
              <p:nvPr/>
            </p:nvSpPr>
            <p:spPr bwMode="auto">
              <a:xfrm>
                <a:off x="5328" y="2496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60" name="Text Box 28"/>
              <p:cNvSpPr txBox="1">
                <a:spLocks noChangeArrowheads="1"/>
              </p:cNvSpPr>
              <p:nvPr/>
            </p:nvSpPr>
            <p:spPr bwMode="auto">
              <a:xfrm>
                <a:off x="5089" y="3408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61" name="Text Box 29"/>
              <p:cNvSpPr txBox="1">
                <a:spLocks noChangeArrowheads="1"/>
              </p:cNvSpPr>
              <p:nvPr/>
            </p:nvSpPr>
            <p:spPr bwMode="auto">
              <a:xfrm>
                <a:off x="4584" y="2928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62" name="Text Box 30"/>
              <p:cNvSpPr txBox="1">
                <a:spLocks noChangeArrowheads="1"/>
              </p:cNvSpPr>
              <p:nvPr/>
            </p:nvSpPr>
            <p:spPr bwMode="auto">
              <a:xfrm>
                <a:off x="4053" y="3216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63" name="Text Box 31"/>
              <p:cNvSpPr txBox="1">
                <a:spLocks noChangeArrowheads="1"/>
              </p:cNvSpPr>
              <p:nvPr/>
            </p:nvSpPr>
            <p:spPr bwMode="auto">
              <a:xfrm>
                <a:off x="3575" y="2545"/>
                <a:ext cx="29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64" name="Text Box 32"/>
              <p:cNvSpPr txBox="1">
                <a:spLocks noChangeArrowheads="1"/>
              </p:cNvSpPr>
              <p:nvPr/>
            </p:nvSpPr>
            <p:spPr bwMode="auto">
              <a:xfrm>
                <a:off x="3983" y="1680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65" name="Text Box 33"/>
              <p:cNvSpPr txBox="1">
                <a:spLocks noChangeArrowheads="1"/>
              </p:cNvSpPr>
              <p:nvPr/>
            </p:nvSpPr>
            <p:spPr bwMode="auto">
              <a:xfrm>
                <a:off x="3334" y="2064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66" name="Text Box 34"/>
              <p:cNvSpPr txBox="1">
                <a:spLocks noChangeArrowheads="1"/>
              </p:cNvSpPr>
              <p:nvPr/>
            </p:nvSpPr>
            <p:spPr bwMode="auto">
              <a:xfrm>
                <a:off x="2832" y="1921"/>
                <a:ext cx="29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67" name="Text Box 35"/>
              <p:cNvSpPr txBox="1">
                <a:spLocks noChangeArrowheads="1"/>
              </p:cNvSpPr>
              <p:nvPr/>
            </p:nvSpPr>
            <p:spPr bwMode="auto">
              <a:xfrm>
                <a:off x="4465" y="2352"/>
                <a:ext cx="35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5035" name="Text Box 38"/>
            <p:cNvSpPr txBox="1">
              <a:spLocks noChangeArrowheads="1"/>
            </p:cNvSpPr>
            <p:nvPr/>
          </p:nvSpPr>
          <p:spPr bwMode="auto">
            <a:xfrm>
              <a:off x="43" y="3455"/>
              <a:ext cx="2933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300" baseline="0">
                  <a:latin typeface="Times New Roman" panose="02020603050405020304" pitchFamily="18" charset="0"/>
                </a:rPr>
                <a:t>有向图是</a:t>
              </a:r>
              <a:r>
                <a:rPr lang="en-US" altLang="zh-CN" sz="3300" baseline="0">
                  <a:latin typeface="Times New Roman" panose="02020603050405020304" pitchFamily="18" charset="0"/>
                </a:rPr>
                <a:t>(</a:t>
              </a:r>
              <a:r>
                <a:rPr lang="zh-CN" altLang="en-US" sz="3300" baseline="0">
                  <a:latin typeface="Times New Roman" panose="02020603050405020304" pitchFamily="18" charset="0"/>
                </a:rPr>
                <a:t>弱</a:t>
              </a:r>
              <a:r>
                <a:rPr lang="en-US" altLang="zh-CN" sz="3300" baseline="0">
                  <a:latin typeface="Times New Roman" panose="02020603050405020304" pitchFamily="18" charset="0"/>
                </a:rPr>
                <a:t>)</a:t>
              </a:r>
              <a:r>
                <a:rPr lang="zh-CN" altLang="en-US" sz="3300" baseline="0">
                  <a:latin typeface="Times New Roman" panose="02020603050405020304" pitchFamily="18" charset="0"/>
                </a:rPr>
                <a:t>连通的，但不是强连通的，有根</a:t>
              </a:r>
              <a:r>
                <a:rPr lang="en-US" altLang="zh-CN" sz="330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3300" baseline="0">
                  <a:latin typeface="Times New Roman" panose="02020603050405020304" pitchFamily="18" charset="0"/>
                </a:rPr>
                <a:t> </a:t>
              </a:r>
              <a:r>
                <a:rPr lang="zh-CN" altLang="en-US" sz="3300" baseline="0">
                  <a:latin typeface="Times New Roman" panose="02020603050405020304" pitchFamily="18" charset="0"/>
                </a:rPr>
                <a:t>。</a:t>
              </a:r>
              <a:endParaRPr lang="en-US" altLang="zh-CN" sz="3300" baseline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4996" name="Group 82"/>
          <p:cNvGrpSpPr>
            <a:grpSpLocks/>
          </p:cNvGrpSpPr>
          <p:nvPr/>
        </p:nvGrpSpPr>
        <p:grpSpPr bwMode="auto">
          <a:xfrm>
            <a:off x="4495800" y="914400"/>
            <a:ext cx="4402138" cy="4040188"/>
            <a:chOff x="96" y="768"/>
            <a:chExt cx="2892" cy="3157"/>
          </a:xfrm>
        </p:grpSpPr>
        <p:grpSp>
          <p:nvGrpSpPr>
            <p:cNvPr id="85000" name="Group 83"/>
            <p:cNvGrpSpPr>
              <a:grpSpLocks/>
            </p:cNvGrpSpPr>
            <p:nvPr/>
          </p:nvGrpSpPr>
          <p:grpSpPr bwMode="auto">
            <a:xfrm>
              <a:off x="96" y="768"/>
              <a:ext cx="2892" cy="2735"/>
              <a:chOff x="2832" y="1392"/>
              <a:chExt cx="2844" cy="2541"/>
            </a:xfrm>
          </p:grpSpPr>
          <p:sp>
            <p:nvSpPr>
              <p:cNvPr id="85002" name="Line 84"/>
              <p:cNvSpPr>
                <a:spLocks noChangeShapeType="1"/>
              </p:cNvSpPr>
              <p:nvPr/>
            </p:nvSpPr>
            <p:spPr bwMode="auto">
              <a:xfrm flipH="1" flipV="1">
                <a:off x="3888" y="3072"/>
                <a:ext cx="672" cy="48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03" name="Line 85"/>
              <p:cNvSpPr>
                <a:spLocks noChangeShapeType="1"/>
              </p:cNvSpPr>
              <p:nvPr/>
            </p:nvSpPr>
            <p:spPr bwMode="auto">
              <a:xfrm flipH="1" flipV="1">
                <a:off x="3816" y="2304"/>
                <a:ext cx="0" cy="67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04" name="Line 86"/>
              <p:cNvSpPr>
                <a:spLocks noChangeShapeType="1"/>
              </p:cNvSpPr>
              <p:nvPr/>
            </p:nvSpPr>
            <p:spPr bwMode="auto">
              <a:xfrm flipV="1">
                <a:off x="3840" y="1728"/>
                <a:ext cx="672" cy="43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05" name="Line 87"/>
              <p:cNvSpPr>
                <a:spLocks noChangeShapeType="1"/>
              </p:cNvSpPr>
              <p:nvPr/>
            </p:nvSpPr>
            <p:spPr bwMode="auto">
              <a:xfrm>
                <a:off x="4672" y="1736"/>
                <a:ext cx="624" cy="43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06" name="Line 88"/>
              <p:cNvSpPr>
                <a:spLocks noChangeShapeType="1"/>
              </p:cNvSpPr>
              <p:nvPr/>
            </p:nvSpPr>
            <p:spPr bwMode="auto">
              <a:xfrm flipH="1" flipV="1">
                <a:off x="5360" y="2304"/>
                <a:ext cx="0" cy="67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07" name="Line 89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1392" cy="76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08" name="Arc 90"/>
              <p:cNvSpPr>
                <a:spLocks/>
              </p:cNvSpPr>
              <p:nvPr/>
            </p:nvSpPr>
            <p:spPr bwMode="auto">
              <a:xfrm flipH="1">
                <a:off x="4608" y="3072"/>
                <a:ext cx="672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 type="triangle" w="med" len="med"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9" name="Arc 91"/>
              <p:cNvSpPr>
                <a:spLocks/>
              </p:cNvSpPr>
              <p:nvPr/>
            </p:nvSpPr>
            <p:spPr bwMode="auto">
              <a:xfrm flipV="1">
                <a:off x="4704" y="3120"/>
                <a:ext cx="672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10" name="Arc 92"/>
              <p:cNvSpPr>
                <a:spLocks/>
              </p:cNvSpPr>
              <p:nvPr/>
            </p:nvSpPr>
            <p:spPr bwMode="auto">
              <a:xfrm flipH="1" flipV="1">
                <a:off x="3361" y="2061"/>
                <a:ext cx="382" cy="387"/>
              </a:xfrm>
              <a:custGeom>
                <a:avLst/>
                <a:gdLst>
                  <a:gd name="T0" fmla="*/ 0 w 43060"/>
                  <a:gd name="T1" fmla="*/ 0 h 43200"/>
                  <a:gd name="T2" fmla="*/ 0 w 43060"/>
                  <a:gd name="T3" fmla="*/ 0 h 43200"/>
                  <a:gd name="T4" fmla="*/ 0 w 4306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060"/>
                  <a:gd name="T10" fmla="*/ 0 h 43200"/>
                  <a:gd name="T11" fmla="*/ 43060 w 4306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60" h="43200" fill="none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</a:path>
                  <a:path w="43060" h="43200" stroke="0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  <a:lnTo>
                      <a:pt x="21460" y="21600"/>
                    </a:lnTo>
                    <a:lnTo>
                      <a:pt x="0" y="1914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11" name="Arc 93"/>
              <p:cNvSpPr>
                <a:spLocks/>
              </p:cNvSpPr>
              <p:nvPr/>
            </p:nvSpPr>
            <p:spPr bwMode="auto">
              <a:xfrm flipH="1" flipV="1">
                <a:off x="3073" y="1824"/>
                <a:ext cx="720" cy="720"/>
              </a:xfrm>
              <a:custGeom>
                <a:avLst/>
                <a:gdLst>
                  <a:gd name="T0" fmla="*/ 0 w 43129"/>
                  <a:gd name="T1" fmla="*/ 0 h 43200"/>
                  <a:gd name="T2" fmla="*/ 0 w 43129"/>
                  <a:gd name="T3" fmla="*/ 0 h 43200"/>
                  <a:gd name="T4" fmla="*/ 0 w 4312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129"/>
                  <a:gd name="T10" fmla="*/ 0 h 43200"/>
                  <a:gd name="T11" fmla="*/ 43129 w 4312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29" h="43200" fill="none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</a:path>
                  <a:path w="43129" h="43200" stroke="0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  <a:lnTo>
                      <a:pt x="21529" y="21600"/>
                    </a:lnTo>
                    <a:lnTo>
                      <a:pt x="1432" y="1368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12" name="Oval 94"/>
              <p:cNvSpPr>
                <a:spLocks noChangeArrowheads="1"/>
              </p:cNvSpPr>
              <p:nvPr/>
            </p:nvSpPr>
            <p:spPr bwMode="auto">
              <a:xfrm>
                <a:off x="4512" y="163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3" name="Oval 95"/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4" name="Oval 96"/>
              <p:cNvSpPr>
                <a:spLocks noChangeArrowheads="1"/>
              </p:cNvSpPr>
              <p:nvPr/>
            </p:nvSpPr>
            <p:spPr bwMode="auto">
              <a:xfrm>
                <a:off x="5280" y="216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5" name="Oval 97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6" name="Oval 98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7" name="Oval 99"/>
              <p:cNvSpPr>
                <a:spLocks noChangeArrowheads="1"/>
              </p:cNvSpPr>
              <p:nvPr/>
            </p:nvSpPr>
            <p:spPr bwMode="auto">
              <a:xfrm>
                <a:off x="5280" y="297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8" name="Text Box 100"/>
              <p:cNvSpPr txBox="1">
                <a:spLocks noChangeArrowheads="1"/>
              </p:cNvSpPr>
              <p:nvPr/>
            </p:nvSpPr>
            <p:spPr bwMode="auto">
              <a:xfrm>
                <a:off x="4457" y="1392"/>
                <a:ext cx="26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5019" name="Text Box 101"/>
              <p:cNvSpPr txBox="1">
                <a:spLocks noChangeArrowheads="1"/>
              </p:cNvSpPr>
              <p:nvPr/>
            </p:nvSpPr>
            <p:spPr bwMode="auto">
              <a:xfrm>
                <a:off x="5424" y="2064"/>
                <a:ext cx="25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5020" name="Text Box 102"/>
              <p:cNvSpPr txBox="1">
                <a:spLocks noChangeArrowheads="1"/>
              </p:cNvSpPr>
              <p:nvPr/>
            </p:nvSpPr>
            <p:spPr bwMode="auto">
              <a:xfrm>
                <a:off x="5425" y="2880"/>
                <a:ext cx="25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85021" name="Text Box 103"/>
              <p:cNvSpPr txBox="1">
                <a:spLocks noChangeArrowheads="1"/>
              </p:cNvSpPr>
              <p:nvPr/>
            </p:nvSpPr>
            <p:spPr bwMode="auto">
              <a:xfrm>
                <a:off x="4465" y="3601"/>
                <a:ext cx="26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85022" name="Text Box 104"/>
              <p:cNvSpPr txBox="1">
                <a:spLocks noChangeArrowheads="1"/>
              </p:cNvSpPr>
              <p:nvPr/>
            </p:nvSpPr>
            <p:spPr bwMode="auto">
              <a:xfrm>
                <a:off x="3505" y="2927"/>
                <a:ext cx="23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85023" name="Text Box 105"/>
              <p:cNvSpPr txBox="1">
                <a:spLocks noChangeArrowheads="1"/>
              </p:cNvSpPr>
              <p:nvPr/>
            </p:nvSpPr>
            <p:spPr bwMode="auto">
              <a:xfrm>
                <a:off x="3551" y="2111"/>
                <a:ext cx="22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85024" name="Text Box 106"/>
              <p:cNvSpPr txBox="1">
                <a:spLocks noChangeArrowheads="1"/>
              </p:cNvSpPr>
              <p:nvPr/>
            </p:nvSpPr>
            <p:spPr bwMode="auto">
              <a:xfrm>
                <a:off x="4865" y="1665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5" name="Text Box 107"/>
              <p:cNvSpPr txBox="1">
                <a:spLocks noChangeArrowheads="1"/>
              </p:cNvSpPr>
              <p:nvPr/>
            </p:nvSpPr>
            <p:spPr bwMode="auto">
              <a:xfrm>
                <a:off x="5328" y="2481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6" name="Text Box 108"/>
              <p:cNvSpPr txBox="1">
                <a:spLocks noChangeArrowheads="1"/>
              </p:cNvSpPr>
              <p:nvPr/>
            </p:nvSpPr>
            <p:spPr bwMode="auto">
              <a:xfrm>
                <a:off x="5089" y="3393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7" name="Text Box 109"/>
              <p:cNvSpPr txBox="1">
                <a:spLocks noChangeArrowheads="1"/>
              </p:cNvSpPr>
              <p:nvPr/>
            </p:nvSpPr>
            <p:spPr bwMode="auto">
              <a:xfrm>
                <a:off x="4584" y="2912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8" name="Text Box 110"/>
              <p:cNvSpPr txBox="1">
                <a:spLocks noChangeArrowheads="1"/>
              </p:cNvSpPr>
              <p:nvPr/>
            </p:nvSpPr>
            <p:spPr bwMode="auto">
              <a:xfrm>
                <a:off x="4053" y="3200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9" name="Text Box 111"/>
              <p:cNvSpPr txBox="1">
                <a:spLocks noChangeArrowheads="1"/>
              </p:cNvSpPr>
              <p:nvPr/>
            </p:nvSpPr>
            <p:spPr bwMode="auto">
              <a:xfrm>
                <a:off x="3575" y="2529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0" name="Text Box 112"/>
              <p:cNvSpPr txBox="1">
                <a:spLocks noChangeArrowheads="1"/>
              </p:cNvSpPr>
              <p:nvPr/>
            </p:nvSpPr>
            <p:spPr bwMode="auto">
              <a:xfrm>
                <a:off x="3983" y="1665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1" name="Text Box 113"/>
              <p:cNvSpPr txBox="1">
                <a:spLocks noChangeArrowheads="1"/>
              </p:cNvSpPr>
              <p:nvPr/>
            </p:nvSpPr>
            <p:spPr bwMode="auto">
              <a:xfrm>
                <a:off x="3334" y="2049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2" name="Text Box 114"/>
              <p:cNvSpPr txBox="1">
                <a:spLocks noChangeArrowheads="1"/>
              </p:cNvSpPr>
              <p:nvPr/>
            </p:nvSpPr>
            <p:spPr bwMode="auto">
              <a:xfrm>
                <a:off x="2832" y="1905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3" name="Text Box 115"/>
              <p:cNvSpPr txBox="1">
                <a:spLocks noChangeArrowheads="1"/>
              </p:cNvSpPr>
              <p:nvPr/>
            </p:nvSpPr>
            <p:spPr bwMode="auto">
              <a:xfrm>
                <a:off x="4465" y="2337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5001" name="Text Box 116"/>
            <p:cNvSpPr txBox="1">
              <a:spLocks noChangeArrowheads="1"/>
            </p:cNvSpPr>
            <p:nvPr/>
          </p:nvSpPr>
          <p:spPr bwMode="auto">
            <a:xfrm>
              <a:off x="615" y="3456"/>
              <a:ext cx="236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300" baseline="0">
                  <a:latin typeface="Times New Roman" panose="02020603050405020304" pitchFamily="18" charset="0"/>
                </a:rPr>
                <a:t>其漠视图连通</a:t>
              </a:r>
              <a:endParaRPr lang="en-US" altLang="zh-CN" sz="330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84997" name="AutoShape 118"/>
          <p:cNvSpPr>
            <a:spLocks noChangeArrowheads="1"/>
          </p:cNvSpPr>
          <p:nvPr/>
        </p:nvSpPr>
        <p:spPr bwMode="auto">
          <a:xfrm>
            <a:off x="4572000" y="24384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635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499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29CD2D-C36B-4BBF-9BEE-C5E0D3D66CA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mtClean="0"/>
              <a:t>例：</a:t>
            </a:r>
          </a:p>
        </p:txBody>
      </p:sp>
      <p:grpSp>
        <p:nvGrpSpPr>
          <p:cNvPr id="86019" name="Group 38"/>
          <p:cNvGrpSpPr>
            <a:grpSpLocks/>
          </p:cNvGrpSpPr>
          <p:nvPr/>
        </p:nvGrpSpPr>
        <p:grpSpPr bwMode="auto">
          <a:xfrm>
            <a:off x="457200" y="1371600"/>
            <a:ext cx="3505200" cy="3970338"/>
            <a:chOff x="2304" y="288"/>
            <a:chExt cx="2064" cy="2540"/>
          </a:xfrm>
        </p:grpSpPr>
        <p:grpSp>
          <p:nvGrpSpPr>
            <p:cNvPr id="86036" name="Group 39"/>
            <p:cNvGrpSpPr>
              <a:grpSpLocks/>
            </p:cNvGrpSpPr>
            <p:nvPr/>
          </p:nvGrpSpPr>
          <p:grpSpPr bwMode="auto">
            <a:xfrm>
              <a:off x="2304" y="288"/>
              <a:ext cx="2064" cy="2208"/>
              <a:chOff x="2880" y="912"/>
              <a:chExt cx="960" cy="960"/>
            </a:xfrm>
          </p:grpSpPr>
          <p:sp>
            <p:nvSpPr>
              <p:cNvPr id="86038" name="Oval 40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9" name="Oval 41"/>
              <p:cNvSpPr>
                <a:spLocks noChangeArrowheads="1"/>
              </p:cNvSpPr>
              <p:nvPr/>
            </p:nvSpPr>
            <p:spPr bwMode="auto">
              <a:xfrm>
                <a:off x="288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0" name="Oval 42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1" name="Oval 43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2" name="Oval 44"/>
              <p:cNvSpPr>
                <a:spLocks noChangeArrowheads="1"/>
              </p:cNvSpPr>
              <p:nvPr/>
            </p:nvSpPr>
            <p:spPr bwMode="auto">
              <a:xfrm>
                <a:off x="3600" y="17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3" name="Line 45"/>
              <p:cNvSpPr>
                <a:spLocks noChangeShapeType="1"/>
              </p:cNvSpPr>
              <p:nvPr/>
            </p:nvSpPr>
            <p:spPr bwMode="auto">
              <a:xfrm flipH="1" flipV="1">
                <a:off x="2928" y="1392"/>
                <a:ext cx="96" cy="384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044" name="Line 46"/>
              <p:cNvSpPr>
                <a:spLocks noChangeShapeType="1"/>
              </p:cNvSpPr>
              <p:nvPr/>
            </p:nvSpPr>
            <p:spPr bwMode="auto">
              <a:xfrm flipV="1">
                <a:off x="2936" y="1000"/>
                <a:ext cx="384" cy="28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045" name="Line 47"/>
              <p:cNvSpPr>
                <a:spLocks noChangeShapeType="1"/>
              </p:cNvSpPr>
              <p:nvPr/>
            </p:nvSpPr>
            <p:spPr bwMode="auto">
              <a:xfrm>
                <a:off x="3408" y="1008"/>
                <a:ext cx="336" cy="28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046" name="Line 48"/>
              <p:cNvSpPr>
                <a:spLocks noChangeShapeType="1"/>
              </p:cNvSpPr>
              <p:nvPr/>
            </p:nvSpPr>
            <p:spPr bwMode="auto">
              <a:xfrm flipH="1">
                <a:off x="3688" y="1392"/>
                <a:ext cx="104" cy="39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047" name="Line 49"/>
              <p:cNvSpPr>
                <a:spLocks noChangeShapeType="1"/>
              </p:cNvSpPr>
              <p:nvPr/>
            </p:nvSpPr>
            <p:spPr bwMode="auto">
              <a:xfrm flipH="1">
                <a:off x="3072" y="1824"/>
                <a:ext cx="528" cy="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6037" name="Rectangle 50"/>
            <p:cNvSpPr>
              <a:spLocks noChangeArrowheads="1"/>
            </p:cNvSpPr>
            <p:nvPr/>
          </p:nvSpPr>
          <p:spPr bwMode="auto">
            <a:xfrm>
              <a:off x="2792" y="2496"/>
              <a:ext cx="946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宋体" panose="02010600030101010101" pitchFamily="2" charset="-122"/>
                </a:rPr>
                <a:t>强连通的</a:t>
              </a:r>
            </a:p>
          </p:txBody>
        </p:sp>
      </p:grpSp>
      <p:grpSp>
        <p:nvGrpSpPr>
          <p:cNvPr id="86020" name="Group 76"/>
          <p:cNvGrpSpPr>
            <a:grpSpLocks/>
          </p:cNvGrpSpPr>
          <p:nvPr/>
        </p:nvGrpSpPr>
        <p:grpSpPr bwMode="auto">
          <a:xfrm>
            <a:off x="5257800" y="1295400"/>
            <a:ext cx="3581400" cy="4038600"/>
            <a:chOff x="2304" y="288"/>
            <a:chExt cx="2064" cy="2535"/>
          </a:xfrm>
        </p:grpSpPr>
        <p:grpSp>
          <p:nvGrpSpPr>
            <p:cNvPr id="86024" name="Group 77"/>
            <p:cNvGrpSpPr>
              <a:grpSpLocks/>
            </p:cNvGrpSpPr>
            <p:nvPr/>
          </p:nvGrpSpPr>
          <p:grpSpPr bwMode="auto">
            <a:xfrm>
              <a:off x="2304" y="288"/>
              <a:ext cx="2064" cy="2208"/>
              <a:chOff x="2880" y="912"/>
              <a:chExt cx="960" cy="960"/>
            </a:xfrm>
          </p:grpSpPr>
          <p:sp>
            <p:nvSpPr>
              <p:cNvPr id="86026" name="Oval 78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27" name="Oval 79"/>
              <p:cNvSpPr>
                <a:spLocks noChangeArrowheads="1"/>
              </p:cNvSpPr>
              <p:nvPr/>
            </p:nvSpPr>
            <p:spPr bwMode="auto">
              <a:xfrm>
                <a:off x="288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28" name="Oval 80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29" name="Oval 81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0" name="Oval 82"/>
              <p:cNvSpPr>
                <a:spLocks noChangeArrowheads="1"/>
              </p:cNvSpPr>
              <p:nvPr/>
            </p:nvSpPr>
            <p:spPr bwMode="auto">
              <a:xfrm>
                <a:off x="3600" y="17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1" name="Line 83"/>
              <p:cNvSpPr>
                <a:spLocks noChangeShapeType="1"/>
              </p:cNvSpPr>
              <p:nvPr/>
            </p:nvSpPr>
            <p:spPr bwMode="auto">
              <a:xfrm flipH="1" flipV="1">
                <a:off x="2928" y="1392"/>
                <a:ext cx="96" cy="384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032" name="Line 84"/>
              <p:cNvSpPr>
                <a:spLocks noChangeShapeType="1"/>
              </p:cNvSpPr>
              <p:nvPr/>
            </p:nvSpPr>
            <p:spPr bwMode="auto">
              <a:xfrm flipV="1">
                <a:off x="2936" y="1000"/>
                <a:ext cx="384" cy="28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033" name="Line 85"/>
              <p:cNvSpPr>
                <a:spLocks noChangeShapeType="1"/>
              </p:cNvSpPr>
              <p:nvPr/>
            </p:nvSpPr>
            <p:spPr bwMode="auto">
              <a:xfrm>
                <a:off x="3408" y="1008"/>
                <a:ext cx="336" cy="28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034" name="Line 86"/>
              <p:cNvSpPr>
                <a:spLocks noChangeShapeType="1"/>
              </p:cNvSpPr>
              <p:nvPr/>
            </p:nvSpPr>
            <p:spPr bwMode="auto">
              <a:xfrm flipH="1">
                <a:off x="3688" y="1392"/>
                <a:ext cx="104" cy="39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035" name="Line 87"/>
              <p:cNvSpPr>
                <a:spLocks noChangeShapeType="1"/>
              </p:cNvSpPr>
              <p:nvPr/>
            </p:nvSpPr>
            <p:spPr bwMode="auto">
              <a:xfrm flipH="1">
                <a:off x="3072" y="1824"/>
                <a:ext cx="528" cy="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6025" name="Rectangle 88"/>
            <p:cNvSpPr>
              <a:spLocks noChangeArrowheads="1"/>
            </p:cNvSpPr>
            <p:nvPr/>
          </p:nvSpPr>
          <p:spPr bwMode="auto">
            <a:xfrm>
              <a:off x="2792" y="2496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宋体" panose="02010600030101010101" pitchFamily="2" charset="-122"/>
                </a:rPr>
                <a:t>连通的</a:t>
              </a:r>
            </a:p>
          </p:txBody>
        </p:sp>
      </p:grpSp>
      <p:sp>
        <p:nvSpPr>
          <p:cNvPr id="86021" name="AutoShape 89"/>
          <p:cNvSpPr>
            <a:spLocks noChangeArrowheads="1"/>
          </p:cNvSpPr>
          <p:nvPr/>
        </p:nvSpPr>
        <p:spPr bwMode="auto">
          <a:xfrm>
            <a:off x="4267200" y="20574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635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602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F63016-CD4C-47A4-893A-EB33C520E67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mtClean="0"/>
              <a:t>例：</a:t>
            </a:r>
          </a:p>
        </p:txBody>
      </p:sp>
      <p:grpSp>
        <p:nvGrpSpPr>
          <p:cNvPr id="87043" name="Group 51"/>
          <p:cNvGrpSpPr>
            <a:grpSpLocks/>
          </p:cNvGrpSpPr>
          <p:nvPr/>
        </p:nvGrpSpPr>
        <p:grpSpPr bwMode="auto">
          <a:xfrm>
            <a:off x="228600" y="1143000"/>
            <a:ext cx="4267200" cy="4564063"/>
            <a:chOff x="2592" y="684"/>
            <a:chExt cx="2928" cy="3020"/>
          </a:xfrm>
        </p:grpSpPr>
        <p:grpSp>
          <p:nvGrpSpPr>
            <p:cNvPr id="87072" name="Group 52"/>
            <p:cNvGrpSpPr>
              <a:grpSpLocks/>
            </p:cNvGrpSpPr>
            <p:nvPr/>
          </p:nvGrpSpPr>
          <p:grpSpPr bwMode="auto">
            <a:xfrm>
              <a:off x="2592" y="684"/>
              <a:ext cx="2928" cy="2580"/>
              <a:chOff x="3456" y="684"/>
              <a:chExt cx="1760" cy="1820"/>
            </a:xfrm>
          </p:grpSpPr>
          <p:sp>
            <p:nvSpPr>
              <p:cNvPr id="87074" name="Line 53"/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75" name="Line 54"/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76" name="Line 55"/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77" name="Line 56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78" name="Line 57"/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79" name="Line 58"/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80" name="Line 59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81" name="Line 60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82" name="Line 61"/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83" name="Line 62"/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84" name="Oval 63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85" name="Oval 64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86" name="Oval 65"/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87" name="Oval 66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88" name="Oval 67"/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89" name="Oval 68"/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90" name="Oval 69"/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91" name="Oval 70"/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92" name="Oval 71"/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93" name="Oval 72"/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94" name="Oval 73"/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95" name="Text Box 74"/>
              <p:cNvSpPr txBox="1">
                <a:spLocks noChangeArrowheads="1"/>
              </p:cNvSpPr>
              <p:nvPr/>
            </p:nvSpPr>
            <p:spPr bwMode="auto">
              <a:xfrm>
                <a:off x="4550" y="684"/>
                <a:ext cx="15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87073" name="Text Box 75"/>
            <p:cNvSpPr txBox="1">
              <a:spLocks noChangeArrowheads="1"/>
            </p:cNvSpPr>
            <p:nvPr/>
          </p:nvSpPr>
          <p:spPr bwMode="auto">
            <a:xfrm>
              <a:off x="3840" y="3360"/>
              <a:ext cx="864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solidFill>
                    <a:srgbClr val="FFFF00"/>
                  </a:solidFill>
                  <a:latin typeface="宋体" panose="02010600030101010101" pitchFamily="2" charset="-122"/>
                </a:rPr>
                <a:t>有根</a:t>
              </a:r>
              <a:r>
                <a:rPr lang="en-US" altLang="zh-CN" sz="280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87044" name="Group 76"/>
          <p:cNvGrpSpPr>
            <a:grpSpLocks/>
          </p:cNvGrpSpPr>
          <p:nvPr/>
        </p:nvGrpSpPr>
        <p:grpSpPr bwMode="auto">
          <a:xfrm>
            <a:off x="4267200" y="1039813"/>
            <a:ext cx="4648200" cy="4794250"/>
            <a:chOff x="2592" y="667"/>
            <a:chExt cx="2928" cy="3020"/>
          </a:xfrm>
        </p:grpSpPr>
        <p:grpSp>
          <p:nvGrpSpPr>
            <p:cNvPr id="87048" name="Group 77"/>
            <p:cNvGrpSpPr>
              <a:grpSpLocks/>
            </p:cNvGrpSpPr>
            <p:nvPr/>
          </p:nvGrpSpPr>
          <p:grpSpPr bwMode="auto">
            <a:xfrm>
              <a:off x="2592" y="667"/>
              <a:ext cx="2928" cy="2597"/>
              <a:chOff x="3456" y="672"/>
              <a:chExt cx="1760" cy="1832"/>
            </a:xfrm>
          </p:grpSpPr>
          <p:sp>
            <p:nvSpPr>
              <p:cNvPr id="87050" name="Line 78"/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1" name="Line 79"/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2" name="Line 80"/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3" name="Line 81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4" name="Line 82"/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5" name="Line 83"/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6" name="Line 84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7" name="Line 85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8" name="Line 86"/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9" name="Line 87"/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60" name="Oval 88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1" name="Oval 89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2" name="Oval 90"/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3" name="Oval 91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4" name="Oval 92"/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5" name="Oval 93"/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6" name="Oval 94"/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7" name="Oval 95"/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8" name="Oval 96"/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9" name="Oval 97"/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70" name="Oval 98"/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71" name="Text Box 99"/>
              <p:cNvSpPr txBox="1">
                <a:spLocks noChangeArrowheads="1"/>
              </p:cNvSpPr>
              <p:nvPr/>
            </p:nvSpPr>
            <p:spPr bwMode="auto">
              <a:xfrm>
                <a:off x="4550" y="672"/>
                <a:ext cx="7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7049" name="Text Box 100"/>
            <p:cNvSpPr txBox="1">
              <a:spLocks noChangeArrowheads="1"/>
            </p:cNvSpPr>
            <p:nvPr/>
          </p:nvSpPr>
          <p:spPr bwMode="auto">
            <a:xfrm>
              <a:off x="3840" y="3360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宋体" panose="02010600030101010101" pitchFamily="2" charset="-122"/>
                </a:rPr>
                <a:t>连通图</a:t>
              </a:r>
              <a:endParaRPr lang="en-US" altLang="zh-CN" sz="280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87045" name="AutoShape 101"/>
          <p:cNvSpPr>
            <a:spLocks noChangeArrowheads="1"/>
          </p:cNvSpPr>
          <p:nvPr/>
        </p:nvSpPr>
        <p:spPr bwMode="auto">
          <a:xfrm>
            <a:off x="4572000" y="22860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635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704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4C1E41-EF85-45AE-BAC7-FF4F803823C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833438"/>
            <a:ext cx="8763000" cy="55626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定义4.3.1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G=(P, A)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称为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有向图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是点集合，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是从一点引到一点(不要求一定是另一点)的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弧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集合。</a:t>
            </a:r>
          </a:p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为有限集时，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称为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有限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有向图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3300" dirty="0" smtClean="0">
                <a:latin typeface="宋体" panose="02010600030101010101" pitchFamily="2" charset="-122"/>
              </a:rPr>
              <a:t>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3300" dirty="0" smtClean="0">
                <a:latin typeface="宋体" panose="02010600030101010101" pitchFamily="2" charset="-122"/>
              </a:rPr>
              <a:t>是一条从点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dirty="0" smtClean="0">
                <a:latin typeface="宋体" panose="02010600030101010101" pitchFamily="2" charset="-122"/>
              </a:rPr>
              <a:t>到点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v’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的弧，则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  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dirty="0" smtClean="0">
                <a:latin typeface="宋体" panose="02010600030101010101" pitchFamily="2" charset="-122"/>
              </a:rPr>
              <a:t>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3300" dirty="0" smtClean="0">
                <a:latin typeface="宋体" panose="02010600030101010101" pitchFamily="2" charset="-122"/>
              </a:rPr>
              <a:t>的起点，记为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v=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init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(e)</a:t>
            </a:r>
            <a:r>
              <a:rPr lang="en-US" altLang="zh-CN" sz="3300" dirty="0" smtClean="0">
                <a:latin typeface="宋体" panose="02010600030101010101" pitchFamily="2" charset="-122"/>
              </a:rPr>
              <a:t>；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宋体" panose="02010600030101010101" pitchFamily="2" charset="-122"/>
              </a:rPr>
              <a:t>   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v’</a:t>
            </a:r>
            <a:r>
              <a:rPr lang="zh-CN" altLang="en-US" sz="3300" dirty="0" smtClean="0">
                <a:latin typeface="宋体" panose="02010600030101010101" pitchFamily="2" charset="-122"/>
              </a:rPr>
              <a:t>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3300" dirty="0" smtClean="0">
                <a:latin typeface="宋体" panose="02010600030101010101" pitchFamily="2" charset="-122"/>
              </a:rPr>
              <a:t>的终点，记为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v’=fin(e)</a:t>
            </a:r>
            <a:r>
              <a:rPr lang="en-US" altLang="zh-CN" sz="3300" dirty="0" smtClean="0">
                <a:latin typeface="宋体" panose="02010600030101010101" pitchFamily="2" charset="-122"/>
              </a:rPr>
              <a:t>.</a:t>
            </a:r>
            <a:endParaRPr lang="en-US" altLang="zh-CN" sz="33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3300" dirty="0" smtClean="0">
                <a:latin typeface="宋体" panose="02010600030101010101" pitchFamily="2" charset="-122"/>
              </a:rPr>
              <a:t>起点和终点都是点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的弧称为</a:t>
            </a: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反身弧</a:t>
            </a:r>
            <a:r>
              <a:rPr lang="zh-CN" altLang="en-US" sz="3300" dirty="0" smtClean="0">
                <a:latin typeface="宋体" panose="02010600030101010101" pitchFamily="2" charset="-122"/>
              </a:rPr>
              <a:t>。</a:t>
            </a:r>
            <a:endParaRPr lang="zh-CN" altLang="en-US" sz="3300" dirty="0" smtClean="0">
              <a:latin typeface="Times New Roman" panose="02020603050405020304" pitchFamily="18" charset="0"/>
            </a:endParaRPr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§4.3.1  有向图与有向树 </a:t>
            </a:r>
          </a:p>
        </p:txBody>
      </p:sp>
      <p:sp>
        <p:nvSpPr>
          <p:cNvPr id="6861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33BB9D-2327-45DA-8455-F1722574B12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定义4.3.8 有向树</a:t>
            </a:r>
            <a:endParaRPr lang="en-US" altLang="zh-CN" sz="4000" dirty="0" smtClean="0">
              <a:latin typeface="Times New Roman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有向图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称为有向树（或有根树），如果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中有一点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r，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并且满足：</a:t>
            </a:r>
            <a:endParaRPr lang="en-US" altLang="zh-CN" sz="33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(1)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中每一点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都恰是一条弧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的起点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(2) 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不是任一条弧的起点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;  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(3)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是根。 </a:t>
            </a:r>
          </a:p>
        </p:txBody>
      </p:sp>
      <p:sp>
        <p:nvSpPr>
          <p:cNvPr id="8806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0CFA2D-09AF-4885-94EB-83D7BE74A07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119063"/>
            <a:ext cx="7772400" cy="6461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有向树和非有向树的例子：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1066800"/>
            <a:ext cx="4648200" cy="5375275"/>
            <a:chOff x="48" y="768"/>
            <a:chExt cx="2928" cy="3386"/>
          </a:xfrm>
        </p:grpSpPr>
        <p:grpSp>
          <p:nvGrpSpPr>
            <p:cNvPr id="89094" name="Group 4"/>
            <p:cNvGrpSpPr>
              <a:grpSpLocks/>
            </p:cNvGrpSpPr>
            <p:nvPr/>
          </p:nvGrpSpPr>
          <p:grpSpPr bwMode="auto">
            <a:xfrm>
              <a:off x="96" y="768"/>
              <a:ext cx="2880" cy="2666"/>
              <a:chOff x="2832" y="1392"/>
              <a:chExt cx="2833" cy="2477"/>
            </a:xfrm>
          </p:grpSpPr>
          <p:sp>
            <p:nvSpPr>
              <p:cNvPr id="89096" name="Line 5"/>
              <p:cNvSpPr>
                <a:spLocks noChangeShapeType="1"/>
              </p:cNvSpPr>
              <p:nvPr/>
            </p:nvSpPr>
            <p:spPr bwMode="auto">
              <a:xfrm flipH="1" flipV="1">
                <a:off x="3888" y="3072"/>
                <a:ext cx="672" cy="4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097" name="Line 6"/>
              <p:cNvSpPr>
                <a:spLocks noChangeShapeType="1"/>
              </p:cNvSpPr>
              <p:nvPr/>
            </p:nvSpPr>
            <p:spPr bwMode="auto">
              <a:xfrm flipH="1" flipV="1">
                <a:off x="3816" y="2304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098" name="Line 7"/>
              <p:cNvSpPr>
                <a:spLocks noChangeShapeType="1"/>
              </p:cNvSpPr>
              <p:nvPr/>
            </p:nvSpPr>
            <p:spPr bwMode="auto">
              <a:xfrm flipV="1">
                <a:off x="3840" y="1728"/>
                <a:ext cx="672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099" name="Line 8"/>
              <p:cNvSpPr>
                <a:spLocks noChangeShapeType="1"/>
              </p:cNvSpPr>
              <p:nvPr/>
            </p:nvSpPr>
            <p:spPr bwMode="auto">
              <a:xfrm>
                <a:off x="4672" y="1736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00" name="Line 9"/>
              <p:cNvSpPr>
                <a:spLocks noChangeShapeType="1"/>
              </p:cNvSpPr>
              <p:nvPr/>
            </p:nvSpPr>
            <p:spPr bwMode="auto">
              <a:xfrm flipH="1" flipV="1">
                <a:off x="5360" y="2304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01" name="Line 10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1392" cy="76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02" name="Arc 11"/>
              <p:cNvSpPr>
                <a:spLocks/>
              </p:cNvSpPr>
              <p:nvPr/>
            </p:nvSpPr>
            <p:spPr bwMode="auto">
              <a:xfrm flipH="1">
                <a:off x="4608" y="3072"/>
                <a:ext cx="672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03" name="Arc 12"/>
              <p:cNvSpPr>
                <a:spLocks/>
              </p:cNvSpPr>
              <p:nvPr/>
            </p:nvSpPr>
            <p:spPr bwMode="auto">
              <a:xfrm flipV="1">
                <a:off x="4704" y="3120"/>
                <a:ext cx="672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04" name="Arc 13"/>
              <p:cNvSpPr>
                <a:spLocks/>
              </p:cNvSpPr>
              <p:nvPr/>
            </p:nvSpPr>
            <p:spPr bwMode="auto">
              <a:xfrm flipH="1" flipV="1">
                <a:off x="3361" y="2061"/>
                <a:ext cx="382" cy="387"/>
              </a:xfrm>
              <a:custGeom>
                <a:avLst/>
                <a:gdLst>
                  <a:gd name="T0" fmla="*/ 0 w 43060"/>
                  <a:gd name="T1" fmla="*/ 0 h 43200"/>
                  <a:gd name="T2" fmla="*/ 0 w 43060"/>
                  <a:gd name="T3" fmla="*/ 0 h 43200"/>
                  <a:gd name="T4" fmla="*/ 0 w 4306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060"/>
                  <a:gd name="T10" fmla="*/ 0 h 43200"/>
                  <a:gd name="T11" fmla="*/ 43060 w 4306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60" h="43200" fill="none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</a:path>
                  <a:path w="43060" h="43200" stroke="0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  <a:lnTo>
                      <a:pt x="21460" y="21600"/>
                    </a:lnTo>
                    <a:lnTo>
                      <a:pt x="0" y="19143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05" name="Arc 14"/>
              <p:cNvSpPr>
                <a:spLocks/>
              </p:cNvSpPr>
              <p:nvPr/>
            </p:nvSpPr>
            <p:spPr bwMode="auto">
              <a:xfrm flipH="1" flipV="1">
                <a:off x="3073" y="1824"/>
                <a:ext cx="720" cy="720"/>
              </a:xfrm>
              <a:custGeom>
                <a:avLst/>
                <a:gdLst>
                  <a:gd name="T0" fmla="*/ 0 w 43129"/>
                  <a:gd name="T1" fmla="*/ 0 h 43200"/>
                  <a:gd name="T2" fmla="*/ 0 w 43129"/>
                  <a:gd name="T3" fmla="*/ 0 h 43200"/>
                  <a:gd name="T4" fmla="*/ 0 w 4312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129"/>
                  <a:gd name="T10" fmla="*/ 0 h 43200"/>
                  <a:gd name="T11" fmla="*/ 43129 w 4312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29" h="43200" fill="none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</a:path>
                  <a:path w="43129" h="43200" stroke="0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  <a:lnTo>
                      <a:pt x="21529" y="21600"/>
                    </a:lnTo>
                    <a:lnTo>
                      <a:pt x="1432" y="13683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06" name="Oval 15"/>
              <p:cNvSpPr>
                <a:spLocks noChangeArrowheads="1"/>
              </p:cNvSpPr>
              <p:nvPr/>
            </p:nvSpPr>
            <p:spPr bwMode="auto">
              <a:xfrm>
                <a:off x="4512" y="163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7" name="Oval 16"/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8" name="Oval 17"/>
              <p:cNvSpPr>
                <a:spLocks noChangeArrowheads="1"/>
              </p:cNvSpPr>
              <p:nvPr/>
            </p:nvSpPr>
            <p:spPr bwMode="auto">
              <a:xfrm>
                <a:off x="5280" y="216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9" name="Oval 18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0" name="Oval 19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1" name="Oval 20"/>
              <p:cNvSpPr>
                <a:spLocks noChangeArrowheads="1"/>
              </p:cNvSpPr>
              <p:nvPr/>
            </p:nvSpPr>
            <p:spPr bwMode="auto">
              <a:xfrm>
                <a:off x="5280" y="297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2" name="Text Box 21"/>
              <p:cNvSpPr txBox="1">
                <a:spLocks noChangeArrowheads="1"/>
              </p:cNvSpPr>
              <p:nvPr/>
            </p:nvSpPr>
            <p:spPr bwMode="auto">
              <a:xfrm>
                <a:off x="4456" y="1392"/>
                <a:ext cx="25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9113" name="Text Box 22"/>
              <p:cNvSpPr txBox="1">
                <a:spLocks noChangeArrowheads="1"/>
              </p:cNvSpPr>
              <p:nvPr/>
            </p:nvSpPr>
            <p:spPr bwMode="auto">
              <a:xfrm>
                <a:off x="5424" y="2064"/>
                <a:ext cx="24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9114" name="Text Box 23"/>
              <p:cNvSpPr txBox="1">
                <a:spLocks noChangeArrowheads="1"/>
              </p:cNvSpPr>
              <p:nvPr/>
            </p:nvSpPr>
            <p:spPr bwMode="auto">
              <a:xfrm>
                <a:off x="5425" y="2880"/>
                <a:ext cx="240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89115" name="Text Box 24"/>
              <p:cNvSpPr txBox="1">
                <a:spLocks noChangeArrowheads="1"/>
              </p:cNvSpPr>
              <p:nvPr/>
            </p:nvSpPr>
            <p:spPr bwMode="auto">
              <a:xfrm>
                <a:off x="4465" y="3601"/>
                <a:ext cx="25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89116" name="Text Box 25"/>
              <p:cNvSpPr txBox="1">
                <a:spLocks noChangeArrowheads="1"/>
              </p:cNvSpPr>
              <p:nvPr/>
            </p:nvSpPr>
            <p:spPr bwMode="auto">
              <a:xfrm>
                <a:off x="3505" y="2928"/>
                <a:ext cx="229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89117" name="Text Box 26"/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219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89118" name="Text Box 27"/>
              <p:cNvSpPr txBox="1">
                <a:spLocks noChangeArrowheads="1"/>
              </p:cNvSpPr>
              <p:nvPr/>
            </p:nvSpPr>
            <p:spPr bwMode="auto">
              <a:xfrm>
                <a:off x="4864" y="1680"/>
                <a:ext cx="26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9" name="Text Box 28"/>
              <p:cNvSpPr txBox="1">
                <a:spLocks noChangeArrowheads="1"/>
              </p:cNvSpPr>
              <p:nvPr/>
            </p:nvSpPr>
            <p:spPr bwMode="auto">
              <a:xfrm>
                <a:off x="5328" y="2496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0" name="Text Box 29"/>
              <p:cNvSpPr txBox="1">
                <a:spLocks noChangeArrowheads="1"/>
              </p:cNvSpPr>
              <p:nvPr/>
            </p:nvSpPr>
            <p:spPr bwMode="auto">
              <a:xfrm>
                <a:off x="5089" y="3408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1" name="Text Box 30"/>
              <p:cNvSpPr txBox="1">
                <a:spLocks noChangeArrowheads="1"/>
              </p:cNvSpPr>
              <p:nvPr/>
            </p:nvSpPr>
            <p:spPr bwMode="auto">
              <a:xfrm>
                <a:off x="4584" y="2928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2" name="Text Box 31"/>
              <p:cNvSpPr txBox="1">
                <a:spLocks noChangeArrowheads="1"/>
              </p:cNvSpPr>
              <p:nvPr/>
            </p:nvSpPr>
            <p:spPr bwMode="auto">
              <a:xfrm>
                <a:off x="4053" y="3216"/>
                <a:ext cx="260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3" name="Text Box 32"/>
              <p:cNvSpPr txBox="1">
                <a:spLocks noChangeArrowheads="1"/>
              </p:cNvSpPr>
              <p:nvPr/>
            </p:nvSpPr>
            <p:spPr bwMode="auto">
              <a:xfrm>
                <a:off x="3575" y="2544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4" name="Text Box 33"/>
              <p:cNvSpPr txBox="1">
                <a:spLocks noChangeArrowheads="1"/>
              </p:cNvSpPr>
              <p:nvPr/>
            </p:nvSpPr>
            <p:spPr bwMode="auto">
              <a:xfrm>
                <a:off x="3983" y="1680"/>
                <a:ext cx="260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5" name="Text Box 34"/>
              <p:cNvSpPr txBox="1">
                <a:spLocks noChangeArrowheads="1"/>
              </p:cNvSpPr>
              <p:nvPr/>
            </p:nvSpPr>
            <p:spPr bwMode="auto">
              <a:xfrm>
                <a:off x="3334" y="2064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6" name="Text Box 35"/>
              <p:cNvSpPr txBox="1">
                <a:spLocks noChangeArrowheads="1"/>
              </p:cNvSpPr>
              <p:nvPr/>
            </p:nvSpPr>
            <p:spPr bwMode="auto">
              <a:xfrm>
                <a:off x="2832" y="1921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7" name="Text Box 36"/>
              <p:cNvSpPr txBox="1">
                <a:spLocks noChangeArrowheads="1"/>
              </p:cNvSpPr>
              <p:nvPr/>
            </p:nvSpPr>
            <p:spPr bwMode="auto">
              <a:xfrm>
                <a:off x="4465" y="2352"/>
                <a:ext cx="323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095" name="Text Box 37"/>
            <p:cNvSpPr txBox="1">
              <a:spLocks noChangeArrowheads="1"/>
            </p:cNvSpPr>
            <p:nvPr/>
          </p:nvSpPr>
          <p:spPr bwMode="auto">
            <a:xfrm>
              <a:off x="48" y="3456"/>
              <a:ext cx="292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30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有根</a:t>
              </a:r>
              <a:r>
                <a:rPr lang="en-US" altLang="zh-CN" sz="3300" baseline="0">
                  <a:latin typeface="Times New Roman" panose="02020603050405020304" pitchFamily="18" charset="0"/>
                </a:rPr>
                <a:t>B </a:t>
              </a:r>
              <a:r>
                <a:rPr lang="zh-CN" altLang="en-US" sz="3300" baseline="0">
                  <a:latin typeface="Times New Roman" panose="02020603050405020304" pitchFamily="18" charset="0"/>
                </a:rPr>
                <a:t>，但不是有向树，有点</a:t>
              </a:r>
              <a:r>
                <a:rPr lang="en-US" altLang="zh-CN" sz="3300" baseline="0">
                  <a:latin typeface="Times New Roman" panose="02020603050405020304" pitchFamily="18" charset="0"/>
                </a:rPr>
                <a:t>D, F,C</a:t>
              </a:r>
              <a:r>
                <a:rPr lang="zh-CN" altLang="en-US" sz="3300" baseline="0">
                  <a:latin typeface="Times New Roman" panose="02020603050405020304" pitchFamily="18" charset="0"/>
                </a:rPr>
                <a:t>出度大于</a:t>
              </a:r>
              <a:r>
                <a:rPr lang="en-US" altLang="zh-CN" sz="3300" baseline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8909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6701ED-C382-447E-9764-1C76EBC122F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77"/>
          <p:cNvGrpSpPr>
            <a:grpSpLocks/>
          </p:cNvGrpSpPr>
          <p:nvPr/>
        </p:nvGrpSpPr>
        <p:grpSpPr bwMode="auto">
          <a:xfrm>
            <a:off x="2209800" y="1066800"/>
            <a:ext cx="4724400" cy="5121275"/>
            <a:chOff x="1968" y="288"/>
            <a:chExt cx="2976" cy="3226"/>
          </a:xfrm>
        </p:grpSpPr>
        <p:grpSp>
          <p:nvGrpSpPr>
            <p:cNvPr id="90118" name="Group 78"/>
            <p:cNvGrpSpPr>
              <a:grpSpLocks/>
            </p:cNvGrpSpPr>
            <p:nvPr/>
          </p:nvGrpSpPr>
          <p:grpSpPr bwMode="auto">
            <a:xfrm>
              <a:off x="2304" y="288"/>
              <a:ext cx="2064" cy="2208"/>
              <a:chOff x="2880" y="912"/>
              <a:chExt cx="960" cy="960"/>
            </a:xfrm>
          </p:grpSpPr>
          <p:sp>
            <p:nvSpPr>
              <p:cNvPr id="90120" name="Oval 79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21" name="Oval 80"/>
              <p:cNvSpPr>
                <a:spLocks noChangeArrowheads="1"/>
              </p:cNvSpPr>
              <p:nvPr/>
            </p:nvSpPr>
            <p:spPr bwMode="auto">
              <a:xfrm>
                <a:off x="288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22" name="Oval 81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23" name="Oval 82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24" name="Oval 83"/>
              <p:cNvSpPr>
                <a:spLocks noChangeArrowheads="1"/>
              </p:cNvSpPr>
              <p:nvPr/>
            </p:nvSpPr>
            <p:spPr bwMode="auto">
              <a:xfrm>
                <a:off x="3600" y="17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25" name="Line 84"/>
              <p:cNvSpPr>
                <a:spLocks noChangeShapeType="1"/>
              </p:cNvSpPr>
              <p:nvPr/>
            </p:nvSpPr>
            <p:spPr bwMode="auto">
              <a:xfrm flipH="1" flipV="1">
                <a:off x="2928" y="1392"/>
                <a:ext cx="96" cy="384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26" name="Line 85"/>
              <p:cNvSpPr>
                <a:spLocks noChangeShapeType="1"/>
              </p:cNvSpPr>
              <p:nvPr/>
            </p:nvSpPr>
            <p:spPr bwMode="auto">
              <a:xfrm flipV="1">
                <a:off x="2936" y="1000"/>
                <a:ext cx="384" cy="28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27" name="Line 86"/>
              <p:cNvSpPr>
                <a:spLocks noChangeShapeType="1"/>
              </p:cNvSpPr>
              <p:nvPr/>
            </p:nvSpPr>
            <p:spPr bwMode="auto">
              <a:xfrm>
                <a:off x="3408" y="1008"/>
                <a:ext cx="336" cy="28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28" name="Line 87"/>
              <p:cNvSpPr>
                <a:spLocks noChangeShapeType="1"/>
              </p:cNvSpPr>
              <p:nvPr/>
            </p:nvSpPr>
            <p:spPr bwMode="auto">
              <a:xfrm flipH="1">
                <a:off x="3688" y="1392"/>
                <a:ext cx="104" cy="39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29" name="Line 88"/>
              <p:cNvSpPr>
                <a:spLocks noChangeShapeType="1"/>
              </p:cNvSpPr>
              <p:nvPr/>
            </p:nvSpPr>
            <p:spPr bwMode="auto">
              <a:xfrm flipH="1">
                <a:off x="3072" y="1824"/>
                <a:ext cx="528" cy="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0119" name="Rectangle 89"/>
            <p:cNvSpPr>
              <a:spLocks noChangeArrowheads="1"/>
            </p:cNvSpPr>
            <p:nvPr/>
          </p:nvSpPr>
          <p:spPr bwMode="auto">
            <a:xfrm>
              <a:off x="1968" y="2496"/>
              <a:ext cx="2976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300" baseline="0">
                  <a:latin typeface="Times New Roman" panose="02020603050405020304" pitchFamily="18" charset="0"/>
                </a:rPr>
                <a:t>不是有向树，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300" baseline="0">
                  <a:latin typeface="Times New Roman" panose="02020603050405020304" pitchFamily="18" charset="0"/>
                </a:rPr>
                <a:t>任意一点都是</a:t>
              </a:r>
              <a:r>
                <a:rPr lang="zh-CN" altLang="en-US" sz="3300" baseline="0">
                  <a:solidFill>
                    <a:srgbClr val="FFC000"/>
                  </a:solidFill>
                  <a:latin typeface="Times New Roman" panose="02020603050405020304" pitchFamily="18" charset="0"/>
                </a:rPr>
                <a:t>根</a:t>
              </a:r>
              <a:r>
                <a:rPr lang="zh-CN" altLang="en-US" sz="3300" baseline="0">
                  <a:latin typeface="Times New Roman" panose="02020603050405020304" pitchFamily="18" charset="0"/>
                </a:rPr>
                <a:t>，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300" baseline="0">
                  <a:latin typeface="Times New Roman" panose="02020603050405020304" pitchFamily="18" charset="0"/>
                </a:rPr>
                <a:t>但其出度都</a:t>
              </a:r>
              <a:r>
                <a:rPr lang="zh-CN" altLang="en-US" sz="3300" baseline="0">
                  <a:solidFill>
                    <a:srgbClr val="FFC000"/>
                  </a:solidFill>
                  <a:latin typeface="Times New Roman" panose="02020603050405020304" pitchFamily="18" charset="0"/>
                </a:rPr>
                <a:t>不等于</a:t>
              </a:r>
              <a:r>
                <a:rPr lang="en-US" altLang="zh-CN" sz="3300" baseline="0">
                  <a:solidFill>
                    <a:srgbClr val="FFC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119063"/>
            <a:ext cx="7772400" cy="6461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有向树和非有向树的例子：</a:t>
            </a:r>
          </a:p>
        </p:txBody>
      </p:sp>
      <p:sp>
        <p:nvSpPr>
          <p:cNvPr id="9011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9004FA-63C4-4776-9539-E7F396F0AE2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76"/>
          <p:cNvGrpSpPr>
            <a:grpSpLocks/>
          </p:cNvGrpSpPr>
          <p:nvPr/>
        </p:nvGrpSpPr>
        <p:grpSpPr bwMode="auto">
          <a:xfrm>
            <a:off x="1905000" y="1219200"/>
            <a:ext cx="4114800" cy="4354513"/>
            <a:chOff x="2592" y="684"/>
            <a:chExt cx="2928" cy="3105"/>
          </a:xfrm>
        </p:grpSpPr>
        <p:grpSp>
          <p:nvGrpSpPr>
            <p:cNvPr id="91142" name="Group 77"/>
            <p:cNvGrpSpPr>
              <a:grpSpLocks/>
            </p:cNvGrpSpPr>
            <p:nvPr/>
          </p:nvGrpSpPr>
          <p:grpSpPr bwMode="auto">
            <a:xfrm>
              <a:off x="2592" y="684"/>
              <a:ext cx="2928" cy="2580"/>
              <a:chOff x="3456" y="684"/>
              <a:chExt cx="1760" cy="1820"/>
            </a:xfrm>
          </p:grpSpPr>
          <p:sp>
            <p:nvSpPr>
              <p:cNvPr id="91144" name="Line 78"/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45" name="Line 79"/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46" name="Line 80"/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47" name="Line 81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48" name="Line 82"/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49" name="Line 83"/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0" name="Line 84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1" name="Line 85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2" name="Line 86"/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3" name="Line 87"/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4" name="Oval 88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55" name="Oval 89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56" name="Oval 90"/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57" name="Oval 91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58" name="Oval 92"/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59" name="Oval 93"/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0" name="Oval 94"/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1" name="Oval 95"/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2" name="Oval 96"/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3" name="Oval 97"/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4" name="Oval 98"/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5" name="Text Box 99"/>
              <p:cNvSpPr txBox="1">
                <a:spLocks noChangeArrowheads="1"/>
              </p:cNvSpPr>
              <p:nvPr/>
            </p:nvSpPr>
            <p:spPr bwMode="auto">
              <a:xfrm>
                <a:off x="4550" y="684"/>
                <a:ext cx="15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91143" name="Text Box 100"/>
            <p:cNvSpPr txBox="1">
              <a:spLocks noChangeArrowheads="1"/>
            </p:cNvSpPr>
            <p:nvPr/>
          </p:nvSpPr>
          <p:spPr bwMode="auto">
            <a:xfrm>
              <a:off x="2672" y="3361"/>
              <a:ext cx="2848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300" baseline="0">
                  <a:latin typeface="宋体" panose="02010600030101010101" pitchFamily="2" charset="-122"/>
                </a:rPr>
                <a:t>是有向树</a:t>
              </a:r>
              <a:r>
                <a:rPr lang="en-US" altLang="zh-CN" sz="3300" baseline="0">
                  <a:latin typeface="宋体" panose="02010600030101010101" pitchFamily="2" charset="-122"/>
                </a:rPr>
                <a:t>,</a:t>
              </a:r>
              <a:r>
                <a:rPr lang="zh-CN" altLang="en-US" sz="3300" baseline="0">
                  <a:latin typeface="宋体" panose="02010600030101010101" pitchFamily="2" charset="-122"/>
                </a:rPr>
                <a:t>有根</a:t>
              </a:r>
              <a:r>
                <a:rPr lang="en-US" altLang="zh-CN" sz="3300" baseline="0">
                  <a:latin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119063"/>
            <a:ext cx="7772400" cy="6461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有向树和非有向树的例子：</a:t>
            </a:r>
          </a:p>
        </p:txBody>
      </p:sp>
      <p:sp>
        <p:nvSpPr>
          <p:cNvPr id="9114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3DFD4B-1C26-4D6A-895E-8EB02B755E3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有向树性质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从有向树的定义中我们可推出有向树有如下性质：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1)  每一点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恰有一条有向路；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2)  没有有向回路；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3)  </a:t>
            </a:r>
            <a:r>
              <a:rPr lang="zh-CN" altLang="en-US" sz="3300" dirty="0" smtClean="0">
                <a:latin typeface="宋体" panose="02010600030101010101" pitchFamily="2" charset="-122"/>
              </a:rPr>
              <a:t>两点间最多有一条弧。</a:t>
            </a:r>
          </a:p>
        </p:txBody>
      </p:sp>
      <p:sp>
        <p:nvSpPr>
          <p:cNvPr id="9216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B85C9F-A321-4B10-A2FC-0D232DFB769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791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有向树中每一点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v(</a:t>
            </a:r>
            <a:r>
              <a:rPr lang="en-US" altLang="zh-CN" sz="33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300" dirty="0" err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恰有一条有向路。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证明：因为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是根，则有向树中每一点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都存在有向路，只需要证明有向路的唯一性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反证，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假设从有向树中一点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(v</a:t>
            </a:r>
            <a:r>
              <a:rPr lang="en-US" altLang="zh-CN" sz="33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r)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有两条有向路，设为：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(v</a:t>
            </a:r>
            <a:r>
              <a:rPr lang="en-US" altLang="zh-CN" sz="33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v</a:t>
            </a:r>
            <a:r>
              <a:rPr lang="en-US" altLang="zh-CN" sz="33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v</a:t>
            </a:r>
            <a:r>
              <a:rPr lang="en-US" altLang="zh-CN" sz="33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r)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(v</a:t>
            </a:r>
            <a:r>
              <a:rPr lang="en-US" altLang="zh-CN" sz="33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v</a:t>
            </a:r>
            <a:r>
              <a:rPr lang="en-US" altLang="zh-CN" sz="33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’, v</a:t>
            </a:r>
            <a:r>
              <a:rPr lang="en-US" altLang="zh-CN" sz="33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’, …, 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’, r)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从左向右，在这两条路上寻找第一对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不相同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’(k</a:t>
            </a:r>
            <a:r>
              <a:rPr lang="en-US" altLang="en-US" sz="3300" dirty="0" smtClean="0">
                <a:latin typeface="Times New Roman" panose="02020603050405020304" pitchFamily="18" charset="0"/>
              </a:rPr>
              <a:t>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，则有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25000" dirty="0" smtClean="0">
                <a:latin typeface="Times New Roman" panose="02020603050405020304" pitchFamily="18" charset="0"/>
              </a:rPr>
              <a:t>k-1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25000" dirty="0" smtClean="0">
                <a:latin typeface="Times New Roman" panose="02020603050405020304" pitchFamily="18" charset="0"/>
              </a:rPr>
              <a:t>k-1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’,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从而点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25000" dirty="0" smtClean="0">
                <a:latin typeface="Times New Roman" panose="02020603050405020304" pitchFamily="18" charset="0"/>
              </a:rPr>
              <a:t>k-1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发出了两条弧，这与有向树定义中的条件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矛盾。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有向树性质</a:t>
            </a:r>
          </a:p>
        </p:txBody>
      </p:sp>
      <p:sp>
        <p:nvSpPr>
          <p:cNvPr id="9318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AB028E-6695-45B0-AA56-AFE74161B5C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0413"/>
            <a:ext cx="8763000" cy="5791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2) 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有向树中没有有向回路</a:t>
            </a: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3300" b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b="0" smtClean="0">
                <a:latin typeface="Times New Roman" panose="02020603050405020304" pitchFamily="18" charset="0"/>
              </a:rPr>
              <a:t>    </a:t>
            </a:r>
            <a:r>
              <a:rPr lang="zh-CN" altLang="en-US" sz="3300" smtClean="0">
                <a:latin typeface="Times New Roman" panose="02020603050405020304" pitchFamily="18" charset="0"/>
              </a:rPr>
              <a:t>证明：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反证法</a:t>
            </a:r>
            <a:r>
              <a:rPr lang="zh-CN" altLang="en-US" sz="3300" smtClean="0">
                <a:latin typeface="Times New Roman" panose="02020603050405020304" pitchFamily="18" charset="0"/>
              </a:rPr>
              <a:t>，假设有向树中存在有向回路，则有向树的根</a:t>
            </a:r>
            <a:r>
              <a:rPr lang="en-US" altLang="zh-CN" sz="3300" smtClean="0">
                <a:latin typeface="Times New Roman" panose="02020603050405020304" pitchFamily="18" charset="0"/>
              </a:rPr>
              <a:t>r</a:t>
            </a:r>
            <a:r>
              <a:rPr lang="zh-CN" altLang="en-US" sz="3300" smtClean="0">
                <a:latin typeface="Times New Roman" panose="02020603050405020304" pitchFamily="18" charset="0"/>
              </a:rPr>
              <a:t>，肯定不在这条有向回路上，因为</a:t>
            </a:r>
            <a:r>
              <a:rPr lang="en-US" altLang="zh-CN" sz="3300" smtClean="0">
                <a:latin typeface="Times New Roman" panose="02020603050405020304" pitchFamily="18" charset="0"/>
              </a:rPr>
              <a:t>r</a:t>
            </a:r>
            <a:r>
              <a:rPr lang="zh-CN" altLang="en-US" sz="3300" smtClean="0">
                <a:latin typeface="Times New Roman" panose="02020603050405020304" pitchFamily="18" charset="0"/>
              </a:rPr>
              <a:t>的出度为</a:t>
            </a:r>
            <a:r>
              <a:rPr lang="en-US" altLang="zh-CN" sz="3300" smtClean="0">
                <a:latin typeface="Times New Roman" panose="02020603050405020304" pitchFamily="18" charset="0"/>
              </a:rPr>
              <a:t>0 (</a:t>
            </a:r>
            <a:r>
              <a:rPr lang="zh-CN" altLang="en-US" sz="3300" smtClean="0">
                <a:latin typeface="Times New Roman" panose="02020603050405020304" pitchFamily="18" charset="0"/>
              </a:rPr>
              <a:t>条件</a:t>
            </a:r>
            <a:r>
              <a:rPr lang="en-US" altLang="zh-CN" sz="3300" smtClean="0">
                <a:latin typeface="Times New Roman" panose="02020603050405020304" pitchFamily="18" charset="0"/>
              </a:rPr>
              <a:t>2)</a:t>
            </a:r>
            <a:r>
              <a:rPr lang="zh-CN" altLang="en-US" sz="3300" smtClean="0">
                <a:latin typeface="Times New Roman" panose="02020603050405020304" pitchFamily="18" charset="0"/>
              </a:rPr>
              <a:t> 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Times New Roman" panose="02020603050405020304" pitchFamily="18" charset="0"/>
              </a:rPr>
              <a:t>   设该有向回路为</a:t>
            </a:r>
            <a:r>
              <a:rPr lang="en-US" altLang="zh-CN" sz="3300" smtClean="0">
                <a:latin typeface="Times New Roman" panose="02020603050405020304" pitchFamily="18" charset="0"/>
              </a:rPr>
              <a:t>(v</a:t>
            </a:r>
            <a:r>
              <a:rPr lang="en-US" altLang="zh-CN" sz="3300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, v</a:t>
            </a:r>
            <a:r>
              <a:rPr lang="en-US" altLang="zh-CN" sz="3300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z="3300" smtClean="0">
                <a:latin typeface="Times New Roman" panose="02020603050405020304" pitchFamily="18" charset="0"/>
              </a:rPr>
              <a:t>, …, v</a:t>
            </a:r>
            <a:r>
              <a:rPr lang="en-US" altLang="zh-CN" sz="3300" baseline="-25000" smtClean="0">
                <a:latin typeface="Times New Roman" panose="02020603050405020304" pitchFamily="18" charset="0"/>
              </a:rPr>
              <a:t>m</a:t>
            </a:r>
            <a:r>
              <a:rPr lang="en-US" altLang="zh-CN" sz="3300" smtClean="0">
                <a:latin typeface="Times New Roman" panose="02020603050405020304" pitchFamily="18" charset="0"/>
              </a:rPr>
              <a:t>, v</a:t>
            </a:r>
            <a:r>
              <a:rPr lang="en-US" altLang="zh-CN" sz="3300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)</a:t>
            </a:r>
            <a:r>
              <a:rPr lang="zh-CN" altLang="en-US" sz="3300" smtClean="0">
                <a:latin typeface="Times New Roman" panose="02020603050405020304" pitchFamily="18" charset="0"/>
              </a:rPr>
              <a:t>，且其中没有根</a:t>
            </a:r>
            <a:r>
              <a:rPr lang="en-US" altLang="zh-CN" sz="3300" smtClean="0">
                <a:latin typeface="Times New Roman" panose="02020603050405020304" pitchFamily="18" charset="0"/>
              </a:rPr>
              <a:t>r</a:t>
            </a:r>
            <a:r>
              <a:rPr lang="zh-CN" altLang="en-US" sz="3300" smtClean="0">
                <a:latin typeface="Times New Roman" panose="02020603050405020304" pitchFamily="18" charset="0"/>
              </a:rPr>
              <a:t>，由性质</a:t>
            </a:r>
            <a:r>
              <a:rPr lang="en-US" altLang="zh-CN" sz="3300" smtClean="0">
                <a:latin typeface="Times New Roman" panose="02020603050405020304" pitchFamily="18" charset="0"/>
              </a:rPr>
              <a:t>1</a:t>
            </a:r>
            <a:r>
              <a:rPr lang="zh-CN" altLang="en-US" sz="3300" smtClean="0">
                <a:latin typeface="Times New Roman" panose="02020603050405020304" pitchFamily="18" charset="0"/>
              </a:rPr>
              <a:t>， 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3300" smtClean="0">
                <a:latin typeface="Times New Roman" panose="02020603050405020304" pitchFamily="18" charset="0"/>
              </a:rPr>
              <a:t>到</a:t>
            </a:r>
            <a:r>
              <a:rPr lang="en-US" altLang="zh-CN" sz="3300" smtClean="0">
                <a:latin typeface="Times New Roman" panose="02020603050405020304" pitchFamily="18" charset="0"/>
              </a:rPr>
              <a:t>r</a:t>
            </a:r>
            <a:r>
              <a:rPr lang="zh-CN" altLang="en-US" sz="3300" smtClean="0">
                <a:latin typeface="Times New Roman" panose="02020603050405020304" pitchFamily="18" charset="0"/>
              </a:rPr>
              <a:t>恰好存在一条有向路，而且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3300" smtClean="0">
                <a:latin typeface="Times New Roman" panose="02020603050405020304" pitchFamily="18" charset="0"/>
              </a:rPr>
              <a:t>仅是一条弧的起点，则这条有向路必然是经历有向回路中的若干点，又“冲出了”有向回路，从而在“交汇”的位置，有点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25000" smtClean="0">
                <a:latin typeface="Times New Roman" panose="02020603050405020304" pitchFamily="18" charset="0"/>
              </a:rPr>
              <a:t>k</a:t>
            </a:r>
            <a:r>
              <a:rPr lang="zh-CN" altLang="en-US" sz="3300" smtClean="0">
                <a:latin typeface="Times New Roman" panose="02020603050405020304" pitchFamily="18" charset="0"/>
              </a:rPr>
              <a:t>至少发出两条弧，与有向树定义的条件</a:t>
            </a:r>
            <a:r>
              <a:rPr lang="en-US" altLang="zh-CN" sz="3300" smtClean="0">
                <a:latin typeface="Times New Roman" panose="02020603050405020304" pitchFamily="18" charset="0"/>
              </a:rPr>
              <a:t>1)</a:t>
            </a:r>
            <a:r>
              <a:rPr lang="zh-CN" altLang="en-US" sz="3300" smtClean="0">
                <a:latin typeface="Times New Roman" panose="02020603050405020304" pitchFamily="18" charset="0"/>
              </a:rPr>
              <a:t>矛盾。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有向树性质</a:t>
            </a:r>
          </a:p>
        </p:txBody>
      </p:sp>
      <p:sp>
        <p:nvSpPr>
          <p:cNvPr id="9421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D72DD0-FC74-445A-BC98-A15E14D071E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Oval 4"/>
          <p:cNvSpPr>
            <a:spLocks noChangeArrowheads="1"/>
          </p:cNvSpPr>
          <p:nvPr/>
        </p:nvSpPr>
        <p:spPr bwMode="auto">
          <a:xfrm>
            <a:off x="3810000" y="990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35" name="Oval 5"/>
          <p:cNvSpPr>
            <a:spLocks noChangeArrowheads="1"/>
          </p:cNvSpPr>
          <p:nvPr/>
        </p:nvSpPr>
        <p:spPr bwMode="auto">
          <a:xfrm>
            <a:off x="20574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36" name="Oval 10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37" name="Oval 11"/>
          <p:cNvSpPr>
            <a:spLocks noChangeArrowheads="1"/>
          </p:cNvSpPr>
          <p:nvPr/>
        </p:nvSpPr>
        <p:spPr bwMode="auto">
          <a:xfrm>
            <a:off x="5638800" y="2209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38" name="Oval 12"/>
          <p:cNvSpPr>
            <a:spLocks noChangeArrowheads="1"/>
          </p:cNvSpPr>
          <p:nvPr/>
        </p:nvSpPr>
        <p:spPr bwMode="auto">
          <a:xfrm>
            <a:off x="36576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39" name="Line 13"/>
          <p:cNvSpPr>
            <a:spLocks noChangeShapeType="1"/>
          </p:cNvSpPr>
          <p:nvPr/>
        </p:nvSpPr>
        <p:spPr bwMode="auto">
          <a:xfrm>
            <a:off x="4038600" y="1219200"/>
            <a:ext cx="1600200" cy="1066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0" name="Line 14"/>
          <p:cNvSpPr>
            <a:spLocks noChangeShapeType="1"/>
          </p:cNvSpPr>
          <p:nvPr/>
        </p:nvSpPr>
        <p:spPr bwMode="auto">
          <a:xfrm flipH="1">
            <a:off x="5029200" y="2438400"/>
            <a:ext cx="685800" cy="1828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1" name="Line 15"/>
          <p:cNvSpPr>
            <a:spLocks noChangeShapeType="1"/>
          </p:cNvSpPr>
          <p:nvPr/>
        </p:nvSpPr>
        <p:spPr bwMode="auto">
          <a:xfrm flipH="1">
            <a:off x="4191000" y="4343400"/>
            <a:ext cx="6858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2" name="Line 16"/>
          <p:cNvSpPr>
            <a:spLocks noChangeShapeType="1"/>
          </p:cNvSpPr>
          <p:nvPr/>
        </p:nvSpPr>
        <p:spPr bwMode="auto">
          <a:xfrm flipV="1">
            <a:off x="2286000" y="1219200"/>
            <a:ext cx="1524000" cy="1066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3" name="Oval 17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44" name="Line 18"/>
          <p:cNvSpPr>
            <a:spLocks noChangeShapeType="1"/>
          </p:cNvSpPr>
          <p:nvPr/>
        </p:nvSpPr>
        <p:spPr bwMode="auto">
          <a:xfrm>
            <a:off x="3276600" y="4191000"/>
            <a:ext cx="152400" cy="7620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5" name="Line 19"/>
          <p:cNvSpPr>
            <a:spLocks noChangeShapeType="1"/>
          </p:cNvSpPr>
          <p:nvPr/>
        </p:nvSpPr>
        <p:spPr bwMode="auto">
          <a:xfrm flipH="1" flipV="1">
            <a:off x="2667000" y="3810000"/>
            <a:ext cx="533400" cy="304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6" name="Rectangle 20"/>
          <p:cNvSpPr>
            <a:spLocks noChangeArrowheads="1"/>
          </p:cNvSpPr>
          <p:nvPr/>
        </p:nvSpPr>
        <p:spPr bwMode="auto">
          <a:xfrm>
            <a:off x="4343400" y="6096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5247" name="Rectangle 21"/>
          <p:cNvSpPr>
            <a:spLocks noChangeArrowheads="1"/>
          </p:cNvSpPr>
          <p:nvPr/>
        </p:nvSpPr>
        <p:spPr bwMode="auto">
          <a:xfrm>
            <a:off x="6096000" y="19050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5248" name="Rectangle 22"/>
          <p:cNvSpPr>
            <a:spLocks noChangeArrowheads="1"/>
          </p:cNvSpPr>
          <p:nvPr/>
        </p:nvSpPr>
        <p:spPr bwMode="auto">
          <a:xfrm>
            <a:off x="5105400" y="41910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5249" name="Rectangle 23"/>
          <p:cNvSpPr>
            <a:spLocks noChangeArrowheads="1"/>
          </p:cNvSpPr>
          <p:nvPr/>
        </p:nvSpPr>
        <p:spPr bwMode="auto">
          <a:xfrm>
            <a:off x="3657600" y="54864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endParaRPr lang="en-US" altLang="zh-CN" sz="40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50" name="Rectangle 24"/>
          <p:cNvSpPr>
            <a:spLocks noChangeArrowheads="1"/>
          </p:cNvSpPr>
          <p:nvPr/>
        </p:nvSpPr>
        <p:spPr bwMode="auto">
          <a:xfrm>
            <a:off x="990600" y="20574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95251" name="Rectangle 25"/>
          <p:cNvSpPr>
            <a:spLocks noChangeArrowheads="1"/>
          </p:cNvSpPr>
          <p:nvPr/>
        </p:nvSpPr>
        <p:spPr bwMode="auto">
          <a:xfrm>
            <a:off x="2382838" y="40005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95252" name="Oval 26"/>
          <p:cNvSpPr>
            <a:spLocks noChangeArrowheads="1"/>
          </p:cNvSpPr>
          <p:nvPr/>
        </p:nvSpPr>
        <p:spPr bwMode="auto">
          <a:xfrm>
            <a:off x="3505200" y="41148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53" name="Oval 27"/>
          <p:cNvSpPr>
            <a:spLocks noChangeArrowheads="1"/>
          </p:cNvSpPr>
          <p:nvPr/>
        </p:nvSpPr>
        <p:spPr bwMode="auto">
          <a:xfrm>
            <a:off x="3810000" y="41910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54" name="Oval 28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55" name="Oval 29"/>
          <p:cNvSpPr>
            <a:spLocks noChangeArrowheads="1"/>
          </p:cNvSpPr>
          <p:nvPr/>
        </p:nvSpPr>
        <p:spPr bwMode="auto">
          <a:xfrm>
            <a:off x="2133600" y="29718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56" name="Oval 30"/>
          <p:cNvSpPr>
            <a:spLocks noChangeArrowheads="1"/>
          </p:cNvSpPr>
          <p:nvPr/>
        </p:nvSpPr>
        <p:spPr bwMode="auto">
          <a:xfrm>
            <a:off x="2362200" y="35814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57" name="Oval 31"/>
          <p:cNvSpPr>
            <a:spLocks noChangeArrowheads="1"/>
          </p:cNvSpPr>
          <p:nvPr/>
        </p:nvSpPr>
        <p:spPr bwMode="auto">
          <a:xfrm>
            <a:off x="3505200" y="53340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58" name="Line 13"/>
          <p:cNvSpPr>
            <a:spLocks noGrp="1" noChangeShapeType="1" noTextEdit="1"/>
          </p:cNvSpPr>
          <p:nvPr>
            <p:ph type="body" idx="1"/>
          </p:nvPr>
        </p:nvSpPr>
        <p:spPr>
          <a:xfrm>
            <a:off x="4038600" y="1219200"/>
            <a:ext cx="1600200" cy="1066800"/>
          </a:xfrm>
          <a:prstGeom prst="line">
            <a:avLst/>
          </a:prstGeom>
          <a:noFill/>
          <a:ln w="1016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029200" y="2438400"/>
            <a:ext cx="685800" cy="1828800"/>
          </a:xfrm>
          <a:prstGeom prst="line">
            <a:avLst/>
          </a:prstGeom>
          <a:noFill/>
          <a:ln w="1016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4191000" y="4343400"/>
            <a:ext cx="685800" cy="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3505200" y="4114800"/>
            <a:ext cx="152400" cy="15240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3810000" y="4191000"/>
            <a:ext cx="152400" cy="15240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3276600" y="4200525"/>
            <a:ext cx="152400" cy="7620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Oval 31"/>
          <p:cNvSpPr>
            <a:spLocks noChangeArrowheads="1"/>
          </p:cNvSpPr>
          <p:nvPr/>
        </p:nvSpPr>
        <p:spPr bwMode="auto">
          <a:xfrm>
            <a:off x="3505200" y="53340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3657600" y="5715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67" name="Oval 17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5268" name="Rectangle 25"/>
          <p:cNvSpPr>
            <a:spLocks noChangeArrowheads="1"/>
          </p:cNvSpPr>
          <p:nvPr/>
        </p:nvSpPr>
        <p:spPr bwMode="auto">
          <a:xfrm>
            <a:off x="1287463" y="3319463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k+1</a:t>
            </a:r>
          </a:p>
        </p:txBody>
      </p:sp>
      <p:sp>
        <p:nvSpPr>
          <p:cNvPr id="9527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A97B50-F4D8-483D-9428-C6C5D7FF061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Times New Roman" pitchFamily="18" charset="0"/>
              </a:rPr>
              <a:t>有向树 性质</a:t>
            </a:r>
            <a:endParaRPr lang="en-US" altLang="zh-CN" sz="4000" b="0" dirty="0" smtClean="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3) 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有向树中</a:t>
            </a:r>
            <a:r>
              <a:rPr lang="zh-CN" altLang="en-US" sz="3300" smtClean="0">
                <a:solidFill>
                  <a:schemeClr val="tx2"/>
                </a:solidFill>
                <a:latin typeface="宋体" panose="02010600030101010101" pitchFamily="2" charset="-122"/>
              </a:rPr>
              <a:t>两点间最多有一条弧</a:t>
            </a:r>
            <a:r>
              <a:rPr lang="zh-CN" altLang="en-US" sz="3300" b="0" smtClean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3300" b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300" b="0" smtClean="0">
                <a:latin typeface="Times New Roman" panose="02020603050405020304" pitchFamily="18" charset="0"/>
              </a:rPr>
              <a:t>证明：</a:t>
            </a: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反证</a:t>
            </a:r>
            <a:r>
              <a:rPr lang="zh-CN" altLang="en-US" sz="3300" b="0" smtClean="0">
                <a:latin typeface="Times New Roman" panose="02020603050405020304" pitchFamily="18" charset="0"/>
              </a:rPr>
              <a:t>，假设有向树中存在两点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v</a:t>
            </a:r>
            <a:r>
              <a:rPr lang="en-US" altLang="zh-CN" sz="3300" b="0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z="3300" b="0" smtClean="0">
                <a:latin typeface="Times New Roman" panose="02020603050405020304" pitchFamily="18" charset="0"/>
              </a:rPr>
              <a:t>，这两点之间至少有两条弧，则可能的情况是：</a:t>
            </a:r>
          </a:p>
          <a:p>
            <a:pPr eaLnBrk="1" hangingPunct="1"/>
            <a:endParaRPr lang="zh-CN" altLang="en-US" b="0" smtClean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b="0" smtClean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b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3300" b="0" smtClean="0">
                <a:latin typeface="Times New Roman" panose="02020603050405020304" pitchFamily="18" charset="0"/>
              </a:rPr>
              <a:t>第一种情况下，点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发出的弧数大于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1</a:t>
            </a:r>
            <a:r>
              <a:rPr lang="zh-CN" altLang="en-US" sz="3300" b="0" smtClean="0">
                <a:latin typeface="Times New Roman" panose="02020603050405020304" pitchFamily="18" charset="0"/>
              </a:rPr>
              <a:t>；第二种情况下，存在有向回路。矛盾。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1447800" y="3657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6262" name="Freeform 9"/>
          <p:cNvSpPr>
            <a:spLocks/>
          </p:cNvSpPr>
          <p:nvPr/>
        </p:nvSpPr>
        <p:spPr bwMode="auto">
          <a:xfrm>
            <a:off x="1600200" y="3200400"/>
            <a:ext cx="1524000" cy="457200"/>
          </a:xfrm>
          <a:custGeom>
            <a:avLst/>
            <a:gdLst>
              <a:gd name="T0" fmla="*/ 0 w 960"/>
              <a:gd name="T1" fmla="*/ 2147483646 h 288"/>
              <a:gd name="T2" fmla="*/ 2147483646 w 960"/>
              <a:gd name="T3" fmla="*/ 0 h 288"/>
              <a:gd name="T4" fmla="*/ 2147483646 w 960"/>
              <a:gd name="T5" fmla="*/ 2147483646 h 288"/>
              <a:gd name="T6" fmla="*/ 0 60000 65536"/>
              <a:gd name="T7" fmla="*/ 0 60000 65536"/>
              <a:gd name="T8" fmla="*/ 0 60000 65536"/>
              <a:gd name="T9" fmla="*/ 0 w 960"/>
              <a:gd name="T10" fmla="*/ 0 h 288"/>
              <a:gd name="T11" fmla="*/ 960 w 96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88">
                <a:moveTo>
                  <a:pt x="0" y="288"/>
                </a:moveTo>
                <a:cubicBezTo>
                  <a:pt x="160" y="144"/>
                  <a:pt x="320" y="0"/>
                  <a:pt x="480" y="0"/>
                </a:cubicBezTo>
                <a:cubicBezTo>
                  <a:pt x="640" y="0"/>
                  <a:pt x="880" y="240"/>
                  <a:pt x="960" y="288"/>
                </a:cubicBezTo>
              </a:path>
            </a:pathLst>
          </a:custGeom>
          <a:noFill/>
          <a:ln w="635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63" name="Freeform 10"/>
          <p:cNvSpPr>
            <a:spLocks/>
          </p:cNvSpPr>
          <p:nvPr/>
        </p:nvSpPr>
        <p:spPr bwMode="auto">
          <a:xfrm>
            <a:off x="1676400" y="3886200"/>
            <a:ext cx="1447800" cy="393700"/>
          </a:xfrm>
          <a:custGeom>
            <a:avLst/>
            <a:gdLst>
              <a:gd name="T0" fmla="*/ 0 w 960"/>
              <a:gd name="T1" fmla="*/ 0 h 296"/>
              <a:gd name="T2" fmla="*/ 2147483646 w 960"/>
              <a:gd name="T3" fmla="*/ 2147483646 h 296"/>
              <a:gd name="T4" fmla="*/ 2147483646 w 960"/>
              <a:gd name="T5" fmla="*/ 2147483646 h 296"/>
              <a:gd name="T6" fmla="*/ 0 60000 65536"/>
              <a:gd name="T7" fmla="*/ 0 60000 65536"/>
              <a:gd name="T8" fmla="*/ 0 60000 65536"/>
              <a:gd name="T9" fmla="*/ 0 w 960"/>
              <a:gd name="T10" fmla="*/ 0 h 296"/>
              <a:gd name="T11" fmla="*/ 960 w 960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96">
                <a:moveTo>
                  <a:pt x="0" y="0"/>
                </a:moveTo>
                <a:cubicBezTo>
                  <a:pt x="136" y="140"/>
                  <a:pt x="272" y="280"/>
                  <a:pt x="432" y="288"/>
                </a:cubicBezTo>
                <a:cubicBezTo>
                  <a:pt x="592" y="296"/>
                  <a:pt x="776" y="172"/>
                  <a:pt x="960" y="48"/>
                </a:cubicBezTo>
              </a:path>
            </a:pathLst>
          </a:custGeom>
          <a:noFill/>
          <a:ln w="635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64" name="Oval 11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6265" name="Oval 12"/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96266" name="Freeform 13"/>
          <p:cNvSpPr>
            <a:spLocks/>
          </p:cNvSpPr>
          <p:nvPr/>
        </p:nvSpPr>
        <p:spPr bwMode="auto">
          <a:xfrm>
            <a:off x="5638800" y="3200400"/>
            <a:ext cx="1524000" cy="457200"/>
          </a:xfrm>
          <a:custGeom>
            <a:avLst/>
            <a:gdLst>
              <a:gd name="T0" fmla="*/ 0 w 960"/>
              <a:gd name="T1" fmla="*/ 2147483646 h 288"/>
              <a:gd name="T2" fmla="*/ 2147483646 w 960"/>
              <a:gd name="T3" fmla="*/ 0 h 288"/>
              <a:gd name="T4" fmla="*/ 2147483646 w 960"/>
              <a:gd name="T5" fmla="*/ 2147483646 h 288"/>
              <a:gd name="T6" fmla="*/ 0 60000 65536"/>
              <a:gd name="T7" fmla="*/ 0 60000 65536"/>
              <a:gd name="T8" fmla="*/ 0 60000 65536"/>
              <a:gd name="T9" fmla="*/ 0 w 960"/>
              <a:gd name="T10" fmla="*/ 0 h 288"/>
              <a:gd name="T11" fmla="*/ 960 w 96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88">
                <a:moveTo>
                  <a:pt x="0" y="288"/>
                </a:moveTo>
                <a:cubicBezTo>
                  <a:pt x="160" y="144"/>
                  <a:pt x="320" y="0"/>
                  <a:pt x="480" y="0"/>
                </a:cubicBezTo>
                <a:cubicBezTo>
                  <a:pt x="640" y="0"/>
                  <a:pt x="880" y="240"/>
                  <a:pt x="960" y="288"/>
                </a:cubicBezTo>
              </a:path>
            </a:pathLst>
          </a:custGeom>
          <a:noFill/>
          <a:ln w="635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67" name="Freeform 14"/>
          <p:cNvSpPr>
            <a:spLocks/>
          </p:cNvSpPr>
          <p:nvPr/>
        </p:nvSpPr>
        <p:spPr bwMode="auto">
          <a:xfrm>
            <a:off x="5715000" y="3886200"/>
            <a:ext cx="1447800" cy="393700"/>
          </a:xfrm>
          <a:custGeom>
            <a:avLst/>
            <a:gdLst>
              <a:gd name="T0" fmla="*/ 0 w 960"/>
              <a:gd name="T1" fmla="*/ 0 h 296"/>
              <a:gd name="T2" fmla="*/ 2147483646 w 960"/>
              <a:gd name="T3" fmla="*/ 2147483646 h 296"/>
              <a:gd name="T4" fmla="*/ 2147483646 w 960"/>
              <a:gd name="T5" fmla="*/ 2147483646 h 296"/>
              <a:gd name="T6" fmla="*/ 0 60000 65536"/>
              <a:gd name="T7" fmla="*/ 0 60000 65536"/>
              <a:gd name="T8" fmla="*/ 0 60000 65536"/>
              <a:gd name="T9" fmla="*/ 0 w 960"/>
              <a:gd name="T10" fmla="*/ 0 h 296"/>
              <a:gd name="T11" fmla="*/ 960 w 960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96">
                <a:moveTo>
                  <a:pt x="0" y="0"/>
                </a:moveTo>
                <a:cubicBezTo>
                  <a:pt x="136" y="140"/>
                  <a:pt x="272" y="280"/>
                  <a:pt x="432" y="288"/>
                </a:cubicBezTo>
                <a:cubicBezTo>
                  <a:pt x="592" y="296"/>
                  <a:pt x="776" y="172"/>
                  <a:pt x="960" y="48"/>
                </a:cubicBezTo>
              </a:path>
            </a:pathLst>
          </a:custGeom>
          <a:noFill/>
          <a:ln w="635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68" name="Rectangle 15"/>
          <p:cNvSpPr>
            <a:spLocks noChangeArrowheads="1"/>
          </p:cNvSpPr>
          <p:nvPr/>
        </p:nvSpPr>
        <p:spPr bwMode="auto">
          <a:xfrm>
            <a:off x="838200" y="350520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baseline="0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6269" name="Rectangle 16"/>
          <p:cNvSpPr>
            <a:spLocks noChangeArrowheads="1"/>
          </p:cNvSpPr>
          <p:nvPr/>
        </p:nvSpPr>
        <p:spPr bwMode="auto">
          <a:xfrm>
            <a:off x="3276600" y="350520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baseline="0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6270" name="Rectangle 17"/>
          <p:cNvSpPr>
            <a:spLocks noChangeArrowheads="1"/>
          </p:cNvSpPr>
          <p:nvPr/>
        </p:nvSpPr>
        <p:spPr bwMode="auto">
          <a:xfrm>
            <a:off x="4876800" y="342900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baseline="0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6271" name="Rectangle 18"/>
          <p:cNvSpPr>
            <a:spLocks noChangeArrowheads="1"/>
          </p:cNvSpPr>
          <p:nvPr/>
        </p:nvSpPr>
        <p:spPr bwMode="auto">
          <a:xfrm>
            <a:off x="7315200" y="342900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baseline="0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627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51394D-C74B-48C2-8DBB-ACE32B0CD0B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marL="0" indent="0" algn="just" eaLnBrk="1" hangingPunct="1"/>
            <a:r>
              <a:rPr lang="zh-CN" altLang="en-US" b="0" smtClean="0">
                <a:latin typeface="Times New Roman" panose="02020603050405020304" pitchFamily="18" charset="0"/>
              </a:rPr>
              <a:t>对有向树</a:t>
            </a:r>
            <a:r>
              <a:rPr lang="en-US" altLang="zh-CN" b="0" smtClean="0">
                <a:latin typeface="Times New Roman" panose="02020603050405020304" pitchFamily="18" charset="0"/>
              </a:rPr>
              <a:t>G，</a:t>
            </a:r>
            <a:r>
              <a:rPr lang="zh-CN" altLang="en-US" b="0" smtClean="0">
                <a:latin typeface="Times New Roman" panose="02020603050405020304" pitchFamily="18" charset="0"/>
              </a:rPr>
              <a:t>若无视各弧之方向，则得一树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0</a:t>
            </a:r>
            <a:r>
              <a:rPr lang="en-US" altLang="zh-CN" b="0" smtClean="0">
                <a:latin typeface="Times New Roman" panose="02020603050405020304" pitchFamily="18" charset="0"/>
              </a:rPr>
              <a:t>； (--</a:t>
            </a:r>
            <a:r>
              <a:rPr lang="zh-CN" altLang="en-US" b="0" smtClean="0">
                <a:latin typeface="Times New Roman" panose="02020603050405020304" pitchFamily="18" charset="0"/>
              </a:rPr>
              <a:t>命题</a:t>
            </a:r>
            <a:r>
              <a:rPr lang="en-US" altLang="zh-CN" b="0" smtClean="0">
                <a:latin typeface="Times New Roman" panose="02020603050405020304" pitchFamily="18" charset="0"/>
              </a:rPr>
              <a:t>1)</a:t>
            </a:r>
          </a:p>
          <a:p>
            <a:pPr marL="0" indent="0" algn="just" eaLnBrk="1" hangingPunct="1"/>
            <a:r>
              <a:rPr lang="zh-CN" altLang="en-US" b="0" smtClean="0">
                <a:latin typeface="Times New Roman" panose="02020603050405020304" pitchFamily="18" charset="0"/>
              </a:rPr>
              <a:t>反之，若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b="0" smtClean="0">
                <a:latin typeface="Times New Roman" panose="02020603050405020304" pitchFamily="18" charset="0"/>
              </a:rPr>
              <a:t>是树，可选取任一点做根，并适当指定各边之方向，则得一有向树</a:t>
            </a:r>
            <a:r>
              <a:rPr lang="en-US" altLang="zh-CN" b="0" smtClean="0">
                <a:latin typeface="Times New Roman" panose="02020603050405020304" pitchFamily="18" charset="0"/>
              </a:rPr>
              <a:t>G。</a:t>
            </a:r>
            <a:r>
              <a:rPr lang="zh-CN" altLang="en-US" b="0" smtClean="0">
                <a:latin typeface="Times New Roman" panose="02020603050405020304" pitchFamily="18" charset="0"/>
              </a:rPr>
              <a:t>（</a:t>
            </a:r>
            <a:r>
              <a:rPr lang="en-US" altLang="zh-CN" b="0" smtClean="0">
                <a:latin typeface="Times New Roman" panose="02020603050405020304" pitchFamily="18" charset="0"/>
              </a:rPr>
              <a:t>--</a:t>
            </a:r>
            <a:r>
              <a:rPr lang="zh-CN" altLang="en-US" b="0" smtClean="0">
                <a:latin typeface="Times New Roman" panose="02020603050405020304" pitchFamily="18" charset="0"/>
              </a:rPr>
              <a:t>命题</a:t>
            </a:r>
            <a:r>
              <a:rPr lang="en-US" altLang="zh-CN" b="0" smtClean="0">
                <a:latin typeface="Times New Roman" panose="02020603050405020304" pitchFamily="18" charset="0"/>
              </a:rPr>
              <a:t>2</a:t>
            </a:r>
            <a:r>
              <a:rPr lang="zh-CN" altLang="en-US" b="0" smtClean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9728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DACF66-85F5-4210-BCA8-94871A3F41A4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36588"/>
            <a:ext cx="8839200" cy="5715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图与有向图是并列的，并非有向图是图的一种。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图与有向图的区别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>
                <a:latin typeface="Times New Roman" panose="02020603050405020304" pitchFamily="18" charset="0"/>
              </a:rPr>
              <a:t>1.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图中连接两点的是边，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uv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vu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是一回事。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有向图中，连接两点的是有向弧，从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u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的弧与从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u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的弧是不同的。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>
                <a:latin typeface="Times New Roman" panose="02020603050405020304" pitchFamily="18" charset="0"/>
              </a:rPr>
              <a:t>2.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图中不允许有平行边。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有向图中不同点间的弧可有多条甚至</a:t>
            </a:r>
            <a:r>
              <a:rPr lang="zh-CN" altLang="en-US" sz="3000" dirty="0" smtClean="0">
                <a:latin typeface="宋体" panose="02010600030101010101" pitchFamily="2" charset="-122"/>
              </a:rPr>
              <a:t>无穷多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条。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>
                <a:latin typeface="Times New Roman" panose="02020603050405020304" pitchFamily="18" charset="0"/>
              </a:rPr>
              <a:t>3 .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图中不允许有反身边。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有向图中允许有反身弧，可有多条甚至</a:t>
            </a:r>
            <a:r>
              <a:rPr lang="zh-CN" altLang="en-US" sz="3000" dirty="0" smtClean="0">
                <a:latin typeface="宋体" panose="02010600030101010101" pitchFamily="2" charset="-122"/>
              </a:rPr>
              <a:t>无穷多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条。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>
                <a:latin typeface="Times New Roman" panose="02020603050405020304" pitchFamily="18" charset="0"/>
              </a:rPr>
              <a:t>4.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有限图中边数有限。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  有限有向图中</a:t>
            </a:r>
            <a:r>
              <a:rPr lang="zh-CN" altLang="en-US" sz="3000" dirty="0" smtClean="0">
                <a:latin typeface="宋体" panose="02010600030101010101" pitchFamily="2" charset="-122"/>
              </a:rPr>
              <a:t>弧数未必有限，可以有无穷多条。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963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3A86C0-3D64-481B-80E8-B0A7E000694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1400" b="0" smtClean="0"/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图与有向图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152400" y="587375"/>
            <a:ext cx="4267200" cy="5334000"/>
            <a:chOff x="2592" y="619"/>
            <a:chExt cx="2928" cy="3530"/>
          </a:xfrm>
        </p:grpSpPr>
        <p:grpSp>
          <p:nvGrpSpPr>
            <p:cNvPr id="98343" name="Group 3"/>
            <p:cNvGrpSpPr>
              <a:grpSpLocks/>
            </p:cNvGrpSpPr>
            <p:nvPr/>
          </p:nvGrpSpPr>
          <p:grpSpPr bwMode="auto">
            <a:xfrm>
              <a:off x="2592" y="619"/>
              <a:ext cx="2928" cy="2645"/>
              <a:chOff x="3456" y="638"/>
              <a:chExt cx="1760" cy="1866"/>
            </a:xfrm>
          </p:grpSpPr>
          <p:sp>
            <p:nvSpPr>
              <p:cNvPr id="98345" name="Line 4"/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46" name="Line 5"/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47" name="Line 6"/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48" name="Line 7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49" name="Line 8"/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50" name="Line 9"/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51" name="Line 10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52" name="Line 11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53" name="Line 12"/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54" name="Line 13"/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55" name="Oval 14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56" name="Oval 15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57" name="Oval 16"/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58" name="Oval 17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59" name="Oval 18"/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0" name="Oval 19"/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1" name="Oval 20"/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2" name="Oval 21"/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3" name="Oval 22"/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4" name="Oval 23"/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5" name="Oval 24"/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6" name="Text Box 25"/>
              <p:cNvSpPr txBox="1">
                <a:spLocks noChangeArrowheads="1"/>
              </p:cNvSpPr>
              <p:nvPr/>
            </p:nvSpPr>
            <p:spPr bwMode="auto">
              <a:xfrm>
                <a:off x="4550" y="638"/>
                <a:ext cx="169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aseline="0">
                    <a:solidFill>
                      <a:srgbClr val="FFCC00"/>
                    </a:solidFill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98344" name="Text Box 26"/>
            <p:cNvSpPr txBox="1">
              <a:spLocks noChangeArrowheads="1"/>
            </p:cNvSpPr>
            <p:nvPr/>
          </p:nvSpPr>
          <p:spPr bwMode="auto">
            <a:xfrm>
              <a:off x="3840" y="3361"/>
              <a:ext cx="864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aseline="0">
                  <a:solidFill>
                    <a:srgbClr val="FFFFFF"/>
                  </a:solidFill>
                  <a:latin typeface="宋体" panose="02010600030101010101" pitchFamily="2" charset="-122"/>
                </a:rPr>
                <a:t>有向树</a:t>
              </a:r>
              <a:r>
                <a:rPr lang="en-US" altLang="zh-CN" sz="3600" baseline="0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98307" name="Group 27"/>
          <p:cNvGrpSpPr>
            <a:grpSpLocks/>
          </p:cNvGrpSpPr>
          <p:nvPr/>
        </p:nvGrpSpPr>
        <p:grpSpPr bwMode="auto">
          <a:xfrm>
            <a:off x="4495800" y="457200"/>
            <a:ext cx="4648200" cy="4916488"/>
            <a:chOff x="2592" y="667"/>
            <a:chExt cx="2928" cy="3097"/>
          </a:xfrm>
        </p:grpSpPr>
        <p:grpSp>
          <p:nvGrpSpPr>
            <p:cNvPr id="98319" name="Group 28"/>
            <p:cNvGrpSpPr>
              <a:grpSpLocks/>
            </p:cNvGrpSpPr>
            <p:nvPr/>
          </p:nvGrpSpPr>
          <p:grpSpPr bwMode="auto">
            <a:xfrm>
              <a:off x="2592" y="667"/>
              <a:ext cx="2928" cy="2597"/>
              <a:chOff x="3456" y="672"/>
              <a:chExt cx="1760" cy="1832"/>
            </a:xfrm>
          </p:grpSpPr>
          <p:sp>
            <p:nvSpPr>
              <p:cNvPr id="98321" name="Line 29"/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22" name="Line 30"/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23" name="Line 31"/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24" name="Line 32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25" name="Line 33"/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26" name="Line 34"/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27" name="Line 35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28" name="Line 36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29" name="Line 37"/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30" name="Line 38"/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31" name="Oval 39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2" name="Oval 40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3" name="Oval 41"/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4" name="Oval 42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5" name="Oval 43"/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6" name="Oval 44"/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7" name="Oval 45"/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8" name="Oval 46"/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9" name="Oval 47"/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40" name="Oval 48"/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41" name="Oval 49"/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42" name="Text Box 50"/>
              <p:cNvSpPr txBox="1">
                <a:spLocks noChangeArrowheads="1"/>
              </p:cNvSpPr>
              <p:nvPr/>
            </p:nvSpPr>
            <p:spPr bwMode="auto">
              <a:xfrm>
                <a:off x="4550" y="672"/>
                <a:ext cx="7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baseline="0">
                  <a:solidFill>
                    <a:srgbClr val="FFCC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8320" name="Text Box 51"/>
            <p:cNvSpPr txBox="1">
              <a:spLocks noChangeArrowheads="1"/>
            </p:cNvSpPr>
            <p:nvPr/>
          </p:nvSpPr>
          <p:spPr bwMode="auto">
            <a:xfrm>
              <a:off x="3840" y="336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aseline="0">
                  <a:solidFill>
                    <a:srgbClr val="FFFFFF"/>
                  </a:solidFill>
                  <a:latin typeface="Times New Roman" panose="02020603050405020304" pitchFamily="18" charset="0"/>
                </a:rPr>
                <a:t>树</a:t>
              </a:r>
              <a:r>
                <a:rPr lang="en-US" altLang="zh-CN" sz="3600" baseline="0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60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8308" name="AutoShape 52"/>
          <p:cNvSpPr>
            <a:spLocks noChangeArrowheads="1"/>
          </p:cNvSpPr>
          <p:nvPr/>
        </p:nvSpPr>
        <p:spPr bwMode="auto">
          <a:xfrm>
            <a:off x="4572000" y="1219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635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21" name="AutoShape 53"/>
          <p:cNvSpPr>
            <a:spLocks noChangeArrowheads="1"/>
          </p:cNvSpPr>
          <p:nvPr/>
        </p:nvSpPr>
        <p:spPr bwMode="auto">
          <a:xfrm>
            <a:off x="4343400" y="51816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tx1"/>
          </a:solidFill>
          <a:ln w="635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10" name="Text Box 54"/>
          <p:cNvSpPr txBox="1">
            <a:spLocks noChangeArrowheads="1"/>
          </p:cNvSpPr>
          <p:nvPr/>
        </p:nvSpPr>
        <p:spPr bwMode="auto">
          <a:xfrm>
            <a:off x="4267200" y="6096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命题</a:t>
            </a:r>
            <a:r>
              <a:rPr lang="en-US" altLang="zh-CN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2023" name="Text Box 55"/>
          <p:cNvSpPr txBox="1">
            <a:spLocks noChangeArrowheads="1"/>
          </p:cNvSpPr>
          <p:nvPr/>
        </p:nvSpPr>
        <p:spPr bwMode="auto">
          <a:xfrm>
            <a:off x="4114800" y="5715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命题</a:t>
            </a:r>
            <a:r>
              <a:rPr lang="en-US" altLang="zh-CN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2024" name="Text Box 56"/>
          <p:cNvSpPr txBox="1">
            <a:spLocks noChangeArrowheads="1"/>
          </p:cNvSpPr>
          <p:nvPr/>
        </p:nvSpPr>
        <p:spPr bwMode="auto">
          <a:xfrm>
            <a:off x="3886200" y="4038600"/>
            <a:ext cx="685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 </a:t>
            </a:r>
          </a:p>
        </p:txBody>
      </p:sp>
      <p:sp>
        <p:nvSpPr>
          <p:cNvPr id="212025" name="Text Box 57"/>
          <p:cNvSpPr txBox="1">
            <a:spLocks noChangeArrowheads="1"/>
          </p:cNvSpPr>
          <p:nvPr/>
        </p:nvSpPr>
        <p:spPr bwMode="auto">
          <a:xfrm>
            <a:off x="5105400" y="2667000"/>
            <a:ext cx="99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212026" name="Text Box 58"/>
          <p:cNvSpPr txBox="1">
            <a:spLocks noChangeArrowheads="1"/>
          </p:cNvSpPr>
          <p:nvPr/>
        </p:nvSpPr>
        <p:spPr bwMode="auto">
          <a:xfrm>
            <a:off x="533400" y="2590800"/>
            <a:ext cx="99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212027" name="Text Box 59"/>
          <p:cNvSpPr txBox="1">
            <a:spLocks noChangeArrowheads="1"/>
          </p:cNvSpPr>
          <p:nvPr/>
        </p:nvSpPr>
        <p:spPr bwMode="auto">
          <a:xfrm>
            <a:off x="0" y="4495800"/>
            <a:ext cx="685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 </a:t>
            </a:r>
          </a:p>
        </p:txBody>
      </p:sp>
      <p:sp>
        <p:nvSpPr>
          <p:cNvPr id="212028" name="Line 60"/>
          <p:cNvSpPr>
            <a:spLocks noChangeShapeType="1"/>
          </p:cNvSpPr>
          <p:nvPr/>
        </p:nvSpPr>
        <p:spPr bwMode="auto">
          <a:xfrm flipV="1">
            <a:off x="304800" y="3276600"/>
            <a:ext cx="1143000" cy="114300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B8449B-0D45-4376-A3A4-71F027A8B610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21" grpId="0" animBg="1"/>
      <p:bldP spid="212023" grpId="0"/>
      <p:bldP spid="212024" grpId="0"/>
      <p:bldP spid="212025" grpId="0"/>
      <p:bldP spid="212026" grpId="0"/>
      <p:bldP spid="212027" grpId="0"/>
      <p:bldP spid="2120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证明：1) </a:t>
            </a:r>
            <a:r>
              <a:rPr lang="zh-CN" altLang="en-US" sz="3300" b="0" smtClean="0">
                <a:latin typeface="Times New Roman" panose="02020603050405020304" pitchFamily="18" charset="0"/>
              </a:rPr>
              <a:t>首先证第一个命题。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b="0" smtClean="0">
                <a:latin typeface="宋体" panose="02010600030101010101" pitchFamily="2" charset="-122"/>
              </a:rPr>
              <a:t>因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有向树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smtClean="0">
                <a:latin typeface="宋体" panose="02010600030101010101" pitchFamily="2" charset="-122"/>
              </a:rPr>
              <a:t>有根，所以</a:t>
            </a:r>
            <a:r>
              <a:rPr lang="en-US" altLang="zh-CN" sz="3300" b="0" smtClean="0">
                <a:latin typeface="Times New Roman" panose="02020603050405020304" pitchFamily="18" charset="0"/>
              </a:rPr>
              <a:t>(G</a:t>
            </a:r>
            <a:r>
              <a:rPr lang="zh-CN" altLang="en-US" sz="3300" b="0" smtClean="0">
                <a:latin typeface="Times New Roman" panose="02020603050405020304" pitchFamily="18" charset="0"/>
              </a:rPr>
              <a:t>的漠视</a:t>
            </a:r>
            <a:r>
              <a:rPr lang="zh-CN" altLang="en-US" sz="3300" b="0" smtClean="0">
                <a:latin typeface="宋体" panose="02010600030101010101" pitchFamily="2" charset="-122"/>
              </a:rPr>
              <a:t>图</a:t>
            </a:r>
            <a:r>
              <a:rPr lang="en-US" altLang="zh-CN" sz="3300" b="0" smtClean="0">
                <a:latin typeface="宋体" panose="02010600030101010101" pitchFamily="2" charset="-122"/>
              </a:rPr>
              <a:t>)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宋体" panose="02010600030101010101" pitchFamily="2" charset="-122"/>
              </a:rPr>
              <a:t>是连通的，以下只需要证明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宋体" panose="02010600030101010101" pitchFamily="2" charset="-122"/>
              </a:rPr>
              <a:t>无回路。</a:t>
            </a:r>
            <a:r>
              <a:rPr lang="zh-CN" altLang="en-US" sz="3300" b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反证法</a:t>
            </a:r>
            <a:r>
              <a:rPr lang="zh-CN" altLang="en-US" sz="3300" b="0" smtClean="0">
                <a:latin typeface="Times New Roman" panose="02020603050405020304" pitchFamily="18" charset="0"/>
              </a:rPr>
              <a:t>。假设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中有回路，设(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…, 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z="3300" b="0" smtClean="0">
                <a:latin typeface="Times New Roman" panose="02020603050405020304" pitchFamily="18" charset="0"/>
              </a:rPr>
              <a:t>) 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是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中一回路，其中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en-US" altLang="zh-CN" sz="3300" b="0" smtClean="0">
                <a:latin typeface="Times New Roman" panose="02020603050405020304" pitchFamily="18" charset="0"/>
              </a:rPr>
              <a:t>= 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z="3300" b="0" smtClean="0">
                <a:latin typeface="Times New Roman" panose="02020603050405020304" pitchFamily="18" charset="0"/>
              </a:rPr>
              <a:t>，n</a:t>
            </a:r>
            <a:r>
              <a:rPr lang="en-US" altLang="zh-CN" sz="3300" b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300" b="0" smtClean="0">
                <a:latin typeface="Times New Roman" panose="02020603050405020304" pitchFamily="18" charset="0"/>
              </a:rPr>
              <a:t>3。</a:t>
            </a:r>
            <a:endParaRPr lang="zh-CN" altLang="en-US" sz="3300" b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3300" b="0" smtClean="0"/>
          </a:p>
        </p:txBody>
      </p:sp>
      <p:sp>
        <p:nvSpPr>
          <p:cNvPr id="9933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C56E3D-AF5F-4CC9-A341-67556B8D5B8C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838200"/>
            <a:ext cx="5181600" cy="5562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b="0" smtClean="0">
                <a:latin typeface="Times New Roman" panose="02020603050405020304" pitchFamily="18" charset="0"/>
              </a:rPr>
              <a:t> </a:t>
            </a:r>
            <a:r>
              <a:rPr lang="zh-CN" altLang="en-US" b="0" smtClean="0">
                <a:latin typeface="宋体" panose="02010600030101010101" pitchFamily="2" charset="-122"/>
              </a:rPr>
              <a:t>若</a:t>
            </a:r>
            <a:r>
              <a:rPr lang="en-US" altLang="zh-CN" b="0" smtClean="0">
                <a:latin typeface="Times New Roman" panose="02020603050405020304" pitchFamily="18" charset="0"/>
              </a:rPr>
              <a:t>r</a:t>
            </a:r>
            <a:r>
              <a:rPr lang="zh-CN" altLang="en-US" b="0" smtClean="0">
                <a:latin typeface="宋体" panose="02010600030101010101" pitchFamily="2" charset="-122"/>
              </a:rPr>
              <a:t>在此路中，不妨假设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0</a:t>
            </a:r>
            <a:r>
              <a:rPr lang="en-US" altLang="zh-CN" b="0" smtClean="0">
                <a:latin typeface="Times New Roman" panose="02020603050405020304" pitchFamily="18" charset="0"/>
              </a:rPr>
              <a:t>=r</a:t>
            </a:r>
            <a:r>
              <a:rPr lang="en-US" altLang="zh-CN" b="0" smtClean="0">
                <a:latin typeface="宋体" panose="02010600030101010101" pitchFamily="2" charset="-122"/>
              </a:rPr>
              <a:t>，</a:t>
            </a:r>
            <a:r>
              <a:rPr lang="zh-CN" altLang="en-US" b="0" smtClean="0">
                <a:latin typeface="宋体" panose="02010600030101010101" pitchFamily="2" charset="-122"/>
              </a:rPr>
              <a:t>则在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zh-CN" altLang="en-US" b="0" smtClean="0">
                <a:latin typeface="宋体" panose="02010600030101010101" pitchFamily="2" charset="-122"/>
              </a:rPr>
              <a:t>中对应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b="0" smtClean="0">
                <a:latin typeface="宋体" panose="02010600030101010101" pitchFamily="2" charset="-122"/>
              </a:rPr>
              <a:t>的边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0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b="0" smtClean="0">
                <a:latin typeface="宋体" panose="02010600030101010101" pitchFamily="2" charset="-122"/>
              </a:rPr>
              <a:t>的弧一定是</a:t>
            </a:r>
            <a:r>
              <a:rPr lang="zh-CN" altLang="en-US" b="0" smtClean="0">
                <a:solidFill>
                  <a:schemeClr val="tx2"/>
                </a:solidFill>
                <a:latin typeface="宋体" panose="02010600030101010101" pitchFamily="2" charset="-122"/>
              </a:rPr>
              <a:t>从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0" smtClean="0">
                <a:solidFill>
                  <a:schemeClr val="tx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0" smtClean="0">
                <a:latin typeface="宋体" panose="02010600030101010101" pitchFamily="2" charset="-122"/>
              </a:rPr>
              <a:t>的，又因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zh-CN" altLang="en-US" b="0" smtClean="0">
                <a:latin typeface="宋体" panose="02010600030101010101" pitchFamily="2" charset="-122"/>
              </a:rPr>
              <a:t>中除根外，其他点</a:t>
            </a:r>
            <a:r>
              <a:rPr lang="zh-CN" altLang="en-US" b="0" smtClean="0">
                <a:solidFill>
                  <a:schemeClr val="tx2"/>
                </a:solidFill>
                <a:latin typeface="宋体" panose="02010600030101010101" pitchFamily="2" charset="-122"/>
              </a:rPr>
              <a:t>恰发一弧</a:t>
            </a:r>
            <a:r>
              <a:rPr lang="zh-CN" altLang="en-US" b="0" smtClean="0">
                <a:latin typeface="宋体" panose="02010600030101010101" pitchFamily="2" charset="-122"/>
              </a:rPr>
              <a:t>，所以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b="0" smtClean="0">
                <a:latin typeface="宋体" panose="02010600030101010101" pitchFamily="2" charset="-122"/>
              </a:rPr>
              <a:t>中边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b="0" smtClean="0">
                <a:latin typeface="宋体" panose="02010600030101010101" pitchFamily="2" charset="-122"/>
              </a:rPr>
              <a:t>必是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zh-CN" altLang="en-US" b="0" smtClean="0">
                <a:latin typeface="宋体" panose="02010600030101010101" pitchFamily="2" charset="-122"/>
              </a:rPr>
              <a:t>中从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b="0" smtClean="0">
                <a:latin typeface="宋体" panose="02010600030101010101" pitchFamily="2" charset="-122"/>
              </a:rPr>
              <a:t>到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b="0" smtClean="0">
                <a:latin typeface="宋体" panose="02010600030101010101" pitchFamily="2" charset="-122"/>
              </a:rPr>
              <a:t>的弧，</a:t>
            </a:r>
            <a:r>
              <a:rPr lang="zh-CN" altLang="en-US" b="0" smtClean="0">
                <a:latin typeface="Times New Roman" panose="02020603050405020304" pitchFamily="18" charset="0"/>
              </a:rPr>
              <a:t>…</a:t>
            </a:r>
            <a:r>
              <a:rPr lang="zh-CN" altLang="en-US" b="0" smtClean="0">
                <a:latin typeface="宋体" panose="02010600030101010101" pitchFamily="2" charset="-122"/>
              </a:rPr>
              <a:t>，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b="0" smtClean="0">
                <a:latin typeface="宋体" panose="02010600030101010101" pitchFamily="2" charset="-122"/>
              </a:rPr>
              <a:t>中边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k-1</a:t>
            </a:r>
            <a:r>
              <a:rPr lang="en-US" altLang="zh-CN" b="0" smtClean="0">
                <a:latin typeface="Times New Roman" panose="02020603050405020304" pitchFamily="18" charset="0"/>
              </a:rPr>
              <a:t> 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k</a:t>
            </a:r>
            <a:r>
              <a:rPr lang="zh-CN" altLang="en-US" b="0" smtClean="0">
                <a:latin typeface="宋体" panose="02010600030101010101" pitchFamily="2" charset="-122"/>
              </a:rPr>
              <a:t>必是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zh-CN" altLang="en-US" b="0" smtClean="0">
                <a:latin typeface="宋体" panose="02010600030101010101" pitchFamily="2" charset="-122"/>
              </a:rPr>
              <a:t>中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0" smtClean="0">
                <a:solidFill>
                  <a:schemeClr val="tx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k-1</a:t>
            </a:r>
            <a:r>
              <a:rPr lang="zh-CN" altLang="en-US" b="0" smtClean="0">
                <a:latin typeface="宋体" panose="02010600030101010101" pitchFamily="2" charset="-122"/>
              </a:rPr>
              <a:t>的弧，</a:t>
            </a:r>
            <a:r>
              <a:rPr lang="zh-CN" altLang="en-US" b="0" smtClean="0">
                <a:latin typeface="Times New Roman" panose="02020603050405020304" pitchFamily="18" charset="0"/>
              </a:rPr>
              <a:t>…</a:t>
            </a:r>
            <a:r>
              <a:rPr lang="zh-CN" altLang="en-US" b="0" smtClean="0">
                <a:latin typeface="宋体" panose="02010600030101010101" pitchFamily="2" charset="-122"/>
              </a:rPr>
              <a:t>，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b="0" smtClean="0">
                <a:latin typeface="宋体" panose="02010600030101010101" pitchFamily="2" charset="-122"/>
              </a:rPr>
              <a:t>中边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n-1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n</a:t>
            </a:r>
            <a:r>
              <a:rPr lang="zh-CN" altLang="en-US" b="0" smtClean="0">
                <a:latin typeface="宋体" panose="02010600030101010101" pitchFamily="2" charset="-122"/>
              </a:rPr>
              <a:t>必是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zh-CN" altLang="en-US" b="0" smtClean="0">
                <a:latin typeface="宋体" panose="02010600030101010101" pitchFamily="2" charset="-122"/>
              </a:rPr>
              <a:t>中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0" smtClean="0">
                <a:solidFill>
                  <a:schemeClr val="tx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b="0" smtClean="0">
                <a:latin typeface="宋体" panose="02010600030101010101" pitchFamily="2" charset="-122"/>
              </a:rPr>
              <a:t>的弧，而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b="0" smtClean="0">
                <a:latin typeface="Times New Roman" panose="02020603050405020304" pitchFamily="18" charset="0"/>
              </a:rPr>
              <a:t>= v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0</a:t>
            </a:r>
            <a:r>
              <a:rPr lang="en-US" altLang="zh-CN" b="0" smtClean="0">
                <a:latin typeface="Times New Roman" panose="02020603050405020304" pitchFamily="18" charset="0"/>
              </a:rPr>
              <a:t>=r</a:t>
            </a:r>
            <a:r>
              <a:rPr lang="en-US" altLang="zh-CN" b="0" smtClean="0">
                <a:latin typeface="宋体" panose="02010600030101010101" pitchFamily="2" charset="-122"/>
              </a:rPr>
              <a:t>，</a:t>
            </a:r>
            <a:r>
              <a:rPr lang="zh-CN" altLang="en-US" b="0" smtClean="0">
                <a:latin typeface="宋体" panose="02010600030101010101" pitchFamily="2" charset="-122"/>
              </a:rPr>
              <a:t>矛盾。</a:t>
            </a:r>
            <a:endParaRPr lang="zh-CN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100355" name="Rectangle 10"/>
          <p:cNvSpPr>
            <a:spLocks noChangeArrowheads="1"/>
          </p:cNvSpPr>
          <p:nvPr/>
        </p:nvSpPr>
        <p:spPr bwMode="auto">
          <a:xfrm>
            <a:off x="5791200" y="26670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lang="zh-CN" altLang="en-US" baseline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0356" name="Rectangle 11"/>
          <p:cNvSpPr>
            <a:spLocks noChangeArrowheads="1"/>
          </p:cNvSpPr>
          <p:nvPr/>
        </p:nvSpPr>
        <p:spPr bwMode="auto">
          <a:xfrm>
            <a:off x="8229600" y="35687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lang="zh-CN" altLang="en-US" baseline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0357" name="Line 12"/>
          <p:cNvSpPr>
            <a:spLocks noChangeShapeType="1"/>
          </p:cNvSpPr>
          <p:nvPr/>
        </p:nvSpPr>
        <p:spPr bwMode="auto">
          <a:xfrm>
            <a:off x="7150100" y="1600200"/>
            <a:ext cx="10668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58" name="Line 13"/>
          <p:cNvSpPr>
            <a:spLocks noChangeShapeType="1"/>
          </p:cNvSpPr>
          <p:nvPr/>
        </p:nvSpPr>
        <p:spPr bwMode="auto">
          <a:xfrm>
            <a:off x="8255000" y="2286000"/>
            <a:ext cx="4572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59" name="Line 14"/>
          <p:cNvSpPr>
            <a:spLocks noChangeShapeType="1"/>
          </p:cNvSpPr>
          <p:nvPr/>
        </p:nvSpPr>
        <p:spPr bwMode="auto">
          <a:xfrm flipV="1">
            <a:off x="8559800" y="3289300"/>
            <a:ext cx="1524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0" name="Line 16"/>
          <p:cNvSpPr>
            <a:spLocks noChangeShapeType="1"/>
          </p:cNvSpPr>
          <p:nvPr/>
        </p:nvSpPr>
        <p:spPr bwMode="auto">
          <a:xfrm>
            <a:off x="7861300" y="4114800"/>
            <a:ext cx="533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1" name="Line 17"/>
          <p:cNvSpPr>
            <a:spLocks noChangeShapeType="1"/>
          </p:cNvSpPr>
          <p:nvPr/>
        </p:nvSpPr>
        <p:spPr bwMode="auto">
          <a:xfrm>
            <a:off x="6616700" y="3733800"/>
            <a:ext cx="10668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2" name="Line 18"/>
          <p:cNvSpPr>
            <a:spLocks noChangeShapeType="1"/>
          </p:cNvSpPr>
          <p:nvPr/>
        </p:nvSpPr>
        <p:spPr bwMode="auto">
          <a:xfrm>
            <a:off x="6108700" y="3314700"/>
            <a:ext cx="381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3" name="Line 19"/>
          <p:cNvSpPr>
            <a:spLocks noChangeShapeType="1"/>
          </p:cNvSpPr>
          <p:nvPr/>
        </p:nvSpPr>
        <p:spPr bwMode="auto">
          <a:xfrm flipH="1">
            <a:off x="6083300" y="2425700"/>
            <a:ext cx="762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4" name="Line 20"/>
          <p:cNvSpPr>
            <a:spLocks noChangeShapeType="1"/>
          </p:cNvSpPr>
          <p:nvPr/>
        </p:nvSpPr>
        <p:spPr bwMode="auto">
          <a:xfrm flipV="1">
            <a:off x="6235700" y="1574800"/>
            <a:ext cx="8382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7200900" y="1625600"/>
            <a:ext cx="1066800" cy="685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8318500" y="2387600"/>
            <a:ext cx="457200" cy="990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 flipV="1">
            <a:off x="8534400" y="3403600"/>
            <a:ext cx="152400" cy="482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7874000" y="4114800"/>
            <a:ext cx="533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6629400" y="3733800"/>
            <a:ext cx="10668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6121400" y="3314700"/>
            <a:ext cx="3810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 flipH="1">
            <a:off x="6096000" y="2425700"/>
            <a:ext cx="76200" cy="5334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 flipV="1">
            <a:off x="6235700" y="1574800"/>
            <a:ext cx="838200" cy="76200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73" name="Oval 4"/>
          <p:cNvSpPr>
            <a:spLocks noChangeArrowheads="1"/>
          </p:cNvSpPr>
          <p:nvPr/>
        </p:nvSpPr>
        <p:spPr bwMode="auto">
          <a:xfrm>
            <a:off x="7010400" y="1524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74" name="Oval 5"/>
          <p:cNvSpPr>
            <a:spLocks noChangeArrowheads="1"/>
          </p:cNvSpPr>
          <p:nvPr/>
        </p:nvSpPr>
        <p:spPr bwMode="auto">
          <a:xfrm>
            <a:off x="8153400" y="2209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75" name="Oval 6"/>
          <p:cNvSpPr>
            <a:spLocks noChangeArrowheads="1"/>
          </p:cNvSpPr>
          <p:nvPr/>
        </p:nvSpPr>
        <p:spPr bwMode="auto">
          <a:xfrm>
            <a:off x="8629650" y="3200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76" name="Oval 7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77" name="Oval 8"/>
          <p:cNvSpPr>
            <a:spLocks noChangeArrowheads="1"/>
          </p:cNvSpPr>
          <p:nvPr/>
        </p:nvSpPr>
        <p:spPr bwMode="auto">
          <a:xfrm>
            <a:off x="6477000" y="3581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78" name="Oval 9"/>
          <p:cNvSpPr>
            <a:spLocks noChangeArrowheads="1"/>
          </p:cNvSpPr>
          <p:nvPr/>
        </p:nvSpPr>
        <p:spPr bwMode="auto">
          <a:xfrm>
            <a:off x="7696200" y="4038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79" name="Rectangle 30"/>
          <p:cNvSpPr>
            <a:spLocks noChangeArrowheads="1"/>
          </p:cNvSpPr>
          <p:nvPr/>
        </p:nvSpPr>
        <p:spPr bwMode="auto">
          <a:xfrm>
            <a:off x="6248400" y="944563"/>
            <a:ext cx="1719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 = 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=r</a:t>
            </a:r>
            <a:endParaRPr lang="zh-CN" altLang="en-US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80" name="Rectangle 31"/>
          <p:cNvSpPr>
            <a:spLocks noChangeArrowheads="1"/>
          </p:cNvSpPr>
          <p:nvPr/>
        </p:nvSpPr>
        <p:spPr bwMode="auto">
          <a:xfrm>
            <a:off x="8153400" y="1727200"/>
            <a:ext cx="52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81" name="Rectangle 32"/>
          <p:cNvSpPr>
            <a:spLocks noChangeArrowheads="1"/>
          </p:cNvSpPr>
          <p:nvPr/>
        </p:nvSpPr>
        <p:spPr bwMode="auto">
          <a:xfrm>
            <a:off x="8153400" y="2819400"/>
            <a:ext cx="52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82" name="Rectangle 33"/>
          <p:cNvSpPr>
            <a:spLocks noChangeArrowheads="1"/>
          </p:cNvSpPr>
          <p:nvPr/>
        </p:nvSpPr>
        <p:spPr bwMode="auto">
          <a:xfrm>
            <a:off x="6170613" y="3535363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83" name="Rectangle 34"/>
          <p:cNvSpPr>
            <a:spLocks noChangeArrowheads="1"/>
          </p:cNvSpPr>
          <p:nvPr/>
        </p:nvSpPr>
        <p:spPr bwMode="auto">
          <a:xfrm>
            <a:off x="7391400" y="4038600"/>
            <a:ext cx="75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k-1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84" name="Rectangle 35"/>
          <p:cNvSpPr>
            <a:spLocks noChangeArrowheads="1"/>
          </p:cNvSpPr>
          <p:nvPr/>
        </p:nvSpPr>
        <p:spPr bwMode="auto">
          <a:xfrm>
            <a:off x="5410200" y="1752600"/>
            <a:ext cx="75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n-1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  <p:sp>
        <p:nvSpPr>
          <p:cNvPr id="10038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C69F43-ECC1-4FA4-8879-5CF95EA25D62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3" grpId="0" animBg="1"/>
      <p:bldP spid="120854" grpId="0" animBg="1"/>
      <p:bldP spid="120855" grpId="0" animBg="1"/>
      <p:bldP spid="120856" grpId="0" animBg="1"/>
      <p:bldP spid="120857" grpId="0" animBg="1"/>
      <p:bldP spid="120858" grpId="0" animBg="1"/>
      <p:bldP spid="120859" grpId="0" animBg="1"/>
      <p:bldP spid="1208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marL="0" indent="0" eaLnBrk="1" hangingPunct="1"/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300" b="0" smtClean="0">
                <a:latin typeface="宋体" panose="02010600030101010101" pitchFamily="2" charset="-122"/>
              </a:rPr>
              <a:t>若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宋体" panose="02010600030101010101" pitchFamily="2" charset="-122"/>
              </a:rPr>
              <a:t>不在此回路中，由有向树定义知，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宋体" panose="02010600030101010101" pitchFamily="2" charset="-122"/>
              </a:rPr>
              <a:t>或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z="3300" b="0" smtClean="0">
                <a:latin typeface="宋体" panose="02010600030101010101" pitchFamily="2" charset="-122"/>
              </a:rPr>
              <a:t>恰发一弧，不妨设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宋体" panose="02010600030101010101" pitchFamily="2" charset="-122"/>
              </a:rPr>
              <a:t>中的边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z="3300" b="0" smtClean="0">
                <a:latin typeface="宋体" panose="02010600030101010101" pitchFamily="2" charset="-122"/>
              </a:rPr>
              <a:t>是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smtClean="0">
                <a:latin typeface="宋体" panose="02010600030101010101" pitchFamily="2" charset="-122"/>
              </a:rPr>
              <a:t>中从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z="3300" b="0" smtClean="0">
                <a:latin typeface="宋体" panose="02010600030101010101" pitchFamily="2" charset="-122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宋体" panose="02010600030101010101" pitchFamily="2" charset="-122"/>
              </a:rPr>
              <a:t>的弧，则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z="3300" b="0" smtClean="0">
                <a:latin typeface="宋体" panose="02010600030101010101" pitchFamily="2" charset="-122"/>
              </a:rPr>
              <a:t>已发弧，则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宋体" panose="02010600030101010101" pitchFamily="2" charset="-122"/>
              </a:rPr>
              <a:t>中的边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必</a:t>
            </a:r>
            <a:r>
              <a:rPr lang="zh-CN" altLang="en-US" sz="3300" b="0" smtClean="0">
                <a:latin typeface="宋体" panose="02010600030101010101" pitchFamily="2" charset="-122"/>
              </a:rPr>
              <a:t>是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smtClean="0">
                <a:latin typeface="宋体" panose="02010600030101010101" pitchFamily="2" charset="-122"/>
              </a:rPr>
              <a:t>中从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sz="3300" b="0" smtClean="0">
                <a:latin typeface="宋体" panose="02010600030101010101" pitchFamily="2" charset="-122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z="3300" b="0" smtClean="0">
                <a:latin typeface="宋体" panose="02010600030101010101" pitchFamily="2" charset="-122"/>
              </a:rPr>
              <a:t>的弧，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…</a:t>
            </a:r>
            <a:r>
              <a:rPr lang="zh-CN" altLang="en-US" sz="3300" b="0" smtClean="0">
                <a:latin typeface="宋体" panose="02010600030101010101" pitchFamily="2" charset="-122"/>
              </a:rPr>
              <a:t>，则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宋体" panose="02010600030101010101" pitchFamily="2" charset="-122"/>
              </a:rPr>
              <a:t>中边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n-1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25000" smtClean="0">
                <a:latin typeface="Times New Roman" panose="02020603050405020304" pitchFamily="18" charset="0"/>
              </a:rPr>
              <a:t>n</a:t>
            </a:r>
            <a:r>
              <a:rPr lang="zh-CN" altLang="en-US" sz="3300" b="0" smtClean="0">
                <a:latin typeface="宋体" panose="02010600030101010101" pitchFamily="2" charset="-122"/>
              </a:rPr>
              <a:t>是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smtClean="0">
                <a:latin typeface="宋体" panose="02010600030101010101" pitchFamily="2" charset="-122"/>
              </a:rPr>
              <a:t>中从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n</a:t>
            </a:r>
            <a:r>
              <a:rPr lang="zh-CN" altLang="en-US" sz="3300" b="0" smtClean="0">
                <a:latin typeface="宋体" panose="02010600030101010101" pitchFamily="2" charset="-122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n-1</a:t>
            </a:r>
            <a:r>
              <a:rPr lang="zh-CN" altLang="en-US" sz="3300" b="0" smtClean="0">
                <a:latin typeface="宋体" panose="02010600030101010101" pitchFamily="2" charset="-122"/>
              </a:rPr>
              <a:t>的弧，又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z="3300" b="0" smtClean="0">
                <a:latin typeface="Times New Roman" panose="02020603050405020304" pitchFamily="18" charset="0"/>
              </a:rPr>
              <a:t>=v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</a:t>
            </a:r>
            <a:r>
              <a:rPr lang="zh-CN" altLang="en-US" sz="3300" b="0" smtClean="0">
                <a:latin typeface="宋体" panose="02010600030101010101" pitchFamily="2" charset="-122"/>
              </a:rPr>
              <a:t>于是，</a:t>
            </a:r>
            <a:r>
              <a:rPr lang="zh-CN" altLang="en-US" sz="3300" b="0" smtClean="0">
                <a:solidFill>
                  <a:schemeClr val="tx2"/>
                </a:solidFill>
                <a:latin typeface="宋体" panose="02010600030101010101" pitchFamily="2" charset="-122"/>
              </a:rPr>
              <a:t>得</a:t>
            </a:r>
            <a:r>
              <a:rPr lang="en-US" altLang="zh-CN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300" b="0" smtClean="0">
                <a:solidFill>
                  <a:schemeClr val="tx2"/>
                </a:solidFill>
                <a:latin typeface="宋体" panose="02010600030101010101" pitchFamily="2" charset="-122"/>
              </a:rPr>
              <a:t>中一有向回路</a:t>
            </a:r>
            <a:r>
              <a:rPr lang="zh-CN" altLang="en-US" sz="3300" b="0" smtClean="0">
                <a:latin typeface="宋体" panose="02010600030101010101" pitchFamily="2" charset="-122"/>
              </a:rPr>
              <a:t>，矛盾</a:t>
            </a:r>
            <a:r>
              <a:rPr lang="en-US" altLang="zh-CN" sz="3300" b="0" smtClean="0">
                <a:latin typeface="宋体" panose="02010600030101010101" pitchFamily="2" charset="-122"/>
              </a:rPr>
              <a:t>.</a:t>
            </a:r>
            <a:endParaRPr lang="en-US" altLang="zh-CN" sz="3300" b="0" smtClean="0">
              <a:latin typeface="Times New Roman" panose="02020603050405020304" pitchFamily="18" charset="0"/>
            </a:endParaRPr>
          </a:p>
        </p:txBody>
      </p:sp>
      <p:sp>
        <p:nvSpPr>
          <p:cNvPr id="101379" name="Rectangle 4"/>
          <p:cNvSpPr>
            <a:spLocks noChangeArrowheads="1"/>
          </p:cNvSpPr>
          <p:nvPr/>
        </p:nvSpPr>
        <p:spPr bwMode="auto">
          <a:xfrm>
            <a:off x="5791200" y="26670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lang="zh-CN" altLang="en-US" baseline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8229600" y="35687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lang="zh-CN" altLang="en-US" baseline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1381" name="Line 6"/>
          <p:cNvSpPr>
            <a:spLocks noChangeShapeType="1"/>
          </p:cNvSpPr>
          <p:nvPr/>
        </p:nvSpPr>
        <p:spPr bwMode="auto">
          <a:xfrm>
            <a:off x="7150100" y="1600200"/>
            <a:ext cx="10668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2" name="Line 7"/>
          <p:cNvSpPr>
            <a:spLocks noChangeShapeType="1"/>
          </p:cNvSpPr>
          <p:nvPr/>
        </p:nvSpPr>
        <p:spPr bwMode="auto">
          <a:xfrm>
            <a:off x="8255000" y="2286000"/>
            <a:ext cx="4572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3" name="Line 8"/>
          <p:cNvSpPr>
            <a:spLocks noChangeShapeType="1"/>
          </p:cNvSpPr>
          <p:nvPr/>
        </p:nvSpPr>
        <p:spPr bwMode="auto">
          <a:xfrm flipV="1">
            <a:off x="8559800" y="3289300"/>
            <a:ext cx="1524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4" name="Line 9"/>
          <p:cNvSpPr>
            <a:spLocks noChangeShapeType="1"/>
          </p:cNvSpPr>
          <p:nvPr/>
        </p:nvSpPr>
        <p:spPr bwMode="auto">
          <a:xfrm>
            <a:off x="7861300" y="4114800"/>
            <a:ext cx="533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5" name="Line 10"/>
          <p:cNvSpPr>
            <a:spLocks noChangeShapeType="1"/>
          </p:cNvSpPr>
          <p:nvPr/>
        </p:nvSpPr>
        <p:spPr bwMode="auto">
          <a:xfrm>
            <a:off x="6616700" y="3733800"/>
            <a:ext cx="10668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6" name="Line 11"/>
          <p:cNvSpPr>
            <a:spLocks noChangeShapeType="1"/>
          </p:cNvSpPr>
          <p:nvPr/>
        </p:nvSpPr>
        <p:spPr bwMode="auto">
          <a:xfrm>
            <a:off x="6108700" y="3314700"/>
            <a:ext cx="381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7" name="Line 12"/>
          <p:cNvSpPr>
            <a:spLocks noChangeShapeType="1"/>
          </p:cNvSpPr>
          <p:nvPr/>
        </p:nvSpPr>
        <p:spPr bwMode="auto">
          <a:xfrm flipH="1">
            <a:off x="6083300" y="2425700"/>
            <a:ext cx="762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8" name="Line 13"/>
          <p:cNvSpPr>
            <a:spLocks noChangeShapeType="1"/>
          </p:cNvSpPr>
          <p:nvPr/>
        </p:nvSpPr>
        <p:spPr bwMode="auto">
          <a:xfrm flipV="1">
            <a:off x="6235700" y="1574800"/>
            <a:ext cx="8382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7200900" y="1625600"/>
            <a:ext cx="1066800" cy="685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>
            <a:off x="8305800" y="2387600"/>
            <a:ext cx="457200" cy="990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 flipV="1">
            <a:off x="8534400" y="3403600"/>
            <a:ext cx="152400" cy="482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>
            <a:off x="7874000" y="4114800"/>
            <a:ext cx="533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6642100" y="3746500"/>
            <a:ext cx="10668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6121400" y="3314700"/>
            <a:ext cx="3810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 flipH="1">
            <a:off x="6083300" y="2438400"/>
            <a:ext cx="76200" cy="5334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 flipV="1">
            <a:off x="6235700" y="1574800"/>
            <a:ext cx="838200" cy="762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7" name="Oval 22"/>
          <p:cNvSpPr>
            <a:spLocks noChangeArrowheads="1"/>
          </p:cNvSpPr>
          <p:nvPr/>
        </p:nvSpPr>
        <p:spPr bwMode="auto">
          <a:xfrm>
            <a:off x="7010400" y="1524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98" name="Oval 23"/>
          <p:cNvSpPr>
            <a:spLocks noChangeArrowheads="1"/>
          </p:cNvSpPr>
          <p:nvPr/>
        </p:nvSpPr>
        <p:spPr bwMode="auto">
          <a:xfrm>
            <a:off x="8153400" y="2209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99" name="Oval 24"/>
          <p:cNvSpPr>
            <a:spLocks noChangeArrowheads="1"/>
          </p:cNvSpPr>
          <p:nvPr/>
        </p:nvSpPr>
        <p:spPr bwMode="auto">
          <a:xfrm>
            <a:off x="8629650" y="3200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400" name="Oval 25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401" name="Oval 26"/>
          <p:cNvSpPr>
            <a:spLocks noChangeArrowheads="1"/>
          </p:cNvSpPr>
          <p:nvPr/>
        </p:nvSpPr>
        <p:spPr bwMode="auto">
          <a:xfrm>
            <a:off x="6477000" y="3581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402" name="Oval 27"/>
          <p:cNvSpPr>
            <a:spLocks noChangeArrowheads="1"/>
          </p:cNvSpPr>
          <p:nvPr/>
        </p:nvSpPr>
        <p:spPr bwMode="auto">
          <a:xfrm>
            <a:off x="7696200" y="4038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403" name="Rectangle 28"/>
          <p:cNvSpPr>
            <a:spLocks noChangeArrowheads="1"/>
          </p:cNvSpPr>
          <p:nvPr/>
        </p:nvSpPr>
        <p:spPr bwMode="auto">
          <a:xfrm>
            <a:off x="6477000" y="1096963"/>
            <a:ext cx="1322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baseline="0">
                <a:solidFill>
                  <a:srgbClr val="FFFF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  <a:endParaRPr lang="zh-CN" altLang="en-US" baseline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404" name="Rectangle 29"/>
          <p:cNvSpPr>
            <a:spLocks noChangeArrowheads="1"/>
          </p:cNvSpPr>
          <p:nvPr/>
        </p:nvSpPr>
        <p:spPr bwMode="auto">
          <a:xfrm>
            <a:off x="8153400" y="1727200"/>
            <a:ext cx="525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zh-CN" altLang="en-US" baseline="-30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405" name="Rectangle 30"/>
          <p:cNvSpPr>
            <a:spLocks noChangeArrowheads="1"/>
          </p:cNvSpPr>
          <p:nvPr/>
        </p:nvSpPr>
        <p:spPr bwMode="auto">
          <a:xfrm>
            <a:off x="8153400" y="2819400"/>
            <a:ext cx="52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406" name="Rectangle 31"/>
          <p:cNvSpPr>
            <a:spLocks noChangeArrowheads="1"/>
          </p:cNvSpPr>
          <p:nvPr/>
        </p:nvSpPr>
        <p:spPr bwMode="auto">
          <a:xfrm>
            <a:off x="6170613" y="3535363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407" name="Rectangle 32"/>
          <p:cNvSpPr>
            <a:spLocks noChangeArrowheads="1"/>
          </p:cNvSpPr>
          <p:nvPr/>
        </p:nvSpPr>
        <p:spPr bwMode="auto">
          <a:xfrm>
            <a:off x="7391400" y="4038600"/>
            <a:ext cx="75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k-1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408" name="Rectangle 33"/>
          <p:cNvSpPr>
            <a:spLocks noChangeArrowheads="1"/>
          </p:cNvSpPr>
          <p:nvPr/>
        </p:nvSpPr>
        <p:spPr bwMode="auto">
          <a:xfrm>
            <a:off x="5410200" y="1752600"/>
            <a:ext cx="75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n-1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90" name="Rectangle 34"/>
          <p:cNvSpPr>
            <a:spLocks noChangeArrowheads="1"/>
          </p:cNvSpPr>
          <p:nvPr/>
        </p:nvSpPr>
        <p:spPr bwMode="auto">
          <a:xfrm>
            <a:off x="228600" y="5811838"/>
            <a:ext cx="868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0" baseline="0">
                <a:solidFill>
                  <a:srgbClr val="FFFFFF"/>
                </a:solidFill>
                <a:latin typeface="Times New Roman" panose="02020603050405020304" pitchFamily="18" charset="0"/>
              </a:rPr>
              <a:t>故假设不成立，连通图</a:t>
            </a:r>
            <a:r>
              <a:rPr lang="en-US" altLang="zh-CN" b="0" baseline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0" baseline="0">
                <a:solidFill>
                  <a:srgbClr val="FFFFFF"/>
                </a:solidFill>
                <a:latin typeface="Times New Roman" panose="02020603050405020304" pitchFamily="18" charset="0"/>
              </a:rPr>
              <a:t>无回路，则</a:t>
            </a:r>
            <a:r>
              <a:rPr lang="en-US" altLang="zh-CN" b="0" baseline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0" baseline="0">
                <a:solidFill>
                  <a:srgbClr val="FFFFFF"/>
                </a:solidFill>
                <a:latin typeface="Times New Roman" panose="02020603050405020304" pitchFamily="18" charset="0"/>
              </a:rPr>
              <a:t>是树。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  <p:sp>
        <p:nvSpPr>
          <p:cNvPr id="10141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E54B46-6BCF-4EB6-9BBF-5A648379C452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0" grpId="0" animBg="1"/>
      <p:bldP spid="121871" grpId="0" animBg="1"/>
      <p:bldP spid="121872" grpId="0" animBg="1"/>
      <p:bldP spid="121873" grpId="0" animBg="1"/>
      <p:bldP spid="121874" grpId="0" animBg="1"/>
      <p:bldP spid="121875" grpId="0" animBg="1"/>
      <p:bldP spid="121876" grpId="0" animBg="1"/>
      <p:bldP spid="121877" grpId="0" animBg="1"/>
      <p:bldP spid="12189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2)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再证第二个命题。 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300" b="0" smtClean="0">
                <a:latin typeface="Times New Roman" panose="02020603050405020304" pitchFamily="18" charset="0"/>
              </a:rPr>
              <a:t>任选树中一点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作为根，规定：将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中任意一边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vv’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改成从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v’</a:t>
            </a:r>
            <a:r>
              <a:rPr lang="zh-CN" altLang="en-US" sz="3300" b="0" smtClean="0">
                <a:latin typeface="Times New Roman" panose="02020603050405020304" pitchFamily="18" charset="0"/>
              </a:rPr>
              <a:t>的弧当且仅当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且从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的简单路通过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v’。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即这条简单路形如：(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v,v’,…,r) 。</a:t>
            </a:r>
          </a:p>
          <a:p>
            <a:pPr marL="0" indent="0" eaLnBrk="1" hangingPunct="1">
              <a:lnSpc>
                <a:spcPct val="115000"/>
              </a:lnSpc>
            </a:pP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300" b="0" smtClean="0">
                <a:latin typeface="Times New Roman" panose="02020603050405020304" pitchFamily="18" charset="0"/>
              </a:rPr>
              <a:t>首先证明上述规定的</a:t>
            </a:r>
            <a:r>
              <a:rPr lang="zh-CN" altLang="en-US" sz="3300" b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无矛盾性</a:t>
            </a:r>
            <a:r>
              <a:rPr lang="zh-CN" altLang="en-US" sz="3300" b="0" smtClean="0">
                <a:latin typeface="Times New Roman" panose="02020603050405020304" pitchFamily="18" charset="0"/>
              </a:rPr>
              <a:t>：对树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中任意一边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vv’，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v’=r，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则按规定，将边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vv’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改成从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的弧</a:t>
            </a:r>
            <a:r>
              <a:rPr lang="en-US" altLang="zh-CN" sz="3300" b="0" smtClean="0">
                <a:latin typeface="Times New Roman" panose="02020603050405020304" pitchFamily="18" charset="0"/>
              </a:rPr>
              <a:t>;</a:t>
            </a:r>
            <a:r>
              <a:rPr lang="zh-CN" altLang="en-US" sz="3300" b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v’</a:t>
            </a:r>
            <a:r>
              <a:rPr lang="en-US" altLang="zh-CN" sz="3300" b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则往证：按规定，其方向或者从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v’，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或者从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v’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v，</a:t>
            </a:r>
            <a:r>
              <a:rPr lang="zh-CN" altLang="en-US" sz="3300" b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二者必居其一</a:t>
            </a:r>
            <a:r>
              <a:rPr lang="zh-CN" altLang="en-US" sz="3300" b="0" smtClean="0">
                <a:latin typeface="Times New Roman" panose="02020603050405020304" pitchFamily="18" charset="0"/>
              </a:rPr>
              <a:t>。 </a:t>
            </a:r>
            <a:r>
              <a:rPr lang="en-US" altLang="zh-CN" sz="3300" b="0" smtClean="0">
                <a:latin typeface="Times New Roman" panose="02020603050405020304" pitchFamily="18" charset="0"/>
              </a:rPr>
              <a:t> </a:t>
            </a:r>
            <a:endParaRPr lang="zh-CN" altLang="en-US" sz="3300" b="0" smtClean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  <p:sp>
        <p:nvSpPr>
          <p:cNvPr id="10240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99240E-D33A-4346-9DF1-21B71C2395B0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152400" y="587375"/>
            <a:ext cx="4267200" cy="5334000"/>
            <a:chOff x="2592" y="619"/>
            <a:chExt cx="2928" cy="3530"/>
          </a:xfrm>
        </p:grpSpPr>
        <p:grpSp>
          <p:nvGrpSpPr>
            <p:cNvPr id="103461" name="Group 3"/>
            <p:cNvGrpSpPr>
              <a:grpSpLocks/>
            </p:cNvGrpSpPr>
            <p:nvPr/>
          </p:nvGrpSpPr>
          <p:grpSpPr bwMode="auto">
            <a:xfrm>
              <a:off x="2592" y="619"/>
              <a:ext cx="2928" cy="2645"/>
              <a:chOff x="3456" y="638"/>
              <a:chExt cx="1760" cy="1866"/>
            </a:xfrm>
          </p:grpSpPr>
          <p:sp>
            <p:nvSpPr>
              <p:cNvPr id="103463" name="Line 4"/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64" name="Line 5"/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65" name="Line 6"/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66" name="Line 7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67" name="Line 8"/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68" name="Line 9"/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69" name="Line 10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70" name="Line 11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71" name="Line 12"/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72" name="Line 13"/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73" name="Oval 14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74" name="Oval 15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75" name="Oval 16"/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76" name="Oval 17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77" name="Oval 18"/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78" name="Oval 19"/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79" name="Oval 20"/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80" name="Oval 21"/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81" name="Oval 22"/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82" name="Oval 23"/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83" name="Oval 24"/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84" name="Text Box 25"/>
              <p:cNvSpPr txBox="1">
                <a:spLocks noChangeArrowheads="1"/>
              </p:cNvSpPr>
              <p:nvPr/>
            </p:nvSpPr>
            <p:spPr bwMode="auto">
              <a:xfrm>
                <a:off x="4550" y="638"/>
                <a:ext cx="169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aseline="0">
                    <a:solidFill>
                      <a:srgbClr val="FFCC00"/>
                    </a:solidFill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103462" name="Text Box 26"/>
            <p:cNvSpPr txBox="1">
              <a:spLocks noChangeArrowheads="1"/>
            </p:cNvSpPr>
            <p:nvPr/>
          </p:nvSpPr>
          <p:spPr bwMode="auto">
            <a:xfrm>
              <a:off x="3840" y="3361"/>
              <a:ext cx="864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aseline="0">
                  <a:solidFill>
                    <a:srgbClr val="FFFFFF"/>
                  </a:solidFill>
                  <a:latin typeface="宋体" panose="02010600030101010101" pitchFamily="2" charset="-122"/>
                </a:rPr>
                <a:t>有向树</a:t>
              </a:r>
              <a:r>
                <a:rPr lang="en-US" altLang="zh-CN" sz="3600" baseline="0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103427" name="Group 27"/>
          <p:cNvGrpSpPr>
            <a:grpSpLocks/>
          </p:cNvGrpSpPr>
          <p:nvPr/>
        </p:nvGrpSpPr>
        <p:grpSpPr bwMode="auto">
          <a:xfrm>
            <a:off x="4495800" y="457200"/>
            <a:ext cx="4648200" cy="4916488"/>
            <a:chOff x="2592" y="667"/>
            <a:chExt cx="2928" cy="3097"/>
          </a:xfrm>
        </p:grpSpPr>
        <p:grpSp>
          <p:nvGrpSpPr>
            <p:cNvPr id="103437" name="Group 28"/>
            <p:cNvGrpSpPr>
              <a:grpSpLocks/>
            </p:cNvGrpSpPr>
            <p:nvPr/>
          </p:nvGrpSpPr>
          <p:grpSpPr bwMode="auto">
            <a:xfrm>
              <a:off x="2592" y="667"/>
              <a:ext cx="2928" cy="2597"/>
              <a:chOff x="3456" y="672"/>
              <a:chExt cx="1760" cy="1832"/>
            </a:xfrm>
          </p:grpSpPr>
          <p:sp>
            <p:nvSpPr>
              <p:cNvPr id="103439" name="Line 29"/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40" name="Line 30"/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41" name="Line 31"/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42" name="Line 32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43" name="Line 33"/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44" name="Line 34"/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45" name="Line 35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46" name="Line 36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47" name="Line 37"/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48" name="Line 38"/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49" name="Oval 39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50" name="Oval 40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51" name="Oval 41"/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52" name="Oval 42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53" name="Oval 43"/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54" name="Oval 44"/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55" name="Oval 45"/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56" name="Oval 46"/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57" name="Oval 47"/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58" name="Oval 48"/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59" name="Oval 49"/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60" name="Text Box 50"/>
              <p:cNvSpPr txBox="1">
                <a:spLocks noChangeArrowheads="1"/>
              </p:cNvSpPr>
              <p:nvPr/>
            </p:nvSpPr>
            <p:spPr bwMode="auto">
              <a:xfrm>
                <a:off x="4550" y="672"/>
                <a:ext cx="7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baseline="0">
                  <a:solidFill>
                    <a:srgbClr val="FFCC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3438" name="Text Box 51"/>
            <p:cNvSpPr txBox="1">
              <a:spLocks noChangeArrowheads="1"/>
            </p:cNvSpPr>
            <p:nvPr/>
          </p:nvSpPr>
          <p:spPr bwMode="auto">
            <a:xfrm>
              <a:off x="3840" y="336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aseline="0">
                  <a:solidFill>
                    <a:srgbClr val="FFFFFF"/>
                  </a:solidFill>
                  <a:latin typeface="Times New Roman" panose="02020603050405020304" pitchFamily="18" charset="0"/>
                </a:rPr>
                <a:t>树</a:t>
              </a:r>
              <a:r>
                <a:rPr lang="en-US" altLang="zh-CN" sz="3600" baseline="0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60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3428" name="AutoShape 52"/>
          <p:cNvSpPr>
            <a:spLocks noChangeArrowheads="1"/>
          </p:cNvSpPr>
          <p:nvPr/>
        </p:nvSpPr>
        <p:spPr bwMode="auto">
          <a:xfrm>
            <a:off x="4343400" y="51816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tx1"/>
          </a:solidFill>
          <a:ln w="635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9" name="Text Box 53"/>
          <p:cNvSpPr txBox="1">
            <a:spLocks noChangeArrowheads="1"/>
          </p:cNvSpPr>
          <p:nvPr/>
        </p:nvSpPr>
        <p:spPr bwMode="auto">
          <a:xfrm>
            <a:off x="4114800" y="5715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命题</a:t>
            </a:r>
            <a:r>
              <a:rPr lang="en-US" altLang="zh-CN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430" name="Text Box 54"/>
          <p:cNvSpPr txBox="1">
            <a:spLocks noChangeArrowheads="1"/>
          </p:cNvSpPr>
          <p:nvPr/>
        </p:nvSpPr>
        <p:spPr bwMode="auto">
          <a:xfrm>
            <a:off x="3733800" y="40386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03431" name="Text Box 55"/>
          <p:cNvSpPr txBox="1">
            <a:spLocks noChangeArrowheads="1"/>
          </p:cNvSpPr>
          <p:nvPr/>
        </p:nvSpPr>
        <p:spPr bwMode="auto">
          <a:xfrm>
            <a:off x="5105400" y="2667000"/>
            <a:ext cx="99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103432" name="Text Box 56"/>
          <p:cNvSpPr txBox="1">
            <a:spLocks noChangeArrowheads="1"/>
          </p:cNvSpPr>
          <p:nvPr/>
        </p:nvSpPr>
        <p:spPr bwMode="auto">
          <a:xfrm>
            <a:off x="533400" y="2590800"/>
            <a:ext cx="83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V’</a:t>
            </a:r>
            <a:endParaRPr lang="en-US" altLang="zh-CN" sz="2400" baseline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33" name="Text Box 57"/>
          <p:cNvSpPr txBox="1">
            <a:spLocks noChangeArrowheads="1"/>
          </p:cNvSpPr>
          <p:nvPr/>
        </p:nvSpPr>
        <p:spPr bwMode="auto">
          <a:xfrm>
            <a:off x="0" y="4495800"/>
            <a:ext cx="99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03434" name="Line 58"/>
          <p:cNvSpPr>
            <a:spLocks noChangeShapeType="1"/>
          </p:cNvSpPr>
          <p:nvPr/>
        </p:nvSpPr>
        <p:spPr bwMode="auto">
          <a:xfrm flipV="1">
            <a:off x="304800" y="3276600"/>
            <a:ext cx="1066800" cy="114300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C05AB4-1211-4E42-9981-D45D74AD801E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</a:pPr>
            <a:r>
              <a:rPr lang="zh-CN" altLang="en-US" sz="3300" b="0" smtClean="0">
                <a:latin typeface="Times New Roman" panose="02020603050405020304" pitchFamily="18" charset="0"/>
              </a:rPr>
              <a:t>因为树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25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中从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v,v’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各恰有一条到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的简单路，分别设为(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,…,r)、(v’,v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’,v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0" smtClean="0">
                <a:latin typeface="Times New Roman" panose="02020603050405020304" pitchFamily="18" charset="0"/>
              </a:rPr>
              <a:t>’,…,r)，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solidFill>
                  <a:srgbClr val="FFC000"/>
                </a:solidFill>
                <a:latin typeface="Times New Roman" panose="02020603050405020304" pitchFamily="18" charset="0"/>
              </a:rPr>
              <a:t>①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330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v’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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v，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则由于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v’，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所以可设 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0" smtClean="0">
                <a:latin typeface="Times New Roman" panose="02020603050405020304" pitchFamily="18" charset="0"/>
              </a:rPr>
              <a:t>，v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j</a:t>
            </a:r>
            <a:r>
              <a:rPr lang="en-US" altLang="zh-CN" sz="3300" b="0" smtClean="0">
                <a:latin typeface="Times New Roman" panose="02020603050405020304" pitchFamily="18" charset="0"/>
              </a:rPr>
              <a:t>’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是这两条路中从</a:t>
            </a: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左向右看第一对相同的点</a:t>
            </a:r>
            <a:r>
              <a:rPr lang="zh-CN" altLang="en-US" sz="3300" b="0" smtClean="0">
                <a:latin typeface="Times New Roman" panose="02020603050405020304" pitchFamily="18" charset="0"/>
              </a:rPr>
              <a:t>，亦即 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0" smtClean="0">
                <a:latin typeface="Times New Roman" panose="02020603050405020304" pitchFamily="18" charset="0"/>
              </a:rPr>
              <a:t>= 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j</a:t>
            </a:r>
            <a:r>
              <a:rPr lang="en-US" altLang="zh-CN" sz="3300" b="0" smtClean="0">
                <a:latin typeface="Times New Roman" panose="02020603050405020304" pitchFamily="18" charset="0"/>
              </a:rPr>
              <a:t>’，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但是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,…,v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j-1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’,…,v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’,v’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互不相同，所以(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,…,v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j-1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’,…,v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’,v’,v)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是从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到自身的简单路，当</a:t>
            </a:r>
            <a:r>
              <a:rPr lang="en-US" altLang="zh-CN" sz="3300" b="0" smtClean="0">
                <a:solidFill>
                  <a:srgbClr val="FFFF00"/>
                </a:solidFill>
                <a:latin typeface="Times New Roman" panose="02020603050405020304" pitchFamily="18" charset="0"/>
              </a:rPr>
              <a:t>i=j=1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时，此路为(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,v’,v)，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长度为3，即此路是回路，</a:t>
            </a:r>
            <a:r>
              <a:rPr lang="zh-CN" altLang="en-US" sz="3300" smtClean="0">
                <a:solidFill>
                  <a:srgbClr val="FFC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300" smtClean="0">
                <a:solidFill>
                  <a:srgbClr val="FFC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300" baseline="-25000" smtClean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300" smtClean="0">
                <a:solidFill>
                  <a:srgbClr val="FFC000"/>
                </a:solidFill>
                <a:latin typeface="Times New Roman" panose="02020603050405020304" pitchFamily="18" charset="0"/>
              </a:rPr>
              <a:t>是树矛盾</a:t>
            </a:r>
            <a:r>
              <a:rPr lang="zh-CN" altLang="en-US" sz="3300" b="0" smtClean="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  <p:sp>
        <p:nvSpPr>
          <p:cNvPr id="10445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6BC3A7-DC04-403C-B915-99DA2AEE4F3A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049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zh-CN" altLang="en-US" sz="3300" b="0" dirty="0" smtClean="0">
                <a:latin typeface="宋体" panose="02010600030101010101" pitchFamily="2" charset="-122"/>
              </a:rPr>
              <a:t>因为树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25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dirty="0" smtClean="0">
                <a:latin typeface="宋体" panose="02010600030101010101" pitchFamily="2" charset="-122"/>
              </a:rPr>
              <a:t>中从</a:t>
            </a:r>
            <a:r>
              <a:rPr lang="en-US" altLang="zh-CN" sz="3300" b="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dirty="0" err="1" smtClean="0">
                <a:latin typeface="宋体" panose="02010600030101010101" pitchFamily="2" charset="-122"/>
              </a:rPr>
              <a:t>,</a:t>
            </a:r>
            <a:r>
              <a:rPr lang="en-US" altLang="zh-CN" sz="3300" b="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’</a:t>
            </a:r>
            <a:r>
              <a:rPr lang="zh-CN" altLang="en-US" sz="3300" b="0" dirty="0" smtClean="0">
                <a:latin typeface="宋体" panose="02010600030101010101" pitchFamily="2" charset="-122"/>
              </a:rPr>
              <a:t>各恰有一条到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dirty="0" smtClean="0">
                <a:latin typeface="宋体" panose="02010600030101010101" pitchFamily="2" charset="-122"/>
              </a:rPr>
              <a:t>的</a:t>
            </a:r>
            <a:r>
              <a:rPr lang="zh-CN" altLang="en-US" sz="3300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简单路</a:t>
            </a:r>
            <a:r>
              <a:rPr lang="zh-CN" altLang="en-US" sz="3300" b="0" dirty="0" smtClean="0">
                <a:latin typeface="宋体" panose="02010600030101010101" pitchFamily="2" charset="-122"/>
              </a:rPr>
              <a:t>，分别设为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3300" b="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r)</a:t>
            </a:r>
            <a:r>
              <a:rPr lang="en-US" altLang="zh-CN" sz="3300" b="0" dirty="0" smtClean="0">
                <a:latin typeface="宋体" panose="02010600030101010101" pitchFamily="2" charset="-122"/>
              </a:rPr>
              <a:t>、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(v’</a:t>
            </a:r>
            <a:r>
              <a:rPr lang="en-US" altLang="zh-CN" sz="3300" b="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’</a:t>
            </a:r>
            <a:r>
              <a:rPr lang="en-US" altLang="zh-CN" sz="3300" b="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’</a:t>
            </a:r>
            <a:r>
              <a:rPr lang="en-US" altLang="zh-CN" sz="3300" b="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3300" b="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r)</a:t>
            </a:r>
            <a:r>
              <a:rPr lang="en-US" altLang="zh-CN" sz="3300" b="0" dirty="0" smtClean="0"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3300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sz="33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sz="3300" b="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3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sz="33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endParaRPr lang="zh-CN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105475" name="Line 36"/>
          <p:cNvSpPr>
            <a:spLocks noChangeShapeType="1"/>
          </p:cNvSpPr>
          <p:nvPr/>
        </p:nvSpPr>
        <p:spPr bwMode="auto">
          <a:xfrm>
            <a:off x="4114800" y="4953000"/>
            <a:ext cx="762000" cy="762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6" name="Line 11"/>
          <p:cNvSpPr>
            <a:spLocks noChangeShapeType="1"/>
          </p:cNvSpPr>
          <p:nvPr/>
        </p:nvSpPr>
        <p:spPr bwMode="auto">
          <a:xfrm>
            <a:off x="6019800" y="4495800"/>
            <a:ext cx="762000" cy="7620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7" name="Line 11"/>
          <p:cNvSpPr>
            <a:spLocks noChangeShapeType="1"/>
          </p:cNvSpPr>
          <p:nvPr/>
        </p:nvSpPr>
        <p:spPr bwMode="auto">
          <a:xfrm flipV="1">
            <a:off x="5943600" y="3810000"/>
            <a:ext cx="1066800" cy="6096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8" name="Oval 4"/>
          <p:cNvSpPr>
            <a:spLocks noChangeArrowheads="1"/>
          </p:cNvSpPr>
          <p:nvPr/>
        </p:nvSpPr>
        <p:spPr bwMode="auto">
          <a:xfrm>
            <a:off x="8534400" y="4724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9" name="Line 8"/>
          <p:cNvSpPr>
            <a:spLocks noChangeShapeType="1"/>
          </p:cNvSpPr>
          <p:nvPr/>
        </p:nvSpPr>
        <p:spPr bwMode="auto">
          <a:xfrm>
            <a:off x="1066800" y="4953000"/>
            <a:ext cx="11430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0" name="Line 9"/>
          <p:cNvSpPr>
            <a:spLocks noChangeShapeType="1"/>
          </p:cNvSpPr>
          <p:nvPr/>
        </p:nvSpPr>
        <p:spPr bwMode="auto">
          <a:xfrm>
            <a:off x="2438400" y="4953000"/>
            <a:ext cx="1447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1" name="Line 11"/>
          <p:cNvSpPr>
            <a:spLocks noChangeShapeType="1"/>
          </p:cNvSpPr>
          <p:nvPr/>
        </p:nvSpPr>
        <p:spPr bwMode="auto">
          <a:xfrm flipV="1">
            <a:off x="6934200" y="4800600"/>
            <a:ext cx="1676400" cy="4572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2" name="Text Box 12"/>
          <p:cNvSpPr txBox="1">
            <a:spLocks noChangeArrowheads="1"/>
          </p:cNvSpPr>
          <p:nvPr/>
        </p:nvSpPr>
        <p:spPr bwMode="auto">
          <a:xfrm>
            <a:off x="762000" y="5257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105483" name="Text Box 13"/>
          <p:cNvSpPr txBox="1">
            <a:spLocks noChangeArrowheads="1"/>
          </p:cNvSpPr>
          <p:nvPr/>
        </p:nvSpPr>
        <p:spPr bwMode="auto">
          <a:xfrm>
            <a:off x="1981200" y="52578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05484" name="Text Box 15"/>
          <p:cNvSpPr txBox="1">
            <a:spLocks noChangeArrowheads="1"/>
          </p:cNvSpPr>
          <p:nvPr/>
        </p:nvSpPr>
        <p:spPr bwMode="auto">
          <a:xfrm>
            <a:off x="8305800" y="39624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82289" name="Text Box 17"/>
          <p:cNvSpPr txBox="1">
            <a:spLocks noChangeArrowheads="1"/>
          </p:cNvSpPr>
          <p:nvPr/>
        </p:nvSpPr>
        <p:spPr bwMode="auto">
          <a:xfrm>
            <a:off x="4648200" y="50292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solidFill>
                  <a:srgbClr val="FFFFFF"/>
                </a:solidFill>
                <a:latin typeface="Times New Roman" panose="02020603050405020304" pitchFamily="18" charset="0"/>
              </a:rPr>
              <a:t>j-1</a:t>
            </a:r>
            <a:r>
              <a:rPr lang="en-US" altLang="zh-CN" sz="3600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05486" name="Line 22"/>
          <p:cNvSpPr>
            <a:spLocks noChangeShapeType="1"/>
          </p:cNvSpPr>
          <p:nvPr/>
        </p:nvSpPr>
        <p:spPr bwMode="auto">
          <a:xfrm>
            <a:off x="1066800" y="3810000"/>
            <a:ext cx="11430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7" name="Line 23"/>
          <p:cNvSpPr>
            <a:spLocks noChangeShapeType="1"/>
          </p:cNvSpPr>
          <p:nvPr/>
        </p:nvSpPr>
        <p:spPr bwMode="auto">
          <a:xfrm>
            <a:off x="2438400" y="3810000"/>
            <a:ext cx="1447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8" name="Text Box 26"/>
          <p:cNvSpPr txBox="1">
            <a:spLocks noChangeArrowheads="1"/>
          </p:cNvSpPr>
          <p:nvPr/>
        </p:nvSpPr>
        <p:spPr bwMode="auto">
          <a:xfrm>
            <a:off x="762000" y="30480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05489" name="Text Box 27"/>
          <p:cNvSpPr txBox="1">
            <a:spLocks noChangeArrowheads="1"/>
          </p:cNvSpPr>
          <p:nvPr/>
        </p:nvSpPr>
        <p:spPr bwMode="auto">
          <a:xfrm>
            <a:off x="2057400" y="2971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5490" name="Text Box 28"/>
          <p:cNvSpPr txBox="1">
            <a:spLocks noChangeArrowheads="1"/>
          </p:cNvSpPr>
          <p:nvPr/>
        </p:nvSpPr>
        <p:spPr bwMode="auto">
          <a:xfrm>
            <a:off x="3695700" y="2964543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2301" name="Oval 29"/>
          <p:cNvSpPr>
            <a:spLocks noChangeArrowheads="1"/>
          </p:cNvSpPr>
          <p:nvPr/>
        </p:nvSpPr>
        <p:spPr bwMode="auto">
          <a:xfrm>
            <a:off x="5715000" y="4267200"/>
            <a:ext cx="230188" cy="230188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302" name="Text Box 30"/>
          <p:cNvSpPr txBox="1">
            <a:spLocks noChangeArrowheads="1"/>
          </p:cNvSpPr>
          <p:nvPr/>
        </p:nvSpPr>
        <p:spPr bwMode="auto">
          <a:xfrm>
            <a:off x="5638800" y="35052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endParaRPr lang="en-US" altLang="zh-CN" sz="3600" baseline="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93" name="Text Box 32"/>
          <p:cNvSpPr txBox="1">
            <a:spLocks noChangeArrowheads="1"/>
          </p:cNvSpPr>
          <p:nvPr/>
        </p:nvSpPr>
        <p:spPr bwMode="auto">
          <a:xfrm>
            <a:off x="3581400" y="51816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05494" name="Line 33"/>
          <p:cNvSpPr>
            <a:spLocks noChangeShapeType="1"/>
          </p:cNvSpPr>
          <p:nvPr/>
        </p:nvSpPr>
        <p:spPr bwMode="auto">
          <a:xfrm>
            <a:off x="4067175" y="3789363"/>
            <a:ext cx="1600200" cy="5334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5" name="Line 34"/>
          <p:cNvSpPr>
            <a:spLocks noChangeShapeType="1"/>
          </p:cNvSpPr>
          <p:nvPr/>
        </p:nvSpPr>
        <p:spPr bwMode="auto">
          <a:xfrm>
            <a:off x="7162800" y="3810000"/>
            <a:ext cx="1447800" cy="9906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309" name="Text Box 37"/>
          <p:cNvSpPr txBox="1">
            <a:spLocks noChangeArrowheads="1"/>
          </p:cNvSpPr>
          <p:nvPr/>
        </p:nvSpPr>
        <p:spPr bwMode="auto">
          <a:xfrm>
            <a:off x="5562600" y="45720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82310" name="Oval 38"/>
          <p:cNvSpPr>
            <a:spLocks noChangeArrowheads="1"/>
          </p:cNvSpPr>
          <p:nvPr/>
        </p:nvSpPr>
        <p:spPr bwMode="auto">
          <a:xfrm>
            <a:off x="5737224" y="4302918"/>
            <a:ext cx="230188" cy="230188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98" name="Line 39"/>
          <p:cNvSpPr>
            <a:spLocks noChangeShapeType="1"/>
          </p:cNvSpPr>
          <p:nvPr/>
        </p:nvSpPr>
        <p:spPr bwMode="auto">
          <a:xfrm flipV="1">
            <a:off x="5029200" y="4495800"/>
            <a:ext cx="762000" cy="4572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313" name="Line 41"/>
          <p:cNvSpPr>
            <a:spLocks noChangeShapeType="1"/>
          </p:cNvSpPr>
          <p:nvPr/>
        </p:nvSpPr>
        <p:spPr bwMode="auto">
          <a:xfrm>
            <a:off x="914400" y="3962400"/>
            <a:ext cx="0" cy="9144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8" name="Oval 16"/>
          <p:cNvSpPr>
            <a:spLocks noChangeArrowheads="1"/>
          </p:cNvSpPr>
          <p:nvPr/>
        </p:nvSpPr>
        <p:spPr bwMode="auto">
          <a:xfrm>
            <a:off x="4678022" y="4876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 flipV="1">
            <a:off x="5046662" y="4391026"/>
            <a:ext cx="850902" cy="593724"/>
          </a:xfrm>
          <a:prstGeom prst="line">
            <a:avLst/>
          </a:prstGeom>
          <a:noFill/>
          <a:ln w="1270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4113213" y="4951412"/>
            <a:ext cx="552449" cy="77787"/>
          </a:xfrm>
          <a:prstGeom prst="line">
            <a:avLst/>
          </a:prstGeom>
          <a:noFill/>
          <a:ln w="1016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33"/>
          <p:cNvSpPr>
            <a:spLocks noChangeShapeType="1"/>
          </p:cNvSpPr>
          <p:nvPr/>
        </p:nvSpPr>
        <p:spPr bwMode="auto">
          <a:xfrm>
            <a:off x="4067175" y="3789363"/>
            <a:ext cx="1600200" cy="5334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509" name="Oval 19"/>
          <p:cNvSpPr>
            <a:spLocks noChangeArrowheads="1"/>
          </p:cNvSpPr>
          <p:nvPr/>
        </p:nvSpPr>
        <p:spPr bwMode="auto">
          <a:xfrm>
            <a:off x="3886200" y="3657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10" name="Oval 20"/>
          <p:cNvSpPr>
            <a:spLocks noChangeArrowheads="1"/>
          </p:cNvSpPr>
          <p:nvPr/>
        </p:nvSpPr>
        <p:spPr bwMode="auto">
          <a:xfrm>
            <a:off x="2209800" y="3657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11" name="Oval 7"/>
          <p:cNvSpPr>
            <a:spLocks noChangeArrowheads="1"/>
          </p:cNvSpPr>
          <p:nvPr/>
        </p:nvSpPr>
        <p:spPr bwMode="auto">
          <a:xfrm>
            <a:off x="838200" y="4876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12" name="Oval 21"/>
          <p:cNvSpPr>
            <a:spLocks noChangeArrowheads="1"/>
          </p:cNvSpPr>
          <p:nvPr/>
        </p:nvSpPr>
        <p:spPr bwMode="auto">
          <a:xfrm>
            <a:off x="838200" y="3733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13" name="Oval 6"/>
          <p:cNvSpPr>
            <a:spLocks noChangeArrowheads="1"/>
          </p:cNvSpPr>
          <p:nvPr/>
        </p:nvSpPr>
        <p:spPr bwMode="auto">
          <a:xfrm>
            <a:off x="2209800" y="4800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14" name="Oval 5"/>
          <p:cNvSpPr>
            <a:spLocks noChangeArrowheads="1"/>
          </p:cNvSpPr>
          <p:nvPr/>
        </p:nvSpPr>
        <p:spPr bwMode="auto">
          <a:xfrm>
            <a:off x="3886200" y="4876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  <p:sp>
        <p:nvSpPr>
          <p:cNvPr id="10551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C73476-884F-49D3-B1A8-9297D2C04AC4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0" name="Oval 19"/>
          <p:cNvSpPr>
            <a:spLocks noChangeArrowheads="1"/>
          </p:cNvSpPr>
          <p:nvPr/>
        </p:nvSpPr>
        <p:spPr bwMode="auto">
          <a:xfrm>
            <a:off x="5046662" y="4015581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4600574" y="3298031"/>
            <a:ext cx="9756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i-1</a:t>
            </a:r>
            <a:endParaRPr lang="en-US" altLang="zh-CN" sz="3600" baseline="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Line 41"/>
          <p:cNvSpPr>
            <a:spLocks noChangeShapeType="1"/>
          </p:cNvSpPr>
          <p:nvPr/>
        </p:nvSpPr>
        <p:spPr bwMode="auto">
          <a:xfrm flipH="1">
            <a:off x="1070880" y="3809999"/>
            <a:ext cx="1091294" cy="30162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41"/>
          <p:cNvSpPr>
            <a:spLocks noChangeShapeType="1"/>
          </p:cNvSpPr>
          <p:nvPr/>
        </p:nvSpPr>
        <p:spPr bwMode="auto">
          <a:xfrm flipH="1">
            <a:off x="2442480" y="3810000"/>
            <a:ext cx="1394506" cy="1905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>
            <a:off x="4246562" y="3859440"/>
            <a:ext cx="1600200" cy="533400"/>
          </a:xfrm>
          <a:prstGeom prst="line">
            <a:avLst/>
          </a:prstGeom>
          <a:noFill/>
          <a:ln w="1016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 flipH="1">
            <a:off x="2448489" y="4950278"/>
            <a:ext cx="1394506" cy="1905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41"/>
          <p:cNvSpPr>
            <a:spLocks noChangeShapeType="1"/>
          </p:cNvSpPr>
          <p:nvPr/>
        </p:nvSpPr>
        <p:spPr bwMode="auto">
          <a:xfrm flipH="1" flipV="1">
            <a:off x="1076378" y="4965358"/>
            <a:ext cx="1085796" cy="3969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13" grpId="0" animBg="1"/>
      <p:bldP spid="43" grpId="0" animBg="1"/>
      <p:bldP spid="44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045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</a:pP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②若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v=v</a:t>
            </a:r>
            <a:r>
              <a:rPr lang="en-US" altLang="zh-CN" sz="330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=v’，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则(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v,v’,v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…,r)， (v,v’,…,r)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是两条从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的简单路，</a:t>
            </a: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由于</a:t>
            </a:r>
            <a:r>
              <a:rPr lang="en-US" altLang="zh-CN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’ </a:t>
            </a:r>
            <a:r>
              <a:rPr lang="en-US" altLang="zh-CN" sz="3300" b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v’，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所以这是两条不同的从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的简单路。</a:t>
            </a:r>
            <a:r>
              <a:rPr lang="zh-CN" altLang="en-US" sz="3300" smtClean="0">
                <a:solidFill>
                  <a:srgbClr val="FFC000"/>
                </a:solidFill>
                <a:latin typeface="Times New Roman" panose="02020603050405020304" pitchFamily="18" charset="0"/>
              </a:rPr>
              <a:t>矛盾</a:t>
            </a:r>
            <a:r>
              <a:rPr lang="zh-CN" altLang="en-US" sz="3300" b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06500" name="Oval 5"/>
          <p:cNvSpPr>
            <a:spLocks noChangeArrowheads="1"/>
          </p:cNvSpPr>
          <p:nvPr/>
        </p:nvSpPr>
        <p:spPr bwMode="auto">
          <a:xfrm>
            <a:off x="3886200" y="4876800"/>
            <a:ext cx="230188" cy="230188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1" name="Oval 6"/>
          <p:cNvSpPr>
            <a:spLocks noChangeArrowheads="1"/>
          </p:cNvSpPr>
          <p:nvPr/>
        </p:nvSpPr>
        <p:spPr bwMode="auto">
          <a:xfrm>
            <a:off x="2209800" y="4800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2" name="Oval 7"/>
          <p:cNvSpPr>
            <a:spLocks noChangeArrowheads="1"/>
          </p:cNvSpPr>
          <p:nvPr/>
        </p:nvSpPr>
        <p:spPr bwMode="auto">
          <a:xfrm>
            <a:off x="838200" y="4876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3" name="Line 8"/>
          <p:cNvSpPr>
            <a:spLocks noChangeShapeType="1"/>
          </p:cNvSpPr>
          <p:nvPr/>
        </p:nvSpPr>
        <p:spPr bwMode="auto">
          <a:xfrm>
            <a:off x="1066800" y="4953000"/>
            <a:ext cx="11430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04" name="Line 9"/>
          <p:cNvSpPr>
            <a:spLocks noChangeShapeType="1"/>
          </p:cNvSpPr>
          <p:nvPr/>
        </p:nvSpPr>
        <p:spPr bwMode="auto">
          <a:xfrm>
            <a:off x="2514600" y="4953000"/>
            <a:ext cx="1371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05" name="Text Box 11"/>
          <p:cNvSpPr txBox="1">
            <a:spLocks noChangeArrowheads="1"/>
          </p:cNvSpPr>
          <p:nvPr/>
        </p:nvSpPr>
        <p:spPr bwMode="auto">
          <a:xfrm>
            <a:off x="762000" y="5257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1752600" y="525780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 = 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06508" name="Oval 16"/>
          <p:cNvSpPr>
            <a:spLocks noChangeArrowheads="1"/>
          </p:cNvSpPr>
          <p:nvPr/>
        </p:nvSpPr>
        <p:spPr bwMode="auto">
          <a:xfrm>
            <a:off x="3886200" y="3657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9" name="Oval 17"/>
          <p:cNvSpPr>
            <a:spLocks noChangeArrowheads="1"/>
          </p:cNvSpPr>
          <p:nvPr/>
        </p:nvSpPr>
        <p:spPr bwMode="auto">
          <a:xfrm>
            <a:off x="2209800" y="3657600"/>
            <a:ext cx="230188" cy="230188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10" name="Oval 18"/>
          <p:cNvSpPr>
            <a:spLocks noChangeArrowheads="1"/>
          </p:cNvSpPr>
          <p:nvPr/>
        </p:nvSpPr>
        <p:spPr bwMode="auto">
          <a:xfrm>
            <a:off x="838200" y="3733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11" name="Line 19"/>
          <p:cNvSpPr>
            <a:spLocks noChangeShapeType="1"/>
          </p:cNvSpPr>
          <p:nvPr/>
        </p:nvSpPr>
        <p:spPr bwMode="auto">
          <a:xfrm>
            <a:off x="1066800" y="3810000"/>
            <a:ext cx="1066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12" name="Line 20"/>
          <p:cNvSpPr>
            <a:spLocks noChangeShapeType="1"/>
          </p:cNvSpPr>
          <p:nvPr/>
        </p:nvSpPr>
        <p:spPr bwMode="auto">
          <a:xfrm>
            <a:off x="2514600" y="3810000"/>
            <a:ext cx="1371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13" name="Text Box 21"/>
          <p:cNvSpPr txBox="1">
            <a:spLocks noChangeArrowheads="1"/>
          </p:cNvSpPr>
          <p:nvPr/>
        </p:nvSpPr>
        <p:spPr bwMode="auto">
          <a:xfrm>
            <a:off x="762000" y="30480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06514" name="Text Box 22"/>
          <p:cNvSpPr txBox="1">
            <a:spLocks noChangeArrowheads="1"/>
          </p:cNvSpPr>
          <p:nvPr/>
        </p:nvSpPr>
        <p:spPr bwMode="auto">
          <a:xfrm>
            <a:off x="1828800" y="29718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v’ = 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6515" name="Text Box 23"/>
          <p:cNvSpPr txBox="1">
            <a:spLocks noChangeArrowheads="1"/>
          </p:cNvSpPr>
          <p:nvPr/>
        </p:nvSpPr>
        <p:spPr bwMode="auto">
          <a:xfrm>
            <a:off x="3733800" y="2971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6516" name="Text Box 25"/>
          <p:cNvSpPr txBox="1">
            <a:spLocks noChangeArrowheads="1"/>
          </p:cNvSpPr>
          <p:nvPr/>
        </p:nvSpPr>
        <p:spPr bwMode="auto">
          <a:xfrm>
            <a:off x="3581400" y="518160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124962" name="Line 34"/>
          <p:cNvSpPr>
            <a:spLocks noChangeShapeType="1"/>
          </p:cNvSpPr>
          <p:nvPr/>
        </p:nvSpPr>
        <p:spPr bwMode="auto">
          <a:xfrm>
            <a:off x="1065213" y="3810000"/>
            <a:ext cx="1144587" cy="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63" name="Line 35"/>
          <p:cNvSpPr>
            <a:spLocks noChangeShapeType="1"/>
          </p:cNvSpPr>
          <p:nvPr/>
        </p:nvSpPr>
        <p:spPr bwMode="auto">
          <a:xfrm>
            <a:off x="2438400" y="3810000"/>
            <a:ext cx="1447800" cy="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66" name="Line 38"/>
          <p:cNvSpPr>
            <a:spLocks noChangeShapeType="1"/>
          </p:cNvSpPr>
          <p:nvPr/>
        </p:nvSpPr>
        <p:spPr bwMode="auto">
          <a:xfrm>
            <a:off x="2514600" y="4953000"/>
            <a:ext cx="1371600" cy="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  <p:cxnSp>
        <p:nvCxnSpPr>
          <p:cNvPr id="106521" name="直接连接符 2"/>
          <p:cNvCxnSpPr>
            <a:cxnSpLocks noChangeShapeType="1"/>
          </p:cNvCxnSpPr>
          <p:nvPr/>
        </p:nvCxnSpPr>
        <p:spPr bwMode="auto">
          <a:xfrm flipV="1">
            <a:off x="4116388" y="3805238"/>
            <a:ext cx="55562" cy="4762"/>
          </a:xfrm>
          <a:prstGeom prst="line">
            <a:avLst/>
          </a:prstGeom>
          <a:noFill/>
          <a:ln w="1016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22" name="直接连接符 4"/>
          <p:cNvCxnSpPr>
            <a:cxnSpLocks noChangeShapeType="1"/>
            <a:endCxn id="106523" idx="1"/>
          </p:cNvCxnSpPr>
          <p:nvPr/>
        </p:nvCxnSpPr>
        <p:spPr bwMode="auto">
          <a:xfrm>
            <a:off x="4171950" y="3778250"/>
            <a:ext cx="2680866" cy="525835"/>
          </a:xfrm>
          <a:prstGeom prst="line">
            <a:avLst/>
          </a:prstGeom>
          <a:noFill/>
          <a:ln w="101600" algn="ctr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23" name="Oval 4"/>
          <p:cNvSpPr>
            <a:spLocks noChangeArrowheads="1"/>
          </p:cNvSpPr>
          <p:nvPr/>
        </p:nvSpPr>
        <p:spPr bwMode="auto">
          <a:xfrm>
            <a:off x="6819106" y="4270375"/>
            <a:ext cx="230188" cy="23018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24" name="Text Box 13"/>
          <p:cNvSpPr txBox="1">
            <a:spLocks noChangeArrowheads="1"/>
          </p:cNvSpPr>
          <p:nvPr/>
        </p:nvSpPr>
        <p:spPr bwMode="auto">
          <a:xfrm>
            <a:off x="7189788" y="4064793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</a:p>
        </p:txBody>
      </p:sp>
      <p:cxnSp>
        <p:nvCxnSpPr>
          <p:cNvPr id="37" name="直接连接符 36"/>
          <p:cNvCxnSpPr>
            <a:cxnSpLocks noChangeShapeType="1"/>
            <a:endCxn id="106523" idx="1"/>
          </p:cNvCxnSpPr>
          <p:nvPr/>
        </p:nvCxnSpPr>
        <p:spPr bwMode="auto">
          <a:xfrm>
            <a:off x="4171950" y="3784600"/>
            <a:ext cx="2680866" cy="519485"/>
          </a:xfrm>
          <a:prstGeom prst="line">
            <a:avLst/>
          </a:prstGeom>
          <a:noFill/>
          <a:ln w="1016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26" name="直接连接符 6"/>
          <p:cNvCxnSpPr>
            <a:cxnSpLocks noChangeShapeType="1"/>
            <a:endCxn id="106523" idx="3"/>
          </p:cNvCxnSpPr>
          <p:nvPr/>
        </p:nvCxnSpPr>
        <p:spPr bwMode="auto">
          <a:xfrm flipV="1">
            <a:off x="4171950" y="4466852"/>
            <a:ext cx="2680866" cy="486148"/>
          </a:xfrm>
          <a:prstGeom prst="line">
            <a:avLst/>
          </a:prstGeom>
          <a:noFill/>
          <a:ln w="101600" algn="ctr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39"/>
          <p:cNvCxnSpPr>
            <a:cxnSpLocks noChangeShapeType="1"/>
          </p:cNvCxnSpPr>
          <p:nvPr/>
        </p:nvCxnSpPr>
        <p:spPr bwMode="auto">
          <a:xfrm flipV="1">
            <a:off x="4171950" y="4500562"/>
            <a:ext cx="2609850" cy="452438"/>
          </a:xfrm>
          <a:prstGeom prst="line">
            <a:avLst/>
          </a:prstGeom>
          <a:noFill/>
          <a:ln w="1016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2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1F6AFA-5675-4641-8B3C-09CF8EED50EE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2" grpId="0" animBg="1"/>
      <p:bldP spid="124963" grpId="0" animBg="1"/>
      <p:bldP spid="12496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</a:pPr>
            <a:r>
              <a:rPr lang="zh-CN" altLang="en-US" sz="3300" b="0" smtClean="0">
                <a:latin typeface="Times New Roman" panose="02020603050405020304" pitchFamily="18" charset="0"/>
              </a:rPr>
              <a:t>故由上面证明知，必有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’ =v，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或者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=v’，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二者恰居其一。若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’= v，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则按规定，边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vv’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改成从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v’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smtClean="0">
                <a:latin typeface="Times New Roman" panose="02020603050405020304" pitchFamily="18" charset="0"/>
              </a:rPr>
              <a:t>的弧；若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=v’，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则按规定，边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vv’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改成从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v’</a:t>
            </a:r>
            <a:r>
              <a:rPr lang="zh-CN" altLang="en-US" sz="3300" b="0" smtClean="0">
                <a:latin typeface="Times New Roman" panose="02020603050405020304" pitchFamily="18" charset="0"/>
              </a:rPr>
              <a:t>的弧。故按上述规定，树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中任一边都能改成一个</a:t>
            </a: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有确定方向的弧</a:t>
            </a:r>
            <a:r>
              <a:rPr lang="zh-CN" altLang="en-US" sz="3300" b="0" smtClean="0">
                <a:latin typeface="Times New Roman" panose="02020603050405020304" pitchFamily="18" charset="0"/>
              </a:rPr>
              <a:t>，即，将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改成一个有向图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G。 </a:t>
            </a:r>
            <a:endParaRPr lang="zh-CN" altLang="en-US" sz="3300" b="0" smtClean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  <p:sp>
        <p:nvSpPr>
          <p:cNvPr id="10752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ED3E1E-28E2-4275-A1CD-8F0251575965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定义：出度、入度、度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257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有向图中点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输出次数(出度)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是集合{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e|init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(e)=v}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的元数；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点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输入次数(入度)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是集合{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 | fin(e)=v}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的元数；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点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度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等于点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的输入次数加输出次数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zh-CN" altLang="en-US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今后，为简便计，有时也将有向图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中的</a:t>
            </a:r>
            <a:endParaRPr lang="en-US" altLang="zh-CN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点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v、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弧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写成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G，e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 </a:t>
            </a:r>
            <a:endParaRPr lang="zh-CN" altLang="en-US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066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62CAA7-9A0B-4932-926D-1F832088199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往证：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是以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为根的</a:t>
            </a:r>
            <a:r>
              <a:rPr lang="zh-CN" altLang="en-US" sz="3300" b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有向树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b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①</a:t>
            </a:r>
            <a:r>
              <a:rPr lang="zh-CN" altLang="en-US" sz="3300" b="0" u="sng" dirty="0" smtClean="0">
                <a:latin typeface="Times New Roman" panose="02020603050405020304" pitchFamily="18" charset="0"/>
              </a:rPr>
              <a:t>每一点</a:t>
            </a:r>
            <a:r>
              <a:rPr lang="en-US" altLang="zh-CN" sz="3300" b="0" u="sng" dirty="0" smtClean="0">
                <a:latin typeface="Times New Roman" panose="02020603050405020304" pitchFamily="18" charset="0"/>
              </a:rPr>
              <a:t>v </a:t>
            </a:r>
            <a:r>
              <a:rPr lang="zh-CN" altLang="en-US" sz="3300" b="0" u="sng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b="0" u="sng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u="sng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b="0" u="sng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0" u="sng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b="0" u="sng" dirty="0" smtClean="0">
                <a:latin typeface="Times New Roman" panose="02020603050405020304" pitchFamily="18" charset="0"/>
              </a:rPr>
              <a:t>恰是一弧的起点；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b="0" dirty="0" smtClean="0">
                <a:latin typeface="Times New Roman" panose="02020603050405020304" pitchFamily="18" charset="0"/>
              </a:rPr>
              <a:t>      任取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中一点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v，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3300" b="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b="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由于在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中存在从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的简单路，故由上面的规定，在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中，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必是某条弧的起点。若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3300" b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两条弧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的起点，设这两条弧的终点分别为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，v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’，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’。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于是，按着上面规定，在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中，从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有两条简单路：(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v,v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,…,r)， (v,v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’,…,r)。</a:t>
            </a:r>
            <a:r>
              <a:rPr lang="zh-CN" altLang="en-US" sz="3300" b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矛盾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。故点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恰是一条弧的起点。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  <p:sp>
        <p:nvSpPr>
          <p:cNvPr id="10854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0D01D1-4B70-40E4-B53E-B3A76AD01E41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FF00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sz="3300" u="sng" smtClean="0">
                <a:latin typeface="Times New Roman" panose="02020603050405020304" pitchFamily="18" charset="0"/>
              </a:rPr>
              <a:t>r</a:t>
            </a:r>
            <a:r>
              <a:rPr lang="zh-CN" altLang="en-US" sz="3300" u="sng" smtClean="0">
                <a:latin typeface="Times New Roman" panose="02020603050405020304" pitchFamily="18" charset="0"/>
              </a:rPr>
              <a:t>不是任意一条弧的起点；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300" b="0" smtClean="0">
                <a:latin typeface="Times New Roman" panose="02020603050405020304" pitchFamily="18" charset="0"/>
              </a:rPr>
              <a:t>由规定知，此结论显然成立。 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solidFill>
                  <a:srgbClr val="FFFF00"/>
                </a:solidFill>
                <a:latin typeface="Times New Roman" panose="02020603050405020304" pitchFamily="18" charset="0"/>
              </a:rPr>
              <a:t>③</a:t>
            </a:r>
            <a:r>
              <a:rPr lang="en-US" altLang="zh-CN" sz="3300" u="sng" smtClean="0">
                <a:latin typeface="Times New Roman" panose="02020603050405020304" pitchFamily="18" charset="0"/>
              </a:rPr>
              <a:t>r</a:t>
            </a:r>
            <a:r>
              <a:rPr lang="zh-CN" altLang="en-US" sz="3300" u="sng" smtClean="0">
                <a:latin typeface="Times New Roman" panose="02020603050405020304" pitchFamily="18" charset="0"/>
              </a:rPr>
              <a:t>是根。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300" b="0" smtClean="0">
                <a:latin typeface="Times New Roman" panose="02020603050405020304" pitchFamily="18" charset="0"/>
              </a:rPr>
              <a:t>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中任意一点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 </a:t>
            </a:r>
            <a:r>
              <a:rPr lang="zh-CN" altLang="en-US" sz="3300" b="0" smtClean="0">
                <a:latin typeface="Times New Roman" panose="02020603050405020304" pitchFamily="18" charset="0"/>
              </a:rPr>
              <a:t>(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r) 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在</a:t>
            </a: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树</a:t>
            </a:r>
            <a:r>
              <a:rPr lang="en-US" altLang="zh-CN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恰有一条从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的简单路。按规定此简单路上诸边的方向都指向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故在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中，这是一条从</a:t>
            </a:r>
            <a:r>
              <a:rPr lang="en-US" altLang="zh-CN" sz="3300" b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b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的有向路。</a:t>
            </a:r>
          </a:p>
          <a:p>
            <a:pPr marL="0" indent="0" eaLnBrk="1" hangingPunct="1">
              <a:lnSpc>
                <a:spcPct val="115000"/>
              </a:lnSpc>
            </a:pPr>
            <a:r>
              <a:rPr lang="zh-CN" altLang="en-US" sz="3300" b="0" smtClean="0">
                <a:latin typeface="宋体" panose="02010600030101010101" pitchFamily="2" charset="-122"/>
              </a:rPr>
              <a:t>综上所述，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smtClean="0">
                <a:latin typeface="宋体" panose="02010600030101010101" pitchFamily="2" charset="-122"/>
              </a:rPr>
              <a:t>是一个有向树。</a:t>
            </a:r>
            <a:r>
              <a:rPr lang="zh-CN" altLang="en-US" sz="3300" b="0" smtClean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  <p:sp>
        <p:nvSpPr>
          <p:cNvPr id="10957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E0003F-918A-4A0F-A44E-FC34717F39E2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2325"/>
            <a:ext cx="8763000" cy="57308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2)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再证第二个命题</a:t>
            </a:r>
            <a:r>
              <a:rPr lang="zh-CN" altLang="en-US" sz="3300" b="0" dirty="0">
                <a:latin typeface="Times New Roman" panose="02020603050405020304" pitchFamily="18" charset="0"/>
              </a:rPr>
              <a:t>。往证：</a:t>
            </a:r>
            <a:r>
              <a:rPr lang="en-US" altLang="zh-CN" sz="3300" b="0" dirty="0">
                <a:latin typeface="Times New Roman" panose="02020603050405020304" pitchFamily="18" charset="0"/>
              </a:rPr>
              <a:t>G</a:t>
            </a:r>
            <a:r>
              <a:rPr lang="zh-CN" altLang="en-US" sz="3300" b="0" dirty="0">
                <a:latin typeface="Times New Roman" panose="02020603050405020304" pitchFamily="18" charset="0"/>
              </a:rPr>
              <a:t>是以</a:t>
            </a:r>
            <a:r>
              <a:rPr lang="en-US" altLang="zh-CN" sz="3300" b="0" dirty="0">
                <a:latin typeface="Times New Roman" panose="02020603050405020304" pitchFamily="18" charset="0"/>
              </a:rPr>
              <a:t>r</a:t>
            </a:r>
            <a:r>
              <a:rPr lang="zh-CN" altLang="en-US" sz="3300" b="0" dirty="0">
                <a:latin typeface="Times New Roman" panose="02020603050405020304" pitchFamily="18" charset="0"/>
              </a:rPr>
              <a:t>为根的</a:t>
            </a:r>
            <a:r>
              <a:rPr lang="zh-CN" altLang="en-US" sz="3300" b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有向树 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方法二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300" b="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是树。对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的节点数用数学归纳法。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b="0" dirty="0" smtClean="0">
                <a:latin typeface="Times New Roman" panose="02020603050405020304" pitchFamily="18" charset="0"/>
              </a:rPr>
              <a:t>(1)若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只有一个节点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r，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命题显然成立。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b="0" dirty="0" smtClean="0">
                <a:latin typeface="Times New Roman" panose="02020603050405020304" pitchFamily="18" charset="0"/>
              </a:rPr>
              <a:t>(2)假设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有</a:t>
            </a:r>
            <a:r>
              <a:rPr lang="zh-CN" altLang="en-US" sz="33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3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个节点时命题成立</a:t>
            </a:r>
            <a:endParaRPr lang="en-US" altLang="zh-CN" sz="3300" b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3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zh-CN" altLang="en-US" sz="33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往证：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n+1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个节点时命题成立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80D07-916C-4FA3-82A2-3E9E9D7BD2F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28675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endParaRPr lang="en-US" altLang="zh-CN" sz="3300" b="0" smtClean="0">
              <a:solidFill>
                <a:srgbClr val="FFFF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则当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solidFill>
                  <a:srgbClr val="FFFF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n+1</a:t>
            </a: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个节点时</a:t>
            </a: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。设 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solidFill>
                  <a:srgbClr val="FFFF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中的一个节点且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300" b="0" baseline="-30000" smtClean="0">
                <a:solidFill>
                  <a:srgbClr val="FFFF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中与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相邻的所有节点是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solidFill>
                  <a:srgbClr val="FFFFFF"/>
                </a:solidFill>
                <a:latin typeface="Times New Roman" panose="02020603050405020304" pitchFamily="18" charset="0"/>
              </a:rPr>
              <a:t>1,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，v</a:t>
            </a:r>
            <a:r>
              <a:rPr lang="en-US" altLang="zh-CN" sz="3300" b="0" baseline="-30000" smtClean="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，…v</a:t>
            </a:r>
            <a:r>
              <a:rPr lang="en-US" altLang="zh-CN" sz="3300" b="0" baseline="-30000" smtClean="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去掉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及其所关联的边，得到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个子树，其中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solidFill>
                  <a:srgbClr val="FFFFFF"/>
                </a:solidFill>
                <a:latin typeface="Times New Roman" panose="02020603050405020304" pitchFamily="18" charset="0"/>
              </a:rPr>
              <a:t>1,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，v</a:t>
            </a:r>
            <a:r>
              <a:rPr lang="en-US" altLang="zh-CN" sz="3300" b="0" baseline="-30000" smtClean="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，…v</a:t>
            </a:r>
            <a:r>
              <a:rPr lang="en-US" altLang="zh-CN" sz="3300" b="0" baseline="-30000" smtClean="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分别在这</a:t>
            </a:r>
            <a:r>
              <a:rPr lang="en-US" altLang="zh-CN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33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个子树中。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b="0" smtClean="0">
                <a:latin typeface="宋体" panose="02010600030101010101" pitchFamily="2" charset="-122"/>
              </a:rPr>
              <a:t>   </a:t>
            </a:r>
            <a:r>
              <a:rPr lang="zh-CN" altLang="en-US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依归纳假设，我们可以把这</a:t>
            </a:r>
            <a:r>
              <a:rPr lang="en-US" altLang="zh-CN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个分支化成以</a:t>
            </a:r>
            <a:r>
              <a:rPr lang="en-US" altLang="zh-CN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300" b="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，v</a:t>
            </a:r>
            <a:r>
              <a:rPr lang="en-US" altLang="zh-CN" sz="3300" b="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，…v</a:t>
            </a:r>
            <a:r>
              <a:rPr lang="en-US" altLang="zh-CN" sz="3300" b="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为根的</a:t>
            </a:r>
            <a:r>
              <a:rPr lang="en-US" altLang="zh-CN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棵有向树，于是规定</a:t>
            </a:r>
            <a:r>
              <a:rPr lang="en-US" altLang="zh-CN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所关联的边是到</a:t>
            </a:r>
            <a:r>
              <a:rPr lang="en-US" altLang="zh-CN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的，则得到以</a:t>
            </a:r>
            <a:r>
              <a:rPr lang="en-US" altLang="zh-CN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为根的有向</a:t>
            </a:r>
            <a:r>
              <a:rPr lang="zh-CN" altLang="en-US" sz="3300" b="0" smtClean="0">
                <a:latin typeface="宋体" panose="02010600030101010101" pitchFamily="2" charset="-122"/>
              </a:rPr>
              <a:t>树。</a:t>
            </a:r>
            <a:r>
              <a:rPr lang="zh-CN" altLang="en-US" sz="3300" b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Times New Roman" pitchFamily="18" charset="0"/>
              </a:rPr>
              <a:t>定理4.3.1（转化定理）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80D07-916C-4FA3-82A2-3E9E9D7BD2FC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§4.3.2  </a:t>
            </a:r>
            <a:r>
              <a:rPr lang="en-US" altLang="zh-CN" sz="4000" dirty="0" smtClean="0">
                <a:latin typeface="+mj-ea"/>
              </a:rPr>
              <a:t>Euler</a:t>
            </a:r>
            <a:r>
              <a:rPr lang="zh-CN" altLang="en-US" sz="4000" dirty="0" smtClean="0">
                <a:latin typeface="+mj-ea"/>
              </a:rPr>
              <a:t>路  </a:t>
            </a:r>
            <a:r>
              <a:rPr lang="en-US" altLang="zh-CN" sz="4000" dirty="0" smtClean="0">
                <a:latin typeface="+mj-ea"/>
              </a:rPr>
              <a:t>Euler</a:t>
            </a:r>
            <a:r>
              <a:rPr lang="zh-CN" altLang="en-US" sz="4000" dirty="0" smtClean="0">
                <a:latin typeface="+mj-ea"/>
              </a:rPr>
              <a:t>图</a:t>
            </a:r>
            <a:r>
              <a:rPr lang="zh-CN" altLang="en-US" sz="4000" dirty="0" smtClean="0">
                <a:latin typeface="+mj-ea"/>
                <a:cs typeface="Times New Roman" pitchFamily="18" charset="0"/>
              </a:rPr>
              <a:t>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一、基本概念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dirty="0" smtClean="0">
                <a:latin typeface="Times New Roman" panose="02020603050405020304" pitchFamily="18" charset="0"/>
              </a:rPr>
              <a:t>路、</a:t>
            </a:r>
            <a:r>
              <a:rPr lang="en-US" altLang="zh-CN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dirty="0" smtClean="0">
                <a:latin typeface="Times New Roman" panose="02020603050405020304" pitchFamily="18" charset="0"/>
              </a:rPr>
              <a:t>图、平衡有向图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二、判定</a:t>
            </a:r>
            <a:r>
              <a:rPr lang="en-US" altLang="zh-CN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dirty="0" smtClean="0">
                <a:latin typeface="Times New Roman" panose="02020603050405020304" pitchFamily="18" charset="0"/>
              </a:rPr>
              <a:t>图的充要条件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三、</a:t>
            </a:r>
            <a:r>
              <a:rPr lang="en-US" altLang="zh-CN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dirty="0" smtClean="0">
                <a:latin typeface="Times New Roman" panose="02020603050405020304" pitchFamily="18" charset="0"/>
              </a:rPr>
              <a:t>路与有向树的相互转化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112644" name="Rectangle 203"/>
          <p:cNvSpPr>
            <a:spLocks noChangeArrowheads="1"/>
          </p:cNvSpPr>
          <p:nvPr/>
        </p:nvSpPr>
        <p:spPr bwMode="auto">
          <a:xfrm>
            <a:off x="3257550" y="2709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1264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851FB1-5B00-4965-94D5-C375FC4331F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8" y="1047750"/>
            <a:ext cx="9021762" cy="2133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定义4.3.9  </a:t>
            </a:r>
            <a:r>
              <a:rPr lang="zh-CN" altLang="en-US" sz="3300" b="0" smtClean="0">
                <a:latin typeface="Times New Roman" panose="02020603050405020304" pitchFamily="18" charset="0"/>
              </a:rPr>
              <a:t>设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smtClean="0">
                <a:latin typeface="Times New Roman" panose="02020603050405020304" pitchFamily="18" charset="0"/>
              </a:rPr>
              <a:t>是有向图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G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中一条</a:t>
            </a:r>
            <a:r>
              <a:rPr lang="en-US" altLang="zh-CN" sz="3300" b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路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就</a:t>
            </a:r>
            <a:endParaRPr lang="en-US" altLang="zh-CN" sz="3300" b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b="0" smtClean="0">
                <a:latin typeface="Times New Roman" panose="02020603050405020304" pitchFamily="18" charset="0"/>
              </a:rPr>
              <a:t>是一条有向路(</a:t>
            </a:r>
            <a:r>
              <a:rPr lang="en-US" altLang="zh-CN" sz="3300" b="0" smtClean="0">
                <a:latin typeface="Times New Roman" panose="02020603050405020304" pitchFamily="18" charset="0"/>
              </a:rPr>
              <a:t>e</a:t>
            </a:r>
            <a:r>
              <a:rPr lang="en-US" altLang="zh-CN" sz="3300" b="0" baseline="-30000" smtClean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… , e</a:t>
            </a:r>
            <a:r>
              <a:rPr lang="en-US" altLang="zh-CN" sz="3300" b="0" baseline="-30000" smtClean="0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300" b="0" smtClean="0">
                <a:latin typeface="Times New Roman" panose="02020603050405020304" pitchFamily="18" charset="0"/>
              </a:rPr>
              <a:t>)，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其中</a:t>
            </a:r>
            <a:r>
              <a:rPr lang="en-US" altLang="zh-CN" sz="3300" b="0" smtClean="0">
                <a:latin typeface="Times New Roman" panose="02020603050405020304" pitchFamily="18" charset="0"/>
              </a:rPr>
              <a:t>fin(e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z="3300" b="0" smtClean="0">
                <a:latin typeface="Times New Roman" panose="02020603050405020304" pitchFamily="18" charset="0"/>
              </a:rPr>
              <a:t>)=init(e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)，</a:t>
            </a:r>
            <a:r>
              <a:rPr lang="zh-CN" altLang="en-US" sz="3300" b="0" smtClean="0">
                <a:latin typeface="Times New Roman" panose="02020603050405020304" pitchFamily="18" charset="0"/>
              </a:rPr>
              <a:t>而且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中每条弧在此有向路中恰出现一次。</a:t>
            </a:r>
            <a:r>
              <a:rPr lang="zh-CN" altLang="en-US" b="0" smtClean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8438" y="3003550"/>
            <a:ext cx="6000750" cy="2198688"/>
            <a:chOff x="566" y="2132"/>
            <a:chExt cx="3780" cy="1385"/>
          </a:xfrm>
        </p:grpSpPr>
        <p:sp>
          <p:nvSpPr>
            <p:cNvPr id="114700" name="Oval 5"/>
            <p:cNvSpPr>
              <a:spLocks noChangeArrowheads="1"/>
            </p:cNvSpPr>
            <p:nvPr/>
          </p:nvSpPr>
          <p:spPr bwMode="auto">
            <a:xfrm>
              <a:off x="3268" y="2914"/>
              <a:ext cx="105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4701" name="Oval 6"/>
            <p:cNvSpPr>
              <a:spLocks noChangeArrowheads="1"/>
            </p:cNvSpPr>
            <p:nvPr/>
          </p:nvSpPr>
          <p:spPr bwMode="auto">
            <a:xfrm>
              <a:off x="4006" y="290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4702" name="Arc 7"/>
            <p:cNvSpPr>
              <a:spLocks/>
            </p:cNvSpPr>
            <p:nvPr/>
          </p:nvSpPr>
          <p:spPr bwMode="auto">
            <a:xfrm flipH="1" flipV="1">
              <a:off x="1738" y="2609"/>
              <a:ext cx="843" cy="349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3" name="Arc 8"/>
            <p:cNvSpPr>
              <a:spLocks/>
            </p:cNvSpPr>
            <p:nvPr/>
          </p:nvSpPr>
          <p:spPr bwMode="auto">
            <a:xfrm>
              <a:off x="841" y="2590"/>
              <a:ext cx="845" cy="303"/>
            </a:xfrm>
            <a:custGeom>
              <a:avLst/>
              <a:gdLst>
                <a:gd name="T0" fmla="*/ 0 w 43200"/>
                <a:gd name="T1" fmla="*/ 0 h 21956"/>
                <a:gd name="T2" fmla="*/ 0 w 43200"/>
                <a:gd name="T3" fmla="*/ 0 h 21956"/>
                <a:gd name="T4" fmla="*/ 0 w 43200"/>
                <a:gd name="T5" fmla="*/ 0 h 219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956"/>
                <a:gd name="T11" fmla="*/ 43200 w 43200"/>
                <a:gd name="T12" fmla="*/ 21956 h 21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956" fill="none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56" stroke="0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" y="21956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4" name="Arc 9"/>
            <p:cNvSpPr>
              <a:spLocks/>
            </p:cNvSpPr>
            <p:nvPr/>
          </p:nvSpPr>
          <p:spPr bwMode="auto">
            <a:xfrm flipV="1">
              <a:off x="841" y="2894"/>
              <a:ext cx="860" cy="363"/>
            </a:xfrm>
            <a:custGeom>
              <a:avLst/>
              <a:gdLst>
                <a:gd name="T0" fmla="*/ 0 w 41008"/>
                <a:gd name="T1" fmla="*/ 0 h 21600"/>
                <a:gd name="T2" fmla="*/ 0 w 41008"/>
                <a:gd name="T3" fmla="*/ 0 h 21600"/>
                <a:gd name="T4" fmla="*/ 0 w 410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1008"/>
                <a:gd name="T10" fmla="*/ 0 h 21600"/>
                <a:gd name="T11" fmla="*/ 41008 w 410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08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</a:path>
                <a:path w="41008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5" name="Arc 10"/>
            <p:cNvSpPr>
              <a:spLocks/>
            </p:cNvSpPr>
            <p:nvPr/>
          </p:nvSpPr>
          <p:spPr bwMode="auto">
            <a:xfrm flipV="1">
              <a:off x="1721" y="2875"/>
              <a:ext cx="839" cy="363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6" name="Text Box 11"/>
            <p:cNvSpPr txBox="1">
              <a:spLocks noChangeArrowheads="1"/>
            </p:cNvSpPr>
            <p:nvPr/>
          </p:nvSpPr>
          <p:spPr bwMode="auto">
            <a:xfrm>
              <a:off x="566" y="2786"/>
              <a:ext cx="25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4707" name="Text Box 12"/>
            <p:cNvSpPr txBox="1">
              <a:spLocks noChangeArrowheads="1"/>
            </p:cNvSpPr>
            <p:nvPr/>
          </p:nvSpPr>
          <p:spPr bwMode="auto">
            <a:xfrm>
              <a:off x="1417" y="2786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4708" name="Text Box 13"/>
            <p:cNvSpPr txBox="1">
              <a:spLocks noChangeArrowheads="1"/>
            </p:cNvSpPr>
            <p:nvPr/>
          </p:nvSpPr>
          <p:spPr bwMode="auto">
            <a:xfrm>
              <a:off x="2635" y="2786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4709" name="Text Box 14"/>
            <p:cNvSpPr txBox="1">
              <a:spLocks noChangeArrowheads="1"/>
            </p:cNvSpPr>
            <p:nvPr/>
          </p:nvSpPr>
          <p:spPr bwMode="auto">
            <a:xfrm>
              <a:off x="3373" y="2786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4710" name="Text Box 15"/>
            <p:cNvSpPr txBox="1">
              <a:spLocks noChangeArrowheads="1"/>
            </p:cNvSpPr>
            <p:nvPr/>
          </p:nvSpPr>
          <p:spPr bwMode="auto">
            <a:xfrm>
              <a:off x="4112" y="278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4711" name="Text Box 16"/>
            <p:cNvSpPr txBox="1">
              <a:spLocks noChangeArrowheads="1"/>
            </p:cNvSpPr>
            <p:nvPr/>
          </p:nvSpPr>
          <p:spPr bwMode="auto">
            <a:xfrm>
              <a:off x="1113" y="2132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1</a:t>
              </a:r>
              <a:endParaRPr lang="en-US" altLang="zh-CN" sz="4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4712" name="Text Box 17"/>
            <p:cNvSpPr txBox="1">
              <a:spLocks noChangeArrowheads="1"/>
            </p:cNvSpPr>
            <p:nvPr/>
          </p:nvSpPr>
          <p:spPr bwMode="auto">
            <a:xfrm>
              <a:off x="2002" y="3075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2</a:t>
              </a:r>
              <a:endParaRPr lang="en-US" altLang="zh-CN" sz="4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4713" name="Text Box 18"/>
            <p:cNvSpPr txBox="1">
              <a:spLocks noChangeArrowheads="1"/>
            </p:cNvSpPr>
            <p:nvPr/>
          </p:nvSpPr>
          <p:spPr bwMode="auto">
            <a:xfrm>
              <a:off x="2002" y="2132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3</a:t>
              </a:r>
              <a:endParaRPr lang="en-US" altLang="zh-CN" sz="4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4714" name="Text Box 19"/>
            <p:cNvSpPr txBox="1">
              <a:spLocks noChangeArrowheads="1"/>
            </p:cNvSpPr>
            <p:nvPr/>
          </p:nvSpPr>
          <p:spPr bwMode="auto">
            <a:xfrm>
              <a:off x="1105" y="3075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4715" name="Oval 20"/>
            <p:cNvSpPr>
              <a:spLocks noChangeArrowheads="1"/>
            </p:cNvSpPr>
            <p:nvPr/>
          </p:nvSpPr>
          <p:spPr bwMode="auto">
            <a:xfrm>
              <a:off x="788" y="290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4716" name="Oval 21"/>
            <p:cNvSpPr>
              <a:spLocks noChangeArrowheads="1"/>
            </p:cNvSpPr>
            <p:nvPr/>
          </p:nvSpPr>
          <p:spPr bwMode="auto">
            <a:xfrm>
              <a:off x="1667" y="289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4717" name="Oval 22"/>
            <p:cNvSpPr>
              <a:spLocks noChangeArrowheads="1"/>
            </p:cNvSpPr>
            <p:nvPr/>
          </p:nvSpPr>
          <p:spPr bwMode="auto">
            <a:xfrm>
              <a:off x="2529" y="290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7239" name="Rectangle 23"/>
          <p:cNvSpPr>
            <a:spLocks noChangeArrowheads="1"/>
          </p:cNvSpPr>
          <p:nvPr/>
        </p:nvSpPr>
        <p:spPr bwMode="auto">
          <a:xfrm>
            <a:off x="381000" y="52578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 baseline="0">
                <a:latin typeface="Times New Roman" panose="02020603050405020304" pitchFamily="18" charset="0"/>
              </a:rPr>
              <a:t>一个有向图，如果存在着</a:t>
            </a:r>
            <a:r>
              <a:rPr lang="en-US" altLang="zh-CN" b="0" baseline="0">
                <a:latin typeface="Times New Roman" panose="02020603050405020304" pitchFamily="18" charset="0"/>
              </a:rPr>
              <a:t>Euler</a:t>
            </a:r>
            <a:r>
              <a:rPr lang="zh-CN" altLang="en-US" b="0" baseline="0">
                <a:latin typeface="Times New Roman" panose="02020603050405020304" pitchFamily="18" charset="0"/>
              </a:rPr>
              <a:t>路，就称为</a:t>
            </a:r>
            <a:r>
              <a:rPr lang="en-US" altLang="zh-CN" b="0" baseline="0">
                <a:latin typeface="Times New Roman" panose="02020603050405020304" pitchFamily="18" charset="0"/>
              </a:rPr>
              <a:t>Euler</a:t>
            </a:r>
            <a:r>
              <a:rPr lang="zh-CN" altLang="en-US" b="0" baseline="0">
                <a:latin typeface="Times New Roman" panose="02020603050405020304" pitchFamily="18" charset="0"/>
              </a:rPr>
              <a:t>图。</a:t>
            </a:r>
            <a:endParaRPr lang="zh-CN" altLang="en-US" sz="1600" b="0" baseline="0">
              <a:latin typeface="Times New Roman" panose="02020603050405020304" pitchFamily="18" charset="0"/>
            </a:endParaRPr>
          </a:p>
        </p:txBody>
      </p:sp>
      <p:sp>
        <p:nvSpPr>
          <p:cNvPr id="137241" name="Rectangle 2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/>
              <a:t>一 、基本概念</a:t>
            </a:r>
          </a:p>
        </p:txBody>
      </p:sp>
      <p:sp>
        <p:nvSpPr>
          <p:cNvPr id="24" name="Arc 8"/>
          <p:cNvSpPr>
            <a:spLocks/>
          </p:cNvSpPr>
          <p:nvPr/>
        </p:nvSpPr>
        <p:spPr bwMode="auto">
          <a:xfrm>
            <a:off x="1905000" y="3733800"/>
            <a:ext cx="1341438" cy="481013"/>
          </a:xfrm>
          <a:custGeom>
            <a:avLst/>
            <a:gdLst>
              <a:gd name="T0" fmla="*/ 0 w 43200"/>
              <a:gd name="T1" fmla="*/ 0 h 21956"/>
              <a:gd name="T2" fmla="*/ 0 w 43200"/>
              <a:gd name="T3" fmla="*/ 0 h 21956"/>
              <a:gd name="T4" fmla="*/ 0 w 43200"/>
              <a:gd name="T5" fmla="*/ 0 h 21956"/>
              <a:gd name="T6" fmla="*/ 0 60000 65536"/>
              <a:gd name="T7" fmla="*/ 0 60000 65536"/>
              <a:gd name="T8" fmla="*/ 0 60000 65536"/>
              <a:gd name="T9" fmla="*/ 0 w 43200"/>
              <a:gd name="T10" fmla="*/ 0 h 21956"/>
              <a:gd name="T11" fmla="*/ 43200 w 43200"/>
              <a:gd name="T12" fmla="*/ 21956 h 219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956" fill="none" extrusionOk="0">
                <a:moveTo>
                  <a:pt x="2" y="21956"/>
                </a:moveTo>
                <a:cubicBezTo>
                  <a:pt x="0" y="21837"/>
                  <a:pt x="0" y="2171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56" stroke="0" extrusionOk="0">
                <a:moveTo>
                  <a:pt x="2" y="21956"/>
                </a:moveTo>
                <a:cubicBezTo>
                  <a:pt x="0" y="21837"/>
                  <a:pt x="0" y="2171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" y="21956"/>
                </a:lnTo>
                <a:close/>
              </a:path>
            </a:pathLst>
          </a:custGeom>
          <a:noFill/>
          <a:ln w="762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rc 7"/>
          <p:cNvSpPr>
            <a:spLocks/>
          </p:cNvSpPr>
          <p:nvPr/>
        </p:nvSpPr>
        <p:spPr bwMode="auto">
          <a:xfrm flipH="1" flipV="1">
            <a:off x="3352800" y="3733800"/>
            <a:ext cx="1295400" cy="568325"/>
          </a:xfrm>
          <a:custGeom>
            <a:avLst/>
            <a:gdLst>
              <a:gd name="T0" fmla="*/ 0 w 42677"/>
              <a:gd name="T1" fmla="*/ 0 h 21600"/>
              <a:gd name="T2" fmla="*/ 0 w 42677"/>
              <a:gd name="T3" fmla="*/ 0 h 21600"/>
              <a:gd name="T4" fmla="*/ 0 w 42677"/>
              <a:gd name="T5" fmla="*/ 0 h 21600"/>
              <a:gd name="T6" fmla="*/ 0 60000 65536"/>
              <a:gd name="T7" fmla="*/ 0 60000 65536"/>
              <a:gd name="T8" fmla="*/ 0 60000 65536"/>
              <a:gd name="T9" fmla="*/ 0 w 42677"/>
              <a:gd name="T10" fmla="*/ 0 h 21600"/>
              <a:gd name="T11" fmla="*/ 42677 w 426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677" h="21600" fill="none" extrusionOk="0">
                <a:moveTo>
                  <a:pt x="42677" y="3849"/>
                </a:moveTo>
                <a:cubicBezTo>
                  <a:pt x="40816" y="14126"/>
                  <a:pt x="31867" y="21599"/>
                  <a:pt x="21423" y="21600"/>
                </a:cubicBezTo>
                <a:cubicBezTo>
                  <a:pt x="10561" y="21600"/>
                  <a:pt x="1389" y="13534"/>
                  <a:pt x="0" y="2761"/>
                </a:cubicBezTo>
              </a:path>
              <a:path w="42677" h="21600" stroke="0" extrusionOk="0">
                <a:moveTo>
                  <a:pt x="42677" y="3849"/>
                </a:moveTo>
                <a:cubicBezTo>
                  <a:pt x="40816" y="14126"/>
                  <a:pt x="31867" y="21599"/>
                  <a:pt x="21423" y="21600"/>
                </a:cubicBezTo>
                <a:cubicBezTo>
                  <a:pt x="10561" y="21600"/>
                  <a:pt x="1389" y="13534"/>
                  <a:pt x="0" y="2761"/>
                </a:cubicBezTo>
                <a:lnTo>
                  <a:pt x="21423" y="0"/>
                </a:lnTo>
                <a:lnTo>
                  <a:pt x="42677" y="3849"/>
                </a:lnTo>
                <a:close/>
              </a:path>
            </a:pathLst>
          </a:cu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rc 10"/>
          <p:cNvSpPr>
            <a:spLocks/>
          </p:cNvSpPr>
          <p:nvPr/>
        </p:nvSpPr>
        <p:spPr bwMode="auto">
          <a:xfrm flipV="1">
            <a:off x="3352800" y="4191000"/>
            <a:ext cx="1331913" cy="576263"/>
          </a:xfrm>
          <a:custGeom>
            <a:avLst/>
            <a:gdLst>
              <a:gd name="T0" fmla="*/ 0 w 39973"/>
              <a:gd name="T1" fmla="*/ 0 h 21600"/>
              <a:gd name="T2" fmla="*/ 0 w 39973"/>
              <a:gd name="T3" fmla="*/ 0 h 21600"/>
              <a:gd name="T4" fmla="*/ 0 w 39973"/>
              <a:gd name="T5" fmla="*/ 0 h 21600"/>
              <a:gd name="T6" fmla="*/ 0 60000 65536"/>
              <a:gd name="T7" fmla="*/ 0 60000 65536"/>
              <a:gd name="T8" fmla="*/ 0 60000 65536"/>
              <a:gd name="T9" fmla="*/ 0 w 39973"/>
              <a:gd name="T10" fmla="*/ 0 h 21600"/>
              <a:gd name="T11" fmla="*/ 39973 w 399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973" h="21600" fill="none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8780" y="0"/>
                  <a:pt x="36464" y="4942"/>
                  <a:pt x="39973" y="12644"/>
                </a:cubicBezTo>
              </a:path>
              <a:path w="39973" h="21600" stroke="0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8780" y="0"/>
                  <a:pt x="36464" y="4942"/>
                  <a:pt x="39973" y="12644"/>
                </a:cubicBezTo>
                <a:lnTo>
                  <a:pt x="20317" y="21600"/>
                </a:lnTo>
                <a:lnTo>
                  <a:pt x="-1" y="14266"/>
                </a:lnTo>
                <a:close/>
              </a:path>
            </a:pathLst>
          </a:cu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rc 9"/>
          <p:cNvSpPr>
            <a:spLocks/>
          </p:cNvSpPr>
          <p:nvPr/>
        </p:nvSpPr>
        <p:spPr bwMode="auto">
          <a:xfrm flipV="1">
            <a:off x="1905000" y="4191000"/>
            <a:ext cx="1365250" cy="576263"/>
          </a:xfrm>
          <a:custGeom>
            <a:avLst/>
            <a:gdLst>
              <a:gd name="T0" fmla="*/ 0 w 41008"/>
              <a:gd name="T1" fmla="*/ 0 h 21600"/>
              <a:gd name="T2" fmla="*/ 0 w 41008"/>
              <a:gd name="T3" fmla="*/ 0 h 21600"/>
              <a:gd name="T4" fmla="*/ 0 w 41008"/>
              <a:gd name="T5" fmla="*/ 0 h 21600"/>
              <a:gd name="T6" fmla="*/ 0 60000 65536"/>
              <a:gd name="T7" fmla="*/ 0 60000 65536"/>
              <a:gd name="T8" fmla="*/ 0 60000 65536"/>
              <a:gd name="T9" fmla="*/ 0 w 41008"/>
              <a:gd name="T10" fmla="*/ 0 h 21600"/>
              <a:gd name="T11" fmla="*/ 41008 w 410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08" h="21600" fill="none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9858" y="0"/>
                  <a:pt x="38269" y="6260"/>
                  <a:pt x="41008" y="15400"/>
                </a:cubicBezTo>
              </a:path>
              <a:path w="41008" h="21600" stroke="0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9858" y="0"/>
                  <a:pt x="38269" y="6260"/>
                  <a:pt x="41008" y="15400"/>
                </a:cubicBezTo>
                <a:lnTo>
                  <a:pt x="20317" y="21600"/>
                </a:lnTo>
                <a:lnTo>
                  <a:pt x="-1" y="14266"/>
                </a:lnTo>
                <a:close/>
              </a:path>
            </a:pathLst>
          </a:cu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61C913-BB36-4BF6-98D0-C3105C936F1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  <p:bldP spid="24" grpId="0" animBg="1"/>
      <p:bldP spid="25" grpId="0" animBg="1"/>
      <p:bldP spid="26" grpId="0" animBg="1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7772400" cy="4940300"/>
          </a:xfrm>
          <a:noFill/>
        </p:spPr>
        <p:txBody>
          <a:bodyPr/>
          <a:lstStyle/>
          <a:p>
            <a:pPr eaLnBrk="1" hangingPunct="1"/>
            <a:r>
              <a:rPr lang="en-US" altLang="zh-CN" sz="3300" b="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路是否一定是有向回路？</a:t>
            </a:r>
          </a:p>
          <a:p>
            <a:pPr eaLnBrk="1" hangingPunct="1"/>
            <a:r>
              <a:rPr lang="zh-CN" altLang="en-US" sz="3300" b="0" dirty="0" smtClean="0">
                <a:latin typeface="Times New Roman" panose="02020603050405020304" pitchFamily="18" charset="0"/>
              </a:rPr>
              <a:t>设由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路中点集与弧集构成的子图为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G’，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问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是否一定为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的支撑子图？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300" b="0" dirty="0" smtClean="0"/>
              <a:t>   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路是否一定遍历了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dirty="0" smtClean="0">
                <a:latin typeface="Times New Roman" panose="02020603050405020304" pitchFamily="18" charset="0"/>
              </a:rPr>
              <a:t>的各个点？</a:t>
            </a:r>
            <a:r>
              <a:rPr lang="en-US" altLang="zh-CN" sz="3300" b="0" dirty="0" smtClean="0">
                <a:latin typeface="Times New Roman" panose="02020603050405020304" pitchFamily="18" charset="0"/>
              </a:rPr>
              <a:t>)</a:t>
            </a:r>
            <a:endParaRPr lang="zh-CN" altLang="en-US" sz="3300" b="0" dirty="0" smtClean="0">
              <a:latin typeface="Times New Roman" panose="02020603050405020304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24000" y="3678238"/>
            <a:ext cx="5999163" cy="1954212"/>
            <a:chOff x="566" y="2256"/>
            <a:chExt cx="3779" cy="1231"/>
          </a:xfrm>
        </p:grpSpPr>
        <p:sp>
          <p:nvSpPr>
            <p:cNvPr id="116743" name="Oval 28"/>
            <p:cNvSpPr>
              <a:spLocks noChangeArrowheads="1"/>
            </p:cNvSpPr>
            <p:nvPr/>
          </p:nvSpPr>
          <p:spPr bwMode="auto">
            <a:xfrm>
              <a:off x="3268" y="2914"/>
              <a:ext cx="105" cy="11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6744" name="Oval 29"/>
            <p:cNvSpPr>
              <a:spLocks noChangeArrowheads="1"/>
            </p:cNvSpPr>
            <p:nvPr/>
          </p:nvSpPr>
          <p:spPr bwMode="auto">
            <a:xfrm>
              <a:off x="4006" y="2904"/>
              <a:ext cx="106" cy="11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6745" name="Arc 30"/>
            <p:cNvSpPr>
              <a:spLocks/>
            </p:cNvSpPr>
            <p:nvPr/>
          </p:nvSpPr>
          <p:spPr bwMode="auto">
            <a:xfrm flipH="1" flipV="1">
              <a:off x="1738" y="2609"/>
              <a:ext cx="843" cy="349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6" name="Arc 31"/>
            <p:cNvSpPr>
              <a:spLocks/>
            </p:cNvSpPr>
            <p:nvPr/>
          </p:nvSpPr>
          <p:spPr bwMode="auto">
            <a:xfrm>
              <a:off x="841" y="2590"/>
              <a:ext cx="845" cy="303"/>
            </a:xfrm>
            <a:custGeom>
              <a:avLst/>
              <a:gdLst>
                <a:gd name="T0" fmla="*/ 0 w 43200"/>
                <a:gd name="T1" fmla="*/ 0 h 21956"/>
                <a:gd name="T2" fmla="*/ 0 w 43200"/>
                <a:gd name="T3" fmla="*/ 0 h 21956"/>
                <a:gd name="T4" fmla="*/ 0 w 43200"/>
                <a:gd name="T5" fmla="*/ 0 h 219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956"/>
                <a:gd name="T11" fmla="*/ 43200 w 43200"/>
                <a:gd name="T12" fmla="*/ 21956 h 21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956" fill="none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56" stroke="0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" y="21956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7" name="Arc 32"/>
            <p:cNvSpPr>
              <a:spLocks/>
            </p:cNvSpPr>
            <p:nvPr/>
          </p:nvSpPr>
          <p:spPr bwMode="auto">
            <a:xfrm flipV="1">
              <a:off x="841" y="2894"/>
              <a:ext cx="860" cy="363"/>
            </a:xfrm>
            <a:custGeom>
              <a:avLst/>
              <a:gdLst>
                <a:gd name="T0" fmla="*/ 0 w 41008"/>
                <a:gd name="T1" fmla="*/ 0 h 21600"/>
                <a:gd name="T2" fmla="*/ 0 w 41008"/>
                <a:gd name="T3" fmla="*/ 0 h 21600"/>
                <a:gd name="T4" fmla="*/ 0 w 410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1008"/>
                <a:gd name="T10" fmla="*/ 0 h 21600"/>
                <a:gd name="T11" fmla="*/ 41008 w 410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08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</a:path>
                <a:path w="41008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8" name="Arc 33"/>
            <p:cNvSpPr>
              <a:spLocks/>
            </p:cNvSpPr>
            <p:nvPr/>
          </p:nvSpPr>
          <p:spPr bwMode="auto">
            <a:xfrm flipV="1">
              <a:off x="1721" y="2875"/>
              <a:ext cx="839" cy="363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9" name="Text Box 34"/>
            <p:cNvSpPr txBox="1">
              <a:spLocks noChangeArrowheads="1"/>
            </p:cNvSpPr>
            <p:nvPr/>
          </p:nvSpPr>
          <p:spPr bwMode="auto">
            <a:xfrm>
              <a:off x="566" y="2786"/>
              <a:ext cx="25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6750" name="Text Box 35"/>
            <p:cNvSpPr txBox="1">
              <a:spLocks noChangeArrowheads="1"/>
            </p:cNvSpPr>
            <p:nvPr/>
          </p:nvSpPr>
          <p:spPr bwMode="auto">
            <a:xfrm>
              <a:off x="1417" y="2786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6751" name="Text Box 36"/>
            <p:cNvSpPr txBox="1">
              <a:spLocks noChangeArrowheads="1"/>
            </p:cNvSpPr>
            <p:nvPr/>
          </p:nvSpPr>
          <p:spPr bwMode="auto">
            <a:xfrm>
              <a:off x="2635" y="2786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6752" name="Text Box 37"/>
            <p:cNvSpPr txBox="1">
              <a:spLocks noChangeArrowheads="1"/>
            </p:cNvSpPr>
            <p:nvPr/>
          </p:nvSpPr>
          <p:spPr bwMode="auto">
            <a:xfrm>
              <a:off x="3373" y="2786"/>
              <a:ext cx="25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6753" name="Text Box 38"/>
            <p:cNvSpPr txBox="1">
              <a:spLocks noChangeArrowheads="1"/>
            </p:cNvSpPr>
            <p:nvPr/>
          </p:nvSpPr>
          <p:spPr bwMode="auto">
            <a:xfrm>
              <a:off x="4112" y="2786"/>
              <a:ext cx="23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6754" name="Text Box 39"/>
            <p:cNvSpPr txBox="1">
              <a:spLocks noChangeArrowheads="1"/>
            </p:cNvSpPr>
            <p:nvPr/>
          </p:nvSpPr>
          <p:spPr bwMode="auto">
            <a:xfrm>
              <a:off x="1113" y="225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5" name="Text Box 40"/>
            <p:cNvSpPr txBox="1">
              <a:spLocks noChangeArrowheads="1"/>
            </p:cNvSpPr>
            <p:nvPr/>
          </p:nvSpPr>
          <p:spPr bwMode="auto">
            <a:xfrm>
              <a:off x="2002" y="3199"/>
              <a:ext cx="2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6" name="Text Box 41"/>
            <p:cNvSpPr txBox="1">
              <a:spLocks noChangeArrowheads="1"/>
            </p:cNvSpPr>
            <p:nvPr/>
          </p:nvSpPr>
          <p:spPr bwMode="auto">
            <a:xfrm>
              <a:off x="2002" y="2256"/>
              <a:ext cx="2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7" name="Text Box 42"/>
            <p:cNvSpPr txBox="1">
              <a:spLocks noChangeArrowheads="1"/>
            </p:cNvSpPr>
            <p:nvPr/>
          </p:nvSpPr>
          <p:spPr bwMode="auto">
            <a:xfrm>
              <a:off x="1105" y="319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8" name="Oval 43"/>
            <p:cNvSpPr>
              <a:spLocks noChangeArrowheads="1"/>
            </p:cNvSpPr>
            <p:nvPr/>
          </p:nvSpPr>
          <p:spPr bwMode="auto">
            <a:xfrm>
              <a:off x="788" y="2904"/>
              <a:ext cx="106" cy="11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6759" name="Oval 44"/>
            <p:cNvSpPr>
              <a:spLocks noChangeArrowheads="1"/>
            </p:cNvSpPr>
            <p:nvPr/>
          </p:nvSpPr>
          <p:spPr bwMode="auto">
            <a:xfrm>
              <a:off x="1667" y="2894"/>
              <a:ext cx="106" cy="11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6760" name="Oval 45"/>
            <p:cNvSpPr>
              <a:spLocks noChangeArrowheads="1"/>
            </p:cNvSpPr>
            <p:nvPr/>
          </p:nvSpPr>
          <p:spPr bwMode="auto">
            <a:xfrm>
              <a:off x="2529" y="2904"/>
              <a:ext cx="106" cy="11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674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C4F567-10ED-4730-A24B-5BE859DE2B0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kumimoji="0" lang="en-US" altLang="zh-CN" sz="1400" b="0" smtClean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solidFill>
                  <a:srgbClr val="FFCC00"/>
                </a:solidFill>
                <a:latin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76313"/>
            <a:ext cx="87630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sz="3300" b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路</a:t>
            </a:r>
            <a:r>
              <a:rPr lang="zh-CN" altLang="en-US" sz="3300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不一定是有向回路</a:t>
            </a:r>
            <a:r>
              <a:rPr lang="zh-CN" altLang="en-US" sz="3300" b="0" smtClean="0">
                <a:latin typeface="Times New Roman" panose="02020603050405020304" pitchFamily="18" charset="0"/>
              </a:rPr>
              <a:t>，因为它不一定是简单的，如下图</a:t>
            </a:r>
            <a:r>
              <a:rPr lang="en-US" altLang="zh-CN" sz="3300" b="0" smtClean="0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300" b="0" smtClean="0">
                <a:latin typeface="Times New Roman" panose="02020603050405020304" pitchFamily="18" charset="0"/>
              </a:rPr>
              <a:t>	Euler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路</a:t>
            </a:r>
            <a:r>
              <a:rPr lang="en-US" altLang="zh-CN" sz="33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:  (e</a:t>
            </a:r>
            <a:r>
              <a:rPr lang="en-US" altLang="zh-CN" sz="3300" b="0" baseline="-25000" smtClean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33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, e</a:t>
            </a:r>
            <a:r>
              <a:rPr lang="en-US" altLang="zh-CN" sz="3300" b="0" baseline="-25000" smtClean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33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, e</a:t>
            </a:r>
            <a:r>
              <a:rPr lang="en-US" altLang="zh-CN" sz="3300" b="0" baseline="-25000" smtClean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CN" sz="33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, e</a:t>
            </a:r>
            <a:r>
              <a:rPr lang="en-US" altLang="zh-CN" sz="3300" b="0" baseline="-25000" smtClean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CN" sz="33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3300" b="0" smtClean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300" b="0" smtClean="0">
                <a:latin typeface="Times New Roman" panose="02020603050405020304" pitchFamily="18" charset="0"/>
              </a:rPr>
              <a:t>    对应的节点序列</a:t>
            </a:r>
            <a:r>
              <a:rPr lang="en-US" altLang="zh-CN" sz="3300" b="0" smtClean="0">
                <a:latin typeface="Times New Roman" panose="02020603050405020304" pitchFamily="18" charset="0"/>
              </a:rPr>
              <a:t>: </a:t>
            </a:r>
            <a:r>
              <a:rPr lang="zh-CN" altLang="en-US" sz="3300" b="0" smtClean="0">
                <a:latin typeface="Times New Roman" panose="02020603050405020304" pitchFamily="18" charset="0"/>
              </a:rPr>
              <a:t>	 </a:t>
            </a:r>
            <a:r>
              <a:rPr lang="en-US" altLang="zh-CN" sz="3300" b="0" smtClean="0">
                <a:latin typeface="Times New Roman" panose="02020603050405020304" pitchFamily="18" charset="0"/>
              </a:rPr>
              <a:t>(A, B, C, B, 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300" b="0" smtClean="0">
                <a:latin typeface="Times New Roman" panose="02020603050405020304" pitchFamily="18" charset="0"/>
              </a:rPr>
              <a:t>    </a:t>
            </a:r>
            <a:r>
              <a:rPr lang="zh-CN" altLang="en-US" sz="3300" b="0" smtClean="0">
                <a:latin typeface="Times New Roman" panose="02020603050405020304" pitchFamily="18" charset="0"/>
              </a:rPr>
              <a:t>另外，</a:t>
            </a:r>
            <a:r>
              <a:rPr lang="en-US" altLang="zh-CN" sz="3300" b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b="0" smtClean="0">
                <a:latin typeface="Times New Roman" panose="02020603050405020304" pitchFamily="18" charset="0"/>
              </a:rPr>
              <a:t>路也不一定经过</a:t>
            </a:r>
            <a:r>
              <a:rPr lang="en-US" altLang="zh-CN" sz="3300" b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0" smtClean="0">
                <a:latin typeface="Times New Roman" panose="02020603050405020304" pitchFamily="18" charset="0"/>
              </a:rPr>
              <a:t>中所有点。</a:t>
            </a:r>
          </a:p>
        </p:txBody>
      </p:sp>
      <p:grpSp>
        <p:nvGrpSpPr>
          <p:cNvPr id="117763" name="Group 4"/>
          <p:cNvGrpSpPr>
            <a:grpSpLocks/>
          </p:cNvGrpSpPr>
          <p:nvPr/>
        </p:nvGrpSpPr>
        <p:grpSpPr bwMode="auto">
          <a:xfrm>
            <a:off x="1295400" y="3581400"/>
            <a:ext cx="5999163" cy="2198688"/>
            <a:chOff x="566" y="2132"/>
            <a:chExt cx="3779" cy="1385"/>
          </a:xfrm>
        </p:grpSpPr>
        <p:sp>
          <p:nvSpPr>
            <p:cNvPr id="117767" name="Oval 5"/>
            <p:cNvSpPr>
              <a:spLocks noChangeArrowheads="1"/>
            </p:cNvSpPr>
            <p:nvPr/>
          </p:nvSpPr>
          <p:spPr bwMode="auto">
            <a:xfrm>
              <a:off x="3268" y="2914"/>
              <a:ext cx="105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7768" name="Oval 6"/>
            <p:cNvSpPr>
              <a:spLocks noChangeArrowheads="1"/>
            </p:cNvSpPr>
            <p:nvPr/>
          </p:nvSpPr>
          <p:spPr bwMode="auto">
            <a:xfrm>
              <a:off x="4006" y="290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7769" name="Arc 7"/>
            <p:cNvSpPr>
              <a:spLocks/>
            </p:cNvSpPr>
            <p:nvPr/>
          </p:nvSpPr>
          <p:spPr bwMode="auto">
            <a:xfrm flipH="1" flipV="1">
              <a:off x="1738" y="2609"/>
              <a:ext cx="843" cy="349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0" name="Arc 8"/>
            <p:cNvSpPr>
              <a:spLocks/>
            </p:cNvSpPr>
            <p:nvPr/>
          </p:nvSpPr>
          <p:spPr bwMode="auto">
            <a:xfrm>
              <a:off x="841" y="2590"/>
              <a:ext cx="845" cy="303"/>
            </a:xfrm>
            <a:custGeom>
              <a:avLst/>
              <a:gdLst>
                <a:gd name="T0" fmla="*/ 0 w 43200"/>
                <a:gd name="T1" fmla="*/ 0 h 21956"/>
                <a:gd name="T2" fmla="*/ 0 w 43200"/>
                <a:gd name="T3" fmla="*/ 0 h 21956"/>
                <a:gd name="T4" fmla="*/ 0 w 43200"/>
                <a:gd name="T5" fmla="*/ 0 h 219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956"/>
                <a:gd name="T11" fmla="*/ 43200 w 43200"/>
                <a:gd name="T12" fmla="*/ 21956 h 21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956" fill="none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56" stroke="0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" y="21956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1" name="Arc 9"/>
            <p:cNvSpPr>
              <a:spLocks/>
            </p:cNvSpPr>
            <p:nvPr/>
          </p:nvSpPr>
          <p:spPr bwMode="auto">
            <a:xfrm flipV="1">
              <a:off x="841" y="2894"/>
              <a:ext cx="860" cy="363"/>
            </a:xfrm>
            <a:custGeom>
              <a:avLst/>
              <a:gdLst>
                <a:gd name="T0" fmla="*/ 0 w 41008"/>
                <a:gd name="T1" fmla="*/ 0 h 21600"/>
                <a:gd name="T2" fmla="*/ 0 w 41008"/>
                <a:gd name="T3" fmla="*/ 0 h 21600"/>
                <a:gd name="T4" fmla="*/ 0 w 410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1008"/>
                <a:gd name="T10" fmla="*/ 0 h 21600"/>
                <a:gd name="T11" fmla="*/ 41008 w 410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08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</a:path>
                <a:path w="41008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2" name="Arc 10"/>
            <p:cNvSpPr>
              <a:spLocks/>
            </p:cNvSpPr>
            <p:nvPr/>
          </p:nvSpPr>
          <p:spPr bwMode="auto">
            <a:xfrm flipV="1">
              <a:off x="1721" y="2875"/>
              <a:ext cx="839" cy="363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3" name="Text Box 11"/>
            <p:cNvSpPr txBox="1">
              <a:spLocks noChangeArrowheads="1"/>
            </p:cNvSpPr>
            <p:nvPr/>
          </p:nvSpPr>
          <p:spPr bwMode="auto">
            <a:xfrm>
              <a:off x="566" y="2786"/>
              <a:ext cx="25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7774" name="Text Box 12"/>
            <p:cNvSpPr txBox="1">
              <a:spLocks noChangeArrowheads="1"/>
            </p:cNvSpPr>
            <p:nvPr/>
          </p:nvSpPr>
          <p:spPr bwMode="auto">
            <a:xfrm>
              <a:off x="1417" y="2786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7775" name="Text Box 13"/>
            <p:cNvSpPr txBox="1">
              <a:spLocks noChangeArrowheads="1"/>
            </p:cNvSpPr>
            <p:nvPr/>
          </p:nvSpPr>
          <p:spPr bwMode="auto">
            <a:xfrm>
              <a:off x="2635" y="2786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7776" name="Text Box 14"/>
            <p:cNvSpPr txBox="1">
              <a:spLocks noChangeArrowheads="1"/>
            </p:cNvSpPr>
            <p:nvPr/>
          </p:nvSpPr>
          <p:spPr bwMode="auto">
            <a:xfrm>
              <a:off x="3373" y="2786"/>
              <a:ext cx="25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7777" name="Text Box 15"/>
            <p:cNvSpPr txBox="1">
              <a:spLocks noChangeArrowheads="1"/>
            </p:cNvSpPr>
            <p:nvPr/>
          </p:nvSpPr>
          <p:spPr bwMode="auto">
            <a:xfrm>
              <a:off x="4112" y="2786"/>
              <a:ext cx="23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7778" name="Text Box 16"/>
            <p:cNvSpPr txBox="1">
              <a:spLocks noChangeArrowheads="1"/>
            </p:cNvSpPr>
            <p:nvPr/>
          </p:nvSpPr>
          <p:spPr bwMode="auto">
            <a:xfrm>
              <a:off x="1113" y="2132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1</a:t>
              </a:r>
              <a:endParaRPr lang="en-US" altLang="zh-CN" sz="4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7779" name="Text Box 17"/>
            <p:cNvSpPr txBox="1">
              <a:spLocks noChangeArrowheads="1"/>
            </p:cNvSpPr>
            <p:nvPr/>
          </p:nvSpPr>
          <p:spPr bwMode="auto">
            <a:xfrm>
              <a:off x="2002" y="3075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2</a:t>
              </a:r>
              <a:endParaRPr lang="en-US" altLang="zh-CN" sz="4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7780" name="Text Box 18"/>
            <p:cNvSpPr txBox="1">
              <a:spLocks noChangeArrowheads="1"/>
            </p:cNvSpPr>
            <p:nvPr/>
          </p:nvSpPr>
          <p:spPr bwMode="auto">
            <a:xfrm>
              <a:off x="2002" y="2132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3</a:t>
              </a:r>
              <a:endParaRPr lang="en-US" altLang="zh-CN" sz="4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7781" name="Text Box 19"/>
            <p:cNvSpPr txBox="1">
              <a:spLocks noChangeArrowheads="1"/>
            </p:cNvSpPr>
            <p:nvPr/>
          </p:nvSpPr>
          <p:spPr bwMode="auto">
            <a:xfrm>
              <a:off x="1105" y="3075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7782" name="Oval 20"/>
            <p:cNvSpPr>
              <a:spLocks noChangeArrowheads="1"/>
            </p:cNvSpPr>
            <p:nvPr/>
          </p:nvSpPr>
          <p:spPr bwMode="auto">
            <a:xfrm>
              <a:off x="788" y="290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7783" name="Oval 21"/>
            <p:cNvSpPr>
              <a:spLocks noChangeArrowheads="1"/>
            </p:cNvSpPr>
            <p:nvPr/>
          </p:nvSpPr>
          <p:spPr bwMode="auto">
            <a:xfrm>
              <a:off x="1667" y="289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7784" name="Oval 22"/>
            <p:cNvSpPr>
              <a:spLocks noChangeArrowheads="1"/>
            </p:cNvSpPr>
            <p:nvPr/>
          </p:nvSpPr>
          <p:spPr bwMode="auto">
            <a:xfrm>
              <a:off x="2529" y="290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776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C99AC-3D78-4045-9BF1-164B5586378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kumimoji="0" lang="en-US" altLang="zh-CN" sz="1400" b="0" smtClean="0"/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solidFill>
                  <a:srgbClr val="FFCC00"/>
                </a:solidFill>
                <a:latin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欧拉路是否不重复的遍历欧拉路中的所有点一次，又回到出发点？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解：不是</a:t>
            </a:r>
          </a:p>
        </p:txBody>
      </p:sp>
      <p:sp>
        <p:nvSpPr>
          <p:cNvPr id="11981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AB85C2-00C3-43E9-B011-AB84511B215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kumimoji="0" lang="en-US" altLang="zh-CN" sz="1400" b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solidFill>
                  <a:srgbClr val="FFCC00"/>
                </a:solidFill>
                <a:latin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093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宋体" pitchFamily="2" charset="-122"/>
              </a:rPr>
              <a:t>定义</a:t>
            </a:r>
            <a:r>
              <a:rPr lang="zh-CN" altLang="en-US" sz="4000" dirty="0" smtClean="0">
                <a:latin typeface="Times New Roman" pitchFamily="18" charset="0"/>
              </a:rPr>
              <a:t>4.3.10</a:t>
            </a:r>
            <a:endParaRPr lang="zh-CN" altLang="en-US" sz="40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4953000"/>
          </a:xfrm>
        </p:spPr>
        <p:txBody>
          <a:bodyPr/>
          <a:lstStyle/>
          <a:p>
            <a:pPr marL="381000" indent="-381000" eaLnBrk="1" hangingPunct="1">
              <a:lnSpc>
                <a:spcPct val="120000"/>
              </a:lnSpc>
              <a:tabLst>
                <a:tab pos="0" algn="l"/>
              </a:tabLst>
            </a:pPr>
            <a:r>
              <a:rPr lang="zh-CN" altLang="en-US" sz="3300" smtClean="0">
                <a:latin typeface="Times New Roman" panose="02020603050405020304" pitchFamily="18" charset="0"/>
              </a:rPr>
              <a:t>设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是有向图,</a:t>
            </a:r>
            <a:br>
              <a:rPr lang="zh-CN" altLang="en-US" sz="3300" smtClean="0">
                <a:latin typeface="Times New Roman" panose="02020603050405020304" pitchFamily="18" charset="0"/>
              </a:rPr>
            </a:b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300" smtClean="0">
                <a:latin typeface="Times New Roman" panose="02020603050405020304" pitchFamily="18" charset="0"/>
              </a:rPr>
              <a:t> 称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中点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zh-CN" altLang="en-US" sz="3300" smtClean="0">
                <a:latin typeface="Times New Roman" panose="02020603050405020304" pitchFamily="18" charset="0"/>
              </a:rPr>
              <a:t>是</a:t>
            </a:r>
            <a:r>
              <a:rPr lang="zh-CN" altLang="en-US" sz="3300" u="sng" smtClean="0">
                <a:latin typeface="Times New Roman" panose="02020603050405020304" pitchFamily="18" charset="0"/>
              </a:rPr>
              <a:t>孤立的</a:t>
            </a:r>
            <a:r>
              <a:rPr lang="zh-CN" altLang="en-US" sz="3300" smtClean="0">
                <a:latin typeface="Times New Roman" panose="02020603050405020304" pitchFamily="18" charset="0"/>
              </a:rPr>
              <a:t>，如果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zh-CN" altLang="en-US" sz="3300" smtClean="0">
                <a:latin typeface="Times New Roman" panose="02020603050405020304" pitchFamily="18" charset="0"/>
              </a:rPr>
              <a:t>的输入和输出次数全为0；</a:t>
            </a:r>
            <a:endParaRPr lang="en-US" altLang="zh-CN" sz="3300" smtClean="0">
              <a:latin typeface="Times New Roman" panose="02020603050405020304" pitchFamily="18" charset="0"/>
            </a:endParaRPr>
          </a:p>
          <a:p>
            <a:pPr marL="381000" indent="-38100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300" smtClean="0">
                <a:latin typeface="Times New Roman" panose="02020603050405020304" pitchFamily="18" charset="0"/>
              </a:rPr>
              <a:t>称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是</a:t>
            </a:r>
            <a:r>
              <a:rPr lang="zh-CN" altLang="en-US" sz="3300" u="sng" smtClean="0">
                <a:latin typeface="Times New Roman" panose="02020603050405020304" pitchFamily="18" charset="0"/>
              </a:rPr>
              <a:t>平衡的</a:t>
            </a:r>
            <a:r>
              <a:rPr lang="zh-CN" altLang="en-US" sz="3300" smtClean="0">
                <a:latin typeface="Times New Roman" panose="02020603050405020304" pitchFamily="18" charset="0"/>
              </a:rPr>
              <a:t>，如果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中每点</a:t>
            </a:r>
            <a:r>
              <a:rPr lang="en-US" altLang="zh-CN" sz="3300" smtClean="0">
                <a:latin typeface="Times New Roman" panose="02020603050405020304" pitchFamily="18" charset="0"/>
              </a:rPr>
              <a:t>v，</a:t>
            </a:r>
            <a:r>
              <a:rPr lang="zh-CN" altLang="en-US" sz="3300" smtClean="0">
                <a:latin typeface="Times New Roman" panose="02020603050405020304" pitchFamily="18" charset="0"/>
              </a:rPr>
              <a:t>都有有限的输入次数和输出次数，而且输入次数和输出次数相等。</a:t>
            </a:r>
          </a:p>
        </p:txBody>
      </p:sp>
      <p:sp>
        <p:nvSpPr>
          <p:cNvPr id="12083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19977A-5995-456C-8FE8-BB8165FFFB3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" y="0"/>
            <a:ext cx="88392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例</a:t>
            </a:r>
          </a:p>
        </p:txBody>
      </p:sp>
      <p:sp>
        <p:nvSpPr>
          <p:cNvPr id="72707" name="Rectangle 90"/>
          <p:cNvSpPr>
            <a:spLocks noChangeArrowheads="1"/>
          </p:cNvSpPr>
          <p:nvPr/>
        </p:nvSpPr>
        <p:spPr bwMode="auto">
          <a:xfrm>
            <a:off x="413385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1676400" y="1143000"/>
            <a:ext cx="2827338" cy="2378075"/>
            <a:chOff x="653" y="1231"/>
            <a:chExt cx="1781" cy="1498"/>
          </a:xfrm>
        </p:grpSpPr>
        <p:sp>
          <p:nvSpPr>
            <p:cNvPr id="72749" name="Freeform 101"/>
            <p:cNvSpPr>
              <a:spLocks/>
            </p:cNvSpPr>
            <p:nvPr/>
          </p:nvSpPr>
          <p:spPr bwMode="auto">
            <a:xfrm>
              <a:off x="768" y="2352"/>
              <a:ext cx="1440" cy="169"/>
            </a:xfrm>
            <a:custGeom>
              <a:avLst/>
              <a:gdLst>
                <a:gd name="T0" fmla="*/ 0 w 1360"/>
                <a:gd name="T1" fmla="*/ 0 h 175"/>
                <a:gd name="T2" fmla="*/ 1015 w 1360"/>
                <a:gd name="T3" fmla="*/ 14 h 175"/>
                <a:gd name="T4" fmla="*/ 2165 w 1360"/>
                <a:gd name="T5" fmla="*/ 14 h 175"/>
                <a:gd name="T6" fmla="*/ 3374 w 1360"/>
                <a:gd name="T7" fmla="*/ 21 h 175"/>
                <a:gd name="T8" fmla="*/ 4702 w 1360"/>
                <a:gd name="T9" fmla="*/ 26 h 175"/>
                <a:gd name="T10" fmla="*/ 6169 w 1360"/>
                <a:gd name="T11" fmla="*/ 30 h 175"/>
                <a:gd name="T12" fmla="*/ 7727 w 1360"/>
                <a:gd name="T13" fmla="*/ 32 h 175"/>
                <a:gd name="T14" fmla="*/ 9393 w 1360"/>
                <a:gd name="T15" fmla="*/ 32 h 175"/>
                <a:gd name="T16" fmla="*/ 11085 w 1360"/>
                <a:gd name="T17" fmla="*/ 32 h 175"/>
                <a:gd name="T18" fmla="*/ 12949 w 1360"/>
                <a:gd name="T19" fmla="*/ 30 h 175"/>
                <a:gd name="T20" fmla="*/ 14890 w 1360"/>
                <a:gd name="T21" fmla="*/ 27 h 175"/>
                <a:gd name="T22" fmla="*/ 16898 w 1360"/>
                <a:gd name="T23" fmla="*/ 21 h 175"/>
                <a:gd name="T24" fmla="*/ 19085 w 1360"/>
                <a:gd name="T25" fmla="*/ 14 h 175"/>
                <a:gd name="T26" fmla="*/ 21315 w 1360"/>
                <a:gd name="T27" fmla="*/ 14 h 175"/>
                <a:gd name="T28" fmla="*/ 23720 w 1360"/>
                <a:gd name="T29" fmla="*/ 6 h 17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60"/>
                <a:gd name="T46" fmla="*/ 0 h 175"/>
                <a:gd name="T47" fmla="*/ 1360 w 1360"/>
                <a:gd name="T48" fmla="*/ 175 h 17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60" h="175">
                  <a:moveTo>
                    <a:pt x="0" y="0"/>
                  </a:moveTo>
                  <a:lnTo>
                    <a:pt x="58" y="47"/>
                  </a:lnTo>
                  <a:lnTo>
                    <a:pt x="125" y="85"/>
                  </a:lnTo>
                  <a:lnTo>
                    <a:pt x="195" y="117"/>
                  </a:lnTo>
                  <a:lnTo>
                    <a:pt x="270" y="143"/>
                  </a:lnTo>
                  <a:lnTo>
                    <a:pt x="355" y="160"/>
                  </a:lnTo>
                  <a:lnTo>
                    <a:pt x="442" y="172"/>
                  </a:lnTo>
                  <a:lnTo>
                    <a:pt x="538" y="175"/>
                  </a:lnTo>
                  <a:lnTo>
                    <a:pt x="637" y="172"/>
                  </a:lnTo>
                  <a:lnTo>
                    <a:pt x="744" y="160"/>
                  </a:lnTo>
                  <a:lnTo>
                    <a:pt x="855" y="146"/>
                  </a:lnTo>
                  <a:lnTo>
                    <a:pt x="971" y="120"/>
                  </a:lnTo>
                  <a:lnTo>
                    <a:pt x="1096" y="91"/>
                  </a:lnTo>
                  <a:lnTo>
                    <a:pt x="1224" y="53"/>
                  </a:lnTo>
                  <a:lnTo>
                    <a:pt x="1360" y="6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0" name="Freeform 91"/>
            <p:cNvSpPr>
              <a:spLocks/>
            </p:cNvSpPr>
            <p:nvPr/>
          </p:nvSpPr>
          <p:spPr bwMode="auto">
            <a:xfrm>
              <a:off x="688" y="2253"/>
              <a:ext cx="107" cy="111"/>
            </a:xfrm>
            <a:custGeom>
              <a:avLst/>
              <a:gdLst>
                <a:gd name="T0" fmla="*/ 0 w 107"/>
                <a:gd name="T1" fmla="*/ 55 h 111"/>
                <a:gd name="T2" fmla="*/ 0 w 107"/>
                <a:gd name="T3" fmla="*/ 44 h 111"/>
                <a:gd name="T4" fmla="*/ 3 w 107"/>
                <a:gd name="T5" fmla="*/ 32 h 111"/>
                <a:gd name="T6" fmla="*/ 9 w 107"/>
                <a:gd name="T7" fmla="*/ 23 h 111"/>
                <a:gd name="T8" fmla="*/ 14 w 107"/>
                <a:gd name="T9" fmla="*/ 17 h 111"/>
                <a:gd name="T10" fmla="*/ 23 w 107"/>
                <a:gd name="T11" fmla="*/ 9 h 111"/>
                <a:gd name="T12" fmla="*/ 32 w 107"/>
                <a:gd name="T13" fmla="*/ 6 h 111"/>
                <a:gd name="T14" fmla="*/ 41 w 107"/>
                <a:gd name="T15" fmla="*/ 0 h 111"/>
                <a:gd name="T16" fmla="*/ 52 w 107"/>
                <a:gd name="T17" fmla="*/ 0 h 111"/>
                <a:gd name="T18" fmla="*/ 64 w 107"/>
                <a:gd name="T19" fmla="*/ 0 h 111"/>
                <a:gd name="T20" fmla="*/ 76 w 107"/>
                <a:gd name="T21" fmla="*/ 6 h 111"/>
                <a:gd name="T22" fmla="*/ 84 w 107"/>
                <a:gd name="T23" fmla="*/ 9 h 111"/>
                <a:gd name="T24" fmla="*/ 93 w 107"/>
                <a:gd name="T25" fmla="*/ 17 h 111"/>
                <a:gd name="T26" fmla="*/ 99 w 107"/>
                <a:gd name="T27" fmla="*/ 23 h 111"/>
                <a:gd name="T28" fmla="*/ 105 w 107"/>
                <a:gd name="T29" fmla="*/ 32 h 111"/>
                <a:gd name="T30" fmla="*/ 107 w 107"/>
                <a:gd name="T31" fmla="*/ 44 h 111"/>
                <a:gd name="T32" fmla="*/ 107 w 107"/>
                <a:gd name="T33" fmla="*/ 55 h 111"/>
                <a:gd name="T34" fmla="*/ 107 w 107"/>
                <a:gd name="T35" fmla="*/ 55 h 111"/>
                <a:gd name="T36" fmla="*/ 107 w 107"/>
                <a:gd name="T37" fmla="*/ 67 h 111"/>
                <a:gd name="T38" fmla="*/ 105 w 107"/>
                <a:gd name="T39" fmla="*/ 76 h 111"/>
                <a:gd name="T40" fmla="*/ 99 w 107"/>
                <a:gd name="T41" fmla="*/ 84 h 111"/>
                <a:gd name="T42" fmla="*/ 93 w 107"/>
                <a:gd name="T43" fmla="*/ 93 h 111"/>
                <a:gd name="T44" fmla="*/ 84 w 107"/>
                <a:gd name="T45" fmla="*/ 99 h 111"/>
                <a:gd name="T46" fmla="*/ 76 w 107"/>
                <a:gd name="T47" fmla="*/ 105 h 111"/>
                <a:gd name="T48" fmla="*/ 64 w 107"/>
                <a:gd name="T49" fmla="*/ 108 h 111"/>
                <a:gd name="T50" fmla="*/ 52 w 107"/>
                <a:gd name="T51" fmla="*/ 111 h 111"/>
                <a:gd name="T52" fmla="*/ 41 w 107"/>
                <a:gd name="T53" fmla="*/ 108 h 111"/>
                <a:gd name="T54" fmla="*/ 32 w 107"/>
                <a:gd name="T55" fmla="*/ 105 h 111"/>
                <a:gd name="T56" fmla="*/ 23 w 107"/>
                <a:gd name="T57" fmla="*/ 99 h 111"/>
                <a:gd name="T58" fmla="*/ 14 w 107"/>
                <a:gd name="T59" fmla="*/ 93 h 111"/>
                <a:gd name="T60" fmla="*/ 9 w 107"/>
                <a:gd name="T61" fmla="*/ 84 h 111"/>
                <a:gd name="T62" fmla="*/ 3 w 107"/>
                <a:gd name="T63" fmla="*/ 76 h 111"/>
                <a:gd name="T64" fmla="*/ 0 w 107"/>
                <a:gd name="T65" fmla="*/ 67 h 111"/>
                <a:gd name="T66" fmla="*/ 0 w 107"/>
                <a:gd name="T67" fmla="*/ 55 h 1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11"/>
                <a:gd name="T104" fmla="*/ 107 w 107"/>
                <a:gd name="T105" fmla="*/ 111 h 1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11">
                  <a:moveTo>
                    <a:pt x="0" y="55"/>
                  </a:moveTo>
                  <a:lnTo>
                    <a:pt x="0" y="44"/>
                  </a:lnTo>
                  <a:lnTo>
                    <a:pt x="3" y="32"/>
                  </a:lnTo>
                  <a:lnTo>
                    <a:pt x="9" y="23"/>
                  </a:lnTo>
                  <a:lnTo>
                    <a:pt x="14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6"/>
                  </a:lnTo>
                  <a:lnTo>
                    <a:pt x="84" y="9"/>
                  </a:lnTo>
                  <a:lnTo>
                    <a:pt x="93" y="17"/>
                  </a:lnTo>
                  <a:lnTo>
                    <a:pt x="99" y="23"/>
                  </a:lnTo>
                  <a:lnTo>
                    <a:pt x="105" y="32"/>
                  </a:lnTo>
                  <a:lnTo>
                    <a:pt x="107" y="44"/>
                  </a:lnTo>
                  <a:lnTo>
                    <a:pt x="107" y="55"/>
                  </a:lnTo>
                  <a:lnTo>
                    <a:pt x="107" y="67"/>
                  </a:lnTo>
                  <a:lnTo>
                    <a:pt x="105" y="76"/>
                  </a:lnTo>
                  <a:lnTo>
                    <a:pt x="99" y="84"/>
                  </a:lnTo>
                  <a:lnTo>
                    <a:pt x="93" y="93"/>
                  </a:lnTo>
                  <a:lnTo>
                    <a:pt x="84" y="99"/>
                  </a:lnTo>
                  <a:lnTo>
                    <a:pt x="76" y="105"/>
                  </a:lnTo>
                  <a:lnTo>
                    <a:pt x="64" y="108"/>
                  </a:lnTo>
                  <a:lnTo>
                    <a:pt x="52" y="111"/>
                  </a:lnTo>
                  <a:lnTo>
                    <a:pt x="41" y="108"/>
                  </a:lnTo>
                  <a:lnTo>
                    <a:pt x="32" y="105"/>
                  </a:lnTo>
                  <a:lnTo>
                    <a:pt x="23" y="99"/>
                  </a:lnTo>
                  <a:lnTo>
                    <a:pt x="14" y="93"/>
                  </a:lnTo>
                  <a:lnTo>
                    <a:pt x="9" y="84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1" name="Freeform 92"/>
            <p:cNvSpPr>
              <a:spLocks/>
            </p:cNvSpPr>
            <p:nvPr/>
          </p:nvSpPr>
          <p:spPr bwMode="auto">
            <a:xfrm>
              <a:off x="688" y="2253"/>
              <a:ext cx="107" cy="111"/>
            </a:xfrm>
            <a:custGeom>
              <a:avLst/>
              <a:gdLst>
                <a:gd name="T0" fmla="*/ 0 w 107"/>
                <a:gd name="T1" fmla="*/ 55 h 111"/>
                <a:gd name="T2" fmla="*/ 0 w 107"/>
                <a:gd name="T3" fmla="*/ 44 h 111"/>
                <a:gd name="T4" fmla="*/ 3 w 107"/>
                <a:gd name="T5" fmla="*/ 32 h 111"/>
                <a:gd name="T6" fmla="*/ 9 w 107"/>
                <a:gd name="T7" fmla="*/ 23 h 111"/>
                <a:gd name="T8" fmla="*/ 14 w 107"/>
                <a:gd name="T9" fmla="*/ 17 h 111"/>
                <a:gd name="T10" fmla="*/ 23 w 107"/>
                <a:gd name="T11" fmla="*/ 9 h 111"/>
                <a:gd name="T12" fmla="*/ 32 w 107"/>
                <a:gd name="T13" fmla="*/ 6 h 111"/>
                <a:gd name="T14" fmla="*/ 41 w 107"/>
                <a:gd name="T15" fmla="*/ 0 h 111"/>
                <a:gd name="T16" fmla="*/ 52 w 107"/>
                <a:gd name="T17" fmla="*/ 0 h 111"/>
                <a:gd name="T18" fmla="*/ 64 w 107"/>
                <a:gd name="T19" fmla="*/ 0 h 111"/>
                <a:gd name="T20" fmla="*/ 76 w 107"/>
                <a:gd name="T21" fmla="*/ 6 h 111"/>
                <a:gd name="T22" fmla="*/ 84 w 107"/>
                <a:gd name="T23" fmla="*/ 9 h 111"/>
                <a:gd name="T24" fmla="*/ 93 w 107"/>
                <a:gd name="T25" fmla="*/ 17 h 111"/>
                <a:gd name="T26" fmla="*/ 99 w 107"/>
                <a:gd name="T27" fmla="*/ 23 h 111"/>
                <a:gd name="T28" fmla="*/ 105 w 107"/>
                <a:gd name="T29" fmla="*/ 32 h 111"/>
                <a:gd name="T30" fmla="*/ 107 w 107"/>
                <a:gd name="T31" fmla="*/ 44 h 111"/>
                <a:gd name="T32" fmla="*/ 107 w 107"/>
                <a:gd name="T33" fmla="*/ 55 h 111"/>
                <a:gd name="T34" fmla="*/ 107 w 107"/>
                <a:gd name="T35" fmla="*/ 55 h 111"/>
                <a:gd name="T36" fmla="*/ 107 w 107"/>
                <a:gd name="T37" fmla="*/ 67 h 111"/>
                <a:gd name="T38" fmla="*/ 105 w 107"/>
                <a:gd name="T39" fmla="*/ 76 h 111"/>
                <a:gd name="T40" fmla="*/ 99 w 107"/>
                <a:gd name="T41" fmla="*/ 84 h 111"/>
                <a:gd name="T42" fmla="*/ 93 w 107"/>
                <a:gd name="T43" fmla="*/ 93 h 111"/>
                <a:gd name="T44" fmla="*/ 84 w 107"/>
                <a:gd name="T45" fmla="*/ 99 h 111"/>
                <a:gd name="T46" fmla="*/ 76 w 107"/>
                <a:gd name="T47" fmla="*/ 105 h 111"/>
                <a:gd name="T48" fmla="*/ 64 w 107"/>
                <a:gd name="T49" fmla="*/ 108 h 111"/>
                <a:gd name="T50" fmla="*/ 52 w 107"/>
                <a:gd name="T51" fmla="*/ 111 h 111"/>
                <a:gd name="T52" fmla="*/ 41 w 107"/>
                <a:gd name="T53" fmla="*/ 108 h 111"/>
                <a:gd name="T54" fmla="*/ 32 w 107"/>
                <a:gd name="T55" fmla="*/ 105 h 111"/>
                <a:gd name="T56" fmla="*/ 23 w 107"/>
                <a:gd name="T57" fmla="*/ 99 h 111"/>
                <a:gd name="T58" fmla="*/ 14 w 107"/>
                <a:gd name="T59" fmla="*/ 93 h 111"/>
                <a:gd name="T60" fmla="*/ 9 w 107"/>
                <a:gd name="T61" fmla="*/ 84 h 111"/>
                <a:gd name="T62" fmla="*/ 3 w 107"/>
                <a:gd name="T63" fmla="*/ 76 h 111"/>
                <a:gd name="T64" fmla="*/ 0 w 107"/>
                <a:gd name="T65" fmla="*/ 67 h 111"/>
                <a:gd name="T66" fmla="*/ 0 w 107"/>
                <a:gd name="T67" fmla="*/ 55 h 1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11"/>
                <a:gd name="T104" fmla="*/ 107 w 107"/>
                <a:gd name="T105" fmla="*/ 111 h 1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11">
                  <a:moveTo>
                    <a:pt x="0" y="55"/>
                  </a:moveTo>
                  <a:lnTo>
                    <a:pt x="0" y="44"/>
                  </a:lnTo>
                  <a:lnTo>
                    <a:pt x="3" y="32"/>
                  </a:lnTo>
                  <a:lnTo>
                    <a:pt x="9" y="23"/>
                  </a:lnTo>
                  <a:lnTo>
                    <a:pt x="14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6"/>
                  </a:lnTo>
                  <a:lnTo>
                    <a:pt x="84" y="9"/>
                  </a:lnTo>
                  <a:lnTo>
                    <a:pt x="93" y="17"/>
                  </a:lnTo>
                  <a:lnTo>
                    <a:pt x="99" y="23"/>
                  </a:lnTo>
                  <a:lnTo>
                    <a:pt x="105" y="32"/>
                  </a:lnTo>
                  <a:lnTo>
                    <a:pt x="107" y="44"/>
                  </a:lnTo>
                  <a:lnTo>
                    <a:pt x="107" y="55"/>
                  </a:lnTo>
                  <a:lnTo>
                    <a:pt x="107" y="67"/>
                  </a:lnTo>
                  <a:lnTo>
                    <a:pt x="105" y="76"/>
                  </a:lnTo>
                  <a:lnTo>
                    <a:pt x="99" y="84"/>
                  </a:lnTo>
                  <a:lnTo>
                    <a:pt x="93" y="93"/>
                  </a:lnTo>
                  <a:lnTo>
                    <a:pt x="84" y="99"/>
                  </a:lnTo>
                  <a:lnTo>
                    <a:pt x="76" y="105"/>
                  </a:lnTo>
                  <a:lnTo>
                    <a:pt x="64" y="108"/>
                  </a:lnTo>
                  <a:lnTo>
                    <a:pt x="52" y="111"/>
                  </a:lnTo>
                  <a:lnTo>
                    <a:pt x="41" y="108"/>
                  </a:lnTo>
                  <a:lnTo>
                    <a:pt x="32" y="105"/>
                  </a:lnTo>
                  <a:lnTo>
                    <a:pt x="23" y="99"/>
                  </a:lnTo>
                  <a:lnTo>
                    <a:pt x="14" y="93"/>
                  </a:lnTo>
                  <a:lnTo>
                    <a:pt x="9" y="84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2" name="Freeform 93"/>
            <p:cNvSpPr>
              <a:spLocks/>
            </p:cNvSpPr>
            <p:nvPr/>
          </p:nvSpPr>
          <p:spPr bwMode="auto">
            <a:xfrm>
              <a:off x="2173" y="2218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3" name="Freeform 94"/>
            <p:cNvSpPr>
              <a:spLocks/>
            </p:cNvSpPr>
            <p:nvPr/>
          </p:nvSpPr>
          <p:spPr bwMode="auto">
            <a:xfrm>
              <a:off x="2173" y="2218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4" name="Freeform 95"/>
            <p:cNvSpPr>
              <a:spLocks/>
            </p:cNvSpPr>
            <p:nvPr/>
          </p:nvSpPr>
          <p:spPr bwMode="auto">
            <a:xfrm>
              <a:off x="720" y="1586"/>
              <a:ext cx="709" cy="670"/>
            </a:xfrm>
            <a:custGeom>
              <a:avLst/>
              <a:gdLst>
                <a:gd name="T0" fmla="*/ 1635 w 697"/>
                <a:gd name="T1" fmla="*/ 0 h 597"/>
                <a:gd name="T2" fmla="*/ 1467 w 697"/>
                <a:gd name="T3" fmla="*/ 0 h 597"/>
                <a:gd name="T4" fmla="*/ 1305 w 697"/>
                <a:gd name="T5" fmla="*/ 1920 h 597"/>
                <a:gd name="T6" fmla="*/ 1155 w 697"/>
                <a:gd name="T7" fmla="*/ 6334 h 597"/>
                <a:gd name="T8" fmla="*/ 1002 w 697"/>
                <a:gd name="T9" fmla="*/ 14205 h 597"/>
                <a:gd name="T10" fmla="*/ 859 w 697"/>
                <a:gd name="T11" fmla="*/ 24301 h 597"/>
                <a:gd name="T12" fmla="*/ 730 w 697"/>
                <a:gd name="T13" fmla="*/ 36600 h 597"/>
                <a:gd name="T14" fmla="*/ 598 w 697"/>
                <a:gd name="T15" fmla="*/ 50052 h 597"/>
                <a:gd name="T16" fmla="*/ 486 w 697"/>
                <a:gd name="T17" fmla="*/ 67795 h 597"/>
                <a:gd name="T18" fmla="*/ 368 w 697"/>
                <a:gd name="T19" fmla="*/ 87669 h 597"/>
                <a:gd name="T20" fmla="*/ 260 w 697"/>
                <a:gd name="T21" fmla="*/ 109207 h 597"/>
                <a:gd name="T22" fmla="*/ 161 w 697"/>
                <a:gd name="T23" fmla="*/ 133733 h 597"/>
                <a:gd name="T24" fmla="*/ 84 w 697"/>
                <a:gd name="T25" fmla="*/ 161229 h 597"/>
                <a:gd name="T26" fmla="*/ 0 w 697"/>
                <a:gd name="T27" fmla="*/ 191048 h 5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97"/>
                <a:gd name="T43" fmla="*/ 0 h 597"/>
                <a:gd name="T44" fmla="*/ 697 w 697"/>
                <a:gd name="T45" fmla="*/ 597 h 5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97" h="597">
                  <a:moveTo>
                    <a:pt x="697" y="0"/>
                  </a:moveTo>
                  <a:lnTo>
                    <a:pt x="624" y="0"/>
                  </a:lnTo>
                  <a:lnTo>
                    <a:pt x="555" y="6"/>
                  </a:lnTo>
                  <a:lnTo>
                    <a:pt x="491" y="20"/>
                  </a:lnTo>
                  <a:lnTo>
                    <a:pt x="427" y="44"/>
                  </a:lnTo>
                  <a:lnTo>
                    <a:pt x="366" y="76"/>
                  </a:lnTo>
                  <a:lnTo>
                    <a:pt x="311" y="114"/>
                  </a:lnTo>
                  <a:lnTo>
                    <a:pt x="255" y="157"/>
                  </a:lnTo>
                  <a:lnTo>
                    <a:pt x="206" y="213"/>
                  </a:lnTo>
                  <a:lnTo>
                    <a:pt x="157" y="274"/>
                  </a:lnTo>
                  <a:lnTo>
                    <a:pt x="113" y="341"/>
                  </a:lnTo>
                  <a:lnTo>
                    <a:pt x="72" y="419"/>
                  </a:lnTo>
                  <a:lnTo>
                    <a:pt x="34" y="504"/>
                  </a:lnTo>
                  <a:lnTo>
                    <a:pt x="0" y="597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5" name="Freeform 97"/>
            <p:cNvSpPr>
              <a:spLocks/>
            </p:cNvSpPr>
            <p:nvPr/>
          </p:nvSpPr>
          <p:spPr bwMode="auto">
            <a:xfrm>
              <a:off x="816" y="2169"/>
              <a:ext cx="1372" cy="183"/>
            </a:xfrm>
            <a:custGeom>
              <a:avLst/>
              <a:gdLst>
                <a:gd name="T0" fmla="*/ 15937 w 1305"/>
                <a:gd name="T1" fmla="*/ 2147483646 h 113"/>
                <a:gd name="T2" fmla="*/ 14458 w 1305"/>
                <a:gd name="T3" fmla="*/ 2147483646 h 113"/>
                <a:gd name="T4" fmla="*/ 12947 w 1305"/>
                <a:gd name="T5" fmla="*/ 2147483646 h 113"/>
                <a:gd name="T6" fmla="*/ 11414 w 1305"/>
                <a:gd name="T7" fmla="*/ 2147483646 h 113"/>
                <a:gd name="T8" fmla="*/ 9833 w 1305"/>
                <a:gd name="T9" fmla="*/ 0 h 113"/>
                <a:gd name="T10" fmla="*/ 8277 w 1305"/>
                <a:gd name="T11" fmla="*/ 0 h 113"/>
                <a:gd name="T12" fmla="*/ 6634 w 1305"/>
                <a:gd name="T13" fmla="*/ 2147483646 h 113"/>
                <a:gd name="T14" fmla="*/ 5050 w 1305"/>
                <a:gd name="T15" fmla="*/ 2147483646 h 113"/>
                <a:gd name="T16" fmla="*/ 3350 w 1305"/>
                <a:gd name="T17" fmla="*/ 2147483646 h 113"/>
                <a:gd name="T18" fmla="*/ 1692 w 1305"/>
                <a:gd name="T19" fmla="*/ 2147483646 h 113"/>
                <a:gd name="T20" fmla="*/ 0 w 1305"/>
                <a:gd name="T21" fmla="*/ 2147483646 h 1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05"/>
                <a:gd name="T34" fmla="*/ 0 h 113"/>
                <a:gd name="T35" fmla="*/ 1305 w 1305"/>
                <a:gd name="T36" fmla="*/ 113 h 1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05" h="113">
                  <a:moveTo>
                    <a:pt x="1305" y="64"/>
                  </a:moveTo>
                  <a:lnTo>
                    <a:pt x="1183" y="37"/>
                  </a:lnTo>
                  <a:lnTo>
                    <a:pt x="1061" y="17"/>
                  </a:lnTo>
                  <a:lnTo>
                    <a:pt x="933" y="5"/>
                  </a:lnTo>
                  <a:lnTo>
                    <a:pt x="805" y="0"/>
                  </a:lnTo>
                  <a:lnTo>
                    <a:pt x="677" y="0"/>
                  </a:lnTo>
                  <a:lnTo>
                    <a:pt x="543" y="8"/>
                  </a:lnTo>
                  <a:lnTo>
                    <a:pt x="412" y="26"/>
                  </a:lnTo>
                  <a:lnTo>
                    <a:pt x="276" y="46"/>
                  </a:lnTo>
                  <a:lnTo>
                    <a:pt x="139" y="75"/>
                  </a:lnTo>
                  <a:lnTo>
                    <a:pt x="0" y="113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6" name="Freeform 99"/>
            <p:cNvSpPr>
              <a:spLocks/>
            </p:cNvSpPr>
            <p:nvPr/>
          </p:nvSpPr>
          <p:spPr bwMode="auto">
            <a:xfrm>
              <a:off x="816" y="1680"/>
              <a:ext cx="624" cy="576"/>
            </a:xfrm>
            <a:custGeom>
              <a:avLst/>
              <a:gdLst>
                <a:gd name="T0" fmla="*/ 0 w 599"/>
                <a:gd name="T1" fmla="*/ 25776 h 533"/>
                <a:gd name="T2" fmla="*/ 629 w 599"/>
                <a:gd name="T3" fmla="*/ 23591 h 533"/>
                <a:gd name="T4" fmla="*/ 1256 w 599"/>
                <a:gd name="T5" fmla="*/ 21132 h 533"/>
                <a:gd name="T6" fmla="*/ 1858 w 599"/>
                <a:gd name="T7" fmla="*/ 18446 h 533"/>
                <a:gd name="T8" fmla="*/ 2474 w 599"/>
                <a:gd name="T9" fmla="*/ 15403 h 533"/>
                <a:gd name="T10" fmla="*/ 3036 w 599"/>
                <a:gd name="T11" fmla="*/ 11972 h 533"/>
                <a:gd name="T12" fmla="*/ 3584 w 599"/>
                <a:gd name="T13" fmla="*/ 8329 h 533"/>
                <a:gd name="T14" fmla="*/ 4108 w 599"/>
                <a:gd name="T15" fmla="*/ 4445 h 533"/>
                <a:gd name="T16" fmla="*/ 4620 w 599"/>
                <a:gd name="T17" fmla="*/ 0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9"/>
                <a:gd name="T28" fmla="*/ 0 h 533"/>
                <a:gd name="T29" fmla="*/ 599 w 599"/>
                <a:gd name="T30" fmla="*/ 533 h 5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9" h="533">
                  <a:moveTo>
                    <a:pt x="0" y="533"/>
                  </a:moveTo>
                  <a:lnTo>
                    <a:pt x="81" y="487"/>
                  </a:lnTo>
                  <a:lnTo>
                    <a:pt x="163" y="437"/>
                  </a:lnTo>
                  <a:lnTo>
                    <a:pt x="241" y="382"/>
                  </a:lnTo>
                  <a:lnTo>
                    <a:pt x="320" y="318"/>
                  </a:lnTo>
                  <a:lnTo>
                    <a:pt x="392" y="248"/>
                  </a:lnTo>
                  <a:lnTo>
                    <a:pt x="462" y="172"/>
                  </a:lnTo>
                  <a:lnTo>
                    <a:pt x="532" y="91"/>
                  </a:lnTo>
                  <a:lnTo>
                    <a:pt x="599" y="0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7" name="Line 103"/>
            <p:cNvSpPr>
              <a:spLocks noChangeShapeType="1"/>
            </p:cNvSpPr>
            <p:nvPr/>
          </p:nvSpPr>
          <p:spPr bwMode="auto">
            <a:xfrm flipH="1" flipV="1">
              <a:off x="1536" y="1680"/>
              <a:ext cx="690" cy="53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8" name="Freeform 105"/>
            <p:cNvSpPr>
              <a:spLocks/>
            </p:cNvSpPr>
            <p:nvPr/>
          </p:nvSpPr>
          <p:spPr bwMode="auto">
            <a:xfrm>
              <a:off x="1415" y="1571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9" name="Freeform 106"/>
            <p:cNvSpPr>
              <a:spLocks/>
            </p:cNvSpPr>
            <p:nvPr/>
          </p:nvSpPr>
          <p:spPr bwMode="auto">
            <a:xfrm>
              <a:off x="1415" y="1571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60" name="Rectangle 107"/>
            <p:cNvSpPr>
              <a:spLocks noChangeArrowheads="1"/>
            </p:cNvSpPr>
            <p:nvPr/>
          </p:nvSpPr>
          <p:spPr bwMode="auto">
            <a:xfrm>
              <a:off x="1351" y="1231"/>
              <a:ext cx="26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61" name="Rectangle 109"/>
            <p:cNvSpPr>
              <a:spLocks noChangeArrowheads="1"/>
            </p:cNvSpPr>
            <p:nvPr/>
          </p:nvSpPr>
          <p:spPr bwMode="auto">
            <a:xfrm>
              <a:off x="653" y="2422"/>
              <a:ext cx="26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62" name="Rectangle 111"/>
            <p:cNvSpPr>
              <a:spLocks noChangeArrowheads="1"/>
            </p:cNvSpPr>
            <p:nvPr/>
          </p:nvSpPr>
          <p:spPr bwMode="auto">
            <a:xfrm>
              <a:off x="2165" y="2422"/>
              <a:ext cx="26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91"/>
          <p:cNvGrpSpPr>
            <a:grpSpLocks/>
          </p:cNvGrpSpPr>
          <p:nvPr/>
        </p:nvGrpSpPr>
        <p:grpSpPr bwMode="auto">
          <a:xfrm>
            <a:off x="5562600" y="1219200"/>
            <a:ext cx="3073400" cy="2514600"/>
            <a:chOff x="3312" y="336"/>
            <a:chExt cx="1936" cy="1584"/>
          </a:xfrm>
        </p:grpSpPr>
        <p:sp>
          <p:nvSpPr>
            <p:cNvPr id="72736" name="Arc 190"/>
            <p:cNvSpPr>
              <a:spLocks/>
            </p:cNvSpPr>
            <p:nvPr/>
          </p:nvSpPr>
          <p:spPr bwMode="auto">
            <a:xfrm flipH="1" flipV="1">
              <a:off x="3312" y="624"/>
              <a:ext cx="814" cy="768"/>
            </a:xfrm>
            <a:custGeom>
              <a:avLst/>
              <a:gdLst>
                <a:gd name="T0" fmla="*/ 0 w 35137"/>
                <a:gd name="T1" fmla="*/ 0 h 36178"/>
                <a:gd name="T2" fmla="*/ 0 w 35137"/>
                <a:gd name="T3" fmla="*/ 0 h 36178"/>
                <a:gd name="T4" fmla="*/ 0 w 35137"/>
                <a:gd name="T5" fmla="*/ 0 h 36178"/>
                <a:gd name="T6" fmla="*/ 0 60000 65536"/>
                <a:gd name="T7" fmla="*/ 0 60000 65536"/>
                <a:gd name="T8" fmla="*/ 0 60000 65536"/>
                <a:gd name="T9" fmla="*/ 0 w 35137"/>
                <a:gd name="T10" fmla="*/ 0 h 36178"/>
                <a:gd name="T11" fmla="*/ 35137 w 35137"/>
                <a:gd name="T12" fmla="*/ 36178 h 36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37" h="36178" fill="none" extrusionOk="0">
                  <a:moveTo>
                    <a:pt x="29475" y="0"/>
                  </a:moveTo>
                  <a:cubicBezTo>
                    <a:pt x="33117" y="3981"/>
                    <a:pt x="35137" y="9182"/>
                    <a:pt x="35137" y="14578"/>
                  </a:cubicBezTo>
                  <a:cubicBezTo>
                    <a:pt x="35137" y="26507"/>
                    <a:pt x="25466" y="36178"/>
                    <a:pt x="13537" y="36178"/>
                  </a:cubicBezTo>
                  <a:cubicBezTo>
                    <a:pt x="8613" y="36178"/>
                    <a:pt x="3837" y="34495"/>
                    <a:pt x="0" y="31409"/>
                  </a:cubicBezTo>
                </a:path>
                <a:path w="35137" h="36178" stroke="0" extrusionOk="0">
                  <a:moveTo>
                    <a:pt x="29475" y="0"/>
                  </a:moveTo>
                  <a:cubicBezTo>
                    <a:pt x="33117" y="3981"/>
                    <a:pt x="35137" y="9182"/>
                    <a:pt x="35137" y="14578"/>
                  </a:cubicBezTo>
                  <a:cubicBezTo>
                    <a:pt x="35137" y="26507"/>
                    <a:pt x="25466" y="36178"/>
                    <a:pt x="13537" y="36178"/>
                  </a:cubicBezTo>
                  <a:cubicBezTo>
                    <a:pt x="8613" y="36178"/>
                    <a:pt x="3837" y="34495"/>
                    <a:pt x="0" y="31409"/>
                  </a:cubicBezTo>
                  <a:lnTo>
                    <a:pt x="13537" y="14578"/>
                  </a:lnTo>
                  <a:lnTo>
                    <a:pt x="29475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7" name="Arc 151"/>
            <p:cNvSpPr>
              <a:spLocks/>
            </p:cNvSpPr>
            <p:nvPr/>
          </p:nvSpPr>
          <p:spPr bwMode="auto">
            <a:xfrm flipH="1">
              <a:off x="4672" y="1376"/>
              <a:ext cx="576" cy="54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652"/>
                    <a:pt x="8190" y="1435"/>
                    <a:pt x="19061" y="149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652"/>
                    <a:pt x="8190" y="1435"/>
                    <a:pt x="19061" y="149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8" name="Freeform 138"/>
            <p:cNvSpPr>
              <a:spLocks/>
            </p:cNvSpPr>
            <p:nvPr/>
          </p:nvSpPr>
          <p:spPr bwMode="auto">
            <a:xfrm>
              <a:off x="3395" y="1358"/>
              <a:ext cx="107" cy="111"/>
            </a:xfrm>
            <a:custGeom>
              <a:avLst/>
              <a:gdLst>
                <a:gd name="T0" fmla="*/ 0 w 107"/>
                <a:gd name="T1" fmla="*/ 55 h 111"/>
                <a:gd name="T2" fmla="*/ 0 w 107"/>
                <a:gd name="T3" fmla="*/ 44 h 111"/>
                <a:gd name="T4" fmla="*/ 3 w 107"/>
                <a:gd name="T5" fmla="*/ 32 h 111"/>
                <a:gd name="T6" fmla="*/ 9 w 107"/>
                <a:gd name="T7" fmla="*/ 23 h 111"/>
                <a:gd name="T8" fmla="*/ 14 w 107"/>
                <a:gd name="T9" fmla="*/ 17 h 111"/>
                <a:gd name="T10" fmla="*/ 23 w 107"/>
                <a:gd name="T11" fmla="*/ 9 h 111"/>
                <a:gd name="T12" fmla="*/ 32 w 107"/>
                <a:gd name="T13" fmla="*/ 6 h 111"/>
                <a:gd name="T14" fmla="*/ 41 w 107"/>
                <a:gd name="T15" fmla="*/ 0 h 111"/>
                <a:gd name="T16" fmla="*/ 52 w 107"/>
                <a:gd name="T17" fmla="*/ 0 h 111"/>
                <a:gd name="T18" fmla="*/ 64 w 107"/>
                <a:gd name="T19" fmla="*/ 0 h 111"/>
                <a:gd name="T20" fmla="*/ 76 w 107"/>
                <a:gd name="T21" fmla="*/ 6 h 111"/>
                <a:gd name="T22" fmla="*/ 84 w 107"/>
                <a:gd name="T23" fmla="*/ 9 h 111"/>
                <a:gd name="T24" fmla="*/ 93 w 107"/>
                <a:gd name="T25" fmla="*/ 17 h 111"/>
                <a:gd name="T26" fmla="*/ 99 w 107"/>
                <a:gd name="T27" fmla="*/ 23 h 111"/>
                <a:gd name="T28" fmla="*/ 105 w 107"/>
                <a:gd name="T29" fmla="*/ 32 h 111"/>
                <a:gd name="T30" fmla="*/ 107 w 107"/>
                <a:gd name="T31" fmla="*/ 44 h 111"/>
                <a:gd name="T32" fmla="*/ 107 w 107"/>
                <a:gd name="T33" fmla="*/ 55 h 111"/>
                <a:gd name="T34" fmla="*/ 107 w 107"/>
                <a:gd name="T35" fmla="*/ 55 h 111"/>
                <a:gd name="T36" fmla="*/ 107 w 107"/>
                <a:gd name="T37" fmla="*/ 67 h 111"/>
                <a:gd name="T38" fmla="*/ 105 w 107"/>
                <a:gd name="T39" fmla="*/ 76 h 111"/>
                <a:gd name="T40" fmla="*/ 99 w 107"/>
                <a:gd name="T41" fmla="*/ 84 h 111"/>
                <a:gd name="T42" fmla="*/ 93 w 107"/>
                <a:gd name="T43" fmla="*/ 93 h 111"/>
                <a:gd name="T44" fmla="*/ 84 w 107"/>
                <a:gd name="T45" fmla="*/ 99 h 111"/>
                <a:gd name="T46" fmla="*/ 76 w 107"/>
                <a:gd name="T47" fmla="*/ 105 h 111"/>
                <a:gd name="T48" fmla="*/ 64 w 107"/>
                <a:gd name="T49" fmla="*/ 108 h 111"/>
                <a:gd name="T50" fmla="*/ 52 w 107"/>
                <a:gd name="T51" fmla="*/ 111 h 111"/>
                <a:gd name="T52" fmla="*/ 41 w 107"/>
                <a:gd name="T53" fmla="*/ 108 h 111"/>
                <a:gd name="T54" fmla="*/ 32 w 107"/>
                <a:gd name="T55" fmla="*/ 105 h 111"/>
                <a:gd name="T56" fmla="*/ 23 w 107"/>
                <a:gd name="T57" fmla="*/ 99 h 111"/>
                <a:gd name="T58" fmla="*/ 14 w 107"/>
                <a:gd name="T59" fmla="*/ 93 h 111"/>
                <a:gd name="T60" fmla="*/ 9 w 107"/>
                <a:gd name="T61" fmla="*/ 84 h 111"/>
                <a:gd name="T62" fmla="*/ 3 w 107"/>
                <a:gd name="T63" fmla="*/ 76 h 111"/>
                <a:gd name="T64" fmla="*/ 0 w 107"/>
                <a:gd name="T65" fmla="*/ 67 h 111"/>
                <a:gd name="T66" fmla="*/ 0 w 107"/>
                <a:gd name="T67" fmla="*/ 55 h 1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11"/>
                <a:gd name="T104" fmla="*/ 107 w 107"/>
                <a:gd name="T105" fmla="*/ 111 h 1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11">
                  <a:moveTo>
                    <a:pt x="0" y="55"/>
                  </a:moveTo>
                  <a:lnTo>
                    <a:pt x="0" y="44"/>
                  </a:lnTo>
                  <a:lnTo>
                    <a:pt x="3" y="32"/>
                  </a:lnTo>
                  <a:lnTo>
                    <a:pt x="9" y="23"/>
                  </a:lnTo>
                  <a:lnTo>
                    <a:pt x="14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6"/>
                  </a:lnTo>
                  <a:lnTo>
                    <a:pt x="84" y="9"/>
                  </a:lnTo>
                  <a:lnTo>
                    <a:pt x="93" y="17"/>
                  </a:lnTo>
                  <a:lnTo>
                    <a:pt x="99" y="23"/>
                  </a:lnTo>
                  <a:lnTo>
                    <a:pt x="105" y="32"/>
                  </a:lnTo>
                  <a:lnTo>
                    <a:pt x="107" y="44"/>
                  </a:lnTo>
                  <a:lnTo>
                    <a:pt x="107" y="55"/>
                  </a:lnTo>
                  <a:lnTo>
                    <a:pt x="107" y="67"/>
                  </a:lnTo>
                  <a:lnTo>
                    <a:pt x="105" y="76"/>
                  </a:lnTo>
                  <a:lnTo>
                    <a:pt x="99" y="84"/>
                  </a:lnTo>
                  <a:lnTo>
                    <a:pt x="93" y="93"/>
                  </a:lnTo>
                  <a:lnTo>
                    <a:pt x="84" y="99"/>
                  </a:lnTo>
                  <a:lnTo>
                    <a:pt x="76" y="105"/>
                  </a:lnTo>
                  <a:lnTo>
                    <a:pt x="64" y="108"/>
                  </a:lnTo>
                  <a:lnTo>
                    <a:pt x="52" y="111"/>
                  </a:lnTo>
                  <a:lnTo>
                    <a:pt x="41" y="108"/>
                  </a:lnTo>
                  <a:lnTo>
                    <a:pt x="32" y="105"/>
                  </a:lnTo>
                  <a:lnTo>
                    <a:pt x="23" y="99"/>
                  </a:lnTo>
                  <a:lnTo>
                    <a:pt x="14" y="93"/>
                  </a:lnTo>
                  <a:lnTo>
                    <a:pt x="9" y="84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9" name="Freeform 139"/>
            <p:cNvSpPr>
              <a:spLocks/>
            </p:cNvSpPr>
            <p:nvPr/>
          </p:nvSpPr>
          <p:spPr bwMode="auto">
            <a:xfrm>
              <a:off x="3395" y="1358"/>
              <a:ext cx="107" cy="111"/>
            </a:xfrm>
            <a:custGeom>
              <a:avLst/>
              <a:gdLst>
                <a:gd name="T0" fmla="*/ 0 w 107"/>
                <a:gd name="T1" fmla="*/ 55 h 111"/>
                <a:gd name="T2" fmla="*/ 0 w 107"/>
                <a:gd name="T3" fmla="*/ 44 h 111"/>
                <a:gd name="T4" fmla="*/ 3 w 107"/>
                <a:gd name="T5" fmla="*/ 32 h 111"/>
                <a:gd name="T6" fmla="*/ 9 w 107"/>
                <a:gd name="T7" fmla="*/ 23 h 111"/>
                <a:gd name="T8" fmla="*/ 14 w 107"/>
                <a:gd name="T9" fmla="*/ 17 h 111"/>
                <a:gd name="T10" fmla="*/ 23 w 107"/>
                <a:gd name="T11" fmla="*/ 9 h 111"/>
                <a:gd name="T12" fmla="*/ 32 w 107"/>
                <a:gd name="T13" fmla="*/ 6 h 111"/>
                <a:gd name="T14" fmla="*/ 41 w 107"/>
                <a:gd name="T15" fmla="*/ 0 h 111"/>
                <a:gd name="T16" fmla="*/ 52 w 107"/>
                <a:gd name="T17" fmla="*/ 0 h 111"/>
                <a:gd name="T18" fmla="*/ 64 w 107"/>
                <a:gd name="T19" fmla="*/ 0 h 111"/>
                <a:gd name="T20" fmla="*/ 76 w 107"/>
                <a:gd name="T21" fmla="*/ 6 h 111"/>
                <a:gd name="T22" fmla="*/ 84 w 107"/>
                <a:gd name="T23" fmla="*/ 9 h 111"/>
                <a:gd name="T24" fmla="*/ 93 w 107"/>
                <a:gd name="T25" fmla="*/ 17 h 111"/>
                <a:gd name="T26" fmla="*/ 99 w 107"/>
                <a:gd name="T27" fmla="*/ 23 h 111"/>
                <a:gd name="T28" fmla="*/ 105 w 107"/>
                <a:gd name="T29" fmla="*/ 32 h 111"/>
                <a:gd name="T30" fmla="*/ 107 w 107"/>
                <a:gd name="T31" fmla="*/ 44 h 111"/>
                <a:gd name="T32" fmla="*/ 107 w 107"/>
                <a:gd name="T33" fmla="*/ 55 h 111"/>
                <a:gd name="T34" fmla="*/ 107 w 107"/>
                <a:gd name="T35" fmla="*/ 55 h 111"/>
                <a:gd name="T36" fmla="*/ 107 w 107"/>
                <a:gd name="T37" fmla="*/ 67 h 111"/>
                <a:gd name="T38" fmla="*/ 105 w 107"/>
                <a:gd name="T39" fmla="*/ 76 h 111"/>
                <a:gd name="T40" fmla="*/ 99 w 107"/>
                <a:gd name="T41" fmla="*/ 84 h 111"/>
                <a:gd name="T42" fmla="*/ 93 w 107"/>
                <a:gd name="T43" fmla="*/ 93 h 111"/>
                <a:gd name="T44" fmla="*/ 84 w 107"/>
                <a:gd name="T45" fmla="*/ 99 h 111"/>
                <a:gd name="T46" fmla="*/ 76 w 107"/>
                <a:gd name="T47" fmla="*/ 105 h 111"/>
                <a:gd name="T48" fmla="*/ 64 w 107"/>
                <a:gd name="T49" fmla="*/ 108 h 111"/>
                <a:gd name="T50" fmla="*/ 52 w 107"/>
                <a:gd name="T51" fmla="*/ 111 h 111"/>
                <a:gd name="T52" fmla="*/ 41 w 107"/>
                <a:gd name="T53" fmla="*/ 108 h 111"/>
                <a:gd name="T54" fmla="*/ 32 w 107"/>
                <a:gd name="T55" fmla="*/ 105 h 111"/>
                <a:gd name="T56" fmla="*/ 23 w 107"/>
                <a:gd name="T57" fmla="*/ 99 h 111"/>
                <a:gd name="T58" fmla="*/ 14 w 107"/>
                <a:gd name="T59" fmla="*/ 93 h 111"/>
                <a:gd name="T60" fmla="*/ 9 w 107"/>
                <a:gd name="T61" fmla="*/ 84 h 111"/>
                <a:gd name="T62" fmla="*/ 3 w 107"/>
                <a:gd name="T63" fmla="*/ 76 h 111"/>
                <a:gd name="T64" fmla="*/ 0 w 107"/>
                <a:gd name="T65" fmla="*/ 67 h 111"/>
                <a:gd name="T66" fmla="*/ 0 w 107"/>
                <a:gd name="T67" fmla="*/ 55 h 1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11"/>
                <a:gd name="T104" fmla="*/ 107 w 107"/>
                <a:gd name="T105" fmla="*/ 111 h 1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11">
                  <a:moveTo>
                    <a:pt x="0" y="55"/>
                  </a:moveTo>
                  <a:lnTo>
                    <a:pt x="0" y="44"/>
                  </a:lnTo>
                  <a:lnTo>
                    <a:pt x="3" y="32"/>
                  </a:lnTo>
                  <a:lnTo>
                    <a:pt x="9" y="23"/>
                  </a:lnTo>
                  <a:lnTo>
                    <a:pt x="14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6"/>
                  </a:lnTo>
                  <a:lnTo>
                    <a:pt x="84" y="9"/>
                  </a:lnTo>
                  <a:lnTo>
                    <a:pt x="93" y="17"/>
                  </a:lnTo>
                  <a:lnTo>
                    <a:pt x="99" y="23"/>
                  </a:lnTo>
                  <a:lnTo>
                    <a:pt x="105" y="32"/>
                  </a:lnTo>
                  <a:lnTo>
                    <a:pt x="107" y="44"/>
                  </a:lnTo>
                  <a:lnTo>
                    <a:pt x="107" y="55"/>
                  </a:lnTo>
                  <a:lnTo>
                    <a:pt x="107" y="67"/>
                  </a:lnTo>
                  <a:lnTo>
                    <a:pt x="105" y="76"/>
                  </a:lnTo>
                  <a:lnTo>
                    <a:pt x="99" y="84"/>
                  </a:lnTo>
                  <a:lnTo>
                    <a:pt x="93" y="93"/>
                  </a:lnTo>
                  <a:lnTo>
                    <a:pt x="84" y="99"/>
                  </a:lnTo>
                  <a:lnTo>
                    <a:pt x="76" y="105"/>
                  </a:lnTo>
                  <a:lnTo>
                    <a:pt x="64" y="108"/>
                  </a:lnTo>
                  <a:lnTo>
                    <a:pt x="52" y="111"/>
                  </a:lnTo>
                  <a:lnTo>
                    <a:pt x="41" y="108"/>
                  </a:lnTo>
                  <a:lnTo>
                    <a:pt x="32" y="105"/>
                  </a:lnTo>
                  <a:lnTo>
                    <a:pt x="23" y="99"/>
                  </a:lnTo>
                  <a:lnTo>
                    <a:pt x="14" y="93"/>
                  </a:lnTo>
                  <a:lnTo>
                    <a:pt x="9" y="84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0" name="Freeform 140"/>
            <p:cNvSpPr>
              <a:spLocks/>
            </p:cNvSpPr>
            <p:nvPr/>
          </p:nvSpPr>
          <p:spPr bwMode="auto">
            <a:xfrm>
              <a:off x="4880" y="1323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1" name="Freeform 141"/>
            <p:cNvSpPr>
              <a:spLocks/>
            </p:cNvSpPr>
            <p:nvPr/>
          </p:nvSpPr>
          <p:spPr bwMode="auto">
            <a:xfrm>
              <a:off x="4880" y="1323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2" name="Freeform 144"/>
            <p:cNvSpPr>
              <a:spLocks/>
            </p:cNvSpPr>
            <p:nvPr/>
          </p:nvSpPr>
          <p:spPr bwMode="auto">
            <a:xfrm>
              <a:off x="3504" y="785"/>
              <a:ext cx="643" cy="607"/>
            </a:xfrm>
            <a:custGeom>
              <a:avLst/>
              <a:gdLst>
                <a:gd name="T0" fmla="*/ 0 w 599"/>
                <a:gd name="T1" fmla="*/ 354378 h 533"/>
                <a:gd name="T2" fmla="*/ 2777 w 599"/>
                <a:gd name="T3" fmla="*/ 324551 h 533"/>
                <a:gd name="T4" fmla="*/ 5642 w 599"/>
                <a:gd name="T5" fmla="*/ 291076 h 533"/>
                <a:gd name="T6" fmla="*/ 8326 w 599"/>
                <a:gd name="T7" fmla="*/ 254049 h 533"/>
                <a:gd name="T8" fmla="*/ 11057 w 599"/>
                <a:gd name="T9" fmla="*/ 211284 h 533"/>
                <a:gd name="T10" fmla="*/ 13596 w 599"/>
                <a:gd name="T11" fmla="*/ 165089 h 533"/>
                <a:gd name="T12" fmla="*/ 15964 w 599"/>
                <a:gd name="T13" fmla="*/ 114183 h 533"/>
                <a:gd name="T14" fmla="*/ 18396 w 599"/>
                <a:gd name="T15" fmla="*/ 60419 h 533"/>
                <a:gd name="T16" fmla="*/ 20666 w 599"/>
                <a:gd name="T17" fmla="*/ 0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9"/>
                <a:gd name="T28" fmla="*/ 0 h 533"/>
                <a:gd name="T29" fmla="*/ 599 w 599"/>
                <a:gd name="T30" fmla="*/ 533 h 5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9" h="533">
                  <a:moveTo>
                    <a:pt x="0" y="533"/>
                  </a:moveTo>
                  <a:lnTo>
                    <a:pt x="81" y="487"/>
                  </a:lnTo>
                  <a:lnTo>
                    <a:pt x="163" y="437"/>
                  </a:lnTo>
                  <a:lnTo>
                    <a:pt x="241" y="382"/>
                  </a:lnTo>
                  <a:lnTo>
                    <a:pt x="320" y="318"/>
                  </a:lnTo>
                  <a:lnTo>
                    <a:pt x="392" y="248"/>
                  </a:lnTo>
                  <a:lnTo>
                    <a:pt x="462" y="172"/>
                  </a:lnTo>
                  <a:lnTo>
                    <a:pt x="532" y="91"/>
                  </a:lnTo>
                  <a:lnTo>
                    <a:pt x="599" y="0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3" name="Line 145"/>
            <p:cNvSpPr>
              <a:spLocks noChangeShapeType="1"/>
            </p:cNvSpPr>
            <p:nvPr/>
          </p:nvSpPr>
          <p:spPr bwMode="auto">
            <a:xfrm flipH="1" flipV="1">
              <a:off x="4243" y="785"/>
              <a:ext cx="690" cy="53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4" name="Freeform 146"/>
            <p:cNvSpPr>
              <a:spLocks/>
            </p:cNvSpPr>
            <p:nvPr/>
          </p:nvSpPr>
          <p:spPr bwMode="auto">
            <a:xfrm>
              <a:off x="4122" y="676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5" name="Freeform 147"/>
            <p:cNvSpPr>
              <a:spLocks/>
            </p:cNvSpPr>
            <p:nvPr/>
          </p:nvSpPr>
          <p:spPr bwMode="auto">
            <a:xfrm>
              <a:off x="4122" y="676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6" name="Rectangle 148"/>
            <p:cNvSpPr>
              <a:spLocks noChangeArrowheads="1"/>
            </p:cNvSpPr>
            <p:nvPr/>
          </p:nvSpPr>
          <p:spPr bwMode="auto">
            <a:xfrm>
              <a:off x="4058" y="336"/>
              <a:ext cx="26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47" name="Rectangle 149"/>
            <p:cNvSpPr>
              <a:spLocks noChangeArrowheads="1"/>
            </p:cNvSpPr>
            <p:nvPr/>
          </p:nvSpPr>
          <p:spPr bwMode="auto">
            <a:xfrm>
              <a:off x="3360" y="1527"/>
              <a:ext cx="26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48" name="Rectangle 150"/>
            <p:cNvSpPr>
              <a:spLocks noChangeArrowheads="1"/>
            </p:cNvSpPr>
            <p:nvPr/>
          </p:nvSpPr>
          <p:spPr bwMode="auto">
            <a:xfrm>
              <a:off x="4872" y="1008"/>
              <a:ext cx="26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89"/>
          <p:cNvGrpSpPr>
            <a:grpSpLocks/>
          </p:cNvGrpSpPr>
          <p:nvPr/>
        </p:nvGrpSpPr>
        <p:grpSpPr bwMode="auto">
          <a:xfrm>
            <a:off x="2438400" y="3810000"/>
            <a:ext cx="4508500" cy="2830513"/>
            <a:chOff x="1088" y="2185"/>
            <a:chExt cx="2840" cy="1783"/>
          </a:xfrm>
        </p:grpSpPr>
        <p:sp>
          <p:nvSpPr>
            <p:cNvPr id="72713" name="Arc 188"/>
            <p:cNvSpPr>
              <a:spLocks/>
            </p:cNvSpPr>
            <p:nvPr/>
          </p:nvSpPr>
          <p:spPr bwMode="auto">
            <a:xfrm flipH="1" flipV="1">
              <a:off x="3448" y="2225"/>
              <a:ext cx="480" cy="57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42594" y="16520"/>
                  </a:moveTo>
                  <a:cubicBezTo>
                    <a:pt x="42996" y="18183"/>
                    <a:pt x="43200" y="19888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859" y="-1"/>
                    <a:pt x="37395" y="4709"/>
                    <a:pt x="41015" y="12133"/>
                  </a:cubicBezTo>
                </a:path>
                <a:path w="43200" h="43200" stroke="0" extrusionOk="0">
                  <a:moveTo>
                    <a:pt x="42594" y="16520"/>
                  </a:moveTo>
                  <a:cubicBezTo>
                    <a:pt x="42996" y="18183"/>
                    <a:pt x="43200" y="19888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859" y="-1"/>
                    <a:pt x="37395" y="4709"/>
                    <a:pt x="41015" y="12133"/>
                  </a:cubicBezTo>
                  <a:lnTo>
                    <a:pt x="21600" y="21600"/>
                  </a:lnTo>
                  <a:lnTo>
                    <a:pt x="42594" y="1652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4" name="Arc 185"/>
            <p:cNvSpPr>
              <a:spLocks/>
            </p:cNvSpPr>
            <p:nvPr/>
          </p:nvSpPr>
          <p:spPr bwMode="auto">
            <a:xfrm flipH="1" flipV="1">
              <a:off x="1088" y="2185"/>
              <a:ext cx="640" cy="47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392"/>
                    <a:pt x="5836" y="4197"/>
                    <a:pt x="14537" y="1187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392"/>
                    <a:pt x="5836" y="4197"/>
                    <a:pt x="14537" y="1187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5" name="Arc 186"/>
            <p:cNvSpPr>
              <a:spLocks/>
            </p:cNvSpPr>
            <p:nvPr/>
          </p:nvSpPr>
          <p:spPr bwMode="auto">
            <a:xfrm flipH="1" flipV="1">
              <a:off x="1256" y="2281"/>
              <a:ext cx="320" cy="33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392"/>
                    <a:pt x="5836" y="4197"/>
                    <a:pt x="14537" y="1187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392"/>
                    <a:pt x="5836" y="4197"/>
                    <a:pt x="14537" y="1187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6" name="Freeform 155"/>
            <p:cNvSpPr>
              <a:spLocks/>
            </p:cNvSpPr>
            <p:nvPr/>
          </p:nvSpPr>
          <p:spPr bwMode="auto">
            <a:xfrm>
              <a:off x="1392" y="3857"/>
              <a:ext cx="107" cy="111"/>
            </a:xfrm>
            <a:custGeom>
              <a:avLst/>
              <a:gdLst>
                <a:gd name="T0" fmla="*/ 0 w 107"/>
                <a:gd name="T1" fmla="*/ 55 h 111"/>
                <a:gd name="T2" fmla="*/ 0 w 107"/>
                <a:gd name="T3" fmla="*/ 44 h 111"/>
                <a:gd name="T4" fmla="*/ 3 w 107"/>
                <a:gd name="T5" fmla="*/ 32 h 111"/>
                <a:gd name="T6" fmla="*/ 9 w 107"/>
                <a:gd name="T7" fmla="*/ 23 h 111"/>
                <a:gd name="T8" fmla="*/ 14 w 107"/>
                <a:gd name="T9" fmla="*/ 17 h 111"/>
                <a:gd name="T10" fmla="*/ 23 w 107"/>
                <a:gd name="T11" fmla="*/ 9 h 111"/>
                <a:gd name="T12" fmla="*/ 32 w 107"/>
                <a:gd name="T13" fmla="*/ 6 h 111"/>
                <a:gd name="T14" fmla="*/ 41 w 107"/>
                <a:gd name="T15" fmla="*/ 0 h 111"/>
                <a:gd name="T16" fmla="*/ 52 w 107"/>
                <a:gd name="T17" fmla="*/ 0 h 111"/>
                <a:gd name="T18" fmla="*/ 64 w 107"/>
                <a:gd name="T19" fmla="*/ 0 h 111"/>
                <a:gd name="T20" fmla="*/ 76 w 107"/>
                <a:gd name="T21" fmla="*/ 6 h 111"/>
                <a:gd name="T22" fmla="*/ 84 w 107"/>
                <a:gd name="T23" fmla="*/ 9 h 111"/>
                <a:gd name="T24" fmla="*/ 93 w 107"/>
                <a:gd name="T25" fmla="*/ 17 h 111"/>
                <a:gd name="T26" fmla="*/ 99 w 107"/>
                <a:gd name="T27" fmla="*/ 23 h 111"/>
                <a:gd name="T28" fmla="*/ 105 w 107"/>
                <a:gd name="T29" fmla="*/ 32 h 111"/>
                <a:gd name="T30" fmla="*/ 107 w 107"/>
                <a:gd name="T31" fmla="*/ 44 h 111"/>
                <a:gd name="T32" fmla="*/ 107 w 107"/>
                <a:gd name="T33" fmla="*/ 55 h 111"/>
                <a:gd name="T34" fmla="*/ 107 w 107"/>
                <a:gd name="T35" fmla="*/ 55 h 111"/>
                <a:gd name="T36" fmla="*/ 107 w 107"/>
                <a:gd name="T37" fmla="*/ 67 h 111"/>
                <a:gd name="T38" fmla="*/ 105 w 107"/>
                <a:gd name="T39" fmla="*/ 76 h 111"/>
                <a:gd name="T40" fmla="*/ 99 w 107"/>
                <a:gd name="T41" fmla="*/ 84 h 111"/>
                <a:gd name="T42" fmla="*/ 93 w 107"/>
                <a:gd name="T43" fmla="*/ 93 h 111"/>
                <a:gd name="T44" fmla="*/ 84 w 107"/>
                <a:gd name="T45" fmla="*/ 99 h 111"/>
                <a:gd name="T46" fmla="*/ 76 w 107"/>
                <a:gd name="T47" fmla="*/ 105 h 111"/>
                <a:gd name="T48" fmla="*/ 64 w 107"/>
                <a:gd name="T49" fmla="*/ 108 h 111"/>
                <a:gd name="T50" fmla="*/ 52 w 107"/>
                <a:gd name="T51" fmla="*/ 111 h 111"/>
                <a:gd name="T52" fmla="*/ 41 w 107"/>
                <a:gd name="T53" fmla="*/ 108 h 111"/>
                <a:gd name="T54" fmla="*/ 32 w 107"/>
                <a:gd name="T55" fmla="*/ 105 h 111"/>
                <a:gd name="T56" fmla="*/ 23 w 107"/>
                <a:gd name="T57" fmla="*/ 99 h 111"/>
                <a:gd name="T58" fmla="*/ 14 w 107"/>
                <a:gd name="T59" fmla="*/ 93 h 111"/>
                <a:gd name="T60" fmla="*/ 9 w 107"/>
                <a:gd name="T61" fmla="*/ 84 h 111"/>
                <a:gd name="T62" fmla="*/ 3 w 107"/>
                <a:gd name="T63" fmla="*/ 76 h 111"/>
                <a:gd name="T64" fmla="*/ 0 w 107"/>
                <a:gd name="T65" fmla="*/ 67 h 111"/>
                <a:gd name="T66" fmla="*/ 0 w 107"/>
                <a:gd name="T67" fmla="*/ 55 h 1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11"/>
                <a:gd name="T104" fmla="*/ 107 w 107"/>
                <a:gd name="T105" fmla="*/ 111 h 1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11">
                  <a:moveTo>
                    <a:pt x="0" y="55"/>
                  </a:moveTo>
                  <a:lnTo>
                    <a:pt x="0" y="44"/>
                  </a:lnTo>
                  <a:lnTo>
                    <a:pt x="3" y="32"/>
                  </a:lnTo>
                  <a:lnTo>
                    <a:pt x="9" y="23"/>
                  </a:lnTo>
                  <a:lnTo>
                    <a:pt x="14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6"/>
                  </a:lnTo>
                  <a:lnTo>
                    <a:pt x="84" y="9"/>
                  </a:lnTo>
                  <a:lnTo>
                    <a:pt x="93" y="17"/>
                  </a:lnTo>
                  <a:lnTo>
                    <a:pt x="99" y="23"/>
                  </a:lnTo>
                  <a:lnTo>
                    <a:pt x="105" y="32"/>
                  </a:lnTo>
                  <a:lnTo>
                    <a:pt x="107" y="44"/>
                  </a:lnTo>
                  <a:lnTo>
                    <a:pt x="107" y="55"/>
                  </a:lnTo>
                  <a:lnTo>
                    <a:pt x="107" y="67"/>
                  </a:lnTo>
                  <a:lnTo>
                    <a:pt x="105" y="76"/>
                  </a:lnTo>
                  <a:lnTo>
                    <a:pt x="99" y="84"/>
                  </a:lnTo>
                  <a:lnTo>
                    <a:pt x="93" y="93"/>
                  </a:lnTo>
                  <a:lnTo>
                    <a:pt x="84" y="99"/>
                  </a:lnTo>
                  <a:lnTo>
                    <a:pt x="76" y="105"/>
                  </a:lnTo>
                  <a:lnTo>
                    <a:pt x="64" y="108"/>
                  </a:lnTo>
                  <a:lnTo>
                    <a:pt x="52" y="111"/>
                  </a:lnTo>
                  <a:lnTo>
                    <a:pt x="41" y="108"/>
                  </a:lnTo>
                  <a:lnTo>
                    <a:pt x="32" y="105"/>
                  </a:lnTo>
                  <a:lnTo>
                    <a:pt x="23" y="99"/>
                  </a:lnTo>
                  <a:lnTo>
                    <a:pt x="14" y="93"/>
                  </a:lnTo>
                  <a:lnTo>
                    <a:pt x="9" y="84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Freeform 157"/>
            <p:cNvSpPr>
              <a:spLocks/>
            </p:cNvSpPr>
            <p:nvPr/>
          </p:nvSpPr>
          <p:spPr bwMode="auto">
            <a:xfrm>
              <a:off x="3408" y="3866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8" name="Freeform 158"/>
            <p:cNvSpPr>
              <a:spLocks/>
            </p:cNvSpPr>
            <p:nvPr/>
          </p:nvSpPr>
          <p:spPr bwMode="auto">
            <a:xfrm>
              <a:off x="3408" y="3216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9" name="Freeform 163"/>
            <p:cNvSpPr>
              <a:spLocks/>
            </p:cNvSpPr>
            <p:nvPr/>
          </p:nvSpPr>
          <p:spPr bwMode="auto">
            <a:xfrm>
              <a:off x="1397" y="2592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Freeform 164"/>
            <p:cNvSpPr>
              <a:spLocks/>
            </p:cNvSpPr>
            <p:nvPr/>
          </p:nvSpPr>
          <p:spPr bwMode="auto">
            <a:xfrm>
              <a:off x="1397" y="3216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Freeform 168"/>
            <p:cNvSpPr>
              <a:spLocks/>
            </p:cNvSpPr>
            <p:nvPr/>
          </p:nvSpPr>
          <p:spPr bwMode="auto">
            <a:xfrm>
              <a:off x="3408" y="2592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Freeform 170"/>
            <p:cNvSpPr>
              <a:spLocks/>
            </p:cNvSpPr>
            <p:nvPr/>
          </p:nvSpPr>
          <p:spPr bwMode="auto">
            <a:xfrm>
              <a:off x="2411" y="3866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Freeform 171"/>
            <p:cNvSpPr>
              <a:spLocks/>
            </p:cNvSpPr>
            <p:nvPr/>
          </p:nvSpPr>
          <p:spPr bwMode="auto">
            <a:xfrm>
              <a:off x="2400" y="2592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Line 172"/>
            <p:cNvSpPr>
              <a:spLocks noChangeShapeType="1"/>
            </p:cNvSpPr>
            <p:nvPr/>
          </p:nvSpPr>
          <p:spPr bwMode="auto">
            <a:xfrm>
              <a:off x="1520" y="2640"/>
              <a:ext cx="86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173"/>
            <p:cNvSpPr>
              <a:spLocks noChangeShapeType="1"/>
            </p:cNvSpPr>
            <p:nvPr/>
          </p:nvSpPr>
          <p:spPr bwMode="auto">
            <a:xfrm>
              <a:off x="2520" y="2640"/>
              <a:ext cx="86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174"/>
            <p:cNvSpPr>
              <a:spLocks noChangeShapeType="1"/>
            </p:cNvSpPr>
            <p:nvPr/>
          </p:nvSpPr>
          <p:spPr bwMode="auto">
            <a:xfrm>
              <a:off x="1528" y="3920"/>
              <a:ext cx="86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175"/>
            <p:cNvSpPr>
              <a:spLocks noChangeShapeType="1"/>
            </p:cNvSpPr>
            <p:nvPr/>
          </p:nvSpPr>
          <p:spPr bwMode="auto">
            <a:xfrm>
              <a:off x="2528" y="3920"/>
              <a:ext cx="86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Line 177"/>
            <p:cNvSpPr>
              <a:spLocks noChangeShapeType="1"/>
            </p:cNvSpPr>
            <p:nvPr/>
          </p:nvSpPr>
          <p:spPr bwMode="auto">
            <a:xfrm flipV="1">
              <a:off x="1520" y="2688"/>
              <a:ext cx="88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9" name="Line 178"/>
            <p:cNvSpPr>
              <a:spLocks noChangeShapeType="1"/>
            </p:cNvSpPr>
            <p:nvPr/>
          </p:nvSpPr>
          <p:spPr bwMode="auto">
            <a:xfrm>
              <a:off x="1456" y="2688"/>
              <a:ext cx="0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179"/>
            <p:cNvSpPr>
              <a:spLocks noChangeShapeType="1"/>
            </p:cNvSpPr>
            <p:nvPr/>
          </p:nvSpPr>
          <p:spPr bwMode="auto">
            <a:xfrm>
              <a:off x="1448" y="3320"/>
              <a:ext cx="0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1" name="Line 180"/>
            <p:cNvSpPr>
              <a:spLocks noChangeShapeType="1"/>
            </p:cNvSpPr>
            <p:nvPr/>
          </p:nvSpPr>
          <p:spPr bwMode="auto">
            <a:xfrm>
              <a:off x="3456" y="2696"/>
              <a:ext cx="0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2" name="Line 181"/>
            <p:cNvSpPr>
              <a:spLocks noChangeShapeType="1"/>
            </p:cNvSpPr>
            <p:nvPr/>
          </p:nvSpPr>
          <p:spPr bwMode="auto">
            <a:xfrm>
              <a:off x="3456" y="3328"/>
              <a:ext cx="0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3" name="Line 182"/>
            <p:cNvSpPr>
              <a:spLocks noChangeShapeType="1"/>
            </p:cNvSpPr>
            <p:nvPr/>
          </p:nvSpPr>
          <p:spPr bwMode="auto">
            <a:xfrm>
              <a:off x="2488" y="2712"/>
              <a:ext cx="920" cy="50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4" name="Line 183"/>
            <p:cNvSpPr>
              <a:spLocks noChangeShapeType="1"/>
            </p:cNvSpPr>
            <p:nvPr/>
          </p:nvSpPr>
          <p:spPr bwMode="auto">
            <a:xfrm flipH="1">
              <a:off x="2496" y="3312"/>
              <a:ext cx="912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5" name="Line 184"/>
            <p:cNvSpPr>
              <a:spLocks noChangeShapeType="1"/>
            </p:cNvSpPr>
            <p:nvPr/>
          </p:nvSpPr>
          <p:spPr bwMode="auto">
            <a:xfrm>
              <a:off x="1480" y="3304"/>
              <a:ext cx="96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393C20-01CE-484E-ADFA-27A7D60223C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7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Times New Roman" pitchFamily="18" charset="0"/>
              </a:rPr>
              <a:t>几个结论</a:t>
            </a:r>
            <a:endParaRPr lang="zh-CN" altLang="en-US" sz="4000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82637"/>
            <a:ext cx="8763000" cy="512763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一有限平衡有向图，其弧数必有限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228600" y="1458912"/>
            <a:ext cx="8763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10000"/>
              </a:lnSpc>
              <a:spcBef>
                <a:spcPts val="0"/>
              </a:spcBef>
              <a:buClr>
                <a:srgbClr val="FFCC00"/>
              </a:buClr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en-US" altLang="zh-CN" kern="0" baseline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2.</a:t>
            </a:r>
            <a:r>
              <a:rPr lang="zh-CN" altLang="en-US" kern="0" baseline="0" dirty="0" smtClean="0">
                <a:solidFill>
                  <a:schemeClr val="tx2"/>
                </a:solidFill>
                <a:latin typeface="宋体" panose="02010600030101010101" pitchFamily="2" charset="-122"/>
                <a:ea typeface="宋体"/>
              </a:rPr>
              <a:t>一有向图若存在</a:t>
            </a:r>
            <a:r>
              <a:rPr lang="en-US" altLang="zh-CN" kern="0" baseline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/>
              </a:rPr>
              <a:t>Euler</a:t>
            </a:r>
            <a:r>
              <a:rPr lang="zh-CN" altLang="en-US" kern="0" baseline="0" dirty="0" smtClean="0">
                <a:solidFill>
                  <a:schemeClr val="tx2"/>
                </a:solidFill>
                <a:latin typeface="宋体" panose="02010600030101010101" pitchFamily="2" charset="-122"/>
                <a:ea typeface="宋体"/>
              </a:rPr>
              <a:t>路，则必平衡。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aseline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设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G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为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图, (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, … ,</a:t>
            </a:r>
            <a:r>
              <a:rPr lang="en-US" altLang="zh-CN" baseline="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)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 为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G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中的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路。 任取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G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中一点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v,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aseline="0" dirty="0" smtClean="0">
                <a:latin typeface="Times New Roman" panose="02020603050405020304" pitchFamily="18" charset="0"/>
              </a:rPr>
              <a:t>1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)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若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v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为孤立点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, 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则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v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的输入次数和输出次数都是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0。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aseline="0" dirty="0" smtClean="0">
                <a:latin typeface="Times New Roman" panose="02020603050405020304" pitchFamily="18" charset="0"/>
              </a:rPr>
              <a:t>2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)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否则, 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v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一定在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路上。而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路每经过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v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一次，该点就得到输入次数和输出次数各一次。若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v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共被经过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k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次，则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v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在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G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中的输入次数和输出次数就都是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k。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且由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G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中弧数有限知, 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k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必有限</a:t>
            </a:r>
            <a:r>
              <a:rPr lang="zh-CN" altLang="en-US" baseline="0" dirty="0" smtClean="0">
                <a:solidFill>
                  <a:srgbClr val="FFFFCC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aseline="0" dirty="0" smtClean="0">
                <a:latin typeface="Times New Roman" panose="02020603050405020304" pitchFamily="18" charset="0"/>
              </a:rPr>
              <a:t>由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v</a:t>
            </a:r>
            <a:r>
              <a:rPr lang="zh-CN" altLang="en-US" baseline="0" dirty="0" smtClean="0">
                <a:latin typeface="Times New Roman" panose="02020603050405020304" pitchFamily="18" charset="0"/>
              </a:rPr>
              <a:t>的任意性知，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aseline="0" dirty="0" smtClean="0">
                <a:latin typeface="Times New Roman" panose="02020603050405020304" pitchFamily="18" charset="0"/>
              </a:rPr>
              <a:t>是平衡有向图。</a:t>
            </a:r>
          </a:p>
        </p:txBody>
      </p:sp>
      <p:sp>
        <p:nvSpPr>
          <p:cNvPr id="12186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FA0CB6-BDDD-430A-8308-B073DDDCACE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7488" y="852488"/>
            <a:ext cx="8763000" cy="5334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一个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G，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如果没有孤立点，则必强连通</a:t>
            </a:r>
            <a:r>
              <a:rPr lang="zh-CN" altLang="en-US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marL="285750" indent="-285750" eaLnBrk="1" hangingPunct="1"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zh-CN" altLang="en-US" sz="3300" b="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证明：</a:t>
            </a:r>
            <a:endParaRPr lang="en-US" altLang="zh-CN" sz="3300" dirty="0" smtClean="0">
              <a:solidFill>
                <a:srgbClr val="FFCC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是无孤立点的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图,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… ,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中的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路。任取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中两点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v’(v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≠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v’)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，往证存在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v’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的有向路。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zh-CN" altLang="en-US" sz="3300" dirty="0" smtClean="0">
                <a:solidFill>
                  <a:srgbClr val="FFFFCC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无孤立点知，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v，v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’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必是某些弧的起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点，且这些弧必在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路中出现。不妨设：</a:t>
            </a:r>
          </a:p>
          <a:p>
            <a:pPr marL="0" indent="0" algn="ctr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v=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init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)， v’=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init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)。</a:t>
            </a:r>
            <a:endParaRPr lang="zh-CN" altLang="en-US" sz="3300" dirty="0" smtClean="0">
              <a:latin typeface="Times New Roman" panose="02020603050405020304" pitchFamily="18" charset="0"/>
            </a:endParaRPr>
          </a:p>
        </p:txBody>
      </p:sp>
      <p:sp>
        <p:nvSpPr>
          <p:cNvPr id="12288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61EC84-2D86-4525-BF7A-22AF5EC6265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kumimoji="0" lang="en-US" altLang="zh-CN" sz="1400" b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801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Times New Roman" pitchFamily="18" charset="0"/>
              </a:rPr>
              <a:t>几个结论</a:t>
            </a:r>
            <a:endParaRPr lang="zh-CN" altLang="en-US" sz="4000" b="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762000"/>
            <a:ext cx="8820150" cy="4419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endParaRPr lang="en-US" altLang="zh-CN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300" dirty="0">
                <a:latin typeface="Times New Roman" panose="02020603050405020304" pitchFamily="18" charset="0"/>
              </a:rPr>
              <a:t>(1)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若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j &gt; 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i，Euler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路形如</a:t>
            </a:r>
            <a:r>
              <a:rPr lang="zh-CN" altLang="en-US" sz="33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： </a:t>
            </a:r>
          </a:p>
          <a:p>
            <a:pPr marL="0" indent="0" algn="ctr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… ,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… ,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… , 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)，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则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e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… ,e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j-1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是从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v’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的有向路。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(2)  若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j &lt; 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i，Euler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路形如</a:t>
            </a:r>
            <a:r>
              <a:rPr lang="zh-CN" altLang="en-US" sz="33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： </a:t>
            </a:r>
          </a:p>
          <a:p>
            <a:pPr marL="0" indent="0" algn="ctr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… ,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… ,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… , 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)，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则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e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… , 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,e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… ,e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j-1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是从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v’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的有向路。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b="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路实际上是一条封闭的一笔画路线。</a:t>
            </a:r>
            <a:endParaRPr lang="zh-CN" altLang="en-US" sz="330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12390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EF7327-D983-4CD2-9D83-DAF8AD07252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kumimoji="0" lang="en-US" altLang="zh-CN" sz="1400" b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7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Times New Roman" pitchFamily="18" charset="0"/>
              </a:rPr>
              <a:t>几个结论</a:t>
            </a:r>
            <a:endParaRPr lang="zh-CN" altLang="en-US" sz="4000" b="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7772400" cy="4114800"/>
          </a:xfrm>
        </p:spPr>
        <p:txBody>
          <a:bodyPr/>
          <a:lstStyle/>
          <a:p>
            <a:pPr marL="678180" indent="-514350">
              <a:spcAft>
                <a:spcPts val="0"/>
              </a:spcAft>
              <a:defRPr/>
            </a:pPr>
            <a:r>
              <a:rPr lang="zh-CN" altLang="zh-CN" sz="3300" kern="100" dirty="0" smtClean="0">
                <a:latin typeface="Times New Roman" panose="02020603050405020304" pitchFamily="18" charset="0"/>
              </a:rPr>
              <a:t>设</a:t>
            </a:r>
            <a:r>
              <a:rPr lang="zh-CN" altLang="zh-CN" sz="3300" kern="100" dirty="0">
                <a:latin typeface="Times New Roman" panose="02020603050405020304" pitchFamily="18" charset="0"/>
              </a:rPr>
              <a:t>有向图</a:t>
            </a:r>
            <a:r>
              <a:rPr lang="en-US" altLang="zh-CN" sz="3300" kern="100" dirty="0">
                <a:latin typeface="Times New Roman" panose="02020603050405020304" pitchFamily="18" charset="0"/>
              </a:rPr>
              <a:t>G</a:t>
            </a:r>
            <a:r>
              <a:rPr lang="zh-CN" altLang="zh-CN" sz="3300" kern="100" dirty="0">
                <a:latin typeface="Times New Roman" panose="02020603050405020304" pitchFamily="18" charset="0"/>
              </a:rPr>
              <a:t>是欧拉图，则有</a:t>
            </a:r>
            <a:r>
              <a:rPr lang="en-US" altLang="zh-CN" sz="3300" kern="100" dirty="0">
                <a:latin typeface="Times New Roman" panose="02020603050405020304" pitchFamily="18" charset="0"/>
              </a:rPr>
              <a:t>(    )  </a:t>
            </a:r>
            <a:endParaRPr lang="zh-CN" altLang="zh-CN" sz="3300" kern="100" dirty="0" smtClean="0">
              <a:latin typeface="Times New Roman" panose="02020603050405020304" pitchFamily="18" charset="0"/>
            </a:endParaRP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AutoNum type="alphaUcPeriod"/>
              <a:defRPr/>
            </a:pPr>
            <a:r>
              <a:rPr lang="en-US" altLang="zh-CN" sz="3300" kern="100" dirty="0" smtClean="0">
                <a:latin typeface="Times New Roman" panose="02020603050405020304" pitchFamily="18" charset="0"/>
              </a:rPr>
              <a:t> G</a:t>
            </a:r>
            <a:r>
              <a:rPr lang="zh-CN" altLang="zh-CN" sz="3300" kern="100" dirty="0">
                <a:latin typeface="Times New Roman" panose="02020603050405020304" pitchFamily="18" charset="0"/>
              </a:rPr>
              <a:t>强连通</a:t>
            </a:r>
            <a:r>
              <a:rPr lang="en-US" altLang="zh-CN" sz="3300" kern="100" dirty="0">
                <a:latin typeface="Times New Roman" panose="02020603050405020304" pitchFamily="18" charset="0"/>
              </a:rPr>
              <a:t>  </a:t>
            </a:r>
            <a:endParaRPr lang="en-US" altLang="zh-CN" sz="3300" kern="100" dirty="0" smtClean="0">
              <a:latin typeface="Times New Roman" panose="02020603050405020304" pitchFamily="18" charset="0"/>
            </a:endParaRP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AutoNum type="alphaUcPeriod"/>
              <a:defRPr/>
            </a:pPr>
            <a:r>
              <a:rPr lang="en-US" altLang="zh-CN" sz="3300" kern="100" dirty="0" smtClean="0">
                <a:latin typeface="Times New Roman" panose="02020603050405020304" pitchFamily="18" charset="0"/>
              </a:rPr>
              <a:t> G</a:t>
            </a:r>
            <a:r>
              <a:rPr lang="zh-CN" altLang="zh-CN" sz="3300" kern="100" dirty="0">
                <a:latin typeface="Times New Roman" panose="02020603050405020304" pitchFamily="18" charset="0"/>
              </a:rPr>
              <a:t>弱连通</a:t>
            </a:r>
            <a:r>
              <a:rPr lang="en-US" altLang="zh-CN" sz="3300" kern="100" dirty="0">
                <a:latin typeface="Times New Roman" panose="02020603050405020304" pitchFamily="18" charset="0"/>
              </a:rPr>
              <a:t>  </a:t>
            </a:r>
            <a:endParaRPr lang="en-US" altLang="zh-CN" sz="3300" kern="100" dirty="0" smtClean="0">
              <a:latin typeface="Times New Roman" panose="02020603050405020304" pitchFamily="18" charset="0"/>
            </a:endParaRP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AutoNum type="alphaUcPeriod"/>
              <a:defRPr/>
            </a:pPr>
            <a:r>
              <a:rPr lang="en-US" altLang="zh-CN" sz="3300" kern="100" dirty="0" smtClean="0">
                <a:latin typeface="Times New Roman" panose="02020603050405020304" pitchFamily="18" charset="0"/>
              </a:rPr>
              <a:t> G</a:t>
            </a:r>
            <a:r>
              <a:rPr lang="zh-CN" altLang="zh-CN" sz="3300" kern="100" dirty="0">
                <a:latin typeface="Times New Roman" panose="02020603050405020304" pitchFamily="18" charset="0"/>
              </a:rPr>
              <a:t>平衡</a:t>
            </a:r>
            <a:r>
              <a:rPr lang="en-US" altLang="zh-CN" sz="3300" kern="100" dirty="0">
                <a:latin typeface="Times New Roman" panose="02020603050405020304" pitchFamily="18" charset="0"/>
              </a:rPr>
              <a:t>  </a:t>
            </a:r>
            <a:endParaRPr lang="en-US" altLang="zh-CN" sz="3300" kern="100" dirty="0" smtClean="0">
              <a:latin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300" kern="100" dirty="0" smtClean="0">
                <a:latin typeface="Times New Roman" panose="02020603050405020304" pitchFamily="18" charset="0"/>
              </a:rPr>
              <a:t>D.  </a:t>
            </a:r>
            <a:r>
              <a:rPr lang="en-US" altLang="zh-CN" sz="3300" kern="100" dirty="0">
                <a:latin typeface="Times New Roman" panose="02020603050405020304" pitchFamily="18" charset="0"/>
              </a:rPr>
              <a:t>G</a:t>
            </a:r>
            <a:r>
              <a:rPr lang="zh-CN" altLang="zh-CN" sz="3300" kern="100" dirty="0">
                <a:latin typeface="Times New Roman" panose="02020603050405020304" pitchFamily="18" charset="0"/>
              </a:rPr>
              <a:t>中点必在欧拉路中出现</a:t>
            </a:r>
            <a:r>
              <a:rPr lang="zh-CN" altLang="zh-CN" sz="3300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3300" kern="100" dirty="0" smtClean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  <a:defRPr/>
            </a:pPr>
            <a:r>
              <a:rPr lang="zh-CN" altLang="en-US" sz="3300" kern="100" dirty="0" smtClean="0">
                <a:latin typeface="Times New Roman" panose="02020603050405020304" pitchFamily="18" charset="0"/>
              </a:rPr>
              <a:t>解： </a:t>
            </a:r>
            <a:r>
              <a:rPr lang="en-US" altLang="zh-CN" sz="3300" kern="100" dirty="0" smtClean="0">
                <a:latin typeface="Times New Roman" panose="02020603050405020304" pitchFamily="18" charset="0"/>
              </a:rPr>
              <a:t>C</a:t>
            </a:r>
            <a:endParaRPr lang="zh-CN" altLang="zh-CN" sz="3300" kern="100" dirty="0" smtClean="0">
              <a:latin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2493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D3FC05-4F52-441B-A300-7D7D2F8D603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kumimoji="0" lang="en-US" altLang="zh-CN" sz="1400" b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Times New Roman" pitchFamily="18" charset="0"/>
              </a:rPr>
              <a:t>练习</a:t>
            </a:r>
            <a:endParaRPr lang="zh-CN" altLang="en-US" sz="4000" b="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宋体" pitchFamily="2" charset="-122"/>
              </a:rPr>
              <a:t>例</a:t>
            </a:r>
            <a:endParaRPr lang="en-US" altLang="zh-CN" sz="4000" b="0" dirty="0" smtClean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295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b="0" smtClean="0">
                <a:latin typeface="宋体" panose="02010600030101010101" pitchFamily="2" charset="-122"/>
              </a:rPr>
              <a:t>下图是一有限</a:t>
            </a:r>
            <a:r>
              <a:rPr lang="zh-CN" altLang="en-US" sz="3300" b="0" smtClean="0">
                <a:solidFill>
                  <a:srgbClr val="FFFF00"/>
                </a:solidFill>
                <a:latin typeface="宋体" panose="02010600030101010101" pitchFamily="2" charset="-122"/>
              </a:rPr>
              <a:t>平衡</a:t>
            </a:r>
            <a:r>
              <a:rPr lang="zh-CN" altLang="en-US" sz="3300" b="0" smtClean="0">
                <a:latin typeface="宋体" panose="02010600030101010101" pitchFamily="2" charset="-122"/>
              </a:rPr>
              <a:t>有向图，（</a:t>
            </a:r>
            <a:r>
              <a:rPr lang="en-US" altLang="zh-CN" sz="3300" b="0" smtClean="0">
                <a:latin typeface="Times New Roman" panose="02020603050405020304" pitchFamily="18" charset="0"/>
              </a:rPr>
              <a:t>e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00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e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e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12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e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22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e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21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e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10</a:t>
            </a:r>
            <a:r>
              <a:rPr lang="en-US" altLang="zh-CN" sz="3300" b="0" smtClean="0">
                <a:latin typeface="Times New Roman" panose="02020603050405020304" pitchFamily="18" charset="0"/>
              </a:rPr>
              <a:t>, e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01</a:t>
            </a:r>
            <a:r>
              <a:rPr lang="en-US" altLang="zh-CN" sz="3300" b="0" smtClean="0">
                <a:latin typeface="Times New Roman" panose="02020603050405020304" pitchFamily="18" charset="0"/>
              </a:rPr>
              <a:t>’, e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12</a:t>
            </a:r>
            <a:r>
              <a:rPr lang="en-US" altLang="zh-CN" sz="3300" b="0" smtClean="0">
                <a:latin typeface="Times New Roman" panose="02020603050405020304" pitchFamily="18" charset="0"/>
              </a:rPr>
              <a:t>’, e</a:t>
            </a:r>
            <a:r>
              <a:rPr lang="en-US" altLang="zh-CN" sz="3300" b="0" baseline="-30000" smtClean="0">
                <a:latin typeface="Times New Roman" panose="02020603050405020304" pitchFamily="18" charset="0"/>
              </a:rPr>
              <a:t>20</a:t>
            </a:r>
            <a:r>
              <a:rPr lang="en-US" altLang="zh-CN" sz="3300" b="0" smtClean="0">
                <a:latin typeface="宋体" panose="02010600030101010101" pitchFamily="2" charset="-122"/>
              </a:rPr>
              <a:t>）</a:t>
            </a:r>
            <a:r>
              <a:rPr lang="zh-CN" altLang="en-US" sz="3300" b="0" smtClean="0">
                <a:latin typeface="宋体" panose="02010600030101010101" pitchFamily="2" charset="-122"/>
              </a:rPr>
              <a:t>是其中的</a:t>
            </a:r>
            <a:r>
              <a:rPr lang="zh-CN" altLang="en-US" sz="3300" b="0" smtClean="0">
                <a:solidFill>
                  <a:srgbClr val="FFFF00"/>
                </a:solidFill>
                <a:latin typeface="宋体" panose="02010600030101010101" pitchFamily="2" charset="-122"/>
              </a:rPr>
              <a:t>一条</a:t>
            </a:r>
            <a:r>
              <a:rPr lang="en-US" altLang="zh-CN" sz="3300" b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b="0" smtClean="0">
                <a:latin typeface="宋体" panose="02010600030101010101" pitchFamily="2" charset="-122"/>
              </a:rPr>
              <a:t>路。</a:t>
            </a:r>
            <a:r>
              <a:rPr lang="zh-CN" altLang="en-US" b="0" smtClean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25956" name="Group 74"/>
          <p:cNvGrpSpPr>
            <a:grpSpLocks/>
          </p:cNvGrpSpPr>
          <p:nvPr/>
        </p:nvGrpSpPr>
        <p:grpSpPr bwMode="auto">
          <a:xfrm>
            <a:off x="990600" y="2568575"/>
            <a:ext cx="6600825" cy="3298825"/>
            <a:chOff x="624" y="1618"/>
            <a:chExt cx="4158" cy="2078"/>
          </a:xfrm>
        </p:grpSpPr>
        <p:sp>
          <p:nvSpPr>
            <p:cNvPr id="125968" name="Arc 27"/>
            <p:cNvSpPr>
              <a:spLocks/>
            </p:cNvSpPr>
            <p:nvPr/>
          </p:nvSpPr>
          <p:spPr bwMode="auto">
            <a:xfrm flipH="1">
              <a:off x="3960" y="2753"/>
              <a:ext cx="723" cy="672"/>
            </a:xfrm>
            <a:custGeom>
              <a:avLst/>
              <a:gdLst>
                <a:gd name="T0" fmla="*/ 0 w 42844"/>
                <a:gd name="T1" fmla="*/ 0 h 43200"/>
                <a:gd name="T2" fmla="*/ 0 w 42844"/>
                <a:gd name="T3" fmla="*/ 0 h 43200"/>
                <a:gd name="T4" fmla="*/ 0 w 42844"/>
                <a:gd name="T5" fmla="*/ 0 h 43200"/>
                <a:gd name="T6" fmla="*/ 0 60000 65536"/>
                <a:gd name="T7" fmla="*/ 0 60000 65536"/>
                <a:gd name="T8" fmla="*/ 0 60000 65536"/>
                <a:gd name="T9" fmla="*/ 0 w 42844"/>
                <a:gd name="T10" fmla="*/ 0 h 43200"/>
                <a:gd name="T11" fmla="*/ 42844 w 4284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44" h="43200" fill="none" extrusionOk="0">
                  <a:moveTo>
                    <a:pt x="42844" y="25505"/>
                  </a:moveTo>
                  <a:cubicBezTo>
                    <a:pt x="40959" y="35756"/>
                    <a:pt x="3202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798" y="-1"/>
                    <a:pt x="40606" y="7132"/>
                    <a:pt x="42727" y="17108"/>
                  </a:cubicBezTo>
                </a:path>
                <a:path w="42844" h="43200" stroke="0" extrusionOk="0">
                  <a:moveTo>
                    <a:pt x="42844" y="25505"/>
                  </a:moveTo>
                  <a:cubicBezTo>
                    <a:pt x="40959" y="35756"/>
                    <a:pt x="3202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798" y="-1"/>
                    <a:pt x="40606" y="7132"/>
                    <a:pt x="42727" y="17108"/>
                  </a:cubicBezTo>
                  <a:lnTo>
                    <a:pt x="21600" y="21600"/>
                  </a:lnTo>
                  <a:lnTo>
                    <a:pt x="42844" y="25505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9" name="Line 24"/>
            <p:cNvSpPr>
              <a:spLocks noChangeShapeType="1"/>
            </p:cNvSpPr>
            <p:nvPr/>
          </p:nvSpPr>
          <p:spPr bwMode="auto">
            <a:xfrm>
              <a:off x="1776" y="3061"/>
              <a:ext cx="97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70" name="Line 25"/>
            <p:cNvSpPr>
              <a:spLocks noChangeShapeType="1"/>
            </p:cNvSpPr>
            <p:nvPr/>
          </p:nvSpPr>
          <p:spPr bwMode="auto">
            <a:xfrm>
              <a:off x="2858" y="3061"/>
              <a:ext cx="97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71" name="Arc 8"/>
            <p:cNvSpPr>
              <a:spLocks/>
            </p:cNvSpPr>
            <p:nvPr/>
          </p:nvSpPr>
          <p:spPr bwMode="auto">
            <a:xfrm flipH="1" flipV="1">
              <a:off x="2833" y="2652"/>
              <a:ext cx="1006" cy="407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2" name="Arc 9"/>
            <p:cNvSpPr>
              <a:spLocks/>
            </p:cNvSpPr>
            <p:nvPr/>
          </p:nvSpPr>
          <p:spPr bwMode="auto">
            <a:xfrm>
              <a:off x="1699" y="2630"/>
              <a:ext cx="1068" cy="353"/>
            </a:xfrm>
            <a:custGeom>
              <a:avLst/>
              <a:gdLst>
                <a:gd name="T0" fmla="*/ 0 w 43200"/>
                <a:gd name="T1" fmla="*/ 0 h 21956"/>
                <a:gd name="T2" fmla="*/ 0 w 43200"/>
                <a:gd name="T3" fmla="*/ 0 h 21956"/>
                <a:gd name="T4" fmla="*/ 0 w 43200"/>
                <a:gd name="T5" fmla="*/ 0 h 219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956"/>
                <a:gd name="T11" fmla="*/ 43200 w 43200"/>
                <a:gd name="T12" fmla="*/ 21956 h 21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956" fill="none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56" stroke="0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" y="2195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3" name="Arc 10"/>
            <p:cNvSpPr>
              <a:spLocks/>
            </p:cNvSpPr>
            <p:nvPr/>
          </p:nvSpPr>
          <p:spPr bwMode="auto">
            <a:xfrm flipV="1">
              <a:off x="1699" y="2984"/>
              <a:ext cx="1087" cy="424"/>
            </a:xfrm>
            <a:custGeom>
              <a:avLst/>
              <a:gdLst>
                <a:gd name="T0" fmla="*/ 0 w 41008"/>
                <a:gd name="T1" fmla="*/ 0 h 21600"/>
                <a:gd name="T2" fmla="*/ 0 w 41008"/>
                <a:gd name="T3" fmla="*/ 0 h 21600"/>
                <a:gd name="T4" fmla="*/ 0 w 410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1008"/>
                <a:gd name="T10" fmla="*/ 0 h 21600"/>
                <a:gd name="T11" fmla="*/ 41008 w 410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08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</a:path>
                <a:path w="41008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4" name="Arc 11"/>
            <p:cNvSpPr>
              <a:spLocks/>
            </p:cNvSpPr>
            <p:nvPr/>
          </p:nvSpPr>
          <p:spPr bwMode="auto">
            <a:xfrm flipV="1">
              <a:off x="2811" y="2962"/>
              <a:ext cx="1060" cy="424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5" name="Text Box 12"/>
            <p:cNvSpPr txBox="1">
              <a:spLocks noChangeArrowheads="1"/>
            </p:cNvSpPr>
            <p:nvPr/>
          </p:nvSpPr>
          <p:spPr bwMode="auto">
            <a:xfrm>
              <a:off x="1548" y="3058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0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76" name="Text Box 13"/>
            <p:cNvSpPr txBox="1">
              <a:spLocks noChangeArrowheads="1"/>
            </p:cNvSpPr>
            <p:nvPr/>
          </p:nvSpPr>
          <p:spPr bwMode="auto">
            <a:xfrm>
              <a:off x="2700" y="315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1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77" name="Text Box 14"/>
            <p:cNvSpPr txBox="1">
              <a:spLocks noChangeArrowheads="1"/>
            </p:cNvSpPr>
            <p:nvPr/>
          </p:nvSpPr>
          <p:spPr bwMode="auto">
            <a:xfrm>
              <a:off x="3992" y="2928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2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78" name="Text Box 17"/>
            <p:cNvSpPr txBox="1">
              <a:spLocks noChangeArrowheads="1"/>
            </p:cNvSpPr>
            <p:nvPr/>
          </p:nvSpPr>
          <p:spPr bwMode="auto">
            <a:xfrm>
              <a:off x="2043" y="2234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10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79" name="Text Box 18"/>
            <p:cNvSpPr txBox="1">
              <a:spLocks noChangeArrowheads="1"/>
            </p:cNvSpPr>
            <p:nvPr/>
          </p:nvSpPr>
          <p:spPr bwMode="auto">
            <a:xfrm>
              <a:off x="3166" y="3331"/>
              <a:ext cx="4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e’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12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80" name="Text Box 19"/>
            <p:cNvSpPr txBox="1">
              <a:spLocks noChangeArrowheads="1"/>
            </p:cNvSpPr>
            <p:nvPr/>
          </p:nvSpPr>
          <p:spPr bwMode="auto">
            <a:xfrm>
              <a:off x="3199" y="2234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21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81" name="Oval 21"/>
            <p:cNvSpPr>
              <a:spLocks noChangeArrowheads="1"/>
            </p:cNvSpPr>
            <p:nvPr/>
          </p:nvSpPr>
          <p:spPr bwMode="auto">
            <a:xfrm>
              <a:off x="1572" y="2968"/>
              <a:ext cx="204" cy="1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82" name="Oval 23"/>
            <p:cNvSpPr>
              <a:spLocks noChangeArrowheads="1"/>
            </p:cNvSpPr>
            <p:nvPr/>
          </p:nvSpPr>
          <p:spPr bwMode="auto">
            <a:xfrm>
              <a:off x="3832" y="2996"/>
              <a:ext cx="189" cy="1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83" name="Arc 26"/>
            <p:cNvSpPr>
              <a:spLocks/>
            </p:cNvSpPr>
            <p:nvPr/>
          </p:nvSpPr>
          <p:spPr bwMode="auto">
            <a:xfrm flipH="1">
              <a:off x="873" y="2716"/>
              <a:ext cx="721" cy="672"/>
            </a:xfrm>
            <a:custGeom>
              <a:avLst/>
              <a:gdLst>
                <a:gd name="T0" fmla="*/ 0 w 42820"/>
                <a:gd name="T1" fmla="*/ 0 h 43200"/>
                <a:gd name="T2" fmla="*/ 0 w 42820"/>
                <a:gd name="T3" fmla="*/ 0 h 43200"/>
                <a:gd name="T4" fmla="*/ 0 w 42820"/>
                <a:gd name="T5" fmla="*/ 0 h 43200"/>
                <a:gd name="T6" fmla="*/ 0 60000 65536"/>
                <a:gd name="T7" fmla="*/ 0 60000 65536"/>
                <a:gd name="T8" fmla="*/ 0 60000 65536"/>
                <a:gd name="T9" fmla="*/ 0 w 42820"/>
                <a:gd name="T10" fmla="*/ 0 h 43200"/>
                <a:gd name="T11" fmla="*/ 42820 w 4282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20" h="43200" fill="none" extrusionOk="0">
                  <a:moveTo>
                    <a:pt x="-1" y="17566"/>
                  </a:moveTo>
                  <a:cubicBezTo>
                    <a:pt x="1936" y="7375"/>
                    <a:pt x="10845" y="-1"/>
                    <a:pt x="21220" y="0"/>
                  </a:cubicBezTo>
                  <a:cubicBezTo>
                    <a:pt x="33149" y="0"/>
                    <a:pt x="42820" y="9670"/>
                    <a:pt x="42820" y="21600"/>
                  </a:cubicBezTo>
                  <a:cubicBezTo>
                    <a:pt x="42820" y="33529"/>
                    <a:pt x="33149" y="43200"/>
                    <a:pt x="21220" y="43200"/>
                  </a:cubicBezTo>
                  <a:cubicBezTo>
                    <a:pt x="10943" y="43200"/>
                    <a:pt x="2089" y="35959"/>
                    <a:pt x="49" y="25887"/>
                  </a:cubicBezTo>
                </a:path>
                <a:path w="42820" h="43200" stroke="0" extrusionOk="0">
                  <a:moveTo>
                    <a:pt x="-1" y="17566"/>
                  </a:moveTo>
                  <a:cubicBezTo>
                    <a:pt x="1936" y="7375"/>
                    <a:pt x="10845" y="-1"/>
                    <a:pt x="21220" y="0"/>
                  </a:cubicBezTo>
                  <a:cubicBezTo>
                    <a:pt x="33149" y="0"/>
                    <a:pt x="42820" y="9670"/>
                    <a:pt x="42820" y="21600"/>
                  </a:cubicBezTo>
                  <a:cubicBezTo>
                    <a:pt x="42820" y="33529"/>
                    <a:pt x="33149" y="43200"/>
                    <a:pt x="21220" y="43200"/>
                  </a:cubicBezTo>
                  <a:cubicBezTo>
                    <a:pt x="10943" y="43200"/>
                    <a:pt x="2089" y="35959"/>
                    <a:pt x="49" y="25887"/>
                  </a:cubicBezTo>
                  <a:lnTo>
                    <a:pt x="21220" y="21600"/>
                  </a:lnTo>
                  <a:lnTo>
                    <a:pt x="-1" y="1756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4" name="Arc 28"/>
            <p:cNvSpPr>
              <a:spLocks/>
            </p:cNvSpPr>
            <p:nvPr/>
          </p:nvSpPr>
          <p:spPr bwMode="auto">
            <a:xfrm flipH="1" flipV="1">
              <a:off x="1594" y="2037"/>
              <a:ext cx="2305" cy="1099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5" name="Oval 30"/>
            <p:cNvSpPr>
              <a:spLocks noChangeArrowheads="1"/>
            </p:cNvSpPr>
            <p:nvPr/>
          </p:nvSpPr>
          <p:spPr bwMode="auto">
            <a:xfrm>
              <a:off x="2747" y="2968"/>
              <a:ext cx="205" cy="1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86" name="Text Box 32"/>
            <p:cNvSpPr txBox="1">
              <a:spLocks noChangeArrowheads="1"/>
            </p:cNvSpPr>
            <p:nvPr/>
          </p:nvSpPr>
          <p:spPr bwMode="auto">
            <a:xfrm>
              <a:off x="624" y="2514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00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87" name="Text Box 33"/>
            <p:cNvSpPr txBox="1">
              <a:spLocks noChangeArrowheads="1"/>
            </p:cNvSpPr>
            <p:nvPr/>
          </p:nvSpPr>
          <p:spPr bwMode="auto">
            <a:xfrm>
              <a:off x="2080" y="2682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01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88" name="Text Box 34"/>
            <p:cNvSpPr txBox="1">
              <a:spLocks noChangeArrowheads="1"/>
            </p:cNvSpPr>
            <p:nvPr/>
          </p:nvSpPr>
          <p:spPr bwMode="auto">
            <a:xfrm>
              <a:off x="2626" y="1618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20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89" name="Text Box 36"/>
            <p:cNvSpPr txBox="1">
              <a:spLocks noChangeArrowheads="1"/>
            </p:cNvSpPr>
            <p:nvPr/>
          </p:nvSpPr>
          <p:spPr bwMode="auto">
            <a:xfrm>
              <a:off x="4384" y="2402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22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90" name="Text Box 37"/>
            <p:cNvSpPr txBox="1">
              <a:spLocks noChangeArrowheads="1"/>
            </p:cNvSpPr>
            <p:nvPr/>
          </p:nvSpPr>
          <p:spPr bwMode="auto">
            <a:xfrm>
              <a:off x="3111" y="2682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12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5991" name="Text Box 38"/>
            <p:cNvSpPr txBox="1">
              <a:spLocks noChangeArrowheads="1"/>
            </p:cNvSpPr>
            <p:nvPr/>
          </p:nvSpPr>
          <p:spPr bwMode="auto">
            <a:xfrm>
              <a:off x="2019" y="3331"/>
              <a:ext cx="4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e’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01</a:t>
              </a:r>
            </a:p>
          </p:txBody>
        </p:sp>
      </p:grpSp>
      <p:sp>
        <p:nvSpPr>
          <p:cNvPr id="59457" name="Arc 65"/>
          <p:cNvSpPr>
            <a:spLocks/>
          </p:cNvSpPr>
          <p:nvPr/>
        </p:nvSpPr>
        <p:spPr bwMode="auto">
          <a:xfrm flipH="1">
            <a:off x="6276975" y="4376738"/>
            <a:ext cx="1147763" cy="1066800"/>
          </a:xfrm>
          <a:custGeom>
            <a:avLst/>
            <a:gdLst>
              <a:gd name="T0" fmla="*/ 2147483646 w 42844"/>
              <a:gd name="T1" fmla="*/ 2147483646 h 43200"/>
              <a:gd name="T2" fmla="*/ 2147483646 w 42844"/>
              <a:gd name="T3" fmla="*/ 2147483646 h 43200"/>
              <a:gd name="T4" fmla="*/ 2147483646 w 42844"/>
              <a:gd name="T5" fmla="*/ 2147483646 h 43200"/>
              <a:gd name="T6" fmla="*/ 0 60000 65536"/>
              <a:gd name="T7" fmla="*/ 0 60000 65536"/>
              <a:gd name="T8" fmla="*/ 0 60000 65536"/>
              <a:gd name="T9" fmla="*/ 0 w 42844"/>
              <a:gd name="T10" fmla="*/ 0 h 43200"/>
              <a:gd name="T11" fmla="*/ 42844 w 4284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844" h="43200" fill="none" extrusionOk="0">
                <a:moveTo>
                  <a:pt x="42844" y="25505"/>
                </a:moveTo>
                <a:cubicBezTo>
                  <a:pt x="40959" y="35756"/>
                  <a:pt x="3202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798" y="-1"/>
                  <a:pt x="40606" y="7132"/>
                  <a:pt x="42727" y="17108"/>
                </a:cubicBezTo>
              </a:path>
              <a:path w="42844" h="43200" stroke="0" extrusionOk="0">
                <a:moveTo>
                  <a:pt x="42844" y="25505"/>
                </a:moveTo>
                <a:cubicBezTo>
                  <a:pt x="40959" y="35756"/>
                  <a:pt x="3202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798" y="-1"/>
                  <a:pt x="40606" y="7132"/>
                  <a:pt x="42727" y="17108"/>
                </a:cubicBezTo>
                <a:lnTo>
                  <a:pt x="21600" y="21600"/>
                </a:lnTo>
                <a:lnTo>
                  <a:pt x="42844" y="25505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58" name="Line 66"/>
          <p:cNvSpPr>
            <a:spLocks noChangeShapeType="1"/>
          </p:cNvSpPr>
          <p:nvPr/>
        </p:nvSpPr>
        <p:spPr bwMode="auto">
          <a:xfrm>
            <a:off x="2852738" y="4851400"/>
            <a:ext cx="1541462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59" name="Line 67"/>
          <p:cNvSpPr>
            <a:spLocks noChangeShapeType="1"/>
          </p:cNvSpPr>
          <p:nvPr/>
        </p:nvSpPr>
        <p:spPr bwMode="auto">
          <a:xfrm>
            <a:off x="4710113" y="4851400"/>
            <a:ext cx="1385887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60" name="Arc 68"/>
          <p:cNvSpPr>
            <a:spLocks/>
          </p:cNvSpPr>
          <p:nvPr/>
        </p:nvSpPr>
        <p:spPr bwMode="auto">
          <a:xfrm flipH="1" flipV="1">
            <a:off x="4502150" y="4216400"/>
            <a:ext cx="1597025" cy="646113"/>
          </a:xfrm>
          <a:custGeom>
            <a:avLst/>
            <a:gdLst>
              <a:gd name="T0" fmla="*/ 2147483646 w 42677"/>
              <a:gd name="T1" fmla="*/ 2147483646 h 21600"/>
              <a:gd name="T2" fmla="*/ 0 w 42677"/>
              <a:gd name="T3" fmla="*/ 2147483646 h 21600"/>
              <a:gd name="T4" fmla="*/ 2147483646 w 42677"/>
              <a:gd name="T5" fmla="*/ 0 h 21600"/>
              <a:gd name="T6" fmla="*/ 0 60000 65536"/>
              <a:gd name="T7" fmla="*/ 0 60000 65536"/>
              <a:gd name="T8" fmla="*/ 0 60000 65536"/>
              <a:gd name="T9" fmla="*/ 0 w 42677"/>
              <a:gd name="T10" fmla="*/ 0 h 21600"/>
              <a:gd name="T11" fmla="*/ 42677 w 426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677" h="21600" fill="none" extrusionOk="0">
                <a:moveTo>
                  <a:pt x="42677" y="3849"/>
                </a:moveTo>
                <a:cubicBezTo>
                  <a:pt x="40816" y="14126"/>
                  <a:pt x="31867" y="21599"/>
                  <a:pt x="21423" y="21600"/>
                </a:cubicBezTo>
                <a:cubicBezTo>
                  <a:pt x="10561" y="21600"/>
                  <a:pt x="1389" y="13534"/>
                  <a:pt x="0" y="2761"/>
                </a:cubicBezTo>
              </a:path>
              <a:path w="42677" h="21600" stroke="0" extrusionOk="0">
                <a:moveTo>
                  <a:pt x="42677" y="3849"/>
                </a:moveTo>
                <a:cubicBezTo>
                  <a:pt x="40816" y="14126"/>
                  <a:pt x="31867" y="21599"/>
                  <a:pt x="21423" y="21600"/>
                </a:cubicBezTo>
                <a:cubicBezTo>
                  <a:pt x="10561" y="21600"/>
                  <a:pt x="1389" y="13534"/>
                  <a:pt x="0" y="2761"/>
                </a:cubicBezTo>
                <a:lnTo>
                  <a:pt x="21423" y="0"/>
                </a:lnTo>
                <a:lnTo>
                  <a:pt x="42677" y="3849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1" name="Arc 69"/>
          <p:cNvSpPr>
            <a:spLocks/>
          </p:cNvSpPr>
          <p:nvPr/>
        </p:nvSpPr>
        <p:spPr bwMode="auto">
          <a:xfrm>
            <a:off x="2687638" y="4181475"/>
            <a:ext cx="1695450" cy="560388"/>
          </a:xfrm>
          <a:custGeom>
            <a:avLst/>
            <a:gdLst>
              <a:gd name="T0" fmla="*/ 2147483646 w 43200"/>
              <a:gd name="T1" fmla="*/ 2147483646 h 21956"/>
              <a:gd name="T2" fmla="*/ 2147483646 w 43200"/>
              <a:gd name="T3" fmla="*/ 2147483646 h 21956"/>
              <a:gd name="T4" fmla="*/ 2147483646 w 43200"/>
              <a:gd name="T5" fmla="*/ 2147483646 h 21956"/>
              <a:gd name="T6" fmla="*/ 0 60000 65536"/>
              <a:gd name="T7" fmla="*/ 0 60000 65536"/>
              <a:gd name="T8" fmla="*/ 0 60000 65536"/>
              <a:gd name="T9" fmla="*/ 0 w 43200"/>
              <a:gd name="T10" fmla="*/ 0 h 21956"/>
              <a:gd name="T11" fmla="*/ 43200 w 43200"/>
              <a:gd name="T12" fmla="*/ 21956 h 219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956" fill="none" extrusionOk="0">
                <a:moveTo>
                  <a:pt x="2" y="21956"/>
                </a:moveTo>
                <a:cubicBezTo>
                  <a:pt x="0" y="21837"/>
                  <a:pt x="0" y="2171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56" stroke="0" extrusionOk="0">
                <a:moveTo>
                  <a:pt x="2" y="21956"/>
                </a:moveTo>
                <a:cubicBezTo>
                  <a:pt x="0" y="21837"/>
                  <a:pt x="0" y="2171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" y="21956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2" name="Arc 70"/>
          <p:cNvSpPr>
            <a:spLocks/>
          </p:cNvSpPr>
          <p:nvPr/>
        </p:nvSpPr>
        <p:spPr bwMode="auto">
          <a:xfrm flipV="1">
            <a:off x="2716213" y="4729163"/>
            <a:ext cx="1725612" cy="673100"/>
          </a:xfrm>
          <a:custGeom>
            <a:avLst/>
            <a:gdLst>
              <a:gd name="T0" fmla="*/ 0 w 41008"/>
              <a:gd name="T1" fmla="*/ 2147483646 h 21600"/>
              <a:gd name="T2" fmla="*/ 2147483646 w 41008"/>
              <a:gd name="T3" fmla="*/ 2147483646 h 21600"/>
              <a:gd name="T4" fmla="*/ 2147483646 w 41008"/>
              <a:gd name="T5" fmla="*/ 2147483646 h 21600"/>
              <a:gd name="T6" fmla="*/ 0 60000 65536"/>
              <a:gd name="T7" fmla="*/ 0 60000 65536"/>
              <a:gd name="T8" fmla="*/ 0 60000 65536"/>
              <a:gd name="T9" fmla="*/ 0 w 41008"/>
              <a:gd name="T10" fmla="*/ 0 h 21600"/>
              <a:gd name="T11" fmla="*/ 41008 w 410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08" h="21600" fill="none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9858" y="0"/>
                  <a:pt x="38269" y="6260"/>
                  <a:pt x="41008" y="15400"/>
                </a:cubicBezTo>
              </a:path>
              <a:path w="41008" h="21600" stroke="0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9858" y="0"/>
                  <a:pt x="38269" y="6260"/>
                  <a:pt x="41008" y="15400"/>
                </a:cubicBezTo>
                <a:lnTo>
                  <a:pt x="20317" y="21600"/>
                </a:lnTo>
                <a:lnTo>
                  <a:pt x="-1" y="14266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3" name="Arc 71"/>
          <p:cNvSpPr>
            <a:spLocks/>
          </p:cNvSpPr>
          <p:nvPr/>
        </p:nvSpPr>
        <p:spPr bwMode="auto">
          <a:xfrm flipV="1">
            <a:off x="4467225" y="4708525"/>
            <a:ext cx="1682750" cy="673100"/>
          </a:xfrm>
          <a:custGeom>
            <a:avLst/>
            <a:gdLst>
              <a:gd name="T0" fmla="*/ 0 w 39973"/>
              <a:gd name="T1" fmla="*/ 2147483646 h 21600"/>
              <a:gd name="T2" fmla="*/ 2147483646 w 39973"/>
              <a:gd name="T3" fmla="*/ 2147483646 h 21600"/>
              <a:gd name="T4" fmla="*/ 2147483646 w 39973"/>
              <a:gd name="T5" fmla="*/ 2147483646 h 21600"/>
              <a:gd name="T6" fmla="*/ 0 60000 65536"/>
              <a:gd name="T7" fmla="*/ 0 60000 65536"/>
              <a:gd name="T8" fmla="*/ 0 60000 65536"/>
              <a:gd name="T9" fmla="*/ 0 w 39973"/>
              <a:gd name="T10" fmla="*/ 0 h 21600"/>
              <a:gd name="T11" fmla="*/ 39973 w 399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973" h="21600" fill="none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8780" y="0"/>
                  <a:pt x="36464" y="4942"/>
                  <a:pt x="39973" y="12644"/>
                </a:cubicBezTo>
              </a:path>
              <a:path w="39973" h="21600" stroke="0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8780" y="0"/>
                  <a:pt x="36464" y="4942"/>
                  <a:pt x="39973" y="12644"/>
                </a:cubicBezTo>
                <a:lnTo>
                  <a:pt x="20317" y="21600"/>
                </a:lnTo>
                <a:lnTo>
                  <a:pt x="-1" y="14266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4" name="Arc 72"/>
          <p:cNvSpPr>
            <a:spLocks/>
          </p:cNvSpPr>
          <p:nvPr/>
        </p:nvSpPr>
        <p:spPr bwMode="auto">
          <a:xfrm flipH="1">
            <a:off x="1390650" y="4318000"/>
            <a:ext cx="1144588" cy="1066800"/>
          </a:xfrm>
          <a:custGeom>
            <a:avLst/>
            <a:gdLst>
              <a:gd name="T0" fmla="*/ 0 w 42820"/>
              <a:gd name="T1" fmla="*/ 2147483646 h 43200"/>
              <a:gd name="T2" fmla="*/ 2147483646 w 42820"/>
              <a:gd name="T3" fmla="*/ 2147483646 h 43200"/>
              <a:gd name="T4" fmla="*/ 2147483646 w 42820"/>
              <a:gd name="T5" fmla="*/ 2147483646 h 43200"/>
              <a:gd name="T6" fmla="*/ 0 60000 65536"/>
              <a:gd name="T7" fmla="*/ 0 60000 65536"/>
              <a:gd name="T8" fmla="*/ 0 60000 65536"/>
              <a:gd name="T9" fmla="*/ 0 w 42820"/>
              <a:gd name="T10" fmla="*/ 0 h 43200"/>
              <a:gd name="T11" fmla="*/ 42820 w 4282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820" h="43200" fill="none" extrusionOk="0">
                <a:moveTo>
                  <a:pt x="-1" y="17566"/>
                </a:moveTo>
                <a:cubicBezTo>
                  <a:pt x="1936" y="7375"/>
                  <a:pt x="10845" y="-1"/>
                  <a:pt x="21220" y="0"/>
                </a:cubicBezTo>
                <a:cubicBezTo>
                  <a:pt x="33149" y="0"/>
                  <a:pt x="42820" y="9670"/>
                  <a:pt x="42820" y="21600"/>
                </a:cubicBezTo>
                <a:cubicBezTo>
                  <a:pt x="42820" y="33529"/>
                  <a:pt x="33149" y="43200"/>
                  <a:pt x="21220" y="43200"/>
                </a:cubicBezTo>
                <a:cubicBezTo>
                  <a:pt x="10943" y="43200"/>
                  <a:pt x="2089" y="35959"/>
                  <a:pt x="49" y="25887"/>
                </a:cubicBezTo>
              </a:path>
              <a:path w="42820" h="43200" stroke="0" extrusionOk="0">
                <a:moveTo>
                  <a:pt x="-1" y="17566"/>
                </a:moveTo>
                <a:cubicBezTo>
                  <a:pt x="1936" y="7375"/>
                  <a:pt x="10845" y="-1"/>
                  <a:pt x="21220" y="0"/>
                </a:cubicBezTo>
                <a:cubicBezTo>
                  <a:pt x="33149" y="0"/>
                  <a:pt x="42820" y="9670"/>
                  <a:pt x="42820" y="21600"/>
                </a:cubicBezTo>
                <a:cubicBezTo>
                  <a:pt x="42820" y="33529"/>
                  <a:pt x="33149" y="43200"/>
                  <a:pt x="21220" y="43200"/>
                </a:cubicBezTo>
                <a:cubicBezTo>
                  <a:pt x="10943" y="43200"/>
                  <a:pt x="2089" y="35959"/>
                  <a:pt x="49" y="25887"/>
                </a:cubicBezTo>
                <a:lnTo>
                  <a:pt x="21220" y="21600"/>
                </a:lnTo>
                <a:lnTo>
                  <a:pt x="-1" y="17566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5" name="Arc 73"/>
          <p:cNvSpPr>
            <a:spLocks/>
          </p:cNvSpPr>
          <p:nvPr/>
        </p:nvSpPr>
        <p:spPr bwMode="auto">
          <a:xfrm flipH="1" flipV="1">
            <a:off x="2520950" y="3240088"/>
            <a:ext cx="3659188" cy="1744662"/>
          </a:xfrm>
          <a:custGeom>
            <a:avLst/>
            <a:gdLst>
              <a:gd name="T0" fmla="*/ 2147483646 w 42677"/>
              <a:gd name="T1" fmla="*/ 2147483646 h 21600"/>
              <a:gd name="T2" fmla="*/ 0 w 42677"/>
              <a:gd name="T3" fmla="*/ 2147483646 h 21600"/>
              <a:gd name="T4" fmla="*/ 2147483646 w 42677"/>
              <a:gd name="T5" fmla="*/ 0 h 21600"/>
              <a:gd name="T6" fmla="*/ 0 60000 65536"/>
              <a:gd name="T7" fmla="*/ 0 60000 65536"/>
              <a:gd name="T8" fmla="*/ 0 60000 65536"/>
              <a:gd name="T9" fmla="*/ 0 w 42677"/>
              <a:gd name="T10" fmla="*/ 0 h 21600"/>
              <a:gd name="T11" fmla="*/ 42677 w 426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677" h="21600" fill="none" extrusionOk="0">
                <a:moveTo>
                  <a:pt x="42677" y="3849"/>
                </a:moveTo>
                <a:cubicBezTo>
                  <a:pt x="40816" y="14126"/>
                  <a:pt x="31867" y="21599"/>
                  <a:pt x="21423" y="21600"/>
                </a:cubicBezTo>
                <a:cubicBezTo>
                  <a:pt x="10561" y="21600"/>
                  <a:pt x="1389" y="13534"/>
                  <a:pt x="0" y="2761"/>
                </a:cubicBezTo>
              </a:path>
              <a:path w="42677" h="21600" stroke="0" extrusionOk="0">
                <a:moveTo>
                  <a:pt x="42677" y="3849"/>
                </a:moveTo>
                <a:cubicBezTo>
                  <a:pt x="40816" y="14126"/>
                  <a:pt x="31867" y="21599"/>
                  <a:pt x="21423" y="21600"/>
                </a:cubicBezTo>
                <a:cubicBezTo>
                  <a:pt x="10561" y="21600"/>
                  <a:pt x="1389" y="13534"/>
                  <a:pt x="0" y="2761"/>
                </a:cubicBezTo>
                <a:lnTo>
                  <a:pt x="21423" y="0"/>
                </a:lnTo>
                <a:lnTo>
                  <a:pt x="42677" y="3849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588EC0-E0E2-4D7D-A9D6-EA0188B39C2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7" grpId="0" animBg="1"/>
      <p:bldP spid="59458" grpId="0" animBg="1"/>
      <p:bldP spid="59459" grpId="0" animBg="1"/>
      <p:bldP spid="59460" grpId="0" animBg="1"/>
      <p:bldP spid="59461" grpId="0" animBg="1"/>
      <p:bldP spid="59462" grpId="0" animBg="1"/>
      <p:bldP spid="59463" grpId="0" animBg="1"/>
      <p:bldP spid="59464" grpId="0" animBg="1"/>
      <p:bldP spid="5946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990600"/>
            <a:ext cx="8458200" cy="4800600"/>
          </a:xfrm>
          <a:noFill/>
        </p:spPr>
        <p:txBody>
          <a:bodyPr/>
          <a:lstStyle/>
          <a:p>
            <a:pPr eaLnBrk="1" hangingPunct="1"/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图中弧的个数是否一定有限？</a:t>
            </a:r>
          </a:p>
          <a:p>
            <a:pPr eaLnBrk="1" hangingPunct="1"/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图是否一定为有限有向图？     </a:t>
            </a:r>
          </a:p>
          <a:p>
            <a:pPr eaLnBrk="1" hangingPunct="1"/>
            <a:r>
              <a:rPr lang="zh-CN" altLang="en-US" b="0" smtClean="0">
                <a:latin typeface="Times New Roman" panose="02020603050405020304" pitchFamily="18" charset="0"/>
              </a:rPr>
              <a:t>由</a:t>
            </a:r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路中点集与弧集构成的子图</a:t>
            </a:r>
            <a:r>
              <a:rPr lang="en-US" altLang="zh-CN" b="0" smtClean="0">
                <a:latin typeface="Times New Roman" panose="02020603050405020304" pitchFamily="18" charset="0"/>
              </a:rPr>
              <a:t>G’</a:t>
            </a:r>
            <a:r>
              <a:rPr lang="zh-CN" altLang="en-US" b="0" smtClean="0">
                <a:latin typeface="Times New Roman" panose="02020603050405020304" pitchFamily="18" charset="0"/>
              </a:rPr>
              <a:t>是否一定为有限有向图？     </a:t>
            </a:r>
          </a:p>
          <a:p>
            <a:pPr eaLnBrk="1" hangingPunct="1"/>
            <a:r>
              <a:rPr lang="zh-CN" altLang="en-US" b="0" smtClean="0">
                <a:latin typeface="Times New Roman" panose="02020603050405020304" pitchFamily="18" charset="0"/>
              </a:rPr>
              <a:t>无孤立点的</a:t>
            </a:r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图是否为有限有向图？</a:t>
            </a:r>
          </a:p>
          <a:p>
            <a:pPr eaLnBrk="1" hangingPunct="1"/>
            <a:r>
              <a:rPr lang="zh-CN" altLang="en-US" b="0" smtClean="0">
                <a:latin typeface="Times New Roman" panose="02020603050405020304" pitchFamily="18" charset="0"/>
              </a:rPr>
              <a:t>无孤立点的</a:t>
            </a:r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图是否一定强连通？</a:t>
            </a:r>
            <a:endParaRPr lang="en-US" altLang="zh-CN" b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图中每点的度是否一定为偶数？    </a:t>
            </a:r>
          </a:p>
        </p:txBody>
      </p:sp>
      <p:sp>
        <p:nvSpPr>
          <p:cNvPr id="12698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1833E5-D9B8-4B73-AE9F-63867D32DB8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kumimoji="0" lang="en-US" altLang="zh-CN" sz="1400" b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solidFill>
                  <a:srgbClr val="FFCC00"/>
                </a:solidFill>
                <a:latin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solidFill>
                  <a:srgbClr val="FFCC00"/>
                </a:solidFill>
                <a:latin typeface="Times New Roman" pitchFamily="18" charset="0"/>
              </a:rPr>
              <a:t>练习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990600"/>
            <a:ext cx="84582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图中弧的个数是否一定有限？ 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图是否一定为有限有向图</a:t>
            </a:r>
            <a:r>
              <a:rPr lang="zh-CN" altLang="en-US" b="0" smtClean="0">
                <a:solidFill>
                  <a:srgbClr val="FFFFCC"/>
                </a:solidFill>
                <a:latin typeface="Times New Roman" panose="02020603050405020304" pitchFamily="18" charset="0"/>
              </a:rPr>
              <a:t>？     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否（可有无穷多个孤立点）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 smtClean="0">
                <a:latin typeface="Times New Roman" panose="02020603050405020304" pitchFamily="18" charset="0"/>
              </a:rPr>
              <a:t>由</a:t>
            </a:r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路中点集与弧集构成的子图</a:t>
            </a:r>
            <a:r>
              <a:rPr lang="en-US" altLang="zh-CN" b="0" smtClean="0">
                <a:latin typeface="Times New Roman" panose="02020603050405020304" pitchFamily="18" charset="0"/>
              </a:rPr>
              <a:t>G’</a:t>
            </a:r>
            <a:r>
              <a:rPr lang="zh-CN" altLang="en-US" b="0" smtClean="0">
                <a:latin typeface="Times New Roman" panose="02020603050405020304" pitchFamily="18" charset="0"/>
              </a:rPr>
              <a:t>是否一定为有限有向图？</a:t>
            </a:r>
            <a:r>
              <a:rPr lang="zh-CN" altLang="en-US" b="0" smtClean="0">
                <a:solidFill>
                  <a:srgbClr val="FFFFCC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 smtClean="0">
                <a:latin typeface="Times New Roman" panose="02020603050405020304" pitchFamily="18" charset="0"/>
              </a:rPr>
              <a:t>无孤立点的</a:t>
            </a:r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图是否为有限有向图？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 smtClean="0">
                <a:latin typeface="Times New Roman" panose="02020603050405020304" pitchFamily="18" charset="0"/>
              </a:rPr>
              <a:t>无孤立点的</a:t>
            </a:r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图是否一定强连通？    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endParaRPr lang="en-US" altLang="zh-CN" b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图中每点的度是否一定为偶数</a:t>
            </a:r>
            <a:r>
              <a:rPr lang="zh-CN" altLang="en-US" b="0" smtClean="0">
                <a:solidFill>
                  <a:srgbClr val="FFFFCC"/>
                </a:solidFill>
                <a:latin typeface="Times New Roman" panose="02020603050405020304" pitchFamily="18" charset="0"/>
              </a:rPr>
              <a:t>？    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</a:p>
        </p:txBody>
      </p:sp>
      <p:sp>
        <p:nvSpPr>
          <p:cNvPr id="12800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3A1C93-ABA1-45C4-93CA-A28885772A5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620000" cy="707886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 smtClean="0">
                <a:latin typeface="+mj-ea"/>
              </a:rPr>
              <a:t>二、</a:t>
            </a:r>
            <a:r>
              <a:rPr lang="zh-CN" altLang="en-US" sz="4000" dirty="0" smtClean="0">
                <a:latin typeface="+mj-ea"/>
                <a:cs typeface="Times New Roman" panose="02020603050405020304" pitchFamily="18" charset="0"/>
              </a:rPr>
              <a:t>判定</a:t>
            </a:r>
            <a:r>
              <a:rPr lang="en-US" altLang="zh-CN" sz="4000" dirty="0" smtClean="0">
                <a:latin typeface="+mj-ea"/>
                <a:cs typeface="Times New Roman" panose="02020603050405020304" pitchFamily="18" charset="0"/>
              </a:rPr>
              <a:t>Euler</a:t>
            </a:r>
            <a:r>
              <a:rPr lang="zh-CN" altLang="en-US" sz="4000" dirty="0" smtClean="0">
                <a:latin typeface="+mj-ea"/>
                <a:cs typeface="Times New Roman" panose="02020603050405020304" pitchFamily="18" charset="0"/>
              </a:rPr>
              <a:t>图的充要条件</a:t>
            </a:r>
            <a:endParaRPr lang="en-US" altLang="zh-CN" sz="4000" dirty="0">
              <a:latin typeface="+mj-ea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839200" cy="5410200"/>
          </a:xfrm>
        </p:spPr>
        <p:txBody>
          <a:bodyPr/>
          <a:lstStyle/>
          <a:p>
            <a:pPr marL="363538" indent="-363538"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4.3.2(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要求！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marL="363538" indent="-363538"/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是无孤立点的有限有向图。于是，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有</a:t>
            </a:r>
            <a:r>
              <a:rPr lang="en-US" altLang="zh-CN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dirty="0" smtClean="0">
                <a:latin typeface="Times New Roman" panose="02020603050405020304" pitchFamily="18" charset="0"/>
              </a:rPr>
              <a:t>路当且仅当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是平衡的，并且强连通。</a:t>
            </a:r>
          </a:p>
          <a:p>
            <a:pPr marL="363538" indent="-363538" algn="just"/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u="sng" dirty="0" smtClean="0">
                <a:latin typeface="Times New Roman" panose="02020603050405020304" pitchFamily="18" charset="0"/>
              </a:rPr>
              <a:t>必要性</a:t>
            </a:r>
            <a:r>
              <a:rPr lang="zh-CN" altLang="en-US" dirty="0" smtClean="0">
                <a:latin typeface="Times New Roman" panose="02020603050405020304" pitchFamily="18" charset="0"/>
              </a:rPr>
              <a:t>显然。</a:t>
            </a:r>
          </a:p>
          <a:p>
            <a:pPr marL="363538" indent="-363538" algn="just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	</a:t>
            </a:r>
            <a:r>
              <a:rPr lang="zh-CN" altLang="en-US" u="sng" dirty="0" smtClean="0">
                <a:latin typeface="Times New Roman" panose="02020603050405020304" pitchFamily="18" charset="0"/>
              </a:rPr>
              <a:t>充分性</a:t>
            </a:r>
            <a:r>
              <a:rPr lang="zh-CN" altLang="en-US" dirty="0" smtClean="0">
                <a:latin typeface="Times New Roman" panose="02020603050405020304" pitchFamily="18" charset="0"/>
              </a:rPr>
              <a:t>  由于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没有孤立点，且平衡，所以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的任一点至少发出一条弧。于是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中存在至少一条有向路，并且在该有向路中没有弧被重复使用。令 </a:t>
            </a:r>
            <a:r>
              <a:rPr lang="en-US" altLang="zh-CN" dirty="0" smtClean="0">
                <a:latin typeface="Times New Roman" panose="02020603050405020304" pitchFamily="18" charset="0"/>
              </a:rPr>
              <a:t>L=（e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dirty="0" smtClean="0"/>
              <a:t>…</a:t>
            </a:r>
            <a:r>
              <a:rPr lang="en-US" altLang="zh-CN" dirty="0" smtClean="0">
                <a:latin typeface="Times New Roman" panose="02020603050405020304" pitchFamily="18" charset="0"/>
              </a:rPr>
              <a:t> ,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）  </a:t>
            </a:r>
          </a:p>
          <a:p>
            <a:pPr marL="363538" indent="-363538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	是如此有向路中最长者。</a:t>
            </a:r>
            <a:br>
              <a:rPr lang="zh-CN" altLang="en-US" dirty="0" smtClean="0">
                <a:latin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</a:rPr>
              <a:t>往证：</a:t>
            </a:r>
            <a:r>
              <a:rPr lang="en-US" altLang="zh-CN" dirty="0" smtClean="0">
                <a:latin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</a:rPr>
              <a:t>就是一条</a:t>
            </a:r>
            <a:r>
              <a:rPr lang="en-US" altLang="zh-CN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dirty="0" smtClean="0">
                <a:latin typeface="Times New Roman" panose="02020603050405020304" pitchFamily="18" charset="0"/>
              </a:rPr>
              <a:t>路。  </a:t>
            </a:r>
          </a:p>
        </p:txBody>
      </p:sp>
      <p:sp>
        <p:nvSpPr>
          <p:cNvPr id="12902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D6859E-9469-45BB-8D41-C2B715F360A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093"/>
            <a:ext cx="7772400" cy="707886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>
                <a:latin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</a:rPr>
              <a:t>4.3.2</a:t>
            </a:r>
            <a:endParaRPr lang="en-US" altLang="zh-CN" sz="400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686800" cy="48641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solidFill>
                  <a:schemeClr val="tx2"/>
                </a:solidFill>
                <a:latin typeface="Times New Roman" pitchFamily="18" charset="0"/>
              </a:rPr>
              <a:t>(1)</a:t>
            </a:r>
            <a:r>
              <a:rPr lang="zh-CN" altLang="en-US" sz="3600" dirty="0" smtClean="0">
                <a:solidFill>
                  <a:schemeClr val="tx2"/>
                </a:solidFill>
                <a:latin typeface="Times New Roman" pitchFamily="18" charset="0"/>
              </a:rPr>
              <a:t>令</a:t>
            </a:r>
            <a:r>
              <a:rPr lang="en-US" altLang="zh-CN" sz="3600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lang="en-US" altLang="zh-CN" sz="3600" i="1" dirty="0" smtClean="0">
                <a:solidFill>
                  <a:schemeClr val="tx2"/>
                </a:solidFill>
                <a:latin typeface="Times New Roman" pitchFamily="18" charset="0"/>
              </a:rPr>
              <a:t>fin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altLang="zh-CN" sz="3600" i="1" dirty="0" err="1" smtClean="0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lang="en-US" altLang="zh-CN" sz="3600" i="1" baseline="-30000" dirty="0" err="1" smtClean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itchFamily="18" charset="0"/>
              </a:rPr>
              <a:t>)，</a:t>
            </a:r>
            <a:r>
              <a:rPr lang="zh-CN" altLang="en-US" sz="3600" dirty="0" smtClean="0">
                <a:solidFill>
                  <a:schemeClr val="tx2"/>
                </a:solidFill>
                <a:latin typeface="Times New Roman" pitchFamily="18" charset="0"/>
              </a:rPr>
              <a:t>证：</a:t>
            </a:r>
            <a:r>
              <a:rPr lang="en-US" altLang="zh-CN" sz="3600" i="1" dirty="0" smtClean="0">
                <a:solidFill>
                  <a:schemeClr val="tx2"/>
                </a:solidFill>
                <a:latin typeface="Times New Roman" pitchFamily="18" charset="0"/>
              </a:rPr>
              <a:t>init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3600" i="1" dirty="0" smtClean="0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lang="en-US" altLang="zh-CN" sz="3600" i="1" baseline="-30000" dirty="0" smtClean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lang="en-US" altLang="zh-CN" sz="3600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</a:p>
          <a:p>
            <a:pPr marL="93663" indent="-93663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>
                <a:latin typeface="Times New Roman" pitchFamily="18" charset="0"/>
              </a:rPr>
              <a:t>	</a:t>
            </a:r>
            <a:r>
              <a:rPr lang="zh-CN" altLang="en-US" sz="3300" dirty="0" smtClean="0">
                <a:latin typeface="宋体" pitchFamily="2" charset="-122"/>
              </a:rPr>
              <a:t>设</a:t>
            </a:r>
            <a:r>
              <a:rPr lang="en-US" altLang="zh-CN" sz="3300" dirty="0">
                <a:latin typeface="Times New Roman" pitchFamily="18" charset="0"/>
              </a:rPr>
              <a:t>v</a:t>
            </a:r>
            <a:r>
              <a:rPr lang="zh-CN" altLang="en-US" sz="3300" dirty="0">
                <a:latin typeface="宋体" pitchFamily="2" charset="-122"/>
              </a:rPr>
              <a:t>的输出次数为</a:t>
            </a:r>
            <a:r>
              <a:rPr lang="en-US" altLang="zh-CN" sz="3300" dirty="0">
                <a:latin typeface="Times New Roman" pitchFamily="18" charset="0"/>
              </a:rPr>
              <a:t>k (k</a:t>
            </a:r>
            <a:r>
              <a:rPr lang="en-US" altLang="zh-CN" sz="3300" dirty="0">
                <a:latin typeface="Times New Roman" pitchFamily="18" charset="0"/>
                <a:cs typeface="Times New Roman" pitchFamily="18" charset="0"/>
              </a:rPr>
              <a:t>≥1</a:t>
            </a:r>
            <a:r>
              <a:rPr lang="en-US" altLang="zh-CN" sz="3300" dirty="0" smtClean="0">
                <a:latin typeface="Times New Roman" pitchFamily="18" charset="0"/>
              </a:rPr>
              <a:t>),</a:t>
            </a:r>
            <a:r>
              <a:rPr lang="zh-CN" altLang="en-US" sz="3300" dirty="0" smtClean="0">
                <a:latin typeface="Times New Roman" pitchFamily="18" charset="0"/>
              </a:rPr>
              <a:t>则</a:t>
            </a:r>
            <a:r>
              <a:rPr lang="en-US" altLang="zh-CN" sz="3300" dirty="0">
                <a:latin typeface="Times New Roman" pitchFamily="18" charset="0"/>
              </a:rPr>
              <a:t>v</a:t>
            </a:r>
            <a:r>
              <a:rPr lang="zh-CN" altLang="en-US" sz="3300" dirty="0">
                <a:latin typeface="宋体" pitchFamily="2" charset="-122"/>
              </a:rPr>
              <a:t>的输入次数也为</a:t>
            </a:r>
            <a:r>
              <a:rPr lang="en-US" altLang="zh-CN" sz="3300" dirty="0" smtClean="0">
                <a:latin typeface="Times New Roman" pitchFamily="18" charset="0"/>
              </a:rPr>
              <a:t>k</a:t>
            </a:r>
            <a:endParaRPr lang="zh-CN" altLang="en-US" sz="3300" dirty="0">
              <a:latin typeface="Times New Roman" pitchFamily="18" charset="0"/>
            </a:endParaRPr>
          </a:p>
          <a:p>
            <a:pPr marL="449263" indent="-449263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b="0" dirty="0" smtClean="0">
                <a:solidFill>
                  <a:schemeClr val="tx2"/>
                </a:solidFill>
                <a:latin typeface="Calibri"/>
                <a:cs typeface="Calibri"/>
              </a:rPr>
              <a:t>❶</a:t>
            </a:r>
            <a:r>
              <a:rPr lang="zh-CN" altLang="en-US" sz="3300" dirty="0" smtClean="0">
                <a:latin typeface="Times New Roman" pitchFamily="18" charset="0"/>
              </a:rPr>
              <a:t>证明</a:t>
            </a:r>
            <a:r>
              <a:rPr lang="zh-CN" altLang="en-US" sz="3300" dirty="0">
                <a:latin typeface="Times New Roman" pitchFamily="18" charset="0"/>
              </a:rPr>
              <a:t>由</a:t>
            </a:r>
            <a:r>
              <a:rPr lang="en-US" altLang="zh-CN" sz="3300" i="1" dirty="0">
                <a:latin typeface="Times New Roman" pitchFamily="18" charset="0"/>
              </a:rPr>
              <a:t>v</a:t>
            </a:r>
            <a:r>
              <a:rPr lang="zh-CN" altLang="en-US" sz="3300" dirty="0">
                <a:latin typeface="Times New Roman" pitchFamily="18" charset="0"/>
              </a:rPr>
              <a:t>发出的</a:t>
            </a:r>
            <a:r>
              <a:rPr lang="en-US" altLang="zh-CN" sz="3300" i="1" dirty="0">
                <a:latin typeface="Times New Roman" pitchFamily="18" charset="0"/>
              </a:rPr>
              <a:t>k</a:t>
            </a:r>
            <a:r>
              <a:rPr lang="zh-CN" altLang="en-US" sz="3300" dirty="0">
                <a:latin typeface="Times New Roman" pitchFamily="18" charset="0"/>
              </a:rPr>
              <a:t>条弧必然全部出现在</a:t>
            </a:r>
            <a:r>
              <a:rPr lang="en-US" altLang="zh-CN" sz="3300" i="1" dirty="0">
                <a:latin typeface="Times New Roman" pitchFamily="18" charset="0"/>
              </a:rPr>
              <a:t>L</a:t>
            </a:r>
            <a:r>
              <a:rPr lang="zh-CN" altLang="en-US" sz="3300" dirty="0">
                <a:latin typeface="Times New Roman" pitchFamily="18" charset="0"/>
              </a:rPr>
              <a:t>中。</a:t>
            </a:r>
          </a:p>
          <a:p>
            <a:pPr marL="449263" indent="-449263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>
                <a:latin typeface="宋体" pitchFamily="2" charset="-122"/>
              </a:rPr>
              <a:t>	反证法，若</a:t>
            </a:r>
            <a:r>
              <a:rPr lang="en-US" altLang="zh-CN" sz="3300" i="1" dirty="0">
                <a:latin typeface="Times New Roman" pitchFamily="18" charset="0"/>
              </a:rPr>
              <a:t>e</a:t>
            </a:r>
            <a:r>
              <a:rPr lang="zh-CN" altLang="en-US" sz="3300" dirty="0">
                <a:latin typeface="宋体" pitchFamily="2" charset="-122"/>
              </a:rPr>
              <a:t>不在</a:t>
            </a:r>
            <a:r>
              <a:rPr lang="en-US" altLang="zh-CN" sz="3300" i="1" dirty="0">
                <a:latin typeface="Times New Roman" pitchFamily="18" charset="0"/>
              </a:rPr>
              <a:t>L</a:t>
            </a:r>
            <a:r>
              <a:rPr lang="zh-CN" altLang="en-US" sz="3300" dirty="0">
                <a:latin typeface="宋体" pitchFamily="2" charset="-122"/>
              </a:rPr>
              <a:t>中，且</a:t>
            </a:r>
            <a:r>
              <a:rPr lang="en-US" altLang="zh-CN" sz="3300" i="1" dirty="0">
                <a:latin typeface="Times New Roman" pitchFamily="18" charset="0"/>
              </a:rPr>
              <a:t>init</a:t>
            </a:r>
            <a:r>
              <a:rPr lang="en-US" altLang="zh-CN" sz="3300" dirty="0">
                <a:latin typeface="Times New Roman" pitchFamily="18" charset="0"/>
              </a:rPr>
              <a:t>(</a:t>
            </a:r>
            <a:r>
              <a:rPr lang="en-US" altLang="zh-CN" sz="3300" i="1" dirty="0">
                <a:latin typeface="Times New Roman" pitchFamily="18" charset="0"/>
              </a:rPr>
              <a:t>e</a:t>
            </a:r>
            <a:r>
              <a:rPr lang="en-US" altLang="zh-CN" sz="3300" dirty="0">
                <a:latin typeface="Times New Roman" pitchFamily="18" charset="0"/>
              </a:rPr>
              <a:t>)=</a:t>
            </a:r>
            <a:r>
              <a:rPr lang="en-US" altLang="zh-CN" sz="3300" i="1" dirty="0">
                <a:latin typeface="Times New Roman" pitchFamily="18" charset="0"/>
              </a:rPr>
              <a:t>v</a:t>
            </a:r>
            <a:r>
              <a:rPr lang="en-US" altLang="zh-CN" sz="3300" dirty="0">
                <a:latin typeface="宋体" pitchFamily="2" charset="-122"/>
              </a:rPr>
              <a:t>，</a:t>
            </a:r>
            <a:br>
              <a:rPr lang="en-US" altLang="zh-CN" sz="3300" dirty="0">
                <a:latin typeface="宋体" pitchFamily="2" charset="-122"/>
              </a:rPr>
            </a:br>
            <a:r>
              <a:rPr lang="zh-CN" altLang="en-US" sz="3300" dirty="0" smtClean="0">
                <a:latin typeface="宋体" pitchFamily="2" charset="-122"/>
              </a:rPr>
              <a:t>则</a:t>
            </a:r>
            <a:r>
              <a:rPr lang="en-US" altLang="zh-CN" sz="3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300" baseline="30000" dirty="0" smtClean="0">
                <a:latin typeface="宋体" pitchFamily="2" charset="-122"/>
              </a:rPr>
              <a:t>+</a:t>
            </a:r>
            <a:r>
              <a:rPr lang="en-US" altLang="zh-CN" sz="3300" dirty="0" smtClean="0">
                <a:latin typeface="宋体" pitchFamily="2" charset="-122"/>
              </a:rPr>
              <a:t>=</a:t>
            </a:r>
            <a:r>
              <a:rPr lang="zh-CN" altLang="en-US" sz="3300" dirty="0" smtClean="0">
                <a:latin typeface="Times New Roman" pitchFamily="18" charset="0"/>
              </a:rPr>
              <a:t>(</a:t>
            </a:r>
            <a:r>
              <a:rPr lang="en-US" altLang="zh-CN" sz="3300" i="1" dirty="0">
                <a:latin typeface="Times New Roman" pitchFamily="18" charset="0"/>
              </a:rPr>
              <a:t>e</a:t>
            </a:r>
            <a:r>
              <a:rPr lang="en-US" altLang="zh-CN" sz="3300" i="1" baseline="-30000" dirty="0">
                <a:latin typeface="Times New Roman" pitchFamily="18" charset="0"/>
              </a:rPr>
              <a:t>1</a:t>
            </a:r>
            <a:r>
              <a:rPr lang="en-US" altLang="zh-CN" sz="3300" i="1" dirty="0">
                <a:latin typeface="宋体" pitchFamily="2" charset="-122"/>
              </a:rPr>
              <a:t>,</a:t>
            </a:r>
            <a:r>
              <a:rPr lang="en-US" altLang="zh-CN" sz="3300" i="1" dirty="0"/>
              <a:t>…</a:t>
            </a:r>
            <a:r>
              <a:rPr lang="en-US" altLang="zh-CN" sz="3300" i="1" dirty="0">
                <a:latin typeface="宋体" pitchFamily="2" charset="-122"/>
              </a:rPr>
              <a:t>,</a:t>
            </a:r>
            <a:r>
              <a:rPr lang="en-US" altLang="zh-CN" sz="3300" i="1" dirty="0" err="1">
                <a:latin typeface="Times New Roman" pitchFamily="18" charset="0"/>
              </a:rPr>
              <a:t>e</a:t>
            </a:r>
            <a:r>
              <a:rPr lang="en-US" altLang="zh-CN" sz="3300" i="1" baseline="-30000" dirty="0" err="1">
                <a:latin typeface="Times New Roman" pitchFamily="18" charset="0"/>
              </a:rPr>
              <a:t>m</a:t>
            </a:r>
            <a:r>
              <a:rPr lang="en-US" altLang="zh-CN" sz="3300" i="1" dirty="0" err="1">
                <a:latin typeface="宋体" pitchFamily="2" charset="-122"/>
              </a:rPr>
              <a:t>，</a:t>
            </a:r>
            <a:r>
              <a:rPr lang="en-US" altLang="zh-CN" sz="3300" i="1" dirty="0" err="1">
                <a:latin typeface="Times New Roman" pitchFamily="18" charset="0"/>
              </a:rPr>
              <a:t>e</a:t>
            </a:r>
            <a:r>
              <a:rPr lang="en-US" altLang="zh-CN" sz="3300" dirty="0">
                <a:latin typeface="Times New Roman" pitchFamily="18" charset="0"/>
              </a:rPr>
              <a:t>)</a:t>
            </a:r>
            <a:r>
              <a:rPr lang="zh-CN" altLang="en-US" sz="3300" dirty="0">
                <a:latin typeface="宋体" pitchFamily="2" charset="-122"/>
              </a:rPr>
              <a:t>就是一条</a:t>
            </a:r>
            <a:br>
              <a:rPr lang="zh-CN" altLang="en-US" sz="3300" dirty="0">
                <a:latin typeface="宋体" pitchFamily="2" charset="-122"/>
              </a:rPr>
            </a:br>
            <a:r>
              <a:rPr lang="zh-CN" altLang="en-US" sz="3300" dirty="0">
                <a:latin typeface="宋体" pitchFamily="2" charset="-122"/>
              </a:rPr>
              <a:t>比</a:t>
            </a:r>
            <a:r>
              <a:rPr lang="en-US" altLang="zh-CN" sz="3300" i="1" dirty="0">
                <a:latin typeface="Times New Roman" pitchFamily="18" charset="0"/>
              </a:rPr>
              <a:t>L</a:t>
            </a:r>
            <a:r>
              <a:rPr lang="zh-CN" altLang="en-US" sz="3300" dirty="0">
                <a:latin typeface="宋体" pitchFamily="2" charset="-122"/>
              </a:rPr>
              <a:t>更长的由无重复弧</a:t>
            </a:r>
            <a:br>
              <a:rPr lang="zh-CN" altLang="en-US" sz="3300" dirty="0">
                <a:latin typeface="宋体" pitchFamily="2" charset="-122"/>
              </a:rPr>
            </a:br>
            <a:r>
              <a:rPr lang="zh-CN" altLang="en-US" sz="3300" dirty="0">
                <a:latin typeface="宋体" pitchFamily="2" charset="-122"/>
              </a:rPr>
              <a:t>构成的有向路，矛盾。</a:t>
            </a:r>
            <a:r>
              <a:rPr lang="zh-CN" altLang="en-US" sz="3300" dirty="0">
                <a:latin typeface="Times New Roman" pitchFamily="18" charset="0"/>
              </a:rPr>
              <a:t> </a:t>
            </a: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6580188" y="4618038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0053" name="Oval 5"/>
          <p:cNvSpPr>
            <a:spLocks noChangeArrowheads="1"/>
          </p:cNvSpPr>
          <p:nvPr/>
        </p:nvSpPr>
        <p:spPr bwMode="auto">
          <a:xfrm>
            <a:off x="7488238" y="4687888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H="1">
            <a:off x="6199188" y="4770438"/>
            <a:ext cx="457200" cy="9906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 flipV="1">
            <a:off x="7570788" y="4846638"/>
            <a:ext cx="149225" cy="48736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Oval 9"/>
          <p:cNvSpPr>
            <a:spLocks noChangeArrowheads="1"/>
          </p:cNvSpPr>
          <p:nvPr/>
        </p:nvSpPr>
        <p:spPr bwMode="auto">
          <a:xfrm>
            <a:off x="6961188" y="6218238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0057" name="Oval 10"/>
          <p:cNvSpPr>
            <a:spLocks noChangeArrowheads="1"/>
          </p:cNvSpPr>
          <p:nvPr/>
        </p:nvSpPr>
        <p:spPr bwMode="auto">
          <a:xfrm>
            <a:off x="7799388" y="5761038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0058" name="Oval 11"/>
          <p:cNvSpPr>
            <a:spLocks noChangeArrowheads="1"/>
          </p:cNvSpPr>
          <p:nvPr/>
        </p:nvSpPr>
        <p:spPr bwMode="auto">
          <a:xfrm>
            <a:off x="6122988" y="5761038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0059" name="Line 12"/>
          <p:cNvSpPr>
            <a:spLocks noChangeShapeType="1"/>
          </p:cNvSpPr>
          <p:nvPr/>
        </p:nvSpPr>
        <p:spPr bwMode="auto">
          <a:xfrm>
            <a:off x="6275388" y="5913438"/>
            <a:ext cx="685800" cy="3810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0" name="Line 13"/>
          <p:cNvSpPr>
            <a:spLocks noChangeShapeType="1"/>
          </p:cNvSpPr>
          <p:nvPr/>
        </p:nvSpPr>
        <p:spPr bwMode="auto">
          <a:xfrm flipV="1">
            <a:off x="7113588" y="5913438"/>
            <a:ext cx="762000" cy="3810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6073775" y="4846638"/>
            <a:ext cx="277813" cy="42703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6378575" y="5943600"/>
            <a:ext cx="277813" cy="42703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7418388" y="6019800"/>
            <a:ext cx="277812" cy="42703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7799388" y="5029200"/>
            <a:ext cx="249237" cy="28733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sz="2000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endParaRPr lang="en-US" altLang="zh-CN" sz="2000" b="1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7773988" y="4465638"/>
            <a:ext cx="177800" cy="42703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endParaRPr lang="en-US" altLang="zh-CN" sz="28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0611" name="Line 19"/>
          <p:cNvSpPr>
            <a:spLocks noChangeShapeType="1"/>
          </p:cNvSpPr>
          <p:nvPr/>
        </p:nvSpPr>
        <p:spPr bwMode="auto">
          <a:xfrm flipH="1" flipV="1">
            <a:off x="7418388" y="4084638"/>
            <a:ext cx="111125" cy="6096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6" name="Line 24"/>
          <p:cNvSpPr>
            <a:spLocks noChangeShapeType="1"/>
          </p:cNvSpPr>
          <p:nvPr/>
        </p:nvSpPr>
        <p:spPr bwMode="auto">
          <a:xfrm flipV="1">
            <a:off x="7610475" y="4389438"/>
            <a:ext cx="228600" cy="3048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7" name="Line 25"/>
          <p:cNvSpPr>
            <a:spLocks noChangeShapeType="1"/>
          </p:cNvSpPr>
          <p:nvPr/>
        </p:nvSpPr>
        <p:spPr bwMode="auto">
          <a:xfrm flipH="1" flipV="1">
            <a:off x="7189788" y="4694238"/>
            <a:ext cx="304800" cy="762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304088" y="4800600"/>
            <a:ext cx="620712" cy="350838"/>
            <a:chOff x="4728" y="3139"/>
            <a:chExt cx="391" cy="221"/>
          </a:xfrm>
        </p:grpSpPr>
        <p:sp>
          <p:nvSpPr>
            <p:cNvPr id="130085" name="Line 26"/>
            <p:cNvSpPr>
              <a:spLocks noChangeShapeType="1"/>
            </p:cNvSpPr>
            <p:nvPr/>
          </p:nvSpPr>
          <p:spPr bwMode="auto">
            <a:xfrm flipV="1">
              <a:off x="4728" y="3168"/>
              <a:ext cx="144" cy="19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86" name="Line 27"/>
            <p:cNvSpPr>
              <a:spLocks noChangeShapeType="1"/>
            </p:cNvSpPr>
            <p:nvPr/>
          </p:nvSpPr>
          <p:spPr bwMode="auto">
            <a:xfrm flipH="1" flipV="1">
              <a:off x="4927" y="3139"/>
              <a:ext cx="192" cy="9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25" name="Rectangle 33"/>
          <p:cNvSpPr>
            <a:spLocks noChangeArrowheads="1"/>
          </p:cNvSpPr>
          <p:nvPr/>
        </p:nvSpPr>
        <p:spPr bwMode="auto">
          <a:xfrm>
            <a:off x="7566025" y="3886200"/>
            <a:ext cx="157163" cy="42703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endParaRPr lang="zh-CN" altLang="en-US" sz="28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0626" name="Line 34"/>
          <p:cNvSpPr>
            <a:spLocks noChangeShapeType="1"/>
          </p:cNvSpPr>
          <p:nvPr/>
        </p:nvSpPr>
        <p:spPr bwMode="auto">
          <a:xfrm flipH="1">
            <a:off x="6207125" y="4760913"/>
            <a:ext cx="4572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7" name="Line 35"/>
          <p:cNvSpPr>
            <a:spLocks noChangeShapeType="1"/>
          </p:cNvSpPr>
          <p:nvPr/>
        </p:nvSpPr>
        <p:spPr bwMode="auto">
          <a:xfrm>
            <a:off x="6283325" y="5908675"/>
            <a:ext cx="6858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8" name="Line 36"/>
          <p:cNvSpPr>
            <a:spLocks noChangeShapeType="1"/>
          </p:cNvSpPr>
          <p:nvPr/>
        </p:nvSpPr>
        <p:spPr bwMode="auto">
          <a:xfrm flipV="1">
            <a:off x="7121525" y="5908675"/>
            <a:ext cx="7620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9" name="Line 37"/>
          <p:cNvSpPr>
            <a:spLocks noChangeShapeType="1"/>
          </p:cNvSpPr>
          <p:nvPr/>
        </p:nvSpPr>
        <p:spPr bwMode="auto">
          <a:xfrm flipH="1" flipV="1">
            <a:off x="7543800" y="4800600"/>
            <a:ext cx="2032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30" name="Line 38"/>
          <p:cNvSpPr>
            <a:spLocks noChangeShapeType="1"/>
          </p:cNvSpPr>
          <p:nvPr/>
        </p:nvSpPr>
        <p:spPr bwMode="auto">
          <a:xfrm flipH="1" flipV="1">
            <a:off x="7413625" y="4073525"/>
            <a:ext cx="111125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6" name="Oval 10"/>
          <p:cNvSpPr>
            <a:spLocks noChangeArrowheads="1"/>
          </p:cNvSpPr>
          <p:nvPr/>
        </p:nvSpPr>
        <p:spPr bwMode="auto">
          <a:xfrm>
            <a:off x="7761288" y="5551488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0077" name="Oval 10"/>
          <p:cNvSpPr>
            <a:spLocks noChangeArrowheads="1"/>
          </p:cNvSpPr>
          <p:nvPr/>
        </p:nvSpPr>
        <p:spPr bwMode="auto">
          <a:xfrm>
            <a:off x="7696200" y="5334000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7799388" y="5761038"/>
            <a:ext cx="158750" cy="1587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7761288" y="5551488"/>
            <a:ext cx="158750" cy="1587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7696200" y="5334000"/>
            <a:ext cx="158750" cy="1587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6586538" y="4614863"/>
            <a:ext cx="158750" cy="1587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7488238" y="4703763"/>
            <a:ext cx="158750" cy="1587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0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9E7697-3F2D-4A0A-8E90-AB684CA6E2D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5" grpId="0"/>
      <p:bldP spid="110611" grpId="0" animBg="1"/>
      <p:bldP spid="110616" grpId="0" animBg="1"/>
      <p:bldP spid="110617" grpId="0" animBg="1"/>
      <p:bldP spid="110625" grpId="0"/>
      <p:bldP spid="110626" grpId="0" animBg="1"/>
      <p:bldP spid="110627" grpId="0" animBg="1"/>
      <p:bldP spid="110628" grpId="0" animBg="1"/>
      <p:bldP spid="110629" grpId="0" animBg="1"/>
      <p:bldP spid="110630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1447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❷</a:t>
            </a:r>
            <a:r>
              <a:rPr lang="zh-CN" altLang="en-US" sz="3600" dirty="0" smtClean="0">
                <a:latin typeface="Times New Roman" pitchFamily="18" charset="0"/>
              </a:rPr>
              <a:t>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证明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由</a:t>
            </a:r>
            <a:r>
              <a:rPr lang="en-US" altLang="zh-CN" sz="33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发出的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条弧中，必有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300" i="1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即证：</a:t>
            </a:r>
            <a:r>
              <a:rPr lang="zh-CN" altLang="en-US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3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init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(e</a:t>
            </a:r>
            <a:r>
              <a:rPr lang="en-US" altLang="zh-CN" sz="3300" i="1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)=v</a:t>
            </a:r>
            <a:r>
              <a:rPr lang="en-US" altLang="zh-CN" sz="3300" i="1" dirty="0" smtClean="0">
                <a:latin typeface="宋体" pitchFamily="2" charset="-122"/>
              </a:rPr>
              <a:t>。</a:t>
            </a:r>
            <a:endParaRPr lang="en-US" altLang="zh-CN" sz="3300" i="1" dirty="0" smtClean="0">
              <a:latin typeface="Times New Roman" pitchFamily="18" charset="0"/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152400" y="1524000"/>
            <a:ext cx="8763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aseline="0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32100" name="Oval 4"/>
          <p:cNvSpPr>
            <a:spLocks noChangeArrowheads="1"/>
          </p:cNvSpPr>
          <p:nvPr/>
        </p:nvSpPr>
        <p:spPr bwMode="auto">
          <a:xfrm>
            <a:off x="4419600" y="3581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17" name="Oval 5"/>
          <p:cNvSpPr>
            <a:spLocks noChangeArrowheads="1"/>
          </p:cNvSpPr>
          <p:nvPr/>
        </p:nvSpPr>
        <p:spPr bwMode="auto">
          <a:xfrm>
            <a:off x="2590800" y="3276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18" name="Oval 6"/>
          <p:cNvSpPr>
            <a:spLocks noChangeArrowheads="1"/>
          </p:cNvSpPr>
          <p:nvPr/>
        </p:nvSpPr>
        <p:spPr bwMode="auto">
          <a:xfrm>
            <a:off x="2667000" y="1676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19" name="Oval 7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20" name="Oval 8"/>
          <p:cNvSpPr>
            <a:spLocks noChangeArrowheads="1"/>
          </p:cNvSpPr>
          <p:nvPr/>
        </p:nvSpPr>
        <p:spPr bwMode="auto">
          <a:xfrm>
            <a:off x="6096000" y="30480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21" name="Oval 9"/>
          <p:cNvSpPr>
            <a:spLocks noChangeArrowheads="1"/>
          </p:cNvSpPr>
          <p:nvPr/>
        </p:nvSpPr>
        <p:spPr bwMode="auto">
          <a:xfrm>
            <a:off x="5867400" y="16002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22" name="Oval 10"/>
          <p:cNvSpPr>
            <a:spLocks noChangeArrowheads="1"/>
          </p:cNvSpPr>
          <p:nvPr/>
        </p:nvSpPr>
        <p:spPr bwMode="auto">
          <a:xfrm>
            <a:off x="2514600" y="5486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2133600" y="44196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5410200" y="42672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4114800" y="38862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6926" name="Line 14"/>
          <p:cNvSpPr>
            <a:spLocks noChangeShapeType="1"/>
          </p:cNvSpPr>
          <p:nvPr/>
        </p:nvSpPr>
        <p:spPr bwMode="auto">
          <a:xfrm>
            <a:off x="2895600" y="1905000"/>
            <a:ext cx="1524000" cy="16764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27" name="Line 15"/>
          <p:cNvSpPr>
            <a:spLocks noChangeShapeType="1"/>
          </p:cNvSpPr>
          <p:nvPr/>
        </p:nvSpPr>
        <p:spPr bwMode="auto">
          <a:xfrm>
            <a:off x="2819400" y="3429000"/>
            <a:ext cx="1524000" cy="304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 flipV="1">
            <a:off x="2667000" y="3810000"/>
            <a:ext cx="1752600" cy="16764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 flipV="1">
            <a:off x="4648200" y="1828800"/>
            <a:ext cx="1219200" cy="17526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30" name="Line 18"/>
          <p:cNvSpPr>
            <a:spLocks noChangeShapeType="1"/>
          </p:cNvSpPr>
          <p:nvPr/>
        </p:nvSpPr>
        <p:spPr bwMode="auto">
          <a:xfrm flipV="1">
            <a:off x="4648200" y="3200400"/>
            <a:ext cx="1371600" cy="4572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31" name="Line 19"/>
          <p:cNvSpPr>
            <a:spLocks noChangeShapeType="1"/>
          </p:cNvSpPr>
          <p:nvPr/>
        </p:nvSpPr>
        <p:spPr bwMode="auto">
          <a:xfrm>
            <a:off x="4648200" y="3733800"/>
            <a:ext cx="1447800" cy="17526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2971800" y="49530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ik-1</a:t>
            </a:r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2667000" y="35814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i2-1</a:t>
            </a:r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3352800" y="19050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i1-1</a:t>
            </a:r>
          </a:p>
        </p:txBody>
      </p:sp>
      <p:sp>
        <p:nvSpPr>
          <p:cNvPr id="166935" name="Rectangle 23"/>
          <p:cNvSpPr>
            <a:spLocks noChangeArrowheads="1"/>
          </p:cNvSpPr>
          <p:nvPr/>
        </p:nvSpPr>
        <p:spPr bwMode="auto">
          <a:xfrm>
            <a:off x="4953000" y="48768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ik</a:t>
            </a:r>
          </a:p>
        </p:txBody>
      </p:sp>
      <p:sp>
        <p:nvSpPr>
          <p:cNvPr id="166936" name="Rectangle 24"/>
          <p:cNvSpPr>
            <a:spLocks noChangeArrowheads="1"/>
          </p:cNvSpPr>
          <p:nvPr/>
        </p:nvSpPr>
        <p:spPr bwMode="auto">
          <a:xfrm>
            <a:off x="5334000" y="34290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i2</a:t>
            </a:r>
          </a:p>
        </p:txBody>
      </p:sp>
      <p:sp>
        <p:nvSpPr>
          <p:cNvPr id="166937" name="Rectangle 25"/>
          <p:cNvSpPr>
            <a:spLocks noChangeArrowheads="1"/>
          </p:cNvSpPr>
          <p:nvPr/>
        </p:nvSpPr>
        <p:spPr bwMode="auto">
          <a:xfrm>
            <a:off x="4648200" y="19812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i1</a:t>
            </a:r>
          </a:p>
        </p:txBody>
      </p:sp>
      <p:sp>
        <p:nvSpPr>
          <p:cNvPr id="166938" name="Text Box 26"/>
          <p:cNvSpPr txBox="1">
            <a:spLocks noChangeArrowheads="1"/>
          </p:cNvSpPr>
          <p:nvPr/>
        </p:nvSpPr>
        <p:spPr bwMode="auto">
          <a:xfrm>
            <a:off x="76200" y="1752600"/>
            <a:ext cx="25908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aseline="0">
                <a:solidFill>
                  <a:schemeClr val="tx2"/>
                </a:solidFill>
                <a:latin typeface="Times New Roman" panose="02020603050405020304" pitchFamily="18" charset="0"/>
              </a:rPr>
              <a:t>则：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1≤ i</a:t>
            </a:r>
            <a:r>
              <a:rPr lang="en-US" altLang="zh-CN" sz="3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-1≤m-1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而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的输入弧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中还包括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这样，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的入度为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k+1</a:t>
            </a: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矛盾。</a:t>
            </a:r>
            <a:endParaRPr lang="en-US" altLang="zh-CN" sz="3000" baseline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39" name="Text Box 27"/>
          <p:cNvSpPr txBox="1">
            <a:spLocks noChangeArrowheads="1"/>
          </p:cNvSpPr>
          <p:nvPr/>
        </p:nvSpPr>
        <p:spPr bwMode="auto">
          <a:xfrm>
            <a:off x="6553200" y="2438400"/>
            <a:ext cx="23622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如果：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2≤ i</a:t>
            </a:r>
            <a:r>
              <a:rPr lang="en-US" altLang="zh-CN" sz="33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≤m</a:t>
            </a:r>
          </a:p>
        </p:txBody>
      </p:sp>
      <p:sp>
        <p:nvSpPr>
          <p:cNvPr id="166940" name="Oval 28"/>
          <p:cNvSpPr>
            <a:spLocks noChangeArrowheads="1"/>
          </p:cNvSpPr>
          <p:nvPr/>
        </p:nvSpPr>
        <p:spPr bwMode="auto">
          <a:xfrm>
            <a:off x="3505200" y="60198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41" name="Line 29"/>
          <p:cNvSpPr>
            <a:spLocks noChangeShapeType="1"/>
          </p:cNvSpPr>
          <p:nvPr/>
        </p:nvSpPr>
        <p:spPr bwMode="auto">
          <a:xfrm flipV="1">
            <a:off x="3657600" y="3962400"/>
            <a:ext cx="762000" cy="1981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42" name="Rectangle 30"/>
          <p:cNvSpPr>
            <a:spLocks noChangeArrowheads="1"/>
          </p:cNvSpPr>
          <p:nvPr/>
        </p:nvSpPr>
        <p:spPr bwMode="auto">
          <a:xfrm>
            <a:off x="3886200" y="53340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3212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C31F28-16E6-471F-8D40-07F060DA7FB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6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6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/>
      <p:bldP spid="166918" grpId="0" animBg="1"/>
      <p:bldP spid="166919" grpId="0" animBg="1"/>
      <p:bldP spid="166920" grpId="0" animBg="1"/>
      <p:bldP spid="166921" grpId="0" animBg="1"/>
      <p:bldP spid="166922" grpId="0" animBg="1"/>
      <p:bldP spid="166923" grpId="0"/>
      <p:bldP spid="166924" grpId="0"/>
      <p:bldP spid="166926" grpId="0" animBg="1"/>
      <p:bldP spid="166927" grpId="0" animBg="1"/>
      <p:bldP spid="166928" grpId="0" animBg="1"/>
      <p:bldP spid="166929" grpId="0" animBg="1"/>
      <p:bldP spid="166930" grpId="0" animBg="1"/>
      <p:bldP spid="166931" grpId="0" animBg="1"/>
      <p:bldP spid="166932" grpId="0"/>
      <p:bldP spid="166933" grpId="0"/>
      <p:bldP spid="166934" grpId="0"/>
      <p:bldP spid="166935" grpId="0"/>
      <p:bldP spid="166936" grpId="0"/>
      <p:bldP spid="166937" grpId="0"/>
      <p:bldP spid="166938" grpId="0"/>
      <p:bldP spid="166939" grpId="0"/>
      <p:bldP spid="166940" grpId="0" animBg="1"/>
      <p:bldP spid="166941" grpId="0" animBg="1"/>
      <p:bldP spid="1669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定义4.3.2 子图 母图 支撑子图 </a:t>
            </a:r>
            <a:endParaRPr lang="en-US" altLang="zh-CN" sz="3600" dirty="0" smtClean="0">
              <a:latin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300" smtClean="0">
                <a:latin typeface="宋体" panose="02010600030101010101" pitchFamily="2" charset="-122"/>
              </a:rPr>
              <a:t>设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en-US" altLang="zh-CN" sz="3300" smtClean="0">
                <a:latin typeface="Times New Roman" panose="02020603050405020304" pitchFamily="18" charset="0"/>
              </a:rPr>
              <a:t>H</a:t>
            </a:r>
            <a:r>
              <a:rPr lang="zh-CN" altLang="en-US" sz="3300" smtClean="0">
                <a:latin typeface="宋体" panose="02010600030101010101" pitchFamily="2" charset="-122"/>
              </a:rPr>
              <a:t>是有向图。如果</a:t>
            </a:r>
            <a:r>
              <a:rPr lang="en-US" altLang="zh-CN" sz="3300" smtClean="0">
                <a:latin typeface="Times New Roman" panose="02020603050405020304" pitchFamily="18" charset="0"/>
              </a:rPr>
              <a:t>P(H) </a:t>
            </a:r>
            <a:r>
              <a:rPr lang="en-US" altLang="zh-CN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smtClean="0">
                <a:latin typeface="Times New Roman" panose="02020603050405020304" pitchFamily="18" charset="0"/>
              </a:rPr>
              <a:t>P(G)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en-US" altLang="zh-CN" sz="3300" smtClean="0">
                <a:latin typeface="Times New Roman" panose="02020603050405020304" pitchFamily="18" charset="0"/>
              </a:rPr>
              <a:t>A(H)</a:t>
            </a:r>
            <a:r>
              <a:rPr lang="en-US" altLang="zh-CN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smtClean="0">
                <a:latin typeface="Times New Roman" panose="02020603050405020304" pitchFamily="18" charset="0"/>
              </a:rPr>
              <a:t>A(G)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zh-CN" altLang="en-US" sz="3300" smtClean="0">
                <a:latin typeface="宋体" panose="02010600030101010101" pitchFamily="2" charset="-122"/>
              </a:rPr>
              <a:t>则称</a:t>
            </a:r>
            <a:r>
              <a:rPr lang="en-US" altLang="zh-CN" sz="3300" smtClean="0">
                <a:latin typeface="Times New Roman" panose="02020603050405020304" pitchFamily="18" charset="0"/>
              </a:rPr>
              <a:t>H</a:t>
            </a:r>
            <a:r>
              <a:rPr lang="zh-CN" altLang="en-US" sz="3300" smtClean="0">
                <a:latin typeface="宋体" panose="02010600030101010101" pitchFamily="2" charset="-122"/>
              </a:rPr>
              <a:t>为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宋体" panose="02010600030101010101" pitchFamily="2" charset="-122"/>
              </a:rPr>
              <a:t>的</a:t>
            </a:r>
            <a:r>
              <a:rPr lang="zh-CN" altLang="en-US" sz="3300" smtClean="0">
                <a:solidFill>
                  <a:schemeClr val="tx2"/>
                </a:solidFill>
                <a:latin typeface="宋体" panose="02010600030101010101" pitchFamily="2" charset="-122"/>
              </a:rPr>
              <a:t>有向子图</a:t>
            </a:r>
            <a:r>
              <a:rPr lang="zh-CN" altLang="en-US" sz="3300" smtClean="0">
                <a:latin typeface="宋体" panose="02010600030101010101" pitchFamily="2" charset="-122"/>
              </a:rPr>
              <a:t>(简称子图)。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宋体" panose="02010600030101010101" pitchFamily="2" charset="-122"/>
              </a:rPr>
              <a:t>是</a:t>
            </a:r>
            <a:r>
              <a:rPr lang="en-US" altLang="zh-CN" sz="3300" smtClean="0">
                <a:latin typeface="Times New Roman" panose="02020603050405020304" pitchFamily="18" charset="0"/>
              </a:rPr>
              <a:t>H</a:t>
            </a:r>
            <a:r>
              <a:rPr lang="zh-CN" altLang="en-US" sz="3300" smtClean="0">
                <a:latin typeface="宋体" panose="02010600030101010101" pitchFamily="2" charset="-122"/>
              </a:rPr>
              <a:t>的</a:t>
            </a:r>
            <a:r>
              <a:rPr lang="zh-CN" altLang="en-US" sz="3300" smtClean="0">
                <a:solidFill>
                  <a:schemeClr val="tx2"/>
                </a:solidFill>
                <a:latin typeface="宋体" panose="02010600030101010101" pitchFamily="2" charset="-122"/>
              </a:rPr>
              <a:t>母图</a:t>
            </a:r>
            <a:r>
              <a:rPr lang="zh-CN" altLang="en-US" sz="3300" smtClean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3300" smtClean="0">
                <a:latin typeface="宋体" panose="02010600030101010101" pitchFamily="2" charset="-122"/>
              </a:rPr>
              <a:t>如果</a:t>
            </a:r>
            <a:r>
              <a:rPr lang="en-US" altLang="zh-CN" sz="3300" smtClean="0">
                <a:latin typeface="Times New Roman" panose="02020603050405020304" pitchFamily="18" charset="0"/>
              </a:rPr>
              <a:t>H</a:t>
            </a:r>
            <a:r>
              <a:rPr lang="zh-CN" altLang="en-US" sz="3300" smtClean="0">
                <a:latin typeface="宋体" panose="02010600030101010101" pitchFamily="2" charset="-122"/>
              </a:rPr>
              <a:t>是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宋体" panose="02010600030101010101" pitchFamily="2" charset="-122"/>
              </a:rPr>
              <a:t>的子图，并且</a:t>
            </a:r>
            <a:r>
              <a:rPr lang="en-US" altLang="zh-CN" sz="3300" smtClean="0">
                <a:latin typeface="Times New Roman" panose="02020603050405020304" pitchFamily="18" charset="0"/>
              </a:rPr>
              <a:t>P(H)=P(G)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zh-CN" altLang="en-US" sz="3300" smtClean="0">
                <a:latin typeface="宋体" panose="02010600030101010101" pitchFamily="2" charset="-122"/>
              </a:rPr>
              <a:t>则称</a:t>
            </a:r>
            <a:r>
              <a:rPr lang="en-US" altLang="zh-CN" sz="3300" smtClean="0">
                <a:latin typeface="Times New Roman" panose="02020603050405020304" pitchFamily="18" charset="0"/>
              </a:rPr>
              <a:t>H</a:t>
            </a:r>
            <a:r>
              <a:rPr lang="zh-CN" altLang="en-US" sz="3300" smtClean="0">
                <a:latin typeface="宋体" panose="02010600030101010101" pitchFamily="2" charset="-122"/>
              </a:rPr>
              <a:t>是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宋体" panose="02010600030101010101" pitchFamily="2" charset="-122"/>
              </a:rPr>
              <a:t>的</a:t>
            </a:r>
            <a:r>
              <a:rPr lang="zh-CN" altLang="en-US" sz="3300" smtClean="0">
                <a:solidFill>
                  <a:schemeClr val="tx2"/>
                </a:solidFill>
                <a:latin typeface="宋体" panose="02010600030101010101" pitchFamily="2" charset="-122"/>
              </a:rPr>
              <a:t>支撑子图</a:t>
            </a:r>
            <a:r>
              <a:rPr lang="zh-CN" altLang="en-US" sz="3300" smtClean="0">
                <a:latin typeface="宋体" panose="02010600030101010101" pitchFamily="2" charset="-122"/>
              </a:rPr>
              <a:t>。</a:t>
            </a:r>
            <a:r>
              <a:rPr lang="zh-CN" altLang="en-US" sz="330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373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BCC850-EAC3-43BB-915C-2140FE1CCC0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115411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0" dirty="0" smtClean="0">
                <a:solidFill>
                  <a:schemeClr val="tx2"/>
                </a:solidFill>
                <a:latin typeface="Calibri"/>
                <a:cs typeface="Calibri"/>
              </a:rPr>
              <a:t>❷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证明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由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发出的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条弧中，必有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即证：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init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(e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)=v</a:t>
            </a:r>
            <a:r>
              <a:rPr lang="en-US" altLang="zh-CN" sz="3300" i="1" dirty="0" smtClean="0">
                <a:latin typeface="宋体" pitchFamily="2" charset="-122"/>
              </a:rPr>
              <a:t>。</a:t>
            </a:r>
            <a:endParaRPr lang="en-US" altLang="zh-CN" sz="3300" i="1" dirty="0" smtClean="0">
              <a:latin typeface="Times New Roman" pitchFamily="18" charset="0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304800" y="1371600"/>
            <a:ext cx="84582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aseline="0">
                <a:latin typeface="Times New Roman" panose="02020603050405020304" pitchFamily="18" charset="0"/>
              </a:rPr>
              <a:t>    </a:t>
            </a:r>
            <a:r>
              <a:rPr lang="zh-CN" altLang="en-US" sz="3300" baseline="0">
                <a:latin typeface="Times New Roman" panose="02020603050405020304" pitchFamily="18" charset="0"/>
              </a:rPr>
              <a:t>反证法，若从</a:t>
            </a:r>
            <a:r>
              <a:rPr lang="en-US" altLang="zh-CN" sz="3300" baseline="0">
                <a:latin typeface="Times New Roman" panose="02020603050405020304" pitchFamily="18" charset="0"/>
              </a:rPr>
              <a:t>v</a:t>
            </a:r>
            <a:r>
              <a:rPr lang="zh-CN" altLang="en-US" sz="3300" baseline="0">
                <a:latin typeface="Times New Roman" panose="02020603050405020304" pitchFamily="18" charset="0"/>
              </a:rPr>
              <a:t>发出的</a:t>
            </a:r>
            <a:r>
              <a:rPr lang="en-US" altLang="zh-CN" sz="3300" baseline="0">
                <a:latin typeface="Times New Roman" panose="02020603050405020304" pitchFamily="18" charset="0"/>
              </a:rPr>
              <a:t>k</a:t>
            </a:r>
            <a:r>
              <a:rPr lang="zh-CN" altLang="en-US" sz="3300" baseline="0">
                <a:latin typeface="Times New Roman" panose="02020603050405020304" pitchFamily="18" charset="0"/>
              </a:rPr>
              <a:t>条弧中无</a:t>
            </a:r>
            <a:r>
              <a:rPr lang="en-US" altLang="zh-CN" sz="3300" baseline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>
                <a:latin typeface="Times New Roman" panose="02020603050405020304" pitchFamily="18" charset="0"/>
              </a:rPr>
              <a:t>1</a:t>
            </a:r>
            <a:r>
              <a:rPr lang="en-US" altLang="zh-CN" sz="3300" baseline="0">
                <a:latin typeface="Times New Roman" panose="02020603050405020304" pitchFamily="18" charset="0"/>
              </a:rPr>
              <a:t>，</a:t>
            </a:r>
            <a:r>
              <a:rPr lang="zh-CN" altLang="en-US" sz="3300" baseline="0">
                <a:latin typeface="Times New Roman" panose="02020603050405020304" pitchFamily="18" charset="0"/>
              </a:rPr>
              <a:t>则设这</a:t>
            </a:r>
            <a:r>
              <a:rPr lang="en-US" altLang="zh-CN" sz="3300" baseline="0">
                <a:latin typeface="Times New Roman" panose="02020603050405020304" pitchFamily="18" charset="0"/>
              </a:rPr>
              <a:t>k</a:t>
            </a:r>
            <a:r>
              <a:rPr lang="zh-CN" altLang="en-US" sz="3300" baseline="0">
                <a:latin typeface="Times New Roman" panose="02020603050405020304" pitchFamily="18" charset="0"/>
              </a:rPr>
              <a:t>条弧是</a:t>
            </a:r>
            <a:r>
              <a:rPr lang="en-US" altLang="zh-CN" sz="3300" baseline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>
                <a:latin typeface="Times New Roman" panose="02020603050405020304" pitchFamily="18" charset="0"/>
              </a:rPr>
              <a:t>i1</a:t>
            </a:r>
            <a:r>
              <a:rPr lang="en-US" altLang="zh-CN" sz="3300" baseline="0">
                <a:latin typeface="Times New Roman" panose="02020603050405020304" pitchFamily="18" charset="0"/>
              </a:rPr>
              <a:t>,e</a:t>
            </a:r>
            <a:r>
              <a:rPr lang="en-US" altLang="zh-CN" sz="3300" baseline="-30000">
                <a:latin typeface="Times New Roman" panose="02020603050405020304" pitchFamily="18" charset="0"/>
              </a:rPr>
              <a:t>i2</a:t>
            </a:r>
            <a:r>
              <a:rPr lang="en-US" altLang="zh-CN" sz="3300" baseline="0">
                <a:latin typeface="Times New Roman" panose="02020603050405020304" pitchFamily="18" charset="0"/>
              </a:rPr>
              <a:t>,…,e</a:t>
            </a:r>
            <a:r>
              <a:rPr lang="en-US" altLang="zh-CN" sz="3300" baseline="-30000">
                <a:latin typeface="Times New Roman" panose="02020603050405020304" pitchFamily="18" charset="0"/>
              </a:rPr>
              <a:t>ik</a:t>
            </a:r>
            <a:r>
              <a:rPr lang="en-US" altLang="zh-CN" sz="3300" baseline="0">
                <a:latin typeface="Times New Roman" panose="02020603050405020304" pitchFamily="18" charset="0"/>
              </a:rPr>
              <a:t>，</a:t>
            </a:r>
            <a:r>
              <a:rPr lang="zh-CN" altLang="en-US" sz="3300" baseline="0">
                <a:latin typeface="Times New Roman" panose="02020603050405020304" pitchFamily="18" charset="0"/>
              </a:rPr>
              <a:t>其中2</a:t>
            </a:r>
            <a:r>
              <a:rPr lang="zh-CN" altLang="en-US" sz="3300" baseline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baseline="0">
                <a:latin typeface="Times New Roman" panose="02020603050405020304" pitchFamily="18" charset="0"/>
              </a:rPr>
              <a:t>i</a:t>
            </a:r>
            <a:r>
              <a:rPr lang="en-US" altLang="zh-CN" sz="3300" baseline="-25000">
                <a:latin typeface="Times New Roman" panose="02020603050405020304" pitchFamily="18" charset="0"/>
              </a:rPr>
              <a:t>j</a:t>
            </a:r>
            <a:r>
              <a:rPr lang="en-US" altLang="zh-CN" sz="3300" baseline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baseline="0">
                <a:latin typeface="Times New Roman" panose="02020603050405020304" pitchFamily="18" charset="0"/>
              </a:rPr>
              <a:t>m，</a:t>
            </a:r>
            <a:r>
              <a:rPr lang="zh-CN" altLang="en-US" sz="3300" baseline="0">
                <a:latin typeface="Times New Roman" panose="02020603050405020304" pitchFamily="18" charset="0"/>
              </a:rPr>
              <a:t>因为</a:t>
            </a:r>
            <a:r>
              <a:rPr lang="en-US" altLang="zh-CN" sz="3300" baseline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>
                <a:latin typeface="Times New Roman" panose="02020603050405020304" pitchFamily="18" charset="0"/>
              </a:rPr>
              <a:t>i1</a:t>
            </a:r>
            <a:r>
              <a:rPr lang="en-US" altLang="zh-CN" sz="3300" baseline="0">
                <a:latin typeface="Times New Roman" panose="02020603050405020304" pitchFamily="18" charset="0"/>
              </a:rPr>
              <a:t>,e</a:t>
            </a:r>
            <a:r>
              <a:rPr lang="en-US" altLang="zh-CN" sz="3300" baseline="-30000">
                <a:latin typeface="Times New Roman" panose="02020603050405020304" pitchFamily="18" charset="0"/>
              </a:rPr>
              <a:t>i2</a:t>
            </a:r>
            <a:r>
              <a:rPr lang="en-US" altLang="zh-CN" sz="3300" baseline="0">
                <a:latin typeface="Times New Roman" panose="02020603050405020304" pitchFamily="18" charset="0"/>
              </a:rPr>
              <a:t>,…,e</a:t>
            </a:r>
            <a:r>
              <a:rPr lang="en-US" altLang="zh-CN" sz="3300" baseline="-30000">
                <a:latin typeface="Times New Roman" panose="02020603050405020304" pitchFamily="18" charset="0"/>
              </a:rPr>
              <a:t>ik</a:t>
            </a:r>
            <a:r>
              <a:rPr lang="zh-CN" altLang="en-US" sz="3300" baseline="0">
                <a:latin typeface="Times New Roman" panose="02020603050405020304" pitchFamily="18" charset="0"/>
              </a:rPr>
              <a:t>从</a:t>
            </a:r>
            <a:r>
              <a:rPr lang="en-US" altLang="zh-CN" sz="3300" baseline="0">
                <a:latin typeface="Times New Roman" panose="02020603050405020304" pitchFamily="18" charset="0"/>
              </a:rPr>
              <a:t>v</a:t>
            </a:r>
            <a:r>
              <a:rPr lang="zh-CN" altLang="en-US" sz="3300" baseline="0">
                <a:latin typeface="Times New Roman" panose="02020603050405020304" pitchFamily="18" charset="0"/>
              </a:rPr>
              <a:t>发出且都在有向路</a:t>
            </a:r>
            <a:r>
              <a:rPr lang="en-US" altLang="zh-CN" sz="3300" baseline="0">
                <a:latin typeface="Times New Roman" panose="02020603050405020304" pitchFamily="18" charset="0"/>
              </a:rPr>
              <a:t>L</a:t>
            </a:r>
            <a:r>
              <a:rPr lang="zh-CN" altLang="en-US" sz="3300" baseline="0">
                <a:latin typeface="Times New Roman" panose="02020603050405020304" pitchFamily="18" charset="0"/>
              </a:rPr>
              <a:t>中, 则必有</a:t>
            </a:r>
            <a:r>
              <a:rPr lang="en-US" altLang="zh-CN" sz="3300" baseline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>
                <a:latin typeface="Times New Roman" panose="02020603050405020304" pitchFamily="18" charset="0"/>
              </a:rPr>
              <a:t>i1-1</a:t>
            </a:r>
            <a:r>
              <a:rPr lang="en-US" altLang="zh-CN" sz="3300" baseline="0">
                <a:latin typeface="Times New Roman" panose="02020603050405020304" pitchFamily="18" charset="0"/>
              </a:rPr>
              <a:t>,e</a:t>
            </a:r>
            <a:r>
              <a:rPr lang="en-US" altLang="zh-CN" sz="3300" baseline="-30000">
                <a:latin typeface="Times New Roman" panose="02020603050405020304" pitchFamily="18" charset="0"/>
              </a:rPr>
              <a:t>i2-1</a:t>
            </a:r>
            <a:r>
              <a:rPr lang="en-US" altLang="zh-CN" sz="3300" baseline="0">
                <a:latin typeface="Times New Roman" panose="02020603050405020304" pitchFamily="18" charset="0"/>
              </a:rPr>
              <a:t>,…,e</a:t>
            </a:r>
            <a:r>
              <a:rPr lang="en-US" altLang="zh-CN" sz="3300" baseline="-30000">
                <a:latin typeface="Times New Roman" panose="02020603050405020304" pitchFamily="18" charset="0"/>
              </a:rPr>
              <a:t>ik-1</a:t>
            </a:r>
            <a:r>
              <a:rPr lang="zh-CN" altLang="en-US" sz="3300" baseline="0">
                <a:latin typeface="Times New Roman" panose="02020603050405020304" pitchFamily="18" charset="0"/>
              </a:rPr>
              <a:t>发到</a:t>
            </a:r>
            <a:r>
              <a:rPr lang="en-US" altLang="zh-CN" sz="3300" baseline="0">
                <a:latin typeface="Times New Roman" panose="02020603050405020304" pitchFamily="18" charset="0"/>
              </a:rPr>
              <a:t>v，</a:t>
            </a:r>
            <a:r>
              <a:rPr lang="zh-CN" altLang="en-US" sz="3300" baseline="0">
                <a:latin typeface="Times New Roman" panose="02020603050405020304" pitchFamily="18" charset="0"/>
              </a:rPr>
              <a:t>且1</a:t>
            </a:r>
            <a:r>
              <a:rPr lang="zh-CN" altLang="en-US" sz="3300" baseline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baseline="0">
                <a:latin typeface="Times New Roman" panose="02020603050405020304" pitchFamily="18" charset="0"/>
              </a:rPr>
              <a:t>i</a:t>
            </a:r>
            <a:r>
              <a:rPr lang="en-US" altLang="zh-CN" sz="3300" baseline="-25000">
                <a:latin typeface="Times New Roman" panose="02020603050405020304" pitchFamily="18" charset="0"/>
              </a:rPr>
              <a:t>j</a:t>
            </a:r>
            <a:r>
              <a:rPr lang="en-US" altLang="zh-CN" sz="3300" baseline="0">
                <a:latin typeface="Times New Roman" panose="02020603050405020304" pitchFamily="18" charset="0"/>
              </a:rPr>
              <a:t>-1</a:t>
            </a:r>
            <a:r>
              <a:rPr lang="en-US" altLang="zh-CN" sz="3300" baseline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baseline="0">
                <a:latin typeface="Times New Roman" panose="02020603050405020304" pitchFamily="18" charset="0"/>
              </a:rPr>
              <a:t>m-1，</a:t>
            </a:r>
            <a:r>
              <a:rPr lang="zh-CN" altLang="en-US" sz="3300" baseline="0">
                <a:latin typeface="Times New Roman" panose="02020603050405020304" pitchFamily="18" charset="0"/>
              </a:rPr>
              <a:t>即至少有</a:t>
            </a:r>
            <a:r>
              <a:rPr lang="en-US" altLang="zh-CN" sz="3300" baseline="0">
                <a:latin typeface="Times New Roman" panose="02020603050405020304" pitchFamily="18" charset="0"/>
              </a:rPr>
              <a:t>k</a:t>
            </a:r>
            <a:r>
              <a:rPr lang="zh-CN" altLang="en-US" sz="3300" baseline="0">
                <a:latin typeface="Times New Roman" panose="02020603050405020304" pitchFamily="18" charset="0"/>
              </a:rPr>
              <a:t>条弧发到</a:t>
            </a:r>
            <a:r>
              <a:rPr lang="en-US" altLang="zh-CN" sz="3300" baseline="0">
                <a:latin typeface="Times New Roman" panose="02020603050405020304" pitchFamily="18" charset="0"/>
              </a:rPr>
              <a:t>v，</a:t>
            </a:r>
            <a:r>
              <a:rPr lang="zh-CN" altLang="en-US" sz="3300" baseline="0">
                <a:latin typeface="Times New Roman" panose="02020603050405020304" pitchFamily="18" charset="0"/>
              </a:rPr>
              <a:t>这</a:t>
            </a:r>
            <a:r>
              <a:rPr lang="en-US" altLang="zh-CN" sz="3300" baseline="0">
                <a:latin typeface="Times New Roman" panose="02020603050405020304" pitchFamily="18" charset="0"/>
              </a:rPr>
              <a:t>k</a:t>
            </a:r>
            <a:r>
              <a:rPr lang="zh-CN" altLang="en-US" sz="3300" baseline="0">
                <a:latin typeface="Times New Roman" panose="02020603050405020304" pitchFamily="18" charset="0"/>
              </a:rPr>
              <a:t>条弧中不包括</a:t>
            </a:r>
            <a:r>
              <a:rPr lang="en-US" altLang="zh-CN" sz="3300" baseline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>
                <a:latin typeface="Times New Roman" panose="02020603050405020304" pitchFamily="18" charset="0"/>
              </a:rPr>
              <a:t>m</a:t>
            </a:r>
            <a:r>
              <a:rPr lang="en-US" altLang="zh-CN" sz="3300" baseline="0">
                <a:latin typeface="Times New Roman" panose="02020603050405020304" pitchFamily="18" charset="0"/>
              </a:rPr>
              <a:t>，</a:t>
            </a:r>
            <a:r>
              <a:rPr lang="zh-CN" altLang="en-US" sz="3300" baseline="0">
                <a:latin typeface="Times New Roman" panose="02020603050405020304" pitchFamily="18" charset="0"/>
              </a:rPr>
              <a:t>因</a:t>
            </a:r>
            <a:r>
              <a:rPr lang="en-US" altLang="zh-CN" sz="3300" baseline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>
                <a:latin typeface="Times New Roman" panose="02020603050405020304" pitchFamily="18" charset="0"/>
              </a:rPr>
              <a:t>m</a:t>
            </a:r>
            <a:r>
              <a:rPr lang="zh-CN" altLang="en-US" sz="3300" baseline="0">
                <a:latin typeface="Times New Roman" panose="02020603050405020304" pitchFamily="18" charset="0"/>
              </a:rPr>
              <a:t>也发到</a:t>
            </a:r>
            <a:r>
              <a:rPr lang="en-US" altLang="zh-CN" sz="3300" baseline="0">
                <a:latin typeface="Times New Roman" panose="02020603050405020304" pitchFamily="18" charset="0"/>
              </a:rPr>
              <a:t>v，</a:t>
            </a:r>
            <a:r>
              <a:rPr lang="zh-CN" altLang="en-US" sz="3300" baseline="0">
                <a:latin typeface="Times New Roman" panose="02020603050405020304" pitchFamily="18" charset="0"/>
              </a:rPr>
              <a:t>于是至少有</a:t>
            </a:r>
            <a:r>
              <a:rPr lang="en-US" altLang="zh-CN" sz="3300" baseline="0">
                <a:latin typeface="Times New Roman" panose="02020603050405020304" pitchFamily="18" charset="0"/>
              </a:rPr>
              <a:t>k+1</a:t>
            </a:r>
            <a:r>
              <a:rPr lang="zh-CN" altLang="en-US" sz="3300" baseline="0">
                <a:latin typeface="Times New Roman" panose="02020603050405020304" pitchFamily="18" charset="0"/>
              </a:rPr>
              <a:t>条弧发到</a:t>
            </a:r>
            <a:r>
              <a:rPr lang="en-US" altLang="zh-CN" sz="3300" baseline="0">
                <a:latin typeface="Times New Roman" panose="02020603050405020304" pitchFamily="18" charset="0"/>
              </a:rPr>
              <a:t>v，</a:t>
            </a:r>
            <a:r>
              <a:rPr lang="zh-CN" altLang="en-US" sz="3300" baseline="0">
                <a:latin typeface="Times New Roman" panose="02020603050405020304" pitchFamily="18" charset="0"/>
              </a:rPr>
              <a:t>即</a:t>
            </a:r>
            <a:r>
              <a:rPr lang="en-US" altLang="zh-CN" sz="3300" baseline="0">
                <a:latin typeface="Times New Roman" panose="02020603050405020304" pitchFamily="18" charset="0"/>
              </a:rPr>
              <a:t>v</a:t>
            </a:r>
            <a:r>
              <a:rPr lang="zh-CN" altLang="en-US" sz="3300" baseline="0">
                <a:latin typeface="Times New Roman" panose="02020603050405020304" pitchFamily="18" charset="0"/>
              </a:rPr>
              <a:t>的输入次数至少是</a:t>
            </a:r>
            <a:r>
              <a:rPr lang="en-US" altLang="zh-CN" sz="3300" baseline="0">
                <a:latin typeface="Times New Roman" panose="02020603050405020304" pitchFamily="18" charset="0"/>
              </a:rPr>
              <a:t>k+1，</a:t>
            </a:r>
            <a:r>
              <a:rPr lang="zh-CN" altLang="en-US" sz="3300" baseline="0">
                <a:latin typeface="Times New Roman" panose="02020603050405020304" pitchFamily="18" charset="0"/>
              </a:rPr>
              <a:t>而输出次数是</a:t>
            </a:r>
            <a:r>
              <a:rPr lang="en-US" altLang="zh-CN" sz="3300" baseline="0">
                <a:latin typeface="Times New Roman" panose="02020603050405020304" pitchFamily="18" charset="0"/>
              </a:rPr>
              <a:t>k，</a:t>
            </a:r>
            <a:r>
              <a:rPr lang="zh-CN" altLang="en-US" sz="3300" baseline="0">
                <a:latin typeface="Times New Roman" panose="02020603050405020304" pitchFamily="18" charset="0"/>
              </a:rPr>
              <a:t>与</a:t>
            </a:r>
            <a:r>
              <a:rPr lang="en-US" altLang="zh-CN" sz="3300" baseline="0">
                <a:latin typeface="Times New Roman" panose="02020603050405020304" pitchFamily="18" charset="0"/>
              </a:rPr>
              <a:t>G</a:t>
            </a:r>
            <a:r>
              <a:rPr lang="zh-CN" altLang="en-US" sz="3300" baseline="0">
                <a:latin typeface="Times New Roman" panose="02020603050405020304" pitchFamily="18" charset="0"/>
              </a:rPr>
              <a:t>的平衡性矛盾。</a:t>
            </a:r>
            <a:r>
              <a:rPr lang="zh-CN" altLang="en-US" sz="3000" baseline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414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351FDB-F547-407E-9CAD-D8EC5888D96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533400"/>
            <a:ext cx="8077200" cy="55626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3600" kern="12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600" kern="12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kern="1200" dirty="0">
                <a:solidFill>
                  <a:srgbClr val="FFCC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600" kern="1200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init</a:t>
            </a:r>
            <a:r>
              <a:rPr lang="en-US" altLang="zh-CN" sz="3600" kern="1200" dirty="0">
                <a:solidFill>
                  <a:srgbClr val="FFCC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3600" kern="1200" baseline="-25000" dirty="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kern="12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)= v</a:t>
            </a:r>
            <a:r>
              <a:rPr lang="zh-CN" altLang="en-US" sz="3600" kern="12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kern="1200" dirty="0">
                <a:solidFill>
                  <a:srgbClr val="FFCC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3600" kern="1200" dirty="0">
                <a:solidFill>
                  <a:srgbClr val="FFCC00"/>
                </a:solidFill>
                <a:latin typeface="Times New Roman" panose="02020603050405020304" pitchFamily="18" charset="0"/>
              </a:rPr>
              <a:t>证：</a:t>
            </a:r>
            <a:r>
              <a:rPr lang="en-US" altLang="zh-CN" sz="3600" kern="1200" dirty="0">
                <a:solidFill>
                  <a:srgbClr val="FFCC00"/>
                </a:solidFill>
                <a:latin typeface="Times New Roman" panose="02020603050405020304" pitchFamily="18" charset="0"/>
              </a:rPr>
              <a:t>fin (</a:t>
            </a:r>
            <a:r>
              <a:rPr lang="en-US" altLang="zh-CN" sz="3600" kern="1200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600" kern="1200" baseline="-25000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600" kern="1200" dirty="0">
                <a:solidFill>
                  <a:srgbClr val="FFCC00"/>
                </a:solidFill>
                <a:latin typeface="Times New Roman" panose="02020603050405020304" pitchFamily="18" charset="0"/>
              </a:rPr>
              <a:t>)=v</a:t>
            </a:r>
            <a:r>
              <a:rPr lang="zh-CN" altLang="en-US" sz="3600" kern="1200" dirty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kern="12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300" b="0" dirty="0">
                <a:solidFill>
                  <a:schemeClr val="tx2"/>
                </a:solidFill>
                <a:latin typeface="Calibri"/>
                <a:cs typeface="Calibri"/>
              </a:rPr>
              <a:t>❶</a:t>
            </a:r>
            <a:r>
              <a:rPr lang="zh-CN" altLang="en-US" sz="3300" kern="1200" dirty="0" smtClean="0">
                <a:latin typeface="Times New Roman" panose="02020603050405020304" pitchFamily="18" charset="0"/>
              </a:rPr>
              <a:t>证明</a:t>
            </a:r>
            <a:r>
              <a:rPr lang="en-US" altLang="zh-CN" sz="3300" kern="12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中发到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条弧也都出现在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中。</a:t>
            </a:r>
            <a:endParaRPr lang="en-US" altLang="zh-CN" sz="33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300" kern="12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反证法，</a:t>
            </a:r>
            <a:r>
              <a:rPr lang="zh-CN" altLang="en-US" sz="3300" kern="12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kern="12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3300" kern="1200" dirty="0" smtClean="0">
                <a:latin typeface="Times New Roman" panose="02020603050405020304" pitchFamily="18" charset="0"/>
              </a:rPr>
              <a:t>不在</a:t>
            </a:r>
            <a:r>
              <a:rPr lang="en-US" altLang="zh-CN" sz="3300" kern="12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3300" kern="1200" dirty="0" smtClean="0">
                <a:latin typeface="Times New Roman" panose="02020603050405020304" pitchFamily="18" charset="0"/>
              </a:rPr>
              <a:t>中，并且</a:t>
            </a:r>
            <a:r>
              <a:rPr lang="en-US" altLang="zh-CN" sz="3300" kern="1200" dirty="0" smtClean="0">
                <a:latin typeface="Times New Roman" panose="02020603050405020304" pitchFamily="18" charset="0"/>
              </a:rPr>
              <a:t>fin(e)=v, </a:t>
            </a:r>
            <a:r>
              <a:rPr lang="zh-CN" altLang="en-US" sz="3300" kern="1200" dirty="0" smtClean="0">
                <a:latin typeface="Times New Roman" panose="02020603050405020304" pitchFamily="18" charset="0"/>
              </a:rPr>
              <a:t>则</a:t>
            </a:r>
            <a:endParaRPr lang="en-US" altLang="zh-CN" sz="3300" kern="12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3300" kern="1200" dirty="0" smtClean="0">
                <a:latin typeface="Times New Roman" panose="02020603050405020304" pitchFamily="18" charset="0"/>
              </a:rPr>
              <a:t>(e, e</a:t>
            </a:r>
            <a:r>
              <a:rPr lang="en-US" altLang="zh-CN" sz="3300" kern="12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kern="1200" dirty="0" smtClean="0">
                <a:latin typeface="Times New Roman" panose="02020603050405020304" pitchFamily="18" charset="0"/>
              </a:rPr>
              <a:t>, e</a:t>
            </a:r>
            <a:r>
              <a:rPr lang="en-US" altLang="zh-CN" sz="3300" kern="12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kern="1200" dirty="0" smtClean="0">
                <a:latin typeface="Times New Roman" panose="02020603050405020304" pitchFamily="18" charset="0"/>
              </a:rPr>
              <a:t>,…</a:t>
            </a:r>
            <a:r>
              <a:rPr lang="en-US" altLang="zh-CN" sz="3300" kern="12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kern="1200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300" kern="12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kern="1200" dirty="0" smtClean="0">
                <a:latin typeface="Times New Roman" panose="02020603050405020304" pitchFamily="18" charset="0"/>
              </a:rPr>
              <a:t>，是一条比</a:t>
            </a:r>
            <a:r>
              <a:rPr lang="en-US" altLang="zh-CN" sz="3300" kern="12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3300" kern="1200" dirty="0" smtClean="0">
                <a:latin typeface="Times New Roman" panose="02020603050405020304" pitchFamily="18" charset="0"/>
              </a:rPr>
              <a:t>更长的，无重复弧的有向路，矛盾。</a:t>
            </a:r>
            <a:endParaRPr lang="zh-CN" altLang="en-US" sz="3300" kern="12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3619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B40507-84DC-49A7-9501-F585A7C6CA0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ChangeArrowheads="1"/>
          </p:cNvSpPr>
          <p:nvPr/>
        </p:nvSpPr>
        <p:spPr bwMode="auto">
          <a:xfrm>
            <a:off x="152400" y="381000"/>
            <a:ext cx="87630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0" kern="0" baseline="0" dirty="0" smtClean="0">
                <a:solidFill>
                  <a:srgbClr val="FFCC00"/>
                </a:solidFill>
                <a:latin typeface="Calibri"/>
                <a:ea typeface="宋体"/>
                <a:cs typeface="Calibri"/>
              </a:rPr>
              <a:t> ❷</a:t>
            </a:r>
            <a:r>
              <a:rPr lang="zh-CN" altLang="en-US" sz="3300" baseline="0" dirty="0" smtClean="0">
                <a:latin typeface="Times New Roman" panose="02020603050405020304" pitchFamily="18" charset="0"/>
              </a:rPr>
              <a:t>证明</a:t>
            </a:r>
            <a:r>
              <a:rPr lang="zh-CN" altLang="en-US" sz="3300" baseline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发到</a:t>
            </a:r>
            <a:r>
              <a:rPr lang="en-US" altLang="zh-CN" sz="3300" baseline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300" baseline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300" baseline="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3300" baseline="0" dirty="0" smtClean="0">
                <a:latin typeface="Times New Roman" panose="02020603050405020304" pitchFamily="18" charset="0"/>
              </a:rPr>
              <a:t>条弧中，必有</a:t>
            </a:r>
            <a:r>
              <a:rPr lang="en-US" altLang="zh-CN" sz="3300" baseline="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aseline="0" dirty="0" smtClean="0">
                <a:latin typeface="Times New Roman" panose="02020603050405020304" pitchFamily="18" charset="0"/>
              </a:rPr>
              <a:t>，即证：</a:t>
            </a:r>
            <a:endParaRPr lang="en-US" altLang="zh-CN" sz="3300" baseline="0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baseline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i="1" baseline="0" dirty="0" smtClean="0">
                <a:latin typeface="Times New Roman" panose="02020603050405020304" pitchFamily="18" charset="0"/>
              </a:rPr>
              <a:t>fin</a:t>
            </a:r>
            <a:r>
              <a:rPr lang="en-US" altLang="zh-CN" sz="3300" baseline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i="1" baseline="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0" dirty="0" smtClean="0">
                <a:latin typeface="Times New Roman" panose="02020603050405020304" pitchFamily="18" charset="0"/>
              </a:rPr>
              <a:t>)=</a:t>
            </a:r>
            <a:r>
              <a:rPr lang="en-US" altLang="zh-CN" sz="3300" i="1" baseline="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aseline="0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37219" name="Oval 4"/>
          <p:cNvSpPr>
            <a:spLocks noChangeArrowheads="1"/>
          </p:cNvSpPr>
          <p:nvPr/>
        </p:nvSpPr>
        <p:spPr bwMode="auto">
          <a:xfrm>
            <a:off x="4114800" y="44958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37220" name="Oval 5"/>
          <p:cNvSpPr>
            <a:spLocks noChangeArrowheads="1"/>
          </p:cNvSpPr>
          <p:nvPr/>
        </p:nvSpPr>
        <p:spPr bwMode="auto">
          <a:xfrm>
            <a:off x="2667000" y="42672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37221" name="Oval 6"/>
          <p:cNvSpPr>
            <a:spLocks noChangeArrowheads="1"/>
          </p:cNvSpPr>
          <p:nvPr/>
        </p:nvSpPr>
        <p:spPr bwMode="auto">
          <a:xfrm>
            <a:off x="2743200" y="33528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1799" name="Oval 7"/>
          <p:cNvSpPr>
            <a:spLocks noChangeArrowheads="1"/>
          </p:cNvSpPr>
          <p:nvPr/>
        </p:nvSpPr>
        <p:spPr bwMode="auto">
          <a:xfrm>
            <a:off x="5562600" y="5562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1800" name="Oval 8"/>
          <p:cNvSpPr>
            <a:spLocks noChangeArrowheads="1"/>
          </p:cNvSpPr>
          <p:nvPr/>
        </p:nvSpPr>
        <p:spPr bwMode="auto">
          <a:xfrm>
            <a:off x="5410200" y="41148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1801" name="Oval 9"/>
          <p:cNvSpPr>
            <a:spLocks noChangeArrowheads="1"/>
          </p:cNvSpPr>
          <p:nvPr/>
        </p:nvSpPr>
        <p:spPr bwMode="auto">
          <a:xfrm>
            <a:off x="5410200" y="2895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37225" name="Oval 10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37226" name="Text Box 11"/>
          <p:cNvSpPr txBox="1">
            <a:spLocks noChangeArrowheads="1"/>
          </p:cNvSpPr>
          <p:nvPr/>
        </p:nvSpPr>
        <p:spPr bwMode="auto">
          <a:xfrm>
            <a:off x="1676400" y="46482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4953000" y="47244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37228" name="Rectangle 13"/>
          <p:cNvSpPr>
            <a:spLocks noChangeArrowheads="1"/>
          </p:cNvSpPr>
          <p:nvPr/>
        </p:nvSpPr>
        <p:spPr bwMode="auto">
          <a:xfrm>
            <a:off x="3810000" y="48006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37229" name="Line 14"/>
          <p:cNvSpPr>
            <a:spLocks noChangeShapeType="1"/>
          </p:cNvSpPr>
          <p:nvPr/>
        </p:nvSpPr>
        <p:spPr bwMode="auto">
          <a:xfrm>
            <a:off x="2971800" y="3505200"/>
            <a:ext cx="1143000" cy="9906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30" name="Line 15"/>
          <p:cNvSpPr>
            <a:spLocks noChangeShapeType="1"/>
          </p:cNvSpPr>
          <p:nvPr/>
        </p:nvSpPr>
        <p:spPr bwMode="auto">
          <a:xfrm>
            <a:off x="2895600" y="4419600"/>
            <a:ext cx="1143000" cy="2286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31" name="Line 16"/>
          <p:cNvSpPr>
            <a:spLocks noChangeShapeType="1"/>
          </p:cNvSpPr>
          <p:nvPr/>
        </p:nvSpPr>
        <p:spPr bwMode="auto">
          <a:xfrm flipV="1">
            <a:off x="2895600" y="4724400"/>
            <a:ext cx="1219200" cy="7620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 flipV="1">
            <a:off x="4343400" y="3124200"/>
            <a:ext cx="1143000" cy="13716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 flipV="1">
            <a:off x="4343400" y="4267200"/>
            <a:ext cx="1066800" cy="304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>
            <a:off x="4343400" y="4648200"/>
            <a:ext cx="1143000" cy="9144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35" name="Rectangle 20"/>
          <p:cNvSpPr>
            <a:spLocks noChangeArrowheads="1"/>
          </p:cNvSpPr>
          <p:nvPr/>
        </p:nvSpPr>
        <p:spPr bwMode="auto">
          <a:xfrm>
            <a:off x="2895600" y="54102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ik</a:t>
            </a:r>
          </a:p>
        </p:txBody>
      </p:sp>
      <p:sp>
        <p:nvSpPr>
          <p:cNvPr id="137236" name="Rectangle 21"/>
          <p:cNvSpPr>
            <a:spLocks noChangeArrowheads="1"/>
          </p:cNvSpPr>
          <p:nvPr/>
        </p:nvSpPr>
        <p:spPr bwMode="auto">
          <a:xfrm>
            <a:off x="2667000" y="44196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i2</a:t>
            </a:r>
          </a:p>
        </p:txBody>
      </p:sp>
      <p:sp>
        <p:nvSpPr>
          <p:cNvPr id="137237" name="Rectangle 22"/>
          <p:cNvSpPr>
            <a:spLocks noChangeArrowheads="1"/>
          </p:cNvSpPr>
          <p:nvPr/>
        </p:nvSpPr>
        <p:spPr bwMode="auto">
          <a:xfrm>
            <a:off x="3048000" y="31242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i1</a:t>
            </a:r>
          </a:p>
        </p:txBody>
      </p:sp>
      <p:sp>
        <p:nvSpPr>
          <p:cNvPr id="161815" name="Rectangle 23"/>
          <p:cNvSpPr>
            <a:spLocks noChangeArrowheads="1"/>
          </p:cNvSpPr>
          <p:nvPr/>
        </p:nvSpPr>
        <p:spPr bwMode="auto">
          <a:xfrm>
            <a:off x="4800600" y="54864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ik+1</a:t>
            </a:r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5181600" y="43434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i2+1</a:t>
            </a:r>
          </a:p>
        </p:txBody>
      </p:sp>
      <p:sp>
        <p:nvSpPr>
          <p:cNvPr id="161817" name="Rectangle 25"/>
          <p:cNvSpPr>
            <a:spLocks noChangeArrowheads="1"/>
          </p:cNvSpPr>
          <p:nvPr/>
        </p:nvSpPr>
        <p:spPr bwMode="auto">
          <a:xfrm>
            <a:off x="5257800" y="32766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i1</a:t>
            </a:r>
            <a:r>
              <a:rPr lang="zh-CN" altLang="en-US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7241" name="Text Box 26"/>
          <p:cNvSpPr txBox="1">
            <a:spLocks noChangeArrowheads="1"/>
          </p:cNvSpPr>
          <p:nvPr/>
        </p:nvSpPr>
        <p:spPr bwMode="auto">
          <a:xfrm>
            <a:off x="128588" y="3173413"/>
            <a:ext cx="2438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如果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1≤ i</a:t>
            </a:r>
            <a:r>
              <a:rPr lang="en-US" altLang="zh-CN" sz="33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≤m-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6248400" y="3043238"/>
            <a:ext cx="2743200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2≤ i</a:t>
            </a:r>
            <a:r>
              <a:rPr lang="en-US" altLang="zh-CN" sz="33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33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≤m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的输出弧中还包括</a:t>
            </a:r>
            <a:r>
              <a:rPr lang="en-US" altLang="zh-CN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3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300" baseline="0">
                <a:solidFill>
                  <a:schemeClr val="tx2"/>
                </a:solidFill>
                <a:latin typeface="Times New Roman" panose="02020603050405020304" pitchFamily="18" charset="0"/>
              </a:rPr>
              <a:t>矛盾</a:t>
            </a:r>
          </a:p>
        </p:txBody>
      </p:sp>
      <p:sp>
        <p:nvSpPr>
          <p:cNvPr id="161820" name="Oval 28"/>
          <p:cNvSpPr>
            <a:spLocks noChangeArrowheads="1"/>
          </p:cNvSpPr>
          <p:nvPr/>
        </p:nvSpPr>
        <p:spPr bwMode="auto">
          <a:xfrm>
            <a:off x="4724400" y="27432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 flipV="1">
            <a:off x="4267200" y="2971800"/>
            <a:ext cx="457200" cy="1447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22" name="Rectangle 30"/>
          <p:cNvSpPr>
            <a:spLocks noChangeArrowheads="1"/>
          </p:cNvSpPr>
          <p:nvPr/>
        </p:nvSpPr>
        <p:spPr bwMode="auto">
          <a:xfrm>
            <a:off x="3810000" y="26670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724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90B277-688A-4088-8F40-2247455CCEC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animBg="1"/>
      <p:bldP spid="161800" grpId="0" animBg="1"/>
      <p:bldP spid="161801" grpId="0" animBg="1"/>
      <p:bldP spid="161804" grpId="0"/>
      <p:bldP spid="161809" grpId="0" animBg="1"/>
      <p:bldP spid="161810" grpId="0" animBg="1"/>
      <p:bldP spid="161811" grpId="0" animBg="1"/>
      <p:bldP spid="161815" grpId="0"/>
      <p:bldP spid="161816" grpId="0"/>
      <p:bldP spid="161817" grpId="0"/>
      <p:bldP spid="161819" grpId="0"/>
      <p:bldP spid="161820" grpId="0" animBg="1"/>
      <p:bldP spid="161821" grpId="0" animBg="1"/>
      <p:bldP spid="1618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87513"/>
            <a:ext cx="73914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endParaRPr lang="zh-CN" altLang="en-US" smtClean="0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78179" name="Oval 3"/>
          <p:cNvSpPr>
            <a:spLocks noChangeArrowheads="1"/>
          </p:cNvSpPr>
          <p:nvPr/>
        </p:nvSpPr>
        <p:spPr bwMode="auto">
          <a:xfrm>
            <a:off x="2133600" y="1992313"/>
            <a:ext cx="230188" cy="23018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1" name="Oval 5"/>
          <p:cNvSpPr>
            <a:spLocks noChangeArrowheads="1"/>
          </p:cNvSpPr>
          <p:nvPr/>
        </p:nvSpPr>
        <p:spPr bwMode="auto">
          <a:xfrm>
            <a:off x="2590800" y="2982913"/>
            <a:ext cx="230188" cy="23018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2" name="Oval 6"/>
          <p:cNvSpPr>
            <a:spLocks noChangeArrowheads="1"/>
          </p:cNvSpPr>
          <p:nvPr/>
        </p:nvSpPr>
        <p:spPr bwMode="auto">
          <a:xfrm>
            <a:off x="3048000" y="3821113"/>
            <a:ext cx="230188" cy="23018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3" name="Oval 7"/>
          <p:cNvSpPr>
            <a:spLocks noChangeArrowheads="1"/>
          </p:cNvSpPr>
          <p:nvPr/>
        </p:nvSpPr>
        <p:spPr bwMode="auto">
          <a:xfrm>
            <a:off x="3429000" y="4735513"/>
            <a:ext cx="230188" cy="23018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4" name="Oval 8"/>
          <p:cNvSpPr>
            <a:spLocks noChangeArrowheads="1"/>
          </p:cNvSpPr>
          <p:nvPr/>
        </p:nvSpPr>
        <p:spPr bwMode="auto">
          <a:xfrm>
            <a:off x="6477000" y="5649913"/>
            <a:ext cx="230188" cy="23018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5" name="Oval 9"/>
          <p:cNvSpPr>
            <a:spLocks noChangeArrowheads="1"/>
          </p:cNvSpPr>
          <p:nvPr/>
        </p:nvSpPr>
        <p:spPr bwMode="auto">
          <a:xfrm>
            <a:off x="3733800" y="5726113"/>
            <a:ext cx="230188" cy="23018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6" name="Oval 10"/>
          <p:cNvSpPr>
            <a:spLocks noChangeArrowheads="1"/>
          </p:cNvSpPr>
          <p:nvPr/>
        </p:nvSpPr>
        <p:spPr bwMode="auto">
          <a:xfrm>
            <a:off x="2819400" y="5726113"/>
            <a:ext cx="230188" cy="23018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7" name="Oval 11"/>
          <p:cNvSpPr>
            <a:spLocks noChangeArrowheads="1"/>
          </p:cNvSpPr>
          <p:nvPr/>
        </p:nvSpPr>
        <p:spPr bwMode="auto">
          <a:xfrm>
            <a:off x="1752600" y="5726113"/>
            <a:ext cx="230188" cy="23018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8" name="Oval 12"/>
          <p:cNvSpPr>
            <a:spLocks noChangeArrowheads="1"/>
          </p:cNvSpPr>
          <p:nvPr/>
        </p:nvSpPr>
        <p:spPr bwMode="auto">
          <a:xfrm>
            <a:off x="3962400" y="1992313"/>
            <a:ext cx="230188" cy="23018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>
            <a:off x="2360613" y="2143125"/>
            <a:ext cx="1601787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0" name="Line 14"/>
          <p:cNvSpPr>
            <a:spLocks noChangeShapeType="1"/>
          </p:cNvSpPr>
          <p:nvPr/>
        </p:nvSpPr>
        <p:spPr bwMode="auto">
          <a:xfrm>
            <a:off x="1981200" y="5802313"/>
            <a:ext cx="8382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1" name="Line 15"/>
          <p:cNvSpPr>
            <a:spLocks noChangeShapeType="1"/>
          </p:cNvSpPr>
          <p:nvPr/>
        </p:nvSpPr>
        <p:spPr bwMode="auto">
          <a:xfrm>
            <a:off x="3048000" y="5802313"/>
            <a:ext cx="685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2" name="Line 16"/>
          <p:cNvSpPr>
            <a:spLocks noChangeShapeType="1"/>
          </p:cNvSpPr>
          <p:nvPr/>
        </p:nvSpPr>
        <p:spPr bwMode="auto">
          <a:xfrm>
            <a:off x="3962400" y="5802313"/>
            <a:ext cx="609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5791200" y="5802313"/>
            <a:ext cx="685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4" name="Text Box 18"/>
          <p:cNvSpPr txBox="1">
            <a:spLocks noChangeArrowheads="1"/>
          </p:cNvSpPr>
          <p:nvPr/>
        </p:nvSpPr>
        <p:spPr bwMode="auto">
          <a:xfrm>
            <a:off x="4648200" y="5497513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990600" y="5497513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78196" name="Text Box 20"/>
          <p:cNvSpPr txBox="1">
            <a:spLocks noChangeArrowheads="1"/>
          </p:cNvSpPr>
          <p:nvPr/>
        </p:nvSpPr>
        <p:spPr bwMode="auto">
          <a:xfrm>
            <a:off x="3657600" y="6030913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8197" name="Text Box 21"/>
          <p:cNvSpPr txBox="1">
            <a:spLocks noChangeArrowheads="1"/>
          </p:cNvSpPr>
          <p:nvPr/>
        </p:nvSpPr>
        <p:spPr bwMode="auto">
          <a:xfrm>
            <a:off x="1524000" y="1687513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2743200" y="1458913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78199" name="Line 23"/>
          <p:cNvSpPr>
            <a:spLocks noChangeShapeType="1"/>
          </p:cNvSpPr>
          <p:nvPr/>
        </p:nvSpPr>
        <p:spPr bwMode="auto">
          <a:xfrm flipH="1" flipV="1">
            <a:off x="3581400" y="4964113"/>
            <a:ext cx="228600" cy="7620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3886200" y="4887913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78201" name="Line 25"/>
          <p:cNvSpPr>
            <a:spLocks noChangeShapeType="1"/>
          </p:cNvSpPr>
          <p:nvPr/>
        </p:nvSpPr>
        <p:spPr bwMode="auto">
          <a:xfrm flipH="1" flipV="1">
            <a:off x="3276600" y="4049713"/>
            <a:ext cx="228600" cy="685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3505200" y="3897313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78203" name="Line 27"/>
          <p:cNvSpPr>
            <a:spLocks noChangeShapeType="1"/>
          </p:cNvSpPr>
          <p:nvPr/>
        </p:nvSpPr>
        <p:spPr bwMode="auto">
          <a:xfrm flipH="1" flipV="1">
            <a:off x="2286000" y="2220913"/>
            <a:ext cx="304800" cy="7620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1676400" y="2297113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2971800" y="2982913"/>
            <a:ext cx="1143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929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80188" y="7010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09F117-B778-4A90-AC73-CE03DA4D8E1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kumimoji="0" lang="en-US" altLang="zh-CN" sz="1400" b="0" smtClean="0"/>
          </a:p>
        </p:txBody>
      </p:sp>
      <p:sp>
        <p:nvSpPr>
          <p:cNvPr id="3" name="矩形 2"/>
          <p:cNvSpPr/>
          <p:nvPr/>
        </p:nvSpPr>
        <p:spPr>
          <a:xfrm>
            <a:off x="76200" y="76200"/>
            <a:ext cx="8915400" cy="1611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en-US" altLang="zh-CN" sz="3200" b="1" kern="0" baseline="0" dirty="0">
                <a:solidFill>
                  <a:srgbClr val="FFCC00"/>
                </a:solidFill>
                <a:ea typeface="宋体"/>
              </a:rPr>
              <a:t>(3)</a:t>
            </a:r>
            <a:r>
              <a:rPr lang="zh-CN" altLang="en-US" sz="3100" b="1" kern="0" baseline="0" dirty="0">
                <a:solidFill>
                  <a:srgbClr val="FFCC00"/>
                </a:solidFill>
                <a:ea typeface="宋体"/>
              </a:rPr>
              <a:t>最后证明：</a:t>
            </a:r>
            <a:r>
              <a:rPr lang="en-US" altLang="zh-CN" sz="3100" b="1" kern="0" baseline="0" dirty="0">
                <a:solidFill>
                  <a:srgbClr val="FFCC00"/>
                </a:solidFill>
                <a:ea typeface="宋体"/>
              </a:rPr>
              <a:t>G</a:t>
            </a:r>
            <a:r>
              <a:rPr lang="zh-CN" altLang="en-US" sz="3100" b="1" kern="0" baseline="0" dirty="0">
                <a:solidFill>
                  <a:srgbClr val="FFCC00"/>
                </a:solidFill>
                <a:ea typeface="宋体"/>
              </a:rPr>
              <a:t>的每条弧恰在</a:t>
            </a:r>
            <a:r>
              <a:rPr lang="en-US" altLang="zh-CN" sz="3100" b="1" kern="0" baseline="0" dirty="0">
                <a:solidFill>
                  <a:srgbClr val="FFCC00"/>
                </a:solidFill>
                <a:ea typeface="宋体"/>
              </a:rPr>
              <a:t>L</a:t>
            </a:r>
            <a:r>
              <a:rPr lang="zh-CN" altLang="en-US" sz="3100" b="1" kern="0" baseline="0" dirty="0">
                <a:solidFill>
                  <a:srgbClr val="FFCC00"/>
                </a:solidFill>
                <a:ea typeface="宋体"/>
              </a:rPr>
              <a:t>中出现一次。</a:t>
            </a:r>
          </a:p>
          <a:p>
            <a:pPr algn="just">
              <a:lnSpc>
                <a:spcPct val="105000"/>
              </a:lnSpc>
              <a:defRPr/>
            </a:pPr>
            <a:r>
              <a:rPr lang="zh-CN" altLang="en-US" sz="3100" b="1" kern="0" baseline="0" dirty="0">
                <a:solidFill>
                  <a:srgbClr val="FFFFFF"/>
                </a:solidFill>
                <a:ea typeface="宋体"/>
              </a:rPr>
              <a:t>    因为已知</a:t>
            </a:r>
            <a:r>
              <a:rPr lang="en-US" altLang="zh-CN" sz="3100" b="1" kern="0" baseline="0" dirty="0">
                <a:solidFill>
                  <a:srgbClr val="FFFFFF"/>
                </a:solidFill>
                <a:ea typeface="宋体"/>
              </a:rPr>
              <a:t>L</a:t>
            </a:r>
            <a:r>
              <a:rPr lang="zh-CN" altLang="en-US" sz="3100" b="1" kern="0" baseline="0" dirty="0">
                <a:solidFill>
                  <a:srgbClr val="FFFFFF"/>
                </a:solidFill>
                <a:ea typeface="宋体"/>
              </a:rPr>
              <a:t>中的弧无重复，所以只需证：</a:t>
            </a:r>
            <a:r>
              <a:rPr lang="en-US" altLang="zh-CN" sz="3100" b="1" kern="0" baseline="0" dirty="0">
                <a:solidFill>
                  <a:srgbClr val="FFFFFF"/>
                </a:solidFill>
                <a:ea typeface="宋体"/>
              </a:rPr>
              <a:t>G</a:t>
            </a:r>
            <a:r>
              <a:rPr lang="zh-CN" altLang="en-US" sz="3100" b="1" kern="0" baseline="0" dirty="0">
                <a:solidFill>
                  <a:srgbClr val="FFFFFF"/>
                </a:solidFill>
                <a:ea typeface="宋体"/>
              </a:rPr>
              <a:t>的每条弧都在</a:t>
            </a:r>
            <a:r>
              <a:rPr lang="en-US" altLang="zh-CN" sz="3100" b="1" kern="0" baseline="0" dirty="0">
                <a:solidFill>
                  <a:srgbClr val="FFFFFF"/>
                </a:solidFill>
                <a:ea typeface="宋体"/>
              </a:rPr>
              <a:t>L</a:t>
            </a:r>
            <a:r>
              <a:rPr lang="zh-CN" altLang="en-US" sz="3100" b="1" kern="0" baseline="0" dirty="0">
                <a:solidFill>
                  <a:srgbClr val="FFFFFF"/>
                </a:solidFill>
                <a:ea typeface="宋体"/>
              </a:rPr>
              <a:t>中出现即可。</a:t>
            </a:r>
            <a:endParaRPr lang="en-US" altLang="zh-CN" sz="3100" b="1" kern="0" baseline="0" dirty="0">
              <a:solidFill>
                <a:srgbClr val="FFFFFF"/>
              </a:solidFill>
              <a:ea typeface="宋体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  <p:bldP spid="178181" grpId="0" animBg="1"/>
      <p:bldP spid="178182" grpId="0" animBg="1"/>
      <p:bldP spid="178183" grpId="0" animBg="1"/>
      <p:bldP spid="178184" grpId="0" animBg="1"/>
      <p:bldP spid="178185" grpId="0" animBg="1"/>
      <p:bldP spid="178186" grpId="0" animBg="1"/>
      <p:bldP spid="178187" grpId="0" animBg="1"/>
      <p:bldP spid="178188" grpId="0" animBg="1"/>
      <p:bldP spid="178189" grpId="0" animBg="1"/>
      <p:bldP spid="178190" grpId="0" animBg="1"/>
      <p:bldP spid="178191" grpId="0" animBg="1"/>
      <p:bldP spid="178192" grpId="0" animBg="1"/>
      <p:bldP spid="178193" grpId="0" animBg="1"/>
      <p:bldP spid="178194" grpId="0"/>
      <p:bldP spid="178195" grpId="0"/>
      <p:bldP spid="178196" grpId="0"/>
      <p:bldP spid="178197" grpId="0"/>
      <p:bldP spid="178198" grpId="0"/>
      <p:bldP spid="178199" grpId="0" animBg="1"/>
      <p:bldP spid="178200" grpId="0"/>
      <p:bldP spid="178201" grpId="0" animBg="1"/>
      <p:bldP spid="178202" grpId="0"/>
      <p:bldP spid="178203" grpId="0" animBg="1"/>
      <p:bldP spid="178204" grpId="0"/>
      <p:bldP spid="17820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10600" cy="6629400"/>
          </a:xfrm>
        </p:spPr>
        <p:txBody>
          <a:bodyPr/>
          <a:lstStyle/>
          <a:p>
            <a:pPr marL="0" indent="0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最后证明：</a:t>
            </a:r>
            <a:r>
              <a:rPr lang="en-US" altLang="zh-CN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的每条弧恰在</a:t>
            </a:r>
            <a:r>
              <a:rPr lang="en-US" altLang="zh-CN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中出现一次。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100" smtClean="0">
                <a:latin typeface="Times New Roman" panose="02020603050405020304" pitchFamily="18" charset="0"/>
              </a:rPr>
              <a:t>    因为已知</a:t>
            </a:r>
            <a:r>
              <a:rPr lang="en-US" altLang="zh-CN" sz="3100" smtClean="0"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latin typeface="Times New Roman" panose="02020603050405020304" pitchFamily="18" charset="0"/>
              </a:rPr>
              <a:t>中的弧无重复，所以只需证：</a:t>
            </a:r>
            <a:r>
              <a:rPr lang="en-US" altLang="zh-CN" sz="3100" smtClean="0">
                <a:latin typeface="Times New Roman" panose="02020603050405020304" pitchFamily="18" charset="0"/>
              </a:rPr>
              <a:t>G</a:t>
            </a:r>
            <a:r>
              <a:rPr lang="zh-CN" altLang="en-US" sz="3100" smtClean="0">
                <a:latin typeface="Times New Roman" panose="02020603050405020304" pitchFamily="18" charset="0"/>
              </a:rPr>
              <a:t>的每条弧都在</a:t>
            </a:r>
            <a:r>
              <a:rPr lang="en-US" altLang="zh-CN" sz="3100" smtClean="0"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latin typeface="Times New Roman" panose="02020603050405020304" pitchFamily="18" charset="0"/>
              </a:rPr>
              <a:t>中出现即可。</a:t>
            </a:r>
          </a:p>
          <a:p>
            <a:pPr marL="0" indent="0" algn="just">
              <a:lnSpc>
                <a:spcPct val="105000"/>
              </a:lnSpc>
              <a:buClrTx/>
              <a:buFontTx/>
              <a:buNone/>
            </a:pPr>
            <a:r>
              <a:rPr lang="zh-CN" altLang="en-US" sz="3100" smtClean="0">
                <a:latin typeface="Times New Roman" panose="02020603050405020304" pitchFamily="18" charset="0"/>
              </a:rPr>
              <a:t>    </a:t>
            </a:r>
            <a:r>
              <a:rPr lang="zh-CN" altLang="en-US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对于</a:t>
            </a:r>
            <a:r>
              <a:rPr lang="en-US" altLang="zh-CN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L，</a:t>
            </a:r>
            <a:r>
              <a:rPr lang="zh-CN" altLang="en-US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若顶点</a:t>
            </a:r>
            <a:r>
              <a:rPr lang="en-US" altLang="zh-CN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中，则用</a:t>
            </a:r>
            <a:r>
              <a:rPr lang="en-US" altLang="zh-CN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1)中的方法可以证明从</a:t>
            </a:r>
            <a:r>
              <a:rPr lang="en-US" altLang="zh-CN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出发的所有弧都在</a:t>
            </a:r>
            <a:r>
              <a:rPr lang="en-US" altLang="zh-CN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solidFill>
                  <a:schemeClr val="tx2"/>
                </a:solidFill>
                <a:latin typeface="Times New Roman" panose="02020603050405020304" pitchFamily="18" charset="0"/>
              </a:rPr>
              <a:t>中。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100" smtClean="0">
                <a:latin typeface="Times New Roman" panose="02020603050405020304" pitchFamily="18" charset="0"/>
              </a:rPr>
              <a:t>    任取</a:t>
            </a:r>
            <a:r>
              <a:rPr lang="en-US" altLang="zh-CN" sz="3100" smtClean="0">
                <a:latin typeface="Times New Roman" panose="02020603050405020304" pitchFamily="18" charset="0"/>
              </a:rPr>
              <a:t>e</a:t>
            </a:r>
            <a:r>
              <a:rPr lang="zh-CN" altLang="en-US" sz="31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100" smtClean="0">
                <a:latin typeface="Times New Roman" panose="02020603050405020304" pitchFamily="18" charset="0"/>
              </a:rPr>
              <a:t>G</a:t>
            </a:r>
            <a:r>
              <a:rPr lang="zh-CN" altLang="en-US" sz="3100" smtClean="0">
                <a:latin typeface="Times New Roman" panose="02020603050405020304" pitchFamily="18" charset="0"/>
              </a:rPr>
              <a:t>，设</a:t>
            </a:r>
            <a:r>
              <a:rPr lang="en-US" altLang="zh-CN" sz="3100" smtClean="0">
                <a:latin typeface="Times New Roman" panose="02020603050405020304" pitchFamily="18" charset="0"/>
              </a:rPr>
              <a:t>u=init(e)，</a:t>
            </a:r>
            <a:r>
              <a:rPr lang="zh-CN" altLang="en-US" sz="3100" smtClean="0">
                <a:latin typeface="Times New Roman" panose="02020603050405020304" pitchFamily="18" charset="0"/>
              </a:rPr>
              <a:t>任取</a:t>
            </a:r>
            <a:r>
              <a:rPr lang="en-US" altLang="zh-CN" sz="3100" smtClean="0"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latin typeface="Times New Roman" panose="02020603050405020304" pitchFamily="18" charset="0"/>
              </a:rPr>
              <a:t>中一点</a:t>
            </a:r>
            <a:r>
              <a:rPr lang="en-US" altLang="zh-CN" sz="3100" smtClean="0">
                <a:latin typeface="Times New Roman" panose="02020603050405020304" pitchFamily="18" charset="0"/>
              </a:rPr>
              <a:t>v，</a:t>
            </a:r>
            <a:r>
              <a:rPr lang="zh-CN" altLang="en-US" sz="3100" smtClean="0">
                <a:latin typeface="Times New Roman" panose="02020603050405020304" pitchFamily="18" charset="0"/>
              </a:rPr>
              <a:t>因为</a:t>
            </a:r>
            <a:r>
              <a:rPr lang="en-US" altLang="zh-CN" sz="3100" smtClean="0">
                <a:latin typeface="Times New Roman" panose="02020603050405020304" pitchFamily="18" charset="0"/>
              </a:rPr>
              <a:t>G</a:t>
            </a:r>
            <a:r>
              <a:rPr lang="zh-CN" altLang="en-US" sz="3100" smtClean="0">
                <a:latin typeface="Times New Roman" panose="02020603050405020304" pitchFamily="18" charset="0"/>
              </a:rPr>
              <a:t>强连通，</a:t>
            </a:r>
            <a:r>
              <a:rPr lang="en-US" altLang="zh-CN" sz="3100" smtClean="0">
                <a:latin typeface="Times New Roman" panose="02020603050405020304" pitchFamily="18" charset="0"/>
              </a:rPr>
              <a:t>v，u</a:t>
            </a:r>
            <a:r>
              <a:rPr lang="zh-CN" altLang="en-US" sz="3100" smtClean="0">
                <a:latin typeface="Times New Roman" panose="02020603050405020304" pitchFamily="18" charset="0"/>
              </a:rPr>
              <a:t>间有有向路(</a:t>
            </a:r>
            <a:r>
              <a:rPr lang="en-US" altLang="zh-CN" sz="310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100" smtClean="0">
                <a:latin typeface="Times New Roman" panose="02020603050405020304" pitchFamily="18" charset="0"/>
              </a:rPr>
              <a:t>’, e</a:t>
            </a:r>
            <a:r>
              <a:rPr lang="en-US" altLang="zh-CN" sz="31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100" smtClean="0">
                <a:latin typeface="Times New Roman" panose="02020603050405020304" pitchFamily="18" charset="0"/>
              </a:rPr>
              <a:t>’, …, e</a:t>
            </a:r>
            <a:r>
              <a:rPr lang="en-US" altLang="zh-CN" sz="3100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3100" smtClean="0">
                <a:latin typeface="Times New Roman" panose="02020603050405020304" pitchFamily="18" charset="0"/>
              </a:rPr>
              <a:t>’)</a:t>
            </a:r>
            <a:r>
              <a:rPr lang="zh-CN" altLang="en-US" sz="3100" smtClean="0">
                <a:latin typeface="Times New Roman" panose="02020603050405020304" pitchFamily="18" charset="0"/>
              </a:rPr>
              <a:t>且</a:t>
            </a:r>
            <a:r>
              <a:rPr lang="en-US" altLang="zh-CN" sz="3100" smtClean="0">
                <a:latin typeface="Times New Roman" panose="02020603050405020304" pitchFamily="18" charset="0"/>
              </a:rPr>
              <a:t>init(e</a:t>
            </a:r>
            <a:r>
              <a:rPr lang="en-US" altLang="zh-CN" sz="31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100" smtClean="0">
                <a:latin typeface="Times New Roman" panose="02020603050405020304" pitchFamily="18" charset="0"/>
              </a:rPr>
              <a:t>’)=v，fin(e</a:t>
            </a:r>
            <a:r>
              <a:rPr lang="en-US" altLang="zh-CN" sz="3100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3100" smtClean="0">
                <a:latin typeface="Times New Roman" panose="02020603050405020304" pitchFamily="18" charset="0"/>
              </a:rPr>
              <a:t>’)=u，</a:t>
            </a:r>
            <a:r>
              <a:rPr lang="zh-CN" altLang="en-US" sz="3100" smtClean="0">
                <a:latin typeface="Times New Roman" panose="02020603050405020304" pitchFamily="18" charset="0"/>
              </a:rPr>
              <a:t>因</a:t>
            </a:r>
            <a:r>
              <a:rPr lang="en-US" altLang="zh-CN" sz="3100" smtClean="0">
                <a:latin typeface="Times New Roman" panose="02020603050405020304" pitchFamily="18" charset="0"/>
              </a:rPr>
              <a:t>v</a:t>
            </a:r>
            <a:r>
              <a:rPr lang="zh-CN" altLang="en-US" sz="3100" smtClean="0">
                <a:latin typeface="Times New Roman" panose="02020603050405020304" pitchFamily="18" charset="0"/>
              </a:rPr>
              <a:t>在</a:t>
            </a:r>
            <a:r>
              <a:rPr lang="en-US" altLang="zh-CN" sz="3100" smtClean="0"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latin typeface="Times New Roman" panose="02020603050405020304" pitchFamily="18" charset="0"/>
              </a:rPr>
              <a:t>中，</a:t>
            </a:r>
            <a:r>
              <a:rPr lang="en-US" altLang="zh-CN" sz="310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100" smtClean="0">
                <a:latin typeface="Times New Roman" panose="02020603050405020304" pitchFamily="18" charset="0"/>
              </a:rPr>
              <a:t>’</a:t>
            </a:r>
            <a:r>
              <a:rPr lang="zh-CN" altLang="en-US" sz="3100" smtClean="0">
                <a:latin typeface="Times New Roman" panose="02020603050405020304" pitchFamily="18" charset="0"/>
              </a:rPr>
              <a:t>是由</a:t>
            </a:r>
            <a:r>
              <a:rPr lang="en-US" altLang="zh-CN" sz="3100" smtClean="0">
                <a:latin typeface="Times New Roman" panose="02020603050405020304" pitchFamily="18" charset="0"/>
              </a:rPr>
              <a:t>v</a:t>
            </a:r>
            <a:r>
              <a:rPr lang="zh-CN" altLang="en-US" sz="3100" smtClean="0">
                <a:latin typeface="Times New Roman" panose="02020603050405020304" pitchFamily="18" charset="0"/>
              </a:rPr>
              <a:t>发出的弧，所以</a:t>
            </a:r>
            <a:r>
              <a:rPr lang="en-US" altLang="zh-CN" sz="310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100" smtClean="0">
                <a:latin typeface="Times New Roman" panose="02020603050405020304" pitchFamily="18" charset="0"/>
              </a:rPr>
              <a:t>’</a:t>
            </a:r>
            <a:r>
              <a:rPr lang="zh-CN" altLang="en-US" sz="3100" smtClean="0">
                <a:latin typeface="Times New Roman" panose="02020603050405020304" pitchFamily="18" charset="0"/>
              </a:rPr>
              <a:t>在</a:t>
            </a:r>
            <a:r>
              <a:rPr lang="en-US" altLang="zh-CN" sz="3100" smtClean="0"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latin typeface="Times New Roman" panose="02020603050405020304" pitchFamily="18" charset="0"/>
              </a:rPr>
              <a:t>中，因此</a:t>
            </a:r>
            <a:r>
              <a:rPr lang="en-US" altLang="zh-CN" sz="3100" smtClean="0">
                <a:latin typeface="Times New Roman" panose="02020603050405020304" pitchFamily="18" charset="0"/>
              </a:rPr>
              <a:t>fin(e</a:t>
            </a:r>
            <a:r>
              <a:rPr lang="en-US" altLang="zh-CN" sz="31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100" smtClean="0">
                <a:latin typeface="Times New Roman" panose="02020603050405020304" pitchFamily="18" charset="0"/>
              </a:rPr>
              <a:t>’)= init(e</a:t>
            </a:r>
            <a:r>
              <a:rPr lang="en-US" altLang="zh-CN" sz="31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100" smtClean="0">
                <a:latin typeface="Times New Roman" panose="02020603050405020304" pitchFamily="18" charset="0"/>
              </a:rPr>
              <a:t>’)=v</a:t>
            </a:r>
            <a:r>
              <a:rPr lang="en-US" altLang="zh-CN" sz="31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100" smtClean="0">
                <a:latin typeface="Times New Roman" panose="02020603050405020304" pitchFamily="18" charset="0"/>
              </a:rPr>
              <a:t>’</a:t>
            </a:r>
            <a:r>
              <a:rPr lang="zh-CN" altLang="en-US" sz="3100" smtClean="0">
                <a:latin typeface="Times New Roman" panose="02020603050405020304" pitchFamily="18" charset="0"/>
              </a:rPr>
              <a:t>在</a:t>
            </a:r>
            <a:r>
              <a:rPr lang="en-US" altLang="zh-CN" sz="3100" smtClean="0"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latin typeface="Times New Roman" panose="02020603050405020304" pitchFamily="18" charset="0"/>
              </a:rPr>
              <a:t>中，所以</a:t>
            </a:r>
            <a:r>
              <a:rPr lang="en-US" altLang="zh-CN" sz="310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100" smtClean="0">
                <a:latin typeface="Times New Roman" panose="02020603050405020304" pitchFamily="18" charset="0"/>
              </a:rPr>
              <a:t>’</a:t>
            </a:r>
            <a:r>
              <a:rPr lang="zh-CN" altLang="en-US" sz="3100" smtClean="0">
                <a:latin typeface="Times New Roman" panose="02020603050405020304" pitchFamily="18" charset="0"/>
              </a:rPr>
              <a:t>在</a:t>
            </a:r>
            <a:r>
              <a:rPr lang="en-US" altLang="zh-CN" sz="3100" smtClean="0"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latin typeface="Times New Roman" panose="02020603050405020304" pitchFamily="18" charset="0"/>
              </a:rPr>
              <a:t>中，同理，</a:t>
            </a:r>
            <a:r>
              <a:rPr lang="en-US" altLang="zh-CN" sz="310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3100" smtClean="0">
                <a:latin typeface="Times New Roman" panose="02020603050405020304" pitchFamily="18" charset="0"/>
              </a:rPr>
              <a:t>’</a:t>
            </a:r>
            <a:r>
              <a:rPr lang="zh-CN" altLang="en-US" sz="3100" smtClean="0">
                <a:latin typeface="Times New Roman" panose="02020603050405020304" pitchFamily="18" charset="0"/>
              </a:rPr>
              <a:t>的终点</a:t>
            </a:r>
            <a:r>
              <a:rPr lang="en-US" altLang="zh-CN" sz="3100" smtClean="0">
                <a:latin typeface="Times New Roman" panose="02020603050405020304" pitchFamily="18" charset="0"/>
              </a:rPr>
              <a:t>u</a:t>
            </a:r>
            <a:r>
              <a:rPr lang="zh-CN" altLang="en-US" sz="3100" smtClean="0">
                <a:latin typeface="Times New Roman" panose="02020603050405020304" pitchFamily="18" charset="0"/>
              </a:rPr>
              <a:t>在</a:t>
            </a:r>
            <a:r>
              <a:rPr lang="en-US" altLang="zh-CN" sz="3100" smtClean="0"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latin typeface="Times New Roman" panose="02020603050405020304" pitchFamily="18" charset="0"/>
              </a:rPr>
              <a:t>中，所以</a:t>
            </a:r>
            <a:r>
              <a:rPr lang="en-US" altLang="zh-CN" sz="3100" smtClean="0">
                <a:latin typeface="Times New Roman" panose="02020603050405020304" pitchFamily="18" charset="0"/>
              </a:rPr>
              <a:t>e</a:t>
            </a:r>
            <a:r>
              <a:rPr lang="zh-CN" altLang="en-US" sz="3100" smtClean="0">
                <a:latin typeface="Times New Roman" panose="02020603050405020304" pitchFamily="18" charset="0"/>
              </a:rPr>
              <a:t>在</a:t>
            </a:r>
            <a:r>
              <a:rPr lang="en-US" altLang="zh-CN" sz="3100" smtClean="0"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latin typeface="Times New Roman" panose="02020603050405020304" pitchFamily="18" charset="0"/>
              </a:rPr>
              <a:t>中。由</a:t>
            </a:r>
            <a:r>
              <a:rPr lang="en-US" altLang="zh-CN" sz="3100" smtClean="0">
                <a:latin typeface="Times New Roman" panose="02020603050405020304" pitchFamily="18" charset="0"/>
              </a:rPr>
              <a:t>e</a:t>
            </a:r>
            <a:r>
              <a:rPr lang="zh-CN" altLang="en-US" sz="3100" smtClean="0">
                <a:latin typeface="Times New Roman" panose="02020603050405020304" pitchFamily="18" charset="0"/>
              </a:rPr>
              <a:t>的任意性知，</a:t>
            </a:r>
            <a:r>
              <a:rPr lang="en-US" altLang="zh-CN" sz="3100" smtClean="0">
                <a:latin typeface="Times New Roman" panose="02020603050405020304" pitchFamily="18" charset="0"/>
              </a:rPr>
              <a:t>G</a:t>
            </a:r>
            <a:r>
              <a:rPr lang="zh-CN" altLang="en-US" sz="3100" smtClean="0">
                <a:latin typeface="Times New Roman" panose="02020603050405020304" pitchFamily="18" charset="0"/>
              </a:rPr>
              <a:t>中弧均出现在</a:t>
            </a:r>
            <a:r>
              <a:rPr lang="en-US" altLang="zh-CN" sz="3100" smtClean="0"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latin typeface="Times New Roman" panose="02020603050405020304" pitchFamily="18" charset="0"/>
              </a:rPr>
              <a:t>中。    综上，</a:t>
            </a:r>
            <a:r>
              <a:rPr lang="en-US" altLang="zh-CN" sz="3100" smtClean="0">
                <a:latin typeface="Times New Roman" panose="02020603050405020304" pitchFamily="18" charset="0"/>
              </a:rPr>
              <a:t>L</a:t>
            </a:r>
            <a:r>
              <a:rPr lang="zh-CN" altLang="en-US" sz="3100" smtClean="0">
                <a:latin typeface="Times New Roman" panose="02020603050405020304" pitchFamily="18" charset="0"/>
              </a:rPr>
              <a:t>是一条</a:t>
            </a:r>
            <a:r>
              <a:rPr lang="en-US" altLang="zh-CN" sz="3100" smtClean="0">
                <a:latin typeface="Times New Roman" panose="02020603050405020304" pitchFamily="18" charset="0"/>
              </a:rPr>
              <a:t>Euler</a:t>
            </a:r>
            <a:r>
              <a:rPr lang="zh-CN" altLang="en-US" sz="3100" smtClean="0">
                <a:latin typeface="Times New Roman" panose="02020603050405020304" pitchFamily="18" charset="0"/>
              </a:rPr>
              <a:t>路。 </a:t>
            </a:r>
          </a:p>
        </p:txBody>
      </p:sp>
      <p:sp>
        <p:nvSpPr>
          <p:cNvPr id="14029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53AA2B-8CC0-4E1D-A429-790EC0785BD6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19138"/>
            <a:ext cx="8763000" cy="5791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推论 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是无孤立点的有限有向图，于是，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路当且仅当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平衡，并且将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漠视为图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时是连通的 </a:t>
            </a:r>
            <a:r>
              <a:rPr lang="zh-CN" altLang="en-US" b="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证明思路：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必要性。 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路，则由定理4.3.2知，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平衡且强连通，于是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连通。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充分性。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构造如定理4.3.2，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无孤立点且平衡可证得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fin (</a:t>
            </a:r>
            <a:r>
              <a:rPr lang="en-US" altLang="zh-CN" sz="33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3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init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33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连通可证得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的每条弧在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中出现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r>
              <a:rPr lang="zh-CN" altLang="en-US" dirty="0" smtClean="0"/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solidFill>
                  <a:srgbClr val="FFCC00"/>
                </a:solidFill>
                <a:latin typeface="+mj-ea"/>
              </a:rPr>
              <a:t>二、判定</a:t>
            </a:r>
            <a:r>
              <a:rPr lang="en-US" altLang="zh-CN" sz="4000" dirty="0" smtClean="0">
                <a:solidFill>
                  <a:srgbClr val="FFCC00"/>
                </a:solidFill>
                <a:latin typeface="+mj-ea"/>
              </a:rPr>
              <a:t>Euler</a:t>
            </a:r>
            <a:r>
              <a:rPr lang="zh-CN" altLang="en-US" sz="4000" dirty="0" smtClean="0">
                <a:solidFill>
                  <a:srgbClr val="FFCC00"/>
                </a:solidFill>
                <a:latin typeface="+mj-ea"/>
              </a:rPr>
              <a:t>图的充要条件</a:t>
            </a:r>
            <a:endParaRPr lang="en-US" altLang="zh-CN" sz="4000" dirty="0" smtClean="0">
              <a:solidFill>
                <a:srgbClr val="FFCC00"/>
              </a:solidFill>
              <a:latin typeface="+mj-ea"/>
            </a:endParaRPr>
          </a:p>
        </p:txBody>
      </p:sp>
      <p:sp>
        <p:nvSpPr>
          <p:cNvPr id="14131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CA188B-43EF-473F-826C-7671AE89666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28600"/>
            <a:ext cx="8839200" cy="6248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提示：</a:t>
            </a:r>
            <a:r>
              <a:rPr lang="zh-CN" altLang="en-US" sz="3300" smtClean="0">
                <a:latin typeface="Times New Roman" panose="02020603050405020304" pitchFamily="18" charset="0"/>
              </a:rPr>
              <a:t>根据对定理</a:t>
            </a:r>
            <a:r>
              <a:rPr lang="en-US" altLang="zh-CN" sz="3300" smtClean="0">
                <a:latin typeface="Times New Roman" panose="02020603050405020304" pitchFamily="18" charset="0"/>
              </a:rPr>
              <a:t>4.3.2</a:t>
            </a:r>
            <a:r>
              <a:rPr lang="zh-CN" altLang="en-US" sz="3300" smtClean="0">
                <a:latin typeface="Times New Roman" panose="02020603050405020304" pitchFamily="18" charset="0"/>
              </a:rPr>
              <a:t>的证明，可以看到，只在证明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中所有的弧</a:t>
            </a:r>
            <a:r>
              <a:rPr lang="en-US" altLang="zh-CN" sz="3300" smtClean="0">
                <a:latin typeface="Times New Roman" panose="02020603050405020304" pitchFamily="18" charset="0"/>
              </a:rPr>
              <a:t>e</a:t>
            </a:r>
            <a:r>
              <a:rPr lang="zh-CN" altLang="en-US" sz="3300" smtClean="0">
                <a:latin typeface="Times New Roman" panose="02020603050405020304" pitchFamily="18" charset="0"/>
              </a:rPr>
              <a:t>都在</a:t>
            </a:r>
            <a:r>
              <a:rPr lang="en-US" altLang="zh-CN" sz="3300" smtClean="0">
                <a:latin typeface="Times New Roman" panose="02020603050405020304" pitchFamily="18" charset="0"/>
              </a:rPr>
              <a:t>L</a:t>
            </a:r>
            <a:r>
              <a:rPr lang="zh-CN" altLang="en-US" sz="3300" smtClean="0">
                <a:latin typeface="Times New Roman" panose="02020603050405020304" pitchFamily="18" charset="0"/>
              </a:rPr>
              <a:t>中时，才用到了“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是强连通的”。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Times New Roman" panose="02020603050405020304" pitchFamily="18" charset="0"/>
              </a:rPr>
              <a:t>    从而，采用与定理</a:t>
            </a:r>
            <a:r>
              <a:rPr lang="en-US" altLang="zh-CN" sz="3300" smtClean="0">
                <a:latin typeface="Times New Roman" panose="02020603050405020304" pitchFamily="18" charset="0"/>
              </a:rPr>
              <a:t>4.3.2</a:t>
            </a:r>
            <a:r>
              <a:rPr lang="zh-CN" altLang="en-US" sz="3300" smtClean="0">
                <a:latin typeface="Times New Roman" panose="02020603050405020304" pitchFamily="18" charset="0"/>
              </a:rPr>
              <a:t>相同的证明方法，可以证明： </a:t>
            </a:r>
            <a:r>
              <a:rPr lang="en-US" altLang="zh-CN" sz="3300" smtClean="0">
                <a:latin typeface="Times New Roman" panose="02020603050405020304" pitchFamily="18" charset="0"/>
              </a:rPr>
              <a:t>fin (e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m</a:t>
            </a:r>
            <a:r>
              <a:rPr lang="en-US" altLang="zh-CN" sz="3300" smtClean="0">
                <a:latin typeface="Times New Roman" panose="02020603050405020304" pitchFamily="18" charset="0"/>
              </a:rPr>
              <a:t>)=</a:t>
            </a:r>
            <a:r>
              <a:rPr lang="zh-CN" altLang="en-US" sz="3300" smtClean="0">
                <a:latin typeface="Times New Roman" panose="02020603050405020304" pitchFamily="18" charset="0"/>
              </a:rPr>
              <a:t> </a:t>
            </a:r>
            <a:r>
              <a:rPr lang="en-US" altLang="zh-CN" sz="3300" smtClean="0">
                <a:latin typeface="Times New Roman" panose="02020603050405020304" pitchFamily="18" charset="0"/>
              </a:rPr>
              <a:t>init(e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)</a:t>
            </a:r>
            <a:r>
              <a:rPr lang="zh-CN" altLang="en-US" sz="3300" smtClean="0">
                <a:latin typeface="Times New Roman" panose="02020603050405020304" pitchFamily="18" charset="0"/>
              </a:rPr>
              <a:t>；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中任意一点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，如果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中，则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发出的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条弧和发到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条弧都在</a:t>
            </a:r>
            <a:r>
              <a:rPr lang="en-US" altLang="zh-CN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中。</a:t>
            </a:r>
            <a:endParaRPr lang="en-US" altLang="zh-CN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这样，只需要证明任意</a:t>
            </a:r>
            <a:r>
              <a:rPr lang="en-US" altLang="zh-CN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，都有</a:t>
            </a:r>
            <a:r>
              <a:rPr lang="en-US" altLang="zh-CN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L(G</a:t>
            </a:r>
            <a:r>
              <a:rPr lang="zh-CN" altLang="en-US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的每条弧在</a:t>
            </a:r>
            <a:r>
              <a:rPr lang="en-US" altLang="zh-CN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中出现</a:t>
            </a:r>
            <a:r>
              <a:rPr lang="en-US" altLang="zh-CN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3300" smtClean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4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450E21-5F29-40C5-BB55-104BD166182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79203" name="Oval 3"/>
          <p:cNvSpPr>
            <a:spLocks noChangeArrowheads="1"/>
          </p:cNvSpPr>
          <p:nvPr/>
        </p:nvSpPr>
        <p:spPr bwMode="auto">
          <a:xfrm>
            <a:off x="2133600" y="1295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04" name="Oval 4"/>
          <p:cNvSpPr>
            <a:spLocks noChangeArrowheads="1"/>
          </p:cNvSpPr>
          <p:nvPr/>
        </p:nvSpPr>
        <p:spPr bwMode="auto">
          <a:xfrm>
            <a:off x="2514600" y="22860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>
            <a:off x="3124200" y="3124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06" name="Oval 6"/>
          <p:cNvSpPr>
            <a:spLocks noChangeArrowheads="1"/>
          </p:cNvSpPr>
          <p:nvPr/>
        </p:nvSpPr>
        <p:spPr bwMode="auto">
          <a:xfrm>
            <a:off x="3429000" y="4038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07" name="Oval 7"/>
          <p:cNvSpPr>
            <a:spLocks noChangeArrowheads="1"/>
          </p:cNvSpPr>
          <p:nvPr/>
        </p:nvSpPr>
        <p:spPr bwMode="auto">
          <a:xfrm>
            <a:off x="6553200" y="5029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08" name="Oval 8"/>
          <p:cNvSpPr>
            <a:spLocks noChangeArrowheads="1"/>
          </p:cNvSpPr>
          <p:nvPr/>
        </p:nvSpPr>
        <p:spPr bwMode="auto">
          <a:xfrm>
            <a:off x="3733800" y="5029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2819400" y="5029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10" name="Oval 10"/>
          <p:cNvSpPr>
            <a:spLocks noChangeArrowheads="1"/>
          </p:cNvSpPr>
          <p:nvPr/>
        </p:nvSpPr>
        <p:spPr bwMode="auto">
          <a:xfrm>
            <a:off x="1752600" y="5029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3962400" y="1295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12" name="Line 12"/>
          <p:cNvSpPr>
            <a:spLocks noChangeShapeType="1"/>
          </p:cNvSpPr>
          <p:nvPr/>
        </p:nvSpPr>
        <p:spPr bwMode="auto">
          <a:xfrm>
            <a:off x="2360613" y="1446213"/>
            <a:ext cx="1601787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13" name="Line 13"/>
          <p:cNvSpPr>
            <a:spLocks noChangeShapeType="1"/>
          </p:cNvSpPr>
          <p:nvPr/>
        </p:nvSpPr>
        <p:spPr bwMode="auto">
          <a:xfrm>
            <a:off x="1981200" y="5105400"/>
            <a:ext cx="9144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14" name="Line 14"/>
          <p:cNvSpPr>
            <a:spLocks noChangeShapeType="1"/>
          </p:cNvSpPr>
          <p:nvPr/>
        </p:nvSpPr>
        <p:spPr bwMode="auto">
          <a:xfrm>
            <a:off x="3048000" y="5105400"/>
            <a:ext cx="7620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15" name="Line 15"/>
          <p:cNvSpPr>
            <a:spLocks noChangeShapeType="1"/>
          </p:cNvSpPr>
          <p:nvPr/>
        </p:nvSpPr>
        <p:spPr bwMode="auto">
          <a:xfrm>
            <a:off x="3962400" y="5105400"/>
            <a:ext cx="609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16" name="Line 16"/>
          <p:cNvSpPr>
            <a:spLocks noChangeShapeType="1"/>
          </p:cNvSpPr>
          <p:nvPr/>
        </p:nvSpPr>
        <p:spPr bwMode="auto">
          <a:xfrm>
            <a:off x="5791200" y="5105400"/>
            <a:ext cx="685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17" name="Text Box 17"/>
          <p:cNvSpPr txBox="1">
            <a:spLocks noChangeArrowheads="1"/>
          </p:cNvSpPr>
          <p:nvPr/>
        </p:nvSpPr>
        <p:spPr bwMode="auto">
          <a:xfrm>
            <a:off x="4648200" y="48006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990600" y="48006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79219" name="Text Box 19"/>
          <p:cNvSpPr txBox="1">
            <a:spLocks noChangeArrowheads="1"/>
          </p:cNvSpPr>
          <p:nvPr/>
        </p:nvSpPr>
        <p:spPr bwMode="auto">
          <a:xfrm>
            <a:off x="3657600" y="53340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79220" name="Text Box 20"/>
          <p:cNvSpPr txBox="1">
            <a:spLocks noChangeArrowheads="1"/>
          </p:cNvSpPr>
          <p:nvPr/>
        </p:nvSpPr>
        <p:spPr bwMode="auto">
          <a:xfrm>
            <a:off x="609600" y="9906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init(e)</a:t>
            </a:r>
          </a:p>
        </p:txBody>
      </p:sp>
      <p:sp>
        <p:nvSpPr>
          <p:cNvPr id="179221" name="Text Box 21"/>
          <p:cNvSpPr txBox="1">
            <a:spLocks noChangeArrowheads="1"/>
          </p:cNvSpPr>
          <p:nvPr/>
        </p:nvSpPr>
        <p:spPr bwMode="auto">
          <a:xfrm>
            <a:off x="2743200" y="7620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 flipH="1" flipV="1">
            <a:off x="3581400" y="4267200"/>
            <a:ext cx="228600" cy="7620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2667000" y="3886200"/>
            <a:ext cx="60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en-US" altLang="zh-CN" sz="3600" baseline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24" name="Line 24"/>
          <p:cNvSpPr>
            <a:spLocks noChangeShapeType="1"/>
          </p:cNvSpPr>
          <p:nvPr/>
        </p:nvSpPr>
        <p:spPr bwMode="auto">
          <a:xfrm flipH="1" flipV="1">
            <a:off x="3276600" y="3352800"/>
            <a:ext cx="228600" cy="685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2362200" y="28956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zh-CN" sz="3600" baseline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26" name="Line 26"/>
          <p:cNvSpPr>
            <a:spLocks noChangeShapeType="1"/>
          </p:cNvSpPr>
          <p:nvPr/>
        </p:nvSpPr>
        <p:spPr bwMode="auto">
          <a:xfrm flipH="1" flipV="1">
            <a:off x="2286000" y="1524000"/>
            <a:ext cx="304800" cy="7620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1828800" y="21336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endParaRPr lang="en-US" altLang="zh-CN" sz="3600" baseline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2971800" y="2286000"/>
            <a:ext cx="1143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4343400" y="9906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fin(e)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3581400" y="4267200"/>
            <a:ext cx="228600" cy="7620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 flipV="1">
            <a:off x="3276600" y="3352800"/>
            <a:ext cx="228600" cy="6858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 flipV="1">
            <a:off x="2286000" y="1524000"/>
            <a:ext cx="304800" cy="7620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2362200" y="1447800"/>
            <a:ext cx="1601788" cy="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39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D87FC9-595D-427B-BC48-CDC39348E51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nimBg="1"/>
      <p:bldP spid="179204" grpId="0" animBg="1"/>
      <p:bldP spid="179205" grpId="0" animBg="1"/>
      <p:bldP spid="179206" grpId="0" animBg="1"/>
      <p:bldP spid="179207" grpId="0" animBg="1"/>
      <p:bldP spid="179208" grpId="0" animBg="1"/>
      <p:bldP spid="179209" grpId="0" animBg="1"/>
      <p:bldP spid="179210" grpId="0" animBg="1"/>
      <p:bldP spid="179211" grpId="0" animBg="1"/>
      <p:bldP spid="179212" grpId="0" animBg="1"/>
      <p:bldP spid="179213" grpId="0" animBg="1"/>
      <p:bldP spid="179214" grpId="0" animBg="1"/>
      <p:bldP spid="179215" grpId="0" animBg="1"/>
      <p:bldP spid="179216" grpId="0" animBg="1"/>
      <p:bldP spid="179217" grpId="0"/>
      <p:bldP spid="179218" grpId="0"/>
      <p:bldP spid="179219" grpId="0"/>
      <p:bldP spid="179220" grpId="0"/>
      <p:bldP spid="179221" grpId="0"/>
      <p:bldP spid="179222" grpId="0" animBg="1"/>
      <p:bldP spid="179223" grpId="0"/>
      <p:bldP spid="179224" grpId="0" animBg="1"/>
      <p:bldP spid="179225" grpId="0"/>
      <p:bldP spid="179226" grpId="0" animBg="1"/>
      <p:bldP spid="179227" grpId="0"/>
      <p:bldP spid="179228" grpId="0"/>
      <p:bldP spid="30" grpId="0" animBg="1"/>
      <p:bldP spid="31" grpId="0" animBg="1"/>
      <p:bldP spid="32" grpId="0" animBg="1"/>
      <p:bldP spid="3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257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这样，只需要证明任意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，都有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L(G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的每条弧在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中出现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3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任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。 对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中任意一点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，在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的漠视图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300" baseline="-25000" dirty="0">
                <a:solidFill>
                  <a:srgbClr val="FFFF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中存在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33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init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(e)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的一条简单路，设为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(u, u</a:t>
            </a:r>
            <a:r>
              <a:rPr lang="en-US" altLang="zh-CN" sz="3300" baseline="-25000" dirty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, u</a:t>
            </a:r>
            <a:r>
              <a:rPr lang="en-US" altLang="zh-CN" sz="3300" baseline="-25000" dirty="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33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300" baseline="-250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3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init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(e))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，因为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u 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取自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发出的所有弧和发到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的所有弧都在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中，从而无论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中是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指向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300" baseline="-25000" dirty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，还是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300" baseline="-25000" dirty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指向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3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3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都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300" baseline="-25000" dirty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L , 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依此类推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 有</a:t>
            </a:r>
            <a:r>
              <a:rPr lang="en-US" altLang="zh-CN" sz="33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init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(e) 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L ,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从而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3300" dirty="0">
                <a:solidFill>
                  <a:srgbClr val="FFFFFF"/>
                </a:solidFill>
                <a:latin typeface="Times New Roman" panose="02020603050405020304" pitchFamily="18" charset="0"/>
              </a:rPr>
              <a:t>L .           </a:t>
            </a:r>
            <a:endParaRPr lang="en-US" altLang="zh-CN" sz="33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4438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B9EF93-B844-4CEB-A41D-80C896BE1B6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7772400" cy="4114800"/>
          </a:xfrm>
        </p:spPr>
        <p:txBody>
          <a:bodyPr/>
          <a:lstStyle/>
          <a:p>
            <a:pPr algn="just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存在欧拉路的有向图一定是平衡的吗？有限平衡有向图一定存在欧拉路吗？</a:t>
            </a:r>
            <a:endParaRPr lang="zh-CN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解：是，不一定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zh-CN" dirty="0" smtClean="0"/>
              <a:t>欧拉图</a:t>
            </a:r>
            <a:r>
              <a:rPr lang="zh-CN" altLang="zh-CN" dirty="0"/>
              <a:t>中一定有根吗？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解：不一定</a:t>
            </a:r>
            <a:endParaRPr lang="zh-CN" altLang="en-US" dirty="0"/>
          </a:p>
        </p:txBody>
      </p:sp>
      <p:sp>
        <p:nvSpPr>
          <p:cNvPr id="14541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8F7355-BB1B-4203-8B01-B09A1C3D8B8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kumimoji="0" lang="en-US" altLang="zh-CN" sz="1400" b="0" smtClean="0"/>
          </a:p>
        </p:txBody>
      </p:sp>
      <p:sp>
        <p:nvSpPr>
          <p:cNvPr id="5" name="Rectangle 5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  <a:ea typeface="宋体" pitchFamily="2" charset="-122"/>
              </a:rPr>
              <a:t>练习</a:t>
            </a:r>
            <a:endParaRPr lang="zh-CN" altLang="en-US" sz="4000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定义4.3.3 有向路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181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G=(P, A)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是有向图，弧序列(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…,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称为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的从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v’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其长度为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有向路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，如果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1）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(G),  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=1, … ,n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    2）v=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init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(e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), v’=fin(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    3</a:t>
            </a:r>
            <a:r>
              <a:rPr lang="en-US" altLang="zh-CN" sz="3300" dirty="0" smtClean="0">
                <a:latin typeface="宋体" panose="02010600030101010101" pitchFamily="2" charset="-122"/>
              </a:rPr>
              <a:t>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fin(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)=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init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(e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),  1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n-1</a:t>
            </a:r>
            <a:endParaRPr lang="en-US" altLang="zh-CN" sz="3300" dirty="0" smtClean="0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3300" dirty="0" smtClean="0">
                <a:latin typeface="宋体" panose="02010600030101010101" pitchFamily="2" charset="-122"/>
              </a:rPr>
              <a:t>在不引起混淆的情况下，有时也将有向路(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… , 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宋体" panose="02010600030101010101" pitchFamily="2" charset="-122"/>
              </a:rPr>
              <a:t>写成(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… , 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v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n+1</a:t>
            </a:r>
            <a:r>
              <a:rPr lang="en-US" altLang="zh-CN" sz="3300" dirty="0" smtClean="0">
                <a:latin typeface="宋体" panose="02010600030101010101" pitchFamily="2" charset="-122"/>
              </a:rPr>
              <a:t>)，</a:t>
            </a:r>
            <a:r>
              <a:rPr lang="zh-CN" altLang="en-US" sz="3300" dirty="0" smtClean="0">
                <a:latin typeface="宋体" panose="02010600030101010101" pitchFamily="2" charset="-122"/>
              </a:rPr>
              <a:t>其中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init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 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=1, … , n)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n+1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=fin(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</a:t>
            </a:r>
            <a:endParaRPr lang="zh-CN" altLang="en-US" sz="3300" dirty="0" smtClean="0">
              <a:latin typeface="Times New Roman" panose="02020603050405020304" pitchFamily="18" charset="0"/>
            </a:endParaRPr>
          </a:p>
        </p:txBody>
      </p:sp>
      <p:sp>
        <p:nvSpPr>
          <p:cNvPr id="7475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D97F3-F3D9-4F46-BA3E-75412B50E51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83" name="Rectangle 55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7772400" cy="7016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三、</a:t>
            </a:r>
            <a:r>
              <a:rPr lang="en-US" altLang="zh-CN" sz="3600" dirty="0" smtClean="0">
                <a:latin typeface="+mj-ea"/>
              </a:rPr>
              <a:t>Euler</a:t>
            </a:r>
            <a:r>
              <a:rPr lang="zh-CN" altLang="en-US" sz="3600" dirty="0" smtClean="0">
                <a:latin typeface="+mj-ea"/>
              </a:rPr>
              <a:t>路与有向树的相互</a:t>
            </a:r>
            <a:r>
              <a:rPr lang="zh-CN" altLang="en-US" sz="3600" dirty="0" smtClean="0">
                <a:latin typeface="Times New Roman" pitchFamily="18" charset="0"/>
                <a:ea typeface="宋体" pitchFamily="2" charset="-122"/>
              </a:rPr>
              <a:t>转</a:t>
            </a:r>
            <a:r>
              <a:rPr lang="zh-CN" altLang="en-US" sz="4000" dirty="0" smtClean="0">
                <a:latin typeface="Times New Roman" pitchFamily="18" charset="0"/>
                <a:ea typeface="宋体" pitchFamily="2" charset="-122"/>
              </a:rPr>
              <a:t>化</a:t>
            </a:r>
          </a:p>
        </p:txBody>
      </p:sp>
      <p:sp>
        <p:nvSpPr>
          <p:cNvPr id="146435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188913" y="731838"/>
            <a:ext cx="8763000" cy="3497262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定理4.3.3 </a:t>
            </a: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是无孤立点的有限有向图，并且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有一条</a:t>
            </a:r>
            <a:r>
              <a:rPr lang="en-US" altLang="zh-CN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dirty="0" smtClean="0">
                <a:latin typeface="Times New Roman" panose="02020603050405020304" pitchFamily="18" charset="0"/>
              </a:rPr>
              <a:t>路(</a:t>
            </a:r>
            <a:r>
              <a:rPr lang="en-US" altLang="zh-CN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 , … ,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)。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（1）令</a:t>
            </a:r>
            <a:r>
              <a:rPr lang="en-US" altLang="zh-CN" dirty="0" smtClean="0">
                <a:latin typeface="Times New Roman" panose="02020603050405020304" pitchFamily="18" charset="0"/>
              </a:rPr>
              <a:t>r=fin(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)=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init</a:t>
            </a:r>
            <a:r>
              <a:rPr lang="en-US" altLang="zh-CN" dirty="0" smtClean="0">
                <a:latin typeface="Times New Roman" panose="02020603050405020304" pitchFamily="18" charset="0"/>
              </a:rPr>
              <a:t>(e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)。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（2）对每个点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令</a:t>
            </a:r>
            <a:r>
              <a:rPr lang="en-US" altLang="zh-CN" dirty="0" smtClean="0">
                <a:latin typeface="Times New Roman" panose="02020603050405020304" pitchFamily="18" charset="0"/>
              </a:rPr>
              <a:t>e[v]=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其中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=max{j |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init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)=v}。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于是，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的全部点和全部弧{</a:t>
            </a:r>
            <a:r>
              <a:rPr lang="en-US" altLang="zh-CN" dirty="0" smtClean="0">
                <a:latin typeface="Times New Roman" panose="02020603050405020304" pitchFamily="18" charset="0"/>
              </a:rPr>
              <a:t>e[v] |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作成的有向图</a:t>
            </a:r>
            <a:r>
              <a:rPr lang="en-US" altLang="zh-CN" dirty="0" smtClean="0">
                <a:latin typeface="Times New Roman" panose="02020603050405020304" pitchFamily="18" charset="0"/>
              </a:rPr>
              <a:t>G’，</a:t>
            </a:r>
            <a:r>
              <a:rPr lang="zh-CN" altLang="en-US" dirty="0" smtClean="0">
                <a:latin typeface="Times New Roman" panose="02020603050405020304" pitchFamily="18" charset="0"/>
              </a:rPr>
              <a:t>是一个以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</a:rPr>
              <a:t>为根的有向树</a:t>
            </a:r>
            <a:r>
              <a:rPr lang="zh-CN" altLang="en-US" b="0" dirty="0" smtClean="0">
                <a:solidFill>
                  <a:srgbClr val="FFFFCC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0" dirty="0" smtClean="0">
                <a:solidFill>
                  <a:srgbClr val="FFFFCC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46436" name="Group 57"/>
          <p:cNvGrpSpPr>
            <a:grpSpLocks/>
          </p:cNvGrpSpPr>
          <p:nvPr/>
        </p:nvGrpSpPr>
        <p:grpSpPr bwMode="auto">
          <a:xfrm>
            <a:off x="4333875" y="4125913"/>
            <a:ext cx="4556125" cy="2503487"/>
            <a:chOff x="2730" y="2311"/>
            <a:chExt cx="2870" cy="1577"/>
          </a:xfrm>
        </p:grpSpPr>
        <p:grpSp>
          <p:nvGrpSpPr>
            <p:cNvPr id="146455" name="Group 58"/>
            <p:cNvGrpSpPr>
              <a:grpSpLocks/>
            </p:cNvGrpSpPr>
            <p:nvPr/>
          </p:nvGrpSpPr>
          <p:grpSpPr bwMode="auto">
            <a:xfrm>
              <a:off x="2730" y="2311"/>
              <a:ext cx="2870" cy="1577"/>
              <a:chOff x="2730" y="2311"/>
              <a:chExt cx="2870" cy="1577"/>
            </a:xfrm>
          </p:grpSpPr>
          <p:sp>
            <p:nvSpPr>
              <p:cNvPr id="146466" name="Arc 59"/>
              <p:cNvSpPr>
                <a:spLocks/>
              </p:cNvSpPr>
              <p:nvPr/>
            </p:nvSpPr>
            <p:spPr bwMode="auto">
              <a:xfrm flipH="1">
                <a:off x="5045" y="3147"/>
                <a:ext cx="494" cy="503"/>
              </a:xfrm>
              <a:custGeom>
                <a:avLst/>
                <a:gdLst>
                  <a:gd name="T0" fmla="*/ 0 w 42844"/>
                  <a:gd name="T1" fmla="*/ 0 h 43200"/>
                  <a:gd name="T2" fmla="*/ 0 w 42844"/>
                  <a:gd name="T3" fmla="*/ 0 h 43200"/>
                  <a:gd name="T4" fmla="*/ 0 w 42844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844"/>
                  <a:gd name="T10" fmla="*/ 0 h 43200"/>
                  <a:gd name="T11" fmla="*/ 42844 w 42844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44" h="43200" fill="none" extrusionOk="0">
                    <a:moveTo>
                      <a:pt x="42844" y="25505"/>
                    </a:moveTo>
                    <a:cubicBezTo>
                      <a:pt x="40959" y="35756"/>
                      <a:pt x="3202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798" y="-1"/>
                      <a:pt x="40606" y="7132"/>
                      <a:pt x="42727" y="17108"/>
                    </a:cubicBezTo>
                  </a:path>
                  <a:path w="42844" h="43200" stroke="0" extrusionOk="0">
                    <a:moveTo>
                      <a:pt x="42844" y="25505"/>
                    </a:moveTo>
                    <a:cubicBezTo>
                      <a:pt x="40959" y="35756"/>
                      <a:pt x="3202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798" y="-1"/>
                      <a:pt x="40606" y="7132"/>
                      <a:pt x="42727" y="17108"/>
                    </a:cubicBezTo>
                    <a:lnTo>
                      <a:pt x="21600" y="21600"/>
                    </a:lnTo>
                    <a:lnTo>
                      <a:pt x="42844" y="25505"/>
                    </a:lnTo>
                    <a:close/>
                  </a:path>
                </a:pathLst>
              </a:custGeom>
              <a:noFill/>
              <a:ln w="28575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67" name="Line 60"/>
              <p:cNvSpPr>
                <a:spLocks noChangeShapeType="1"/>
              </p:cNvSpPr>
              <p:nvPr/>
            </p:nvSpPr>
            <p:spPr bwMode="auto">
              <a:xfrm>
                <a:off x="3551" y="3377"/>
                <a:ext cx="664" cy="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8" name="Line 61"/>
              <p:cNvSpPr>
                <a:spLocks noChangeShapeType="1"/>
              </p:cNvSpPr>
              <p:nvPr/>
            </p:nvSpPr>
            <p:spPr bwMode="auto">
              <a:xfrm>
                <a:off x="4291" y="3377"/>
                <a:ext cx="664" cy="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9" name="Arc 62"/>
              <p:cNvSpPr>
                <a:spLocks/>
              </p:cNvSpPr>
              <p:nvPr/>
            </p:nvSpPr>
            <p:spPr bwMode="auto">
              <a:xfrm flipH="1" flipV="1">
                <a:off x="4274" y="3071"/>
                <a:ext cx="688" cy="304"/>
              </a:xfrm>
              <a:custGeom>
                <a:avLst/>
                <a:gdLst>
                  <a:gd name="T0" fmla="*/ 0 w 42677"/>
                  <a:gd name="T1" fmla="*/ 0 h 21600"/>
                  <a:gd name="T2" fmla="*/ 0 w 42677"/>
                  <a:gd name="T3" fmla="*/ 0 h 21600"/>
                  <a:gd name="T4" fmla="*/ 0 w 426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677"/>
                  <a:gd name="T10" fmla="*/ 0 h 21600"/>
                  <a:gd name="T11" fmla="*/ 42677 w 426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77" h="21600" fill="none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</a:path>
                  <a:path w="42677" h="21600" stroke="0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  <a:lnTo>
                      <a:pt x="21423" y="0"/>
                    </a:lnTo>
                    <a:lnTo>
                      <a:pt x="42677" y="3849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70" name="Arc 63"/>
              <p:cNvSpPr>
                <a:spLocks/>
              </p:cNvSpPr>
              <p:nvPr/>
            </p:nvSpPr>
            <p:spPr bwMode="auto">
              <a:xfrm>
                <a:off x="3498" y="3054"/>
                <a:ext cx="731" cy="265"/>
              </a:xfrm>
              <a:custGeom>
                <a:avLst/>
                <a:gdLst>
                  <a:gd name="T0" fmla="*/ 0 w 43200"/>
                  <a:gd name="T1" fmla="*/ 0 h 21956"/>
                  <a:gd name="T2" fmla="*/ 0 w 43200"/>
                  <a:gd name="T3" fmla="*/ 0 h 21956"/>
                  <a:gd name="T4" fmla="*/ 0 w 43200"/>
                  <a:gd name="T5" fmla="*/ 0 h 2195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956"/>
                  <a:gd name="T11" fmla="*/ 43200 w 43200"/>
                  <a:gd name="T12" fmla="*/ 21956 h 219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956" fill="none" extrusionOk="0">
                    <a:moveTo>
                      <a:pt x="2" y="21956"/>
                    </a:moveTo>
                    <a:cubicBezTo>
                      <a:pt x="0" y="21837"/>
                      <a:pt x="0" y="2171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56" stroke="0" extrusionOk="0">
                    <a:moveTo>
                      <a:pt x="2" y="21956"/>
                    </a:moveTo>
                    <a:cubicBezTo>
                      <a:pt x="0" y="21837"/>
                      <a:pt x="0" y="2171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2" y="21956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71" name="Arc 64"/>
              <p:cNvSpPr>
                <a:spLocks/>
              </p:cNvSpPr>
              <p:nvPr/>
            </p:nvSpPr>
            <p:spPr bwMode="auto">
              <a:xfrm flipV="1">
                <a:off x="3498" y="3319"/>
                <a:ext cx="744" cy="317"/>
              </a:xfrm>
              <a:custGeom>
                <a:avLst/>
                <a:gdLst>
                  <a:gd name="T0" fmla="*/ 0 w 41008"/>
                  <a:gd name="T1" fmla="*/ 0 h 21600"/>
                  <a:gd name="T2" fmla="*/ 0 w 41008"/>
                  <a:gd name="T3" fmla="*/ 0 h 21600"/>
                  <a:gd name="T4" fmla="*/ 0 w 4100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008"/>
                  <a:gd name="T10" fmla="*/ 0 h 21600"/>
                  <a:gd name="T11" fmla="*/ 41008 w 4100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008" h="21600" fill="none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9858" y="0"/>
                      <a:pt x="38269" y="6260"/>
                      <a:pt x="41008" y="15400"/>
                    </a:cubicBezTo>
                  </a:path>
                  <a:path w="41008" h="21600" stroke="0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9858" y="0"/>
                      <a:pt x="38269" y="6260"/>
                      <a:pt x="41008" y="15400"/>
                    </a:cubicBezTo>
                    <a:lnTo>
                      <a:pt x="20317" y="21600"/>
                    </a:lnTo>
                    <a:lnTo>
                      <a:pt x="-1" y="14266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72" name="Arc 65"/>
              <p:cNvSpPr>
                <a:spLocks/>
              </p:cNvSpPr>
              <p:nvPr/>
            </p:nvSpPr>
            <p:spPr bwMode="auto">
              <a:xfrm flipV="1">
                <a:off x="4259" y="3303"/>
                <a:ext cx="725" cy="317"/>
              </a:xfrm>
              <a:custGeom>
                <a:avLst/>
                <a:gdLst>
                  <a:gd name="T0" fmla="*/ 0 w 39973"/>
                  <a:gd name="T1" fmla="*/ 0 h 21600"/>
                  <a:gd name="T2" fmla="*/ 0 w 39973"/>
                  <a:gd name="T3" fmla="*/ 0 h 21600"/>
                  <a:gd name="T4" fmla="*/ 0 w 399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73"/>
                  <a:gd name="T10" fmla="*/ 0 h 21600"/>
                  <a:gd name="T11" fmla="*/ 39973 w 399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73" h="21600" fill="none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8780" y="0"/>
                      <a:pt x="36464" y="4942"/>
                      <a:pt x="39973" y="12644"/>
                    </a:cubicBezTo>
                  </a:path>
                  <a:path w="39973" h="21600" stroke="0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8780" y="0"/>
                      <a:pt x="36464" y="4942"/>
                      <a:pt x="39973" y="12644"/>
                    </a:cubicBezTo>
                    <a:lnTo>
                      <a:pt x="20317" y="21600"/>
                    </a:lnTo>
                    <a:lnTo>
                      <a:pt x="-1" y="14266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73" name="Text Box 66"/>
              <p:cNvSpPr txBox="1">
                <a:spLocks noChangeArrowheads="1"/>
              </p:cNvSpPr>
              <p:nvPr/>
            </p:nvSpPr>
            <p:spPr bwMode="auto">
              <a:xfrm>
                <a:off x="3367" y="3421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74" name="Text Box 67"/>
              <p:cNvSpPr txBox="1">
                <a:spLocks noChangeArrowheads="1"/>
              </p:cNvSpPr>
              <p:nvPr/>
            </p:nvSpPr>
            <p:spPr bwMode="auto">
              <a:xfrm>
                <a:off x="4148" y="3447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75" name="Text Box 68"/>
              <p:cNvSpPr txBox="1">
                <a:spLocks noChangeArrowheads="1"/>
              </p:cNvSpPr>
              <p:nvPr/>
            </p:nvSpPr>
            <p:spPr bwMode="auto">
              <a:xfrm>
                <a:off x="4911" y="3447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76" name="Text Box 69"/>
              <p:cNvSpPr txBox="1">
                <a:spLocks noChangeArrowheads="1"/>
              </p:cNvSpPr>
              <p:nvPr/>
            </p:nvSpPr>
            <p:spPr bwMode="auto">
              <a:xfrm>
                <a:off x="3733" y="276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77" name="Text Box 70"/>
              <p:cNvSpPr txBox="1">
                <a:spLocks noChangeArrowheads="1"/>
              </p:cNvSpPr>
              <p:nvPr/>
            </p:nvSpPr>
            <p:spPr bwMode="auto">
              <a:xfrm>
                <a:off x="4502" y="358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78" name="Text Box 71"/>
              <p:cNvSpPr txBox="1">
                <a:spLocks noChangeArrowheads="1"/>
              </p:cNvSpPr>
              <p:nvPr/>
            </p:nvSpPr>
            <p:spPr bwMode="auto">
              <a:xfrm>
                <a:off x="4516" y="2772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79" name="Arc 72"/>
              <p:cNvSpPr>
                <a:spLocks/>
              </p:cNvSpPr>
              <p:nvPr/>
            </p:nvSpPr>
            <p:spPr bwMode="auto">
              <a:xfrm flipH="1">
                <a:off x="2932" y="3119"/>
                <a:ext cx="494" cy="503"/>
              </a:xfrm>
              <a:custGeom>
                <a:avLst/>
                <a:gdLst>
                  <a:gd name="T0" fmla="*/ 0 w 42820"/>
                  <a:gd name="T1" fmla="*/ 0 h 43200"/>
                  <a:gd name="T2" fmla="*/ 0 w 42820"/>
                  <a:gd name="T3" fmla="*/ 0 h 43200"/>
                  <a:gd name="T4" fmla="*/ 0 w 4282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820"/>
                  <a:gd name="T10" fmla="*/ 0 h 43200"/>
                  <a:gd name="T11" fmla="*/ 42820 w 4282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20" h="43200" fill="none" extrusionOk="0">
                    <a:moveTo>
                      <a:pt x="-1" y="17566"/>
                    </a:moveTo>
                    <a:cubicBezTo>
                      <a:pt x="1936" y="7375"/>
                      <a:pt x="10845" y="-1"/>
                      <a:pt x="21220" y="0"/>
                    </a:cubicBezTo>
                    <a:cubicBezTo>
                      <a:pt x="33149" y="0"/>
                      <a:pt x="42820" y="9670"/>
                      <a:pt x="42820" y="21600"/>
                    </a:cubicBezTo>
                    <a:cubicBezTo>
                      <a:pt x="42820" y="33529"/>
                      <a:pt x="33149" y="43200"/>
                      <a:pt x="21220" y="43200"/>
                    </a:cubicBezTo>
                    <a:cubicBezTo>
                      <a:pt x="10943" y="43200"/>
                      <a:pt x="2089" y="35959"/>
                      <a:pt x="49" y="25887"/>
                    </a:cubicBezTo>
                  </a:path>
                  <a:path w="42820" h="43200" stroke="0" extrusionOk="0">
                    <a:moveTo>
                      <a:pt x="-1" y="17566"/>
                    </a:moveTo>
                    <a:cubicBezTo>
                      <a:pt x="1936" y="7375"/>
                      <a:pt x="10845" y="-1"/>
                      <a:pt x="21220" y="0"/>
                    </a:cubicBezTo>
                    <a:cubicBezTo>
                      <a:pt x="33149" y="0"/>
                      <a:pt x="42820" y="9670"/>
                      <a:pt x="42820" y="21600"/>
                    </a:cubicBezTo>
                    <a:cubicBezTo>
                      <a:pt x="42820" y="33529"/>
                      <a:pt x="33149" y="43200"/>
                      <a:pt x="21220" y="43200"/>
                    </a:cubicBezTo>
                    <a:cubicBezTo>
                      <a:pt x="10943" y="43200"/>
                      <a:pt x="2089" y="35959"/>
                      <a:pt x="49" y="25887"/>
                    </a:cubicBezTo>
                    <a:lnTo>
                      <a:pt x="21220" y="21600"/>
                    </a:lnTo>
                    <a:lnTo>
                      <a:pt x="-1" y="17566"/>
                    </a:lnTo>
                    <a:close/>
                  </a:path>
                </a:pathLst>
              </a:custGeom>
              <a:noFill/>
              <a:ln w="28575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80" name="Arc 73"/>
              <p:cNvSpPr>
                <a:spLocks/>
              </p:cNvSpPr>
              <p:nvPr/>
            </p:nvSpPr>
            <p:spPr bwMode="auto">
              <a:xfrm flipH="1" flipV="1">
                <a:off x="3426" y="2610"/>
                <a:ext cx="1577" cy="823"/>
              </a:xfrm>
              <a:custGeom>
                <a:avLst/>
                <a:gdLst>
                  <a:gd name="T0" fmla="*/ 0 w 42677"/>
                  <a:gd name="T1" fmla="*/ 0 h 21600"/>
                  <a:gd name="T2" fmla="*/ 0 w 42677"/>
                  <a:gd name="T3" fmla="*/ 0 h 21600"/>
                  <a:gd name="T4" fmla="*/ 0 w 426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677"/>
                  <a:gd name="T10" fmla="*/ 0 h 21600"/>
                  <a:gd name="T11" fmla="*/ 42677 w 426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77" h="21600" fill="none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</a:path>
                  <a:path w="42677" h="21600" stroke="0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  <a:lnTo>
                      <a:pt x="21423" y="0"/>
                    </a:lnTo>
                    <a:lnTo>
                      <a:pt x="42677" y="3849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81" name="Text Box 74"/>
              <p:cNvSpPr txBox="1">
                <a:spLocks noChangeArrowheads="1"/>
              </p:cNvSpPr>
              <p:nvPr/>
            </p:nvSpPr>
            <p:spPr bwMode="auto">
              <a:xfrm>
                <a:off x="2730" y="2933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82" name="Text Box 75"/>
              <p:cNvSpPr txBox="1">
                <a:spLocks noChangeArrowheads="1"/>
              </p:cNvSpPr>
              <p:nvPr/>
            </p:nvSpPr>
            <p:spPr bwMode="auto">
              <a:xfrm>
                <a:off x="3744" y="3088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83" name="Text Box 76"/>
              <p:cNvSpPr txBox="1">
                <a:spLocks noChangeArrowheads="1"/>
              </p:cNvSpPr>
              <p:nvPr/>
            </p:nvSpPr>
            <p:spPr bwMode="auto">
              <a:xfrm>
                <a:off x="4084" y="2311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84" name="Text Box 77"/>
              <p:cNvSpPr txBox="1">
                <a:spLocks noChangeArrowheads="1"/>
              </p:cNvSpPr>
              <p:nvPr/>
            </p:nvSpPr>
            <p:spPr bwMode="auto">
              <a:xfrm>
                <a:off x="5335" y="293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85" name="Text Box 78"/>
              <p:cNvSpPr txBox="1">
                <a:spLocks noChangeArrowheads="1"/>
              </p:cNvSpPr>
              <p:nvPr/>
            </p:nvSpPr>
            <p:spPr bwMode="auto">
              <a:xfrm>
                <a:off x="4464" y="3092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86" name="Text Box 79"/>
              <p:cNvSpPr txBox="1">
                <a:spLocks noChangeArrowheads="1"/>
              </p:cNvSpPr>
              <p:nvPr/>
            </p:nvSpPr>
            <p:spPr bwMode="auto">
              <a:xfrm>
                <a:off x="3718" y="360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146456" name="Group 80"/>
            <p:cNvGrpSpPr>
              <a:grpSpLocks/>
            </p:cNvGrpSpPr>
            <p:nvPr/>
          </p:nvGrpSpPr>
          <p:grpSpPr bwMode="auto">
            <a:xfrm>
              <a:off x="2928" y="2616"/>
              <a:ext cx="2607" cy="1040"/>
              <a:chOff x="2928" y="2616"/>
              <a:chExt cx="2607" cy="1040"/>
            </a:xfrm>
          </p:grpSpPr>
          <p:sp>
            <p:nvSpPr>
              <p:cNvPr id="146457" name="Arc 81"/>
              <p:cNvSpPr>
                <a:spLocks/>
              </p:cNvSpPr>
              <p:nvPr/>
            </p:nvSpPr>
            <p:spPr bwMode="auto">
              <a:xfrm flipH="1">
                <a:off x="5041" y="3153"/>
                <a:ext cx="494" cy="503"/>
              </a:xfrm>
              <a:custGeom>
                <a:avLst/>
                <a:gdLst>
                  <a:gd name="T0" fmla="*/ 0 w 42844"/>
                  <a:gd name="T1" fmla="*/ 0 h 43200"/>
                  <a:gd name="T2" fmla="*/ 0 w 42844"/>
                  <a:gd name="T3" fmla="*/ 0 h 43200"/>
                  <a:gd name="T4" fmla="*/ 0 w 42844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844"/>
                  <a:gd name="T10" fmla="*/ 0 h 43200"/>
                  <a:gd name="T11" fmla="*/ 42844 w 42844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44" h="43200" fill="none" extrusionOk="0">
                    <a:moveTo>
                      <a:pt x="42844" y="25505"/>
                    </a:moveTo>
                    <a:cubicBezTo>
                      <a:pt x="40959" y="35756"/>
                      <a:pt x="3202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798" y="-1"/>
                      <a:pt x="40606" y="7132"/>
                      <a:pt x="42727" y="17108"/>
                    </a:cubicBezTo>
                  </a:path>
                  <a:path w="42844" h="43200" stroke="0" extrusionOk="0">
                    <a:moveTo>
                      <a:pt x="42844" y="25505"/>
                    </a:moveTo>
                    <a:cubicBezTo>
                      <a:pt x="40959" y="35756"/>
                      <a:pt x="3202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798" y="-1"/>
                      <a:pt x="40606" y="7132"/>
                      <a:pt x="42727" y="17108"/>
                    </a:cubicBezTo>
                    <a:lnTo>
                      <a:pt x="21600" y="21600"/>
                    </a:lnTo>
                    <a:lnTo>
                      <a:pt x="42844" y="25505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58" name="Line 82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664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59" name="Line 83"/>
              <p:cNvSpPr>
                <a:spLocks noChangeShapeType="1"/>
              </p:cNvSpPr>
              <p:nvPr/>
            </p:nvSpPr>
            <p:spPr bwMode="auto">
              <a:xfrm>
                <a:off x="4287" y="3383"/>
                <a:ext cx="664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0" name="Arc 84"/>
              <p:cNvSpPr>
                <a:spLocks/>
              </p:cNvSpPr>
              <p:nvPr/>
            </p:nvSpPr>
            <p:spPr bwMode="auto">
              <a:xfrm flipH="1" flipV="1">
                <a:off x="4278" y="3069"/>
                <a:ext cx="688" cy="304"/>
              </a:xfrm>
              <a:custGeom>
                <a:avLst/>
                <a:gdLst>
                  <a:gd name="T0" fmla="*/ 0 w 42677"/>
                  <a:gd name="T1" fmla="*/ 0 h 21600"/>
                  <a:gd name="T2" fmla="*/ 0 w 42677"/>
                  <a:gd name="T3" fmla="*/ 0 h 21600"/>
                  <a:gd name="T4" fmla="*/ 0 w 426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677"/>
                  <a:gd name="T10" fmla="*/ 0 h 21600"/>
                  <a:gd name="T11" fmla="*/ 42677 w 426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77" h="21600" fill="none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</a:path>
                  <a:path w="42677" h="21600" stroke="0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  <a:lnTo>
                      <a:pt x="21423" y="0"/>
                    </a:lnTo>
                    <a:lnTo>
                      <a:pt x="42677" y="3849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61" name="Arc 85"/>
              <p:cNvSpPr>
                <a:spLocks/>
              </p:cNvSpPr>
              <p:nvPr/>
            </p:nvSpPr>
            <p:spPr bwMode="auto">
              <a:xfrm>
                <a:off x="3502" y="3052"/>
                <a:ext cx="731" cy="265"/>
              </a:xfrm>
              <a:custGeom>
                <a:avLst/>
                <a:gdLst>
                  <a:gd name="T0" fmla="*/ 0 w 43200"/>
                  <a:gd name="T1" fmla="*/ 0 h 21956"/>
                  <a:gd name="T2" fmla="*/ 0 w 43200"/>
                  <a:gd name="T3" fmla="*/ 0 h 21956"/>
                  <a:gd name="T4" fmla="*/ 0 w 43200"/>
                  <a:gd name="T5" fmla="*/ 0 h 2195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956"/>
                  <a:gd name="T11" fmla="*/ 43200 w 43200"/>
                  <a:gd name="T12" fmla="*/ 21956 h 219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956" fill="none" extrusionOk="0">
                    <a:moveTo>
                      <a:pt x="2" y="21956"/>
                    </a:moveTo>
                    <a:cubicBezTo>
                      <a:pt x="0" y="21837"/>
                      <a:pt x="0" y="2171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56" stroke="0" extrusionOk="0">
                    <a:moveTo>
                      <a:pt x="2" y="21956"/>
                    </a:moveTo>
                    <a:cubicBezTo>
                      <a:pt x="0" y="21837"/>
                      <a:pt x="0" y="2171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2" y="21956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62" name="Arc 86"/>
              <p:cNvSpPr>
                <a:spLocks/>
              </p:cNvSpPr>
              <p:nvPr/>
            </p:nvSpPr>
            <p:spPr bwMode="auto">
              <a:xfrm flipV="1">
                <a:off x="3494" y="3325"/>
                <a:ext cx="744" cy="317"/>
              </a:xfrm>
              <a:custGeom>
                <a:avLst/>
                <a:gdLst>
                  <a:gd name="T0" fmla="*/ 0 w 41008"/>
                  <a:gd name="T1" fmla="*/ 0 h 21600"/>
                  <a:gd name="T2" fmla="*/ 0 w 41008"/>
                  <a:gd name="T3" fmla="*/ 0 h 21600"/>
                  <a:gd name="T4" fmla="*/ 0 w 4100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008"/>
                  <a:gd name="T10" fmla="*/ 0 h 21600"/>
                  <a:gd name="T11" fmla="*/ 41008 w 4100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008" h="21600" fill="none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9858" y="0"/>
                      <a:pt x="38269" y="6260"/>
                      <a:pt x="41008" y="15400"/>
                    </a:cubicBezTo>
                  </a:path>
                  <a:path w="41008" h="21600" stroke="0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9858" y="0"/>
                      <a:pt x="38269" y="6260"/>
                      <a:pt x="41008" y="15400"/>
                    </a:cubicBezTo>
                    <a:lnTo>
                      <a:pt x="20317" y="21600"/>
                    </a:lnTo>
                    <a:lnTo>
                      <a:pt x="-1" y="14266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63" name="Arc 87"/>
              <p:cNvSpPr>
                <a:spLocks/>
              </p:cNvSpPr>
              <p:nvPr/>
            </p:nvSpPr>
            <p:spPr bwMode="auto">
              <a:xfrm flipV="1">
                <a:off x="4255" y="3309"/>
                <a:ext cx="725" cy="317"/>
              </a:xfrm>
              <a:custGeom>
                <a:avLst/>
                <a:gdLst>
                  <a:gd name="T0" fmla="*/ 0 w 39973"/>
                  <a:gd name="T1" fmla="*/ 0 h 21600"/>
                  <a:gd name="T2" fmla="*/ 0 w 39973"/>
                  <a:gd name="T3" fmla="*/ 0 h 21600"/>
                  <a:gd name="T4" fmla="*/ 0 w 399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73"/>
                  <a:gd name="T10" fmla="*/ 0 h 21600"/>
                  <a:gd name="T11" fmla="*/ 39973 w 399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73" h="21600" fill="none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8780" y="0"/>
                      <a:pt x="36464" y="4942"/>
                      <a:pt x="39973" y="12644"/>
                    </a:cubicBezTo>
                  </a:path>
                  <a:path w="39973" h="21600" stroke="0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8780" y="0"/>
                      <a:pt x="36464" y="4942"/>
                      <a:pt x="39973" y="12644"/>
                    </a:cubicBezTo>
                    <a:lnTo>
                      <a:pt x="20317" y="21600"/>
                    </a:lnTo>
                    <a:lnTo>
                      <a:pt x="-1" y="14266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64" name="Arc 88"/>
              <p:cNvSpPr>
                <a:spLocks/>
              </p:cNvSpPr>
              <p:nvPr/>
            </p:nvSpPr>
            <p:spPr bwMode="auto">
              <a:xfrm flipH="1">
                <a:off x="2928" y="3125"/>
                <a:ext cx="494" cy="503"/>
              </a:xfrm>
              <a:custGeom>
                <a:avLst/>
                <a:gdLst>
                  <a:gd name="T0" fmla="*/ 0 w 42820"/>
                  <a:gd name="T1" fmla="*/ 0 h 43200"/>
                  <a:gd name="T2" fmla="*/ 0 w 42820"/>
                  <a:gd name="T3" fmla="*/ 0 h 43200"/>
                  <a:gd name="T4" fmla="*/ 0 w 4282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820"/>
                  <a:gd name="T10" fmla="*/ 0 h 43200"/>
                  <a:gd name="T11" fmla="*/ 42820 w 4282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20" h="43200" fill="none" extrusionOk="0">
                    <a:moveTo>
                      <a:pt x="-1" y="17566"/>
                    </a:moveTo>
                    <a:cubicBezTo>
                      <a:pt x="1936" y="7375"/>
                      <a:pt x="10845" y="-1"/>
                      <a:pt x="21220" y="0"/>
                    </a:cubicBezTo>
                    <a:cubicBezTo>
                      <a:pt x="33149" y="0"/>
                      <a:pt x="42820" y="9670"/>
                      <a:pt x="42820" y="21600"/>
                    </a:cubicBezTo>
                    <a:cubicBezTo>
                      <a:pt x="42820" y="33529"/>
                      <a:pt x="33149" y="43200"/>
                      <a:pt x="21220" y="43200"/>
                    </a:cubicBezTo>
                    <a:cubicBezTo>
                      <a:pt x="10943" y="43200"/>
                      <a:pt x="2089" y="35959"/>
                      <a:pt x="49" y="25887"/>
                    </a:cubicBezTo>
                  </a:path>
                  <a:path w="42820" h="43200" stroke="0" extrusionOk="0">
                    <a:moveTo>
                      <a:pt x="-1" y="17566"/>
                    </a:moveTo>
                    <a:cubicBezTo>
                      <a:pt x="1936" y="7375"/>
                      <a:pt x="10845" y="-1"/>
                      <a:pt x="21220" y="0"/>
                    </a:cubicBezTo>
                    <a:cubicBezTo>
                      <a:pt x="33149" y="0"/>
                      <a:pt x="42820" y="9670"/>
                      <a:pt x="42820" y="21600"/>
                    </a:cubicBezTo>
                    <a:cubicBezTo>
                      <a:pt x="42820" y="33529"/>
                      <a:pt x="33149" y="43200"/>
                      <a:pt x="21220" y="43200"/>
                    </a:cubicBezTo>
                    <a:cubicBezTo>
                      <a:pt x="10943" y="43200"/>
                      <a:pt x="2089" y="35959"/>
                      <a:pt x="49" y="25887"/>
                    </a:cubicBezTo>
                    <a:lnTo>
                      <a:pt x="21220" y="21600"/>
                    </a:lnTo>
                    <a:lnTo>
                      <a:pt x="-1" y="17566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65" name="Arc 89"/>
              <p:cNvSpPr>
                <a:spLocks/>
              </p:cNvSpPr>
              <p:nvPr/>
            </p:nvSpPr>
            <p:spPr bwMode="auto">
              <a:xfrm flipH="1" flipV="1">
                <a:off x="3422" y="2616"/>
                <a:ext cx="1577" cy="823"/>
              </a:xfrm>
              <a:custGeom>
                <a:avLst/>
                <a:gdLst>
                  <a:gd name="T0" fmla="*/ 0 w 42677"/>
                  <a:gd name="T1" fmla="*/ 0 h 21600"/>
                  <a:gd name="T2" fmla="*/ 0 w 42677"/>
                  <a:gd name="T3" fmla="*/ 0 h 21600"/>
                  <a:gd name="T4" fmla="*/ 0 w 426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677"/>
                  <a:gd name="T10" fmla="*/ 0 h 21600"/>
                  <a:gd name="T11" fmla="*/ 42677 w 426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77" h="21600" fill="none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</a:path>
                  <a:path w="42677" h="21600" stroke="0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  <a:lnTo>
                      <a:pt x="21423" y="0"/>
                    </a:lnTo>
                    <a:lnTo>
                      <a:pt x="42677" y="3849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5414963" y="5676900"/>
            <a:ext cx="2659062" cy="266700"/>
            <a:chOff x="3411" y="3307"/>
            <a:chExt cx="1675" cy="168"/>
          </a:xfrm>
        </p:grpSpPr>
        <p:sp>
          <p:nvSpPr>
            <p:cNvPr id="146452" name="Oval 91"/>
            <p:cNvSpPr>
              <a:spLocks noChangeArrowheads="1"/>
            </p:cNvSpPr>
            <p:nvPr/>
          </p:nvSpPr>
          <p:spPr bwMode="auto">
            <a:xfrm>
              <a:off x="3411" y="3307"/>
              <a:ext cx="140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46453" name="Oval 92"/>
            <p:cNvSpPr>
              <a:spLocks noChangeArrowheads="1"/>
            </p:cNvSpPr>
            <p:nvPr/>
          </p:nvSpPr>
          <p:spPr bwMode="auto">
            <a:xfrm>
              <a:off x="4958" y="3328"/>
              <a:ext cx="128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46454" name="Oval 93"/>
            <p:cNvSpPr>
              <a:spLocks noChangeArrowheads="1"/>
            </p:cNvSpPr>
            <p:nvPr/>
          </p:nvSpPr>
          <p:spPr bwMode="auto">
            <a:xfrm>
              <a:off x="4215" y="3307"/>
              <a:ext cx="140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6438" name="Group 94"/>
          <p:cNvGrpSpPr>
            <a:grpSpLocks/>
          </p:cNvGrpSpPr>
          <p:nvPr/>
        </p:nvGrpSpPr>
        <p:grpSpPr bwMode="auto">
          <a:xfrm>
            <a:off x="1066800" y="4376738"/>
            <a:ext cx="2889250" cy="2481262"/>
            <a:chOff x="685" y="2407"/>
            <a:chExt cx="1820" cy="1563"/>
          </a:xfrm>
        </p:grpSpPr>
        <p:sp>
          <p:nvSpPr>
            <p:cNvPr id="146445" name="Arc 95"/>
            <p:cNvSpPr>
              <a:spLocks/>
            </p:cNvSpPr>
            <p:nvPr/>
          </p:nvSpPr>
          <p:spPr bwMode="auto">
            <a:xfrm flipV="1">
              <a:off x="1577" y="3399"/>
              <a:ext cx="725" cy="317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46" name="Text Box 96"/>
            <p:cNvSpPr txBox="1">
              <a:spLocks noChangeArrowheads="1"/>
            </p:cNvSpPr>
            <p:nvPr/>
          </p:nvSpPr>
          <p:spPr bwMode="auto">
            <a:xfrm>
              <a:off x="685" y="351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47" name="Text Box 97"/>
            <p:cNvSpPr txBox="1">
              <a:spLocks noChangeArrowheads="1"/>
            </p:cNvSpPr>
            <p:nvPr/>
          </p:nvSpPr>
          <p:spPr bwMode="auto">
            <a:xfrm>
              <a:off x="1466" y="354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48" name="Text Box 98"/>
            <p:cNvSpPr txBox="1">
              <a:spLocks noChangeArrowheads="1"/>
            </p:cNvSpPr>
            <p:nvPr/>
          </p:nvSpPr>
          <p:spPr bwMode="auto">
            <a:xfrm>
              <a:off x="2229" y="354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49" name="Text Box 99"/>
            <p:cNvSpPr txBox="1">
              <a:spLocks noChangeArrowheads="1"/>
            </p:cNvSpPr>
            <p:nvPr/>
          </p:nvSpPr>
          <p:spPr bwMode="auto">
            <a:xfrm>
              <a:off x="1820" y="368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50" name="Arc 100"/>
            <p:cNvSpPr>
              <a:spLocks/>
            </p:cNvSpPr>
            <p:nvPr/>
          </p:nvSpPr>
          <p:spPr bwMode="auto">
            <a:xfrm flipH="1" flipV="1">
              <a:off x="744" y="2706"/>
              <a:ext cx="1577" cy="823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51" name="Text Box 101"/>
            <p:cNvSpPr txBox="1">
              <a:spLocks noChangeArrowheads="1"/>
            </p:cNvSpPr>
            <p:nvPr/>
          </p:nvSpPr>
          <p:spPr bwMode="auto">
            <a:xfrm>
              <a:off x="1402" y="240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1066800" y="5905500"/>
            <a:ext cx="2659063" cy="266700"/>
            <a:chOff x="3411" y="3307"/>
            <a:chExt cx="1675" cy="168"/>
          </a:xfrm>
        </p:grpSpPr>
        <p:sp>
          <p:nvSpPr>
            <p:cNvPr id="146442" name="Oval 103"/>
            <p:cNvSpPr>
              <a:spLocks noChangeArrowheads="1"/>
            </p:cNvSpPr>
            <p:nvPr/>
          </p:nvSpPr>
          <p:spPr bwMode="auto">
            <a:xfrm>
              <a:off x="3411" y="3307"/>
              <a:ext cx="140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46443" name="Oval 104"/>
            <p:cNvSpPr>
              <a:spLocks noChangeArrowheads="1"/>
            </p:cNvSpPr>
            <p:nvPr/>
          </p:nvSpPr>
          <p:spPr bwMode="auto">
            <a:xfrm>
              <a:off x="4958" y="3328"/>
              <a:ext cx="128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46444" name="Oval 105"/>
            <p:cNvSpPr>
              <a:spLocks noChangeArrowheads="1"/>
            </p:cNvSpPr>
            <p:nvPr/>
          </p:nvSpPr>
          <p:spPr bwMode="auto">
            <a:xfrm>
              <a:off x="4215" y="3307"/>
              <a:ext cx="140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644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3E5778-8CC9-4EDB-BC08-4E73B3A8DD3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562600"/>
          </a:xfrm>
          <a:noFill/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定理4.3.4  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是有限平衡有向图，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的有向支撑树，设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的根为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r，G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’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中点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v(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r)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发出的弧为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e[v]。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中发出的任一条弧，对从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开始的任一条有向路：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L=(e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, 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, … , 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若满足：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243013" algn="l"/>
                <a:tab pos="1719263" algn="l"/>
              </a:tabLst>
            </a:pPr>
            <a:r>
              <a:rPr lang="en-US" altLang="zh-CN" sz="3100" dirty="0" smtClean="0">
                <a:latin typeface="Times New Roman" panose="02020603050405020304" pitchFamily="18" charset="0"/>
              </a:rPr>
              <a:t>(1)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1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时。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243013" algn="l"/>
                <a:tab pos="1719263" algn="l"/>
              </a:tabLst>
            </a:pPr>
            <a:r>
              <a:rPr lang="en-US" altLang="zh-CN" sz="3100" dirty="0" smtClean="0">
                <a:latin typeface="Times New Roman" panose="02020603050405020304" pitchFamily="18" charset="0"/>
              </a:rPr>
              <a:t>(2)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=e[v]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当且仅当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init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)=v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并且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中由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发出的弧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    都出现在(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, … , 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中。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  <a:tabLst>
                <a:tab pos="1243013" algn="l"/>
                <a:tab pos="1719263" algn="l"/>
              </a:tabLst>
            </a:pPr>
            <a:r>
              <a:rPr lang="en-US" altLang="zh-CN" sz="3100" dirty="0" smtClean="0">
                <a:latin typeface="Times New Roman" panose="02020603050405020304" pitchFamily="18" charset="0"/>
              </a:rPr>
              <a:t>(3)L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终止在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m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当且仅当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中从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m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的终点发出的弧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   都已经在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中出现。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则有向路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是一条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路。 </a:t>
            </a:r>
          </a:p>
        </p:txBody>
      </p:sp>
      <p:sp>
        <p:nvSpPr>
          <p:cNvPr id="15155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B153E1-1D42-403D-A244-31B56969593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kumimoji="0" lang="en-US" altLang="zh-CN" sz="1400" b="0" smtClean="0"/>
          </a:p>
        </p:txBody>
      </p:sp>
      <p:sp>
        <p:nvSpPr>
          <p:cNvPr id="7" name="Rectangle 55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7772400" cy="7016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三、</a:t>
            </a:r>
            <a:r>
              <a:rPr lang="en-US" altLang="zh-CN" sz="3600" dirty="0" smtClean="0">
                <a:latin typeface="+mj-ea"/>
              </a:rPr>
              <a:t>Euler</a:t>
            </a:r>
            <a:r>
              <a:rPr lang="zh-CN" altLang="en-US" sz="3600" dirty="0" smtClean="0">
                <a:latin typeface="+mj-ea"/>
              </a:rPr>
              <a:t>路与有向树的相互转</a:t>
            </a:r>
            <a:r>
              <a:rPr lang="zh-CN" altLang="en-US" sz="4000" dirty="0" smtClean="0">
                <a:latin typeface="+mj-ea"/>
              </a:rPr>
              <a:t>化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834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 smtClean="0">
                <a:latin typeface="宋体" pitchFamily="2" charset="-122"/>
              </a:rPr>
              <a:t>例</a:t>
            </a:r>
            <a:endParaRPr lang="en-US" altLang="zh-CN" sz="3600" b="0" dirty="0" smtClean="0">
              <a:latin typeface="宋体" pitchFamily="2" charset="-122"/>
              <a:sym typeface="Symbol" pitchFamily="18" charset="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897313" y="3733800"/>
            <a:ext cx="5246687" cy="2747963"/>
            <a:chOff x="2455" y="2256"/>
            <a:chExt cx="3305" cy="1731"/>
          </a:xfrm>
        </p:grpSpPr>
        <p:sp>
          <p:nvSpPr>
            <p:cNvPr id="152584" name="Arc 10"/>
            <p:cNvSpPr>
              <a:spLocks/>
            </p:cNvSpPr>
            <p:nvPr/>
          </p:nvSpPr>
          <p:spPr bwMode="auto">
            <a:xfrm flipV="1">
              <a:off x="3306" y="3374"/>
              <a:ext cx="860" cy="363"/>
            </a:xfrm>
            <a:custGeom>
              <a:avLst/>
              <a:gdLst>
                <a:gd name="T0" fmla="*/ 0 w 41008"/>
                <a:gd name="T1" fmla="*/ 0 h 21600"/>
                <a:gd name="T2" fmla="*/ 0 w 41008"/>
                <a:gd name="T3" fmla="*/ 0 h 21600"/>
                <a:gd name="T4" fmla="*/ 0 w 410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1008"/>
                <a:gd name="T10" fmla="*/ 0 h 21600"/>
                <a:gd name="T11" fmla="*/ 41008 w 410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08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</a:path>
                <a:path w="41008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85" name="Arc 5"/>
            <p:cNvSpPr>
              <a:spLocks/>
            </p:cNvSpPr>
            <p:nvPr/>
          </p:nvSpPr>
          <p:spPr bwMode="auto">
            <a:xfrm flipH="1">
              <a:off x="5095" y="3176"/>
              <a:ext cx="572" cy="576"/>
            </a:xfrm>
            <a:custGeom>
              <a:avLst/>
              <a:gdLst>
                <a:gd name="T0" fmla="*/ 0 w 42844"/>
                <a:gd name="T1" fmla="*/ 0 h 43200"/>
                <a:gd name="T2" fmla="*/ 0 w 42844"/>
                <a:gd name="T3" fmla="*/ 0 h 43200"/>
                <a:gd name="T4" fmla="*/ 0 w 42844"/>
                <a:gd name="T5" fmla="*/ 0 h 43200"/>
                <a:gd name="T6" fmla="*/ 0 60000 65536"/>
                <a:gd name="T7" fmla="*/ 0 60000 65536"/>
                <a:gd name="T8" fmla="*/ 0 60000 65536"/>
                <a:gd name="T9" fmla="*/ 0 w 42844"/>
                <a:gd name="T10" fmla="*/ 0 h 43200"/>
                <a:gd name="T11" fmla="*/ 42844 w 4284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44" h="43200" fill="none" extrusionOk="0">
                  <a:moveTo>
                    <a:pt x="42844" y="25505"/>
                  </a:moveTo>
                  <a:cubicBezTo>
                    <a:pt x="40959" y="35756"/>
                    <a:pt x="3202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798" y="-1"/>
                    <a:pt x="40606" y="7132"/>
                    <a:pt x="42727" y="17108"/>
                  </a:cubicBezTo>
                </a:path>
                <a:path w="42844" h="43200" stroke="0" extrusionOk="0">
                  <a:moveTo>
                    <a:pt x="42844" y="25505"/>
                  </a:moveTo>
                  <a:cubicBezTo>
                    <a:pt x="40959" y="35756"/>
                    <a:pt x="3202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798" y="-1"/>
                    <a:pt x="40606" y="7132"/>
                    <a:pt x="42727" y="17108"/>
                  </a:cubicBezTo>
                  <a:lnTo>
                    <a:pt x="21600" y="21600"/>
                  </a:lnTo>
                  <a:lnTo>
                    <a:pt x="42844" y="25505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86" name="Line 6"/>
            <p:cNvSpPr>
              <a:spLocks noChangeShapeType="1"/>
            </p:cNvSpPr>
            <p:nvPr/>
          </p:nvSpPr>
          <p:spPr bwMode="auto">
            <a:xfrm>
              <a:off x="3367" y="3440"/>
              <a:ext cx="7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87" name="Line 7"/>
            <p:cNvSpPr>
              <a:spLocks noChangeShapeType="1"/>
            </p:cNvSpPr>
            <p:nvPr/>
          </p:nvSpPr>
          <p:spPr bwMode="auto">
            <a:xfrm>
              <a:off x="4223" y="3440"/>
              <a:ext cx="768" cy="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88" name="Arc 8"/>
            <p:cNvSpPr>
              <a:spLocks/>
            </p:cNvSpPr>
            <p:nvPr/>
          </p:nvSpPr>
          <p:spPr bwMode="auto">
            <a:xfrm flipH="1" flipV="1">
              <a:off x="4203" y="3089"/>
              <a:ext cx="796" cy="349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89" name="Arc 9"/>
            <p:cNvSpPr>
              <a:spLocks/>
            </p:cNvSpPr>
            <p:nvPr/>
          </p:nvSpPr>
          <p:spPr bwMode="auto">
            <a:xfrm>
              <a:off x="3306" y="3070"/>
              <a:ext cx="845" cy="303"/>
            </a:xfrm>
            <a:custGeom>
              <a:avLst/>
              <a:gdLst>
                <a:gd name="T0" fmla="*/ 0 w 43200"/>
                <a:gd name="T1" fmla="*/ 0 h 21956"/>
                <a:gd name="T2" fmla="*/ 0 w 43200"/>
                <a:gd name="T3" fmla="*/ 0 h 21956"/>
                <a:gd name="T4" fmla="*/ 0 w 43200"/>
                <a:gd name="T5" fmla="*/ 0 h 219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956"/>
                <a:gd name="T11" fmla="*/ 43200 w 43200"/>
                <a:gd name="T12" fmla="*/ 21956 h 21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956" fill="none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56" stroke="0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" y="2195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0" name="Arc 11"/>
            <p:cNvSpPr>
              <a:spLocks/>
            </p:cNvSpPr>
            <p:nvPr/>
          </p:nvSpPr>
          <p:spPr bwMode="auto">
            <a:xfrm flipV="1">
              <a:off x="4186" y="3355"/>
              <a:ext cx="839" cy="363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1" name="Text Box 12"/>
            <p:cNvSpPr txBox="1">
              <a:spLocks noChangeArrowheads="1"/>
            </p:cNvSpPr>
            <p:nvPr/>
          </p:nvSpPr>
          <p:spPr bwMode="auto">
            <a:xfrm>
              <a:off x="2983" y="326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0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592" name="Text Box 13"/>
            <p:cNvSpPr txBox="1">
              <a:spLocks noChangeArrowheads="1"/>
            </p:cNvSpPr>
            <p:nvPr/>
          </p:nvSpPr>
          <p:spPr bwMode="auto">
            <a:xfrm>
              <a:off x="4099" y="350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1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593" name="Text Box 14"/>
            <p:cNvSpPr txBox="1">
              <a:spLocks noChangeArrowheads="1"/>
            </p:cNvSpPr>
            <p:nvPr/>
          </p:nvSpPr>
          <p:spPr bwMode="auto">
            <a:xfrm>
              <a:off x="5095" y="331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2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594" name="Text Box 15"/>
            <p:cNvSpPr txBox="1">
              <a:spLocks noChangeArrowheads="1"/>
            </p:cNvSpPr>
            <p:nvPr/>
          </p:nvSpPr>
          <p:spPr bwMode="auto">
            <a:xfrm>
              <a:off x="3578" y="2784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10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595" name="Text Box 16"/>
            <p:cNvSpPr txBox="1">
              <a:spLocks noChangeArrowheads="1"/>
            </p:cNvSpPr>
            <p:nvPr/>
          </p:nvSpPr>
          <p:spPr bwMode="auto">
            <a:xfrm>
              <a:off x="4467" y="3679"/>
              <a:ext cx="3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12</a:t>
              </a:r>
              <a:r>
                <a:rPr lang="en-US" altLang="zh-CN" sz="2400" b="0" baseline="0"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152596" name="Text Box 17"/>
            <p:cNvSpPr txBox="1">
              <a:spLocks noChangeArrowheads="1"/>
            </p:cNvSpPr>
            <p:nvPr/>
          </p:nvSpPr>
          <p:spPr bwMode="auto">
            <a:xfrm>
              <a:off x="4493" y="2784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21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597" name="Oval 18"/>
            <p:cNvSpPr>
              <a:spLocks noChangeArrowheads="1"/>
            </p:cNvSpPr>
            <p:nvPr/>
          </p:nvSpPr>
          <p:spPr bwMode="auto">
            <a:xfrm>
              <a:off x="3205" y="3360"/>
              <a:ext cx="162" cy="1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598" name="Oval 19"/>
            <p:cNvSpPr>
              <a:spLocks noChangeArrowheads="1"/>
            </p:cNvSpPr>
            <p:nvPr/>
          </p:nvSpPr>
          <p:spPr bwMode="auto">
            <a:xfrm>
              <a:off x="4994" y="3384"/>
              <a:ext cx="149" cy="1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599" name="Arc 20"/>
            <p:cNvSpPr>
              <a:spLocks/>
            </p:cNvSpPr>
            <p:nvPr/>
          </p:nvSpPr>
          <p:spPr bwMode="auto">
            <a:xfrm flipH="1">
              <a:off x="2652" y="3144"/>
              <a:ext cx="571" cy="576"/>
            </a:xfrm>
            <a:custGeom>
              <a:avLst/>
              <a:gdLst>
                <a:gd name="T0" fmla="*/ 0 w 42820"/>
                <a:gd name="T1" fmla="*/ 0 h 43200"/>
                <a:gd name="T2" fmla="*/ 0 w 42820"/>
                <a:gd name="T3" fmla="*/ 0 h 43200"/>
                <a:gd name="T4" fmla="*/ 0 w 42820"/>
                <a:gd name="T5" fmla="*/ 0 h 43200"/>
                <a:gd name="T6" fmla="*/ 0 60000 65536"/>
                <a:gd name="T7" fmla="*/ 0 60000 65536"/>
                <a:gd name="T8" fmla="*/ 0 60000 65536"/>
                <a:gd name="T9" fmla="*/ 0 w 42820"/>
                <a:gd name="T10" fmla="*/ 0 h 43200"/>
                <a:gd name="T11" fmla="*/ 42820 w 4282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20" h="43200" fill="none" extrusionOk="0">
                  <a:moveTo>
                    <a:pt x="-1" y="17566"/>
                  </a:moveTo>
                  <a:cubicBezTo>
                    <a:pt x="1936" y="7375"/>
                    <a:pt x="10845" y="-1"/>
                    <a:pt x="21220" y="0"/>
                  </a:cubicBezTo>
                  <a:cubicBezTo>
                    <a:pt x="33149" y="0"/>
                    <a:pt x="42820" y="9670"/>
                    <a:pt x="42820" y="21600"/>
                  </a:cubicBezTo>
                  <a:cubicBezTo>
                    <a:pt x="42820" y="33529"/>
                    <a:pt x="33149" y="43200"/>
                    <a:pt x="21220" y="43200"/>
                  </a:cubicBezTo>
                  <a:cubicBezTo>
                    <a:pt x="10943" y="43200"/>
                    <a:pt x="2089" y="35959"/>
                    <a:pt x="49" y="25887"/>
                  </a:cubicBezTo>
                </a:path>
                <a:path w="42820" h="43200" stroke="0" extrusionOk="0">
                  <a:moveTo>
                    <a:pt x="-1" y="17566"/>
                  </a:moveTo>
                  <a:cubicBezTo>
                    <a:pt x="1936" y="7375"/>
                    <a:pt x="10845" y="-1"/>
                    <a:pt x="21220" y="0"/>
                  </a:cubicBezTo>
                  <a:cubicBezTo>
                    <a:pt x="33149" y="0"/>
                    <a:pt x="42820" y="9670"/>
                    <a:pt x="42820" y="21600"/>
                  </a:cubicBezTo>
                  <a:cubicBezTo>
                    <a:pt x="42820" y="33529"/>
                    <a:pt x="33149" y="43200"/>
                    <a:pt x="21220" y="43200"/>
                  </a:cubicBezTo>
                  <a:cubicBezTo>
                    <a:pt x="10943" y="43200"/>
                    <a:pt x="2089" y="35959"/>
                    <a:pt x="49" y="25887"/>
                  </a:cubicBezTo>
                  <a:lnTo>
                    <a:pt x="21220" y="21600"/>
                  </a:lnTo>
                  <a:lnTo>
                    <a:pt x="-1" y="17566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00" name="Arc 21"/>
            <p:cNvSpPr>
              <a:spLocks/>
            </p:cNvSpPr>
            <p:nvPr/>
          </p:nvSpPr>
          <p:spPr bwMode="auto">
            <a:xfrm flipH="1" flipV="1">
              <a:off x="3223" y="2562"/>
              <a:ext cx="1824" cy="942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01" name="Oval 22"/>
            <p:cNvSpPr>
              <a:spLocks noChangeArrowheads="1"/>
            </p:cNvSpPr>
            <p:nvPr/>
          </p:nvSpPr>
          <p:spPr bwMode="auto">
            <a:xfrm>
              <a:off x="4135" y="3360"/>
              <a:ext cx="162" cy="1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602" name="Text Box 23"/>
            <p:cNvSpPr txBox="1">
              <a:spLocks noChangeArrowheads="1"/>
            </p:cNvSpPr>
            <p:nvPr/>
          </p:nvSpPr>
          <p:spPr bwMode="auto">
            <a:xfrm>
              <a:off x="2455" y="3024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00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603" name="Text Box 24"/>
            <p:cNvSpPr txBox="1">
              <a:spLocks noChangeArrowheads="1"/>
            </p:cNvSpPr>
            <p:nvPr/>
          </p:nvSpPr>
          <p:spPr bwMode="auto">
            <a:xfrm>
              <a:off x="3607" y="316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01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604" name="Text Box 25"/>
            <p:cNvSpPr txBox="1">
              <a:spLocks noChangeArrowheads="1"/>
            </p:cNvSpPr>
            <p:nvPr/>
          </p:nvSpPr>
          <p:spPr bwMode="auto">
            <a:xfrm>
              <a:off x="4039" y="2256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20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605" name="Text Box 26"/>
            <p:cNvSpPr txBox="1">
              <a:spLocks noChangeArrowheads="1"/>
            </p:cNvSpPr>
            <p:nvPr/>
          </p:nvSpPr>
          <p:spPr bwMode="auto">
            <a:xfrm>
              <a:off x="5431" y="292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22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606" name="Text Box 27"/>
            <p:cNvSpPr txBox="1">
              <a:spLocks noChangeArrowheads="1"/>
            </p:cNvSpPr>
            <p:nvPr/>
          </p:nvSpPr>
          <p:spPr bwMode="auto">
            <a:xfrm>
              <a:off x="4423" y="316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12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52607" name="Text Box 28"/>
            <p:cNvSpPr txBox="1">
              <a:spLocks noChangeArrowheads="1"/>
            </p:cNvSpPr>
            <p:nvPr/>
          </p:nvSpPr>
          <p:spPr bwMode="auto">
            <a:xfrm>
              <a:off x="3559" y="3696"/>
              <a:ext cx="3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01</a:t>
              </a:r>
              <a:r>
                <a:rPr lang="en-US" altLang="zh-CN" sz="2400" b="0" baseline="0">
                  <a:latin typeface="Times New Roman" panose="02020603050405020304" pitchFamily="18" charset="0"/>
                </a:rPr>
                <a:t>’</a:t>
              </a:r>
              <a:endParaRPr lang="en-US" altLang="zh-CN" sz="2400" b="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134175" name="Rectangle 31"/>
          <p:cNvSpPr>
            <a:spLocks noChangeArrowheads="1"/>
          </p:cNvSpPr>
          <p:nvPr/>
        </p:nvSpPr>
        <p:spPr bwMode="auto">
          <a:xfrm>
            <a:off x="152400" y="1066800"/>
            <a:ext cx="5029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)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baseline="0">
              <a:latin typeface="Times New Roman" panose="02020603050405020304" pitchFamily="18" charset="0"/>
            </a:endParaRPr>
          </a:p>
        </p:txBody>
      </p:sp>
      <p:sp>
        <p:nvSpPr>
          <p:cNvPr id="134178" name="Rectangle 34"/>
          <p:cNvSpPr>
            <a:spLocks noChangeArrowheads="1"/>
          </p:cNvSpPr>
          <p:nvPr/>
        </p:nvSpPr>
        <p:spPr bwMode="auto">
          <a:xfrm>
            <a:off x="685800" y="1295400"/>
            <a:ext cx="3886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800" baseline="0">
                <a:latin typeface="Times New Roman" panose="02020603050405020304" pitchFamily="18" charset="0"/>
              </a:rPr>
              <a:t>有向图</a:t>
            </a:r>
            <a:r>
              <a:rPr lang="en-US" altLang="zh-CN" sz="2800" baseline="0">
                <a:latin typeface="Times New Roman" panose="02020603050405020304" pitchFamily="18" charset="0"/>
              </a:rPr>
              <a:t>G，</a:t>
            </a:r>
            <a:r>
              <a:rPr lang="zh-CN" altLang="en-US" sz="2800" baseline="0">
                <a:latin typeface="Times New Roman" panose="02020603050405020304" pitchFamily="18" charset="0"/>
              </a:rPr>
              <a:t>命</a:t>
            </a:r>
            <a:r>
              <a:rPr lang="en-US" altLang="zh-CN" sz="2800" baseline="0">
                <a:latin typeface="Times New Roman" panose="02020603050405020304" pitchFamily="18" charset="0"/>
              </a:rPr>
              <a:t>G’</a:t>
            </a:r>
            <a:r>
              <a:rPr lang="zh-CN" altLang="en-US" sz="2800" baseline="0">
                <a:latin typeface="Times New Roman" panose="02020603050405020304" pitchFamily="18" charset="0"/>
              </a:rPr>
              <a:t>是</a:t>
            </a:r>
            <a:r>
              <a:rPr lang="en-US" altLang="zh-CN" sz="2800" baseline="0">
                <a:latin typeface="Times New Roman" panose="02020603050405020304" pitchFamily="18" charset="0"/>
              </a:rPr>
              <a:t>G</a:t>
            </a:r>
            <a:r>
              <a:rPr lang="zh-CN" altLang="en-US" sz="2800" baseline="0">
                <a:latin typeface="Times New Roman" panose="02020603050405020304" pitchFamily="18" charset="0"/>
              </a:rPr>
              <a:t>中由顶点</a:t>
            </a:r>
            <a:r>
              <a:rPr lang="en-US" altLang="zh-CN" sz="2800" baseline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>
                <a:latin typeface="Times New Roman" panose="02020603050405020304" pitchFamily="18" charset="0"/>
              </a:rPr>
              <a:t>0</a:t>
            </a:r>
            <a:r>
              <a:rPr lang="en-US" altLang="zh-CN" sz="2800" baseline="0">
                <a:latin typeface="Times New Roman" panose="02020603050405020304" pitchFamily="18" charset="0"/>
              </a:rPr>
              <a:t>,v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aseline="0">
                <a:latin typeface="Times New Roman" panose="02020603050405020304" pitchFamily="18" charset="0"/>
              </a:rPr>
              <a:t>,v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zh-CN" altLang="en-US" sz="2800" baseline="0">
                <a:latin typeface="Times New Roman" panose="02020603050405020304" pitchFamily="18" charset="0"/>
              </a:rPr>
              <a:t>和</a:t>
            </a:r>
            <a:r>
              <a:rPr lang="en-US" altLang="zh-CN" sz="2800" baseline="0"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zh-CN" altLang="en-US" sz="2800" baseline="0">
                <a:latin typeface="Times New Roman" panose="02020603050405020304" pitchFamily="18" charset="0"/>
              </a:rPr>
              <a:t>组成的有向支撑树(</a:t>
            </a:r>
            <a:r>
              <a:rPr lang="en-US" altLang="zh-CN" sz="2800" baseline="0">
                <a:latin typeface="Times New Roman" panose="02020603050405020304" pitchFamily="18" charset="0"/>
              </a:rPr>
              <a:t>r=v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aseline="0">
                <a:latin typeface="Times New Roman" panose="02020603050405020304" pitchFamily="18" charset="0"/>
              </a:rPr>
              <a:t>)。</a:t>
            </a:r>
            <a:r>
              <a:rPr lang="zh-CN" altLang="en-US" sz="2800" baseline="0">
                <a:latin typeface="Times New Roman" panose="02020603050405020304" pitchFamily="18" charset="0"/>
              </a:rPr>
              <a:t>从弧</a:t>
            </a:r>
            <a:r>
              <a:rPr lang="en-US" altLang="zh-CN" sz="2800" baseline="0"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zh-CN" altLang="en-US" sz="2800" baseline="0">
                <a:latin typeface="Times New Roman" panose="02020603050405020304" pitchFamily="18" charset="0"/>
              </a:rPr>
              <a:t>出发，可按定理4.3.4的形成规则得出</a:t>
            </a:r>
            <a:r>
              <a:rPr lang="en-US" altLang="zh-CN" sz="2800" baseline="0">
                <a:latin typeface="Times New Roman" panose="02020603050405020304" pitchFamily="18" charset="0"/>
              </a:rPr>
              <a:t>Euler</a:t>
            </a:r>
            <a:r>
              <a:rPr lang="zh-CN" altLang="en-US" sz="2800" baseline="0">
                <a:latin typeface="Times New Roman" panose="02020603050405020304" pitchFamily="18" charset="0"/>
              </a:rPr>
              <a:t>路。</a:t>
            </a:r>
          </a:p>
        </p:txBody>
      </p:sp>
      <p:sp>
        <p:nvSpPr>
          <p:cNvPr id="1525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8F9721-C8DE-48D2-B9A2-2CC3DA5C807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75" grpId="0" build="p" autoUpdateAnimBg="0"/>
      <p:bldP spid="13417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28"/>
            <a:ext cx="8229600" cy="646331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练习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判断对错：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存在集合</a:t>
            </a:r>
            <a:r>
              <a:rPr lang="en-US" altLang="zh-CN" dirty="0" smtClean="0"/>
              <a:t>A,B   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B</a:t>
            </a:r>
            <a:r>
              <a:rPr lang="zh-CN" altLang="en-US" dirty="0" smtClean="0">
                <a:latin typeface="+mn-ea"/>
                <a:sym typeface="Symbol" pitchFamily="18" charset="2"/>
              </a:rPr>
              <a:t>且</a:t>
            </a:r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val="FFFF66"/>
                </a:solidFill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华文新魏" pitchFamily="2" charset="-122"/>
                <a:sym typeface="Symbol" pitchFamily="18" charset="2"/>
              </a:rPr>
              <a:t> 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(2)</a:t>
            </a:r>
            <a:r>
              <a:rPr lang="zh-CN" altLang="en-US" dirty="0" smtClean="0">
                <a:sym typeface="Symbol" pitchFamily="18" charset="2"/>
              </a:rPr>
              <a:t>设</a:t>
            </a:r>
            <a:r>
              <a:rPr lang="en-US" altLang="zh-CN" dirty="0" smtClean="0">
                <a:sym typeface="Symbol" pitchFamily="18" charset="2"/>
              </a:rPr>
              <a:t>A={1,3}, B={2,3} 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(A)-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(B )={ {1}, {1,3}}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ea typeface="华文新魏" pitchFamily="2" charset="-122"/>
              </a:rPr>
              <a:t>(3)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R1,R2</a:t>
            </a:r>
            <a:r>
              <a:rPr lang="zh-CN" altLang="en-US" dirty="0" smtClean="0"/>
              <a:t>有反对称性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en-US" altLang="zh-CN" dirty="0" smtClean="0"/>
              <a:t>R1</a:t>
            </a:r>
            <a:r>
              <a:rPr lang="en-US" altLang="zh-CN" dirty="0" smtClean="0">
                <a:sym typeface="Symbol" pitchFamily="18" charset="2"/>
              </a:rPr>
              <a:t>∪</a:t>
            </a:r>
            <a:r>
              <a:rPr lang="en-US" altLang="zh-CN" dirty="0" smtClean="0"/>
              <a:t>R2</a:t>
            </a:r>
            <a:r>
              <a:rPr lang="zh-CN" altLang="en-US" dirty="0" smtClean="0"/>
              <a:t>有反对称性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(4)</a:t>
            </a:r>
            <a:r>
              <a:rPr lang="zh-CN" altLang="en-US" dirty="0" smtClean="0">
                <a:sym typeface="Symbol" pitchFamily="18" charset="2"/>
              </a:rPr>
              <a:t>设：</a:t>
            </a:r>
            <a:r>
              <a:rPr lang="en-US" altLang="zh-CN" dirty="0" smtClean="0">
                <a:sym typeface="Symbol" pitchFamily="18" charset="2"/>
              </a:rPr>
              <a:t>x </a:t>
            </a:r>
            <a:r>
              <a:rPr lang="en-US" altLang="zh-CN" dirty="0" smtClean="0"/>
              <a:t> e</a:t>
            </a:r>
            <a:r>
              <a:rPr lang="en-US" altLang="zh-CN" baseline="30000" dirty="0" smtClean="0"/>
              <a:t>x </a:t>
            </a:r>
            <a:r>
              <a:rPr lang="zh-CN" altLang="en-US" baseline="30000" dirty="0" smtClean="0"/>
              <a:t>，</a:t>
            </a:r>
            <a:r>
              <a:rPr lang="en-US" altLang="zh-CN" dirty="0" smtClean="0">
                <a:sym typeface="Symbol" pitchFamily="18" charset="2"/>
              </a:rPr>
              <a:t>x 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R,</a:t>
            </a:r>
            <a:r>
              <a:rPr lang="zh-CN" altLang="en-US" dirty="0" smtClean="0">
                <a:latin typeface="+mn-ea"/>
                <a:sym typeface="Symbol" pitchFamily="18" charset="2"/>
              </a:rPr>
              <a:t>则</a:t>
            </a:r>
            <a:r>
              <a:rPr lang="zh-CN" altLang="en-US" dirty="0" smtClean="0">
                <a:sym typeface="Symbol" pitchFamily="18" charset="2"/>
              </a:rPr>
              <a:t>是</a:t>
            </a:r>
            <a:r>
              <a:rPr lang="en-US" altLang="zh-CN" dirty="0" smtClean="0">
                <a:latin typeface="+mn-ea"/>
                <a:sym typeface="Symbol" pitchFamily="18" charset="2"/>
              </a:rPr>
              <a:t>R</a:t>
            </a:r>
            <a:r>
              <a:rPr lang="zh-CN" altLang="en-US" dirty="0" smtClean="0">
                <a:latin typeface="+mn-ea"/>
                <a:sym typeface="Symbol" pitchFamily="18" charset="2"/>
              </a:rPr>
              <a:t>到</a:t>
            </a:r>
            <a:r>
              <a:rPr lang="en-US" altLang="zh-CN" dirty="0" smtClean="0">
                <a:sym typeface="Symbol" pitchFamily="18" charset="2"/>
              </a:rPr>
              <a:t>R</a:t>
            </a:r>
            <a:r>
              <a:rPr lang="en-US" altLang="zh-CN" baseline="30000" dirty="0" smtClean="0">
                <a:sym typeface="Symbol" pitchFamily="18" charset="2"/>
              </a:rPr>
              <a:t>+</a:t>
            </a:r>
            <a:r>
              <a:rPr lang="zh-CN" altLang="en-US" dirty="0" smtClean="0">
                <a:latin typeface="+mn-ea"/>
                <a:sym typeface="Symbol" pitchFamily="18" charset="2"/>
              </a:rPr>
              <a:t>的一一映射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(5)(PQ)</a:t>
            </a:r>
            <a:r>
              <a:rPr lang="en-US" altLang="zh-CN" dirty="0" smtClean="0">
                <a:sym typeface="Symbol"/>
              </a:rPr>
              <a:t> (P  Q)</a:t>
            </a:r>
            <a:r>
              <a:rPr lang="zh-CN" altLang="en-US" dirty="0" smtClean="0">
                <a:sym typeface="Symbol"/>
              </a:rPr>
              <a:t>为恒假公式</a:t>
            </a:r>
            <a:endParaRPr lang="en-US" altLang="zh-CN" dirty="0" smtClean="0">
              <a:sym typeface="Symbol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(6)</a:t>
            </a:r>
            <a:r>
              <a:rPr lang="zh-CN" altLang="en-US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smtClean="0"/>
              <a:t>x(G(x)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H(x))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xG</a:t>
            </a:r>
            <a:r>
              <a:rPr lang="en-US" altLang="zh-CN" dirty="0" smtClean="0"/>
              <a:t>(x)</a:t>
            </a:r>
            <a:r>
              <a:rPr lang="en-US" altLang="zh-CN" dirty="0" smtClean="0">
                <a:sym typeface="Symbol"/>
              </a:rPr>
              <a:t> 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/>
              </a:rPr>
              <a:t>H</a:t>
            </a:r>
            <a:r>
              <a:rPr lang="en-US" altLang="zh-CN" dirty="0" smtClean="0">
                <a:sym typeface="Symbol"/>
              </a:rPr>
              <a:t>(x)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(7) </a:t>
            </a:r>
            <a:r>
              <a:rPr lang="en-US" altLang="zh-CN" dirty="0" smtClean="0">
                <a:sym typeface="Symbol" pitchFamily="18" charset="2"/>
              </a:rPr>
              <a:t>(PQ) R</a:t>
            </a:r>
            <a:r>
              <a:rPr lang="zh-CN" altLang="en-US" dirty="0" smtClean="0">
                <a:sym typeface="Symbol" pitchFamily="18" charset="2"/>
              </a:rPr>
              <a:t>与</a:t>
            </a:r>
            <a:r>
              <a:rPr lang="en-US" altLang="zh-CN" dirty="0" smtClean="0">
                <a:sym typeface="Symbol" pitchFamily="18" charset="2"/>
              </a:rPr>
              <a:t>(P</a:t>
            </a:r>
            <a:r>
              <a:rPr lang="en-US" altLang="zh-CN" dirty="0" smtClean="0">
                <a:sym typeface="Symbol"/>
              </a:rPr>
              <a:t>Q)</a:t>
            </a:r>
            <a:r>
              <a:rPr lang="en-US" altLang="zh-CN" dirty="0" smtClean="0">
                <a:sym typeface="Symbol" pitchFamily="18" charset="2"/>
              </a:rPr>
              <a:t> R</a:t>
            </a:r>
            <a:r>
              <a:rPr lang="zh-CN" altLang="en-US" dirty="0" smtClean="0">
                <a:sym typeface="Symbol" pitchFamily="18" charset="2"/>
              </a:rPr>
              <a:t>等价</a:t>
            </a:r>
            <a:endParaRPr lang="zh-CN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330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B84B68-4460-4F63-AACC-9845127DAF0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324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(8)</a:t>
            </a:r>
            <a:r>
              <a:rPr lang="zh-CN" altLang="en-US" dirty="0" smtClean="0"/>
              <a:t>对于集合</a:t>
            </a:r>
            <a:r>
              <a:rPr lang="en-US" altLang="zh-CN" dirty="0" smtClean="0"/>
              <a:t>A,B,C,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/>
              </a:rPr>
              <a:t> B=A C,</a:t>
            </a:r>
            <a:r>
              <a:rPr lang="en-US" altLang="zh-CN" dirty="0" smtClean="0">
                <a:ea typeface="华文新魏" pitchFamily="2" charset="-122"/>
              </a:rPr>
              <a:t>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ym typeface="Symbol"/>
              </a:rPr>
              <a:t>  则</a:t>
            </a:r>
            <a:r>
              <a:rPr lang="en-US" altLang="zh-CN" dirty="0" smtClean="0">
                <a:sym typeface="Symbol"/>
              </a:rPr>
              <a:t>B=C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(9)</a:t>
            </a:r>
            <a:r>
              <a:rPr lang="en-US" altLang="zh-CN" dirty="0" smtClean="0">
                <a:sym typeface="Symbol" pitchFamily="18" charset="2"/>
              </a:rPr>
              <a:t>A={1,2,3},A</a:t>
            </a:r>
            <a:r>
              <a:rPr lang="zh-CN" altLang="en-US" dirty="0" smtClean="0">
                <a:sym typeface="Symbol" pitchFamily="18" charset="2"/>
              </a:rPr>
              <a:t>上共有</a:t>
            </a:r>
            <a:r>
              <a:rPr lang="en-US" altLang="zh-CN" dirty="0" smtClean="0">
                <a:sym typeface="Symbol" pitchFamily="18" charset="2"/>
              </a:rPr>
              <a:t>6</a:t>
            </a:r>
            <a:r>
              <a:rPr lang="zh-CN" altLang="en-US" dirty="0" smtClean="0">
                <a:sym typeface="Symbol" pitchFamily="18" charset="2"/>
              </a:rPr>
              <a:t>个等价关系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(10)</a:t>
            </a:r>
            <a:r>
              <a:rPr lang="zh-CN" altLang="en-US" dirty="0" smtClean="0">
                <a:sym typeface="Symbol" pitchFamily="18" charset="2"/>
              </a:rPr>
              <a:t>若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B,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 smtClean="0">
                <a:sym typeface="Symbol"/>
              </a:rPr>
              <a:t> B=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altLang="zh-CN" dirty="0" smtClean="0">
                <a:sym typeface="Symbol"/>
              </a:rPr>
              <a:t>, A B=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(11)(P Q) ((</a:t>
            </a: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Q R</a:t>
            </a:r>
            <a:r>
              <a:rPr lang="en-US" altLang="zh-CN" dirty="0" smtClean="0">
                <a:sym typeface="Symbol" pitchFamily="18" charset="2"/>
              </a:rPr>
              <a:t>) (PR))</a:t>
            </a:r>
            <a:r>
              <a:rPr lang="zh-CN" altLang="en-US" dirty="0" smtClean="0">
                <a:sym typeface="Symbol" pitchFamily="18" charset="2"/>
              </a:rPr>
              <a:t>是恒真公式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</a:rPr>
              <a:t>(12)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Skolem</a:t>
            </a:r>
            <a:r>
              <a:rPr lang="zh-CN" altLang="en-US" dirty="0" smtClean="0"/>
              <a:t>范式</a:t>
            </a:r>
            <a:r>
              <a:rPr lang="en-US" altLang="zh-CN" dirty="0" smtClean="0"/>
              <a:t>,S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</a:t>
            </a:r>
            <a:r>
              <a:rPr lang="zh-CN" altLang="en-US" dirty="0" smtClean="0"/>
              <a:t>恒真性等价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+mn-ea"/>
                <a:sym typeface="Symbol" pitchFamily="18" charset="2"/>
              </a:rPr>
              <a:t>答案</a:t>
            </a:r>
            <a:r>
              <a:rPr lang="en-US" altLang="zh-CN" dirty="0" smtClean="0">
                <a:latin typeface="+mn-ea"/>
                <a:sym typeface="Wingdings" pitchFamily="2" charset="2"/>
              </a:rPr>
              <a:t>: (3),(6),(7),(9),(12) </a:t>
            </a:r>
            <a:r>
              <a:rPr lang="zh-CN" altLang="en-US" dirty="0" smtClean="0">
                <a:latin typeface="+mn-ea"/>
                <a:sym typeface="Wingdings" pitchFamily="2" charset="2"/>
              </a:rPr>
              <a:t>为错，其余对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184323" name="Line 6"/>
          <p:cNvSpPr>
            <a:spLocks noChangeShapeType="1"/>
          </p:cNvSpPr>
          <p:nvPr/>
        </p:nvSpPr>
        <p:spPr bwMode="auto">
          <a:xfrm>
            <a:off x="6400800" y="-3352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" name="Line 6"/>
          <p:cNvSpPr>
            <a:spLocks noChangeShapeType="1"/>
          </p:cNvSpPr>
          <p:nvPr/>
        </p:nvSpPr>
        <p:spPr bwMode="auto">
          <a:xfrm>
            <a:off x="6553200" y="457200"/>
            <a:ext cx="365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5" name="Line 6"/>
          <p:cNvSpPr>
            <a:spLocks noChangeShapeType="1"/>
          </p:cNvSpPr>
          <p:nvPr/>
        </p:nvSpPr>
        <p:spPr bwMode="auto">
          <a:xfrm>
            <a:off x="7467600" y="381000"/>
            <a:ext cx="365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6" name="TextBox 12"/>
          <p:cNvSpPr txBox="1">
            <a:spLocks noChangeArrowheads="1"/>
          </p:cNvSpPr>
          <p:nvPr/>
        </p:nvSpPr>
        <p:spPr bwMode="auto">
          <a:xfrm>
            <a:off x="6400800" y="152400"/>
            <a:ext cx="21336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4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</a:rPr>
              <a:t>A</a:t>
            </a:r>
            <a:r>
              <a:rPr lang="en-US" altLang="zh-CN" sz="4000">
                <a:latin typeface="Times New Roman" panose="02020603050405020304" pitchFamily="18" charset="0"/>
                <a:sym typeface="Symbol" panose="05050102010706020507" pitchFamily="18" charset="2"/>
              </a:rPr>
              <a:t> B=A C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843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2A11E1-059B-4584-AC36-164B1EAFE6F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647700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练习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7772400" cy="41148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300" smtClean="0"/>
              <a:t>1.</a:t>
            </a:r>
            <a:r>
              <a:rPr lang="zh-CN" altLang="en-US" sz="3300" smtClean="0"/>
              <a:t>长度为</a:t>
            </a:r>
            <a:r>
              <a:rPr lang="en-US" altLang="zh-CN" sz="3300" smtClean="0"/>
              <a:t>n</a:t>
            </a:r>
            <a:r>
              <a:rPr lang="zh-CN" altLang="en-US" sz="3300" smtClean="0"/>
              <a:t>的有向路是否一定经过</a:t>
            </a:r>
            <a:r>
              <a:rPr lang="en-US" altLang="zh-CN" sz="3300" smtClean="0"/>
              <a:t>n+1</a:t>
            </a:r>
            <a:r>
              <a:rPr lang="zh-CN" altLang="en-US" sz="3300" smtClean="0"/>
              <a:t>个不同的点？</a:t>
            </a:r>
            <a:endParaRPr lang="en-US" altLang="zh-CN" sz="33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smtClean="0"/>
              <a:t>解：不一定</a:t>
            </a:r>
          </a:p>
        </p:txBody>
      </p:sp>
      <p:sp>
        <p:nvSpPr>
          <p:cNvPr id="7578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595820-FA7C-457E-8115-3C2FCBDF238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定义4.3.4  简单</a:t>
            </a:r>
            <a:r>
              <a:rPr lang="en-US" altLang="zh-CN" sz="3600" dirty="0" smtClean="0">
                <a:latin typeface="Times New Roman" pitchFamily="18" charset="0"/>
              </a:rPr>
              <a:t>(</a:t>
            </a:r>
            <a:r>
              <a:rPr lang="zh-CN" altLang="en-US" sz="3600" dirty="0" smtClean="0">
                <a:latin typeface="Times New Roman" pitchFamily="18" charset="0"/>
              </a:rPr>
              <a:t>有向</a:t>
            </a:r>
            <a:r>
              <a:rPr lang="en-US" altLang="zh-CN" sz="3600" dirty="0" smtClean="0">
                <a:latin typeface="Times New Roman" pitchFamily="18" charset="0"/>
              </a:rPr>
              <a:t>)</a:t>
            </a:r>
            <a:r>
              <a:rPr lang="zh-CN" altLang="en-US" sz="3600" dirty="0" smtClean="0">
                <a:latin typeface="Times New Roman" pitchFamily="18" charset="0"/>
              </a:rPr>
              <a:t>路</a:t>
            </a:r>
            <a:endParaRPr lang="en-US" altLang="zh-CN" sz="3600" dirty="0" smtClean="0">
              <a:latin typeface="Times New Roman" pitchFamily="18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87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 smtClean="0">
                <a:latin typeface="Times New Roman" panose="02020603050405020304" pitchFamily="18" charset="0"/>
              </a:rPr>
              <a:t>有向图的有向路(</a:t>
            </a:r>
            <a:r>
              <a:rPr lang="en-US" altLang="zh-CN" sz="3300" smtClean="0">
                <a:latin typeface="Times New Roman" panose="02020603050405020304" pitchFamily="18" charset="0"/>
              </a:rPr>
              <a:t>e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,…,e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z="3300" smtClean="0">
                <a:latin typeface="Times New Roman" panose="02020603050405020304" pitchFamily="18" charset="0"/>
              </a:rPr>
              <a:t>)</a:t>
            </a:r>
            <a:r>
              <a:rPr lang="zh-CN" altLang="en-US" sz="3300" smtClean="0">
                <a:latin typeface="Times New Roman" panose="02020603050405020304" pitchFamily="18" charset="0"/>
              </a:rPr>
              <a:t>称为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简单的</a:t>
            </a:r>
            <a:r>
              <a:rPr lang="zh-CN" altLang="en-US" sz="3300" smtClean="0">
                <a:latin typeface="Times New Roman" panose="02020603050405020304" pitchFamily="18" charset="0"/>
              </a:rPr>
              <a:t>，如果</a:t>
            </a:r>
            <a:br>
              <a:rPr lang="zh-CN" altLang="en-US" sz="3300" smtClean="0">
                <a:latin typeface="Times New Roman" panose="02020603050405020304" pitchFamily="18" charset="0"/>
              </a:rPr>
            </a:b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1）</a:t>
            </a:r>
            <a:r>
              <a:rPr lang="en-US" altLang="zh-CN" sz="3300" smtClean="0">
                <a:latin typeface="Times New Roman" panose="02020603050405020304" pitchFamily="18" charset="0"/>
              </a:rPr>
              <a:t>init(e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), … , init(e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z="3300" smtClean="0">
                <a:latin typeface="Times New Roman" panose="02020603050405020304" pitchFamily="18" charset="0"/>
              </a:rPr>
              <a:t>)</a:t>
            </a:r>
            <a:r>
              <a:rPr lang="zh-CN" altLang="en-US" sz="3300" smtClean="0">
                <a:latin typeface="Times New Roman" panose="02020603050405020304" pitchFamily="18" charset="0"/>
              </a:rPr>
              <a:t>互不相同，</a:t>
            </a:r>
            <a:br>
              <a:rPr lang="zh-CN" altLang="en-US" sz="3300" smtClean="0">
                <a:latin typeface="Times New Roman" panose="02020603050405020304" pitchFamily="18" charset="0"/>
              </a:rPr>
            </a:b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300" smtClean="0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3300" smtClean="0">
                <a:latin typeface="Times New Roman" panose="02020603050405020304" pitchFamily="18" charset="0"/>
              </a:rPr>
              <a:t>fin(e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), … , fin(e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z="3300" smtClean="0">
                <a:latin typeface="Times New Roman" panose="02020603050405020304" pitchFamily="18" charset="0"/>
              </a:rPr>
              <a:t>)</a:t>
            </a:r>
            <a:r>
              <a:rPr lang="zh-CN" altLang="en-US" sz="3300" smtClean="0">
                <a:latin typeface="宋体" panose="02010600030101010101" pitchFamily="2" charset="-122"/>
              </a:rPr>
              <a:t>互不相同。</a:t>
            </a:r>
            <a:r>
              <a:rPr lang="zh-CN" altLang="en-US" sz="3300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Times New Roman" panose="02020603050405020304" pitchFamily="18" charset="0"/>
              </a:rPr>
              <a:t>即</a:t>
            </a:r>
            <a:r>
              <a:rPr lang="en-US" altLang="zh-CN" sz="3300" smtClean="0">
                <a:latin typeface="Times New Roman" panose="02020603050405020304" pitchFamily="18" charset="0"/>
              </a:rPr>
              <a:t>, n</a:t>
            </a:r>
            <a:r>
              <a:rPr lang="zh-CN" altLang="en-US" sz="3300" smtClean="0">
                <a:latin typeface="Times New Roman" panose="02020603050405020304" pitchFamily="18" charset="0"/>
              </a:rPr>
              <a:t>条弧的起点互不相同</a:t>
            </a:r>
            <a:r>
              <a:rPr lang="en-US" altLang="zh-CN" sz="3300" smtClean="0">
                <a:latin typeface="Times New Roman" panose="02020603050405020304" pitchFamily="18" charset="0"/>
              </a:rPr>
              <a:t>; n</a:t>
            </a:r>
            <a:r>
              <a:rPr lang="zh-CN" altLang="en-US" sz="3300" smtClean="0">
                <a:latin typeface="Times New Roman" panose="02020603050405020304" pitchFamily="18" charset="0"/>
              </a:rPr>
              <a:t>条弧的终点也互不相同。</a:t>
            </a:r>
            <a:endParaRPr lang="en-US" altLang="zh-CN" sz="3300" smtClean="0">
              <a:latin typeface="Times New Roman" panose="02020603050405020304" pitchFamily="18" charset="0"/>
            </a:endParaRPr>
          </a:p>
        </p:txBody>
      </p:sp>
      <p:sp>
        <p:nvSpPr>
          <p:cNvPr id="7680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4BDB19-8157-4A96-ABFA-AA4C9DD486E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2240659</TotalTime>
  <Words>6198</Words>
  <Application>Microsoft Office PowerPoint</Application>
  <PresentationFormat>全屏显示(4:3)</PresentationFormat>
  <Paragraphs>703</Paragraphs>
  <Slides>74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74</vt:i4>
      </vt:variant>
    </vt:vector>
  </HeadingPairs>
  <TitlesOfParts>
    <vt:vector size="88" baseType="lpstr">
      <vt:lpstr>黑体</vt:lpstr>
      <vt:lpstr>华文新魏</vt:lpstr>
      <vt:lpstr>楷体_GB2312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Wingdings 2</vt:lpstr>
      <vt:lpstr>Network Blitz</vt:lpstr>
      <vt:lpstr>2_Network Blitz</vt:lpstr>
      <vt:lpstr>1_Network Blitz</vt:lpstr>
      <vt:lpstr>§4.3  有向图  Euler路 </vt:lpstr>
      <vt:lpstr>§4.3.1  有向图与有向树 </vt:lpstr>
      <vt:lpstr>图与有向图 </vt:lpstr>
      <vt:lpstr>定义：出度、入度、度</vt:lpstr>
      <vt:lpstr>例</vt:lpstr>
      <vt:lpstr>定义4.3.2 子图 母图 支撑子图 </vt:lpstr>
      <vt:lpstr>定义4.3.3 有向路</vt:lpstr>
      <vt:lpstr>练习</vt:lpstr>
      <vt:lpstr>定义4.3.4  简单(有向)路</vt:lpstr>
      <vt:lpstr>定义4.3.5  有向回路</vt:lpstr>
      <vt:lpstr>Note:</vt:lpstr>
      <vt:lpstr>例：</vt:lpstr>
      <vt:lpstr>定义: 强连通、根</vt:lpstr>
      <vt:lpstr>Note:</vt:lpstr>
      <vt:lpstr>PowerPoint 演示文稿</vt:lpstr>
      <vt:lpstr>PowerPoint 演示文稿</vt:lpstr>
      <vt:lpstr>例：</vt:lpstr>
      <vt:lpstr>例：</vt:lpstr>
      <vt:lpstr>例：</vt:lpstr>
      <vt:lpstr>定义4.3.8 有向树</vt:lpstr>
      <vt:lpstr>有向树和非有向树的例子：</vt:lpstr>
      <vt:lpstr>有向树和非有向树的例子：</vt:lpstr>
      <vt:lpstr>有向树和非有向树的例子：</vt:lpstr>
      <vt:lpstr>有向树性质</vt:lpstr>
      <vt:lpstr>有向树性质</vt:lpstr>
      <vt:lpstr>有向树性质</vt:lpstr>
      <vt:lpstr>PowerPoint 演示文稿</vt:lpstr>
      <vt:lpstr>有向树 性质</vt:lpstr>
      <vt:lpstr>定理4.3.1（转化定理）</vt:lpstr>
      <vt:lpstr>定理4.3.1（转化定理）</vt:lpstr>
      <vt:lpstr>定理4.3.1（转化定理）</vt:lpstr>
      <vt:lpstr>定理4.3.1（转化定理）</vt:lpstr>
      <vt:lpstr>定理4.3.1（转化定理）</vt:lpstr>
      <vt:lpstr>定理4.3.1（转化定理）</vt:lpstr>
      <vt:lpstr>PowerPoint 演示文稿</vt:lpstr>
      <vt:lpstr>定理4.3.1（转化定理）</vt:lpstr>
      <vt:lpstr>定理4.3.1（转化定理）</vt:lpstr>
      <vt:lpstr>定理4.3.1（转化定理）</vt:lpstr>
      <vt:lpstr>定理4.3.1（转化定理）</vt:lpstr>
      <vt:lpstr>定理4.3.1（转化定理）</vt:lpstr>
      <vt:lpstr>定理4.3.1（转化定理）</vt:lpstr>
      <vt:lpstr>定理4.3.1（转化定理）</vt:lpstr>
      <vt:lpstr>定理4.3.1（转化定理）</vt:lpstr>
      <vt:lpstr>§4.3.2  Euler路  Euler图 </vt:lpstr>
      <vt:lpstr>一 、基本概念</vt:lpstr>
      <vt:lpstr>练习</vt:lpstr>
      <vt:lpstr>练习</vt:lpstr>
      <vt:lpstr>练习</vt:lpstr>
      <vt:lpstr>定义4.3.10</vt:lpstr>
      <vt:lpstr>几个结论</vt:lpstr>
      <vt:lpstr>几个结论</vt:lpstr>
      <vt:lpstr>几个结论</vt:lpstr>
      <vt:lpstr>练习</vt:lpstr>
      <vt:lpstr>例</vt:lpstr>
      <vt:lpstr>练习</vt:lpstr>
      <vt:lpstr>练习</vt:lpstr>
      <vt:lpstr>二、判定Euler图的充要条件</vt:lpstr>
      <vt:lpstr>定理4.3.2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二、判定Euler图的充要条件</vt:lpstr>
      <vt:lpstr>PowerPoint 演示文稿</vt:lpstr>
      <vt:lpstr>PowerPoint 演示文稿</vt:lpstr>
      <vt:lpstr>PowerPoint 演示文稿</vt:lpstr>
      <vt:lpstr>练习</vt:lpstr>
      <vt:lpstr>三、Euler路与有向树的相互转化</vt:lpstr>
      <vt:lpstr>三、Euler路与有向树的相互转化</vt:lpstr>
      <vt:lpstr>例</vt:lpstr>
      <vt:lpstr>练习</vt:lpstr>
      <vt:lpstr>PowerPoint 演示文稿</vt:lpstr>
    </vt:vector>
  </TitlesOfParts>
  <Company>jlu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</dc:title>
  <dc:creator>ouyang</dc:creator>
  <cp:lastModifiedBy>Windows 用户</cp:lastModifiedBy>
  <cp:revision>962</cp:revision>
  <cp:lastPrinted>2014-05-08T12:24:45Z</cp:lastPrinted>
  <dcterms:created xsi:type="dcterms:W3CDTF">2002-08-29T00:33:30Z</dcterms:created>
  <dcterms:modified xsi:type="dcterms:W3CDTF">2022-05-10T08:58:24Z</dcterms:modified>
</cp:coreProperties>
</file>