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988" r:id="rId2"/>
    <p:sldMasterId id="2147486001" r:id="rId3"/>
    <p:sldMasterId id="2147486014" r:id="rId4"/>
    <p:sldMasterId id="2147486027" r:id="rId5"/>
  </p:sldMasterIdLst>
  <p:notesMasterIdLst>
    <p:notesMasterId r:id="rId47"/>
  </p:notesMasterIdLst>
  <p:handoutMasterIdLst>
    <p:handoutMasterId r:id="rId48"/>
  </p:handoutMasterIdLst>
  <p:sldIdLst>
    <p:sldId id="479" r:id="rId6"/>
    <p:sldId id="480" r:id="rId7"/>
    <p:sldId id="481" r:id="rId8"/>
    <p:sldId id="482" r:id="rId9"/>
    <p:sldId id="483" r:id="rId10"/>
    <p:sldId id="484" r:id="rId11"/>
    <p:sldId id="485" r:id="rId12"/>
    <p:sldId id="259" r:id="rId13"/>
    <p:sldId id="398" r:id="rId14"/>
    <p:sldId id="399" r:id="rId15"/>
    <p:sldId id="400" r:id="rId16"/>
    <p:sldId id="401" r:id="rId17"/>
    <p:sldId id="261" r:id="rId18"/>
    <p:sldId id="347" r:id="rId19"/>
    <p:sldId id="357" r:id="rId20"/>
    <p:sldId id="348" r:id="rId21"/>
    <p:sldId id="358" r:id="rId22"/>
    <p:sldId id="349" r:id="rId23"/>
    <p:sldId id="478" r:id="rId24"/>
    <p:sldId id="350" r:id="rId25"/>
    <p:sldId id="429" r:id="rId26"/>
    <p:sldId id="402" r:id="rId27"/>
    <p:sldId id="477" r:id="rId28"/>
    <p:sldId id="403" r:id="rId29"/>
    <p:sldId id="404" r:id="rId30"/>
    <p:sldId id="379" r:id="rId31"/>
    <p:sldId id="352" r:id="rId32"/>
    <p:sldId id="363" r:id="rId33"/>
    <p:sldId id="380" r:id="rId34"/>
    <p:sldId id="364" r:id="rId35"/>
    <p:sldId id="298" r:id="rId36"/>
    <p:sldId id="340" r:id="rId37"/>
    <p:sldId id="365" r:id="rId38"/>
    <p:sldId id="488" r:id="rId39"/>
    <p:sldId id="319" r:id="rId40"/>
    <p:sldId id="397" r:id="rId41"/>
    <p:sldId id="407" r:id="rId42"/>
    <p:sldId id="394" r:id="rId43"/>
    <p:sldId id="489" r:id="rId44"/>
    <p:sldId id="486" r:id="rId45"/>
    <p:sldId id="48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66"/>
    <a:srgbClr val="DFEF49"/>
    <a:srgbClr val="40E2F8"/>
    <a:srgbClr val="FB4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2" autoAdjust="0"/>
    <p:restoredTop sz="94580" autoAdjust="0"/>
  </p:normalViewPr>
  <p:slideViewPr>
    <p:cSldViewPr>
      <p:cViewPr varScale="1">
        <p:scale>
          <a:sx n="73" d="100"/>
          <a:sy n="73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B75E4-173A-4A0A-9770-CD6D868AE9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63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EF9310-3904-4FC5-B5F2-F16A2D967E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98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1642E4-CDDB-48E7-ADCA-C5D2849394D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23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9769A1-1311-4255-BE96-C0833789775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54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7BEB17-F90B-4FBE-8E59-AE325AFD710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35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680372-4D59-4ACE-8916-5F2877AB112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93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60ECFB-54A4-4767-8A3F-97AA69DC2AE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若仅从定理</a:t>
            </a: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5.4.2</a:t>
            </a: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证明的角度看，我们完全可以作为定理</a:t>
            </a: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5.4.1</a:t>
            </a: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特殊情况的推广，使用数学归纳法给出一个合适的证明。这里使用了构造性证明方法，先构造一些满足局部合同式的局部解，再把这些局部解合起来构造成整体解。</a:t>
            </a:r>
            <a:r>
              <a:rPr lang="zh-CN" alt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1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endParaRPr lang="zh-CN" alt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10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D58BAB-BFB8-4993-B8D2-7C6640E5DD1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0F4F4C-CF3F-4A10-929F-F1385B76282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02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162B67-708C-4A35-8678-A80F2D1C7C6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29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7D3A50-840B-4CB6-B845-1BA9C360D7F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52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246005-4C7B-43B1-AB1A-25C6920E839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47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17 h 4320"/>
                <a:gd name="T2" fmla="*/ 1737 w 1737"/>
                <a:gd name="T3" fmla="*/ 46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16 h 4320"/>
                <a:gd name="T2" fmla="*/ 1737 w 1737"/>
                <a:gd name="T3" fmla="*/ 452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751 h 4420"/>
                <a:gd name="T2" fmla="*/ 1739 w 1739"/>
                <a:gd name="T3" fmla="*/ 275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7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27 h 4338"/>
                <a:gd name="T4" fmla="*/ 2080 w 2080"/>
                <a:gd name="T5" fmla="*/ 402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5D906-EF11-4D48-8F79-B79851C94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3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03A4-8399-43BC-BA34-00EAF91689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B62C4-6C91-4421-AC84-8F7509460F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39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8F0B-2D1D-42E7-91AB-C9DE981046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97815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844D-A25C-4009-8833-9D26AB0E3B8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30411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4D63B-ABD9-4631-8BB8-11483DC74A6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15317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17D1C-5BA7-4797-8C5A-3A658D2D7F7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05897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75A9D-FCD7-476C-BB9A-CE21B031C5A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3631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B8AA-03DB-429F-9A06-62F6C4D4DA1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2296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67134-5EBA-4C11-AFF4-20885939E9D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41229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6C6B2-0602-4FB9-ADAE-1C4EA594C6F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7695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94C4A-0D72-437B-A5C0-DD066BAC9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BEFC3-E3DC-4160-9C55-55A9E8E8601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79345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74E1B-C86C-4537-8795-3D296841377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0712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1674A-2111-42B4-82D2-D4A1ACFBF5E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91783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03BA-B1C9-40B9-AC7B-16641ACB16C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73109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00 h 4320"/>
                <a:gd name="T2" fmla="*/ 1737 w 1737"/>
                <a:gd name="T3" fmla="*/ 441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72 h 4320"/>
                <a:gd name="T2" fmla="*/ 1737 w 1737"/>
                <a:gd name="T3" fmla="*/ 438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823 h 4420"/>
                <a:gd name="T2" fmla="*/ 1739 w 1739"/>
                <a:gd name="T3" fmla="*/ 382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82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40 h 4338"/>
                <a:gd name="T4" fmla="*/ 2080 w 2080"/>
                <a:gd name="T5" fmla="*/ 42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83B0-4BB2-4968-A42B-D8E9FA6CC79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6287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A996A-08BB-4328-ACAE-F1CFBB5EBFA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40441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0780B-450E-4958-B51F-C45036BAD4A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58386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80DB8-AB20-47A1-A0C1-874C418ADB2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55884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0C9B-8934-4CAF-93E7-3E376E40DC1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00154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4EA36-D378-4F2F-B6B1-955E4236C40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0696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B5F0D-7039-4A49-9EED-BF5C3625B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82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3726-EE10-4BAA-B349-5E47FF54589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94683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8B248-4B31-454C-9864-6B8C9663316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22549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E765F-7F8B-4CCB-B3C2-26265BBAA45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1067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EA6A8-CCF0-49DA-86AF-86E6AA87C14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10207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E265A-0A47-465D-A508-FEC7E16D22B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22877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56C3-9FBD-4DDB-AAB1-A2461EF3BD8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00485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2EE2-5D89-4CE8-A008-44A4E8BD20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969882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A13-650D-4412-A5B7-E015BAFD80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301282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562E2-D7F5-44A3-A248-47D079C8D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813971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DECE6-34B4-4FFA-AE25-725462933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67270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98BFA-3519-463F-BB67-52E27300A8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5032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49B9-3AA4-41EE-BD0E-5008A4A47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283209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65A8F-A045-44C2-A06F-B140E762A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787926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85D3-5302-417D-8A80-A8695CD8CA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861376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FBC2-A9A1-4DCB-9665-FF68A91487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807704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2E33E-178A-41C6-84D0-A897BE797A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705775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C393-BDCB-48B1-B0FD-C57641DE63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831502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D9AA7-3715-433C-9687-F8100DEB9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019948"/>
      </p:ext>
    </p:extLst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31B36-6119-4473-ADD3-B0B1BE5B4A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120707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C1760-66FC-48B3-9677-052BE4BA3F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0398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E6A81-4F95-4769-862C-38EEB7C77C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97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2AD41-F0A9-44FA-8A07-53940E6146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642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59D67-7424-4D59-AB2E-60D2323DA5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7427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423F-4911-4EEC-8685-CF653E837D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2872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81B41-D092-4F94-B1A5-319EED6027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9988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0FBE5-9BF6-45DE-BD71-33D8D79A2A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9692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1A4B2-089B-4D32-B4B0-796AE0B148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5031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38068-0DBF-4F5A-AB87-E1648B5281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2266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561FD-6323-43F8-8C6B-607247536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6176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1400-0B55-464C-8F74-AC05E29CC0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6497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D2274-ADD0-41BF-9F26-FB40C8581C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6B826-EF1A-422C-B62C-C5A55E74CD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61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691FE-5AEB-4610-AA53-BC7FDB0F06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64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18CBB-7873-4B26-BFAB-42C890AEAD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14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FE709-EA62-4A81-A3FE-F81E5D3971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45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17 h 4320"/>
                <a:gd name="T2" fmla="*/ 1737 w 1737"/>
                <a:gd name="T3" fmla="*/ 46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16 h 4320"/>
                <a:gd name="T2" fmla="*/ 1737 w 1737"/>
                <a:gd name="T3" fmla="*/ 452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751 h 4420"/>
                <a:gd name="T2" fmla="*/ 1739 w 1739"/>
                <a:gd name="T3" fmla="*/ 275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7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27 h 4338"/>
                <a:gd name="T4" fmla="*/ 2080 w 2080"/>
                <a:gd name="T5" fmla="*/ 402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63D632-9D66-4DA5-B017-879247CEA4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87" r:id="rId1"/>
    <p:sldLayoutId id="2147485914" r:id="rId2"/>
    <p:sldLayoutId id="2147485915" r:id="rId3"/>
    <p:sldLayoutId id="2147485916" r:id="rId4"/>
    <p:sldLayoutId id="2147485917" r:id="rId5"/>
    <p:sldLayoutId id="2147485918" r:id="rId6"/>
    <p:sldLayoutId id="2147485919" r:id="rId7"/>
    <p:sldLayoutId id="2147485920" r:id="rId8"/>
    <p:sldLayoutId id="2147485921" r:id="rId9"/>
    <p:sldLayoutId id="2147485922" r:id="rId10"/>
    <p:sldLayoutId id="214748592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1EE50A-D87B-49AD-B8DB-2E5F6058BDA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45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989" r:id="rId1"/>
    <p:sldLayoutId id="2147485990" r:id="rId2"/>
    <p:sldLayoutId id="2147485991" r:id="rId3"/>
    <p:sldLayoutId id="2147485992" r:id="rId4"/>
    <p:sldLayoutId id="2147485993" r:id="rId5"/>
    <p:sldLayoutId id="2147485994" r:id="rId6"/>
    <p:sldLayoutId id="2147485995" r:id="rId7"/>
    <p:sldLayoutId id="2147485996" r:id="rId8"/>
    <p:sldLayoutId id="2147485997" r:id="rId9"/>
    <p:sldLayoutId id="2147485998" r:id="rId10"/>
    <p:sldLayoutId id="2147485999" r:id="rId11"/>
    <p:sldLayoutId id="2147486000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00 h 4320"/>
                <a:gd name="T2" fmla="*/ 1737 w 1737"/>
                <a:gd name="T3" fmla="*/ 441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72 h 4320"/>
                <a:gd name="T2" fmla="*/ 1737 w 1737"/>
                <a:gd name="T3" fmla="*/ 438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823 h 4420"/>
                <a:gd name="T2" fmla="*/ 1739 w 1739"/>
                <a:gd name="T3" fmla="*/ 382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82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40 h 4338"/>
                <a:gd name="T4" fmla="*/ 2080 w 2080"/>
                <a:gd name="T5" fmla="*/ 42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24FCF6-2E6F-4D93-A0C5-7E238254AB6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018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002" r:id="rId1"/>
    <p:sldLayoutId id="2147486003" r:id="rId2"/>
    <p:sldLayoutId id="2147486004" r:id="rId3"/>
    <p:sldLayoutId id="2147486005" r:id="rId4"/>
    <p:sldLayoutId id="2147486006" r:id="rId5"/>
    <p:sldLayoutId id="2147486007" r:id="rId6"/>
    <p:sldLayoutId id="2147486008" r:id="rId7"/>
    <p:sldLayoutId id="2147486009" r:id="rId8"/>
    <p:sldLayoutId id="2147486010" r:id="rId9"/>
    <p:sldLayoutId id="2147486011" r:id="rId10"/>
    <p:sldLayoutId id="2147486012" r:id="rId11"/>
    <p:sldLayoutId id="2147486013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3080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91D0D9-BC9F-4BD4-8D04-A8DA955A39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7374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015" r:id="rId1"/>
    <p:sldLayoutId id="2147486016" r:id="rId2"/>
    <p:sldLayoutId id="2147486017" r:id="rId3"/>
    <p:sldLayoutId id="2147486018" r:id="rId4"/>
    <p:sldLayoutId id="2147486019" r:id="rId5"/>
    <p:sldLayoutId id="2147486020" r:id="rId6"/>
    <p:sldLayoutId id="2147486021" r:id="rId7"/>
    <p:sldLayoutId id="2147486022" r:id="rId8"/>
    <p:sldLayoutId id="2147486023" r:id="rId9"/>
    <p:sldLayoutId id="2147486024" r:id="rId10"/>
    <p:sldLayoutId id="2147486025" r:id="rId11"/>
    <p:sldLayoutId id="2147486026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717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8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8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9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9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21D135-64EB-42F9-B0D8-EEFD82E5BF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8884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028" r:id="rId1"/>
    <p:sldLayoutId id="2147486029" r:id="rId2"/>
    <p:sldLayoutId id="2147486030" r:id="rId3"/>
    <p:sldLayoutId id="2147486031" r:id="rId4"/>
    <p:sldLayoutId id="2147486032" r:id="rId5"/>
    <p:sldLayoutId id="2147486033" r:id="rId6"/>
    <p:sldLayoutId id="2147486034" r:id="rId7"/>
    <p:sldLayoutId id="2147486035" r:id="rId8"/>
    <p:sldLayoutId id="2147486036" r:id="rId9"/>
    <p:sldLayoutId id="2147486037" r:id="rId10"/>
    <p:sldLayoutId id="21474860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定理5.3.3</a:t>
            </a:r>
            <a:endParaRPr lang="en-US" altLang="zh-CN" sz="4000" dirty="0" smtClean="0">
              <a:latin typeface="Times New Roman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若(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a, m)=d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 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d|b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则同余式</a:t>
            </a:r>
            <a:br>
              <a:rPr lang="zh-CN" altLang="en-US" sz="3300" dirty="0" smtClean="0">
                <a:latin typeface="Times New Roman" panose="02020603050405020304" pitchFamily="18" charset="0"/>
              </a:rPr>
            </a:br>
            <a:r>
              <a:rPr lang="zh-CN" altLang="en-US" sz="3300" dirty="0" smtClean="0">
                <a:latin typeface="Times New Roman" panose="02020603050405020304" pitchFamily="18" charset="0"/>
              </a:rPr>
              <a:t>		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ax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m) ………………… 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个解，分别为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,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+m/d,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+2m/d, …,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+(d-1)m/d …… 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其中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是同余式</a:t>
            </a:r>
            <a:br>
              <a:rPr lang="zh-CN" altLang="en-US" sz="3300" dirty="0" smtClean="0">
                <a:latin typeface="Times New Roman" panose="02020603050405020304" pitchFamily="18" charset="0"/>
              </a:rPr>
            </a:br>
            <a:r>
              <a:rPr lang="zh-CN" altLang="en-US" sz="3300" dirty="0" smtClean="0">
                <a:latin typeface="Times New Roman" panose="02020603050405020304" pitchFamily="18" charset="0"/>
              </a:rPr>
              <a:t>		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a/d)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/d (mod m/d) …………(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的解。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758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B32774-6064-42E1-8BCF-44A3DE85B76B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758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58578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 smtClean="0">
                <a:latin typeface="Times New Roman" pitchFamily="18" charset="0"/>
              </a:rPr>
              <a:t>证明：</a:t>
            </a:r>
            <a:endParaRPr lang="zh-CN" altLang="en-US" sz="32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9215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u="sng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必要性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的最高公因数和最低公倍数分别为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d，m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d=(m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)，m=[m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]。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即证若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(1)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在模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下有解，往证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d|(a1-a2)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  <a:endParaRPr lang="en-US" altLang="zh-CN" sz="33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有解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 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| x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d| x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3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3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d)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同理，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x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 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| x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d| x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300" baseline="-30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3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3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d)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从而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d|(a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300" u="sng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d|(a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-a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往证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在模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下有唯一解。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042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2831EC-6C68-40A3-A750-8CB8E2EAFDB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2863"/>
            <a:ext cx="7772400" cy="58578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 smtClean="0">
                <a:latin typeface="Times New Roman" pitchFamily="18" charset="0"/>
              </a:rPr>
              <a:t>证明：</a:t>
            </a:r>
            <a:endParaRPr lang="zh-CN" altLang="en-US" sz="32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存在性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(mod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解的形式为 </a:t>
            </a:r>
            <a:r>
              <a:rPr lang="en-US" altLang="zh-CN" dirty="0" smtClean="0">
                <a:latin typeface="Times New Roman" panose="02020603050405020304" pitchFamily="18" charset="0"/>
              </a:rPr>
              <a:t>x=a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+m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y，</a:t>
            </a:r>
            <a:r>
              <a:rPr lang="zh-CN" altLang="en-US" dirty="0" smtClean="0">
                <a:latin typeface="Times New Roman" panose="02020603050405020304" pitchFamily="18" charset="0"/>
              </a:rPr>
              <a:t>代入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的二式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 (mod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中，得</a:t>
            </a:r>
          </a:p>
          <a:p>
            <a:pPr marL="0" indent="0"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+m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(mod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)，</a:t>
            </a:r>
            <a:r>
              <a:rPr lang="zh-CN" altLang="en-US" dirty="0" smtClean="0">
                <a:latin typeface="Times New Roman" panose="02020603050405020304" pitchFamily="18" charset="0"/>
              </a:rPr>
              <a:t>即 </a:t>
            </a:r>
          </a:p>
          <a:p>
            <a:pPr marL="0" indent="0"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-a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(mod m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)。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</a:rPr>
              <a:t>d=(m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),</a:t>
            </a:r>
            <a:r>
              <a:rPr lang="zh-CN" altLang="en-US" dirty="0" smtClean="0">
                <a:latin typeface="Times New Roman" panose="02020603050405020304" pitchFamily="18" charset="0"/>
              </a:rPr>
              <a:t>知，</a:t>
            </a:r>
            <a:r>
              <a:rPr lang="en-US" altLang="zh-CN" dirty="0" smtClean="0">
                <a:latin typeface="Times New Roman" panose="02020603050405020304" pitchFamily="18" charset="0"/>
              </a:rPr>
              <a:t>d|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d|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再由</a:t>
            </a:r>
            <a:r>
              <a:rPr lang="en-US" altLang="zh-CN" dirty="0" smtClean="0">
                <a:latin typeface="Times New Roman" panose="02020603050405020304" pitchFamily="18" charset="0"/>
              </a:rPr>
              <a:t> d|(a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-a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)，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及性质</a:t>
            </a:r>
            <a:r>
              <a:rPr lang="en-US" altLang="zh-CN" dirty="0" smtClean="0">
                <a:latin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</a:rPr>
              <a:t>知，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/d)y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(a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-a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)/d (mod m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/d)，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</a:rPr>
              <a:t>d=(m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),</a:t>
            </a:r>
            <a:r>
              <a:rPr lang="zh-CN" altLang="en-US" dirty="0" smtClean="0">
                <a:latin typeface="Times New Roman" panose="02020603050405020304" pitchFamily="18" charset="0"/>
              </a:rPr>
              <a:t>知，(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/d,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/d)=1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由上节的定理5.3.1知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关于模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d，y</a:t>
            </a:r>
            <a:r>
              <a:rPr lang="zh-CN" altLang="en-US" dirty="0" smtClean="0">
                <a:latin typeface="Times New Roman" panose="02020603050405020304" pitchFamily="18" charset="0"/>
              </a:rPr>
              <a:t>有唯一解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</a:rPr>
              <a:t>因此，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有解 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=a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+m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y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144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6A0AAC-97DB-42E7-83DC-D6684F46938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534400" cy="6096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solidFill>
                  <a:schemeClr val="tx2"/>
                </a:solidFill>
                <a:latin typeface="宋体" panose="02010600030101010101" pitchFamily="2" charset="-122"/>
              </a:rPr>
              <a:t>唯一性</a:t>
            </a:r>
            <a:r>
              <a:rPr lang="en-US" altLang="zh-CN" sz="3300" smtClean="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3300" smtClean="0">
                <a:latin typeface="宋体" panose="02010600030101010101" pitchFamily="2" charset="-122"/>
              </a:rPr>
              <a:t>若</a:t>
            </a:r>
            <a:r>
              <a:rPr lang="en-US" altLang="zh-CN" sz="3300" smtClean="0">
                <a:latin typeface="Times New Roman" panose="02020603050405020304" pitchFamily="18" charset="0"/>
              </a:rPr>
              <a:t>x’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x”</a:t>
            </a:r>
            <a:r>
              <a:rPr lang="zh-CN" altLang="en-US" sz="3300" smtClean="0">
                <a:latin typeface="宋体" panose="02010600030101010101" pitchFamily="2" charset="-122"/>
              </a:rPr>
              <a:t>都是</a:t>
            </a:r>
            <a:r>
              <a:rPr lang="en-US" altLang="zh-CN" sz="3300" smtClean="0">
                <a:latin typeface="Times New Roman" panose="02020603050405020304" pitchFamily="18" charset="0"/>
              </a:rPr>
              <a:t>(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zh-CN" altLang="en-US" sz="3300" smtClean="0">
                <a:latin typeface="宋体" panose="02010600030101010101" pitchFamily="2" charset="-122"/>
              </a:rPr>
              <a:t>的解，则</a:t>
            </a:r>
            <a:endParaRPr lang="en-US" altLang="zh-CN" sz="330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latin typeface="Times New Roman" panose="02020603050405020304" pitchFamily="18" charset="0"/>
              </a:rPr>
              <a:t>x’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latin typeface="Times New Roman" panose="02020603050405020304" pitchFamily="18" charset="0"/>
              </a:rPr>
              <a:t> a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(mod 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en-US" altLang="zh-CN" sz="3300" smtClean="0">
                <a:latin typeface="宋体" panose="02010600030101010101" pitchFamily="2" charset="-122"/>
              </a:rPr>
              <a:t>,</a:t>
            </a:r>
            <a:r>
              <a:rPr lang="en-US" altLang="zh-CN" sz="3300" smtClean="0">
                <a:latin typeface="Times New Roman" panose="02020603050405020304" pitchFamily="18" charset="0"/>
              </a:rPr>
              <a:t>x” 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latin typeface="Times New Roman" panose="02020603050405020304" pitchFamily="18" charset="0"/>
              </a:rPr>
              <a:t> a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(mod 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en-US" altLang="zh-CN" sz="3300" smtClean="0">
                <a:latin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x’-x” 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0(mod m</a:t>
            </a:r>
            <a:r>
              <a:rPr lang="en-US" altLang="zh-CN" sz="330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zh-CN" altLang="en-US" sz="330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latin typeface="Times New Roman" panose="02020603050405020304" pitchFamily="18" charset="0"/>
              </a:rPr>
              <a:t>x’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latin typeface="Times New Roman" panose="02020603050405020304" pitchFamily="18" charset="0"/>
              </a:rPr>
              <a:t> a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latin typeface="Times New Roman" panose="02020603050405020304" pitchFamily="18" charset="0"/>
              </a:rPr>
              <a:t>(mod 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en-US" altLang="zh-CN" sz="3300" smtClean="0">
                <a:latin typeface="宋体" panose="02010600030101010101" pitchFamily="2" charset="-122"/>
              </a:rPr>
              <a:t>,</a:t>
            </a:r>
            <a:r>
              <a:rPr lang="en-US" altLang="zh-CN" sz="3300" smtClean="0">
                <a:latin typeface="Times New Roman" panose="02020603050405020304" pitchFamily="18" charset="0"/>
              </a:rPr>
              <a:t>x” 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latin typeface="Times New Roman" panose="02020603050405020304" pitchFamily="18" charset="0"/>
              </a:rPr>
              <a:t> a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latin typeface="Times New Roman" panose="02020603050405020304" pitchFamily="18" charset="0"/>
              </a:rPr>
              <a:t>(mod 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latin typeface="Times New Roman" panose="02020603050405020304" pitchFamily="18" charset="0"/>
              </a:rPr>
              <a:t>)</a:t>
            </a:r>
            <a:r>
              <a:rPr lang="en-US" altLang="zh-CN" sz="3300" smtClean="0">
                <a:latin typeface="宋体" panose="02010600030101010101" pitchFamily="2" charset="-122"/>
              </a:rPr>
              <a:t>,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x’-x” 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0(mod m</a:t>
            </a:r>
            <a:r>
              <a:rPr lang="en-US" altLang="zh-CN" sz="3300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zh-CN" altLang="en-US" sz="330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宋体" panose="02010600030101010101" pitchFamily="2" charset="-122"/>
              </a:rPr>
              <a:t>即</a:t>
            </a:r>
            <a:r>
              <a:rPr lang="zh-CN" altLang="en-US" sz="3300" smtClean="0">
                <a:latin typeface="Times New Roman" panose="02020603050405020304" pitchFamily="18" charset="0"/>
              </a:rPr>
              <a:t> </a:t>
            </a:r>
            <a:r>
              <a:rPr lang="en-US" altLang="zh-CN" sz="330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|(x’-x”)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latin typeface="Times New Roman" panose="02020603050405020304" pitchFamily="18" charset="0"/>
              </a:rPr>
              <a:t>|(x’-x”)</a:t>
            </a:r>
            <a:r>
              <a:rPr lang="zh-CN" altLang="en-US" sz="3300" smtClean="0">
                <a:latin typeface="Times New Roman" panose="02020603050405020304" pitchFamily="18" charset="0"/>
              </a:rPr>
              <a:t>， 亦即，</a:t>
            </a:r>
            <a:r>
              <a:rPr lang="en-US" altLang="zh-CN" sz="3300" smtClean="0">
                <a:latin typeface="Times New Roman" panose="02020603050405020304" pitchFamily="18" charset="0"/>
              </a:rPr>
              <a:t>x’-x”</a:t>
            </a:r>
            <a:r>
              <a:rPr lang="zh-CN" altLang="en-US" sz="3300" smtClean="0">
                <a:latin typeface="Times New Roman" panose="02020603050405020304" pitchFamily="18" charset="0"/>
              </a:rPr>
              <a:t>为</a:t>
            </a:r>
            <a:r>
              <a:rPr lang="en-US" altLang="zh-CN" sz="330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smtClean="0">
                <a:latin typeface="宋体" panose="02010600030101010101" pitchFamily="2" charset="-122"/>
              </a:rPr>
              <a:t>和</a:t>
            </a:r>
            <a:r>
              <a:rPr lang="en-US" altLang="zh-CN" sz="330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z="3300" smtClean="0">
                <a:latin typeface="宋体" panose="02010600030101010101" pitchFamily="2" charset="-122"/>
              </a:rPr>
              <a:t>的公倍，而</a:t>
            </a:r>
            <a:r>
              <a:rPr lang="en-US" altLang="zh-CN" sz="3300" smtClean="0">
                <a:latin typeface="Times New Roman" panose="02020603050405020304" pitchFamily="18" charset="0"/>
              </a:rPr>
              <a:t>m</a:t>
            </a:r>
            <a:r>
              <a:rPr lang="zh-CN" altLang="en-US" sz="3300" smtClean="0">
                <a:latin typeface="Times New Roman" panose="02020603050405020304" pitchFamily="18" charset="0"/>
              </a:rPr>
              <a:t>为</a:t>
            </a:r>
            <a:r>
              <a:rPr lang="en-US" altLang="zh-CN" sz="330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smtClean="0">
                <a:latin typeface="宋体" panose="02010600030101010101" pitchFamily="2" charset="-122"/>
              </a:rPr>
              <a:t>和</a:t>
            </a:r>
            <a:r>
              <a:rPr lang="en-US" altLang="zh-CN" sz="330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z="3300" smtClean="0">
                <a:latin typeface="宋体" panose="02010600030101010101" pitchFamily="2" charset="-122"/>
              </a:rPr>
              <a:t>的最小公倍，故</a:t>
            </a:r>
            <a:r>
              <a:rPr lang="en-US" altLang="zh-CN" sz="3300" smtClean="0">
                <a:latin typeface="Times New Roman" panose="02020603050405020304" pitchFamily="18" charset="0"/>
              </a:rPr>
              <a:t>m|(x’-x”)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zh-CN" altLang="en-US" sz="3300" smtClean="0">
                <a:latin typeface="宋体" panose="02010600030101010101" pitchFamily="2" charset="-122"/>
              </a:rPr>
              <a:t>即</a:t>
            </a:r>
            <a:r>
              <a:rPr lang="zh-CN" altLang="en-US" sz="3300" smtClean="0"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latin typeface="Times New Roman" panose="02020603050405020304" pitchFamily="18" charset="0"/>
              </a:rPr>
              <a:t>x’ 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latin typeface="Times New Roman" panose="02020603050405020304" pitchFamily="18" charset="0"/>
              </a:rPr>
              <a:t>x”(mod [m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,m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latin typeface="Times New Roman" panose="02020603050405020304" pitchFamily="18" charset="0"/>
              </a:rPr>
              <a:t>])</a:t>
            </a:r>
            <a:r>
              <a:rPr lang="en-US" altLang="zh-CN" sz="3300" smtClean="0">
                <a:latin typeface="宋体" panose="02010600030101010101" pitchFamily="2" charset="-122"/>
              </a:rPr>
              <a:t>。</a:t>
            </a:r>
            <a:endParaRPr lang="zh-CN" altLang="en-US" sz="3300" smtClean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246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BB1F36-F6BE-435C-A903-ECDF6799A82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1113"/>
            <a:ext cx="89916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§5.4.1  一次同余式组  秦九韶定理</a:t>
            </a:r>
          </a:p>
        </p:txBody>
      </p:sp>
      <p:grpSp>
        <p:nvGrpSpPr>
          <p:cNvPr id="63491" name="Group 54"/>
          <p:cNvGrpSpPr>
            <a:grpSpLocks/>
          </p:cNvGrpSpPr>
          <p:nvPr/>
        </p:nvGrpSpPr>
        <p:grpSpPr bwMode="auto">
          <a:xfrm>
            <a:off x="152400" y="1001713"/>
            <a:ext cx="8763000" cy="5029200"/>
            <a:chOff x="96" y="816"/>
            <a:chExt cx="5520" cy="3168"/>
          </a:xfrm>
        </p:grpSpPr>
        <p:sp>
          <p:nvSpPr>
            <p:cNvPr id="46130" name="Rectangle 50"/>
            <p:cNvSpPr>
              <a:spLocks noChangeArrowheads="1"/>
            </p:cNvSpPr>
            <p:nvPr/>
          </p:nvSpPr>
          <p:spPr bwMode="auto">
            <a:xfrm>
              <a:off x="96" y="816"/>
              <a:ext cx="5520" cy="3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lnSpc>
                  <a:spcPct val="11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zh-CN" altLang="en-US" sz="3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秦九韶定理 </a:t>
              </a:r>
              <a:r>
                <a:rPr lang="zh-CN" altLang="en-US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设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m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…, </a:t>
              </a:r>
              <a:r>
                <a:rPr lang="en-US" altLang="zh-CN" sz="36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zh-CN" altLang="en-US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两两互质。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a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…, </a:t>
              </a:r>
              <a:r>
                <a:rPr lang="en-US" altLang="zh-CN" sz="36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zh-CN" altLang="en-US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为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zh-CN" altLang="en-US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个整数，则下列同余式组有解，且在模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 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  <a:r>
                <a:rPr lang="en-US" altLang="zh-CN" sz="36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zh-CN" altLang="en-US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下解唯一：</a:t>
              </a:r>
              <a:br>
                <a:rPr lang="zh-CN" altLang="en-US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zh-CN" altLang="en-US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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(mod m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)，</a:t>
              </a:r>
              <a:b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x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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(mod m</a:t>
              </a:r>
              <a:r>
                <a:rPr lang="en-US" altLang="zh-CN" sz="36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)，</a:t>
              </a:r>
              <a:b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....  ... ...，              </a:t>
              </a:r>
              <a:b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	</a:t>
              </a:r>
              <a:r>
                <a:rPr lang="en-US" altLang="zh-CN" sz="36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altLang="zh-CN" sz="36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</a:t>
              </a:r>
              <a:r>
                <a:rPr lang="en-US" altLang="zh-CN" sz="36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600" b="1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(mod </a:t>
              </a:r>
              <a:r>
                <a:rPr lang="en-US" altLang="zh-CN" sz="36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3600" b="1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  <a:r>
                <a:rPr lang="en-US" altLang="zh-CN" sz="36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)。 </a:t>
              </a:r>
              <a:endPara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495" name="AutoShape 52"/>
            <p:cNvSpPr>
              <a:spLocks/>
            </p:cNvSpPr>
            <p:nvPr/>
          </p:nvSpPr>
          <p:spPr bwMode="auto">
            <a:xfrm>
              <a:off x="3504" y="2256"/>
              <a:ext cx="192" cy="1248"/>
            </a:xfrm>
            <a:prstGeom prst="rightBrace">
              <a:avLst>
                <a:gd name="adj1" fmla="val 54167"/>
                <a:gd name="adj2" fmla="val 4607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3496" name="Text Box 53"/>
            <p:cNvSpPr txBox="1">
              <a:spLocks noChangeArrowheads="1"/>
            </p:cNvSpPr>
            <p:nvPr/>
          </p:nvSpPr>
          <p:spPr bwMode="auto">
            <a:xfrm>
              <a:off x="3792" y="2572"/>
              <a:ext cx="4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latin typeface="Times New Roman" panose="02020603050405020304" pitchFamily="18" charset="0"/>
                </a:rPr>
                <a:t>(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60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349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4392B8-360C-4C94-BD44-EC308B95196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证明 :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81100"/>
            <a:ext cx="8763000" cy="2438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存在性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先不讨论普遍情形而先求</a:t>
            </a:r>
            <a:r>
              <a:rPr lang="en-US" altLang="zh-CN" sz="3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=1,…,k，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使适合下列特殊的合同式： </a:t>
            </a:r>
            <a:b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1(mod 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)， </a:t>
            </a:r>
            <a:b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0(mod 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)，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			(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228600" y="3810000"/>
            <a:ext cx="8763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因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时，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3600" b="1" baseline="-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互质，由定理5.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2.3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知，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        互质，从而由定理5.3.1，有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</a:t>
            </a:r>
            <a:endParaRPr lang="en-US" altLang="zh-CN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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1(mod m</a:t>
            </a:r>
            <a:r>
              <a:rPr lang="en-US" altLang="zh-CN" sz="36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)， </a:t>
            </a:r>
            <a:endParaRPr lang="en-US" altLang="zh-CN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55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B9B008-0FBF-4B3E-8E74-775F26ECBBC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 smtClean="0"/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0" y="4296843"/>
            <a:ext cx="1134220" cy="1030347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19400" y="4953000"/>
            <a:ext cx="1450846" cy="1030347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证明 :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28600" y="38862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152400" y="1143000"/>
            <a:ext cx="8763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取   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则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3600" b="1" i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适合(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。今取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x=a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+…+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3600" b="1" baseline="-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3600" b="1" baseline="-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(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则模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36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					     ，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x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=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+              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≡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1+         0 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≡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a</a:t>
            </a:r>
            <a:r>
              <a:rPr lang="en-US" altLang="zh-CN" sz="3600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i</a:t>
            </a:r>
            <a:endParaRPr lang="en-US" altLang="zh-CN" sz="3600" b="1" dirty="0"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故</a:t>
            </a:r>
            <a:r>
              <a:rPr lang="en-US" altLang="zh-CN" sz="36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适合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759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18118A-F075-41C0-AE03-9750548F4F4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CN" sz="1400" b="0" smtClean="0"/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1149531"/>
            <a:ext cx="1450846" cy="1030347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88956" y="3518663"/>
            <a:ext cx="991297" cy="1030347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35596" y="3505600"/>
            <a:ext cx="1239250" cy="1030347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证明 :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唯一性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x，x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都适合(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，则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x≡x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)，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=1,…,k，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即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 x-x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，再由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…, 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两两互质，及定理5.2.4，得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… 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 x-x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endParaRPr lang="zh-CN" altLang="en-US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x≡x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(mod 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963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9CB5C6-4CB8-465C-A79E-95518A6D6E3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858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Note: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证明过程使用了构造性证明方法，先构造一些满足局部合同式的局部解，再把这些局部解合起来构造成整体解。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）对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=1,…,k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解合同方程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          ≡1(mod 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i="1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endParaRPr lang="zh-CN" altLang="en-US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求出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600" baseline="-25000" dirty="0" smtClean="0">
                <a:latin typeface="Times New Roman" pitchFamily="18" charset="0"/>
              </a:rPr>
              <a:t>i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i="1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 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</a:t>
            </a:r>
            <a:endParaRPr lang="zh-CN" altLang="en-US" sz="3600" i="1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 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x=a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+…+</a:t>
            </a:r>
            <a:r>
              <a:rPr lang="en-US" altLang="zh-CN" sz="3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228600" y="11430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zh-CN" sz="3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16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44606A-07CE-46A1-AF9A-88BB0DE115D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CN" sz="1400" b="0" smtClean="0"/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7400" y="2331184"/>
            <a:ext cx="1450846" cy="1030347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7400" y="3698435"/>
            <a:ext cx="1450846" cy="1030347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 smtClean="0">
                <a:latin typeface="Times New Roman" pitchFamily="18" charset="0"/>
              </a:rPr>
              <a:t>例5.4.1</a:t>
            </a:r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求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满足同余式组：</a:t>
            </a:r>
            <a:b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≡1(mod 4)</a:t>
            </a:r>
            <a:b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≡2(mod 5)</a:t>
            </a:r>
            <a:b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≡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3(mod 7)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解：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因为模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两两互质，所以可以用上述定理的构造性证明过程求解。先求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使得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373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2C65D2-EA3E-4F42-80D2-E4318B76BFD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685800"/>
          <a:ext cx="7772400" cy="26289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3000" b="1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3000" b="1" dirty="0" smtClean="0">
                          <a:effectLst/>
                        </a:rPr>
                        <a:t>1</a:t>
                      </a:r>
                      <a:r>
                        <a:rPr lang="en-US" altLang="zh-CN" sz="3000" b="1" dirty="0" smtClean="0">
                          <a:effectLst/>
                          <a:latin typeface="Times New Roman" pitchFamily="18" charset="0"/>
                        </a:rPr>
                        <a:t>≡1(mod 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i="1" dirty="0" smtClean="0"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lang="en-US" altLang="zh-CN" sz="3000" b="1" i="0" dirty="0" smtClean="0"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lang="en-US" altLang="zh-CN" sz="3000" b="1" dirty="0" smtClean="0">
                          <a:effectLst/>
                          <a:latin typeface="Times New Roman" pitchFamily="18" charset="0"/>
                        </a:rPr>
                        <a:t>≡0(mod 5)</a:t>
                      </a:r>
                      <a:br>
                        <a:rPr lang="en-US" altLang="zh-CN" sz="3000" b="1" dirty="0" smtClean="0">
                          <a:effectLst/>
                          <a:latin typeface="Times New Roman" pitchFamily="18" charset="0"/>
                        </a:rPr>
                      </a:br>
                      <a:r>
                        <a:rPr lang="en-US" altLang="zh-CN" sz="3000" b="1" i="1" dirty="0" smtClean="0"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lang="en-US" altLang="zh-CN" sz="3000" b="1" i="0" dirty="0" smtClean="0"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lang="en-US" altLang="zh-CN" sz="3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≡</a:t>
                      </a:r>
                      <a:r>
                        <a:rPr lang="en-US" altLang="zh-CN" sz="3000" b="1" dirty="0" smtClean="0">
                          <a:effectLst/>
                          <a:latin typeface="Times New Roman" pitchFamily="18" charset="0"/>
                        </a:rPr>
                        <a:t>0(mod 7) </a:t>
                      </a:r>
                    </a:p>
                    <a:p>
                      <a:endParaRPr lang="en-US" altLang="zh-CN" sz="1800" b="1" dirty="0" smtClean="0">
                        <a:effectLst/>
                        <a:latin typeface="Times New Roman" pitchFamily="18" charset="0"/>
                      </a:endParaRPr>
                    </a:p>
                    <a:p>
                      <a:r>
                        <a:rPr lang="en-US" altLang="zh-CN" sz="1800" dirty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/>
                      </a:r>
                      <a:br>
                        <a:rPr lang="en-US" altLang="zh-CN" sz="1800" dirty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≡1(mod 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2≡0(mod 4)</a:t>
                      </a:r>
                      <a:b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</a:br>
                      <a:r>
                        <a:rPr kumimoji="0" lang="en-US" altLang="zh-CN" sz="3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≡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0(mod 7)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≡1(mod 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3≡0(mod 4)</a:t>
                      </a:r>
                      <a:b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</a:br>
                      <a:r>
                        <a:rPr kumimoji="0" lang="en-US" altLang="zh-CN" sz="3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≡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0(mod 5) 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3733800"/>
            <a:ext cx="7620000" cy="1812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35</a:t>
            </a: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≡1(mod 4)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28</a:t>
            </a: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≡1(mod 5) 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≡1(mod 7)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579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0FE19E-BFBF-4A9A-95D7-789C8CAD723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CN" sz="1400" b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证明：首先证明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的解相同。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若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的解，即，</a:t>
            </a:r>
            <a:r>
              <a:rPr lang="en-US" altLang="zh-CN" smtClean="0">
                <a:latin typeface="Times New Roman" panose="02020603050405020304" pitchFamily="18" charset="0"/>
              </a:rPr>
              <a:t>ax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b(mod m)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由(</a:t>
            </a:r>
            <a:r>
              <a:rPr lang="en-US" altLang="zh-CN" smtClean="0">
                <a:latin typeface="Times New Roman" panose="02020603050405020304" pitchFamily="18" charset="0"/>
              </a:rPr>
              <a:t>a, m)=d</a:t>
            </a:r>
            <a:r>
              <a:rPr lang="zh-CN" altLang="en-US" smtClean="0">
                <a:latin typeface="Times New Roman" panose="02020603050405020304" pitchFamily="18" charset="0"/>
              </a:rPr>
              <a:t>，知</a:t>
            </a:r>
            <a:r>
              <a:rPr lang="en-US" altLang="zh-CN" smtClean="0">
                <a:latin typeface="Times New Roman" panose="02020603050405020304" pitchFamily="18" charset="0"/>
              </a:rPr>
              <a:t>d|a,d|m,</a:t>
            </a:r>
            <a:r>
              <a:rPr lang="zh-CN" altLang="en-US" smtClean="0">
                <a:latin typeface="Times New Roman" panose="02020603050405020304" pitchFamily="18" charset="0"/>
              </a:rPr>
              <a:t>再由</a:t>
            </a:r>
            <a:r>
              <a:rPr lang="en-US" altLang="zh-CN" smtClean="0">
                <a:latin typeface="Times New Roman" panose="02020603050405020304" pitchFamily="18" charset="0"/>
              </a:rPr>
              <a:t>d|b</a:t>
            </a:r>
            <a:r>
              <a:rPr lang="zh-CN" altLang="en-US" smtClean="0">
                <a:latin typeface="Times New Roman" panose="02020603050405020304" pitchFamily="18" charset="0"/>
              </a:rPr>
              <a:t>及</a:t>
            </a:r>
            <a:r>
              <a:rPr lang="zh-CN" altLang="en-US" u="sng" smtClean="0">
                <a:latin typeface="Times New Roman" panose="02020603050405020304" pitchFamily="18" charset="0"/>
              </a:rPr>
              <a:t>性质9</a:t>
            </a:r>
            <a:r>
              <a:rPr lang="zh-CN" altLang="en-US" smtClean="0">
                <a:latin typeface="Times New Roman" panose="02020603050405020304" pitchFamily="18" charset="0"/>
              </a:rPr>
              <a:t>知, </a:t>
            </a:r>
            <a:r>
              <a:rPr lang="en-US" altLang="zh-CN" smtClean="0">
                <a:latin typeface="Times New Roman" panose="02020603050405020304" pitchFamily="18" charset="0"/>
              </a:rPr>
              <a:t>(a/d)x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b/d(mod m/d),</a:t>
            </a:r>
            <a:r>
              <a:rPr lang="zh-CN" altLang="en-US" smtClean="0">
                <a:latin typeface="Times New Roman" panose="02020603050405020304" pitchFamily="18" charset="0"/>
              </a:rPr>
              <a:t>即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是(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</a:rPr>
              <a:t>)的解，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若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的解，即，(</a:t>
            </a:r>
            <a:r>
              <a:rPr lang="en-US" altLang="zh-CN" smtClean="0">
                <a:latin typeface="Times New Roman" panose="02020603050405020304" pitchFamily="18" charset="0"/>
              </a:rPr>
              <a:t>ax-b)/d=qm/d，</a:t>
            </a:r>
            <a:r>
              <a:rPr lang="zh-CN" altLang="en-US" smtClean="0">
                <a:latin typeface="Times New Roman" panose="02020603050405020304" pitchFamily="18" charset="0"/>
              </a:rPr>
              <a:t>所以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</a:rPr>
              <a:t>ax-b)=qm，</a:t>
            </a:r>
            <a:r>
              <a:rPr lang="zh-CN" altLang="en-US" smtClean="0">
                <a:latin typeface="Times New Roman" panose="02020603050405020304" pitchFamily="18" charset="0"/>
              </a:rPr>
              <a:t>即</a:t>
            </a:r>
            <a:r>
              <a:rPr lang="en-US" altLang="zh-CN" smtClean="0">
                <a:latin typeface="Times New Roman" panose="02020603050405020304" pitchFamily="18" charset="0"/>
              </a:rPr>
              <a:t>ax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b(mod m)，</a:t>
            </a:r>
            <a:r>
              <a:rPr lang="zh-CN" altLang="en-US" smtClean="0">
                <a:latin typeface="Times New Roman" panose="02020603050405020304" pitchFamily="18" charset="0"/>
              </a:rPr>
              <a:t>因此 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是(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)的解。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</a:rPr>
              <a:t>a/d)x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b/d (mod m/d) …………(3)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60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60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60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86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11CBD5-77D2-415E-B2C2-0DAC019153D2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定理5.3.3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839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例5.4.1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下面求解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endParaRPr lang="en-US" altLang="zh-CN" sz="33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35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≡1(mod 4)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28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≡1(mod 5)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20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≡1(mod 7) </a:t>
            </a: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32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≡0(mod 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25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≡0(mod 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21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≡0(mod 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7)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≡1 (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4)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3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(mod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5)     1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≡-1(mod 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                                     </a:t>
            </a:r>
            <a:endParaRPr lang="en-US" altLang="zh-CN" sz="33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≡9 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4)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3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≡6 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5)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33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≡6(mod </a:t>
            </a:r>
            <a:r>
              <a:rPr lang="en-US" altLang="zh-CN" sz="33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7)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≡3 </a:t>
            </a:r>
            <a:r>
              <a:rPr lang="en-US" altLang="zh-CN" sz="33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4) 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</a:t>
            </a:r>
            <a:r>
              <a:rPr lang="en-US" altLang="zh-CN" sz="33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≡2 </a:t>
            </a:r>
            <a:r>
              <a:rPr lang="en-US" altLang="zh-CN" sz="33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5)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sz="33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68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AFEF2A-11F4-4626-BC03-79AD9A81AF9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=35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=28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=20</a:t>
            </a: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</a:t>
            </a: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35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=28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2=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56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=20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6=120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endParaRPr lang="en-US" altLang="zh-CN" sz="33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zh-CN" altLang="en-US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于是</a:t>
            </a:r>
            <a:r>
              <a:rPr lang="zh-CN" altLang="en-US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947988" algn="l"/>
                <a:tab pos="5997575" algn="l"/>
              </a:tabLst>
              <a:defRPr/>
            </a:pPr>
            <a:r>
              <a:rPr lang="en-US" altLang="zh-CN" sz="33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105+2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56+3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120=577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≡</a:t>
            </a:r>
            <a:r>
              <a:rPr lang="en-US" altLang="zh-CN" sz="33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17</a:t>
            </a:r>
            <a:r>
              <a:rPr lang="en-US" altLang="zh-CN" sz="33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140)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7BD487-6670-445A-BAD5-E910BE0229E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xfrm>
            <a:off x="0" y="228600"/>
            <a:ext cx="8991600" cy="6400800"/>
          </a:xfrm>
        </p:spPr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5.4-2</a:t>
            </a:r>
            <a:r>
              <a:rPr lang="zh-CN" altLang="zh-CN" smtClean="0"/>
              <a:t>有兵一队，若列成五行纵队，则末行一人；</a:t>
            </a:r>
            <a:r>
              <a:rPr lang="zh-CN" altLang="en-US" smtClean="0"/>
              <a:t>列成</a:t>
            </a:r>
            <a:r>
              <a:rPr lang="zh-CN" altLang="zh-CN" smtClean="0"/>
              <a:t>六行纵队，则末行五人；</a:t>
            </a:r>
            <a:r>
              <a:rPr lang="zh-CN" altLang="en-US" smtClean="0"/>
              <a:t>列成</a:t>
            </a:r>
            <a:r>
              <a:rPr lang="zh-CN" altLang="zh-CN" smtClean="0"/>
              <a:t>七行纵队，则末行四人；</a:t>
            </a:r>
            <a:r>
              <a:rPr lang="zh-CN" altLang="en-US" smtClean="0"/>
              <a:t>列成</a:t>
            </a:r>
            <a:r>
              <a:rPr lang="zh-CN" altLang="zh-CN" smtClean="0"/>
              <a:t>十一行纵队，则末行十人，求兵</a:t>
            </a:r>
            <a:r>
              <a:rPr lang="zh-CN" altLang="en-US" smtClean="0"/>
              <a:t>数</a:t>
            </a:r>
            <a:r>
              <a:rPr lang="zh-CN" altLang="zh-CN" smtClean="0"/>
              <a:t>（韩信点兵）。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smtClean="0"/>
              <a:t>  解：</a:t>
            </a: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smtClean="0"/>
              <a:t>          </a:t>
            </a:r>
            <a:r>
              <a:rPr lang="en-US" altLang="zh-CN" sz="3300" smtClean="0"/>
              <a:t>x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1(mod 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/>
              <a:t>        x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5(mod 6)</a:t>
            </a:r>
            <a:endParaRPr lang="zh-CN" altLang="zh-CN" sz="33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/>
              <a:t>        x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4(mod 7)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/>
              <a:t>        x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10(mod 11)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/>
              <a:t>  </a:t>
            </a:r>
            <a:r>
              <a:rPr lang="zh-CN" altLang="zh-CN" sz="3300" smtClean="0"/>
              <a:t>因为模</a:t>
            </a:r>
            <a:r>
              <a:rPr lang="en-US" altLang="zh-CN" sz="3300" smtClean="0"/>
              <a:t>5</a:t>
            </a:r>
            <a:r>
              <a:rPr lang="zh-CN" altLang="zh-CN" sz="3300" smtClean="0"/>
              <a:t>，</a:t>
            </a:r>
            <a:r>
              <a:rPr lang="en-US" altLang="zh-CN" sz="3300" smtClean="0"/>
              <a:t>6</a:t>
            </a:r>
            <a:r>
              <a:rPr lang="zh-CN" altLang="zh-CN" sz="3300" smtClean="0"/>
              <a:t>，</a:t>
            </a:r>
            <a:r>
              <a:rPr lang="en-US" altLang="zh-CN" sz="3300" smtClean="0"/>
              <a:t>7</a:t>
            </a:r>
            <a:r>
              <a:rPr lang="zh-CN" altLang="zh-CN" sz="3300" smtClean="0"/>
              <a:t>，</a:t>
            </a:r>
            <a:r>
              <a:rPr lang="en-US" altLang="zh-CN" sz="3300" smtClean="0"/>
              <a:t>11</a:t>
            </a:r>
            <a:r>
              <a:rPr lang="zh-CN" altLang="zh-CN" sz="3300" smtClean="0"/>
              <a:t>两两互质，所以可以用本节的定理的构造性证明过程求解。</a:t>
            </a:r>
            <a:endParaRPr lang="zh-CN" altLang="en-US" sz="330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987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A6EE6A-C5B2-4809-87E1-3F5ABFEB563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28600" y="533400"/>
          <a:ext cx="8686800" cy="20732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2073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1(mod 5)</a:t>
                      </a:r>
                    </a:p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0(mod 6)</a:t>
                      </a:r>
                      <a:endParaRPr lang="zh-CN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1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0(mod 7)</a:t>
                      </a:r>
                    </a:p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altLang="zh-CN" sz="2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0(mod11)</a:t>
                      </a:r>
                      <a:endParaRPr lang="zh-CN" alt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1(mod 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 5)</a:t>
                      </a:r>
                      <a:endParaRPr kumimoji="0" lang="zh-CN" altLang="zh-CN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 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0(mod11)</a:t>
                      </a:r>
                      <a:endParaRPr kumimoji="0" lang="zh-CN" altLang="en-US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1(mod 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 5)</a:t>
                      </a:r>
                      <a:endParaRPr kumimoji="0" lang="zh-CN" altLang="zh-CN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 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0(mod11)</a:t>
                      </a:r>
                      <a:endParaRPr kumimoji="0" lang="zh-CN" altLang="en-US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1(mod11) </a:t>
                      </a: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 5)</a:t>
                      </a:r>
                      <a:endParaRPr kumimoji="0" lang="zh-CN" altLang="zh-CN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4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 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0(mod7)</a:t>
                      </a:r>
                      <a:endParaRPr kumimoji="0" lang="zh-CN" altLang="en-US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44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8600" y="3124200"/>
            <a:ext cx="8382000" cy="1209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  <a:cs typeface="Times New Roman" panose="02020603050405020304" pitchFamily="18" charset="0"/>
              </a:rPr>
              <a:t>462C1</a:t>
            </a:r>
            <a:r>
              <a:rPr lang="en-US" altLang="zh-CN" sz="3300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 </a:t>
            </a: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</a:t>
            </a: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</a:rPr>
              <a:t> 1(mod 5)     385C2</a:t>
            </a: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</a:t>
            </a: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</a:rPr>
              <a:t>1(mod 6)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defRPr/>
            </a:pP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</a:rPr>
              <a:t>    330C3</a:t>
            </a: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</a:t>
            </a: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</a:rPr>
              <a:t>1(mod 7)       210C4</a:t>
            </a: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  <a:sym typeface="Symbol" panose="05050102010706020507" pitchFamily="18" charset="2"/>
              </a:rPr>
              <a:t></a:t>
            </a:r>
            <a:r>
              <a:rPr lang="en-US" altLang="zh-CN" sz="3300" b="1" kern="0" dirty="0">
                <a:solidFill>
                  <a:srgbClr val="FFFFFF"/>
                </a:solidFill>
                <a:latin typeface="Arial"/>
                <a:ea typeface="宋体"/>
              </a:rPr>
              <a:t>1 (mod 11)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09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F445B3-7F60-4E21-8994-5A0B7C793FB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96000"/>
          </a:xfrm>
        </p:spPr>
        <p:txBody>
          <a:bodyPr/>
          <a:lstStyle/>
          <a:p>
            <a:r>
              <a:rPr lang="en-US" altLang="zh-CN" smtClean="0">
                <a:cs typeface="Times New Roman" panose="02020603050405020304" pitchFamily="18" charset="0"/>
              </a:rPr>
              <a:t> </a:t>
            </a:r>
            <a:endParaRPr lang="en-US" altLang="zh-CN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  <a:r>
              <a:rPr lang="zh-CN" altLang="en-US" sz="3300" smtClean="0"/>
              <a:t>下面分别求得</a:t>
            </a:r>
            <a:r>
              <a:rPr lang="en-US" altLang="zh-CN" sz="3300" smtClean="0"/>
              <a:t>C1,C2,C3,C4.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cs typeface="Times New Roman" panose="02020603050405020304" pitchFamily="18" charset="0"/>
              </a:rPr>
              <a:t>462C1</a:t>
            </a:r>
            <a:r>
              <a:rPr lang="en-US" altLang="zh-CN" sz="3300" b="0" smtClean="0">
                <a:sym typeface="Symbol" panose="05050102010706020507" pitchFamily="18" charset="2"/>
              </a:rPr>
              <a:t> 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 1(mod 5)          385C2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1(mod 6)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 smtClean="0"/>
              <a:t>460</a:t>
            </a:r>
            <a:r>
              <a:rPr lang="en-US" altLang="zh-CN" sz="3300" smtClean="0">
                <a:cs typeface="Times New Roman" panose="02020603050405020304" pitchFamily="18" charset="0"/>
              </a:rPr>
              <a:t>C1</a:t>
            </a:r>
            <a:r>
              <a:rPr lang="en-US" altLang="zh-CN" sz="3300" b="0" smtClean="0">
                <a:sym typeface="Symbol" panose="05050102010706020507" pitchFamily="18" charset="2"/>
              </a:rPr>
              <a:t> 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 0(mod 5)          384C2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0(mod 6)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cs typeface="Times New Roman" panose="02020603050405020304" pitchFamily="18" charset="0"/>
              </a:rPr>
              <a:t>2C1</a:t>
            </a:r>
            <a:r>
              <a:rPr lang="en-US" altLang="zh-CN" sz="3300" b="0" smtClean="0">
                <a:sym typeface="Symbol" panose="05050102010706020507" pitchFamily="18" charset="2"/>
              </a:rPr>
              <a:t> 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 1(mod 5)               </a:t>
            </a:r>
            <a:r>
              <a:rPr lang="en-US" altLang="zh-CN" sz="3300" smtClean="0">
                <a:solidFill>
                  <a:schemeClr val="tx2"/>
                </a:solidFill>
              </a:rPr>
              <a:t>C2</a:t>
            </a:r>
            <a:r>
              <a:rPr lang="en-US" altLang="zh-CN" sz="3300" smtClean="0">
                <a:solidFill>
                  <a:schemeClr val="tx2"/>
                </a:solidFill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solidFill>
                  <a:schemeClr val="tx2"/>
                </a:solidFill>
              </a:rPr>
              <a:t>1(mod 6)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cs typeface="Times New Roman" panose="02020603050405020304" pitchFamily="18" charset="0"/>
              </a:rPr>
              <a:t>2C1</a:t>
            </a:r>
            <a:r>
              <a:rPr lang="en-US" altLang="zh-CN" sz="3300" b="0" smtClean="0">
                <a:sym typeface="Symbol" panose="05050102010706020507" pitchFamily="18" charset="2"/>
              </a:rPr>
              <a:t> 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 6(mod 5)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  <a:cs typeface="Times New Roman" panose="02020603050405020304" pitchFamily="18" charset="0"/>
              </a:rPr>
              <a:t>C1</a:t>
            </a:r>
            <a:r>
              <a:rPr lang="en-US" altLang="zh-CN" sz="3300" b="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3300" smtClean="0">
                <a:solidFill>
                  <a:schemeClr val="tx2"/>
                </a:solidFill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solidFill>
                  <a:schemeClr val="tx2"/>
                </a:solidFill>
              </a:rPr>
              <a:t> 3(mod 5)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zh-CN" altLang="en-US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192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DCFC50-669A-4030-A181-E8B5D882ABC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67400"/>
          </a:xfrm>
        </p:spPr>
        <p:txBody>
          <a:bodyPr/>
          <a:lstStyle/>
          <a:p>
            <a:r>
              <a:rPr lang="en-US" altLang="zh-CN" sz="3300" smtClean="0"/>
              <a:t>330C3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1(mod 7)        210C4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1 (mod 11)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/>
              <a:t>   329C3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0(mod 7)        209C4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/>
              <a:t>0 (mod 11)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/>
              <a:t>   </a:t>
            </a:r>
            <a:r>
              <a:rPr lang="en-US" altLang="zh-CN" sz="3300" smtClean="0">
                <a:solidFill>
                  <a:schemeClr val="tx2"/>
                </a:solidFill>
              </a:rPr>
              <a:t>C3</a:t>
            </a:r>
            <a:r>
              <a:rPr lang="en-US" altLang="zh-CN" sz="3300" smtClean="0">
                <a:solidFill>
                  <a:schemeClr val="tx2"/>
                </a:solidFill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solidFill>
                  <a:schemeClr val="tx2"/>
                </a:solidFill>
              </a:rPr>
              <a:t>1(mod 7)               C4</a:t>
            </a:r>
            <a:r>
              <a:rPr lang="en-US" altLang="zh-CN" sz="3300" smtClean="0">
                <a:solidFill>
                  <a:schemeClr val="tx2"/>
                </a:solidFill>
                <a:sym typeface="Symbol" panose="05050102010706020507" pitchFamily="18" charset="2"/>
              </a:rPr>
              <a:t>1</a:t>
            </a:r>
            <a:r>
              <a:rPr lang="en-US" altLang="zh-CN" sz="3300" smtClean="0">
                <a:solidFill>
                  <a:schemeClr val="tx2"/>
                </a:solidFill>
              </a:rPr>
              <a:t> (mod 11)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300" smtClean="0"/>
              <a:t>下面求</a:t>
            </a:r>
            <a:r>
              <a:rPr lang="en-US" altLang="zh-CN" sz="3300" smtClean="0"/>
              <a:t>l1, l2, l3, l4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</a:rPr>
              <a:t>l1=</a:t>
            </a:r>
            <a:r>
              <a:rPr lang="en-US" altLang="zh-CN" sz="3300" smtClean="0"/>
              <a:t>462C1=462 ×3=</a:t>
            </a:r>
            <a:r>
              <a:rPr lang="en-US" altLang="zh-CN" sz="3300" smtClean="0">
                <a:solidFill>
                  <a:schemeClr val="tx2"/>
                </a:solidFill>
              </a:rPr>
              <a:t>1386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</a:rPr>
              <a:t>l2=</a:t>
            </a:r>
            <a:r>
              <a:rPr lang="en-US" altLang="zh-CN" sz="3300" smtClean="0"/>
              <a:t>385C2=385 ×1=</a:t>
            </a:r>
            <a:r>
              <a:rPr lang="en-US" altLang="zh-CN" sz="3300" smtClean="0">
                <a:solidFill>
                  <a:schemeClr val="tx2"/>
                </a:solidFill>
              </a:rPr>
              <a:t>385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</a:rPr>
              <a:t>l3=</a:t>
            </a:r>
            <a:r>
              <a:rPr lang="en-US" altLang="zh-CN" sz="3300" smtClean="0"/>
              <a:t>330C3=330×1=</a:t>
            </a:r>
            <a:r>
              <a:rPr lang="en-US" altLang="zh-CN" sz="3300" smtClean="0">
                <a:solidFill>
                  <a:schemeClr val="tx2"/>
                </a:solidFill>
              </a:rPr>
              <a:t>330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>
                <a:solidFill>
                  <a:schemeClr val="tx2"/>
                </a:solidFill>
              </a:rPr>
              <a:t>l4=</a:t>
            </a:r>
            <a:r>
              <a:rPr lang="en-US" altLang="zh-CN" sz="3300" smtClean="0"/>
              <a:t>210C4=210×1=</a:t>
            </a:r>
            <a:r>
              <a:rPr lang="en-US" altLang="zh-CN" sz="3300" smtClean="0">
                <a:solidFill>
                  <a:schemeClr val="tx2"/>
                </a:solidFill>
              </a:rPr>
              <a:t>210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 smtClean="0"/>
              <a:t>x=1</a:t>
            </a:r>
            <a:r>
              <a:rPr lang="zh-CN" altLang="zh-CN" sz="3300" smtClean="0"/>
              <a:t>×</a:t>
            </a:r>
            <a:r>
              <a:rPr lang="en-US" altLang="zh-CN" sz="3300" smtClean="0"/>
              <a:t>1386+5</a:t>
            </a:r>
            <a:r>
              <a:rPr lang="zh-CN" altLang="zh-CN" sz="3300" smtClean="0"/>
              <a:t>×</a:t>
            </a:r>
            <a:r>
              <a:rPr lang="en-US" altLang="zh-CN" sz="3300" smtClean="0"/>
              <a:t>385+4</a:t>
            </a:r>
            <a:r>
              <a:rPr lang="zh-CN" altLang="zh-CN" sz="3300" smtClean="0"/>
              <a:t>×</a:t>
            </a:r>
            <a:r>
              <a:rPr lang="en-US" altLang="zh-CN" sz="3300" smtClean="0"/>
              <a:t>330+10</a:t>
            </a:r>
            <a:r>
              <a:rPr lang="zh-CN" altLang="zh-CN" sz="3300" smtClean="0"/>
              <a:t>×</a:t>
            </a:r>
            <a:r>
              <a:rPr lang="en-US" altLang="zh-CN" sz="3300" smtClean="0"/>
              <a:t>210=6731</a:t>
            </a:r>
            <a:r>
              <a:rPr lang="en-US" altLang="zh-CN" sz="3300" smtClean="0">
                <a:sym typeface="Symbol" panose="05050102010706020507" pitchFamily="18" charset="2"/>
              </a:rPr>
              <a:t></a:t>
            </a:r>
            <a:r>
              <a:rPr lang="en-US" altLang="zh-CN" sz="3300" smtClean="0">
                <a:solidFill>
                  <a:srgbClr val="FFC000"/>
                </a:solidFill>
              </a:rPr>
              <a:t>2111</a:t>
            </a:r>
            <a:r>
              <a:rPr lang="en-US" altLang="zh-CN" sz="3300" smtClean="0"/>
              <a:t>(mod 2310)</a:t>
            </a:r>
            <a:r>
              <a:rPr lang="zh-CN" altLang="zh-CN" sz="3300" smtClean="0"/>
              <a:t>。</a:t>
            </a:r>
            <a:endParaRPr lang="en-US" altLang="zh-CN" sz="33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294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CA6452-AF3F-438F-A11A-E3442B57CB9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结论：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是任意正整数，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为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的任意剩余类，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互质，则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中任意数和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证明：任取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，则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n)，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即，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n|b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，故有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，使得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b+qn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反证。若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不互质， 则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有大于1的公因数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，即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d|b,d|n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，故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d|b+qn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，即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d|a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因此，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为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a,n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的公因数，且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d&gt;1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，这与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互质矛盾。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0" y="27057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§5.4.3	 </a:t>
            </a:r>
            <a:r>
              <a:rPr lang="en-US" altLang="zh-CN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Euler</a:t>
            </a: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函数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397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A79399-6012-4899-A816-8394B01FE89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可见，若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中有一个数和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互质，则其中所有的数都和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互质。故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中的数或者都和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互质，或者都和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不互质。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defRPr/>
            </a:pP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6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16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…,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都不互质。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17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…,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都互质。</a:t>
            </a:r>
          </a:p>
          <a:p>
            <a:pPr marL="0" indent="0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定义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为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的一个剩余类，若对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互质，则称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剩余类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-30886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Euler</a:t>
            </a: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函数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499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EC1D8E-D68D-4DA9-8365-F092A66E2A2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722313"/>
            <a:ext cx="8763000" cy="5791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互质的剩余类的个数称为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Euler(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欧拉)函数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记为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定义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从和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互质的每一个剩余类中取出一个数，这样得到的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个数称之为作成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的一个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简化剩余系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algn="just" eaLnBrk="1" hangingPunct="1">
              <a:lnSpc>
                <a:spcPct val="120000"/>
              </a:lnSpc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显然，从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的一个非负最小完全剩余系中取出与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互质的那些数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就得到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的一个简化剩余系，因而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n)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与小于等于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的正数中和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互质的数的个数相等。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30886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Euler</a:t>
            </a: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</a:rPr>
              <a:t>函数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704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2631A9-3D39-421D-A8DC-EA1E63C733F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例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n=10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则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的一个完全剩余系为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，一个简化剩余系为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(10)=4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例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n=12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则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的一个完全剩余系为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，一个简化剩余系为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2)=4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如何求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函数  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</a:t>
            </a:r>
            <a:endParaRPr lang="zh-CN" altLang="en-US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909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B1C55A-CF53-4AD3-8D55-67CB95C7940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证明：其次根据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的解探讨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的解的形式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   因为(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a, m)=d，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所以(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a/d, m/d)=1。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由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定理5.3.1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知， 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)在模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下有唯一解，设为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不妨设0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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m/d。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  因为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+km/d</a:t>
            </a:r>
            <a:r>
              <a:rPr lang="zh-CN" altLang="en-US" sz="3300" dirty="0" smtClean="0">
                <a:latin typeface="宋体" panose="02010600030101010101" pitchFamily="2" charset="-122"/>
              </a:rPr>
              <a:t>恰是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3300" dirty="0" smtClean="0">
                <a:latin typeface="宋体" panose="02010600030101010101" pitchFamily="2" charset="-122"/>
              </a:rPr>
              <a:t>所在的模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zh-CN" altLang="en-US" sz="3300" dirty="0" smtClean="0">
                <a:latin typeface="宋体" panose="02010600030101010101" pitchFamily="2" charset="-122"/>
              </a:rPr>
              <a:t>剩余类的全部元素，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k=0,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1,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2, …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故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宋体" panose="02010600030101010101" pitchFamily="2" charset="-122"/>
              </a:rPr>
              <a:t>的解作为数都可以表示成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+km/d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的形式。于是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宋体" panose="02010600030101010101" pitchFamily="2" charset="-122"/>
              </a:rPr>
              <a:t>的解都是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+km/d</a:t>
            </a:r>
            <a:r>
              <a:rPr lang="zh-CN" altLang="en-US" sz="3300" dirty="0" smtClean="0">
                <a:latin typeface="宋体" panose="02010600030101010101" pitchFamily="2" charset="-122"/>
              </a:rPr>
              <a:t>形式的数，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k=0,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1,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2, …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a/d)</a:t>
            </a:r>
            <a:r>
              <a:rPr lang="en-US" altLang="zh-CN" sz="33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300" dirty="0" err="1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/d (mod m/d) …………(3)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dirty="0" smtClean="0">
                <a:latin typeface="Times New Roman" panose="02020603050405020304" pitchFamily="18" charset="0"/>
              </a:rPr>
              <a:t> </a:t>
            </a: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963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17B128-8773-4DA2-8D75-15CECBE1F8B6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定理5.3.3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380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定理5.4.5 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025093"/>
            <a:ext cx="8763000" cy="5029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m=m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…, 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两两互质。则</a:t>
            </a:r>
            <a:b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m)=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</a:t>
            </a:r>
            <a:r>
              <a:rPr lang="en-US" altLang="zh-CN" sz="36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…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	(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例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. 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(2646)=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(2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×27×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49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                  =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(2)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×</a:t>
            </a:r>
            <a:r>
              <a:rPr lang="zh-CN" alt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(27)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×</a:t>
            </a:r>
            <a:r>
              <a:rPr lang="zh-CN" altLang="en-US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49</a:t>
            </a:r>
            <a:r>
              <a:rPr lang="en-US" altLang="zh-CN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3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011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5776AB-61FB-48C6-8CB3-91B4279F4E50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013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定理5.4.6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7885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295400"/>
            <a:ext cx="8763000" cy="3505200"/>
          </a:xfrm>
          <a:blipFill rotWithShape="0">
            <a:blip r:embed="rId2"/>
            <a:stretch>
              <a:fillRect l="-2157" t="-1565" r="-208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396716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430530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381000" y="48006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600" b="1" dirty="0"/>
              <a:t>例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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2646)=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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×3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×</a:t>
            </a:r>
            <a:r>
              <a:rPr lang="en-US" altLang="zh-CN" sz="3200" b="1" dirty="0">
                <a:sym typeface="Symbol" pitchFamily="18" charset="2"/>
              </a:rPr>
              <a:t>7</a:t>
            </a:r>
            <a:r>
              <a:rPr lang="en-US" altLang="zh-CN" sz="3200" b="1" baseline="30000" dirty="0">
                <a:sym typeface="Symbol" pitchFamily="18" charset="2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   =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2646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×(1-1/2)(1-1/3)(1-1/7)=756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216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F02299-732A-417C-9927-3E5F04CAFD4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2484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mtClean="0">
                <a:latin typeface="Times New Roman" panose="02020603050405020304" pitchFamily="18" charset="0"/>
              </a:rPr>
              <a:t>首先考虑最简单情形</a:t>
            </a:r>
            <a:r>
              <a:rPr lang="en-US" altLang="zh-CN" smtClean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①n=p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为质数</a:t>
            </a:r>
            <a:r>
              <a:rPr lang="zh-CN" altLang="en-US" smtClean="0">
                <a:latin typeface="Times New Roman" panose="02020603050405020304" pitchFamily="18" charset="0"/>
              </a:rPr>
              <a:t>，则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</a:rPr>
              <a:t>n)=p-1=p(1-1/p)，</a:t>
            </a:r>
            <a:r>
              <a:rPr lang="zh-CN" altLang="en-US" smtClean="0">
                <a:latin typeface="Times New Roman" panose="02020603050405020304" pitchFamily="18" charset="0"/>
              </a:rPr>
              <a:t>结论成立。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mtClean="0">
                <a:latin typeface="Times New Roman" panose="02020603050405020304" pitchFamily="18" charset="0"/>
              </a:rPr>
              <a:t>其次考虑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n=p</a:t>
            </a:r>
            <a:r>
              <a:rPr lang="en-US" altLang="zh-CN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，p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为质数，</a:t>
            </a:r>
            <a:r>
              <a:rPr lang="zh-CN" altLang="en-US" smtClean="0">
                <a:latin typeface="Times New Roman" panose="02020603050405020304" pitchFamily="18" charset="0"/>
              </a:rPr>
              <a:t>而求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因为一个数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</a:rPr>
              <a:t>互质等于说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不是</a:t>
            </a:r>
            <a:r>
              <a:rPr lang="en-US" altLang="zh-CN" smtClean="0">
                <a:latin typeface="Times New Roman" panose="02020603050405020304" pitchFamily="18" charset="0"/>
              </a:rPr>
              <a:t>p </a:t>
            </a:r>
            <a:r>
              <a:rPr lang="zh-CN" altLang="en-US" smtClean="0">
                <a:latin typeface="Times New Roman" panose="02020603050405020304" pitchFamily="18" charset="0"/>
              </a:rPr>
              <a:t>的倍数，所以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就是从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到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</a:rPr>
              <a:t>个数中找出不是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zh-CN" altLang="en-US" smtClean="0">
                <a:latin typeface="Times New Roman" panose="02020603050405020304" pitchFamily="18" charset="0"/>
              </a:rPr>
              <a:t>倍数的数的个数。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而从1到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</a:rPr>
              <a:t>个数中，是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zh-CN" altLang="en-US" smtClean="0">
                <a:latin typeface="Times New Roman" panose="02020603050405020304" pitchFamily="18" charset="0"/>
              </a:rPr>
              <a:t>的倍数的共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r-1</a:t>
            </a:r>
            <a:r>
              <a:rPr lang="zh-CN" altLang="en-US" smtClean="0">
                <a:latin typeface="Times New Roman" panose="02020603050405020304" pitchFamily="18" charset="0"/>
              </a:rPr>
              <a:t>个，即</a:t>
            </a:r>
            <a:r>
              <a:rPr lang="en-US" altLang="zh-CN" smtClean="0">
                <a:latin typeface="Times New Roman" panose="02020603050405020304" pitchFamily="18" charset="0"/>
              </a:rPr>
              <a:t>		p，2p，…，p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r-1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br>
              <a:rPr lang="en-US" altLang="zh-CN" smtClean="0">
                <a:latin typeface="Times New Roman" panose="02020603050405020304" pitchFamily="18" charset="0"/>
              </a:rPr>
            </a:br>
            <a:r>
              <a:rPr lang="zh-CN" altLang="en-US" smtClean="0">
                <a:latin typeface="Times New Roman" panose="02020603050405020304" pitchFamily="18" charset="0"/>
              </a:rPr>
              <a:t>因而和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zh-CN" altLang="en-US" smtClean="0">
                <a:latin typeface="Times New Roman" panose="02020603050405020304" pitchFamily="18" charset="0"/>
              </a:rPr>
              <a:t>互质的共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</a:rPr>
              <a:t>- 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r-1</a:t>
            </a:r>
            <a:r>
              <a:rPr lang="zh-CN" altLang="en-US" smtClean="0">
                <a:latin typeface="Times New Roman" panose="02020603050405020304" pitchFamily="18" charset="0"/>
              </a:rPr>
              <a:t>个，故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</a:rPr>
              <a:t>n)=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mtClean="0">
                <a:latin typeface="Times New Roman" panose="02020603050405020304" pitchFamily="18" charset="0"/>
              </a:rPr>
              <a:t>(p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</a:rPr>
              <a:t>)= 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</a:rPr>
              <a:t>- 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r-1</a:t>
            </a:r>
            <a:r>
              <a:rPr lang="en-US" altLang="zh-CN" smtClean="0">
                <a:latin typeface="Times New Roman" panose="02020603050405020304" pitchFamily="18" charset="0"/>
              </a:rPr>
              <a:t>= p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r </a:t>
            </a:r>
            <a:r>
              <a:rPr lang="en-US" altLang="zh-CN" smtClean="0">
                <a:latin typeface="Times New Roman" panose="02020603050405020304" pitchFamily="18" charset="0"/>
              </a:rPr>
              <a:t>(1- 1/p) </a:t>
            </a:r>
            <a:r>
              <a:rPr lang="zh-CN" altLang="en-US" smtClean="0">
                <a:latin typeface="Times New Roman" panose="02020603050405020304" pitchFamily="18" charset="0"/>
              </a:rPr>
              <a:t>，结论成立。 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318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B988D4-3433-4BC3-8653-670C73F0DFE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证明：</a:t>
            </a:r>
            <a:endParaRPr lang="en-US" altLang="zh-CN" sz="4000" dirty="0" smtClean="0">
              <a:latin typeface="Times New Roman" pitchFamily="18" charset="0"/>
            </a:endParaRPr>
          </a:p>
        </p:txBody>
      </p:sp>
      <p:sp>
        <p:nvSpPr>
          <p:cNvPr id="8089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762000"/>
            <a:ext cx="9144000" cy="5334000"/>
          </a:xfrm>
          <a:prstGeom prst="rect">
            <a:avLst/>
          </a:prstGeom>
          <a:blipFill rotWithShape="0">
            <a:blip r:embed="rId2"/>
            <a:stretch>
              <a:fillRect l="-1667" t="-1143" b="-182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421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35F581-1B85-4BF5-9F20-B214068448AD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3308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(</a:t>
            </a:r>
            <a:r>
              <a:rPr lang="en-US" altLang="zh-CN" dirty="0" smtClean="0"/>
              <a:t>909090)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909090=3</a:t>
            </a:r>
            <a:r>
              <a:rPr lang="en-US" altLang="zh-CN" baseline="30000" dirty="0"/>
              <a:t>3</a:t>
            </a:r>
            <a:r>
              <a:rPr lang="zh-CN" altLang="zh-CN" dirty="0"/>
              <a:t>×</a:t>
            </a:r>
            <a:r>
              <a:rPr lang="en-US" altLang="zh-CN" dirty="0"/>
              <a:t>2</a:t>
            </a:r>
            <a:r>
              <a:rPr lang="zh-CN" altLang="zh-CN" dirty="0"/>
              <a:t>×</a:t>
            </a:r>
            <a:r>
              <a:rPr lang="en-US" altLang="zh-CN" dirty="0"/>
              <a:t>5</a:t>
            </a:r>
            <a:r>
              <a:rPr lang="zh-CN" altLang="zh-CN" dirty="0"/>
              <a:t>×</a:t>
            </a:r>
            <a:r>
              <a:rPr lang="en-US" altLang="zh-CN" dirty="0"/>
              <a:t>7</a:t>
            </a:r>
            <a:r>
              <a:rPr lang="zh-CN" altLang="zh-CN" dirty="0"/>
              <a:t>×</a:t>
            </a:r>
            <a:r>
              <a:rPr lang="en-US" altLang="zh-CN" dirty="0"/>
              <a:t>13</a:t>
            </a:r>
            <a:r>
              <a:rPr lang="zh-CN" altLang="zh-CN" dirty="0"/>
              <a:t>×</a:t>
            </a:r>
            <a:r>
              <a:rPr lang="en-US" altLang="zh-CN" dirty="0"/>
              <a:t>37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smtClean="0"/>
              <a:t>909090)=909090×(1-1/3)(1-1/2)(1-1/5)(1-1/7)(1-1/13)(1-1/37)=</a:t>
            </a:r>
            <a:r>
              <a:rPr lang="en-US" altLang="zh-CN" dirty="0" smtClean="0">
                <a:solidFill>
                  <a:schemeClr val="tx2"/>
                </a:solidFill>
              </a:rPr>
              <a:t>186624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练习：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178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ChangeArrowheads="1"/>
          </p:cNvSpPr>
          <p:nvPr/>
        </p:nvSpPr>
        <p:spPr bwMode="auto">
          <a:xfrm>
            <a:off x="191589" y="768846"/>
            <a:ext cx="8686800" cy="220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3719513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互质，则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30000" dirty="0" smtClean="0"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1(mod n)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（证明见下页）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例</a:t>
            </a:r>
            <a:r>
              <a:rPr lang="zh-CN" altLang="en-US" sz="3000" dirty="0">
                <a:latin typeface="Times New Roman" panose="02020603050405020304" pitchFamily="18" charset="0"/>
              </a:rPr>
              <a:t>：</a:t>
            </a:r>
            <a:r>
              <a:rPr lang="en-US" altLang="zh-CN" sz="3000" dirty="0">
                <a:latin typeface="Times New Roman" panose="02020603050405020304" pitchFamily="18" charset="0"/>
              </a:rPr>
              <a:t>a=3,n=10,3</a:t>
            </a:r>
            <a:r>
              <a:rPr lang="zh-CN" altLang="en-US" sz="3000" dirty="0">
                <a:latin typeface="Times New Roman" panose="02020603050405020304" pitchFamily="18" charset="0"/>
              </a:rPr>
              <a:t>与</a:t>
            </a:r>
            <a:r>
              <a:rPr lang="en-US" altLang="zh-CN" sz="3000" dirty="0">
                <a:latin typeface="Times New Roman" panose="02020603050405020304" pitchFamily="18" charset="0"/>
              </a:rPr>
              <a:t>10</a:t>
            </a:r>
            <a:r>
              <a:rPr lang="zh-CN" altLang="en-US" sz="3000" dirty="0">
                <a:latin typeface="Times New Roman" panose="02020603050405020304" pitchFamily="18" charset="0"/>
              </a:rPr>
              <a:t>互质</a:t>
            </a:r>
            <a:r>
              <a:rPr lang="en-US" altLang="zh-CN" sz="3000" dirty="0">
                <a:latin typeface="Times New Roman" panose="02020603050405020304" pitchFamily="18" charset="0"/>
              </a:rPr>
              <a:t>,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3000" dirty="0">
                <a:latin typeface="Times New Roman" panose="02020603050405020304" pitchFamily="18" charset="0"/>
              </a:rPr>
              <a:t>(</a:t>
            </a:r>
            <a:r>
              <a:rPr lang="en-US" altLang="zh-CN" sz="3000" dirty="0">
                <a:latin typeface="Times New Roman" panose="02020603050405020304" pitchFamily="18" charset="0"/>
              </a:rPr>
              <a:t>10)=4,</a:t>
            </a:r>
            <a:r>
              <a:rPr lang="zh-CN" altLang="en-US" sz="3000" dirty="0">
                <a:latin typeface="Times New Roman" panose="02020603050405020304" pitchFamily="18" charset="0"/>
              </a:rPr>
              <a:t>则</a:t>
            </a:r>
            <a:r>
              <a:rPr lang="en-US" altLang="zh-CN" sz="3000" dirty="0">
                <a:latin typeface="Times New Roman" panose="02020603050405020304" pitchFamily="18" charset="0"/>
              </a:rPr>
              <a:t>3</a:t>
            </a:r>
            <a:r>
              <a:rPr lang="en-US" altLang="zh-CN" sz="3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>
                <a:latin typeface="Times New Roman" panose="02020603050405020304" pitchFamily="18" charset="0"/>
              </a:rPr>
              <a:t>1(mod 10)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        a=5,n=12,5</a:t>
            </a:r>
            <a:r>
              <a:rPr lang="zh-CN" altLang="en-US" sz="3000" dirty="0">
                <a:latin typeface="Times New Roman" panose="02020603050405020304" pitchFamily="18" charset="0"/>
              </a:rPr>
              <a:t>与</a:t>
            </a:r>
            <a:r>
              <a:rPr lang="en-US" altLang="zh-CN" sz="3000" dirty="0">
                <a:latin typeface="Times New Roman" panose="02020603050405020304" pitchFamily="18" charset="0"/>
              </a:rPr>
              <a:t>12</a:t>
            </a:r>
            <a:r>
              <a:rPr lang="zh-CN" altLang="en-US" sz="3000" dirty="0">
                <a:latin typeface="Times New Roman" panose="02020603050405020304" pitchFamily="18" charset="0"/>
              </a:rPr>
              <a:t>互质</a:t>
            </a:r>
            <a:r>
              <a:rPr lang="en-US" altLang="zh-CN" sz="3000" dirty="0">
                <a:latin typeface="Times New Roman" panose="02020603050405020304" pitchFamily="18" charset="0"/>
              </a:rPr>
              <a:t>,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3000" dirty="0">
                <a:latin typeface="Times New Roman" panose="02020603050405020304" pitchFamily="18" charset="0"/>
              </a:rPr>
              <a:t>(</a:t>
            </a:r>
            <a:r>
              <a:rPr lang="en-US" altLang="zh-CN" sz="3000" dirty="0">
                <a:latin typeface="Times New Roman" panose="02020603050405020304" pitchFamily="18" charset="0"/>
              </a:rPr>
              <a:t>12)=4,</a:t>
            </a:r>
            <a:r>
              <a:rPr lang="zh-CN" altLang="en-US" sz="3000" dirty="0">
                <a:latin typeface="Times New Roman" panose="02020603050405020304" pitchFamily="18" charset="0"/>
              </a:rPr>
              <a:t>则</a:t>
            </a:r>
            <a:r>
              <a:rPr lang="en-US" altLang="zh-CN" sz="3000" dirty="0">
                <a:latin typeface="Times New Roman" panose="02020603050405020304" pitchFamily="18" charset="0"/>
              </a:rPr>
              <a:t>5</a:t>
            </a:r>
            <a:r>
              <a:rPr lang="en-US" altLang="zh-CN" sz="3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>
                <a:latin typeface="Times New Roman" panose="02020603050405020304" pitchFamily="18" charset="0"/>
              </a:rPr>
              <a:t>1(mod 12)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435429" y="3075850"/>
            <a:ext cx="844296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3719513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3719513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chemeClr val="tx2"/>
                </a:solidFill>
                <a:latin typeface="+mj-ea"/>
                <a:ea typeface="+mj-ea"/>
              </a:rPr>
              <a:t>推论1</a:t>
            </a:r>
            <a:r>
              <a:rPr lang="zh-CN" altLang="en-US" sz="3000" dirty="0" smtClean="0">
                <a:solidFill>
                  <a:schemeClr val="tx2"/>
                </a:solidFill>
                <a:latin typeface="+mj-ea"/>
                <a:ea typeface="+mj-ea"/>
              </a:rPr>
              <a:t>(费马小</a:t>
            </a:r>
            <a:r>
              <a:rPr lang="zh-CN" altLang="en-US" sz="3000" dirty="0">
                <a:solidFill>
                  <a:schemeClr val="tx2"/>
                </a:solidFill>
                <a:latin typeface="+mj-ea"/>
                <a:ea typeface="+mj-ea"/>
              </a:rPr>
              <a:t>定理Ⅰ)</a:t>
            </a:r>
            <a:r>
              <a:rPr lang="zh-CN" altLang="en-US" sz="3000" dirty="0">
                <a:latin typeface="+mj-ea"/>
                <a:ea typeface="+mj-ea"/>
              </a:rPr>
              <a:t>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      若</a:t>
            </a:r>
            <a:r>
              <a:rPr lang="en-US" altLang="zh-CN" sz="3000" dirty="0">
                <a:latin typeface="Times New Roman" panose="02020603050405020304" pitchFamily="18" charset="0"/>
              </a:rPr>
              <a:t>p</a:t>
            </a:r>
            <a:r>
              <a:rPr lang="zh-CN" altLang="en-US" sz="3000" dirty="0">
                <a:latin typeface="Times New Roman" panose="02020603050405020304" pitchFamily="18" charset="0"/>
              </a:rPr>
              <a:t>是质数而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p | </a:t>
            </a:r>
            <a:r>
              <a:rPr lang="en-US" altLang="zh-CN" sz="3000" dirty="0">
                <a:latin typeface="Times New Roman" panose="02020603050405020304" pitchFamily="18" charset="0"/>
              </a:rPr>
              <a:t>a，</a:t>
            </a:r>
            <a:r>
              <a:rPr lang="zh-CN" altLang="en-US" sz="3000" dirty="0">
                <a:latin typeface="Times New Roman" panose="02020603050405020304" pitchFamily="18" charset="0"/>
              </a:rPr>
              <a:t>则</a:t>
            </a:r>
            <a:r>
              <a:rPr lang="en-US" altLang="zh-CN" sz="3000" dirty="0">
                <a:latin typeface="Times New Roman" panose="02020603050405020304" pitchFamily="18" charset="0"/>
              </a:rPr>
              <a:t>a</a:t>
            </a:r>
            <a:r>
              <a:rPr lang="en-US" altLang="zh-CN" sz="3000" baseline="30000" dirty="0">
                <a:latin typeface="Times New Roman" panose="02020603050405020304" pitchFamily="18" charset="0"/>
              </a:rPr>
              <a:t>p-1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>
                <a:latin typeface="Times New Roman" panose="02020603050405020304" pitchFamily="18" charset="0"/>
              </a:rPr>
              <a:t>1(mod p)。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>
                <a:latin typeface="Times New Roman" panose="02020603050405020304" pitchFamily="18" charset="0"/>
              </a:rPr>
              <a:t>--1640</a:t>
            </a:r>
            <a:r>
              <a:rPr lang="zh-CN" altLang="en-US" sz="3000" dirty="0">
                <a:latin typeface="Times New Roman" panose="02020603050405020304" pitchFamily="18" charset="0"/>
              </a:rPr>
              <a:t>年</a:t>
            </a:r>
            <a:r>
              <a:rPr lang="en-US" altLang="zh-CN" sz="3000" dirty="0">
                <a:latin typeface="Times New Roman" panose="02020603050405020304" pitchFamily="18" charset="0"/>
              </a:rPr>
              <a:t>Fermat</a:t>
            </a:r>
            <a:r>
              <a:rPr lang="zh-CN" altLang="en-US" sz="3000" dirty="0">
                <a:latin typeface="Times New Roman" panose="02020603050405020304" pitchFamily="18" charset="0"/>
              </a:rPr>
              <a:t>提出</a:t>
            </a:r>
            <a:r>
              <a:rPr lang="en-US" altLang="zh-CN" sz="3000" dirty="0">
                <a:latin typeface="Times New Roman" panose="02020603050405020304" pitchFamily="18" charset="0"/>
              </a:rPr>
              <a:t>,1736</a:t>
            </a:r>
            <a:r>
              <a:rPr lang="zh-CN" altLang="en-US" sz="3000" dirty="0">
                <a:latin typeface="Times New Roman" panose="02020603050405020304" pitchFamily="18" charset="0"/>
              </a:rPr>
              <a:t>年</a:t>
            </a:r>
            <a:r>
              <a:rPr lang="en-US" altLang="zh-CN" sz="3000" dirty="0">
                <a:latin typeface="Times New Roman" panose="02020603050405020304" pitchFamily="18" charset="0"/>
              </a:rPr>
              <a:t>Euler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证明</a:t>
            </a:r>
            <a:endParaRPr lang="en-US" altLang="zh-CN" sz="3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000" dirty="0">
                <a:solidFill>
                  <a:schemeClr val="tx2"/>
                </a:solidFill>
                <a:latin typeface="+mj-ea"/>
                <a:ea typeface="+mj-ea"/>
              </a:rPr>
              <a:t>推论2</a:t>
            </a:r>
            <a:r>
              <a:rPr lang="zh-CN" altLang="en-US" sz="3000" dirty="0" smtClean="0">
                <a:solidFill>
                  <a:schemeClr val="tx2"/>
                </a:solidFill>
                <a:latin typeface="+mj-ea"/>
                <a:ea typeface="+mj-ea"/>
              </a:rPr>
              <a:t>（费马小</a:t>
            </a:r>
            <a:r>
              <a:rPr lang="zh-CN" altLang="en-US" sz="3000" dirty="0">
                <a:solidFill>
                  <a:schemeClr val="tx2"/>
                </a:solidFill>
                <a:latin typeface="+mj-ea"/>
                <a:ea typeface="+mj-ea"/>
              </a:rPr>
              <a:t>定理Ⅱ）</a:t>
            </a:r>
            <a:r>
              <a:rPr lang="zh-CN" altLang="en-US" sz="3000" dirty="0">
                <a:latin typeface="+mj-ea"/>
                <a:ea typeface="+mj-ea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 若</a:t>
            </a:r>
            <a:r>
              <a:rPr lang="en-US" altLang="zh-CN" sz="3000" dirty="0">
                <a:latin typeface="Times New Roman" panose="02020603050405020304" pitchFamily="18" charset="0"/>
              </a:rPr>
              <a:t>p</a:t>
            </a:r>
            <a:r>
              <a:rPr lang="zh-CN" altLang="en-US" sz="3000" dirty="0">
                <a:latin typeface="Times New Roman" panose="02020603050405020304" pitchFamily="18" charset="0"/>
              </a:rPr>
              <a:t>为质数，则对任意整数</a:t>
            </a:r>
            <a:r>
              <a:rPr lang="en-US" altLang="zh-CN" sz="3000" dirty="0">
                <a:latin typeface="Times New Roman" panose="02020603050405020304" pitchFamily="18" charset="0"/>
              </a:rPr>
              <a:t>a,</a:t>
            </a:r>
            <a:r>
              <a:rPr lang="zh-CN" altLang="en-US" sz="3000" dirty="0">
                <a:latin typeface="Times New Roman" panose="02020603050405020304" pitchFamily="18" charset="0"/>
              </a:rPr>
              <a:t>都有</a:t>
            </a:r>
            <a:r>
              <a:rPr lang="en-US" altLang="zh-CN" sz="3000" dirty="0" err="1">
                <a:latin typeface="Times New Roman" panose="02020603050405020304" pitchFamily="18" charset="0"/>
              </a:rPr>
              <a:t>a</a:t>
            </a:r>
            <a:r>
              <a:rPr lang="en-US" altLang="zh-CN" sz="3000" baseline="30000" dirty="0" err="1">
                <a:latin typeface="Times New Roman" panose="02020603050405020304" pitchFamily="18" charset="0"/>
              </a:rPr>
              <a:t>p</a:t>
            </a:r>
            <a:r>
              <a:rPr lang="en-US" altLang="zh-CN" sz="3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err="1">
                <a:latin typeface="Times New Roman" panose="02020603050405020304" pitchFamily="18" charset="0"/>
              </a:rPr>
              <a:t>a</a:t>
            </a:r>
            <a:r>
              <a:rPr lang="en-US" altLang="zh-CN" sz="3000" dirty="0">
                <a:latin typeface="Times New Roman" panose="02020603050405020304" pitchFamily="18" charset="0"/>
              </a:rPr>
              <a:t>(mod p)</a:t>
            </a:r>
            <a:r>
              <a:rPr lang="en-US" altLang="zh-CN" sz="3000" dirty="0">
                <a:latin typeface="宋体" panose="02010600030101010101" pitchFamily="2" charset="-122"/>
              </a:rPr>
              <a:t>。</a:t>
            </a:r>
            <a:r>
              <a:rPr lang="en-US" altLang="zh-CN" sz="3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例</a:t>
            </a:r>
            <a:r>
              <a:rPr lang="en-US" altLang="zh-CN" sz="3000" dirty="0">
                <a:latin typeface="Times New Roman" panose="02020603050405020304" pitchFamily="18" charset="0"/>
              </a:rPr>
              <a:t>:p=3,  a=2, 2</a:t>
            </a:r>
            <a:r>
              <a:rPr lang="en-US" altLang="zh-CN" sz="3000" baseline="30000" dirty="0">
                <a:latin typeface="Times New Roman" panose="02020603050405020304" pitchFamily="18" charset="0"/>
              </a:rPr>
              <a:t>3-1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>
                <a:latin typeface="Times New Roman" panose="02020603050405020304" pitchFamily="18" charset="0"/>
              </a:rPr>
              <a:t>1(mod 3)    2</a:t>
            </a:r>
            <a:r>
              <a:rPr lang="en-US" altLang="zh-CN" sz="30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>
                <a:latin typeface="Times New Roman" panose="02020603050405020304" pitchFamily="18" charset="0"/>
              </a:rPr>
              <a:t>2(mod 3)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95236" name="Line 6"/>
          <p:cNvSpPr>
            <a:spLocks noChangeShapeType="1"/>
          </p:cNvSpPr>
          <p:nvPr/>
        </p:nvSpPr>
        <p:spPr bwMode="auto">
          <a:xfrm>
            <a:off x="3429000" y="37338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523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6A9D13-9083-4F1D-8C32-0AF72A8D1B8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zh-CN" sz="1400" b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定理5.4.</a:t>
            </a:r>
            <a:r>
              <a:rPr lang="en-US" altLang="zh-CN" sz="4000" dirty="0" smtClean="0">
                <a:latin typeface="+mj-ea"/>
              </a:rPr>
              <a:t>7</a:t>
            </a:r>
            <a:r>
              <a:rPr lang="zh-CN" altLang="en-US" sz="4000" dirty="0" smtClean="0">
                <a:latin typeface="+mj-ea"/>
              </a:rPr>
              <a:t> 费马</a:t>
            </a:r>
            <a:r>
              <a:rPr lang="en-US" altLang="zh-CN" sz="4000" dirty="0" smtClean="0">
                <a:latin typeface="+mj-ea"/>
              </a:rPr>
              <a:t>-</a:t>
            </a:r>
            <a:r>
              <a:rPr lang="zh-CN" altLang="en-US" sz="4000" dirty="0" smtClean="0">
                <a:latin typeface="+mj-ea"/>
              </a:rPr>
              <a:t>欧拉定理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03994" y="914400"/>
            <a:ext cx="8789988" cy="47244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若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a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n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互质，则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a</a:t>
            </a:r>
            <a:r>
              <a:rPr lang="en-US" altLang="zh-CN" sz="30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Symbol" panose="05050102010706020507" pitchFamily="18" charset="2"/>
              </a:rPr>
              <a:t></a:t>
            </a:r>
            <a:r>
              <a:rPr lang="en-US" altLang="zh-CN" sz="30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(n)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Symbol" panose="05050102010706020507" pitchFamily="18" charset="2"/>
              </a:rPr>
              <a:t>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1(mod n)</a:t>
            </a:r>
            <a:endParaRPr lang="en-US" altLang="zh-CN" sz="30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endParaRPr lang="en-US" altLang="zh-CN" sz="30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，…，r</a:t>
            </a:r>
            <a:r>
              <a:rPr lang="en-US" altLang="zh-CN" sz="30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mod n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的一个简化剩余系，则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  (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, n)=1，i=1，…，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(n)，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从而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，n)=1。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再看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时，往证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n)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反证。若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(mod n)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，则因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互质，得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(mod n)，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矛盾。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96260" name="Line 9"/>
          <p:cNvSpPr>
            <a:spLocks noChangeShapeType="1"/>
          </p:cNvSpPr>
          <p:nvPr/>
        </p:nvSpPr>
        <p:spPr bwMode="auto">
          <a:xfrm flipH="1">
            <a:off x="3581400" y="3810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626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FAC7C8-3B29-4DE3-A4BC-933CFAD3B4D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zh-CN" sz="1400" b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定理5.4.</a:t>
            </a:r>
            <a:r>
              <a:rPr lang="en-US" altLang="zh-CN" sz="4000" dirty="0" smtClean="0">
                <a:latin typeface="+mj-ea"/>
              </a:rPr>
              <a:t>7</a:t>
            </a:r>
            <a:r>
              <a:rPr lang="zh-CN" altLang="en-US" sz="4000" dirty="0" smtClean="0">
                <a:latin typeface="+mj-ea"/>
              </a:rPr>
              <a:t> 费马</a:t>
            </a:r>
            <a:r>
              <a:rPr lang="en-US" altLang="zh-CN" sz="4000" dirty="0" smtClean="0">
                <a:latin typeface="+mj-ea"/>
              </a:rPr>
              <a:t>-</a:t>
            </a:r>
            <a:r>
              <a:rPr lang="zh-CN" altLang="en-US" sz="4000" dirty="0" smtClean="0">
                <a:latin typeface="+mj-ea"/>
              </a:rPr>
              <a:t>欧拉定理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55588" y="228600"/>
            <a:ext cx="8686800" cy="6084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endParaRPr lang="en-US" altLang="zh-CN" sz="30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往证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一定属于某简化剩余类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=1，…，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(n)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因为(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a, n)=1，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, n)=1，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所以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, n)=1。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必有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，…，r</a:t>
            </a:r>
            <a:r>
              <a:rPr lang="en-US" altLang="zh-CN" sz="30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中某个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n)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。</a:t>
            </a:r>
            <a:endParaRPr lang="en-US" altLang="zh-CN" sz="3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因此，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，…,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也作成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mod n 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的一个简化剩余系（即是说，如果把剩余类中元素看成同一个元素的话， 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，…，r</a:t>
            </a:r>
            <a:r>
              <a:rPr lang="en-US" altLang="zh-CN" sz="30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(n)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一个重新排列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）。因此，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(n)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n)。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而(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，n)=1，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故消去律成立，</a:t>
            </a:r>
            <a:endParaRPr lang="en-US" altLang="zh-CN" sz="30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于是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000" baseline="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1(mod n)。</a:t>
            </a:r>
            <a:endParaRPr lang="zh-CN" altLang="en-US" sz="30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72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8E4030-0446-450F-B346-4959DA1B164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685" y="685800"/>
            <a:ext cx="8763000" cy="571500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取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n=12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a=7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，则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(12)=4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，模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12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的一个简化剩余系为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=1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=5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=7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=11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000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构成的简化剩余系为</a:t>
            </a:r>
          </a:p>
          <a:p>
            <a:pPr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=7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=35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=49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=77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按照模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12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合同两个简化剩余系对应关系如下：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：    </a:t>
            </a:r>
            <a:r>
              <a:rPr lang="en-US" altLang="zh-CN" dirty="0" smtClean="0">
                <a:latin typeface="Times New Roman" panose="02020603050405020304" pitchFamily="18" charset="0"/>
              </a:rPr>
              <a:t>1     5    7     11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：   </a:t>
            </a:r>
            <a:r>
              <a:rPr lang="en-US" altLang="zh-CN" dirty="0" smtClean="0">
                <a:latin typeface="Times New Roman" panose="02020603050405020304" pitchFamily="18" charset="0"/>
              </a:rPr>
              <a:t>7    35    49    77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即   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7 (mod 12)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49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3000" dirty="0">
                <a:latin typeface="Times New Roman" panose="02020603050405020304" pitchFamily="18" charset="0"/>
              </a:rPr>
              <a:t>(mod 12) </a:t>
            </a:r>
            <a:endParaRPr lang="en-US" altLang="zh-CN" sz="30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3000" dirty="0" smtClean="0">
                <a:latin typeface="Times New Roman" panose="02020603050405020304" pitchFamily="18" charset="0"/>
              </a:rPr>
              <a:t>    35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11(mod 12)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77 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5 </a:t>
            </a:r>
            <a:r>
              <a:rPr lang="en-US" altLang="zh-CN" sz="3000" dirty="0">
                <a:latin typeface="Times New Roman" panose="02020603050405020304" pitchFamily="18" charset="0"/>
              </a:rPr>
              <a:t>(mod 12) 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(12)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(12)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12)。</a:t>
            </a:r>
            <a:endParaRPr lang="en-US" altLang="zh-CN" sz="30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故，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3000" baseline="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1(mod 12) </a:t>
            </a:r>
          </a:p>
        </p:txBody>
      </p:sp>
      <p:sp>
        <p:nvSpPr>
          <p:cNvPr id="98307" name="Line 10"/>
          <p:cNvSpPr>
            <a:spLocks noChangeShapeType="1"/>
          </p:cNvSpPr>
          <p:nvPr/>
        </p:nvSpPr>
        <p:spPr bwMode="auto">
          <a:xfrm>
            <a:off x="2068877" y="3431177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8" name="Line 11"/>
          <p:cNvSpPr>
            <a:spLocks noChangeShapeType="1"/>
          </p:cNvSpPr>
          <p:nvPr/>
        </p:nvSpPr>
        <p:spPr bwMode="auto">
          <a:xfrm flipV="1">
            <a:off x="2286000" y="3469277"/>
            <a:ext cx="982663" cy="721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9" name="Line 12"/>
          <p:cNvSpPr>
            <a:spLocks noChangeShapeType="1"/>
          </p:cNvSpPr>
          <p:nvPr/>
        </p:nvSpPr>
        <p:spPr bwMode="auto">
          <a:xfrm flipV="1">
            <a:off x="3151188" y="3581400"/>
            <a:ext cx="963611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0" name="Line 13"/>
          <p:cNvSpPr>
            <a:spLocks noChangeShapeType="1"/>
          </p:cNvSpPr>
          <p:nvPr/>
        </p:nvSpPr>
        <p:spPr bwMode="auto">
          <a:xfrm>
            <a:off x="2777331" y="3469277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83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7FA492-48DC-43B8-99B4-E576DA737AE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zh-CN" sz="1400" b="0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例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6477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习题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5.4-5  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今天是星期一</a:t>
            </a:r>
            <a:r>
              <a:rPr lang="zh-CN" altLang="en-US" smtClean="0">
                <a:latin typeface="Times New Roman" panose="02020603050405020304" pitchFamily="18" charset="0"/>
              </a:rPr>
              <a:t>，         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天后是星期几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解：需要求出           </a:t>
            </a:r>
            <a:r>
              <a:rPr lang="en-US" altLang="zh-CN" smtClean="0">
                <a:latin typeface="Times New Roman" panose="02020603050405020304" pitchFamily="18" charset="0"/>
              </a:rPr>
              <a:t>(mod 7)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?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7</a:t>
            </a:r>
            <a:r>
              <a:rPr lang="zh-CN" altLang="en-US" smtClean="0">
                <a:latin typeface="Times New Roman" panose="02020603050405020304" pitchFamily="18" charset="0"/>
              </a:rPr>
              <a:t>是质数，</a:t>
            </a:r>
            <a:r>
              <a:rPr lang="en-US" altLang="zh-CN" smtClean="0">
                <a:latin typeface="Times New Roman" panose="02020603050405020304" pitchFamily="18" charset="0"/>
              </a:rPr>
              <a:t>7 |10</a:t>
            </a:r>
            <a:r>
              <a:rPr lang="zh-CN" altLang="en-US" smtClean="0">
                <a:latin typeface="Times New Roman" panose="02020603050405020304" pitchFamily="18" charset="0"/>
              </a:rPr>
              <a:t>，由</a:t>
            </a:r>
            <a:r>
              <a:rPr lang="it-IT" altLang="zh-CN" smtClean="0">
                <a:latin typeface="Times New Roman" panose="02020603050405020304" pitchFamily="18" charset="0"/>
              </a:rPr>
              <a:t>Fermat</a:t>
            </a:r>
            <a:r>
              <a:rPr lang="zh-CN" altLang="it-IT" smtClean="0">
                <a:latin typeface="Times New Roman" panose="02020603050405020304" pitchFamily="18" charset="0"/>
              </a:rPr>
              <a:t>小定理</a:t>
            </a:r>
            <a:r>
              <a:rPr lang="it-IT" altLang="zh-CN" smtClean="0">
                <a:latin typeface="Times New Roman" panose="02020603050405020304" pitchFamily="18" charset="0"/>
              </a:rPr>
              <a:t>Ⅰ</a:t>
            </a:r>
            <a:r>
              <a:rPr lang="zh-CN" altLang="en-US" smtClean="0">
                <a:latin typeface="Times New Roman" panose="02020603050405020304" pitchFamily="18" charset="0"/>
              </a:rPr>
              <a:t>知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6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1(mod 7)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另外，由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， 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8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 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。所以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</a:rPr>
              <a:t>=6N+4</a:t>
            </a:r>
            <a:r>
              <a:rPr lang="zh-CN" altLang="en-US" smtClean="0">
                <a:latin typeface="Times New Roman" panose="02020603050405020304" pitchFamily="18" charset="0"/>
              </a:rPr>
              <a:t>，即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             (mod 7)= 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6N+4</a:t>
            </a:r>
            <a:r>
              <a:rPr lang="en-US" altLang="zh-CN" smtClean="0">
                <a:latin typeface="Times New Roman" panose="02020603050405020304" pitchFamily="18" charset="0"/>
              </a:rPr>
              <a:t> (mod 7)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                  = 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6N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(mod 7)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(mod 7)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由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3(mod 7)</a:t>
            </a:r>
            <a:r>
              <a:rPr lang="zh-CN" altLang="en-US" smtClean="0">
                <a:latin typeface="Times New Roman" panose="02020603050405020304" pitchFamily="18" charset="0"/>
              </a:rPr>
              <a:t>有 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2(mod 7)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7)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所以           </a:t>
            </a:r>
            <a:r>
              <a:rPr lang="en-US" altLang="zh-CN" smtClean="0">
                <a:latin typeface="Times New Roman" panose="02020603050405020304" pitchFamily="18" charset="0"/>
              </a:rPr>
              <a:t>(mod 7)=4</a:t>
            </a:r>
            <a:r>
              <a:rPr lang="zh-CN" altLang="en-US" smtClean="0">
                <a:latin typeface="Times New Roman" panose="02020603050405020304" pitchFamily="18" charset="0"/>
              </a:rPr>
              <a:t>，即          天后是星期五。</a:t>
            </a:r>
          </a:p>
        </p:txBody>
      </p:sp>
      <p:graphicFrame>
        <p:nvGraphicFramePr>
          <p:cNvPr id="62467" name="Object 7"/>
          <p:cNvGraphicFramePr>
            <a:graphicFrameLocks noChangeAspect="1"/>
          </p:cNvGraphicFramePr>
          <p:nvPr/>
        </p:nvGraphicFramePr>
        <p:xfrm>
          <a:off x="4953000" y="1524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85735" imgH="171450" progId="Equation.3">
                  <p:embed/>
                </p:oleObj>
              </mc:Choice>
              <mc:Fallback>
                <p:oleObj name="公式" r:id="rId3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0"/>
          <p:cNvGraphicFramePr>
            <a:graphicFrameLocks noChangeAspect="1"/>
          </p:cNvGraphicFramePr>
          <p:nvPr/>
        </p:nvGraphicFramePr>
        <p:xfrm>
          <a:off x="2971800" y="7620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285735" imgH="171450" progId="Equation.3">
                  <p:embed/>
                </p:oleObj>
              </mc:Choice>
              <mc:Fallback>
                <p:oleObj name="公式" r:id="rId5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620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3"/>
          <p:cNvGraphicFramePr>
            <a:graphicFrameLocks noChangeAspect="1"/>
          </p:cNvGraphicFramePr>
          <p:nvPr/>
        </p:nvGraphicFramePr>
        <p:xfrm>
          <a:off x="990600" y="40386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7" imgW="285735" imgH="171450" progId="Equation.3">
                  <p:embed/>
                </p:oleObj>
              </mc:Choice>
              <mc:Fallback>
                <p:oleObj name="公式" r:id="rId7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6"/>
          <p:cNvGraphicFramePr>
            <a:graphicFrameLocks noChangeAspect="1"/>
          </p:cNvGraphicFramePr>
          <p:nvPr/>
        </p:nvGraphicFramePr>
        <p:xfrm>
          <a:off x="1295400" y="57150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9" imgW="285735" imgH="171450" progId="Equation.3">
                  <p:embed/>
                </p:oleObj>
              </mc:Choice>
              <mc:Fallback>
                <p:oleObj name="公式" r:id="rId9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9"/>
          <p:cNvGraphicFramePr>
            <a:graphicFrameLocks noChangeAspect="1"/>
          </p:cNvGraphicFramePr>
          <p:nvPr/>
        </p:nvGraphicFramePr>
        <p:xfrm>
          <a:off x="4953000" y="57150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11" imgW="285735" imgH="171450" progId="Equation.3">
                  <p:embed/>
                </p:oleObj>
              </mc:Choice>
              <mc:Fallback>
                <p:oleObj name="公式" r:id="rId11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Line 21"/>
          <p:cNvSpPr>
            <a:spLocks noChangeShapeType="1"/>
          </p:cNvSpPr>
          <p:nvPr/>
        </p:nvSpPr>
        <p:spPr bwMode="auto">
          <a:xfrm>
            <a:off x="2590800" y="15240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52737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证明：最后证明(2)式是(1)的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个不同解，而且</a:t>
            </a:r>
            <a:r>
              <a:rPr lang="en-US" altLang="zh-CN" dirty="0" smtClean="0">
                <a:latin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</a:rPr>
              <a:t>式只有</a:t>
            </a:r>
            <a:r>
              <a:rPr lang="en-US" altLang="zh-CN" dirty="0" smtClean="0">
                <a:latin typeface="Times New Roman" panose="02020603050405020304" pitchFamily="18" charset="0"/>
              </a:rPr>
              <a:t>(2)</a:t>
            </a:r>
            <a:r>
              <a:rPr lang="zh-CN" altLang="en-US" dirty="0" smtClean="0">
                <a:latin typeface="Times New Roman" panose="02020603050405020304" pitchFamily="18" charset="0"/>
              </a:rPr>
              <a:t>式这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个不同的解。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往证(2)式是(1)的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个不同解，因为0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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dirty="0" smtClean="0">
                <a:latin typeface="Times New Roman" panose="02020603050405020304" pitchFamily="18" charset="0"/>
              </a:rPr>
              <a:t> m/d，</a:t>
            </a:r>
            <a:r>
              <a:rPr lang="zh-CN" altLang="en-US" dirty="0" smtClean="0">
                <a:latin typeface="Times New Roman" panose="02020603050405020304" pitchFamily="18" charset="0"/>
              </a:rPr>
              <a:t>故0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zh-CN" altLang="en-US" dirty="0" smtClean="0">
                <a:latin typeface="Times New Roman" panose="02020603050405020304" pitchFamily="18" charset="0"/>
              </a:rPr>
              <a:t>(2)中每一个式子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m，</a:t>
            </a:r>
            <a:r>
              <a:rPr lang="zh-CN" altLang="en-US" dirty="0" smtClean="0">
                <a:latin typeface="Times New Roman" panose="02020603050405020304" pitchFamily="18" charset="0"/>
              </a:rPr>
              <a:t>且互不相同，所以它们之间关于模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互不同余，即(2)为(1)的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个不同解。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,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+m/d, 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+2m/d, …, 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+(d-1)m/d ……(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36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066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C3D3C1-AEEA-42B7-A356-D9D6AB53ACD5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定理5.3.3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624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/>
              <a:t>练习：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判断对错：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存在集合</a:t>
            </a:r>
            <a:r>
              <a:rPr lang="en-US" altLang="zh-CN" dirty="0" smtClean="0"/>
              <a:t>A,B   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B</a:t>
            </a:r>
            <a:r>
              <a:rPr lang="zh-CN" altLang="en-US" dirty="0" smtClean="0">
                <a:latin typeface="+mn-ea"/>
                <a:sym typeface="Symbol" pitchFamily="18" charset="2"/>
              </a:rPr>
              <a:t>且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FF66"/>
                </a:solidFill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华文新魏" pitchFamily="2" charset="-122"/>
                <a:sym typeface="Symbol" pitchFamily="18" charset="2"/>
              </a:rPr>
              <a:t>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</a:t>
            </a: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en-US" altLang="zh-CN" dirty="0" smtClean="0">
                <a:sym typeface="Symbol" pitchFamily="18" charset="2"/>
              </a:rPr>
              <a:t>A={1,3}, B={2,3} 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(A)-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(B )={ {1}, {1,3}}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R1,R2</a:t>
            </a:r>
            <a:r>
              <a:rPr lang="zh-CN" altLang="en-US" dirty="0" smtClean="0"/>
              <a:t>有反对称性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R1</a:t>
            </a:r>
            <a:r>
              <a:rPr lang="en-US" altLang="zh-CN" dirty="0" smtClean="0">
                <a:sym typeface="Symbol" pitchFamily="18" charset="2"/>
              </a:rPr>
              <a:t>∪</a:t>
            </a:r>
            <a:r>
              <a:rPr lang="en-US" altLang="zh-CN" dirty="0" smtClean="0"/>
              <a:t>R2</a:t>
            </a:r>
            <a:r>
              <a:rPr lang="zh-CN" altLang="en-US" dirty="0" smtClean="0"/>
              <a:t>有反对称性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(5)(PQ)</a:t>
            </a:r>
            <a:r>
              <a:rPr lang="en-US" altLang="zh-CN" dirty="0" smtClean="0">
                <a:sym typeface="Symbol"/>
              </a:rPr>
              <a:t> (P  Q)</a:t>
            </a:r>
            <a:r>
              <a:rPr lang="zh-CN" altLang="en-US" dirty="0" smtClean="0">
                <a:sym typeface="Symbol"/>
              </a:rPr>
              <a:t>为恒假公式</a:t>
            </a:r>
            <a:endParaRPr lang="en-US" altLang="zh-CN" dirty="0" smtClean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(6)</a:t>
            </a:r>
            <a:r>
              <a:rPr lang="zh-CN" altLang="en-US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x(G(x)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H(x))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xG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Symbol"/>
              </a:rPr>
              <a:t> 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H</a:t>
            </a:r>
            <a:r>
              <a:rPr lang="en-US" altLang="zh-CN" dirty="0" smtClean="0">
                <a:sym typeface="Symbol"/>
              </a:rPr>
              <a:t>(x)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(7) </a:t>
            </a:r>
            <a:r>
              <a:rPr lang="en-US" altLang="zh-CN" dirty="0" smtClean="0">
                <a:sym typeface="Symbol" pitchFamily="18" charset="2"/>
              </a:rPr>
              <a:t>(PQ) R</a:t>
            </a:r>
            <a:r>
              <a:rPr lang="zh-CN" altLang="en-US" dirty="0" smtClean="0">
                <a:sym typeface="Symbol" pitchFamily="18" charset="2"/>
              </a:rPr>
              <a:t>与</a:t>
            </a:r>
            <a:r>
              <a:rPr lang="en-US" altLang="zh-CN" dirty="0" smtClean="0">
                <a:sym typeface="Symbol" pitchFamily="18" charset="2"/>
              </a:rPr>
              <a:t>(P</a:t>
            </a:r>
            <a:r>
              <a:rPr lang="en-US" altLang="zh-CN" dirty="0" smtClean="0">
                <a:sym typeface="Symbol"/>
              </a:rPr>
              <a:t>Q)</a:t>
            </a:r>
            <a:r>
              <a:rPr lang="en-US" altLang="zh-CN" dirty="0" smtClean="0">
                <a:sym typeface="Symbol" pitchFamily="18" charset="2"/>
              </a:rPr>
              <a:t> R</a:t>
            </a:r>
            <a:r>
              <a:rPr lang="zh-CN" altLang="en-US" dirty="0" smtClean="0">
                <a:sym typeface="Symbol" pitchFamily="18" charset="2"/>
              </a:rPr>
              <a:t>等价</a:t>
            </a:r>
            <a:endParaRPr lang="zh-CN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658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(8)</a:t>
            </a:r>
            <a:r>
              <a:rPr lang="zh-CN" altLang="en-US" dirty="0" smtClean="0"/>
              <a:t>对于集合</a:t>
            </a:r>
            <a:r>
              <a:rPr lang="en-US" altLang="zh-CN" dirty="0" smtClean="0"/>
              <a:t>A,B,C,</a:t>
            </a: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 B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en-US" altLang="zh-CN" dirty="0" smtClean="0"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 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zh-CN" altLang="en-US" dirty="0" smtClean="0">
                <a:sym typeface="Symbol"/>
              </a:rPr>
              <a:t>则</a:t>
            </a:r>
            <a:r>
              <a:rPr lang="en-US" altLang="zh-CN" dirty="0" smtClean="0">
                <a:sym typeface="Symbol"/>
              </a:rPr>
              <a:t>B=C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(9)</a:t>
            </a:r>
            <a:r>
              <a:rPr lang="en-US" altLang="zh-CN" dirty="0" smtClean="0">
                <a:sym typeface="Symbol" pitchFamily="18" charset="2"/>
              </a:rPr>
              <a:t>A={1,2,3},A</a:t>
            </a:r>
            <a:r>
              <a:rPr lang="zh-CN" altLang="en-US" dirty="0" smtClean="0">
                <a:sym typeface="Symbol" pitchFamily="18" charset="2"/>
              </a:rPr>
              <a:t>上共有</a:t>
            </a:r>
            <a:r>
              <a:rPr lang="en-US" altLang="zh-CN" dirty="0" smtClean="0">
                <a:sym typeface="Symbol" pitchFamily="18" charset="2"/>
              </a:rPr>
              <a:t>6</a:t>
            </a:r>
            <a:r>
              <a:rPr lang="zh-CN" altLang="en-US" dirty="0" smtClean="0">
                <a:sym typeface="Symbol" pitchFamily="18" charset="2"/>
              </a:rPr>
              <a:t>个等价关系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(10)</a:t>
            </a:r>
            <a:r>
              <a:rPr lang="zh-CN" altLang="en-US" dirty="0" smtClean="0">
                <a:sym typeface="Symbol" pitchFamily="18" charset="2"/>
              </a:rPr>
              <a:t>若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B,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 smtClean="0">
                <a:sym typeface="Symbol"/>
              </a:rPr>
              <a:t> B=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, A B=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(11)(P Q) ((</a:t>
            </a: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Q R</a:t>
            </a:r>
            <a:r>
              <a:rPr lang="en-US" altLang="zh-CN" dirty="0" smtClean="0">
                <a:sym typeface="Symbol" pitchFamily="18" charset="2"/>
              </a:rPr>
              <a:t>) (PR))</a:t>
            </a:r>
            <a:r>
              <a:rPr lang="zh-CN" altLang="en-US" dirty="0" smtClean="0">
                <a:sym typeface="Symbol" pitchFamily="18" charset="2"/>
              </a:rPr>
              <a:t>是恒真公式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</a:rPr>
              <a:t>(12)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Skolem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,S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恒真性等价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8371" name="Line 6"/>
          <p:cNvSpPr>
            <a:spLocks noChangeShapeType="1"/>
          </p:cNvSpPr>
          <p:nvPr/>
        </p:nvSpPr>
        <p:spPr bwMode="auto">
          <a:xfrm>
            <a:off x="6400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8372" name="Line 6"/>
          <p:cNvSpPr>
            <a:spLocks noChangeShapeType="1"/>
          </p:cNvSpPr>
          <p:nvPr/>
        </p:nvSpPr>
        <p:spPr bwMode="auto">
          <a:xfrm>
            <a:off x="7543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04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54075"/>
            <a:ext cx="8763000" cy="6019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再考虑(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只有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个不同解。即若数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)的解，往证关于模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m，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必同余(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)中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个数之一。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  因为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0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d-1</a:t>
            </a:r>
            <a:r>
              <a:rPr lang="zh-CN" altLang="en-US" sz="3300" dirty="0" smtClean="0">
                <a:latin typeface="宋体" panose="02010600030101010101" pitchFamily="2" charset="-122"/>
              </a:rPr>
              <a:t>为关于模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的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完全剩余系</a:t>
            </a:r>
            <a:r>
              <a:rPr lang="zh-CN" altLang="en-US" sz="3300" dirty="0" smtClean="0">
                <a:latin typeface="宋体" panose="02010600030101010101" pitchFamily="2" charset="-122"/>
              </a:rPr>
              <a:t>，故存在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d-1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使得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(mod d)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宋体" panose="02010600030101010101" pitchFamily="2" charset="-122"/>
              </a:rPr>
              <a:t>，两边和模同乘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 </a:t>
            </a:r>
            <a:r>
              <a:rPr lang="zh-CN" altLang="en-US" sz="3300" dirty="0" smtClean="0">
                <a:latin typeface="宋体" panose="02010600030101010101" pitchFamily="2" charset="-122"/>
              </a:rPr>
              <a:t>得，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/d)m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/d)m (mod m)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故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im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/d(mod m)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证毕。</a:t>
            </a:r>
            <a:endParaRPr lang="en-US" altLang="zh-CN" sz="3300" dirty="0" smtClean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,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+m/d, 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+2m/d, …, 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+(d-1)m/d ……(2)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16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521C6B-8A1E-426A-A09A-568842E84AB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定理5.3.3</a:t>
            </a:r>
            <a:endParaRPr lang="en-US" altLang="zh-CN" sz="36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019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解合同式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6x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15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解： （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33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=3           3|15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先求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2x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11)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的解。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2x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16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11)      x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8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11)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原合同式有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个解：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8+11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8+22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8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19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30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endParaRPr lang="zh-CN" altLang="en-US" sz="33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27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C09124-6538-412A-B868-6A920ADCE355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+mj-ea"/>
              </a:rPr>
              <a:t>例</a:t>
            </a:r>
            <a:r>
              <a:rPr lang="zh-CN" altLang="en-US" sz="4000" dirty="0" smtClean="0">
                <a:latin typeface="Times New Roman" pitchFamily="18" charset="0"/>
              </a:rPr>
              <a:t> 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134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/>
              <a:t>总结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Times New Roman" panose="02020603050405020304" pitchFamily="18" charset="0"/>
              </a:rPr>
              <a:t>一次同余式</a:t>
            </a:r>
            <a:r>
              <a:rPr lang="en-US" altLang="zh-CN" sz="3600" smtClean="0">
                <a:latin typeface="Times New Roman" panose="02020603050405020304" pitchFamily="18" charset="0"/>
              </a:rPr>
              <a:t>ax</a:t>
            </a:r>
            <a:r>
              <a:rPr lang="en-US" altLang="en-US" sz="3600" smtClean="0">
                <a:latin typeface="Times New Roman" panose="02020603050405020304" pitchFamily="18" charset="0"/>
              </a:rPr>
              <a:t>≡</a:t>
            </a:r>
            <a:r>
              <a:rPr lang="en-US" altLang="zh-CN" sz="3600" smtClean="0">
                <a:latin typeface="Times New Roman" panose="02020603050405020304" pitchFamily="18" charset="0"/>
              </a:rPr>
              <a:t>b(mod m)</a:t>
            </a:r>
            <a:r>
              <a:rPr lang="zh-CN" altLang="en-US" sz="3600" smtClean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solidFill>
                  <a:srgbClr val="FFFFFF"/>
                </a:solidFill>
                <a:latin typeface="Times New Roman" panose="02020603050405020304" pitchFamily="18" charset="0"/>
              </a:rPr>
              <a:t>(a, m)=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438400" y="19050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solidFill>
                  <a:srgbClr val="FFFFFF"/>
                </a:solidFill>
                <a:latin typeface="Times New Roman" panose="02020603050405020304" pitchFamily="18" charset="0"/>
              </a:rPr>
              <a:t>1, b</a:t>
            </a:r>
            <a:r>
              <a:rPr lang="zh-C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任意</a:t>
            </a:r>
            <a:r>
              <a:rPr lang="en-US" altLang="zh-CN" sz="3600">
                <a:solidFill>
                  <a:srgbClr val="FFFFFF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有一个解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362200" y="42672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solidFill>
                  <a:srgbClr val="FFFFFF"/>
                </a:solidFill>
                <a:latin typeface="Times New Roman" panose="02020603050405020304" pitchFamily="18" charset="0"/>
              </a:rPr>
              <a:t>d&gt;1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038600" y="33528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solidFill>
                  <a:srgbClr val="FFFFFF"/>
                </a:solidFill>
                <a:latin typeface="Times New Roman" panose="02020603050405020304" pitchFamily="18" charset="0"/>
              </a:rPr>
              <a:t>d | b; </a:t>
            </a:r>
            <a:r>
              <a:rPr lang="zh-C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36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个解 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038600" y="4876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solidFill>
                  <a:srgbClr val="FFFFFF"/>
                </a:solidFill>
                <a:latin typeface="Times New Roman" panose="02020603050405020304" pitchFamily="18" charset="0"/>
              </a:rPr>
              <a:t>d | b; </a:t>
            </a:r>
            <a:r>
              <a:rPr lang="zh-CN" altLang="en-US" sz="3600">
                <a:solidFill>
                  <a:srgbClr val="FFFFFF"/>
                </a:solidFill>
                <a:latin typeface="Times New Roman" panose="02020603050405020304" pitchFamily="18" charset="0"/>
              </a:rPr>
              <a:t>无解 </a:t>
            </a:r>
          </a:p>
        </p:txBody>
      </p:sp>
      <p:sp>
        <p:nvSpPr>
          <p:cNvPr id="73737" name="AutoShape 9"/>
          <p:cNvSpPr>
            <a:spLocks/>
          </p:cNvSpPr>
          <p:nvPr/>
        </p:nvSpPr>
        <p:spPr bwMode="auto">
          <a:xfrm>
            <a:off x="1905000" y="2133600"/>
            <a:ext cx="457200" cy="2667000"/>
          </a:xfrm>
          <a:prstGeom prst="leftBrace">
            <a:avLst>
              <a:gd name="adj1" fmla="val 48611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8" name="AutoShape 10"/>
          <p:cNvSpPr>
            <a:spLocks/>
          </p:cNvSpPr>
          <p:nvPr/>
        </p:nvSpPr>
        <p:spPr bwMode="auto">
          <a:xfrm>
            <a:off x="3505200" y="35814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4419600" y="51054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37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56CDF1-7508-47D3-9B11-26FEA86EA746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072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tabLst>
                <a:tab pos="1711325" algn="l"/>
              </a:tabLst>
              <a:defRPr/>
            </a:pPr>
            <a:r>
              <a:rPr lang="zh-CN" altLang="en-US" sz="4800" smtClean="0">
                <a:latin typeface="Times New Roman" pitchFamily="18" charset="0"/>
                <a:ea typeface="宋体" pitchFamily="2" charset="-122"/>
              </a:rPr>
              <a:t>§5.4 	</a:t>
            </a:r>
            <a:r>
              <a:rPr lang="zh-CN" altLang="en-US" sz="4800" smtClean="0">
                <a:latin typeface="宋体" pitchFamily="2" charset="-122"/>
                <a:ea typeface="宋体" pitchFamily="2" charset="-122"/>
              </a:rPr>
              <a:t>秦九韶定理</a:t>
            </a:r>
            <a:r>
              <a:rPr lang="zh-CN" altLang="en-US" sz="4800" smtClean="0">
                <a:latin typeface="Times New Roman" pitchFamily="18" charset="0"/>
                <a:ea typeface="宋体" pitchFamily="2" charset="-122"/>
              </a:rPr>
              <a:t>  	</a:t>
            </a:r>
            <a:r>
              <a:rPr lang="en-US" altLang="zh-CN" sz="4800" smtClean="0">
                <a:latin typeface="Times New Roman" pitchFamily="18" charset="0"/>
                <a:ea typeface="宋体" pitchFamily="2" charset="-122"/>
              </a:rPr>
              <a:t>Euler</a:t>
            </a:r>
            <a:r>
              <a:rPr lang="zh-CN" altLang="en-US" sz="4800" smtClean="0"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 sz="4800" smtClean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837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954657-FD61-4F62-92FA-CD2B961A909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§5.4.1  一次同余式组  秦九韶定理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定理5.4.1</a:t>
            </a:r>
            <a:r>
              <a:rPr lang="zh-CN" altLang="en-US" dirty="0" smtClean="0">
                <a:latin typeface="Times New Roman" panose="02020603050405020304" pitchFamily="18" charset="0"/>
              </a:rPr>
              <a:t>  设[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的最低公倍数。则同余式组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 (mod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 (mod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 ……………..(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</a:rPr>
              <a:t>mod[m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</a:rPr>
              <a:t>下有唯一解的充要条件为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)|(a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-a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 ……………………….(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Note: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当此定理中的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)=1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这种特殊情况时，则（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）有关于模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唯一解。推广此特殊情形即得到中国剩余定理，也称为孙子定理。后经过秦九韶整理和解法的推广，我们这里称之为秦九韶定理。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939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33461D-1206-4FD9-8F5E-AC9D93CC48D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CN" sz="1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9704</TotalTime>
  <Words>3436</Words>
  <Application>Microsoft Office PowerPoint</Application>
  <PresentationFormat>全屏显示(4:3)</PresentationFormat>
  <Paragraphs>344</Paragraphs>
  <Slides>41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黑体</vt:lpstr>
      <vt:lpstr>华文新魏</vt:lpstr>
      <vt:lpstr>宋体</vt:lpstr>
      <vt:lpstr>Arial</vt:lpstr>
      <vt:lpstr>Arial Black</vt:lpstr>
      <vt:lpstr>Symbol</vt:lpstr>
      <vt:lpstr>Times New Roman</vt:lpstr>
      <vt:lpstr>Wingdings</vt:lpstr>
      <vt:lpstr>Network Blitz</vt:lpstr>
      <vt:lpstr>1_Network Blitz</vt:lpstr>
      <vt:lpstr>2_Network Blitz</vt:lpstr>
      <vt:lpstr>5_Network Blitz</vt:lpstr>
      <vt:lpstr>3_Network Blitz</vt:lpstr>
      <vt:lpstr>Microsoft 公式 3.0</vt:lpstr>
      <vt:lpstr>定理5.3.3</vt:lpstr>
      <vt:lpstr>定理5.3.3</vt:lpstr>
      <vt:lpstr>定理5.3.3</vt:lpstr>
      <vt:lpstr>定理5.3.3</vt:lpstr>
      <vt:lpstr>定理5.3.3</vt:lpstr>
      <vt:lpstr>例 </vt:lpstr>
      <vt:lpstr>总结</vt:lpstr>
      <vt:lpstr>§5.4  秦九韶定理   Euler函数 </vt:lpstr>
      <vt:lpstr>§5.4.1  一次同余式组  秦九韶定理 </vt:lpstr>
      <vt:lpstr>证明：</vt:lpstr>
      <vt:lpstr>证明：</vt:lpstr>
      <vt:lpstr>PowerPoint 演示文稿</vt:lpstr>
      <vt:lpstr>§5.4.1  一次同余式组  秦九韶定理</vt:lpstr>
      <vt:lpstr>证明 :</vt:lpstr>
      <vt:lpstr>证明 :</vt:lpstr>
      <vt:lpstr>证明 :</vt:lpstr>
      <vt:lpstr>PowerPoint 演示文稿</vt:lpstr>
      <vt:lpstr>例5.4.1</vt:lpstr>
      <vt:lpstr>PowerPoint 演示文稿</vt:lpstr>
      <vt:lpstr>例5.4.1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定理5.4.5 </vt:lpstr>
      <vt:lpstr>定理5.4.6 </vt:lpstr>
      <vt:lpstr>PowerPoint 演示文稿</vt:lpstr>
      <vt:lpstr>证明：</vt:lpstr>
      <vt:lpstr>练习：</vt:lpstr>
      <vt:lpstr>定理5.4.7 费马-欧拉定理</vt:lpstr>
      <vt:lpstr>定理5.4.7 费马-欧拉定理</vt:lpstr>
      <vt:lpstr>PowerPoint 演示文稿</vt:lpstr>
      <vt:lpstr>例</vt:lpstr>
      <vt:lpstr>PowerPoint 演示文稿</vt:lpstr>
      <vt:lpstr>练习：</vt:lpstr>
      <vt:lpstr>PowerPoint 演示文稿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</dc:title>
  <dc:creator>ouyang</dc:creator>
  <cp:lastModifiedBy>Windows 用户</cp:lastModifiedBy>
  <cp:revision>492</cp:revision>
  <cp:lastPrinted>1601-01-01T00:00:00Z</cp:lastPrinted>
  <dcterms:created xsi:type="dcterms:W3CDTF">2002-08-29T00:33:30Z</dcterms:created>
  <dcterms:modified xsi:type="dcterms:W3CDTF">2022-06-03T13:33:54Z</dcterms:modified>
</cp:coreProperties>
</file>