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604" r:id="rId1"/>
  </p:sldMasterIdLst>
  <p:notesMasterIdLst>
    <p:notesMasterId r:id="rId46"/>
  </p:notesMasterIdLst>
  <p:handoutMasterIdLst>
    <p:handoutMasterId r:id="rId47"/>
  </p:handoutMasterIdLst>
  <p:sldIdLst>
    <p:sldId id="656" r:id="rId2"/>
    <p:sldId id="655" r:id="rId3"/>
    <p:sldId id="657" r:id="rId4"/>
    <p:sldId id="597" r:id="rId5"/>
    <p:sldId id="658" r:id="rId6"/>
    <p:sldId id="659" r:id="rId7"/>
    <p:sldId id="686" r:id="rId8"/>
    <p:sldId id="661" r:id="rId9"/>
    <p:sldId id="450" r:id="rId10"/>
    <p:sldId id="406" r:id="rId11"/>
    <p:sldId id="662" r:id="rId12"/>
    <p:sldId id="602" r:id="rId13"/>
    <p:sldId id="542" r:id="rId14"/>
    <p:sldId id="677" r:id="rId15"/>
    <p:sldId id="664" r:id="rId16"/>
    <p:sldId id="622" r:id="rId17"/>
    <p:sldId id="507" r:id="rId18"/>
    <p:sldId id="511" r:id="rId19"/>
    <p:sldId id="678" r:id="rId20"/>
    <p:sldId id="666" r:id="rId21"/>
    <p:sldId id="679" r:id="rId22"/>
    <p:sldId id="688" r:id="rId23"/>
    <p:sldId id="513" r:id="rId24"/>
    <p:sldId id="566" r:id="rId25"/>
    <p:sldId id="680" r:id="rId26"/>
    <p:sldId id="668" r:id="rId27"/>
    <p:sldId id="681" r:id="rId28"/>
    <p:sldId id="572" r:id="rId29"/>
    <p:sldId id="625" r:id="rId30"/>
    <p:sldId id="691" r:id="rId31"/>
    <p:sldId id="627" r:id="rId32"/>
    <p:sldId id="687" r:id="rId33"/>
    <p:sldId id="692" r:id="rId34"/>
    <p:sldId id="682" r:id="rId35"/>
    <p:sldId id="670" r:id="rId36"/>
    <p:sldId id="683" r:id="rId37"/>
    <p:sldId id="579" r:id="rId38"/>
    <p:sldId id="580" r:id="rId39"/>
    <p:sldId id="581" r:id="rId40"/>
    <p:sldId id="582" r:id="rId41"/>
    <p:sldId id="690" r:id="rId42"/>
    <p:sldId id="612" r:id="rId43"/>
    <p:sldId id="611" r:id="rId44"/>
    <p:sldId id="684" r:id="rId45"/>
  </p:sldIdLst>
  <p:sldSz cx="9144000" cy="5143500" type="screen16x9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3333CC"/>
    <a:srgbClr val="FFFF99"/>
    <a:srgbClr val="FF33CC"/>
    <a:srgbClr val="FF99CC"/>
    <a:srgbClr val="FFCCCC"/>
    <a:srgbClr val="FF9900"/>
    <a:srgbClr val="00990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99" autoAdjust="0"/>
    <p:restoredTop sz="83198" autoAdjust="0"/>
  </p:normalViewPr>
  <p:slideViewPr>
    <p:cSldViewPr>
      <p:cViewPr varScale="1">
        <p:scale>
          <a:sx n="96" d="100"/>
          <a:sy n="96" d="100"/>
        </p:scale>
        <p:origin x="450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2940" y="-8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085" cy="511486"/>
          </a:xfrm>
          <a:prstGeom prst="rect">
            <a:avLst/>
          </a:prstGeom>
        </p:spPr>
        <p:txBody>
          <a:bodyPr vert="horz" lIns="94887" tIns="47444" rIns="94887" bIns="47444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0548" y="0"/>
            <a:ext cx="3077085" cy="511486"/>
          </a:xfrm>
          <a:prstGeom prst="rect">
            <a:avLst/>
          </a:prstGeom>
        </p:spPr>
        <p:txBody>
          <a:bodyPr vert="horz" lIns="94887" tIns="47444" rIns="94887" bIns="47444" rtlCol="0"/>
          <a:lstStyle>
            <a:lvl1pPr algn="r">
              <a:defRPr sz="1200"/>
            </a:lvl1pPr>
          </a:lstStyle>
          <a:p>
            <a:fld id="{C48AA596-337F-488F-89AF-E0E1B958A628}" type="datetimeFigureOut">
              <a:rPr lang="zh-CN" altLang="en-US" smtClean="0"/>
              <a:pPr/>
              <a:t>2017/9/4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721494"/>
            <a:ext cx="3077085" cy="511485"/>
          </a:xfrm>
          <a:prstGeom prst="rect">
            <a:avLst/>
          </a:prstGeom>
        </p:spPr>
        <p:txBody>
          <a:bodyPr vert="horz" lIns="94887" tIns="47444" rIns="94887" bIns="47444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0548" y="9721494"/>
            <a:ext cx="3077085" cy="511485"/>
          </a:xfrm>
          <a:prstGeom prst="rect">
            <a:avLst/>
          </a:prstGeom>
        </p:spPr>
        <p:txBody>
          <a:bodyPr vert="horz" lIns="94887" tIns="47444" rIns="94887" bIns="47444" rtlCol="0" anchor="b"/>
          <a:lstStyle>
            <a:lvl1pPr algn="r">
              <a:defRPr sz="1200"/>
            </a:lvl1pPr>
          </a:lstStyle>
          <a:p>
            <a:fld id="{4511AFB4-51AD-4D63-AAD5-8EFB9F200E9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306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057">
              <a:defRPr sz="13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548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057">
              <a:defRPr sz="13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21488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0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097" y="4861564"/>
            <a:ext cx="5679107" cy="460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40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057">
              <a:defRPr sz="13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0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548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057">
              <a:defRPr sz="1300" smtClean="0">
                <a:latin typeface="Arial" pitchFamily="34" charset="0"/>
              </a:defRPr>
            </a:lvl1pPr>
          </a:lstStyle>
          <a:p>
            <a:pPr>
              <a:defRPr/>
            </a:pPr>
            <a:fld id="{9C248093-BC3A-480A-B4FF-423A5957427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98841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3FE6A-A07C-4F62-8FBF-E5DA1DFCF16A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745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50AE390-45C7-4B8F-A2C5-5E70510F9A67}" type="slidenum">
              <a:rPr lang="zh-CN" altLang="en-US">
                <a:latin typeface="Arial" pitchFamily="34" charset="0"/>
              </a:rPr>
              <a:pPr eaLnBrk="1" hangingPunct="1"/>
              <a:t>10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z="1700" dirty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8487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50AE390-45C7-4B8F-A2C5-5E70510F9A67}" type="slidenum">
              <a:rPr lang="zh-CN" altLang="en-US">
                <a:latin typeface="Arial" pitchFamily="34" charset="0"/>
              </a:rPr>
              <a:pPr eaLnBrk="1" hangingPunct="1"/>
              <a:t>11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z="150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157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50AE390-45C7-4B8F-A2C5-5E70510F9A67}" type="slidenum">
              <a:rPr lang="zh-CN" altLang="en-US">
                <a:latin typeface="Arial" pitchFamily="34" charset="0"/>
              </a:rPr>
              <a:pPr eaLnBrk="1" hangingPunct="1"/>
              <a:t>12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defTabSz="948873" eaLnBrk="1" hangingPunct="1">
              <a:defRPr/>
            </a:pP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8690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8873" eaLnBrk="1" hangingPunct="1">
              <a:defRPr/>
            </a:pPr>
            <a:endParaRPr kumimoji="1" lang="zh-CN" altLang="en-US" b="0" dirty="0" smtClean="0">
              <a:effectLst/>
              <a:latin typeface="Arial" pitchFamily="34" charset="0"/>
            </a:endParaRPr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EF96CD6-2BBB-4FDE-89B7-0087A1F4683F}" type="slidenum">
              <a:rPr lang="zh-CN" altLang="en-US">
                <a:latin typeface="Arial" pitchFamily="34" charset="0"/>
              </a:rPr>
              <a:pPr eaLnBrk="1" hangingPunct="1"/>
              <a:t>13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1547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3FE6A-A07C-4F62-8FBF-E5DA1DFCF16A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7264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3FE6A-A07C-4F62-8FBF-E5DA1DFCF16A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2577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8873" eaLnBrk="1" hangingPunct="1">
              <a:defRPr/>
            </a:pPr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EF96CD6-2BBB-4FDE-89B7-0087A1F4683F}" type="slidenum">
              <a:rPr lang="zh-CN" altLang="en-US">
                <a:latin typeface="Arial" pitchFamily="34" charset="0"/>
              </a:rPr>
              <a:pPr eaLnBrk="1" hangingPunct="1"/>
              <a:t>16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8264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 sz="1100" dirty="0">
              <a:latin typeface="Arial" pitchFamily="34" charset="0"/>
            </a:endParaRPr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2168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52168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52168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52168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52168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5216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5216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5216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5216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46AC119F-C965-4607-AE9B-1048D84D090F}" type="slidenum">
              <a:rPr lang="zh-CN" altLang="en-US">
                <a:latin typeface="Arial" pitchFamily="34" charset="0"/>
              </a:rPr>
              <a:pPr eaLnBrk="1" hangingPunct="1"/>
              <a:t>17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9413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890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890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BB2B01EE-BE0F-41AE-B034-DC3D56A24BFF}" type="slidenum">
              <a:rPr lang="zh-CN" altLang="en-US">
                <a:latin typeface="Arial" pitchFamily="34" charset="0"/>
              </a:rPr>
              <a:pPr eaLnBrk="1" hangingPunct="1"/>
              <a:t>18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0707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3FE6A-A07C-4F62-8FBF-E5DA1DFCF16A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257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BC3F133A-7E3A-413E-964C-873A5BA34320}" type="slidenum">
              <a:rPr lang="zh-CN" altLang="en-US">
                <a:solidFill>
                  <a:srgbClr val="000000"/>
                </a:solidFill>
                <a:latin typeface="Arial" pitchFamily="34" charset="0"/>
              </a:rPr>
              <a:pPr eaLnBrk="1" hangingPunct="1"/>
              <a:t>2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00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3FE6A-A07C-4F62-8FBF-E5DA1DFCF16A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4131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8873" eaLnBrk="1" hangingPunct="1">
              <a:defRPr/>
            </a:pPr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EF96CD6-2BBB-4FDE-89B7-0087A1F4683F}" type="slidenum">
              <a:rPr lang="zh-CN" altLang="en-US">
                <a:latin typeface="Arial" pitchFamily="34" charset="0"/>
              </a:rPr>
              <a:pPr eaLnBrk="1" hangingPunct="1"/>
              <a:t>21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8264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8873" eaLnBrk="1" hangingPunct="1">
              <a:defRPr/>
            </a:pPr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EF96CD6-2BBB-4FDE-89B7-0087A1F4683F}" type="slidenum">
              <a:rPr lang="zh-CN" altLang="en-US">
                <a:latin typeface="Arial" pitchFamily="34" charset="0"/>
              </a:rPr>
              <a:pPr eaLnBrk="1" hangingPunct="1"/>
              <a:t>22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5354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9216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75060FE8-6131-4518-866E-DDCFB10BC222}" type="slidenum">
              <a:rPr lang="zh-CN" altLang="en-US">
                <a:latin typeface="Arial" pitchFamily="34" charset="0"/>
              </a:rPr>
              <a:pPr eaLnBrk="1" hangingPunct="1"/>
              <a:t>23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3827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931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931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E6831DBE-FB91-469E-A4CB-4095D082C06F}" type="slidenum">
              <a:rPr lang="zh-CN" altLang="en-US">
                <a:latin typeface="Arial" pitchFamily="34" charset="0"/>
              </a:rPr>
              <a:pPr eaLnBrk="1" hangingPunct="1"/>
              <a:t>24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5749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 smtClean="0">
              <a:latin typeface="Arial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3FE6A-A07C-4F62-8FBF-E5DA1DFCF16A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4131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3FE6A-A07C-4F62-8FBF-E5DA1DFCF16A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8205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8873" eaLnBrk="1" hangingPunct="1">
              <a:defRPr/>
            </a:pPr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EF96CD6-2BBB-4FDE-89B7-0087A1F4683F}" type="slidenum">
              <a:rPr lang="zh-CN" altLang="en-US">
                <a:latin typeface="Arial" pitchFamily="34" charset="0"/>
              </a:rPr>
              <a:pPr eaLnBrk="1" hangingPunct="1"/>
              <a:t>27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8264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248093-BC3A-480A-B4FF-423A59574276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90764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248093-BC3A-480A-B4FF-423A59574276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9076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BC3F133A-7E3A-413E-964C-873A5BA34320}" type="slidenum">
              <a:rPr lang="zh-CN" altLang="en-US">
                <a:solidFill>
                  <a:srgbClr val="000000"/>
                </a:solidFill>
                <a:latin typeface="Arial" pitchFamily="34" charset="0"/>
              </a:rPr>
              <a:pPr eaLnBrk="1" hangingPunct="1"/>
              <a:t>3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defTabSz="948873" eaLnBrk="1" hangingPunct="1">
              <a:defRPr/>
            </a:pPr>
            <a:endParaRPr lang="zh-CN" alt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2673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248093-BC3A-480A-B4FF-423A59574276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90764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248093-BC3A-480A-B4FF-423A59574276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90764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248093-BC3A-480A-B4FF-423A59574276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20557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248093-BC3A-480A-B4FF-423A59574276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17566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3FE6A-A07C-4F62-8FBF-E5DA1DFCF16A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8205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3FE6A-A07C-4F62-8FBF-E5DA1DFCF16A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5558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8873" eaLnBrk="1" hangingPunct="1">
              <a:defRPr/>
            </a:pPr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EF96CD6-2BBB-4FDE-89B7-0087A1F4683F}" type="slidenum">
              <a:rPr lang="zh-CN" altLang="en-US">
                <a:latin typeface="Arial" pitchFamily="34" charset="0"/>
              </a:rPr>
              <a:pPr eaLnBrk="1" hangingPunct="1"/>
              <a:t>36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8264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dirty="0" smtClean="0"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248093-BC3A-480A-B4FF-423A59574276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06099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248093-BC3A-480A-B4FF-423A59574276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16923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248093-BC3A-480A-B4FF-423A59574276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7152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3CCCEA3B-7E9D-4E82-A5EB-4D757B4EEAE9}" type="slidenum">
              <a:rPr lang="zh-CN" altLang="en-US">
                <a:latin typeface="Arial" pitchFamily="34" charset="0"/>
              </a:rPr>
              <a:pPr eaLnBrk="1" hangingPunct="1"/>
              <a:t>4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b="1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6665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248093-BC3A-480A-B4FF-423A59574276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42088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248093-BC3A-480A-B4FF-423A59574276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178734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dirty="0" smtClean="0">
              <a:latin typeface="Arial" pitchFamily="34" charset="0"/>
            </a:endParaRPr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EF96CD6-2BBB-4FDE-89B7-0087A1F4683F}" type="slidenum">
              <a:rPr lang="zh-CN" altLang="en-US">
                <a:latin typeface="Arial" pitchFamily="34" charset="0"/>
              </a:rPr>
              <a:pPr eaLnBrk="1" hangingPunct="1"/>
              <a:t>42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97508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dirty="0" smtClean="0">
              <a:latin typeface="Arial" pitchFamily="34" charset="0"/>
            </a:endParaRPr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EF96CD6-2BBB-4FDE-89B7-0087A1F4683F}" type="slidenum">
              <a:rPr lang="zh-CN" altLang="en-US">
                <a:latin typeface="Arial" pitchFamily="34" charset="0"/>
              </a:rPr>
              <a:pPr eaLnBrk="1" hangingPunct="1"/>
              <a:t>43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5397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3FE6A-A07C-4F62-8FBF-E5DA1DFCF16A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555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3CCCEA3B-7E9D-4E82-A5EB-4D757B4EEAE9}" type="slidenum">
              <a:rPr lang="zh-CN" altLang="en-US">
                <a:latin typeface="Arial" pitchFamily="34" charset="0"/>
              </a:rPr>
              <a:pPr eaLnBrk="1" hangingPunct="1"/>
              <a:t>5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b="1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096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3CCCEA3B-7E9D-4E82-A5EB-4D757B4EEAE9}" type="slidenum">
              <a:rPr lang="zh-CN" altLang="en-US">
                <a:latin typeface="Arial" pitchFamily="34" charset="0"/>
              </a:rPr>
              <a:pPr eaLnBrk="1" hangingPunct="1"/>
              <a:t>6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defTabSz="948873" eaLnBrk="1" hangingPunct="1">
              <a:defRPr/>
            </a:pPr>
            <a:endParaRPr lang="en-US" altLang="zh-CN" b="0" dirty="0" smtClean="0">
              <a:latin typeface="Arial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2366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3FE6A-A07C-4F62-8FBF-E5DA1DFCF16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745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3FE6A-A07C-4F62-8FBF-E5DA1DFCF16A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726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5C23693-4CDF-48A0-BC30-60941A2A3AE6}" type="slidenum">
              <a:rPr lang="zh-CN" altLang="en-US">
                <a:latin typeface="Arial" pitchFamily="34" charset="0"/>
              </a:rPr>
              <a:pPr eaLnBrk="1" hangingPunct="1"/>
              <a:t>9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z="170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823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81ABC3-7603-4C78-B3C4-AD83C1CB889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DB5C4-EDEC-409D-BB92-E8AE453AA2A4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1404451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4" y="1059583"/>
            <a:ext cx="8824831" cy="576063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9592" y="267494"/>
            <a:ext cx="7787208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4687623"/>
            <a:ext cx="378669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43" y="4687623"/>
            <a:ext cx="378669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4687623"/>
            <a:ext cx="11618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EE61635-C8B6-452C-BD01-B454964319D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5" y="1368352"/>
            <a:ext cx="5927571" cy="3226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05" r:id="rId1"/>
    <p:sldLayoutId id="2147485606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 baseline="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G:\QQ截图201607142012副本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1"/>
            <a:ext cx="9144000" cy="5152203"/>
          </a:xfrm>
          <a:prstGeom prst="rect">
            <a:avLst/>
          </a:prstGeom>
          <a:noFill/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714876" y="1714494"/>
            <a:ext cx="3443254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fontAlgn="auto">
              <a:spcAft>
                <a:spcPts val="0"/>
              </a:spcAft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楷体" pitchFamily="49" charset="-122"/>
                <a:cs typeface="+mj-cs"/>
              </a:rPr>
              <a:t> </a:t>
            </a:r>
            <a:r>
              <a:rPr lang="zh-CN" altLang="en-US" sz="3500" spc="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什么</a:t>
            </a:r>
            <a:r>
              <a:rPr lang="zh-CN" altLang="en-US" sz="3500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是</a:t>
            </a:r>
            <a:r>
              <a:rPr lang="zh-CN" altLang="en-US" sz="3500" spc="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编译</a:t>
            </a:r>
            <a:endParaRPr kumimoji="0" lang="zh-CN" altLang="en-US" sz="3500" b="0" i="0" u="none" strike="noStrike" kern="1200" cap="none" spc="6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857752" y="2428874"/>
            <a:ext cx="3443254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楷体" pitchFamily="49" charset="-122"/>
                <a:cs typeface="+mj-cs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楷体" pitchFamily="49" charset="-122"/>
                <a:cs typeface="+mj-cs"/>
              </a:rPr>
              <a:t>哈尔滨工业大学  陈鄞</a:t>
            </a:r>
            <a:endParaRPr kumimoji="0" lang="zh-CN" altLang="en-US" sz="2000" b="1" i="0" u="none" strike="noStrike" kern="1200" cap="none" spc="6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57840" y="1344613"/>
            <a:ext cx="3143250" cy="441325"/>
          </a:xfrm>
          <a:prstGeom prst="rect">
            <a:avLst/>
          </a:prstGeom>
          <a:ln w="12700">
            <a:noFill/>
          </a:ln>
        </p:spPr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0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第一章 绪论</a:t>
            </a:r>
            <a:endParaRPr lang="zh-CN" altLang="en-US" sz="800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2952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1014442" y="929247"/>
            <a:ext cx="7772400" cy="1213875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endParaRPr lang="en-US" altLang="zh-CN" sz="1800" dirty="0" smtClean="0">
              <a:solidFill>
                <a:srgbClr val="0000FF"/>
              </a:solidFill>
              <a:ea typeface="楷体_GB2312" pitchFamily="49" charset="-122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 smtClean="0">
                <a:solidFill>
                  <a:schemeClr val="accent2">
                    <a:lumMod val="75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ea typeface="楷体_GB2312" pitchFamily="49" charset="-122"/>
                <a:cs typeface="Times New Roman" pitchFamily="18" charset="0"/>
              </a:rPr>
              <a:t>In  the  room  , he  broke  a  window  with  a  hammer </a:t>
            </a:r>
            <a:endParaRPr lang="zh-CN" altLang="en-US" dirty="0" smtClean="0">
              <a:solidFill>
                <a:schemeClr val="accent2">
                  <a:lumMod val="75000"/>
                </a:schemeClr>
              </a:solidFill>
              <a:ea typeface="楷体_GB2312" pitchFamily="49" charset="-122"/>
              <a:cs typeface="Times New Roman" pitchFamily="18" charset="0"/>
            </a:endParaRPr>
          </a:p>
        </p:txBody>
      </p:sp>
      <p:pic>
        <p:nvPicPr>
          <p:cNvPr id="16415" name="Picture 31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786942" y="1340798"/>
            <a:ext cx="648074" cy="1010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zh-CN" altLang="en-US" sz="3000" spc="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人工英汉翻译的例子</a:t>
            </a:r>
            <a:endParaRPr lang="en-US" altLang="zh-CN" sz="3000" spc="3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85824" y="1571618"/>
            <a:ext cx="1512888" cy="1631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smtClean="0">
                <a:solidFill>
                  <a:srgbClr val="FF0000"/>
                </a:solidFill>
              </a:rPr>
              <a:t>~~~~~~~~~</a:t>
            </a:r>
            <a:r>
              <a:rPr lang="en-US" altLang="zh-CN" dirty="0">
                <a:solidFill>
                  <a:srgbClr val="FF0000"/>
                </a:solidFill>
              </a:rPr>
              <a:t>~</a:t>
            </a:r>
            <a:r>
              <a:rPr lang="en-US" altLang="zh-CN" dirty="0" smtClean="0">
                <a:solidFill>
                  <a:srgbClr val="FF0000"/>
                </a:solidFill>
              </a:rPr>
              <a:t>~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3000364" y="1697299"/>
            <a:ext cx="325438" cy="0"/>
          </a:xfrm>
          <a:prstGeom prst="line">
            <a:avLst/>
          </a:prstGeom>
          <a:ln w="7620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548059" y="1675749"/>
            <a:ext cx="523875" cy="0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946184" y="1361294"/>
            <a:ext cx="352425" cy="235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609983" y="1361294"/>
            <a:ext cx="352425" cy="235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91891" y="1433302"/>
            <a:ext cx="350837" cy="235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662146" y="1433302"/>
            <a:ext cx="350838" cy="235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9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12" y="3214692"/>
            <a:ext cx="3818350" cy="1928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413" name="Picture 2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905" y="3017107"/>
            <a:ext cx="434409" cy="453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4315359" y="857238"/>
            <a:ext cx="4185732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 algn="ctr">
              <a:buClr>
                <a:srgbClr val="3333CC"/>
              </a:buClr>
              <a:buFont typeface="Wingdings" pitchFamily="2" charset="2"/>
              <a:buNone/>
            </a:pP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在房间里，他用锤子砸了一扇窗户。</a:t>
            </a:r>
          </a:p>
        </p:txBody>
      </p:sp>
      <p:pic>
        <p:nvPicPr>
          <p:cNvPr id="16414" name="Picture 3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10" y="1857370"/>
            <a:ext cx="882688" cy="423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0739" name="AutoShape 51"/>
          <p:cNvSpPr>
            <a:spLocks/>
          </p:cNvSpPr>
          <p:nvPr/>
        </p:nvSpPr>
        <p:spPr bwMode="auto">
          <a:xfrm>
            <a:off x="1857356" y="3995878"/>
            <a:ext cx="2030202" cy="647574"/>
          </a:xfrm>
          <a:prstGeom prst="borderCallout2">
            <a:avLst>
              <a:gd name="adj1" fmla="val 19412"/>
              <a:gd name="adj2" fmla="val 100884"/>
              <a:gd name="adj3" fmla="val 3306"/>
              <a:gd name="adj4" fmla="val 107361"/>
              <a:gd name="adj5" fmla="val 1458"/>
              <a:gd name="adj6" fmla="val 125454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中间表示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，</a:t>
            </a:r>
            <a:endParaRPr lang="en-US" altLang="zh-CN" b="1" dirty="0" smtClean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r>
              <a:rPr lang="zh-CN" altLang="en-US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独立</a:t>
            </a:r>
            <a:r>
              <a:rPr lang="zh-CN" altLang="en-US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于具体的语言</a:t>
            </a:r>
            <a:endParaRPr lang="en-US" altLang="zh-CN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6325991" y="1720962"/>
            <a:ext cx="6688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补语</a:t>
            </a:r>
          </a:p>
        </p:txBody>
      </p:sp>
      <p:sp>
        <p:nvSpPr>
          <p:cNvPr id="37" name="矩形 36"/>
          <p:cNvSpPr>
            <a:spLocks noChangeArrowheads="1"/>
          </p:cNvSpPr>
          <p:nvPr/>
        </p:nvSpPr>
        <p:spPr bwMode="auto">
          <a:xfrm>
            <a:off x="1572079" y="1720962"/>
            <a:ext cx="5982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 b="1" dirty="0">
                <a:latin typeface="楷体" pitchFamily="49" charset="-122"/>
                <a:ea typeface="楷体" pitchFamily="49" charset="-122"/>
              </a:rPr>
              <a:t>状语</a:t>
            </a:r>
          </a:p>
        </p:txBody>
      </p:sp>
      <p:sp>
        <p:nvSpPr>
          <p:cNvPr id="38" name="矩形 37"/>
          <p:cNvSpPr>
            <a:spLocks noChangeArrowheads="1"/>
          </p:cNvSpPr>
          <p:nvPr/>
        </p:nvSpPr>
        <p:spPr bwMode="auto">
          <a:xfrm>
            <a:off x="2843808" y="1714494"/>
            <a:ext cx="5982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 b="1" dirty="0">
                <a:latin typeface="楷体" pitchFamily="49" charset="-122"/>
                <a:ea typeface="楷体" pitchFamily="49" charset="-122"/>
              </a:rPr>
              <a:t>主语</a:t>
            </a: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3516295" y="1714494"/>
            <a:ext cx="5982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 b="1" dirty="0">
                <a:latin typeface="楷体" pitchFamily="49" charset="-122"/>
                <a:ea typeface="楷体" pitchFamily="49" charset="-122"/>
              </a:rPr>
              <a:t>谓语</a:t>
            </a:r>
          </a:p>
        </p:txBody>
      </p: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4440819" y="1720962"/>
            <a:ext cx="7072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altLang="zh-CN" sz="1600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16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宾语</a:t>
            </a:r>
            <a:endParaRPr lang="zh-CN" altLang="en-US" sz="1600" b="1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428596" y="2297398"/>
            <a:ext cx="7715304" cy="809625"/>
            <a:chOff x="-338076" y="2499742"/>
            <a:chExt cx="7715304" cy="809625"/>
          </a:xfrm>
        </p:grpSpPr>
        <p:sp>
          <p:nvSpPr>
            <p:cNvPr id="42" name="Rectangle 32"/>
            <p:cNvSpPr>
              <a:spLocks noChangeArrowheads="1"/>
            </p:cNvSpPr>
            <p:nvPr/>
          </p:nvSpPr>
          <p:spPr bwMode="auto">
            <a:xfrm>
              <a:off x="971601" y="2499742"/>
              <a:ext cx="1367308" cy="8096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/>
              <a:r>
                <a:rPr lang="zh-CN" altLang="en-US" b="1" dirty="0">
                  <a:solidFill>
                    <a:srgbClr val="0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第</a:t>
              </a:r>
              <a:r>
                <a:rPr lang="en-US" altLang="zh-CN" b="1" dirty="0">
                  <a:solidFill>
                    <a:srgbClr val="0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步</a:t>
              </a:r>
            </a:p>
            <a:p>
              <a:pPr algn="ctr"/>
              <a:r>
                <a:rPr lang="zh-CN" altLang="en-US" b="1" dirty="0">
                  <a:solidFill>
                    <a:srgbClr val="FF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分析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源语言</a:t>
              </a:r>
            </a:p>
          </p:txBody>
        </p:sp>
        <p:sp>
          <p:nvSpPr>
            <p:cNvPr id="43" name="Line 33"/>
            <p:cNvSpPr>
              <a:spLocks noChangeShapeType="1"/>
            </p:cNvSpPr>
            <p:nvPr/>
          </p:nvSpPr>
          <p:spPr bwMode="auto">
            <a:xfrm flipV="1">
              <a:off x="-338076" y="2913508"/>
              <a:ext cx="13092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4" name="Rectangle 34"/>
            <p:cNvSpPr>
              <a:spLocks noChangeArrowheads="1"/>
            </p:cNvSpPr>
            <p:nvPr/>
          </p:nvSpPr>
          <p:spPr bwMode="auto">
            <a:xfrm>
              <a:off x="-338076" y="2536081"/>
              <a:ext cx="1215782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 dirty="0"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源语言句子</a:t>
              </a:r>
            </a:p>
          </p:txBody>
        </p:sp>
        <p:sp>
          <p:nvSpPr>
            <p:cNvPr id="45" name="Oval 36"/>
            <p:cNvSpPr>
              <a:spLocks noChangeArrowheads="1"/>
            </p:cNvSpPr>
            <p:nvPr/>
          </p:nvSpPr>
          <p:spPr bwMode="auto">
            <a:xfrm>
              <a:off x="2627783" y="2680915"/>
              <a:ext cx="1510479" cy="46689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/>
              <a:r>
                <a:rPr lang="zh-CN" altLang="en-US" b="1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句子的</a:t>
              </a:r>
              <a:r>
                <a:rPr lang="zh-CN" altLang="en-US" b="1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语义</a:t>
              </a:r>
              <a:endParaRPr lang="en-US" altLang="zh-CN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6" name="Line 37"/>
            <p:cNvSpPr>
              <a:spLocks noChangeShapeType="1"/>
            </p:cNvSpPr>
            <p:nvPr/>
          </p:nvSpPr>
          <p:spPr bwMode="auto">
            <a:xfrm>
              <a:off x="4139108" y="2931790"/>
              <a:ext cx="287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7" name="Rectangle 38"/>
            <p:cNvSpPr>
              <a:spLocks noChangeArrowheads="1"/>
            </p:cNvSpPr>
            <p:nvPr/>
          </p:nvSpPr>
          <p:spPr bwMode="auto">
            <a:xfrm>
              <a:off x="4427139" y="2499742"/>
              <a:ext cx="1546623" cy="7929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 dirty="0">
                  <a:solidFill>
                    <a:srgbClr val="0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第</a:t>
              </a:r>
              <a:r>
                <a:rPr lang="en-US" altLang="zh-CN" b="1" dirty="0">
                  <a:solidFill>
                    <a:srgbClr val="0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步</a:t>
              </a:r>
            </a:p>
            <a:p>
              <a:pPr algn="ctr"/>
              <a:r>
                <a:rPr lang="zh-CN" altLang="en-US" b="1" dirty="0">
                  <a:solidFill>
                    <a:srgbClr val="FF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生成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目标语言</a:t>
              </a:r>
              <a:endParaRPr lang="en-US" altLang="zh-CN" b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48" name="Line 39"/>
            <p:cNvSpPr>
              <a:spLocks noChangeShapeType="1"/>
            </p:cNvSpPr>
            <p:nvPr/>
          </p:nvSpPr>
          <p:spPr bwMode="auto">
            <a:xfrm>
              <a:off x="6013005" y="2913508"/>
              <a:ext cx="136422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9" name="Rectangle 40"/>
            <p:cNvSpPr>
              <a:spLocks noChangeArrowheads="1"/>
            </p:cNvSpPr>
            <p:nvPr/>
          </p:nvSpPr>
          <p:spPr bwMode="auto">
            <a:xfrm>
              <a:off x="5867300" y="2536081"/>
              <a:ext cx="1296988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b="1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目标语言句子</a:t>
              </a:r>
            </a:p>
          </p:txBody>
        </p:sp>
        <p:sp>
          <p:nvSpPr>
            <p:cNvPr id="50" name="Line 41"/>
            <p:cNvSpPr>
              <a:spLocks noChangeShapeType="1"/>
            </p:cNvSpPr>
            <p:nvPr/>
          </p:nvSpPr>
          <p:spPr bwMode="auto">
            <a:xfrm>
              <a:off x="2340446" y="2931790"/>
              <a:ext cx="287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</p:grpSp>
      <p:sp>
        <p:nvSpPr>
          <p:cNvPr id="51" name="Rectangle 44"/>
          <p:cNvSpPr>
            <a:spLocks noChangeArrowheads="1"/>
          </p:cNvSpPr>
          <p:nvPr/>
        </p:nvSpPr>
        <p:spPr bwMode="auto">
          <a:xfrm>
            <a:off x="1090199" y="3335005"/>
            <a:ext cx="2797359" cy="2702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zh-CN" altLang="en-US" sz="16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语义分析</a:t>
            </a:r>
            <a:r>
              <a:rPr lang="zh-CN" altLang="en-US" sz="16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16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Semantic Analysis</a:t>
            </a:r>
            <a:r>
              <a:rPr lang="zh-CN" altLang="en-US" sz="16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</a:p>
        </p:txBody>
      </p:sp>
      <p:sp>
        <p:nvSpPr>
          <p:cNvPr id="52" name="Line 53"/>
          <p:cNvSpPr>
            <a:spLocks noChangeShapeType="1"/>
          </p:cNvSpPr>
          <p:nvPr/>
        </p:nvSpPr>
        <p:spPr bwMode="auto">
          <a:xfrm flipV="1">
            <a:off x="2458352" y="3119500"/>
            <a:ext cx="0" cy="215504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54" name="五边形 53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五边形 54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6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6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6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6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707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707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7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16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/>
                                        <p:tgtEl>
                                          <p:spTgt spid="16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6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5" dur="500"/>
                                        <p:tgtEl>
                                          <p:spTgt spid="16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/>
                                        <p:tgtEl>
                                          <p:spTgt spid="16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64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0" dur="500"/>
                                        <p:tgtEl>
                                          <p:spTgt spid="16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/>
                                        <p:tgtEl>
                                          <p:spTgt spid="16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164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5" dur="500"/>
                                        <p:tgtEl>
                                          <p:spTgt spid="3707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/>
                                        <p:tgtEl>
                                          <p:spTgt spid="3707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3707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1" grpId="0"/>
      <p:bldP spid="32" grpId="0"/>
      <p:bldP spid="33" grpId="0"/>
      <p:bldP spid="34" grpId="0"/>
      <p:bldP spid="2" grpId="0" animBg="1"/>
      <p:bldP spid="2" grpId="1" animBg="1"/>
      <p:bldP spid="370739" grpId="0" animBg="1"/>
      <p:bldP spid="370739" grpId="1" animBg="1"/>
      <p:bldP spid="36" grpId="0"/>
      <p:bldP spid="37" grpId="0"/>
      <p:bldP spid="39" grpId="0"/>
      <p:bldP spid="40" grpId="0"/>
      <p:bldP spid="51" grpId="1" animBg="1"/>
      <p:bldP spid="5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3"/>
          <p:cNvSpPr>
            <a:spLocks noGrp="1" noChangeArrowheads="1"/>
          </p:cNvSpPr>
          <p:nvPr>
            <p:ph idx="1"/>
          </p:nvPr>
        </p:nvSpPr>
        <p:spPr>
          <a:xfrm>
            <a:off x="1014442" y="929247"/>
            <a:ext cx="7772400" cy="1213875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endParaRPr lang="en-US" altLang="zh-CN" sz="1800" dirty="0" smtClean="0">
              <a:solidFill>
                <a:srgbClr val="0000FF"/>
              </a:solidFill>
              <a:ea typeface="楷体_GB2312" pitchFamily="49" charset="-122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 smtClean="0">
                <a:solidFill>
                  <a:schemeClr val="accent2">
                    <a:lumMod val="75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ea typeface="楷体_GB2312" pitchFamily="49" charset="-122"/>
                <a:cs typeface="Times New Roman" pitchFamily="18" charset="0"/>
              </a:rPr>
              <a:t>In  the  room  , he  broke  a  window  with  a  hammer </a:t>
            </a:r>
            <a:endParaRPr lang="zh-CN" altLang="en-US" dirty="0" smtClean="0">
              <a:solidFill>
                <a:schemeClr val="accent2">
                  <a:lumMod val="75000"/>
                </a:schemeClr>
              </a:solidFill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53" name="矩形 52"/>
          <p:cNvSpPr>
            <a:spLocks noChangeArrowheads="1"/>
          </p:cNvSpPr>
          <p:nvPr/>
        </p:nvSpPr>
        <p:spPr bwMode="auto">
          <a:xfrm>
            <a:off x="1571604" y="1947444"/>
            <a:ext cx="65357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介短</a:t>
            </a:r>
            <a:r>
              <a:rPr lang="en-US" altLang="zh-CN" sz="16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1600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名</a:t>
            </a:r>
            <a:r>
              <a:rPr lang="zh-CN" altLang="en-US" sz="16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短  </a:t>
            </a:r>
            <a:r>
              <a:rPr lang="zh-CN" altLang="en-US" sz="1600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动</a:t>
            </a:r>
            <a:r>
              <a:rPr lang="zh-CN" altLang="en-US" sz="16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短     </a:t>
            </a:r>
            <a:r>
              <a:rPr lang="zh-CN" altLang="en-US" sz="1600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名</a:t>
            </a:r>
            <a:r>
              <a:rPr lang="zh-CN" altLang="en-US" sz="16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短         </a:t>
            </a:r>
            <a:r>
              <a:rPr lang="zh-CN" altLang="en-US" sz="1600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   介</a:t>
            </a:r>
            <a:r>
              <a:rPr lang="zh-CN" altLang="en-US" sz="16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短</a:t>
            </a:r>
          </a:p>
        </p:txBody>
      </p:sp>
      <p:grpSp>
        <p:nvGrpSpPr>
          <p:cNvPr id="54" name="Group 49"/>
          <p:cNvGrpSpPr>
            <a:grpSpLocks/>
          </p:cNvGrpSpPr>
          <p:nvPr/>
        </p:nvGrpSpPr>
        <p:grpSpPr bwMode="auto">
          <a:xfrm>
            <a:off x="1079287" y="3602839"/>
            <a:ext cx="2797359" cy="498902"/>
            <a:chOff x="1474" y="3148"/>
            <a:chExt cx="589" cy="418"/>
          </a:xfrm>
        </p:grpSpPr>
        <p:sp>
          <p:nvSpPr>
            <p:cNvPr id="55" name="Line 45"/>
            <p:cNvSpPr>
              <a:spLocks noChangeShapeType="1"/>
            </p:cNvSpPr>
            <p:nvPr/>
          </p:nvSpPr>
          <p:spPr bwMode="auto">
            <a:xfrm flipV="1">
              <a:off x="1762" y="3148"/>
              <a:ext cx="0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56" name="Rectangle 46"/>
            <p:cNvSpPr>
              <a:spLocks noChangeArrowheads="1"/>
            </p:cNvSpPr>
            <p:nvPr/>
          </p:nvSpPr>
          <p:spPr bwMode="auto">
            <a:xfrm>
              <a:off x="1474" y="3339"/>
              <a:ext cx="589" cy="22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语法分析</a:t>
              </a:r>
              <a:r>
                <a:rPr lang="zh-CN" altLang="en-US" sz="1600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（</a:t>
              </a:r>
              <a:r>
                <a:rPr lang="en-US" altLang="zh-CN" sz="1600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Syntax Analysis</a:t>
              </a:r>
              <a:r>
                <a:rPr lang="zh-CN" altLang="en-US" sz="1600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）</a:t>
              </a:r>
            </a:p>
          </p:txBody>
        </p:sp>
      </p:grpSp>
      <p:grpSp>
        <p:nvGrpSpPr>
          <p:cNvPr id="57" name="Group 54"/>
          <p:cNvGrpSpPr>
            <a:grpSpLocks/>
          </p:cNvGrpSpPr>
          <p:nvPr/>
        </p:nvGrpSpPr>
        <p:grpSpPr bwMode="auto">
          <a:xfrm>
            <a:off x="1079287" y="4101737"/>
            <a:ext cx="2797359" cy="485775"/>
            <a:chOff x="612" y="3612"/>
            <a:chExt cx="2222" cy="408"/>
          </a:xfrm>
        </p:grpSpPr>
        <p:sp>
          <p:nvSpPr>
            <p:cNvPr id="58" name="Line 47"/>
            <p:cNvSpPr>
              <a:spLocks noChangeShapeType="1"/>
            </p:cNvSpPr>
            <p:nvPr/>
          </p:nvSpPr>
          <p:spPr bwMode="auto">
            <a:xfrm flipV="1">
              <a:off x="1699" y="3612"/>
              <a:ext cx="0" cy="1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59" name="Rectangle 48"/>
            <p:cNvSpPr>
              <a:spLocks noChangeArrowheads="1"/>
            </p:cNvSpPr>
            <p:nvPr/>
          </p:nvSpPr>
          <p:spPr bwMode="auto">
            <a:xfrm>
              <a:off x="612" y="3754"/>
              <a:ext cx="2222" cy="26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词法分析</a:t>
              </a:r>
              <a:r>
                <a:rPr lang="zh-CN" altLang="en-US" sz="1600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（</a:t>
              </a:r>
              <a:r>
                <a:rPr lang="en-US" altLang="zh-CN" sz="1600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Lexical Analysis</a:t>
              </a:r>
              <a:r>
                <a:rPr lang="zh-CN" altLang="en-US" sz="1600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）</a:t>
              </a:r>
            </a:p>
          </p:txBody>
        </p:sp>
      </p:grpSp>
      <p:sp>
        <p:nvSpPr>
          <p:cNvPr id="60" name="Line 11"/>
          <p:cNvSpPr>
            <a:spLocks noChangeShapeType="1"/>
          </p:cNvSpPr>
          <p:nvPr/>
        </p:nvSpPr>
        <p:spPr bwMode="auto">
          <a:xfrm>
            <a:off x="1272375" y="1214428"/>
            <a:ext cx="0" cy="161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61" name="Line 12"/>
          <p:cNvSpPr>
            <a:spLocks noChangeShapeType="1"/>
          </p:cNvSpPr>
          <p:nvPr/>
        </p:nvSpPr>
        <p:spPr bwMode="auto">
          <a:xfrm>
            <a:off x="1763688" y="1214428"/>
            <a:ext cx="0" cy="161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62" name="Line 13"/>
          <p:cNvSpPr>
            <a:spLocks noChangeShapeType="1"/>
          </p:cNvSpPr>
          <p:nvPr/>
        </p:nvSpPr>
        <p:spPr bwMode="auto">
          <a:xfrm>
            <a:off x="2352495" y="1214428"/>
            <a:ext cx="0" cy="161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63" name="Line 14"/>
          <p:cNvSpPr>
            <a:spLocks noChangeShapeType="1"/>
          </p:cNvSpPr>
          <p:nvPr/>
        </p:nvSpPr>
        <p:spPr bwMode="auto">
          <a:xfrm>
            <a:off x="3203848" y="1214428"/>
            <a:ext cx="0" cy="161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64" name="Line 15"/>
          <p:cNvSpPr>
            <a:spLocks noChangeShapeType="1"/>
          </p:cNvSpPr>
          <p:nvPr/>
        </p:nvSpPr>
        <p:spPr bwMode="auto">
          <a:xfrm>
            <a:off x="3792655" y="1214428"/>
            <a:ext cx="0" cy="161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65" name="Line 16"/>
          <p:cNvSpPr>
            <a:spLocks noChangeShapeType="1"/>
          </p:cNvSpPr>
          <p:nvPr/>
        </p:nvSpPr>
        <p:spPr bwMode="auto">
          <a:xfrm>
            <a:off x="4427984" y="1214950"/>
            <a:ext cx="0" cy="161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66" name="Line 17"/>
          <p:cNvSpPr>
            <a:spLocks noChangeShapeType="1"/>
          </p:cNvSpPr>
          <p:nvPr/>
        </p:nvSpPr>
        <p:spPr bwMode="auto">
          <a:xfrm>
            <a:off x="5076056" y="1214428"/>
            <a:ext cx="0" cy="161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67" name="Line 18"/>
          <p:cNvSpPr>
            <a:spLocks noChangeShapeType="1"/>
          </p:cNvSpPr>
          <p:nvPr/>
        </p:nvSpPr>
        <p:spPr bwMode="auto">
          <a:xfrm>
            <a:off x="6012160" y="1214428"/>
            <a:ext cx="0" cy="161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68" name="Line 19"/>
          <p:cNvSpPr>
            <a:spLocks noChangeShapeType="1"/>
          </p:cNvSpPr>
          <p:nvPr/>
        </p:nvSpPr>
        <p:spPr bwMode="auto">
          <a:xfrm>
            <a:off x="6516216" y="1214428"/>
            <a:ext cx="0" cy="161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69" name="Line 20"/>
          <p:cNvSpPr>
            <a:spLocks noChangeShapeType="1"/>
          </p:cNvSpPr>
          <p:nvPr/>
        </p:nvSpPr>
        <p:spPr bwMode="auto">
          <a:xfrm>
            <a:off x="7236296" y="1214428"/>
            <a:ext cx="0" cy="161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70" name="矩形 69"/>
          <p:cNvSpPr>
            <a:spLocks noChangeArrowheads="1"/>
          </p:cNvSpPr>
          <p:nvPr/>
        </p:nvSpPr>
        <p:spPr bwMode="auto">
          <a:xfrm>
            <a:off x="974751" y="875874"/>
            <a:ext cx="73120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 dirty="0" smtClean="0">
                <a:latin typeface="Times New Roman" pitchFamily="18" charset="0"/>
                <a:ea typeface="楷体" pitchFamily="49" charset="-122"/>
              </a:rPr>
              <a:t>介词  冠词    名词        代词    动词    冠词    名词           介词  </a:t>
            </a:r>
            <a:r>
              <a:rPr lang="zh-CN" altLang="en-US" sz="1600" b="1" smtClean="0">
                <a:latin typeface="Times New Roman" pitchFamily="18" charset="0"/>
                <a:ea typeface="楷体" pitchFamily="49" charset="-122"/>
              </a:rPr>
              <a:t>冠词      名词 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4185824" y="1571618"/>
            <a:ext cx="1512888" cy="1631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smtClean="0">
                <a:solidFill>
                  <a:srgbClr val="FF0000"/>
                </a:solidFill>
              </a:rPr>
              <a:t>~~~~~~~~~</a:t>
            </a:r>
            <a:r>
              <a:rPr lang="en-US" altLang="zh-CN" dirty="0">
                <a:solidFill>
                  <a:srgbClr val="FF0000"/>
                </a:solidFill>
              </a:rPr>
              <a:t>~</a:t>
            </a:r>
            <a:r>
              <a:rPr lang="en-US" altLang="zh-CN" dirty="0" smtClean="0">
                <a:solidFill>
                  <a:srgbClr val="FF0000"/>
                </a:solidFill>
              </a:rPr>
              <a:t>~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3000364" y="1697299"/>
            <a:ext cx="325438" cy="0"/>
          </a:xfrm>
          <a:prstGeom prst="line">
            <a:avLst/>
          </a:prstGeom>
          <a:ln w="7620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3548059" y="1675749"/>
            <a:ext cx="523875" cy="0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946184" y="1361294"/>
            <a:ext cx="352425" cy="235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609983" y="1361294"/>
            <a:ext cx="352425" cy="235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491891" y="1433302"/>
            <a:ext cx="350837" cy="235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7662146" y="1433302"/>
            <a:ext cx="350838" cy="235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矩形 81"/>
          <p:cNvSpPr>
            <a:spLocks noChangeArrowheads="1"/>
          </p:cNvSpPr>
          <p:nvPr/>
        </p:nvSpPr>
        <p:spPr bwMode="auto">
          <a:xfrm>
            <a:off x="6325991" y="1720962"/>
            <a:ext cx="6688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补语</a:t>
            </a:r>
          </a:p>
        </p:txBody>
      </p:sp>
      <p:sp>
        <p:nvSpPr>
          <p:cNvPr id="83" name="矩形 82"/>
          <p:cNvSpPr>
            <a:spLocks noChangeArrowheads="1"/>
          </p:cNvSpPr>
          <p:nvPr/>
        </p:nvSpPr>
        <p:spPr bwMode="auto">
          <a:xfrm>
            <a:off x="1572079" y="1720962"/>
            <a:ext cx="5982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 b="1" dirty="0">
                <a:latin typeface="楷体" pitchFamily="49" charset="-122"/>
                <a:ea typeface="楷体" pitchFamily="49" charset="-122"/>
              </a:rPr>
              <a:t>状语</a:t>
            </a:r>
          </a:p>
        </p:txBody>
      </p:sp>
      <p:sp>
        <p:nvSpPr>
          <p:cNvPr id="84" name="矩形 83"/>
          <p:cNvSpPr>
            <a:spLocks noChangeArrowheads="1"/>
          </p:cNvSpPr>
          <p:nvPr/>
        </p:nvSpPr>
        <p:spPr bwMode="auto">
          <a:xfrm>
            <a:off x="2843808" y="1714494"/>
            <a:ext cx="5982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 b="1" dirty="0">
                <a:latin typeface="楷体" pitchFamily="49" charset="-122"/>
                <a:ea typeface="楷体" pitchFamily="49" charset="-122"/>
              </a:rPr>
              <a:t>主语</a:t>
            </a:r>
          </a:p>
        </p:txBody>
      </p:sp>
      <p:sp>
        <p:nvSpPr>
          <p:cNvPr id="85" name="矩形 84"/>
          <p:cNvSpPr>
            <a:spLocks noChangeArrowheads="1"/>
          </p:cNvSpPr>
          <p:nvPr/>
        </p:nvSpPr>
        <p:spPr bwMode="auto">
          <a:xfrm>
            <a:off x="3516295" y="1714494"/>
            <a:ext cx="5982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 b="1" dirty="0">
                <a:latin typeface="楷体" pitchFamily="49" charset="-122"/>
                <a:ea typeface="楷体" pitchFamily="49" charset="-122"/>
              </a:rPr>
              <a:t>谓语</a:t>
            </a:r>
          </a:p>
        </p:txBody>
      </p:sp>
      <p:sp>
        <p:nvSpPr>
          <p:cNvPr id="86" name="矩形 85"/>
          <p:cNvSpPr>
            <a:spLocks noChangeArrowheads="1"/>
          </p:cNvSpPr>
          <p:nvPr/>
        </p:nvSpPr>
        <p:spPr bwMode="auto">
          <a:xfrm>
            <a:off x="4440819" y="1720962"/>
            <a:ext cx="7072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altLang="zh-CN" sz="1600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16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宾语</a:t>
            </a:r>
            <a:endParaRPr lang="zh-CN" altLang="en-US" sz="1600" b="1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428596" y="2297398"/>
            <a:ext cx="7715304" cy="809625"/>
            <a:chOff x="-338076" y="2499742"/>
            <a:chExt cx="7715304" cy="809625"/>
          </a:xfrm>
        </p:grpSpPr>
        <p:sp>
          <p:nvSpPr>
            <p:cNvPr id="88" name="Rectangle 32"/>
            <p:cNvSpPr>
              <a:spLocks noChangeArrowheads="1"/>
            </p:cNvSpPr>
            <p:nvPr/>
          </p:nvSpPr>
          <p:spPr bwMode="auto">
            <a:xfrm>
              <a:off x="971601" y="2499742"/>
              <a:ext cx="1367308" cy="8096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/>
              <a:r>
                <a:rPr lang="zh-CN" altLang="en-US" b="1" dirty="0">
                  <a:solidFill>
                    <a:srgbClr val="0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第</a:t>
              </a:r>
              <a:r>
                <a:rPr lang="en-US" altLang="zh-CN" b="1" dirty="0">
                  <a:solidFill>
                    <a:srgbClr val="0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步</a:t>
              </a:r>
            </a:p>
            <a:p>
              <a:pPr algn="ctr"/>
              <a:r>
                <a:rPr lang="zh-CN" altLang="en-US" b="1" dirty="0">
                  <a:solidFill>
                    <a:srgbClr val="FF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分析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源语言</a:t>
              </a:r>
            </a:p>
          </p:txBody>
        </p:sp>
        <p:sp>
          <p:nvSpPr>
            <p:cNvPr id="89" name="Line 33"/>
            <p:cNvSpPr>
              <a:spLocks noChangeShapeType="1"/>
            </p:cNvSpPr>
            <p:nvPr/>
          </p:nvSpPr>
          <p:spPr bwMode="auto">
            <a:xfrm flipV="1">
              <a:off x="-338076" y="2913508"/>
              <a:ext cx="13092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90" name="Rectangle 34"/>
            <p:cNvSpPr>
              <a:spLocks noChangeArrowheads="1"/>
            </p:cNvSpPr>
            <p:nvPr/>
          </p:nvSpPr>
          <p:spPr bwMode="auto">
            <a:xfrm>
              <a:off x="-338076" y="2536081"/>
              <a:ext cx="1215782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 dirty="0"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源语言句子</a:t>
              </a:r>
            </a:p>
          </p:txBody>
        </p:sp>
        <p:sp>
          <p:nvSpPr>
            <p:cNvPr id="91" name="Oval 36"/>
            <p:cNvSpPr>
              <a:spLocks noChangeArrowheads="1"/>
            </p:cNvSpPr>
            <p:nvPr/>
          </p:nvSpPr>
          <p:spPr bwMode="auto">
            <a:xfrm>
              <a:off x="2627783" y="2680915"/>
              <a:ext cx="1510479" cy="46689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/>
              <a:r>
                <a:rPr lang="zh-CN" altLang="en-US" b="1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句子的</a:t>
              </a:r>
              <a:r>
                <a:rPr lang="zh-CN" altLang="en-US" b="1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语义</a:t>
              </a:r>
              <a:endParaRPr lang="en-US" altLang="zh-CN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2" name="Line 37"/>
            <p:cNvSpPr>
              <a:spLocks noChangeShapeType="1"/>
            </p:cNvSpPr>
            <p:nvPr/>
          </p:nvSpPr>
          <p:spPr bwMode="auto">
            <a:xfrm>
              <a:off x="4139108" y="2931790"/>
              <a:ext cx="287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93" name="Rectangle 38"/>
            <p:cNvSpPr>
              <a:spLocks noChangeArrowheads="1"/>
            </p:cNvSpPr>
            <p:nvPr/>
          </p:nvSpPr>
          <p:spPr bwMode="auto">
            <a:xfrm>
              <a:off x="4427139" y="2499742"/>
              <a:ext cx="1546623" cy="7929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 dirty="0">
                  <a:solidFill>
                    <a:srgbClr val="0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第</a:t>
              </a:r>
              <a:r>
                <a:rPr lang="en-US" altLang="zh-CN" b="1" dirty="0">
                  <a:solidFill>
                    <a:srgbClr val="0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步</a:t>
              </a:r>
            </a:p>
            <a:p>
              <a:pPr algn="ctr"/>
              <a:r>
                <a:rPr lang="zh-CN" altLang="en-US" b="1" dirty="0">
                  <a:solidFill>
                    <a:srgbClr val="FF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生成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目标语言</a:t>
              </a:r>
              <a:endParaRPr lang="en-US" altLang="zh-CN" b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94" name="Line 39"/>
            <p:cNvSpPr>
              <a:spLocks noChangeShapeType="1"/>
            </p:cNvSpPr>
            <p:nvPr/>
          </p:nvSpPr>
          <p:spPr bwMode="auto">
            <a:xfrm>
              <a:off x="6013005" y="2913508"/>
              <a:ext cx="136422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95" name="Rectangle 40"/>
            <p:cNvSpPr>
              <a:spLocks noChangeArrowheads="1"/>
            </p:cNvSpPr>
            <p:nvPr/>
          </p:nvSpPr>
          <p:spPr bwMode="auto">
            <a:xfrm>
              <a:off x="5867300" y="2536081"/>
              <a:ext cx="1296988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b="1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目标语言句子</a:t>
              </a:r>
            </a:p>
          </p:txBody>
        </p:sp>
        <p:sp>
          <p:nvSpPr>
            <p:cNvPr id="96" name="Line 41"/>
            <p:cNvSpPr>
              <a:spLocks noChangeShapeType="1"/>
            </p:cNvSpPr>
            <p:nvPr/>
          </p:nvSpPr>
          <p:spPr bwMode="auto">
            <a:xfrm>
              <a:off x="2340446" y="2931790"/>
              <a:ext cx="287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</p:grpSp>
      <p:sp>
        <p:nvSpPr>
          <p:cNvPr id="97" name="Rectangle 44"/>
          <p:cNvSpPr>
            <a:spLocks noChangeArrowheads="1"/>
          </p:cNvSpPr>
          <p:nvPr/>
        </p:nvSpPr>
        <p:spPr bwMode="auto">
          <a:xfrm>
            <a:off x="1090199" y="3335005"/>
            <a:ext cx="2797359" cy="2702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zh-CN" altLang="en-US" sz="16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语义分析</a:t>
            </a:r>
            <a:r>
              <a:rPr lang="zh-CN" altLang="en-US" sz="16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16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Semantic Analysis</a:t>
            </a:r>
            <a:r>
              <a:rPr lang="zh-CN" altLang="en-US" sz="16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</a:p>
        </p:txBody>
      </p:sp>
      <p:sp>
        <p:nvSpPr>
          <p:cNvPr id="98" name="Line 53"/>
          <p:cNvSpPr>
            <a:spLocks noChangeShapeType="1"/>
          </p:cNvSpPr>
          <p:nvPr/>
        </p:nvSpPr>
        <p:spPr bwMode="auto">
          <a:xfrm flipV="1">
            <a:off x="2458352" y="3119500"/>
            <a:ext cx="0" cy="215504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3000" spc="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人工英汉翻译的例子</a:t>
            </a:r>
            <a:endParaRPr lang="en-US" altLang="zh-CN" sz="3000" spc="3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1" name="组合 100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102" name="五边形 101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" name="五边形 102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833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4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4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4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9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4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9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4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9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4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9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4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9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4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9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4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9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4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9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4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3" grpId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/>
      <p:bldP spid="70" grpId="1"/>
      <p:bldP spid="74" grpId="0"/>
      <p:bldP spid="77" grpId="0"/>
      <p:bldP spid="78" grpId="0"/>
      <p:bldP spid="79" grpId="0"/>
      <p:bldP spid="80" grpId="0"/>
      <p:bldP spid="82" grpId="0"/>
      <p:bldP spid="83" grpId="0"/>
      <p:bldP spid="84" grpId="0"/>
      <p:bldP spid="85" grpId="0"/>
      <p:bldP spid="86" grpId="0"/>
      <p:bldP spid="97" grpId="0" animBg="1"/>
      <p:bldP spid="9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4"/>
          <p:cNvPicPr>
            <a:picLocks noChangeAspect="1" noChangeArrowheads="1"/>
          </p:cNvPicPr>
          <p:nvPr/>
        </p:nvPicPr>
        <p:blipFill>
          <a:blip r:embed="rId3" cstate="print"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454" y="1643056"/>
            <a:ext cx="5597826" cy="185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3"/>
          <p:cNvPicPr>
            <a:picLocks noChangeAspect="1" noChangeArrowheads="1"/>
          </p:cNvPicPr>
          <p:nvPr/>
        </p:nvPicPr>
        <p:blipFill>
          <a:blip r:embed="rId4" cstate="print"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286262"/>
            <a:ext cx="5256584" cy="808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3"/>
          <p:cNvPicPr>
            <a:picLocks noChangeAspect="1" noChangeArrowheads="1"/>
          </p:cNvPicPr>
          <p:nvPr/>
        </p:nvPicPr>
        <p:blipFill>
          <a:blip r:embed="rId5" cstate="print"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78" y="3555349"/>
            <a:ext cx="5575786" cy="65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连接符 6"/>
          <p:cNvCxnSpPr/>
          <p:nvPr/>
        </p:nvCxnSpPr>
        <p:spPr>
          <a:xfrm>
            <a:off x="5562568" y="4214823"/>
            <a:ext cx="395328" cy="1"/>
          </a:xfrm>
          <a:prstGeom prst="line">
            <a:avLst/>
          </a:prstGeom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14" y="3214692"/>
            <a:ext cx="3092502" cy="1820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3"/>
          <p:cNvSpPr>
            <a:spLocks noGrp="1" noChangeArrowheads="1"/>
          </p:cNvSpPr>
          <p:nvPr>
            <p:ph idx="1"/>
          </p:nvPr>
        </p:nvSpPr>
        <p:spPr>
          <a:xfrm>
            <a:off x="1069498" y="702978"/>
            <a:ext cx="7772400" cy="4011910"/>
          </a:xfrm>
        </p:spPr>
        <p:txBody>
          <a:bodyPr>
            <a:normAutofit/>
          </a:bodyPr>
          <a:lstStyle/>
          <a:p>
            <a:pPr algn="ctr" eaLnBrk="1" hangingPunct="1">
              <a:buFont typeface="Wingdings" pitchFamily="2" charset="2"/>
              <a:buNone/>
            </a:pPr>
            <a:endParaRPr lang="en-US" altLang="zh-CN" sz="1800" dirty="0" smtClean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 lvl="1" eaLnBrk="1" hangingPunct="1"/>
            <a:endParaRPr lang="zh-CN" altLang="en-US" sz="2400" dirty="0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 lvl="0"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cs typeface="Times New Roman" pitchFamily="18" charset="0"/>
              </a:rPr>
              <a:t>词法分析</a:t>
            </a:r>
            <a:endParaRPr lang="en-US" altLang="zh-CN" b="1" dirty="0">
              <a:solidFill>
                <a:schemeClr val="tx1"/>
              </a:solidFill>
              <a:latin typeface="楷体" pitchFamily="49" charset="-122"/>
              <a:cs typeface="Times New Roman" pitchFamily="18" charset="0"/>
            </a:endParaRPr>
          </a:p>
          <a:p>
            <a:pPr lvl="0"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cs typeface="Times New Roman" pitchFamily="18" charset="0"/>
              </a:rPr>
              <a:t>语法分析</a:t>
            </a:r>
            <a:endParaRPr lang="en-US" altLang="zh-CN" b="1" dirty="0" smtClean="0">
              <a:solidFill>
                <a:schemeClr val="tx1"/>
              </a:solidFill>
              <a:latin typeface="楷体" pitchFamily="49" charset="-122"/>
              <a:cs typeface="Times New Roman" pitchFamily="18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cs typeface="Times New Roman" pitchFamily="18" charset="0"/>
              </a:rPr>
              <a:t>语义分析</a:t>
            </a:r>
            <a:endParaRPr lang="zh-CN" altLang="en-US" b="1" dirty="0">
              <a:solidFill>
                <a:schemeClr val="tx1"/>
              </a:solidFill>
              <a:latin typeface="楷体" pitchFamily="49" charset="-122"/>
              <a:cs typeface="Times New Roman" pitchFamily="18" charset="0"/>
            </a:endParaRPr>
          </a:p>
          <a:p>
            <a:pPr lvl="0">
              <a:buClr>
                <a:srgbClr val="31B6FD"/>
              </a:buClr>
            </a:pPr>
            <a:endParaRPr lang="zh-CN" altLang="en-US" sz="2800" b="1" dirty="0">
              <a:solidFill>
                <a:srgbClr val="073E87"/>
              </a:solidFill>
              <a:latin typeface="楷体" pitchFamily="49" charset="-122"/>
              <a:cs typeface="Times New Roman" pitchFamily="18" charset="0"/>
            </a:endParaRPr>
          </a:p>
          <a:p>
            <a:pPr eaLnBrk="1" hangingPunct="1"/>
            <a:endParaRPr lang="zh-CN" altLang="en-US" sz="2000" dirty="0" smtClean="0">
              <a:ea typeface="楷体_GB2312" pitchFamily="49" charset="-122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endParaRPr lang="zh-CN" altLang="en-US" sz="1800" dirty="0" smtClean="0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014442" y="929247"/>
            <a:ext cx="7772400" cy="121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In  the  room  , he  broke  a  window  with  a  hammer 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3000" spc="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人工英汉翻译的例子</a:t>
            </a:r>
            <a:endParaRPr lang="en-US" altLang="zh-CN" sz="3000" spc="3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20" name="五边形 19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五边形 20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398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" b="1640"/>
          <a:stretch>
            <a:fillRect/>
          </a:stretch>
        </p:blipFill>
        <p:spPr>
          <a:xfrm>
            <a:off x="3851920" y="1904"/>
            <a:ext cx="2221826" cy="5117606"/>
          </a:xfrm>
          <a:prstGeom prst="rect">
            <a:avLst/>
          </a:prstGeom>
        </p:spPr>
      </p:pic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000" b="1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编译器的结构</a:t>
            </a:r>
          </a:p>
        </p:txBody>
      </p:sp>
      <p:sp>
        <p:nvSpPr>
          <p:cNvPr id="19" name="五边形 18"/>
          <p:cNvSpPr/>
          <p:nvPr/>
        </p:nvSpPr>
        <p:spPr>
          <a:xfrm>
            <a:off x="1" y="195486"/>
            <a:ext cx="755576" cy="432048"/>
          </a:xfrm>
          <a:prstGeom prst="homePlate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22" name="五边形 21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五边形 22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3" name="组合 12"/>
          <p:cNvGrpSpPr/>
          <p:nvPr/>
        </p:nvGrpSpPr>
        <p:grpSpPr>
          <a:xfrm>
            <a:off x="1619672" y="392891"/>
            <a:ext cx="4454071" cy="2394883"/>
            <a:chOff x="2518423" y="40347"/>
            <a:chExt cx="4822579" cy="3193177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5" name="右箭头 34"/>
            <p:cNvSpPr/>
            <p:nvPr/>
          </p:nvSpPr>
          <p:spPr>
            <a:xfrm>
              <a:off x="2518423" y="562706"/>
              <a:ext cx="2183035" cy="2190765"/>
            </a:xfrm>
            <a:prstGeom prst="rightArrow">
              <a:avLst>
                <a:gd name="adj1" fmla="val 62576"/>
                <a:gd name="adj2" fmla="val 23562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b="1" dirty="0">
                  <a:solidFill>
                    <a:schemeClr val="tx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分析部分</a:t>
              </a:r>
              <a:r>
                <a:rPr lang="en-US" altLang="zh-CN" b="1" dirty="0" smtClean="0">
                  <a:solidFill>
                    <a:schemeClr val="tx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/</a:t>
              </a:r>
            </a:p>
            <a:p>
              <a:pPr>
                <a:defRPr/>
              </a:pPr>
              <a:r>
                <a:rPr lang="zh-CN" altLang="en-US" b="1" dirty="0" smtClean="0">
                  <a:solidFill>
                    <a:schemeClr val="tx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前端</a:t>
              </a:r>
              <a:r>
                <a:rPr lang="en-US" altLang="zh-CN" b="1" dirty="0" smtClean="0">
                  <a:solidFill>
                    <a:schemeClr val="tx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(front end)</a:t>
              </a:r>
              <a:r>
                <a:rPr lang="zh-CN" altLang="en-US" b="1" dirty="0" smtClean="0">
                  <a:solidFill>
                    <a:schemeClr val="tx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：</a:t>
              </a:r>
            </a:p>
            <a:p>
              <a:pPr>
                <a:defRPr/>
              </a:pPr>
              <a:r>
                <a:rPr lang="zh-CN" altLang="en-US" b="1" dirty="0" smtClean="0">
                  <a:solidFill>
                    <a:schemeClr val="tx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与</a:t>
              </a:r>
              <a:r>
                <a:rPr lang="zh-CN" altLang="en-US" b="1" dirty="0">
                  <a:solidFill>
                    <a:srgbClr val="FF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源语言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相关</a:t>
              </a:r>
              <a:endParaRPr lang="en-US" altLang="zh-CN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4" name="Rectangle 42"/>
            <p:cNvSpPr>
              <a:spLocks noChangeArrowheads="1"/>
            </p:cNvSpPr>
            <p:nvPr/>
          </p:nvSpPr>
          <p:spPr bwMode="auto">
            <a:xfrm>
              <a:off x="4909165" y="40347"/>
              <a:ext cx="2431837" cy="3193177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547664" y="3304940"/>
            <a:ext cx="4589702" cy="1643074"/>
            <a:chOff x="1547664" y="3304940"/>
            <a:chExt cx="4589702" cy="1643074"/>
          </a:xfrm>
        </p:grpSpPr>
        <p:sp>
          <p:nvSpPr>
            <p:cNvPr id="37" name="Rectangle 43"/>
            <p:cNvSpPr>
              <a:spLocks noChangeArrowheads="1"/>
            </p:cNvSpPr>
            <p:nvPr/>
          </p:nvSpPr>
          <p:spPr bwMode="auto">
            <a:xfrm flipH="1">
              <a:off x="3779911" y="3714759"/>
              <a:ext cx="2357455" cy="1017231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40" name="右箭头 39"/>
            <p:cNvSpPr/>
            <p:nvPr/>
          </p:nvSpPr>
          <p:spPr>
            <a:xfrm>
              <a:off x="1547664" y="3304940"/>
              <a:ext cx="2072842" cy="1643074"/>
            </a:xfrm>
            <a:prstGeom prst="rightArrow">
              <a:avLst>
                <a:gd name="adj1" fmla="val 62576"/>
                <a:gd name="adj2" fmla="val 23562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b="1" dirty="0">
                  <a:solidFill>
                    <a:schemeClr val="tx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综合</a:t>
              </a:r>
              <a:r>
                <a:rPr lang="zh-CN" altLang="en-US" b="1" dirty="0" smtClean="0">
                  <a:solidFill>
                    <a:schemeClr val="tx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部分</a:t>
              </a:r>
              <a:r>
                <a:rPr lang="en-US" altLang="zh-CN" b="1" dirty="0" smtClean="0">
                  <a:solidFill>
                    <a:schemeClr val="tx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/</a:t>
              </a:r>
            </a:p>
            <a:p>
              <a:pPr>
                <a:defRPr/>
              </a:pPr>
              <a:r>
                <a:rPr lang="zh-CN" altLang="en-US" b="1" dirty="0">
                  <a:solidFill>
                    <a:schemeClr val="tx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后</a:t>
              </a:r>
              <a:r>
                <a:rPr lang="zh-CN" altLang="en-US" b="1" dirty="0" smtClean="0">
                  <a:solidFill>
                    <a:schemeClr val="tx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端</a:t>
              </a:r>
              <a:r>
                <a:rPr lang="en-US" altLang="zh-CN" b="1" dirty="0" smtClean="0">
                  <a:solidFill>
                    <a:schemeClr val="tx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(back end)</a:t>
              </a:r>
              <a:r>
                <a:rPr lang="zh-CN" altLang="en-US" b="1" dirty="0" smtClean="0">
                  <a:solidFill>
                    <a:schemeClr val="tx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：</a:t>
              </a:r>
            </a:p>
            <a:p>
              <a:pPr>
                <a:defRPr/>
              </a:pPr>
              <a:r>
                <a:rPr lang="zh-CN" altLang="en-US" b="1" dirty="0" smtClean="0">
                  <a:solidFill>
                    <a:schemeClr val="tx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与</a:t>
              </a:r>
              <a:r>
                <a:rPr lang="zh-CN" altLang="en-US" b="1" dirty="0" smtClean="0">
                  <a:solidFill>
                    <a:srgbClr val="FF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目标语言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相关</a:t>
              </a:r>
              <a:endParaRPr lang="en-US" altLang="zh-CN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G:\QQ截图201607142012副本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1"/>
            <a:ext cx="9144000" cy="5152203"/>
          </a:xfrm>
          <a:prstGeom prst="rect">
            <a:avLst/>
          </a:prstGeom>
          <a:noFill/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086766" y="1714494"/>
            <a:ext cx="4013626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fontAlgn="auto">
              <a:spcAft>
                <a:spcPts val="0"/>
              </a:spcAft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楷体" pitchFamily="49" charset="-122"/>
                <a:cs typeface="+mj-cs"/>
              </a:rPr>
              <a:t> </a:t>
            </a:r>
            <a:r>
              <a:rPr lang="zh-CN" altLang="en-US" sz="3500" spc="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编译</a:t>
            </a:r>
            <a:r>
              <a:rPr lang="zh-CN" altLang="en-US" sz="3500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系统的结构</a:t>
            </a:r>
            <a:endParaRPr kumimoji="0" lang="zh-CN" altLang="en-US" sz="3500" b="0" i="0" u="none" strike="noStrike" kern="1200" cap="none" spc="6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857752" y="2428874"/>
            <a:ext cx="3443254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楷体" pitchFamily="49" charset="-122"/>
                <a:cs typeface="+mj-cs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楷体" pitchFamily="49" charset="-122"/>
                <a:cs typeface="+mj-cs"/>
              </a:rPr>
              <a:t>哈尔滨工业大学  陈鄞</a:t>
            </a:r>
            <a:endParaRPr kumimoji="0" lang="zh-CN" altLang="en-US" sz="2000" b="1" i="0" u="none" strike="noStrike" kern="1200" cap="none" spc="6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214964" y="1344613"/>
            <a:ext cx="3143250" cy="441325"/>
          </a:xfrm>
          <a:prstGeom prst="rect">
            <a:avLst/>
          </a:prstGeom>
          <a:ln w="12700">
            <a:noFill/>
          </a:ln>
        </p:spPr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0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第一章 绪论</a:t>
            </a:r>
            <a:endParaRPr lang="zh-CN" altLang="en-US" sz="800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342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G:\QQ截图201607142012副本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1"/>
            <a:ext cx="9144000" cy="5152203"/>
          </a:xfrm>
          <a:prstGeom prst="rect">
            <a:avLst/>
          </a:prstGeom>
          <a:noFill/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472632" y="1714494"/>
            <a:ext cx="3528392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fontAlgn="auto">
              <a:spcAft>
                <a:spcPts val="0"/>
              </a:spcAft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楷体" pitchFamily="49" charset="-122"/>
                <a:cs typeface="+mj-cs"/>
              </a:rPr>
              <a:t> </a:t>
            </a:r>
            <a:r>
              <a:rPr lang="zh-CN" altLang="en-US" sz="3500" spc="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词法分析</a:t>
            </a:r>
            <a:r>
              <a:rPr lang="zh-CN" altLang="en-US" sz="3500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概述</a:t>
            </a:r>
            <a:endParaRPr kumimoji="0" lang="zh-CN" altLang="en-US" sz="3500" b="0" i="0" u="none" strike="noStrike" kern="1200" cap="none" spc="6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857752" y="2428874"/>
            <a:ext cx="3443254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楷体" pitchFamily="49" charset="-122"/>
                <a:cs typeface="+mj-cs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楷体" pitchFamily="49" charset="-122"/>
                <a:cs typeface="+mj-cs"/>
              </a:rPr>
              <a:t>哈尔滨工业大学  陈鄞</a:t>
            </a:r>
            <a:endParaRPr kumimoji="0" lang="zh-CN" altLang="en-US" sz="2000" b="1" i="0" u="none" strike="noStrike" kern="1200" cap="none" spc="6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286402" y="1344613"/>
            <a:ext cx="3143250" cy="441325"/>
          </a:xfrm>
          <a:prstGeom prst="rect">
            <a:avLst/>
          </a:prstGeom>
          <a:ln w="12700">
            <a:noFill/>
          </a:ln>
        </p:spPr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0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第一章 绪论</a:t>
            </a:r>
            <a:endParaRPr lang="zh-CN" altLang="en-US" sz="800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5804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" b="1640"/>
          <a:stretch>
            <a:fillRect/>
          </a:stretch>
        </p:blipFill>
        <p:spPr>
          <a:xfrm>
            <a:off x="3851920" y="11631"/>
            <a:ext cx="2221826" cy="5117606"/>
          </a:xfrm>
          <a:prstGeom prst="rect">
            <a:avLst/>
          </a:prstGeom>
        </p:spPr>
      </p:pic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/>
          <a:p>
            <a:pPr algn="l"/>
            <a:r>
              <a:rPr lang="zh-CN" altLang="en-US" sz="3000" b="1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编译器的结构</a:t>
            </a:r>
          </a:p>
        </p:txBody>
      </p:sp>
      <p:sp>
        <p:nvSpPr>
          <p:cNvPr id="14" name="五边形 13"/>
          <p:cNvSpPr/>
          <p:nvPr/>
        </p:nvSpPr>
        <p:spPr>
          <a:xfrm>
            <a:off x="1" y="195486"/>
            <a:ext cx="755576" cy="432048"/>
          </a:xfrm>
          <a:prstGeom prst="homePlate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19" name="五边形 18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五边形 20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1" name="Rectangle 42"/>
          <p:cNvSpPr>
            <a:spLocks noChangeArrowheads="1"/>
          </p:cNvSpPr>
          <p:nvPr/>
        </p:nvSpPr>
        <p:spPr bwMode="auto">
          <a:xfrm>
            <a:off x="3978613" y="339502"/>
            <a:ext cx="1961539" cy="444056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42919" y="714362"/>
            <a:ext cx="8272485" cy="3226273"/>
          </a:xfrm>
        </p:spPr>
        <p:txBody>
          <a:bodyPr/>
          <a:lstStyle/>
          <a:p>
            <a:pPr eaLnBrk="1" hangingPunct="1">
              <a:buClrTx/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chemeClr val="tx1"/>
                </a:solidFill>
              </a:rPr>
              <a:t>词法分析的主要任务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zh-CN" altLang="en-US" sz="2000" b="1" dirty="0" smtClean="0">
                <a:solidFill>
                  <a:schemeClr val="tx1"/>
                </a:solidFill>
              </a:rPr>
              <a:t>从左向右逐行扫描源程序的字符，识别出各个单词，确定</a:t>
            </a:r>
            <a:r>
              <a:rPr lang="zh-CN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单词的类型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。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zh-CN" altLang="en-US" sz="2000" b="1" dirty="0" smtClean="0">
                <a:solidFill>
                  <a:schemeClr val="tx1"/>
                </a:solidFill>
              </a:rPr>
              <a:t>将识别出的单词转换成统一的</a:t>
            </a:r>
            <a:r>
              <a:rPr lang="zh-CN" altLang="en-US" sz="2000" b="1" dirty="0">
                <a:solidFill>
                  <a:srgbClr val="FF0000"/>
                </a:solidFill>
              </a:rPr>
              <a:t>机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内表示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——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词法单元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(token)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形式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altLang="zh-CN" sz="2000" b="1" dirty="0" smtClean="0">
                <a:solidFill>
                  <a:schemeClr val="tx1"/>
                </a:solidFill>
              </a:rPr>
              <a:t> 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token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&lt; 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种别码，属性值 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&gt;</a:t>
            </a:r>
          </a:p>
          <a:p>
            <a:pPr lvl="1"/>
            <a:endParaRPr lang="en-US" altLang="zh-CN" sz="1800" b="1" dirty="0" smtClean="0"/>
          </a:p>
          <a:p>
            <a:pPr lvl="1">
              <a:buClr>
                <a:srgbClr val="3333CC"/>
              </a:buClr>
              <a:buNone/>
            </a:pPr>
            <a:endParaRPr lang="en-US" altLang="zh-CN" sz="2000" dirty="0" smtClean="0">
              <a:solidFill>
                <a:srgbClr val="000000"/>
              </a:solidFill>
            </a:endParaRPr>
          </a:p>
          <a:p>
            <a:pPr eaLnBrk="1" hangingPunct="1"/>
            <a:endParaRPr lang="zh-CN" altLang="en-US" sz="2800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zh-CN" altLang="en-US" sz="3300" spc="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词法分析</a:t>
            </a:r>
            <a:r>
              <a:rPr lang="en-US" altLang="zh-CN" sz="3300" spc="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/</a:t>
            </a:r>
            <a:r>
              <a:rPr lang="zh-CN" altLang="en-US" sz="3300" spc="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扫描</a:t>
            </a:r>
            <a:r>
              <a:rPr lang="en-US" altLang="zh-CN" sz="3600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3600" i="1" dirty="0" smtClean="0">
                <a:solidFill>
                  <a:schemeClr val="tx1"/>
                </a:solidFill>
              </a:rPr>
              <a:t>Scanning</a:t>
            </a:r>
            <a:r>
              <a:rPr lang="en-US" altLang="zh-CN" sz="3600" dirty="0" smtClean="0">
                <a:solidFill>
                  <a:schemeClr val="tx1"/>
                </a:solidFill>
                <a:ea typeface="楷体_GB2312" pitchFamily="49" charset="-122"/>
              </a:rPr>
              <a:t>)</a:t>
            </a:r>
            <a:endParaRPr lang="zh-CN" altLang="en-US" sz="5400" dirty="0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2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463292"/>
              </p:ext>
            </p:extLst>
          </p:nvPr>
        </p:nvGraphicFramePr>
        <p:xfrm>
          <a:off x="714348" y="2214560"/>
          <a:ext cx="7715306" cy="2889624"/>
        </p:xfrm>
        <a:graphic>
          <a:graphicData uri="http://schemas.openxmlformats.org/drawingml/2006/table">
            <a:tbl>
              <a:tblPr/>
              <a:tblGrid>
                <a:gridCol w="302700"/>
                <a:gridCol w="1441801"/>
                <a:gridCol w="4613481"/>
                <a:gridCol w="1357324"/>
              </a:tblGrid>
              <a:tr h="3110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100252" marR="100252" marT="37602" marB="37602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单词类型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种别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种别码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110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100252" marR="100252" marT="37602" marB="37602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关键字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program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if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else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then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…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zh-CN" sz="18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一</a:t>
                      </a:r>
                      <a:r>
                        <a:rPr lang="zh-CN" altLang="en-US" sz="18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词</a:t>
                      </a:r>
                      <a:r>
                        <a:rPr lang="zh-CN" altLang="zh-CN" sz="18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一码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0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100252" marR="100252" marT="37602" marB="37602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标识符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变量名、数组名、记录名、过程名、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…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多词</a:t>
                      </a:r>
                      <a:r>
                        <a:rPr lang="zh-CN" altLang="zh-CN" sz="18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一码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0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100252" marR="100252" marT="37602" marB="37602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常量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整型、浮点型、字符型、布尔型、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…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zh-CN" sz="18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一</a:t>
                      </a:r>
                      <a:r>
                        <a:rPr lang="zh-CN" altLang="en-US" sz="18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型</a:t>
                      </a:r>
                      <a:r>
                        <a:rPr lang="zh-CN" altLang="zh-CN" sz="18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一码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26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100252" marR="100252" marT="37602" marB="37602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运算符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算术（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+  -  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* 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/  ++  -- 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）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关系（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&gt; 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&lt; 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== 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!= 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&gt;= 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&lt;=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）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逻辑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（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&amp; 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| 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~ 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）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zh-CN" sz="18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一</a:t>
                      </a:r>
                      <a:r>
                        <a:rPr lang="zh-CN" altLang="en-US" sz="18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词</a:t>
                      </a:r>
                      <a:r>
                        <a:rPr lang="zh-CN" altLang="zh-CN" sz="18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一码</a:t>
                      </a:r>
                      <a:endParaRPr lang="en-US" altLang="zh-CN" sz="1800" b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 或</a:t>
                      </a:r>
                      <a:endParaRPr lang="en-US" altLang="zh-CN" sz="1800" b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zh-CN" sz="18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一</a:t>
                      </a:r>
                      <a:r>
                        <a:rPr lang="zh-CN" altLang="en-US" sz="18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型</a:t>
                      </a:r>
                      <a:r>
                        <a:rPr lang="zh-CN" altLang="zh-CN" sz="18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一码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0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100252" marR="100252" marT="37602" marB="37602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界限符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; 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)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{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}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…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zh-CN" sz="18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一</a:t>
                      </a:r>
                      <a:r>
                        <a:rPr lang="zh-CN" altLang="en-US" sz="18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词</a:t>
                      </a:r>
                      <a:r>
                        <a:rPr lang="zh-CN" altLang="zh-CN" sz="18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一码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8" name="组合 17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19" name="五边形 18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五边形 19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14348" y="2215354"/>
            <a:ext cx="7716099" cy="2928941"/>
            <a:chOff x="857224" y="2215354"/>
            <a:chExt cx="7716099" cy="2928941"/>
          </a:xfrm>
        </p:grpSpPr>
        <p:sp>
          <p:nvSpPr>
            <p:cNvPr id="13" name="矩形 12"/>
            <p:cNvSpPr/>
            <p:nvPr/>
          </p:nvSpPr>
          <p:spPr>
            <a:xfrm>
              <a:off x="7284090" y="2571750"/>
              <a:ext cx="18473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eaLnBrk="0" hangingPunct="0">
                <a:spcBef>
                  <a:spcPct val="30000"/>
                </a:spcBef>
              </a:pPr>
              <a:endParaRPr lang="zh-CN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284090" y="2959936"/>
              <a:ext cx="18473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30000"/>
                </a:spcBef>
                <a:buClr>
                  <a:schemeClr val="folHlink"/>
                </a:buClr>
                <a:buSzPct val="60000"/>
              </a:pPr>
              <a:endPara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284090" y="3357568"/>
              <a:ext cx="18473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eaLnBrk="0" hangingPunct="0">
                <a:spcBef>
                  <a:spcPct val="30000"/>
                </a:spcBef>
              </a:pPr>
              <a:endParaRPr lang="zh-CN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 rot="5400000">
              <a:off x="-606452" y="3679031"/>
              <a:ext cx="2928148" cy="7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5400000">
              <a:off x="7108058" y="3679031"/>
              <a:ext cx="2928941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矩形 26"/>
          <p:cNvSpPr/>
          <p:nvPr/>
        </p:nvSpPr>
        <p:spPr>
          <a:xfrm>
            <a:off x="0" y="5114924"/>
            <a:ext cx="9144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zh-CN" altLang="en-US" sz="3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例：词</a:t>
            </a:r>
            <a:r>
              <a:rPr lang="zh-CN" altLang="en-US" sz="3000" spc="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法分析后得到的</a:t>
            </a:r>
            <a:r>
              <a:rPr lang="en-US" altLang="zh-CN" sz="3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token</a:t>
            </a:r>
            <a:r>
              <a:rPr lang="zh-CN" altLang="en-US" sz="3000" spc="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序列</a:t>
            </a:r>
            <a:endParaRPr lang="en-US" altLang="zh-CN" sz="3000" spc="3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7" name="五边形 6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五边形 7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1000114"/>
            <a:ext cx="9072594" cy="5857916"/>
          </a:xfrm>
        </p:spPr>
        <p:txBody>
          <a:bodyPr>
            <a:noAutofit/>
          </a:bodyPr>
          <a:lstStyle/>
          <a:p>
            <a:pPr eaLnBrk="1" hangingPunct="1">
              <a:lnSpc>
                <a:spcPts val="800"/>
              </a:lnSpc>
              <a:buClrTx/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输入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while(value!=100){</a:t>
            </a:r>
            <a:r>
              <a:rPr lang="en-US" altLang="zh-CN" b="1" dirty="0" err="1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num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++;}</a:t>
            </a:r>
          </a:p>
          <a:p>
            <a:pPr eaLnBrk="1" hangingPunct="1">
              <a:lnSpc>
                <a:spcPts val="800"/>
              </a:lnSpc>
              <a:buClrTx/>
              <a:buFont typeface="Wingdings" pitchFamily="2" charset="2"/>
              <a:buChar char="Ø"/>
            </a:pPr>
            <a:endParaRPr lang="en-US" altLang="zh-CN" b="1" dirty="0" smtClean="0">
              <a:solidFill>
                <a:schemeClr val="tx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lnSpc>
                <a:spcPts val="8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输出 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   while</a:t>
            </a:r>
            <a:r>
              <a:rPr lang="en-US" altLang="zh-CN" b="1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 WHILE ,       - </a:t>
            </a:r>
            <a:r>
              <a:rPr lang="en-US" altLang="zh-CN" b="1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</a:p>
          <a:p>
            <a:pPr lvl="1" algn="just" eaLnBrk="1" hangingPunct="1">
              <a:lnSpc>
                <a:spcPts val="8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</a:p>
          <a:p>
            <a:pPr lvl="1" algn="just" eaLnBrk="1" hangingPunct="1">
              <a:lnSpc>
                <a:spcPts val="8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2      (  </a:t>
            </a:r>
            <a:r>
              <a:rPr lang="en-US" altLang="zh-CN" sz="2400" b="1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       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    SLP     ,       - </a:t>
            </a:r>
            <a:r>
              <a:rPr lang="en-US" altLang="zh-CN" sz="2400" b="1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</a:p>
          <a:p>
            <a:pPr lvl="1" algn="just" eaLnBrk="1" hangingPunct="1">
              <a:lnSpc>
                <a:spcPts val="800"/>
              </a:lnSpc>
              <a:buFont typeface="Wingdings" pitchFamily="2" charset="2"/>
              <a:buNone/>
            </a:pPr>
            <a:endParaRPr lang="en-US" altLang="zh-CN" sz="2400" b="1" dirty="0" smtClean="0">
              <a:solidFill>
                <a:schemeClr val="tx1"/>
              </a:solidFill>
              <a:ea typeface="楷体" pitchFamily="49" charset="-122"/>
              <a:cs typeface="Times New Roman" pitchFamily="18" charset="0"/>
            </a:endParaRPr>
          </a:p>
          <a:p>
            <a:pPr lvl="1" algn="just">
              <a:lnSpc>
                <a:spcPts val="800"/>
              </a:lnSpc>
              <a:buNone/>
            </a:pP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3   </a:t>
            </a:r>
            <a:r>
              <a:rPr lang="en-US" altLang="zh-CN" sz="2400" b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value </a:t>
            </a:r>
            <a:r>
              <a:rPr lang="en-US" altLang="zh-CN" sz="2400" b="1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    </a:t>
            </a:r>
            <a:r>
              <a:rPr lang="en-US" altLang="zh-C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IDN 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,   </a:t>
            </a:r>
            <a:r>
              <a:rPr lang="en-US" altLang="zh-CN" sz="2400" b="1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value   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endParaRPr lang="zh-CN" altLang="en-US" sz="2400" b="1" dirty="0" smtClean="0">
              <a:solidFill>
                <a:schemeClr val="tx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lvl="1" algn="just" eaLnBrk="1" hangingPunct="1">
              <a:lnSpc>
                <a:spcPts val="800"/>
              </a:lnSpc>
              <a:buFont typeface="Wingdings" pitchFamily="2" charset="2"/>
              <a:buNone/>
            </a:pPr>
            <a:endParaRPr lang="en-US" altLang="zh-CN" sz="2400" b="1" dirty="0" smtClean="0">
              <a:solidFill>
                <a:schemeClr val="tx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lvl="1" algn="just" eaLnBrk="1" hangingPunct="1">
              <a:lnSpc>
                <a:spcPts val="8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4     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!=         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NE     ,        - 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</a:p>
          <a:p>
            <a:pPr lvl="1" algn="just" eaLnBrk="1" hangingPunct="1">
              <a:lnSpc>
                <a:spcPts val="8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</a:p>
          <a:p>
            <a:pPr lvl="1" algn="just" eaLnBrk="1" hangingPunct="1">
              <a:lnSpc>
                <a:spcPts val="8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5    100 </a:t>
            </a:r>
            <a:r>
              <a:rPr lang="en-US" altLang="zh-CN" sz="2400" b="1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 </a:t>
            </a:r>
            <a:r>
              <a:rPr lang="en-US" altLang="zh-C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CONST</a:t>
            </a:r>
            <a:r>
              <a:rPr lang="en-US" altLang="zh-CN" sz="2400" b="1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    100       &gt;</a:t>
            </a:r>
          </a:p>
          <a:p>
            <a:pPr lvl="1" algn="just" eaLnBrk="1" hangingPunct="1">
              <a:lnSpc>
                <a:spcPts val="8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</a:p>
          <a:p>
            <a:pPr lvl="1" algn="just" eaLnBrk="1" hangingPunct="1">
              <a:lnSpc>
                <a:spcPts val="8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6       )</a:t>
            </a:r>
            <a:r>
              <a:rPr lang="en-US" altLang="zh-CN" sz="2400" b="1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        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    SRP</a:t>
            </a:r>
            <a:r>
              <a:rPr lang="en-US" altLang="zh-CN" sz="2400" b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        - 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</a:p>
          <a:p>
            <a:pPr lvl="1" algn="just" eaLnBrk="1" hangingPunct="1">
              <a:lnSpc>
                <a:spcPts val="800"/>
              </a:lnSpc>
              <a:buFont typeface="Wingdings" pitchFamily="2" charset="2"/>
              <a:buNone/>
            </a:pPr>
            <a:endParaRPr lang="en-US" altLang="zh-CN" sz="2400" b="1" dirty="0" smtClean="0">
              <a:solidFill>
                <a:schemeClr val="tx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lvl="1" algn="just" eaLnBrk="1" hangingPunct="1">
              <a:lnSpc>
                <a:spcPts val="8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7       {     	&lt;     LP</a:t>
            </a:r>
            <a:r>
              <a:rPr lang="en-US" altLang="zh-CN" sz="2400" b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        - 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</a:p>
          <a:p>
            <a:pPr lvl="1" algn="just">
              <a:lnSpc>
                <a:spcPts val="800"/>
              </a:lnSpc>
              <a:buNone/>
            </a:pP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</a:p>
          <a:p>
            <a:pPr lvl="1" algn="just">
              <a:lnSpc>
                <a:spcPts val="800"/>
              </a:lnSpc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8   </a:t>
            </a:r>
            <a:r>
              <a:rPr lang="en-US" altLang="zh-CN" sz="2400" b="1" dirty="0" err="1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num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	&lt;    </a:t>
            </a:r>
            <a:r>
              <a:rPr lang="en-US" altLang="zh-C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IDN</a:t>
            </a: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     </a:t>
            </a:r>
            <a:r>
              <a:rPr lang="en-US" altLang="zh-CN" sz="2400" b="1" dirty="0" err="1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num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&gt;</a:t>
            </a:r>
            <a:endParaRPr lang="zh-CN" altLang="en-US" sz="2400" b="1" dirty="0" smtClean="0">
              <a:solidFill>
                <a:schemeClr val="tx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lvl="1" algn="just" eaLnBrk="1" hangingPunct="1">
              <a:lnSpc>
                <a:spcPts val="8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</a:p>
          <a:p>
            <a:pPr lvl="1" algn="just" eaLnBrk="1" hangingPunct="1">
              <a:lnSpc>
                <a:spcPts val="8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9      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   	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INC</a:t>
            </a:r>
            <a:r>
              <a:rPr lang="en-US" altLang="zh-CN" sz="2400" b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        - 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</a:p>
          <a:p>
            <a:pPr lvl="1" algn="just" eaLnBrk="1" hangingPunct="1">
              <a:lnSpc>
                <a:spcPts val="8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</a:p>
          <a:p>
            <a:pPr lvl="1" algn="just" eaLnBrk="1" hangingPunct="1">
              <a:lnSpc>
                <a:spcPts val="8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10       ; </a:t>
            </a:r>
            <a:r>
              <a:rPr lang="en-US" altLang="zh-CN" sz="2400" b="1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&lt;  SEMI    ,        - 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</a:p>
          <a:p>
            <a:pPr lvl="1" algn="just" eaLnBrk="1" hangingPunct="1">
              <a:lnSpc>
                <a:spcPts val="8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</a:t>
            </a:r>
          </a:p>
          <a:p>
            <a:pPr lvl="1" algn="just" eaLnBrk="1" hangingPunct="1">
              <a:lnSpc>
                <a:spcPts val="8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11       } </a:t>
            </a:r>
            <a:r>
              <a:rPr lang="en-US" altLang="zh-CN" sz="2400" b="1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&lt;      RP</a:t>
            </a:r>
            <a:r>
              <a:rPr lang="en-US" altLang="zh-CN" sz="2400" b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        - 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    </a:t>
            </a:r>
            <a:endParaRPr lang="zh-CN" altLang="en-US" sz="2400" b="1" dirty="0" smtClean="0">
              <a:solidFill>
                <a:schemeClr val="tx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1" name="AutoShape 208"/>
          <p:cNvSpPr>
            <a:spLocks noChangeArrowheads="1"/>
          </p:cNvSpPr>
          <p:nvPr/>
        </p:nvSpPr>
        <p:spPr bwMode="auto">
          <a:xfrm>
            <a:off x="6143636" y="1500180"/>
            <a:ext cx="2857520" cy="1428760"/>
          </a:xfrm>
          <a:prstGeom prst="cloudCallout">
            <a:avLst>
              <a:gd name="adj1" fmla="val -49536"/>
              <a:gd name="adj2" fmla="val 71871"/>
            </a:avLst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lang="zh-CN" altLang="en-US" sz="26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如何</a:t>
            </a:r>
            <a:r>
              <a:rPr lang="zh-CN" altLang="en-US" sz="2600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实现</a:t>
            </a:r>
            <a:endParaRPr lang="en-US" altLang="zh-CN" sz="2600" b="1" dirty="0" smtClean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r>
              <a:rPr lang="zh-CN" altLang="en-US" sz="2600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词法分析器</a:t>
            </a:r>
            <a:r>
              <a:rPr lang="zh-CN" altLang="en-US" sz="26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？</a:t>
            </a:r>
            <a:endParaRPr lang="en-US" altLang="zh-CN" sz="2600" b="1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G:\QQ截图201607142012副本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1"/>
            <a:ext cx="9144000" cy="5152203"/>
          </a:xfrm>
          <a:prstGeom prst="rect">
            <a:avLst/>
          </a:prstGeom>
          <a:noFill/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472632" y="1714494"/>
            <a:ext cx="3528392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fontAlgn="auto">
              <a:spcAft>
                <a:spcPts val="0"/>
              </a:spcAft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楷体" pitchFamily="49" charset="-122"/>
                <a:cs typeface="+mj-cs"/>
              </a:rPr>
              <a:t> </a:t>
            </a:r>
            <a:r>
              <a:rPr lang="zh-CN" altLang="en-US" sz="3500" spc="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词法分析</a:t>
            </a:r>
            <a:r>
              <a:rPr lang="zh-CN" altLang="en-US" sz="3500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概述</a:t>
            </a:r>
            <a:endParaRPr kumimoji="0" lang="zh-CN" altLang="en-US" sz="3500" b="0" i="0" u="none" strike="noStrike" kern="1200" cap="none" spc="6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857752" y="2428874"/>
            <a:ext cx="3443254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楷体" pitchFamily="49" charset="-122"/>
                <a:cs typeface="+mj-cs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楷体" pitchFamily="49" charset="-122"/>
                <a:cs typeface="+mj-cs"/>
              </a:rPr>
              <a:t>哈尔滨工业大学  陈鄞</a:t>
            </a:r>
            <a:endParaRPr kumimoji="0" lang="zh-CN" altLang="en-US" sz="2000" b="1" i="0" u="none" strike="noStrike" kern="1200" cap="none" spc="6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286402" y="1344613"/>
            <a:ext cx="3143250" cy="441325"/>
          </a:xfrm>
          <a:prstGeom prst="rect">
            <a:avLst/>
          </a:prstGeom>
          <a:ln w="12700">
            <a:noFill/>
          </a:ln>
        </p:spPr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0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第一章 绪论</a:t>
            </a:r>
            <a:endParaRPr lang="zh-CN" altLang="en-US" sz="800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5804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AutoShape 37"/>
          <p:cNvSpPr>
            <a:spLocks/>
          </p:cNvSpPr>
          <p:nvPr/>
        </p:nvSpPr>
        <p:spPr bwMode="auto">
          <a:xfrm>
            <a:off x="1142976" y="2138853"/>
            <a:ext cx="1582568" cy="345961"/>
          </a:xfrm>
          <a:prstGeom prst="borderCallout2">
            <a:avLst>
              <a:gd name="adj1" fmla="val 18750"/>
              <a:gd name="adj2" fmla="val 103926"/>
              <a:gd name="adj3" fmla="val 18750"/>
              <a:gd name="adj4" fmla="val 110394"/>
              <a:gd name="adj5" fmla="val 138453"/>
              <a:gd name="adj6" fmla="val 120960"/>
            </a:avLst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1600" b="1" dirty="0">
                <a:latin typeface="楷体" pitchFamily="49" charset="-122"/>
                <a:ea typeface="楷体" pitchFamily="49" charset="-122"/>
              </a:rPr>
              <a:t>引入助记符</a:t>
            </a:r>
          </a:p>
        </p:txBody>
      </p:sp>
      <p:sp>
        <p:nvSpPr>
          <p:cNvPr id="29" name="AutoShape 37"/>
          <p:cNvSpPr>
            <a:spLocks/>
          </p:cNvSpPr>
          <p:nvPr/>
        </p:nvSpPr>
        <p:spPr bwMode="auto">
          <a:xfrm>
            <a:off x="500034" y="3455290"/>
            <a:ext cx="2283650" cy="330906"/>
          </a:xfrm>
          <a:prstGeom prst="borderCallout2">
            <a:avLst>
              <a:gd name="adj1" fmla="val 18750"/>
              <a:gd name="adj2" fmla="val 103926"/>
              <a:gd name="adj3" fmla="val 18750"/>
              <a:gd name="adj4" fmla="val 110394"/>
              <a:gd name="adj5" fmla="val 195105"/>
              <a:gd name="adj6" fmla="val 121055"/>
            </a:avLst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 sz="1600" b="1" dirty="0" smtClean="0">
                <a:latin typeface="楷体" pitchFamily="49" charset="-122"/>
                <a:ea typeface="楷体" pitchFamily="49" charset="-122"/>
              </a:rPr>
              <a:t>可以被计算机直接理解</a:t>
            </a:r>
            <a:endParaRPr lang="zh-CN" altLang="en-US" sz="16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zh-CN" altLang="en-US" sz="3000" spc="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计算机程序设计语言及编译</a:t>
            </a:r>
          </a:p>
        </p:txBody>
      </p:sp>
      <p:grpSp>
        <p:nvGrpSpPr>
          <p:cNvPr id="360486" name="Group 38"/>
          <p:cNvGrpSpPr>
            <a:grpSpLocks/>
          </p:cNvGrpSpPr>
          <p:nvPr/>
        </p:nvGrpSpPr>
        <p:grpSpPr bwMode="auto">
          <a:xfrm>
            <a:off x="2354552" y="1301883"/>
            <a:ext cx="1931011" cy="3198597"/>
            <a:chOff x="945" y="1304"/>
            <a:chExt cx="1134" cy="2533"/>
          </a:xfrm>
        </p:grpSpPr>
        <p:sp>
          <p:nvSpPr>
            <p:cNvPr id="7188" name="Rectangle 4"/>
            <p:cNvSpPr>
              <a:spLocks noChangeArrowheads="1"/>
            </p:cNvSpPr>
            <p:nvPr/>
          </p:nvSpPr>
          <p:spPr bwMode="auto">
            <a:xfrm>
              <a:off x="945" y="3348"/>
              <a:ext cx="1134" cy="48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机器语言</a:t>
              </a:r>
              <a:endParaRPr lang="zh-CN" altLang="en-US" sz="20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algn="ctr"/>
              <a:r>
                <a:rPr lang="en-US" altLang="zh-CN" sz="1400" b="1" dirty="0" smtClean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(Machine Language </a:t>
              </a:r>
              <a:r>
                <a:rPr lang="en-US" altLang="zh-CN" sz="1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)</a:t>
              </a:r>
              <a:endParaRPr lang="zh-CN" altLang="en-US" sz="14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7189" name="Rectangle 8"/>
            <p:cNvSpPr>
              <a:spLocks noChangeArrowheads="1"/>
            </p:cNvSpPr>
            <p:nvPr/>
          </p:nvSpPr>
          <p:spPr bwMode="auto">
            <a:xfrm>
              <a:off x="945" y="2273"/>
              <a:ext cx="1134" cy="48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汇编语言</a:t>
              </a:r>
              <a:r>
                <a:rPr lang="en-US" altLang="zh-CN" sz="20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</a:p>
            <a:p>
              <a:pPr algn="ctr"/>
              <a:r>
                <a:rPr lang="en-US" altLang="zh-CN" sz="1400" b="1" dirty="0" smtClean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(Assembly Language </a:t>
              </a:r>
              <a:r>
                <a:rPr lang="en-US" altLang="zh-CN" sz="1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)</a:t>
              </a:r>
              <a:endParaRPr lang="zh-CN" altLang="en-US" sz="14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7190" name="Rectangle 12"/>
            <p:cNvSpPr>
              <a:spLocks noChangeArrowheads="1"/>
            </p:cNvSpPr>
            <p:nvPr/>
          </p:nvSpPr>
          <p:spPr bwMode="auto">
            <a:xfrm>
              <a:off x="945" y="1304"/>
              <a:ext cx="1118" cy="49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高级语言</a:t>
              </a:r>
              <a:endPara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algn="ctr"/>
              <a:r>
                <a:rPr lang="en-US" altLang="zh-CN" sz="1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 </a:t>
              </a:r>
              <a:r>
                <a:rPr lang="en-US" altLang="zh-CN" sz="1400" b="1" dirty="0" smtClean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High Level Language </a:t>
              </a:r>
              <a:r>
                <a:rPr lang="en-US" altLang="zh-CN" sz="1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)</a:t>
              </a:r>
              <a:endParaRPr lang="zh-CN" altLang="en-US" sz="14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360462" name="Group 14"/>
          <p:cNvGrpSpPr>
            <a:grpSpLocks/>
          </p:cNvGrpSpPr>
          <p:nvPr/>
        </p:nvGrpSpPr>
        <p:grpSpPr bwMode="auto">
          <a:xfrm>
            <a:off x="4803025" y="3347477"/>
            <a:ext cx="1224505" cy="769323"/>
            <a:chOff x="3802" y="3069"/>
            <a:chExt cx="900" cy="646"/>
          </a:xfrm>
        </p:grpSpPr>
        <p:sp>
          <p:nvSpPr>
            <p:cNvPr id="7186" name="Line 16"/>
            <p:cNvSpPr>
              <a:spLocks noChangeShapeType="1"/>
            </p:cNvSpPr>
            <p:nvPr/>
          </p:nvSpPr>
          <p:spPr bwMode="auto">
            <a:xfrm rot="10800000" flipV="1">
              <a:off x="4241" y="3518"/>
              <a:ext cx="0" cy="1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prstClr val="black"/>
                </a:solidFill>
              </a:endParaRPr>
            </a:p>
          </p:txBody>
        </p:sp>
        <p:sp>
          <p:nvSpPr>
            <p:cNvPr id="7185" name="Rectangle 15"/>
            <p:cNvSpPr>
              <a:spLocks noChangeArrowheads="1"/>
            </p:cNvSpPr>
            <p:nvPr/>
          </p:nvSpPr>
          <p:spPr bwMode="auto">
            <a:xfrm>
              <a:off x="3802" y="3069"/>
              <a:ext cx="900" cy="46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 dirty="0" smtClean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汇编</a:t>
              </a:r>
              <a:r>
                <a:rPr lang="en-US" altLang="zh-CN" sz="2000" b="1" dirty="0" smtClean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endPara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algn="ctr"/>
              <a:r>
                <a:rPr lang="en-US" altLang="zh-CN" sz="1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</a:t>
              </a:r>
              <a:r>
                <a:rPr lang="en-US" altLang="zh-CN" sz="1400" b="1" dirty="0" smtClean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Assembling)</a:t>
              </a:r>
              <a:endParaRPr lang="zh-CN" altLang="en-US" sz="14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360470" name="Group 22"/>
          <p:cNvGrpSpPr>
            <a:grpSpLocks/>
          </p:cNvGrpSpPr>
          <p:nvPr/>
        </p:nvGrpSpPr>
        <p:grpSpPr bwMode="auto">
          <a:xfrm>
            <a:off x="4714876" y="1997102"/>
            <a:ext cx="1428760" cy="783614"/>
            <a:chOff x="3696" y="2886"/>
            <a:chExt cx="1143" cy="658"/>
          </a:xfrm>
        </p:grpSpPr>
        <p:sp>
          <p:nvSpPr>
            <p:cNvPr id="7183" name="Line 24"/>
            <p:cNvSpPr>
              <a:spLocks noChangeShapeType="1"/>
            </p:cNvSpPr>
            <p:nvPr/>
          </p:nvSpPr>
          <p:spPr bwMode="auto">
            <a:xfrm rot="10200000" flipV="1">
              <a:off x="4241" y="3315"/>
              <a:ext cx="37" cy="2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prstClr val="black"/>
                </a:solidFill>
              </a:endParaRPr>
            </a:p>
          </p:txBody>
        </p:sp>
        <p:sp>
          <p:nvSpPr>
            <p:cNvPr id="7182" name="Rectangle 23"/>
            <p:cNvSpPr>
              <a:spLocks noChangeArrowheads="1"/>
            </p:cNvSpPr>
            <p:nvPr/>
          </p:nvSpPr>
          <p:spPr bwMode="auto">
            <a:xfrm>
              <a:off x="3696" y="2886"/>
              <a:ext cx="1143" cy="461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 dirty="0" smtClean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编译</a:t>
              </a:r>
              <a:r>
                <a:rPr lang="en-US" altLang="zh-CN" sz="2000" b="1" dirty="0" smtClean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endPara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algn="ctr"/>
              <a:r>
                <a:rPr lang="en-US" altLang="zh-CN" sz="1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</a:t>
              </a:r>
              <a:r>
                <a:rPr lang="en-US" altLang="zh-CN" sz="1400" b="1" dirty="0" smtClean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Compiling)</a:t>
              </a:r>
              <a:endParaRPr lang="zh-CN" altLang="en-US" sz="14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</p:grpSp>
      <p:sp>
        <p:nvSpPr>
          <p:cNvPr id="360474" name="Oval 26"/>
          <p:cNvSpPr>
            <a:spLocks noChangeArrowheads="1"/>
          </p:cNvSpPr>
          <p:nvPr/>
        </p:nvSpPr>
        <p:spPr bwMode="auto">
          <a:xfrm>
            <a:off x="4360673" y="4110693"/>
            <a:ext cx="2211591" cy="34195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C706 0000 </a:t>
            </a:r>
            <a:r>
              <a:rPr lang="en-US" altLang="zh-CN" sz="2000" b="1" dirty="0" smtClean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0002</a:t>
            </a:r>
            <a:endParaRPr lang="zh-CN" altLang="en-US" sz="2000" b="1" dirty="0">
              <a:solidFill>
                <a:prstClr val="black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360475" name="Oval 27"/>
          <p:cNvSpPr>
            <a:spLocks noChangeArrowheads="1"/>
          </p:cNvSpPr>
          <p:nvPr/>
        </p:nvSpPr>
        <p:spPr bwMode="auto">
          <a:xfrm>
            <a:off x="4370199" y="2781505"/>
            <a:ext cx="2160572" cy="34145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MOV X, 2</a:t>
            </a:r>
          </a:p>
        </p:txBody>
      </p:sp>
      <p:sp>
        <p:nvSpPr>
          <p:cNvPr id="360476" name="Oval 28"/>
          <p:cNvSpPr>
            <a:spLocks noChangeArrowheads="1"/>
          </p:cNvSpPr>
          <p:nvPr/>
        </p:nvSpPr>
        <p:spPr bwMode="auto">
          <a:xfrm>
            <a:off x="4370199" y="1401223"/>
            <a:ext cx="2160572" cy="36441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 = 2</a:t>
            </a:r>
          </a:p>
        </p:txBody>
      </p:sp>
      <p:sp>
        <p:nvSpPr>
          <p:cNvPr id="25" name="矩形 24"/>
          <p:cNvSpPr/>
          <p:nvPr/>
        </p:nvSpPr>
        <p:spPr>
          <a:xfrm>
            <a:off x="571472" y="1298439"/>
            <a:ext cx="1835696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zh-CN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接近</a:t>
            </a:r>
            <a:r>
              <a:rPr lang="zh-CN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人类表达</a:t>
            </a:r>
            <a:r>
              <a:rPr lang="zh-CN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习惯</a:t>
            </a:r>
            <a:endParaRPr lang="en-US" altLang="zh-CN" sz="1400" b="1" dirty="0" smtClean="0">
              <a:solidFill>
                <a:schemeClr val="tx2">
                  <a:lumMod val="60000"/>
                  <a:lumOff val="4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71450" indent="-171450"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zh-CN" altLang="en-US" sz="1400" b="1" dirty="0">
                <a:solidFill>
                  <a:srgbClr val="073E87">
                    <a:lumMod val="60000"/>
                    <a:lumOff val="40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</a:t>
            </a:r>
            <a:r>
              <a:rPr lang="zh-CN" altLang="en-US" sz="1400" b="1" dirty="0" smtClean="0">
                <a:solidFill>
                  <a:srgbClr val="073E87">
                    <a:lumMod val="60000"/>
                    <a:lumOff val="40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依赖</a:t>
            </a:r>
            <a:r>
              <a:rPr lang="zh-CN" altLang="en-US" sz="1400" b="1" dirty="0">
                <a:solidFill>
                  <a:srgbClr val="073E87">
                    <a:lumMod val="60000"/>
                    <a:lumOff val="40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于特定</a:t>
            </a:r>
            <a:r>
              <a:rPr lang="zh-CN" altLang="en-US" sz="1400" b="1" dirty="0" smtClean="0">
                <a:solidFill>
                  <a:srgbClr val="073E87">
                    <a:lumMod val="60000"/>
                    <a:lumOff val="40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机器</a:t>
            </a:r>
            <a:endParaRPr lang="en-US" altLang="zh-CN" sz="1400" b="1" dirty="0" smtClean="0">
              <a:solidFill>
                <a:schemeClr val="tx2">
                  <a:lumMod val="60000"/>
                  <a:lumOff val="4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71450" indent="-171450"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zh-CN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编写效率高</a:t>
            </a:r>
            <a:endParaRPr lang="en-US" altLang="zh-CN" sz="1400" b="1" dirty="0" smtClean="0">
              <a:solidFill>
                <a:schemeClr val="tx2">
                  <a:lumMod val="60000"/>
                  <a:lumOff val="4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" name="AutoShape 37"/>
          <p:cNvSpPr>
            <a:spLocks/>
          </p:cNvSpPr>
          <p:nvPr/>
        </p:nvSpPr>
        <p:spPr bwMode="auto">
          <a:xfrm>
            <a:off x="678932" y="697160"/>
            <a:ext cx="2031236" cy="573208"/>
          </a:xfrm>
          <a:prstGeom prst="borderCallout2">
            <a:avLst>
              <a:gd name="adj1" fmla="val 18750"/>
              <a:gd name="adj2" fmla="val 103926"/>
              <a:gd name="adj3" fmla="val 18750"/>
              <a:gd name="adj4" fmla="val 110394"/>
              <a:gd name="adj5" fmla="val 94686"/>
              <a:gd name="adj6" fmla="val 125913"/>
            </a:avLst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16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类似于数学定义</a:t>
            </a:r>
            <a:r>
              <a:rPr lang="zh-CN" altLang="en-US" sz="16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或</a:t>
            </a:r>
            <a:endParaRPr lang="en-US" altLang="zh-CN" sz="1600" b="1" dirty="0" smtClean="0">
              <a:solidFill>
                <a:prstClr val="black"/>
              </a:solidFill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zh-CN" altLang="en-US" sz="16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自然语言</a:t>
            </a:r>
            <a:r>
              <a:rPr lang="zh-CN" altLang="en-US" sz="16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的简洁形式</a:t>
            </a:r>
          </a:p>
        </p:txBody>
      </p:sp>
      <p:sp>
        <p:nvSpPr>
          <p:cNvPr id="35" name="Line 16"/>
          <p:cNvSpPr>
            <a:spLocks noChangeShapeType="1"/>
          </p:cNvSpPr>
          <p:nvPr/>
        </p:nvSpPr>
        <p:spPr bwMode="auto">
          <a:xfrm rot="10800000" flipV="1">
            <a:off x="5391537" y="3122959"/>
            <a:ext cx="0" cy="23460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 b="1">
              <a:solidFill>
                <a:prstClr val="black"/>
              </a:solidFill>
            </a:endParaRPr>
          </a:p>
        </p:txBody>
      </p:sp>
      <p:sp>
        <p:nvSpPr>
          <p:cNvPr id="36" name="Line 16"/>
          <p:cNvSpPr>
            <a:spLocks noChangeShapeType="1"/>
          </p:cNvSpPr>
          <p:nvPr/>
        </p:nvSpPr>
        <p:spPr bwMode="auto">
          <a:xfrm rot="10800000" flipV="1">
            <a:off x="5393477" y="1765638"/>
            <a:ext cx="0" cy="23460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 b="1">
              <a:solidFill>
                <a:prstClr val="black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71472" y="3780068"/>
            <a:ext cx="1656184" cy="1363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zh-CN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与人类表达习惯相去甚远</a:t>
            </a:r>
            <a:endParaRPr lang="en-US" altLang="zh-CN" sz="1400" b="1" dirty="0" smtClean="0">
              <a:solidFill>
                <a:schemeClr val="tx2">
                  <a:lumMod val="60000"/>
                  <a:lumOff val="4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71450" lvl="0" indent="-171450"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zh-CN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难记忆</a:t>
            </a:r>
            <a:endParaRPr lang="en-US" altLang="zh-CN" sz="1400" b="1" dirty="0">
              <a:solidFill>
                <a:schemeClr val="tx2">
                  <a:lumMod val="60000"/>
                  <a:lumOff val="4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71450" lvl="0" indent="-171450"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zh-CN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难编写、难阅读</a:t>
            </a:r>
            <a:endParaRPr lang="en-US" altLang="zh-CN" sz="1400" b="1" dirty="0">
              <a:solidFill>
                <a:schemeClr val="tx2">
                  <a:lumMod val="60000"/>
                  <a:lumOff val="4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71450" lvl="0" indent="-171450"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zh-CN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易写错</a:t>
            </a:r>
            <a:endParaRPr lang="en-US" altLang="zh-CN" sz="1400" b="1" dirty="0">
              <a:solidFill>
                <a:schemeClr val="tx2">
                  <a:lumMod val="60000"/>
                  <a:lumOff val="4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71472" y="2466206"/>
            <a:ext cx="1876736" cy="1018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zh-CN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依赖于特定机器，非</a:t>
            </a:r>
            <a:r>
              <a:rPr lang="zh-CN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计算机</a:t>
            </a:r>
            <a:r>
              <a:rPr lang="zh-CN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专业人员使用受限制</a:t>
            </a:r>
            <a:endParaRPr lang="en-US" altLang="zh-CN" sz="1400" b="1" dirty="0" smtClean="0">
              <a:solidFill>
                <a:schemeClr val="tx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  <a:p>
            <a:pPr marL="171450" indent="-171450"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zh-CN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编写</a:t>
            </a:r>
            <a:r>
              <a:rPr lang="zh-CN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效率依然很低</a:t>
            </a:r>
            <a:endParaRPr lang="en-US" altLang="zh-CN" sz="1400" b="1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37" name="五边形 36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五边形 32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60487" name="Group 39"/>
          <p:cNvGrpSpPr>
            <a:grpSpLocks/>
          </p:cNvGrpSpPr>
          <p:nvPr/>
        </p:nvGrpSpPr>
        <p:grpSpPr bwMode="auto">
          <a:xfrm>
            <a:off x="6598135" y="1571618"/>
            <a:ext cx="1260013" cy="2714644"/>
            <a:chOff x="3742" y="1495"/>
            <a:chExt cx="870" cy="2177"/>
          </a:xfrm>
        </p:grpSpPr>
        <p:sp>
          <p:nvSpPr>
            <p:cNvPr id="7179" name="Rectangle 30"/>
            <p:cNvSpPr>
              <a:spLocks noChangeArrowheads="1"/>
            </p:cNvSpPr>
            <p:nvPr/>
          </p:nvSpPr>
          <p:spPr bwMode="auto">
            <a:xfrm>
              <a:off x="3742" y="2262"/>
              <a:ext cx="870" cy="488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 dirty="0" smtClean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编译</a:t>
              </a:r>
              <a:r>
                <a:rPr lang="en-US" altLang="zh-CN" sz="2000" b="1" dirty="0" smtClean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endPara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algn="ctr"/>
              <a:r>
                <a:rPr lang="en-US" altLang="zh-CN" sz="1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</a:t>
              </a:r>
              <a:r>
                <a:rPr lang="en-US" altLang="zh-CN" sz="1400" b="1" dirty="0" smtClean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Compiling)</a:t>
              </a:r>
              <a:endParaRPr lang="zh-CN" altLang="en-US" sz="14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7180" name="Freeform 33"/>
            <p:cNvSpPr>
              <a:spLocks/>
            </p:cNvSpPr>
            <p:nvPr/>
          </p:nvSpPr>
          <p:spPr bwMode="auto">
            <a:xfrm>
              <a:off x="3742" y="1495"/>
              <a:ext cx="435" cy="726"/>
            </a:xfrm>
            <a:custGeom>
              <a:avLst/>
              <a:gdLst>
                <a:gd name="T0" fmla="*/ 0 w 726"/>
                <a:gd name="T1" fmla="*/ 0 h 907"/>
                <a:gd name="T2" fmla="*/ 590 w 726"/>
                <a:gd name="T3" fmla="*/ 363 h 907"/>
                <a:gd name="T4" fmla="*/ 726 w 726"/>
                <a:gd name="T5" fmla="*/ 907 h 90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6" h="907">
                  <a:moveTo>
                    <a:pt x="0" y="0"/>
                  </a:moveTo>
                  <a:cubicBezTo>
                    <a:pt x="234" y="106"/>
                    <a:pt x="469" y="212"/>
                    <a:pt x="590" y="363"/>
                  </a:cubicBezTo>
                  <a:cubicBezTo>
                    <a:pt x="711" y="514"/>
                    <a:pt x="703" y="816"/>
                    <a:pt x="726" y="907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prstClr val="black"/>
                </a:solidFill>
              </a:endParaRPr>
            </a:p>
          </p:txBody>
        </p:sp>
        <p:sp>
          <p:nvSpPr>
            <p:cNvPr id="7181" name="Freeform 35"/>
            <p:cNvSpPr>
              <a:spLocks/>
            </p:cNvSpPr>
            <p:nvPr/>
          </p:nvSpPr>
          <p:spPr bwMode="auto">
            <a:xfrm>
              <a:off x="3754" y="2765"/>
              <a:ext cx="423" cy="907"/>
            </a:xfrm>
            <a:custGeom>
              <a:avLst/>
              <a:gdLst>
                <a:gd name="T0" fmla="*/ 681 w 681"/>
                <a:gd name="T1" fmla="*/ 0 h 817"/>
                <a:gd name="T2" fmla="*/ 499 w 681"/>
                <a:gd name="T3" fmla="*/ 635 h 817"/>
                <a:gd name="T4" fmla="*/ 0 w 681"/>
                <a:gd name="T5" fmla="*/ 817 h 81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81" h="817">
                  <a:moveTo>
                    <a:pt x="681" y="0"/>
                  </a:moveTo>
                  <a:cubicBezTo>
                    <a:pt x="647" y="249"/>
                    <a:pt x="613" y="499"/>
                    <a:pt x="499" y="635"/>
                  </a:cubicBezTo>
                  <a:cubicBezTo>
                    <a:pt x="385" y="771"/>
                    <a:pt x="192" y="794"/>
                    <a:pt x="0" y="817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509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0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0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60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60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0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60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60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60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60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60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60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360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360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360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360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360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36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360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360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36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29" grpId="0" animBg="1"/>
      <p:bldP spid="29" grpId="1" animBg="1"/>
      <p:bldP spid="360474" grpId="0" animBg="1"/>
      <p:bldP spid="360475" grpId="0" animBg="1"/>
      <p:bldP spid="360476" grpId="0" animBg="1"/>
      <p:bldP spid="25" grpId="0" uiExpand="1" build="allAtOnce"/>
      <p:bldP spid="27" grpId="0" animBg="1"/>
      <p:bldP spid="27" grpId="1" animBg="1"/>
      <p:bldP spid="35" grpId="0" animBg="1"/>
      <p:bldP spid="36" grpId="0" animBg="1"/>
      <p:bldP spid="36" grpId="1" animBg="1"/>
      <p:bldP spid="30" grpId="0" build="allAtOnce"/>
      <p:bldP spid="31" grpId="0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G:\QQ截图201607142012副本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1"/>
            <a:ext cx="9144000" cy="5152203"/>
          </a:xfrm>
          <a:prstGeom prst="rect">
            <a:avLst/>
          </a:prstGeom>
          <a:noFill/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472632" y="1714494"/>
            <a:ext cx="3528392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fontAlgn="auto">
              <a:spcAft>
                <a:spcPts val="0"/>
              </a:spcAft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楷体" pitchFamily="49" charset="-122"/>
                <a:cs typeface="+mj-cs"/>
              </a:rPr>
              <a:t> </a:t>
            </a:r>
            <a:r>
              <a:rPr lang="zh-CN" altLang="en-US" sz="3500" spc="600" noProof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语</a:t>
            </a:r>
            <a:r>
              <a:rPr lang="zh-CN" altLang="en-US" sz="3500" spc="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法分析</a:t>
            </a:r>
            <a:r>
              <a:rPr lang="zh-CN" altLang="en-US" sz="3500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概述</a:t>
            </a:r>
            <a:endParaRPr kumimoji="0" lang="zh-CN" altLang="en-US" sz="3500" b="0" i="0" u="none" strike="noStrike" kern="1200" cap="none" spc="6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857752" y="2428874"/>
            <a:ext cx="3443254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楷体" pitchFamily="49" charset="-122"/>
                <a:cs typeface="+mj-cs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楷体" pitchFamily="49" charset="-122"/>
                <a:cs typeface="+mj-cs"/>
              </a:rPr>
              <a:t>哈尔滨工业大学  陈鄞</a:t>
            </a:r>
            <a:endParaRPr kumimoji="0" lang="zh-CN" altLang="en-US" sz="2000" b="1" i="0" u="none" strike="noStrike" kern="1200" cap="none" spc="6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286402" y="1344613"/>
            <a:ext cx="3143250" cy="441325"/>
          </a:xfrm>
          <a:prstGeom prst="rect">
            <a:avLst/>
          </a:prstGeom>
          <a:ln w="12700">
            <a:noFill/>
          </a:ln>
        </p:spPr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0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第一章 绪论</a:t>
            </a:r>
            <a:endParaRPr lang="zh-CN" altLang="en-US" sz="800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9498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" b="1640"/>
          <a:stretch>
            <a:fillRect/>
          </a:stretch>
        </p:blipFill>
        <p:spPr>
          <a:xfrm>
            <a:off x="3851920" y="11631"/>
            <a:ext cx="2221826" cy="5117606"/>
          </a:xfrm>
          <a:prstGeom prst="rect">
            <a:avLst/>
          </a:prstGeom>
        </p:spPr>
      </p:pic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/>
          <a:p>
            <a:pPr algn="l"/>
            <a:r>
              <a:rPr lang="zh-CN" altLang="en-US" sz="3000" b="1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编译器的结构</a:t>
            </a:r>
          </a:p>
        </p:txBody>
      </p:sp>
      <p:sp>
        <p:nvSpPr>
          <p:cNvPr id="14" name="五边形 13"/>
          <p:cNvSpPr/>
          <p:nvPr/>
        </p:nvSpPr>
        <p:spPr>
          <a:xfrm>
            <a:off x="1" y="195486"/>
            <a:ext cx="755576" cy="432048"/>
          </a:xfrm>
          <a:prstGeom prst="homePlate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19" name="五边形 18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五边形 20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0" name="Rectangle 42"/>
          <p:cNvSpPr>
            <a:spLocks noChangeArrowheads="1"/>
          </p:cNvSpPr>
          <p:nvPr/>
        </p:nvSpPr>
        <p:spPr bwMode="auto">
          <a:xfrm>
            <a:off x="3978613" y="1059582"/>
            <a:ext cx="1961539" cy="40391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/>
          <a:p>
            <a:r>
              <a:rPr lang="zh-CN" altLang="en-US" sz="3000" spc="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语法分析 </a:t>
            </a:r>
            <a:r>
              <a:rPr lang="en-US" altLang="zh-CN" sz="3000" dirty="0" smtClean="0">
                <a:solidFill>
                  <a:schemeClr val="tx1"/>
                </a:solidFill>
                <a:ea typeface="微软雅黑" pitchFamily="34" charset="-122"/>
                <a:cs typeface="Times New Roman" panose="02020603050405020304" pitchFamily="18" charset="0"/>
              </a:rPr>
              <a:t>( </a:t>
            </a:r>
            <a:r>
              <a:rPr lang="en-US" altLang="zh-CN" sz="3000" i="1" dirty="0" smtClean="0">
                <a:solidFill>
                  <a:schemeClr val="tx1"/>
                </a:solidFill>
                <a:ea typeface="微软雅黑" pitchFamily="34" charset="-122"/>
                <a:cs typeface="Times New Roman" panose="02020603050405020304" pitchFamily="18" charset="0"/>
              </a:rPr>
              <a:t>parsing</a:t>
            </a:r>
            <a:r>
              <a:rPr lang="en-US" altLang="zh-CN" sz="3000" dirty="0" smtClean="0">
                <a:solidFill>
                  <a:schemeClr val="tx1"/>
                </a:solidFill>
                <a:ea typeface="微软雅黑" pitchFamily="34" charset="-122"/>
                <a:cs typeface="Times New Roman" panose="02020603050405020304" pitchFamily="18" charset="0"/>
              </a:rPr>
              <a:t>)</a:t>
            </a:r>
            <a:endParaRPr lang="zh-CN" altLang="en-US" sz="3000" b="1" dirty="0">
              <a:solidFill>
                <a:schemeClr val="tx1"/>
              </a:solidFill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五边形 13"/>
          <p:cNvSpPr/>
          <p:nvPr/>
        </p:nvSpPr>
        <p:spPr>
          <a:xfrm>
            <a:off x="1" y="195486"/>
            <a:ext cx="755576" cy="432048"/>
          </a:xfrm>
          <a:prstGeom prst="homePlate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19" name="五边形 18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五边形 20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7" name="内容占位符 2"/>
          <p:cNvSpPr>
            <a:spLocks noGrp="1"/>
          </p:cNvSpPr>
          <p:nvPr>
            <p:ph idx="1"/>
          </p:nvPr>
        </p:nvSpPr>
        <p:spPr>
          <a:xfrm>
            <a:off x="428595" y="843558"/>
            <a:ext cx="7743805" cy="3673711"/>
          </a:xfrm>
        </p:spPr>
        <p:txBody>
          <a:bodyPr>
            <a:normAutofit/>
          </a:bodyPr>
          <a:lstStyle/>
          <a:p>
            <a:pPr algn="just">
              <a:buClrTx/>
              <a:buFont typeface="Wingdings" pitchFamily="2" charset="2"/>
              <a:buChar char="Ø"/>
            </a:pPr>
            <a:r>
              <a:rPr lang="zh-CN" altLang="en-US" sz="25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语法分析</a:t>
            </a:r>
            <a:r>
              <a:rPr lang="zh-CN" altLang="en-US" sz="25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器</a:t>
            </a:r>
            <a:r>
              <a:rPr lang="en-US" altLang="zh-CN" sz="2500" b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(parser</a:t>
            </a:r>
            <a:r>
              <a:rPr lang="en-US" altLang="zh-CN" sz="2500" b="1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5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从</a:t>
            </a:r>
            <a:r>
              <a:rPr lang="zh-CN" altLang="en-US" sz="25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词法分析器输出</a:t>
            </a:r>
            <a:r>
              <a:rPr lang="zh-CN" altLang="en-US" sz="25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的</a:t>
            </a:r>
            <a:r>
              <a:rPr lang="en-US" altLang="zh-CN" sz="2500" b="1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token</a:t>
            </a:r>
            <a:r>
              <a:rPr lang="zh-CN" altLang="en-US" sz="25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序列中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</a:rPr>
              <a:t>识别</a:t>
            </a:r>
            <a:r>
              <a:rPr lang="zh-CN" altLang="en-US" sz="25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</a:rPr>
              <a:t>出各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</a:rPr>
              <a:t>类短语</a:t>
            </a:r>
            <a:r>
              <a:rPr lang="zh-CN" altLang="en-US" sz="25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，并</a:t>
            </a:r>
            <a:r>
              <a:rPr lang="zh-CN" altLang="en-US" sz="25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</a:rPr>
              <a:t>构造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</a:rPr>
              <a:t>语法</a:t>
            </a:r>
            <a:r>
              <a:rPr lang="zh-CN" altLang="en-US" sz="25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</a:rPr>
              <a:t>分析树</a:t>
            </a:r>
            <a:r>
              <a:rPr lang="en-US" altLang="zh-CN" sz="2500" b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(parse tree</a:t>
            </a:r>
            <a:r>
              <a:rPr lang="en-US" altLang="zh-CN" sz="2500" b="1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)</a:t>
            </a:r>
            <a:endParaRPr lang="en-US" altLang="zh-CN" sz="2500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10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tx1"/>
                </a:solidFill>
                <a:latin typeface="楷体" pitchFamily="49" charset="-122"/>
              </a:rPr>
              <a:t>语法分析树</a:t>
            </a:r>
            <a:r>
              <a:rPr lang="zh-CN" altLang="en-US" sz="2000" b="1" dirty="0">
                <a:solidFill>
                  <a:schemeClr val="tx1"/>
                </a:solidFill>
                <a:latin typeface="楷体" pitchFamily="49" charset="-122"/>
              </a:rPr>
              <a:t>描述</a:t>
            </a:r>
            <a:r>
              <a:rPr lang="zh-CN" altLang="en-US" sz="2000" b="1" dirty="0" smtClean="0">
                <a:solidFill>
                  <a:schemeClr val="tx1"/>
                </a:solidFill>
                <a:latin typeface="楷体" pitchFamily="49" charset="-122"/>
              </a:rPr>
              <a:t>了</a:t>
            </a:r>
            <a:r>
              <a:rPr lang="zh-CN" altLang="en-US" sz="20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句子</a:t>
            </a:r>
            <a:r>
              <a:rPr lang="zh-CN" altLang="en-US" sz="2000" b="1" dirty="0" smtClean="0">
                <a:solidFill>
                  <a:schemeClr val="tx1"/>
                </a:solidFill>
                <a:latin typeface="楷体" pitchFamily="49" charset="-122"/>
              </a:rPr>
              <a:t>的语法结构</a:t>
            </a:r>
            <a:endParaRPr lang="zh-CN" altLang="en-US" sz="2000" b="1" dirty="0">
              <a:solidFill>
                <a:schemeClr val="tx1"/>
              </a:solidFill>
              <a:latin typeface="楷体" pitchFamily="49" charset="-122"/>
            </a:endParaRPr>
          </a:p>
          <a:p>
            <a:endParaRPr lang="en-US" altLang="zh-CN" b="1" dirty="0" smtClean="0"/>
          </a:p>
          <a:p>
            <a:endParaRPr lang="zh-CN" altLang="en-US" sz="2800" dirty="0" smtClean="0"/>
          </a:p>
        </p:txBody>
      </p:sp>
      <p:pic>
        <p:nvPicPr>
          <p:cNvPr id="10" name="Picture 74"/>
          <p:cNvPicPr>
            <a:picLocks noChangeAspect="1" noChangeArrowheads="1"/>
          </p:cNvPicPr>
          <p:nvPr/>
        </p:nvPicPr>
        <p:blipFill>
          <a:blip r:embed="rId3" cstate="print"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406" y="2211710"/>
            <a:ext cx="5597826" cy="185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3"/>
          <p:cNvPicPr>
            <a:picLocks noChangeAspect="1" noChangeArrowheads="1"/>
          </p:cNvPicPr>
          <p:nvPr/>
        </p:nvPicPr>
        <p:blipFill>
          <a:blip r:embed="rId4" cstate="print"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30" y="4124003"/>
            <a:ext cx="5575786" cy="65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027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内容占位符 2"/>
          <p:cNvSpPr>
            <a:spLocks noGrp="1"/>
          </p:cNvSpPr>
          <p:nvPr>
            <p:ph idx="1"/>
          </p:nvPr>
        </p:nvSpPr>
        <p:spPr>
          <a:xfrm>
            <a:off x="-252536" y="857238"/>
            <a:ext cx="9468006" cy="2588022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altLang="zh-CN" sz="2800" dirty="0" smtClean="0">
                <a:solidFill>
                  <a:srgbClr val="0000FF"/>
                </a:solidFill>
              </a:rPr>
              <a:t>	    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position  =   initial  +   rate  *    60     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1000" b="1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                     &lt;id, position&gt;  &lt;=&gt;   &lt;</a:t>
            </a:r>
            <a:r>
              <a:rPr lang="en-US" altLang="zh-CN" sz="1600" b="1" dirty="0" err="1" smtClean="0">
                <a:solidFill>
                  <a:schemeClr val="tx1"/>
                </a:solidFill>
              </a:rPr>
              <a:t>id,initial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&gt;  &lt;+&gt; &lt;id, rate&gt; &lt;*&gt; &lt;num,60&gt; &lt;;&gt;</a:t>
            </a:r>
          </a:p>
          <a:p>
            <a:pPr>
              <a:defRPr/>
            </a:pPr>
            <a:endParaRPr lang="zh-CN" altLang="en-US" sz="2000" dirty="0" smtClean="0"/>
          </a:p>
        </p:txBody>
      </p:sp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000" spc="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3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：赋</a:t>
            </a:r>
            <a:r>
              <a:rPr lang="zh-CN" altLang="en-US" sz="3000" spc="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值语句的分析树</a:t>
            </a:r>
          </a:p>
        </p:txBody>
      </p:sp>
      <p:grpSp>
        <p:nvGrpSpPr>
          <p:cNvPr id="9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10" name="五边形 9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五边形 10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187624" y="1923678"/>
            <a:ext cx="6088835" cy="2578381"/>
            <a:chOff x="787421" y="2081601"/>
            <a:chExt cx="7409259" cy="3061899"/>
          </a:xfrm>
        </p:grpSpPr>
        <p:grpSp>
          <p:nvGrpSpPr>
            <p:cNvPr id="3" name="组合 2"/>
            <p:cNvGrpSpPr/>
            <p:nvPr/>
          </p:nvGrpSpPr>
          <p:grpSpPr>
            <a:xfrm>
              <a:off x="787421" y="2081601"/>
              <a:ext cx="7409259" cy="3061899"/>
              <a:chOff x="787421" y="2081601"/>
              <a:chExt cx="7409259" cy="3061899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7421" y="2081601"/>
                <a:ext cx="7409259" cy="3061899"/>
              </a:xfrm>
              <a:prstGeom prst="rect">
                <a:avLst/>
              </a:prstGeom>
            </p:spPr>
          </p:pic>
          <p:cxnSp>
            <p:nvCxnSpPr>
              <p:cNvPr id="4" name="直接连接符 3"/>
              <p:cNvCxnSpPr/>
              <p:nvPr/>
            </p:nvCxnSpPr>
            <p:spPr>
              <a:xfrm>
                <a:off x="3779912" y="2427734"/>
                <a:ext cx="2448272" cy="36004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矩形 4"/>
              <p:cNvSpPr/>
              <p:nvPr/>
            </p:nvSpPr>
            <p:spPr>
              <a:xfrm>
                <a:off x="6048164" y="2787775"/>
                <a:ext cx="360040" cy="2297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;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2771800" y="2643758"/>
              <a:ext cx="216024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555776" y="3003798"/>
            <a:ext cx="4824536" cy="1512168"/>
            <a:chOff x="2555776" y="3003798"/>
            <a:chExt cx="4824536" cy="1512168"/>
          </a:xfrm>
        </p:grpSpPr>
        <p:sp>
          <p:nvSpPr>
            <p:cNvPr id="8" name="矩形 7"/>
            <p:cNvSpPr/>
            <p:nvPr/>
          </p:nvSpPr>
          <p:spPr>
            <a:xfrm>
              <a:off x="2555776" y="3003798"/>
              <a:ext cx="1091039" cy="100811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3913009" y="3507854"/>
              <a:ext cx="1091039" cy="100811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289273" y="3507854"/>
              <a:ext cx="1091039" cy="100811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59" name="五边形 58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五边形 59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1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10" y="-10870"/>
            <a:ext cx="8229600" cy="939546"/>
          </a:xfrm>
        </p:spPr>
        <p:txBody>
          <a:bodyPr>
            <a:normAutofit/>
          </a:bodyPr>
          <a:lstStyle/>
          <a:p>
            <a:pPr algn="l"/>
            <a:r>
              <a:rPr lang="en-US" altLang="zh-CN" sz="3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000" b="1" spc="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3000" b="1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000" b="1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：变量声明语句的分析树</a:t>
            </a:r>
          </a:p>
        </p:txBody>
      </p:sp>
      <p:sp>
        <p:nvSpPr>
          <p:cNvPr id="62" name="内容占位符 2"/>
          <p:cNvSpPr>
            <a:spLocks noGrp="1"/>
          </p:cNvSpPr>
          <p:nvPr>
            <p:ph idx="1"/>
          </p:nvPr>
        </p:nvSpPr>
        <p:spPr>
          <a:xfrm>
            <a:off x="557242" y="857238"/>
            <a:ext cx="8229600" cy="3823073"/>
          </a:xfrm>
        </p:spPr>
        <p:txBody>
          <a:bodyPr>
            <a:normAutofit/>
          </a:bodyPr>
          <a:lstStyle/>
          <a:p>
            <a:pPr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楷体" pitchFamily="49" charset="-122"/>
                <a:cs typeface="Times New Roman" pitchFamily="18" charset="0"/>
              </a:rPr>
              <a:t>文法：</a:t>
            </a:r>
            <a:endParaRPr lang="en-US" altLang="zh-CN" sz="2500" b="1" dirty="0">
              <a:solidFill>
                <a:schemeClr val="tx1"/>
              </a:solidFill>
              <a:latin typeface="楷体" pitchFamily="49" charset="-122"/>
              <a:cs typeface="Times New Roman" pitchFamily="18" charset="0"/>
            </a:endParaRPr>
          </a:p>
          <a:p>
            <a:pPr lvl="1">
              <a:buNone/>
            </a:pP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25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&gt; → &lt;</a:t>
            </a:r>
            <a:r>
              <a:rPr lang="en-US" altLang="zh-CN" sz="25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&gt; &lt;</a:t>
            </a:r>
            <a:r>
              <a:rPr lang="en-US" altLang="zh-CN" sz="25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IDS</a:t>
            </a: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&gt;;</a:t>
            </a:r>
          </a:p>
          <a:p>
            <a:pPr lvl="1">
              <a:buNone/>
            </a:pP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25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&gt; → </a:t>
            </a:r>
            <a:r>
              <a:rPr lang="en-US" altLang="zh-CN" sz="25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| real | char | </a:t>
            </a:r>
            <a:r>
              <a:rPr lang="en-US" altLang="zh-CN" sz="25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bool</a:t>
            </a:r>
            <a:endParaRPr lang="en-US" altLang="zh-CN" sz="2500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25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IDS</a:t>
            </a: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&gt; → id | &lt;</a:t>
            </a:r>
            <a:r>
              <a:rPr lang="en-US" altLang="zh-CN" sz="25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IDS</a:t>
            </a: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&gt;, id </a:t>
            </a:r>
            <a:endParaRPr lang="zh-CN" altLang="en-US" sz="2500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楷体" pitchFamily="49" charset="-122"/>
                <a:cs typeface="Times New Roman" pitchFamily="18" charset="0"/>
              </a:rPr>
              <a:t>输入：</a:t>
            </a:r>
            <a:endParaRPr lang="en-US" altLang="zh-CN" sz="2500" b="1" dirty="0">
              <a:solidFill>
                <a:schemeClr val="tx1"/>
              </a:solidFill>
              <a:latin typeface="楷体" pitchFamily="49" charset="-122"/>
              <a:cs typeface="Times New Roman" pitchFamily="18" charset="0"/>
            </a:endParaRPr>
          </a:p>
          <a:p>
            <a:pPr lvl="1">
              <a:buNone/>
            </a:pPr>
            <a:r>
              <a:rPr lang="en-US" altLang="zh-CN" sz="25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5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 </a:t>
            </a: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5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, </a:t>
            </a:r>
            <a:r>
              <a:rPr lang="en-US" altLang="zh-CN" sz="25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  <a:endParaRPr lang="zh-CN" altLang="en-US" sz="2500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4932040" y="907412"/>
            <a:ext cx="4071966" cy="3588073"/>
            <a:chOff x="3837410" y="2390105"/>
            <a:chExt cx="3025328" cy="2555789"/>
          </a:xfrm>
        </p:grpSpPr>
        <p:sp>
          <p:nvSpPr>
            <p:cNvPr id="64" name="Rectangle 45"/>
            <p:cNvSpPr>
              <a:spLocks noChangeArrowheads="1"/>
            </p:cNvSpPr>
            <p:nvPr/>
          </p:nvSpPr>
          <p:spPr bwMode="auto">
            <a:xfrm>
              <a:off x="5471320" y="3364805"/>
              <a:ext cx="377539" cy="343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zh-CN" altLang="en-US" sz="2500" b="1" dirty="0">
                  <a:latin typeface="Times New Roman" pitchFamily="18" charset="0"/>
                </a:rPr>
                <a:t>，</a:t>
              </a:r>
            </a:p>
          </p:txBody>
        </p:sp>
        <p:sp>
          <p:nvSpPr>
            <p:cNvPr id="65" name="Rectangle 46"/>
            <p:cNvSpPr>
              <a:spLocks noChangeArrowheads="1"/>
            </p:cNvSpPr>
            <p:nvPr/>
          </p:nvSpPr>
          <p:spPr bwMode="auto">
            <a:xfrm>
              <a:off x="6372200" y="2950121"/>
              <a:ext cx="490538" cy="3128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kumimoji="1" lang="en-US" altLang="zh-CN" sz="2500" b="1" dirty="0">
                  <a:latin typeface="Times New Roman" pitchFamily="18" charset="0"/>
                </a:rPr>
                <a:t>;</a:t>
              </a:r>
              <a:endParaRPr kumimoji="1" lang="zh-CN" altLang="en-US" sz="2500" b="1" dirty="0">
                <a:latin typeface="Times New Roman" pitchFamily="18" charset="0"/>
              </a:endParaRPr>
            </a:p>
          </p:txBody>
        </p:sp>
        <p:sp>
          <p:nvSpPr>
            <p:cNvPr id="66" name="Line 47"/>
            <p:cNvSpPr>
              <a:spLocks noChangeShapeType="1"/>
            </p:cNvSpPr>
            <p:nvPr/>
          </p:nvSpPr>
          <p:spPr bwMode="auto">
            <a:xfrm flipH="1">
              <a:off x="4932040" y="3219821"/>
              <a:ext cx="648072" cy="2160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/>
            </a:p>
          </p:txBody>
        </p:sp>
        <p:sp>
          <p:nvSpPr>
            <p:cNvPr id="67" name="Line 48"/>
            <p:cNvSpPr>
              <a:spLocks noChangeShapeType="1"/>
            </p:cNvSpPr>
            <p:nvPr/>
          </p:nvSpPr>
          <p:spPr bwMode="auto">
            <a:xfrm>
              <a:off x="5580112" y="3184624"/>
              <a:ext cx="1588" cy="2512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/>
            </a:p>
          </p:txBody>
        </p:sp>
        <p:sp>
          <p:nvSpPr>
            <p:cNvPr id="68" name="Line 49"/>
            <p:cNvSpPr>
              <a:spLocks noChangeShapeType="1"/>
            </p:cNvSpPr>
            <p:nvPr/>
          </p:nvSpPr>
          <p:spPr bwMode="auto">
            <a:xfrm>
              <a:off x="5580112" y="3219822"/>
              <a:ext cx="432048" cy="2160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/>
            </a:p>
          </p:txBody>
        </p:sp>
        <p:sp>
          <p:nvSpPr>
            <p:cNvPr id="69" name="Rectangle 51"/>
            <p:cNvSpPr>
              <a:spLocks noChangeArrowheads="1"/>
            </p:cNvSpPr>
            <p:nvPr/>
          </p:nvSpPr>
          <p:spPr bwMode="auto">
            <a:xfrm>
              <a:off x="5326176" y="2390105"/>
              <a:ext cx="581195" cy="345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sz="25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&lt;</a:t>
              </a:r>
              <a:r>
                <a:rPr kumimoji="1" lang="en-US" altLang="zh-CN" sz="2500" b="1" i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D</a:t>
              </a:r>
              <a:r>
                <a:rPr kumimoji="1" lang="en-US" altLang="zh-CN" sz="25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&gt;</a:t>
              </a:r>
            </a:p>
          </p:txBody>
        </p:sp>
        <p:sp>
          <p:nvSpPr>
            <p:cNvPr id="70" name="Rectangle 52"/>
            <p:cNvSpPr>
              <a:spLocks noChangeArrowheads="1"/>
            </p:cNvSpPr>
            <p:nvPr/>
          </p:nvSpPr>
          <p:spPr bwMode="auto">
            <a:xfrm>
              <a:off x="5217384" y="2863220"/>
              <a:ext cx="806290" cy="345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sz="25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&lt;</a:t>
              </a:r>
              <a:r>
                <a:rPr kumimoji="1" lang="en-US" altLang="zh-CN" sz="2500" b="1" i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IDS</a:t>
              </a:r>
              <a:r>
                <a:rPr kumimoji="1" lang="en-US" altLang="zh-CN" sz="25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&gt;</a:t>
              </a:r>
            </a:p>
          </p:txBody>
        </p:sp>
        <p:sp>
          <p:nvSpPr>
            <p:cNvPr id="71" name="Rectangle 53"/>
            <p:cNvSpPr>
              <a:spLocks noChangeArrowheads="1"/>
            </p:cNvSpPr>
            <p:nvPr/>
          </p:nvSpPr>
          <p:spPr bwMode="auto">
            <a:xfrm>
              <a:off x="4102790" y="4221979"/>
              <a:ext cx="416841" cy="7239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sz="2000" b="1" dirty="0" smtClean="0">
                  <a:latin typeface="Times New Roman" pitchFamily="18" charset="0"/>
                </a:rPr>
                <a:t> </a:t>
              </a:r>
              <a:r>
                <a:rPr kumimoji="1" lang="en-US" altLang="zh-CN" sz="2500" b="1" dirty="0">
                  <a:latin typeface="Times New Roman" pitchFamily="18" charset="0"/>
                </a:rPr>
                <a:t>i</a:t>
              </a:r>
              <a:r>
                <a:rPr kumimoji="1" lang="en-US" altLang="zh-CN" sz="2500" b="1" dirty="0" smtClean="0">
                  <a:latin typeface="Times New Roman" pitchFamily="18" charset="0"/>
                </a:rPr>
                <a:t>d</a:t>
              </a:r>
            </a:p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sz="2500" b="1" dirty="0" smtClean="0">
                  <a:latin typeface="Times New Roman" pitchFamily="18" charset="0"/>
                </a:rPr>
                <a:t>(</a:t>
              </a:r>
              <a:r>
                <a:rPr kumimoji="1" lang="en-US" altLang="zh-CN" sz="2500" b="1" i="1" dirty="0" smtClean="0">
                  <a:latin typeface="Times New Roman" pitchFamily="18" charset="0"/>
                </a:rPr>
                <a:t>a</a:t>
              </a:r>
              <a:r>
                <a:rPr kumimoji="1" lang="en-US" altLang="zh-CN" sz="2500" b="1" dirty="0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72" name="Rectangle 54"/>
            <p:cNvSpPr>
              <a:spLocks noChangeArrowheads="1"/>
            </p:cNvSpPr>
            <p:nvPr/>
          </p:nvSpPr>
          <p:spPr bwMode="auto">
            <a:xfrm>
              <a:off x="3837410" y="2914384"/>
              <a:ext cx="554994" cy="345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sz="2500" b="1" dirty="0">
                  <a:solidFill>
                    <a:srgbClr val="FF0000"/>
                  </a:solidFill>
                  <a:latin typeface="Times New Roman" pitchFamily="18" charset="0"/>
                </a:rPr>
                <a:t>&lt;</a:t>
              </a:r>
              <a:r>
                <a:rPr kumimoji="1" lang="en-US" altLang="zh-CN" sz="2500" b="1" i="1" dirty="0">
                  <a:solidFill>
                    <a:srgbClr val="FF0000"/>
                  </a:solidFill>
                  <a:latin typeface="Times New Roman" pitchFamily="18" charset="0"/>
                </a:rPr>
                <a:t>T</a:t>
              </a:r>
              <a:r>
                <a:rPr kumimoji="1" lang="en-US" altLang="zh-CN" sz="2500" b="1" dirty="0">
                  <a:solidFill>
                    <a:srgbClr val="FF0000"/>
                  </a:solidFill>
                  <a:latin typeface="Times New Roman" pitchFamily="18" charset="0"/>
                </a:rPr>
                <a:t>&gt;</a:t>
              </a:r>
            </a:p>
          </p:txBody>
        </p:sp>
        <p:sp>
          <p:nvSpPr>
            <p:cNvPr id="73" name="Line 55"/>
            <p:cNvSpPr>
              <a:spLocks noChangeShapeType="1"/>
            </p:cNvSpPr>
            <p:nvPr/>
          </p:nvSpPr>
          <p:spPr bwMode="auto">
            <a:xfrm flipH="1">
              <a:off x="4139952" y="2715766"/>
              <a:ext cx="1440160" cy="2160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endParaRPr lang="zh-CN" altLang="en-US" b="1"/>
            </a:p>
          </p:txBody>
        </p:sp>
        <p:sp>
          <p:nvSpPr>
            <p:cNvPr id="74" name="Line 56"/>
            <p:cNvSpPr>
              <a:spLocks noChangeShapeType="1"/>
            </p:cNvSpPr>
            <p:nvPr/>
          </p:nvSpPr>
          <p:spPr bwMode="auto">
            <a:xfrm>
              <a:off x="5580112" y="2715766"/>
              <a:ext cx="864096" cy="2160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endParaRPr lang="zh-CN" altLang="en-US" b="1"/>
            </a:p>
          </p:txBody>
        </p:sp>
        <p:sp>
          <p:nvSpPr>
            <p:cNvPr id="75" name="Rectangle 57"/>
            <p:cNvSpPr>
              <a:spLocks noChangeArrowheads="1"/>
            </p:cNvSpPr>
            <p:nvPr/>
          </p:nvSpPr>
          <p:spPr bwMode="auto">
            <a:xfrm>
              <a:off x="4572000" y="3407813"/>
              <a:ext cx="806290" cy="345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sz="2500" b="1" dirty="0">
                  <a:solidFill>
                    <a:srgbClr val="FF0000"/>
                  </a:solidFill>
                  <a:latin typeface="Times New Roman" pitchFamily="18" charset="0"/>
                </a:rPr>
                <a:t>&lt;</a:t>
              </a:r>
              <a:r>
                <a:rPr kumimoji="1" lang="en-US" altLang="zh-CN" sz="2500" b="1" i="1" dirty="0">
                  <a:solidFill>
                    <a:srgbClr val="FF0000"/>
                  </a:solidFill>
                  <a:latin typeface="Times New Roman" pitchFamily="18" charset="0"/>
                </a:rPr>
                <a:t>IDS</a:t>
              </a:r>
              <a:r>
                <a:rPr kumimoji="1" lang="en-US" altLang="zh-CN" sz="2500" b="1" dirty="0">
                  <a:solidFill>
                    <a:srgbClr val="FF0000"/>
                  </a:solidFill>
                  <a:latin typeface="Times New Roman" pitchFamily="18" charset="0"/>
                </a:rPr>
                <a:t>&gt;</a:t>
              </a:r>
            </a:p>
          </p:txBody>
        </p:sp>
        <p:sp>
          <p:nvSpPr>
            <p:cNvPr id="76" name="Rectangle 58"/>
            <p:cNvSpPr>
              <a:spLocks noChangeArrowheads="1"/>
            </p:cNvSpPr>
            <p:nvPr/>
          </p:nvSpPr>
          <p:spPr bwMode="auto">
            <a:xfrm>
              <a:off x="5876872" y="3418384"/>
              <a:ext cx="403741" cy="7239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rgbClr val="3333CC"/>
                </a:buClr>
                <a:buSzPct val="75000"/>
              </a:pPr>
              <a:r>
                <a:rPr kumimoji="1" lang="en-US" altLang="zh-CN" sz="2500" b="1" dirty="0" smtClean="0">
                  <a:latin typeface="Times New Roman" pitchFamily="18" charset="0"/>
                </a:rPr>
                <a:t> id</a:t>
              </a:r>
              <a:endParaRPr kumimoji="1" lang="en-US" altLang="zh-CN" sz="2500" b="1" dirty="0">
                <a:latin typeface="Times New Roman" pitchFamily="18" charset="0"/>
              </a:endParaRPr>
            </a:p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rgbClr val="3333CC"/>
                </a:buClr>
                <a:buSzPct val="75000"/>
              </a:pPr>
              <a:r>
                <a:rPr kumimoji="1" lang="en-US" altLang="zh-CN" sz="2500" b="1" dirty="0">
                  <a:latin typeface="Times New Roman" pitchFamily="18" charset="0"/>
                </a:rPr>
                <a:t>(</a:t>
              </a:r>
              <a:r>
                <a:rPr kumimoji="1" lang="en-US" altLang="zh-CN" sz="2500" b="1" i="1" dirty="0">
                  <a:latin typeface="Times New Roman" pitchFamily="18" charset="0"/>
                </a:rPr>
                <a:t>c</a:t>
              </a:r>
              <a:r>
                <a:rPr kumimoji="1" lang="en-US" altLang="zh-CN" sz="2500" b="1" dirty="0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77" name="Line 59"/>
            <p:cNvSpPr>
              <a:spLocks noChangeShapeType="1"/>
            </p:cNvSpPr>
            <p:nvPr/>
          </p:nvSpPr>
          <p:spPr bwMode="auto">
            <a:xfrm flipH="1">
              <a:off x="5580112" y="2715766"/>
              <a:ext cx="0" cy="2059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/>
            </a:p>
          </p:txBody>
        </p:sp>
        <p:sp>
          <p:nvSpPr>
            <p:cNvPr id="78" name="Line 60"/>
            <p:cNvSpPr>
              <a:spLocks noChangeShapeType="1"/>
            </p:cNvSpPr>
            <p:nvPr/>
          </p:nvSpPr>
          <p:spPr bwMode="auto">
            <a:xfrm flipH="1">
              <a:off x="4139952" y="3219152"/>
              <a:ext cx="0" cy="2166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/>
            </a:p>
          </p:txBody>
        </p:sp>
        <p:sp>
          <p:nvSpPr>
            <p:cNvPr id="79" name="Rectangle 61"/>
            <p:cNvSpPr>
              <a:spLocks noChangeArrowheads="1"/>
            </p:cNvSpPr>
            <p:nvPr/>
          </p:nvSpPr>
          <p:spPr bwMode="auto">
            <a:xfrm>
              <a:off x="3943562" y="3407813"/>
              <a:ext cx="416841" cy="345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sz="2500" b="1" dirty="0" err="1">
                  <a:latin typeface="Times New Roman" pitchFamily="18" charset="0"/>
                </a:rPr>
                <a:t>int</a:t>
              </a:r>
              <a:endParaRPr kumimoji="1" lang="en-US" altLang="zh-CN" sz="2500" b="1" dirty="0">
                <a:latin typeface="Times New Roman" pitchFamily="18" charset="0"/>
              </a:endParaRPr>
            </a:p>
          </p:txBody>
        </p:sp>
        <p:sp>
          <p:nvSpPr>
            <p:cNvPr id="80" name="Rectangle 62"/>
            <p:cNvSpPr>
              <a:spLocks noChangeArrowheads="1"/>
            </p:cNvSpPr>
            <p:nvPr/>
          </p:nvSpPr>
          <p:spPr bwMode="auto">
            <a:xfrm>
              <a:off x="4834409" y="3795812"/>
              <a:ext cx="377539" cy="343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zh-CN" altLang="en-US" sz="2500" b="1" dirty="0">
                  <a:latin typeface="Times New Roman" pitchFamily="18" charset="0"/>
                </a:rPr>
                <a:t>，</a:t>
              </a:r>
            </a:p>
          </p:txBody>
        </p:sp>
        <p:sp>
          <p:nvSpPr>
            <p:cNvPr id="81" name="Line 63"/>
            <p:cNvSpPr>
              <a:spLocks noChangeShapeType="1"/>
            </p:cNvSpPr>
            <p:nvPr/>
          </p:nvSpPr>
          <p:spPr bwMode="auto">
            <a:xfrm flipH="1">
              <a:off x="4283596" y="3723878"/>
              <a:ext cx="648444" cy="1255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/>
            </a:p>
          </p:txBody>
        </p:sp>
        <p:sp>
          <p:nvSpPr>
            <p:cNvPr id="82" name="Line 64"/>
            <p:cNvSpPr>
              <a:spLocks noChangeShapeType="1"/>
            </p:cNvSpPr>
            <p:nvPr/>
          </p:nvSpPr>
          <p:spPr bwMode="auto">
            <a:xfrm>
              <a:off x="4932040" y="3723878"/>
              <a:ext cx="1588" cy="1790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/>
            </a:p>
          </p:txBody>
        </p:sp>
        <p:sp>
          <p:nvSpPr>
            <p:cNvPr id="83" name="Line 65"/>
            <p:cNvSpPr>
              <a:spLocks noChangeShapeType="1"/>
            </p:cNvSpPr>
            <p:nvPr/>
          </p:nvSpPr>
          <p:spPr bwMode="auto">
            <a:xfrm>
              <a:off x="4932040" y="3723878"/>
              <a:ext cx="432048" cy="1440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/>
            </a:p>
          </p:txBody>
        </p:sp>
        <p:sp>
          <p:nvSpPr>
            <p:cNvPr id="84" name="Line 66"/>
            <p:cNvSpPr>
              <a:spLocks noChangeShapeType="1"/>
            </p:cNvSpPr>
            <p:nvPr/>
          </p:nvSpPr>
          <p:spPr bwMode="auto">
            <a:xfrm flipH="1">
              <a:off x="4283596" y="4098230"/>
              <a:ext cx="0" cy="1833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/>
            </a:p>
          </p:txBody>
        </p:sp>
        <p:sp>
          <p:nvSpPr>
            <p:cNvPr id="85" name="Rectangle 68"/>
            <p:cNvSpPr>
              <a:spLocks noChangeArrowheads="1"/>
            </p:cNvSpPr>
            <p:nvPr/>
          </p:nvSpPr>
          <p:spPr bwMode="auto">
            <a:xfrm>
              <a:off x="3907573" y="3789518"/>
              <a:ext cx="806290" cy="345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sz="2500" b="1" dirty="0">
                  <a:solidFill>
                    <a:srgbClr val="FF0000"/>
                  </a:solidFill>
                  <a:latin typeface="Times New Roman" pitchFamily="18" charset="0"/>
                </a:rPr>
                <a:t>&lt;</a:t>
              </a:r>
              <a:r>
                <a:rPr kumimoji="1" lang="en-US" altLang="zh-CN" sz="2500" b="1" i="1" dirty="0">
                  <a:solidFill>
                    <a:srgbClr val="FF0000"/>
                  </a:solidFill>
                  <a:latin typeface="Times New Roman" pitchFamily="18" charset="0"/>
                </a:rPr>
                <a:t>IDS</a:t>
              </a:r>
              <a:r>
                <a:rPr kumimoji="1" lang="en-US" altLang="zh-CN" sz="2500" b="1" dirty="0">
                  <a:solidFill>
                    <a:srgbClr val="FF0000"/>
                  </a:solidFill>
                  <a:latin typeface="Times New Roman" pitchFamily="18" charset="0"/>
                </a:rPr>
                <a:t>&gt;</a:t>
              </a:r>
            </a:p>
          </p:txBody>
        </p:sp>
        <p:sp>
          <p:nvSpPr>
            <p:cNvPr id="86" name="Rectangle 69"/>
            <p:cNvSpPr>
              <a:spLocks noChangeArrowheads="1"/>
            </p:cNvSpPr>
            <p:nvPr/>
          </p:nvSpPr>
          <p:spPr bwMode="auto">
            <a:xfrm>
              <a:off x="5164308" y="3850580"/>
              <a:ext cx="429943" cy="7239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rgbClr val="3333CC"/>
                </a:buClr>
                <a:buSzPct val="75000"/>
              </a:pPr>
              <a:r>
                <a:rPr kumimoji="1" lang="en-US" altLang="zh-CN" sz="2500" b="1" dirty="0" smtClean="0">
                  <a:latin typeface="Times New Roman" pitchFamily="18" charset="0"/>
                </a:rPr>
                <a:t> id</a:t>
              </a:r>
              <a:endParaRPr kumimoji="1" lang="en-US" altLang="zh-CN" sz="2500" b="1" dirty="0">
                <a:latin typeface="Times New Roman" pitchFamily="18" charset="0"/>
              </a:endParaRPr>
            </a:p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rgbClr val="3333CC"/>
                </a:buClr>
                <a:buSzPct val="75000"/>
              </a:pPr>
              <a:r>
                <a:rPr kumimoji="1" lang="en-US" altLang="zh-CN" sz="2500" b="1" dirty="0">
                  <a:latin typeface="Times New Roman" pitchFamily="18" charset="0"/>
                </a:rPr>
                <a:t>(</a:t>
              </a:r>
              <a:r>
                <a:rPr kumimoji="1" lang="en-US" altLang="zh-CN" sz="2500" b="1" i="1" dirty="0">
                  <a:latin typeface="Times New Roman" pitchFamily="18" charset="0"/>
                </a:rPr>
                <a:t>b</a:t>
              </a:r>
              <a:r>
                <a:rPr kumimoji="1" lang="en-US" altLang="zh-CN" sz="2500" b="1" dirty="0">
                  <a:latin typeface="Times New Roman" pitchFamily="18" charset="0"/>
                </a:rPr>
                <a:t>)</a:t>
              </a:r>
            </a:p>
          </p:txBody>
        </p:sp>
      </p:grpSp>
      <p:sp>
        <p:nvSpPr>
          <p:cNvPr id="87" name="AutoShape 73"/>
          <p:cNvSpPr>
            <a:spLocks noChangeArrowheads="1"/>
          </p:cNvSpPr>
          <p:nvPr/>
        </p:nvSpPr>
        <p:spPr bwMode="auto">
          <a:xfrm>
            <a:off x="557242" y="3651870"/>
            <a:ext cx="4772076" cy="1355567"/>
          </a:xfrm>
          <a:prstGeom prst="cloudCallout">
            <a:avLst>
              <a:gd name="adj1" fmla="val -3555"/>
              <a:gd name="adj2" fmla="val -116084"/>
            </a:avLst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zh-CN" altLang="en-US" sz="2500" b="1" kern="0" dirty="0">
                <a:latin typeface="楷体" pitchFamily="49" charset="-122"/>
                <a:ea typeface="楷体" pitchFamily="49" charset="-122"/>
              </a:rPr>
              <a:t>如何根据语法规则为输入句子</a:t>
            </a:r>
            <a:r>
              <a:rPr lang="zh-CN" altLang="en-US" sz="2500" b="1" kern="0" dirty="0" smtClean="0">
                <a:latin typeface="楷体" pitchFamily="49" charset="-122"/>
                <a:ea typeface="楷体" pitchFamily="49" charset="-122"/>
              </a:rPr>
              <a:t>构造分析树</a:t>
            </a:r>
            <a:r>
              <a:rPr lang="zh-CN" altLang="en-US" sz="2500" b="1" kern="0" dirty="0">
                <a:latin typeface="楷体" pitchFamily="49" charset="-122"/>
                <a:ea typeface="楷体" pitchFamily="49" charset="-122"/>
              </a:rPr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G:\QQ截图201607142012副本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1"/>
            <a:ext cx="9144000" cy="5152203"/>
          </a:xfrm>
          <a:prstGeom prst="rect">
            <a:avLst/>
          </a:prstGeom>
          <a:noFill/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429124" y="1714494"/>
            <a:ext cx="3528392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fontAlgn="auto">
              <a:spcAft>
                <a:spcPts val="0"/>
              </a:spcAft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楷体" pitchFamily="49" charset="-122"/>
                <a:cs typeface="+mj-cs"/>
              </a:rPr>
              <a:t> </a:t>
            </a:r>
            <a:r>
              <a:rPr lang="zh-CN" altLang="en-US" sz="3500" spc="600" noProof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语</a:t>
            </a:r>
            <a:r>
              <a:rPr lang="zh-CN" altLang="en-US" sz="3500" spc="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法分析</a:t>
            </a:r>
            <a:r>
              <a:rPr lang="zh-CN" altLang="en-US" sz="3500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概述</a:t>
            </a:r>
            <a:endParaRPr kumimoji="0" lang="zh-CN" altLang="en-US" sz="3500" b="0" i="0" u="none" strike="noStrike" kern="1200" cap="none" spc="6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857752" y="2428874"/>
            <a:ext cx="3443254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楷体" pitchFamily="49" charset="-122"/>
                <a:cs typeface="+mj-cs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楷体" pitchFamily="49" charset="-122"/>
                <a:cs typeface="+mj-cs"/>
              </a:rPr>
              <a:t>哈尔滨工业大学  陈鄞</a:t>
            </a:r>
            <a:endParaRPr kumimoji="0" lang="zh-CN" altLang="en-US" sz="2000" b="1" i="0" u="none" strike="noStrike" kern="1200" cap="none" spc="6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214964" y="1344613"/>
            <a:ext cx="3143250" cy="441325"/>
          </a:xfrm>
          <a:prstGeom prst="rect">
            <a:avLst/>
          </a:prstGeom>
          <a:ln w="12700">
            <a:noFill/>
          </a:ln>
        </p:spPr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0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第一章 绪论</a:t>
            </a:r>
            <a:endParaRPr lang="zh-CN" altLang="en-US" sz="800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9498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G:\QQ截图201607142012副本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1"/>
            <a:ext cx="9144000" cy="5152203"/>
          </a:xfrm>
          <a:prstGeom prst="rect">
            <a:avLst/>
          </a:prstGeom>
          <a:noFill/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857752" y="2428874"/>
            <a:ext cx="3443254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楷体" pitchFamily="49" charset="-122"/>
                <a:cs typeface="+mj-cs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楷体" pitchFamily="49" charset="-122"/>
                <a:cs typeface="+mj-cs"/>
              </a:rPr>
              <a:t>哈尔滨工业大学  陈鄞</a:t>
            </a:r>
            <a:endParaRPr kumimoji="0" lang="zh-CN" altLang="en-US" sz="2000" b="1" i="0" u="none" strike="noStrike" kern="1200" cap="none" spc="6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429124" y="1714494"/>
            <a:ext cx="3528392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fontAlgn="auto">
              <a:spcAft>
                <a:spcPts val="0"/>
              </a:spcAft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楷体" pitchFamily="49" charset="-122"/>
                <a:cs typeface="+mj-cs"/>
              </a:rPr>
              <a:t> </a:t>
            </a:r>
            <a:r>
              <a:rPr lang="zh-CN" altLang="en-US" sz="3500" spc="600" noProof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语义</a:t>
            </a:r>
            <a:r>
              <a:rPr lang="zh-CN" altLang="en-US" sz="3500" spc="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分析</a:t>
            </a:r>
            <a:r>
              <a:rPr lang="zh-CN" altLang="en-US" sz="3500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概述</a:t>
            </a:r>
            <a:endParaRPr kumimoji="0" lang="zh-CN" altLang="en-US" sz="3500" b="0" i="0" u="none" strike="noStrike" kern="1200" cap="none" spc="6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214964" y="1344613"/>
            <a:ext cx="3143250" cy="441325"/>
          </a:xfrm>
          <a:prstGeom prst="rect">
            <a:avLst/>
          </a:prstGeom>
          <a:ln w="12700">
            <a:noFill/>
          </a:ln>
        </p:spPr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0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第一章 绪论</a:t>
            </a:r>
            <a:endParaRPr lang="zh-CN" altLang="en-US" sz="800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7962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" b="1640"/>
          <a:stretch>
            <a:fillRect/>
          </a:stretch>
        </p:blipFill>
        <p:spPr>
          <a:xfrm>
            <a:off x="3851920" y="11631"/>
            <a:ext cx="2221826" cy="5117606"/>
          </a:xfrm>
          <a:prstGeom prst="rect">
            <a:avLst/>
          </a:prstGeom>
        </p:spPr>
      </p:pic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/>
          <a:p>
            <a:pPr algn="l"/>
            <a:r>
              <a:rPr lang="zh-CN" altLang="en-US" sz="3000" b="1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编译器的结构</a:t>
            </a:r>
          </a:p>
        </p:txBody>
      </p:sp>
      <p:sp>
        <p:nvSpPr>
          <p:cNvPr id="14" name="五边形 13"/>
          <p:cNvSpPr/>
          <p:nvPr/>
        </p:nvSpPr>
        <p:spPr>
          <a:xfrm>
            <a:off x="1" y="195486"/>
            <a:ext cx="755576" cy="432048"/>
          </a:xfrm>
          <a:prstGeom prst="homePlate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19" name="五边形 18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五边形 20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8" name="Rectangle 42"/>
          <p:cNvSpPr>
            <a:spLocks noChangeArrowheads="1"/>
          </p:cNvSpPr>
          <p:nvPr/>
        </p:nvSpPr>
        <p:spPr bwMode="auto">
          <a:xfrm>
            <a:off x="3978613" y="1695670"/>
            <a:ext cx="1961539" cy="40391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0034" y="843558"/>
            <a:ext cx="7200915" cy="3226273"/>
          </a:xfrm>
        </p:spPr>
        <p:txBody>
          <a:bodyPr>
            <a:normAutofit/>
          </a:bodyPr>
          <a:lstStyle/>
          <a:p>
            <a:pPr>
              <a:buClrTx/>
              <a:buFont typeface="Wingdings" pitchFamily="2" charset="2"/>
              <a:buChar char="Ø"/>
            </a:pPr>
            <a:r>
              <a:rPr lang="zh-CN" altLang="en-US" sz="3000" b="1" dirty="0">
                <a:solidFill>
                  <a:schemeClr val="tx1"/>
                </a:solidFill>
                <a:latin typeface="Times New Roman"/>
              </a:rPr>
              <a:t>收集</a:t>
            </a:r>
            <a:r>
              <a:rPr lang="zh-CN" altLang="en-US" sz="3000" b="1" dirty="0" smtClean="0">
                <a:solidFill>
                  <a:schemeClr val="tx1"/>
                </a:solidFill>
                <a:latin typeface="Times New Roman"/>
              </a:rPr>
              <a:t>标识符</a:t>
            </a:r>
            <a:r>
              <a:rPr lang="zh-CN" altLang="en-US" sz="3000" b="1" dirty="0">
                <a:solidFill>
                  <a:schemeClr val="tx1"/>
                </a:solidFill>
                <a:latin typeface="Times New Roman"/>
              </a:rPr>
              <a:t>的</a:t>
            </a:r>
            <a:r>
              <a:rPr lang="zh-CN" altLang="en-US" sz="3000" b="1" dirty="0" smtClean="0">
                <a:solidFill>
                  <a:schemeClr val="tx1"/>
                </a:solidFill>
                <a:latin typeface="Times New Roman"/>
              </a:rPr>
              <a:t>属性信息                                                                                      </a:t>
            </a:r>
            <a:endParaRPr lang="en-US" altLang="zh-CN" sz="3000" b="1" dirty="0" smtClean="0">
              <a:solidFill>
                <a:schemeClr val="tx1"/>
              </a:solidFill>
              <a:latin typeface="Times New Roman"/>
            </a:endParaRPr>
          </a:p>
          <a:p>
            <a:pPr>
              <a:buNone/>
            </a:pP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000" spc="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语义分析的主要任务</a:t>
            </a:r>
            <a:endParaRPr lang="en-US" altLang="zh-CN" sz="3000" spc="3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" name="内容占位符 1"/>
          <p:cNvSpPr txBox="1">
            <a:spLocks/>
          </p:cNvSpPr>
          <p:nvPr/>
        </p:nvSpPr>
        <p:spPr>
          <a:xfrm>
            <a:off x="1071538" y="1783815"/>
            <a:ext cx="7200915" cy="3226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简单变量、复合变量（数组、记录、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…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）、过程、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…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804834" y="1343624"/>
            <a:ext cx="7200915" cy="3226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+mn-ea"/>
                <a:cs typeface="+mn-cs"/>
              </a:rPr>
              <a:t>种属</a:t>
            </a:r>
            <a:r>
              <a:rPr kumimoji="0" lang="zh-CN" altLang="en-US" sz="25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+mn-ea"/>
                <a:cs typeface="+mn-cs"/>
              </a:rPr>
              <a:t> 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(Kind)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266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98397" y="1772252"/>
            <a:ext cx="6359619" cy="3226273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500" b="1" dirty="0" smtClean="0">
                <a:solidFill>
                  <a:schemeClr val="tx1"/>
                </a:solidFill>
                <a:latin typeface="楷体" pitchFamily="49" charset="-122"/>
              </a:rPr>
              <a:t>类型 </a:t>
            </a:r>
            <a:r>
              <a:rPr lang="en-US" altLang="zh-CN" sz="2500" b="1" dirty="0" smtClean="0">
                <a:solidFill>
                  <a:schemeClr val="tx1"/>
                </a:solidFill>
                <a:ea typeface="楷体_GB2312" pitchFamily="49" charset="-122"/>
              </a:rPr>
              <a:t>(Type)</a:t>
            </a:r>
          </a:p>
          <a:p>
            <a:pPr lvl="2">
              <a:buClrTx/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chemeClr val="tx1"/>
                </a:solidFill>
                <a:cs typeface="Times New Roman" pitchFamily="18" charset="0"/>
              </a:rPr>
              <a:t>整型、实型、字符型、布尔型、指针型、</a:t>
            </a:r>
            <a:r>
              <a:rPr lang="en-US" altLang="zh-CN" b="1" dirty="0" smtClean="0">
                <a:solidFill>
                  <a:schemeClr val="tx1"/>
                </a:solidFill>
                <a:cs typeface="Times New Roman" pitchFamily="18" charset="0"/>
              </a:rPr>
              <a:t>…</a:t>
            </a:r>
          </a:p>
          <a:p>
            <a:endParaRPr lang="zh-CN" altLang="en-US" sz="2000" dirty="0" smtClean="0"/>
          </a:p>
          <a:p>
            <a:endParaRPr lang="zh-CN" altLang="en-US" sz="2000" dirty="0"/>
          </a:p>
        </p:txBody>
      </p:sp>
      <p:sp>
        <p:nvSpPr>
          <p:cNvPr id="5" name="内容占位符 1"/>
          <p:cNvSpPr txBox="1">
            <a:spLocks/>
          </p:cNvSpPr>
          <p:nvPr/>
        </p:nvSpPr>
        <p:spPr>
          <a:xfrm>
            <a:off x="500034" y="843558"/>
            <a:ext cx="7200915" cy="3226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lvl="0" indent="-274320" fontAlgn="auto">
              <a:spcBef>
                <a:spcPct val="20000"/>
              </a:spcBef>
              <a:spcAft>
                <a:spcPts val="0"/>
              </a:spcAft>
              <a:buSzPct val="100000"/>
              <a:buFont typeface="Wingdings" pitchFamily="2" charset="2"/>
              <a:buChar char="Ø"/>
              <a:defRPr/>
            </a:pPr>
            <a:r>
              <a:rPr lang="zh-CN" altLang="en-US" sz="3000" b="1" dirty="0">
                <a:solidFill>
                  <a:prstClr val="black"/>
                </a:solidFill>
                <a:latin typeface="Times New Roman"/>
                <a:ea typeface="华文楷体" panose="02010600040101010101" pitchFamily="2" charset="-122"/>
              </a:rPr>
              <a:t>收集标识符的属性信息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标题 2"/>
          <p:cNvSpPr>
            <a:spLocks noGrp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>
            <a:noAutofit/>
          </a:bodyPr>
          <a:lstStyle/>
          <a:p>
            <a:r>
              <a:rPr lang="zh-CN" altLang="en-US" sz="3000" spc="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语义分析的主要任务</a:t>
            </a:r>
            <a:endParaRPr lang="en-US" altLang="zh-CN" sz="3000" spc="3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10" name="五边形 9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五边形 10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3" name="内容占位符 1"/>
          <p:cNvSpPr txBox="1">
            <a:spLocks/>
          </p:cNvSpPr>
          <p:nvPr/>
        </p:nvSpPr>
        <p:spPr>
          <a:xfrm>
            <a:off x="804834" y="1343624"/>
            <a:ext cx="7200915" cy="1511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+mn-ea"/>
                <a:cs typeface="+mn-cs"/>
              </a:rPr>
              <a:t>种属</a:t>
            </a:r>
            <a:r>
              <a:rPr kumimoji="0" lang="zh-CN" altLang="en-US" sz="25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+mn-ea"/>
                <a:cs typeface="+mn-cs"/>
              </a:rPr>
              <a:t> 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(Kind)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266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071538" y="4529094"/>
            <a:ext cx="6083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30000"/>
              </a:spcBef>
            </a:pP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编译：将</a:t>
            </a:r>
            <a:r>
              <a:rPr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高级语言翻译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成汇编语言或</a:t>
            </a:r>
            <a:r>
              <a:rPr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机器语言的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过程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2195736" y="4857766"/>
            <a:ext cx="93610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2267744" y="4804964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/>
                <a:cs typeface="Times New Roman" pitchFamily="18" charset="0"/>
              </a:rPr>
              <a:t>源语言</a:t>
            </a:r>
            <a:endParaRPr lang="zh-CN" altLang="en-US" sz="1400" dirty="0"/>
          </a:p>
        </p:txBody>
      </p:sp>
      <p:cxnSp>
        <p:nvCxnSpPr>
          <p:cNvPr id="39" name="直接连接符 38"/>
          <p:cNvCxnSpPr/>
          <p:nvPr/>
        </p:nvCxnSpPr>
        <p:spPr>
          <a:xfrm>
            <a:off x="3995936" y="4857766"/>
            <a:ext cx="223224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4572000" y="4804964"/>
            <a:ext cx="9541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/>
                <a:cs typeface="Times New Roman" pitchFamily="18" charset="0"/>
              </a:rPr>
              <a:t>目标</a:t>
            </a:r>
            <a:r>
              <a:rPr lang="zh-CN" altLang="en-US" sz="1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/>
                <a:cs typeface="Times New Roman" pitchFamily="18" charset="0"/>
              </a:rPr>
              <a:t>语言</a:t>
            </a:r>
            <a:endParaRPr lang="zh-CN" altLang="en-US" sz="1400" dirty="0"/>
          </a:p>
        </p:txBody>
      </p: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3000" spc="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计算机程序设计语言及编译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31" name="五边形 30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五边形 33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1" name="Group 38"/>
          <p:cNvGrpSpPr>
            <a:grpSpLocks/>
          </p:cNvGrpSpPr>
          <p:nvPr/>
        </p:nvGrpSpPr>
        <p:grpSpPr bwMode="auto">
          <a:xfrm>
            <a:off x="2354552" y="1301883"/>
            <a:ext cx="1931011" cy="3198597"/>
            <a:chOff x="945" y="1304"/>
            <a:chExt cx="1134" cy="2533"/>
          </a:xfrm>
        </p:grpSpPr>
        <p:sp>
          <p:nvSpPr>
            <p:cNvPr id="42" name="Rectangle 4"/>
            <p:cNvSpPr>
              <a:spLocks noChangeArrowheads="1"/>
            </p:cNvSpPr>
            <p:nvPr/>
          </p:nvSpPr>
          <p:spPr bwMode="auto">
            <a:xfrm>
              <a:off x="945" y="3348"/>
              <a:ext cx="1134" cy="48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机器语言</a:t>
              </a:r>
              <a:endParaRPr lang="zh-CN" altLang="en-US" sz="20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algn="ctr"/>
              <a:r>
                <a:rPr lang="en-US" altLang="zh-CN" sz="1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(Machine Language )</a:t>
              </a:r>
              <a:endParaRPr lang="zh-CN" altLang="en-US" sz="14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43" name="Rectangle 8"/>
            <p:cNvSpPr>
              <a:spLocks noChangeArrowheads="1"/>
            </p:cNvSpPr>
            <p:nvPr/>
          </p:nvSpPr>
          <p:spPr bwMode="auto">
            <a:xfrm>
              <a:off x="945" y="2273"/>
              <a:ext cx="1134" cy="48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汇编语言</a:t>
              </a:r>
              <a:r>
                <a:rPr lang="en-US" altLang="zh-CN" sz="20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</a:p>
            <a:p>
              <a:pPr algn="ctr"/>
              <a:r>
                <a:rPr lang="en-US" altLang="zh-CN" sz="1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(Assembly Language )</a:t>
              </a:r>
              <a:endParaRPr lang="zh-CN" altLang="en-US" sz="14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44" name="Rectangle 12"/>
            <p:cNvSpPr>
              <a:spLocks noChangeArrowheads="1"/>
            </p:cNvSpPr>
            <p:nvPr/>
          </p:nvSpPr>
          <p:spPr bwMode="auto">
            <a:xfrm>
              <a:off x="945" y="1304"/>
              <a:ext cx="1118" cy="49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高级语言</a:t>
              </a:r>
              <a:endPara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algn="ctr"/>
              <a:r>
                <a:rPr lang="en-US" altLang="zh-CN" sz="1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 High Level Language )</a:t>
              </a:r>
              <a:endParaRPr lang="zh-CN" altLang="en-US" sz="14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45" name="Group 14"/>
          <p:cNvGrpSpPr>
            <a:grpSpLocks/>
          </p:cNvGrpSpPr>
          <p:nvPr/>
        </p:nvGrpSpPr>
        <p:grpSpPr bwMode="auto">
          <a:xfrm>
            <a:off x="4803025" y="3347477"/>
            <a:ext cx="1224505" cy="769323"/>
            <a:chOff x="3802" y="3069"/>
            <a:chExt cx="900" cy="646"/>
          </a:xfrm>
        </p:grpSpPr>
        <p:sp>
          <p:nvSpPr>
            <p:cNvPr id="46" name="Line 16"/>
            <p:cNvSpPr>
              <a:spLocks noChangeShapeType="1"/>
            </p:cNvSpPr>
            <p:nvPr/>
          </p:nvSpPr>
          <p:spPr bwMode="auto">
            <a:xfrm rot="10800000" flipV="1">
              <a:off x="4241" y="3518"/>
              <a:ext cx="0" cy="1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prstClr val="black"/>
                </a:solidFill>
              </a:endParaRPr>
            </a:p>
          </p:txBody>
        </p:sp>
        <p:sp>
          <p:nvSpPr>
            <p:cNvPr id="47" name="Rectangle 15"/>
            <p:cNvSpPr>
              <a:spLocks noChangeArrowheads="1"/>
            </p:cNvSpPr>
            <p:nvPr/>
          </p:nvSpPr>
          <p:spPr bwMode="auto">
            <a:xfrm>
              <a:off x="3802" y="3069"/>
              <a:ext cx="900" cy="46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 dirty="0" smtClean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汇编</a:t>
              </a:r>
              <a:r>
                <a:rPr lang="en-US" altLang="zh-CN" sz="2000" b="1" dirty="0" smtClean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endPara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algn="ctr"/>
              <a:r>
                <a:rPr lang="en-US" altLang="zh-CN" sz="1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</a:t>
              </a:r>
              <a:r>
                <a:rPr lang="en-US" altLang="zh-CN" sz="1400" b="1" dirty="0" smtClean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Assembling)</a:t>
              </a:r>
              <a:endParaRPr lang="zh-CN" altLang="en-US" sz="14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48" name="Group 22"/>
          <p:cNvGrpSpPr>
            <a:grpSpLocks/>
          </p:cNvGrpSpPr>
          <p:nvPr/>
        </p:nvGrpSpPr>
        <p:grpSpPr bwMode="auto">
          <a:xfrm>
            <a:off x="4714876" y="1997102"/>
            <a:ext cx="1428760" cy="783614"/>
            <a:chOff x="3696" y="2886"/>
            <a:chExt cx="1143" cy="658"/>
          </a:xfrm>
        </p:grpSpPr>
        <p:sp>
          <p:nvSpPr>
            <p:cNvPr id="49" name="Line 24"/>
            <p:cNvSpPr>
              <a:spLocks noChangeShapeType="1"/>
            </p:cNvSpPr>
            <p:nvPr/>
          </p:nvSpPr>
          <p:spPr bwMode="auto">
            <a:xfrm rot="10200000" flipV="1">
              <a:off x="4241" y="3315"/>
              <a:ext cx="37" cy="2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prstClr val="black"/>
                </a:solidFill>
              </a:endParaRPr>
            </a:p>
          </p:txBody>
        </p:sp>
        <p:sp>
          <p:nvSpPr>
            <p:cNvPr id="50" name="Rectangle 23"/>
            <p:cNvSpPr>
              <a:spLocks noChangeArrowheads="1"/>
            </p:cNvSpPr>
            <p:nvPr/>
          </p:nvSpPr>
          <p:spPr bwMode="auto">
            <a:xfrm>
              <a:off x="3696" y="2886"/>
              <a:ext cx="1143" cy="461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 dirty="0" smtClean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编译</a:t>
              </a:r>
              <a:r>
                <a:rPr lang="en-US" altLang="zh-CN" sz="2000" b="1" dirty="0" smtClean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endPara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algn="ctr"/>
              <a:r>
                <a:rPr lang="en-US" altLang="zh-CN" sz="1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</a:t>
              </a:r>
              <a:r>
                <a:rPr lang="en-US" altLang="zh-CN" sz="1400" b="1" dirty="0" smtClean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Compiling)</a:t>
              </a:r>
              <a:endParaRPr lang="zh-CN" altLang="en-US" sz="14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</p:grpSp>
      <p:sp>
        <p:nvSpPr>
          <p:cNvPr id="51" name="Oval 26"/>
          <p:cNvSpPr>
            <a:spLocks noChangeArrowheads="1"/>
          </p:cNvSpPr>
          <p:nvPr/>
        </p:nvSpPr>
        <p:spPr bwMode="auto">
          <a:xfrm>
            <a:off x="4360673" y="4110693"/>
            <a:ext cx="2211591" cy="34195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C706 0000 </a:t>
            </a:r>
            <a:r>
              <a:rPr lang="en-US" altLang="zh-CN" sz="2000" b="1" dirty="0" smtClean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0002</a:t>
            </a:r>
            <a:endParaRPr lang="zh-CN" altLang="en-US" sz="2000" b="1" dirty="0">
              <a:solidFill>
                <a:prstClr val="black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52" name="Oval 27"/>
          <p:cNvSpPr>
            <a:spLocks noChangeArrowheads="1"/>
          </p:cNvSpPr>
          <p:nvPr/>
        </p:nvSpPr>
        <p:spPr bwMode="auto">
          <a:xfrm>
            <a:off x="4370199" y="2781505"/>
            <a:ext cx="2160572" cy="34145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MOV X, 2</a:t>
            </a:r>
          </a:p>
        </p:txBody>
      </p:sp>
      <p:sp>
        <p:nvSpPr>
          <p:cNvPr id="53" name="Oval 28"/>
          <p:cNvSpPr>
            <a:spLocks noChangeArrowheads="1"/>
          </p:cNvSpPr>
          <p:nvPr/>
        </p:nvSpPr>
        <p:spPr bwMode="auto">
          <a:xfrm>
            <a:off x="4370199" y="1401223"/>
            <a:ext cx="2160572" cy="36441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 = 2</a:t>
            </a:r>
          </a:p>
        </p:txBody>
      </p:sp>
      <p:sp>
        <p:nvSpPr>
          <p:cNvPr id="54" name="Line 16"/>
          <p:cNvSpPr>
            <a:spLocks noChangeShapeType="1"/>
          </p:cNvSpPr>
          <p:nvPr/>
        </p:nvSpPr>
        <p:spPr bwMode="auto">
          <a:xfrm rot="10800000" flipV="1">
            <a:off x="5391537" y="3122959"/>
            <a:ext cx="0" cy="23460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 b="1">
              <a:solidFill>
                <a:prstClr val="black"/>
              </a:solidFill>
            </a:endParaRPr>
          </a:p>
        </p:txBody>
      </p:sp>
      <p:sp>
        <p:nvSpPr>
          <p:cNvPr id="55" name="Line 16"/>
          <p:cNvSpPr>
            <a:spLocks noChangeShapeType="1"/>
          </p:cNvSpPr>
          <p:nvPr/>
        </p:nvSpPr>
        <p:spPr bwMode="auto">
          <a:xfrm rot="10800000" flipV="1">
            <a:off x="5393477" y="1765638"/>
            <a:ext cx="0" cy="23460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 b="1">
              <a:solidFill>
                <a:prstClr val="black"/>
              </a:solidFill>
            </a:endParaRPr>
          </a:p>
        </p:txBody>
      </p:sp>
      <p:grpSp>
        <p:nvGrpSpPr>
          <p:cNvPr id="56" name="Group 39"/>
          <p:cNvGrpSpPr>
            <a:grpSpLocks/>
          </p:cNvGrpSpPr>
          <p:nvPr/>
        </p:nvGrpSpPr>
        <p:grpSpPr bwMode="auto">
          <a:xfrm>
            <a:off x="6598135" y="1571618"/>
            <a:ext cx="1260013" cy="2714644"/>
            <a:chOff x="3742" y="1495"/>
            <a:chExt cx="870" cy="2177"/>
          </a:xfrm>
        </p:grpSpPr>
        <p:sp>
          <p:nvSpPr>
            <p:cNvPr id="57" name="Rectangle 30"/>
            <p:cNvSpPr>
              <a:spLocks noChangeArrowheads="1"/>
            </p:cNvSpPr>
            <p:nvPr/>
          </p:nvSpPr>
          <p:spPr bwMode="auto">
            <a:xfrm>
              <a:off x="3742" y="2262"/>
              <a:ext cx="870" cy="488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 dirty="0" smtClean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编译</a:t>
              </a:r>
              <a:r>
                <a:rPr lang="en-US" altLang="zh-CN" sz="2000" b="1" dirty="0" smtClean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endPara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algn="ctr"/>
              <a:r>
                <a:rPr lang="en-US" altLang="zh-CN" sz="1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</a:t>
              </a:r>
              <a:r>
                <a:rPr lang="en-US" altLang="zh-CN" sz="1400" b="1" dirty="0" smtClean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Compiling)</a:t>
              </a:r>
              <a:endParaRPr lang="zh-CN" altLang="en-US" sz="14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58" name="Freeform 33"/>
            <p:cNvSpPr>
              <a:spLocks/>
            </p:cNvSpPr>
            <p:nvPr/>
          </p:nvSpPr>
          <p:spPr bwMode="auto">
            <a:xfrm>
              <a:off x="3742" y="1495"/>
              <a:ext cx="435" cy="726"/>
            </a:xfrm>
            <a:custGeom>
              <a:avLst/>
              <a:gdLst>
                <a:gd name="T0" fmla="*/ 0 w 726"/>
                <a:gd name="T1" fmla="*/ 0 h 907"/>
                <a:gd name="T2" fmla="*/ 590 w 726"/>
                <a:gd name="T3" fmla="*/ 363 h 907"/>
                <a:gd name="T4" fmla="*/ 726 w 726"/>
                <a:gd name="T5" fmla="*/ 907 h 90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6" h="907">
                  <a:moveTo>
                    <a:pt x="0" y="0"/>
                  </a:moveTo>
                  <a:cubicBezTo>
                    <a:pt x="234" y="106"/>
                    <a:pt x="469" y="212"/>
                    <a:pt x="590" y="363"/>
                  </a:cubicBezTo>
                  <a:cubicBezTo>
                    <a:pt x="711" y="514"/>
                    <a:pt x="703" y="816"/>
                    <a:pt x="726" y="907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prstClr val="black"/>
                </a:solidFill>
              </a:endParaRPr>
            </a:p>
          </p:txBody>
        </p:sp>
        <p:sp>
          <p:nvSpPr>
            <p:cNvPr id="59" name="Freeform 35"/>
            <p:cNvSpPr>
              <a:spLocks/>
            </p:cNvSpPr>
            <p:nvPr/>
          </p:nvSpPr>
          <p:spPr bwMode="auto">
            <a:xfrm>
              <a:off x="3754" y="2765"/>
              <a:ext cx="423" cy="907"/>
            </a:xfrm>
            <a:custGeom>
              <a:avLst/>
              <a:gdLst>
                <a:gd name="T0" fmla="*/ 681 w 681"/>
                <a:gd name="T1" fmla="*/ 0 h 817"/>
                <a:gd name="T2" fmla="*/ 499 w 681"/>
                <a:gd name="T3" fmla="*/ 635 h 817"/>
                <a:gd name="T4" fmla="*/ 0 w 681"/>
                <a:gd name="T5" fmla="*/ 817 h 81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81" h="817">
                  <a:moveTo>
                    <a:pt x="681" y="0"/>
                  </a:moveTo>
                  <a:cubicBezTo>
                    <a:pt x="647" y="249"/>
                    <a:pt x="613" y="499"/>
                    <a:pt x="499" y="635"/>
                  </a:cubicBezTo>
                  <a:cubicBezTo>
                    <a:pt x="385" y="771"/>
                    <a:pt x="192" y="794"/>
                    <a:pt x="0" y="817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7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8" grpId="0"/>
      <p:bldP spid="4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98397" y="2200880"/>
            <a:ext cx="6359619" cy="1952207"/>
          </a:xfrm>
        </p:spPr>
        <p:txBody>
          <a:bodyPr>
            <a:normAutofit/>
          </a:bodyPr>
          <a:lstStyle/>
          <a:p>
            <a:pPr lvl="1">
              <a:buClrTx/>
              <a:buFont typeface="Wingdings" pitchFamily="2" charset="2"/>
              <a:buChar char="Ø"/>
            </a:pPr>
            <a:r>
              <a:rPr lang="zh-CN" altLang="en-US" sz="2500" b="1" dirty="0" smtClean="0">
                <a:solidFill>
                  <a:schemeClr val="tx1"/>
                </a:solidFill>
                <a:latin typeface="楷体" pitchFamily="49" charset="-122"/>
              </a:rPr>
              <a:t>存储位置、长度</a:t>
            </a:r>
          </a:p>
          <a:p>
            <a:pPr lvl="1"/>
            <a:endParaRPr lang="en-US" altLang="zh-CN" sz="1600" b="1" dirty="0" smtClean="0">
              <a:solidFill>
                <a:srgbClr val="073E87"/>
              </a:solidFill>
              <a:ea typeface="楷体_GB2312" pitchFamily="49" charset="-122"/>
            </a:endParaRPr>
          </a:p>
          <a:p>
            <a:endParaRPr lang="zh-CN" altLang="en-US" sz="2000" dirty="0" smtClean="0"/>
          </a:p>
          <a:p>
            <a:endParaRPr lang="zh-CN" altLang="en-US" sz="20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128701" y="2712509"/>
            <a:ext cx="1800225" cy="1847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 b="1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 b="1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 b="1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 b="1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2000"/>
              </a:lnSpc>
              <a:buFont typeface="Wingdings" pitchFamily="2" charset="2"/>
              <a:buNone/>
              <a:defRPr/>
            </a:pPr>
            <a:r>
              <a:rPr lang="zh-CN" altLang="en-US" sz="2000" dirty="0" smtClean="0"/>
              <a:t>例：</a:t>
            </a:r>
            <a:endParaRPr lang="en-US" altLang="zh-CN" sz="2000" dirty="0" smtClean="0"/>
          </a:p>
          <a:p>
            <a:pPr>
              <a:lnSpc>
                <a:spcPts val="2000"/>
              </a:lnSpc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dirty="0" smtClean="0">
                <a:cs typeface="Times New Roman" pitchFamily="18" charset="0"/>
              </a:rPr>
              <a:t>begin</a:t>
            </a:r>
          </a:p>
          <a:p>
            <a:pPr>
              <a:lnSpc>
                <a:spcPts val="2000"/>
              </a:lnSpc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dirty="0" smtClean="0">
                <a:cs typeface="Times New Roman" pitchFamily="18" charset="0"/>
              </a:rPr>
              <a:t>	real  </a:t>
            </a:r>
            <a:r>
              <a:rPr kumimoji="1" lang="en-US" altLang="zh-CN" sz="2000" i="1" dirty="0" smtClean="0">
                <a:cs typeface="Times New Roman" pitchFamily="18" charset="0"/>
              </a:rPr>
              <a:t>x</a:t>
            </a:r>
            <a:r>
              <a:rPr kumimoji="1" lang="en-US" altLang="zh-CN" sz="2000" dirty="0" smtClean="0">
                <a:cs typeface="Times New Roman" pitchFamily="18" charset="0"/>
              </a:rPr>
              <a:t>[8];</a:t>
            </a:r>
          </a:p>
          <a:p>
            <a:pPr>
              <a:lnSpc>
                <a:spcPts val="2000"/>
              </a:lnSpc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dirty="0" smtClean="0">
                <a:cs typeface="Times New Roman" pitchFamily="18" charset="0"/>
              </a:rPr>
              <a:t>	integer  </a:t>
            </a:r>
            <a:r>
              <a:rPr kumimoji="1" lang="en-US" altLang="zh-CN" sz="2000" i="1" dirty="0" smtClean="0">
                <a:cs typeface="Times New Roman" pitchFamily="18" charset="0"/>
              </a:rPr>
              <a:t>i</a:t>
            </a:r>
            <a:r>
              <a:rPr kumimoji="1" lang="en-US" altLang="zh-CN" sz="2000" dirty="0" smtClean="0">
                <a:cs typeface="Times New Roman" pitchFamily="18" charset="0"/>
              </a:rPr>
              <a:t>, </a:t>
            </a:r>
            <a:r>
              <a:rPr kumimoji="1" lang="en-US" altLang="zh-CN" sz="2000" i="1" dirty="0" smtClean="0">
                <a:cs typeface="Times New Roman" pitchFamily="18" charset="0"/>
              </a:rPr>
              <a:t>j</a:t>
            </a:r>
            <a:r>
              <a:rPr kumimoji="1" lang="en-US" altLang="zh-CN" sz="2000" dirty="0" smtClean="0">
                <a:cs typeface="Times New Roman" pitchFamily="18" charset="0"/>
              </a:rPr>
              <a:t>;</a:t>
            </a:r>
          </a:p>
          <a:p>
            <a:pPr marL="0" indent="0">
              <a:lnSpc>
                <a:spcPts val="2000"/>
              </a:lnSpc>
              <a:buFont typeface="Wingdings" pitchFamily="2" charset="2"/>
              <a:buNone/>
              <a:defRPr/>
            </a:pPr>
            <a:r>
              <a:rPr kumimoji="1" lang="en-US" altLang="zh-CN" sz="2000" dirty="0" smtClean="0">
                <a:cs typeface="Times New Roman" pitchFamily="18" charset="0"/>
              </a:rPr>
              <a:t>     ……</a:t>
            </a:r>
          </a:p>
          <a:p>
            <a:pPr marL="0" indent="0">
              <a:lnSpc>
                <a:spcPts val="2000"/>
              </a:lnSpc>
              <a:buFont typeface="Wingdings" pitchFamily="2" charset="2"/>
              <a:buNone/>
              <a:defRPr/>
            </a:pPr>
            <a:r>
              <a:rPr kumimoji="1" lang="en-US" altLang="zh-CN" sz="2000" dirty="0" smtClean="0">
                <a:cs typeface="Times New Roman" pitchFamily="18" charset="0"/>
              </a:rPr>
              <a:t>end</a:t>
            </a:r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19" name="内容占位符 1"/>
          <p:cNvSpPr txBox="1">
            <a:spLocks/>
          </p:cNvSpPr>
          <p:nvPr/>
        </p:nvSpPr>
        <p:spPr>
          <a:xfrm>
            <a:off x="500034" y="843558"/>
            <a:ext cx="7200915" cy="3226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lvl="0" indent="-274320" fontAlgn="auto">
              <a:spcBef>
                <a:spcPct val="20000"/>
              </a:spcBef>
              <a:spcAft>
                <a:spcPts val="0"/>
              </a:spcAft>
              <a:buSzPct val="100000"/>
              <a:buFont typeface="Wingdings" pitchFamily="2" charset="2"/>
              <a:buChar char="Ø"/>
              <a:defRPr/>
            </a:pPr>
            <a:r>
              <a:rPr lang="zh-CN" altLang="en-US" sz="3000" b="1" dirty="0">
                <a:solidFill>
                  <a:prstClr val="black"/>
                </a:solidFill>
                <a:latin typeface="Times New Roman"/>
                <a:ea typeface="华文楷体" panose="02010600040101010101" pitchFamily="2" charset="-122"/>
              </a:rPr>
              <a:t>收集标识符的属性信息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967707"/>
              </p:ext>
            </p:extLst>
          </p:nvPr>
        </p:nvGraphicFramePr>
        <p:xfrm>
          <a:off x="3131840" y="3228775"/>
          <a:ext cx="2015369" cy="1286784"/>
        </p:xfrm>
        <a:graphic>
          <a:graphicData uri="http://schemas.openxmlformats.org/drawingml/2006/table">
            <a:tbl>
              <a:tblPr/>
              <a:tblGrid>
                <a:gridCol w="800923"/>
                <a:gridCol w="1214446"/>
              </a:tblGrid>
              <a:tr h="31101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名字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相对地址</a:t>
                      </a:r>
                      <a:endParaRPr kumimoji="0" lang="en-US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110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0" lang="zh-CN" altLang="en-US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24" marR="91424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24" marR="91424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0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</a:t>
                      </a:r>
                      <a:endParaRPr kumimoji="0" lang="zh-CN" altLang="en-US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24" marR="91424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64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24" marR="91424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0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</a:t>
                      </a:r>
                      <a:endParaRPr kumimoji="0" lang="zh-CN" altLang="en-US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24" marR="91424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68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24" marR="91424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标题 2"/>
          <p:cNvSpPr>
            <a:spLocks noGrp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>
            <a:noAutofit/>
          </a:bodyPr>
          <a:lstStyle/>
          <a:p>
            <a:r>
              <a:rPr lang="zh-CN" altLang="en-US" sz="3000" spc="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语义分析的主要任务</a:t>
            </a:r>
            <a:endParaRPr lang="en-US" altLang="zh-CN" sz="3000" spc="3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25" name="五边形 24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五边形 25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7" name="内容占位符 1"/>
          <p:cNvSpPr txBox="1">
            <a:spLocks/>
          </p:cNvSpPr>
          <p:nvPr/>
        </p:nvSpPr>
        <p:spPr>
          <a:xfrm>
            <a:off x="498397" y="1772252"/>
            <a:ext cx="6359619" cy="3226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6263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+mn-ea"/>
                <a:cs typeface="+mn-cs"/>
              </a:rPr>
              <a:t>类型 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(Type)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8" name="内容占位符 1"/>
          <p:cNvSpPr txBox="1">
            <a:spLocks/>
          </p:cNvSpPr>
          <p:nvPr/>
        </p:nvSpPr>
        <p:spPr>
          <a:xfrm>
            <a:off x="804834" y="1343624"/>
            <a:ext cx="7200915" cy="1511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+mn-ea"/>
                <a:cs typeface="+mn-cs"/>
              </a:rPr>
              <a:t>种属</a:t>
            </a:r>
            <a:r>
              <a:rPr kumimoji="0" lang="zh-CN" altLang="en-US" sz="25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+mn-ea"/>
                <a:cs typeface="+mn-cs"/>
              </a:rPr>
              <a:t> 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(Kind)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pSp>
        <p:nvGrpSpPr>
          <p:cNvPr id="9" name="组合 36"/>
          <p:cNvGrpSpPr/>
          <p:nvPr/>
        </p:nvGrpSpPr>
        <p:grpSpPr>
          <a:xfrm>
            <a:off x="6059171" y="1315748"/>
            <a:ext cx="1127048" cy="3175462"/>
            <a:chOff x="6059171" y="1532179"/>
            <a:chExt cx="1127048" cy="3175462"/>
          </a:xfrm>
        </p:grpSpPr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6078099" y="1532179"/>
              <a:ext cx="1108120" cy="317546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ts val="2500"/>
                </a:lnSpc>
                <a:spcBef>
                  <a:spcPct val="50000"/>
                </a:spcBef>
              </a:pPr>
              <a:r>
                <a:rPr kumimoji="1" lang="en-US" altLang="zh-CN" sz="2400" i="1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kumimoji="1" lang="en-US" altLang="zh-CN" sz="2400" dirty="0" smtClean="0">
                  <a:latin typeface="Times New Roman" pitchFamily="18" charset="0"/>
                  <a:cs typeface="Times New Roman" pitchFamily="18" charset="0"/>
                </a:rPr>
                <a:t>[0]</a:t>
              </a:r>
            </a:p>
            <a:p>
              <a:pPr algn="ctr">
                <a:lnSpc>
                  <a:spcPts val="2500"/>
                </a:lnSpc>
                <a:spcBef>
                  <a:spcPct val="50000"/>
                </a:spcBef>
              </a:pPr>
              <a:r>
                <a:rPr kumimoji="1" lang="en-US" altLang="zh-CN" sz="2400" i="1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kumimoji="1" lang="en-US" altLang="zh-CN" sz="2400" dirty="0" smtClean="0">
                  <a:latin typeface="Times New Roman" pitchFamily="18" charset="0"/>
                  <a:cs typeface="Times New Roman" pitchFamily="18" charset="0"/>
                </a:rPr>
                <a:t>[1]</a:t>
              </a:r>
              <a:endParaRPr kumimoji="1" lang="en-US" altLang="zh-CN" sz="2400" dirty="0">
                <a:latin typeface="Times New Roman" pitchFamily="18" charset="0"/>
                <a:cs typeface="Times New Roman" pitchFamily="18" charset="0"/>
              </a:endParaRPr>
            </a:p>
            <a:p>
              <a:pPr algn="ctr">
                <a:lnSpc>
                  <a:spcPts val="1800"/>
                </a:lnSpc>
                <a:spcBef>
                  <a:spcPct val="50000"/>
                </a:spcBef>
              </a:pPr>
              <a:endParaRPr kumimoji="1" lang="en-US" altLang="zh-CN" sz="2400" dirty="0" smtClean="0">
                <a:latin typeface="Times New Roman" pitchFamily="18" charset="0"/>
                <a:cs typeface="Times New Roman" pitchFamily="18" charset="0"/>
              </a:endParaRPr>
            </a:p>
            <a:p>
              <a:pPr algn="ctr">
                <a:lnSpc>
                  <a:spcPts val="2500"/>
                </a:lnSpc>
                <a:spcBef>
                  <a:spcPct val="50000"/>
                </a:spcBef>
              </a:pPr>
              <a:r>
                <a:rPr kumimoji="1" lang="en-US" altLang="zh-CN" sz="2400" dirty="0" smtClean="0">
                  <a:latin typeface="Times New Roman" pitchFamily="18" charset="0"/>
                  <a:cs typeface="Times New Roman" pitchFamily="18" charset="0"/>
                </a:rPr>
                <a:t>……</a:t>
              </a:r>
              <a:endParaRPr kumimoji="1" lang="en-US" altLang="zh-CN" sz="2400" dirty="0">
                <a:latin typeface="Times New Roman" pitchFamily="18" charset="0"/>
                <a:cs typeface="Times New Roman" pitchFamily="18" charset="0"/>
              </a:endParaRPr>
            </a:p>
            <a:p>
              <a:pPr algn="ctr">
                <a:lnSpc>
                  <a:spcPts val="2500"/>
                </a:lnSpc>
                <a:spcBef>
                  <a:spcPct val="50000"/>
                </a:spcBef>
              </a:pPr>
              <a:r>
                <a:rPr kumimoji="1" lang="en-US" altLang="zh-CN" sz="2400" i="1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kumimoji="1" lang="en-US" altLang="zh-CN" sz="2400" dirty="0" smtClean="0">
                  <a:latin typeface="Times New Roman" pitchFamily="18" charset="0"/>
                  <a:cs typeface="Times New Roman" pitchFamily="18" charset="0"/>
                </a:rPr>
                <a:t>[7]</a:t>
              </a:r>
              <a:endParaRPr kumimoji="1" lang="en-US" altLang="zh-CN" sz="2400" dirty="0">
                <a:latin typeface="Times New Roman" pitchFamily="18" charset="0"/>
                <a:cs typeface="Times New Roman" pitchFamily="18" charset="0"/>
              </a:endParaRPr>
            </a:p>
            <a:p>
              <a:pPr algn="ctr">
                <a:lnSpc>
                  <a:spcPts val="1800"/>
                </a:lnSpc>
                <a:spcBef>
                  <a:spcPct val="50000"/>
                </a:spcBef>
              </a:pPr>
              <a:r>
                <a:rPr kumimoji="1" lang="en-US" altLang="zh-CN" sz="2400" i="1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endParaRPr kumimoji="1" lang="en-US" altLang="zh-CN" sz="2400" i="1" dirty="0">
                <a:latin typeface="Times New Roman" pitchFamily="18" charset="0"/>
                <a:cs typeface="Times New Roman" pitchFamily="18" charset="0"/>
              </a:endParaRPr>
            </a:p>
            <a:p>
              <a:pPr algn="ctr">
                <a:lnSpc>
                  <a:spcPts val="1800"/>
                </a:lnSpc>
                <a:spcBef>
                  <a:spcPct val="50000"/>
                </a:spcBef>
              </a:pPr>
              <a:r>
                <a:rPr kumimoji="1" lang="en-US" altLang="zh-CN" sz="2400" i="1" dirty="0">
                  <a:latin typeface="Times New Roman" pitchFamily="18" charset="0"/>
                  <a:cs typeface="Times New Roman" pitchFamily="18" charset="0"/>
                </a:rPr>
                <a:t>j</a:t>
              </a: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6078099" y="2031310"/>
              <a:ext cx="1108120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6078099" y="2468050"/>
              <a:ext cx="1108120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6078099" y="2904790"/>
              <a:ext cx="1108120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6078099" y="3403921"/>
              <a:ext cx="1108120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6078099" y="3840661"/>
              <a:ext cx="1108120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>
              <a:off x="6059171" y="4239574"/>
              <a:ext cx="1108120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组合 38"/>
          <p:cNvGrpSpPr/>
          <p:nvPr/>
        </p:nvGrpSpPr>
        <p:grpSpPr>
          <a:xfrm>
            <a:off x="5724128" y="1275199"/>
            <a:ext cx="389850" cy="3024336"/>
            <a:chOff x="5724128" y="1491630"/>
            <a:chExt cx="389850" cy="3024336"/>
          </a:xfrm>
        </p:grpSpPr>
        <p:sp>
          <p:nvSpPr>
            <p:cNvPr id="33" name="矩形 32"/>
            <p:cNvSpPr/>
            <p:nvPr/>
          </p:nvSpPr>
          <p:spPr>
            <a:xfrm>
              <a:off x="5724128" y="4177412"/>
              <a:ext cx="3898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6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68</a:t>
              </a:r>
              <a:endPara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790023" y="1491630"/>
              <a:ext cx="2872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796136" y="1945164"/>
              <a:ext cx="2872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6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  <a:endPara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724128" y="3313316"/>
              <a:ext cx="3898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6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56</a:t>
              </a:r>
              <a:endPara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724128" y="3795886"/>
              <a:ext cx="3898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6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64</a:t>
              </a:r>
              <a:endPara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8" name="组合 37"/>
          <p:cNvGrpSpPr/>
          <p:nvPr/>
        </p:nvGrpSpPr>
        <p:grpSpPr>
          <a:xfrm>
            <a:off x="5147209" y="1315747"/>
            <a:ext cx="907359" cy="3055796"/>
            <a:chOff x="5147209" y="1532178"/>
            <a:chExt cx="907359" cy="3055796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 flipV="1">
              <a:off x="5652120" y="1532178"/>
              <a:ext cx="402448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24127" y="3828209"/>
              <a:ext cx="330439" cy="754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V="1">
              <a:off x="5743055" y="4238771"/>
              <a:ext cx="31151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7" name="直接连接符 16"/>
            <p:cNvCxnSpPr>
              <a:stCxn id="6" idx="0"/>
            </p:cNvCxnSpPr>
            <p:nvPr/>
          </p:nvCxnSpPr>
          <p:spPr>
            <a:xfrm flipH="1">
              <a:off x="5147209" y="1532179"/>
              <a:ext cx="504911" cy="24087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7" idx="0"/>
            </p:cNvCxnSpPr>
            <p:nvPr/>
          </p:nvCxnSpPr>
          <p:spPr>
            <a:xfrm flipH="1">
              <a:off x="5148065" y="3828209"/>
              <a:ext cx="576062" cy="47173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>
              <a:off x="5148065" y="4238771"/>
              <a:ext cx="618426" cy="34920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266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95547" y="3100479"/>
            <a:ext cx="7505477" cy="1397980"/>
          </a:xfrm>
        </p:spPr>
        <p:txBody>
          <a:bodyPr>
            <a:normAutofit/>
          </a:bodyPr>
          <a:lstStyle/>
          <a:p>
            <a:pPr lvl="1">
              <a:buClrTx/>
              <a:buFont typeface="Wingdings" pitchFamily="2" charset="2"/>
              <a:buChar char="Ø"/>
            </a:pPr>
            <a:r>
              <a:rPr lang="zh-CN" altLang="en-US" sz="2500" b="1" dirty="0" smtClean="0">
                <a:solidFill>
                  <a:schemeClr val="tx1"/>
                </a:solidFill>
                <a:latin typeface="楷体" pitchFamily="49" charset="-122"/>
              </a:rPr>
              <a:t>作用域</a:t>
            </a:r>
            <a:r>
              <a:rPr lang="en-US" altLang="zh-CN" sz="2500" b="1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zh-CN" altLang="en-US" sz="2500" b="1" dirty="0" smtClean="0">
                <a:solidFill>
                  <a:schemeClr val="tx1"/>
                </a:solidFill>
                <a:latin typeface="Times New Roman"/>
              </a:rPr>
              <a:t>参数和返回值信息</a:t>
            </a:r>
            <a:endParaRPr lang="en-US" altLang="zh-CN" sz="2500" b="1" dirty="0" smtClean="0">
              <a:solidFill>
                <a:schemeClr val="tx1"/>
              </a:solidFill>
              <a:latin typeface="Times New Roman"/>
            </a:endParaRPr>
          </a:p>
          <a:p>
            <a:pPr lvl="2"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chemeClr val="tx1"/>
                </a:solidFill>
                <a:latin typeface="Times New Roman"/>
              </a:rPr>
              <a:t>参数个数、参数类型、参数传递方式、返回值类型、</a:t>
            </a:r>
            <a:r>
              <a:rPr lang="en-US" altLang="zh-CN" b="1" dirty="0" smtClean="0">
                <a:solidFill>
                  <a:srgbClr val="073E87"/>
                </a:solidFill>
                <a:latin typeface="Times New Roman"/>
              </a:rPr>
              <a:t>…</a:t>
            </a:r>
          </a:p>
          <a:p>
            <a:pPr lvl="1"/>
            <a:endParaRPr lang="en-US" altLang="zh-CN" sz="1600" b="1" dirty="0" smtClean="0">
              <a:solidFill>
                <a:srgbClr val="073E87"/>
              </a:solidFill>
              <a:ea typeface="楷体_GB2312" pitchFamily="49" charset="-122"/>
            </a:endParaRPr>
          </a:p>
          <a:p>
            <a:endParaRPr lang="zh-CN" altLang="en-US" sz="2000" dirty="0" smtClean="0"/>
          </a:p>
          <a:p>
            <a:endParaRPr lang="zh-CN" altLang="en-US" sz="2000" dirty="0"/>
          </a:p>
        </p:txBody>
      </p:sp>
      <p:sp>
        <p:nvSpPr>
          <p:cNvPr id="10" name="标题 2"/>
          <p:cNvSpPr>
            <a:spLocks noGrp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>
            <a:noAutofit/>
          </a:bodyPr>
          <a:lstStyle/>
          <a:p>
            <a:r>
              <a:rPr lang="zh-CN" altLang="en-US" sz="3000" spc="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语义分析的主要任务</a:t>
            </a:r>
            <a:endParaRPr lang="en-US" altLang="zh-CN" sz="3000" spc="3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12" name="五边形 11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五边形 12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4" name="内容占位符 1"/>
          <p:cNvSpPr txBox="1">
            <a:spLocks/>
          </p:cNvSpPr>
          <p:nvPr/>
        </p:nvSpPr>
        <p:spPr>
          <a:xfrm>
            <a:off x="498397" y="2200880"/>
            <a:ext cx="6359619" cy="1234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6263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+mn-ea"/>
                <a:cs typeface="+mn-cs"/>
              </a:rPr>
              <a:t>存储位置、长度</a:t>
            </a:r>
            <a:endParaRPr kumimoji="0" lang="en-US" altLang="zh-CN" sz="2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+mn-ea"/>
              <a:cs typeface="+mn-cs"/>
            </a:endParaRPr>
          </a:p>
          <a:p>
            <a:pPr marL="576263" lvl="1" indent="-274320" fontAlgn="auto">
              <a:spcBef>
                <a:spcPct val="20000"/>
              </a:spcBef>
              <a:spcAft>
                <a:spcPts val="0"/>
              </a:spcAft>
              <a:buSzPct val="100000"/>
              <a:buFont typeface="Wingdings" pitchFamily="2" charset="2"/>
              <a:buChar char="Ø"/>
              <a:defRPr/>
            </a:pPr>
            <a:r>
              <a:rPr lang="zh-CN" altLang="en-US" sz="2500" b="1" dirty="0">
                <a:latin typeface="楷体" pitchFamily="49" charset="-122"/>
                <a:ea typeface="+mn-ea"/>
              </a:rPr>
              <a:t>值</a:t>
            </a:r>
            <a:endParaRPr lang="en-US" altLang="zh-CN" sz="2500" b="1" dirty="0">
              <a:latin typeface="楷体" pitchFamily="49" charset="-122"/>
              <a:ea typeface="+mn-ea"/>
            </a:endParaRPr>
          </a:p>
          <a:p>
            <a:pPr marL="576263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endParaRPr kumimoji="0" lang="zh-CN" altLang="en-US" sz="2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+mn-ea"/>
              <a:cs typeface="+mn-cs"/>
            </a:endParaRPr>
          </a:p>
          <a:p>
            <a:pPr marL="301943" marR="0" lvl="1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tabLst/>
              <a:defRPr/>
            </a:pP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rgbClr val="073E87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tabLst/>
              <a:defRPr/>
            </a:pP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5" name="内容占位符 1"/>
          <p:cNvSpPr txBox="1">
            <a:spLocks/>
          </p:cNvSpPr>
          <p:nvPr/>
        </p:nvSpPr>
        <p:spPr>
          <a:xfrm>
            <a:off x="500034" y="843558"/>
            <a:ext cx="7200915" cy="3226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lvl="0" indent="-274320" fontAlgn="auto">
              <a:spcBef>
                <a:spcPct val="20000"/>
              </a:spcBef>
              <a:spcAft>
                <a:spcPts val="0"/>
              </a:spcAft>
              <a:buSzPct val="100000"/>
              <a:buFont typeface="Wingdings" pitchFamily="2" charset="2"/>
              <a:buChar char="Ø"/>
              <a:defRPr/>
            </a:pPr>
            <a:r>
              <a:rPr lang="zh-CN" altLang="en-US" sz="3000" b="1" dirty="0">
                <a:solidFill>
                  <a:prstClr val="black"/>
                </a:solidFill>
                <a:latin typeface="Times New Roman"/>
                <a:ea typeface="华文楷体" panose="02010600040101010101" pitchFamily="2" charset="-122"/>
              </a:rPr>
              <a:t>收集标识符的属性信息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6" name="内容占位符 1"/>
          <p:cNvSpPr txBox="1">
            <a:spLocks/>
          </p:cNvSpPr>
          <p:nvPr/>
        </p:nvSpPr>
        <p:spPr>
          <a:xfrm>
            <a:off x="498397" y="1772252"/>
            <a:ext cx="6359619" cy="2797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6263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+mn-ea"/>
                <a:cs typeface="+mn-cs"/>
              </a:rPr>
              <a:t>类型 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(Type)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7" name="内容占位符 1"/>
          <p:cNvSpPr txBox="1">
            <a:spLocks/>
          </p:cNvSpPr>
          <p:nvPr/>
        </p:nvSpPr>
        <p:spPr>
          <a:xfrm>
            <a:off x="804834" y="1343624"/>
            <a:ext cx="7200915" cy="1511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+mn-ea"/>
                <a:cs typeface="+mn-cs"/>
              </a:rPr>
              <a:t>种属</a:t>
            </a:r>
            <a:r>
              <a:rPr kumimoji="0" lang="zh-CN" altLang="en-US" sz="25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+mn-ea"/>
                <a:cs typeface="+mn-cs"/>
              </a:rPr>
              <a:t> 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(Kind)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266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"/>
          <p:cNvSpPr txBox="1">
            <a:spLocks/>
          </p:cNvSpPr>
          <p:nvPr/>
        </p:nvSpPr>
        <p:spPr>
          <a:xfrm>
            <a:off x="498397" y="2200880"/>
            <a:ext cx="6359619" cy="1933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6263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+mn-ea"/>
                <a:cs typeface="+mn-cs"/>
              </a:rPr>
              <a:t>存储位置、长度</a:t>
            </a:r>
            <a:endParaRPr kumimoji="0" lang="en-US" altLang="zh-CN" sz="2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+mn-ea"/>
              <a:cs typeface="+mn-cs"/>
            </a:endParaRPr>
          </a:p>
          <a:p>
            <a:pPr marL="576263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lang="zh-CN" altLang="en-US" sz="2500" b="1" dirty="0">
                <a:latin typeface="楷体" pitchFamily="49" charset="-122"/>
                <a:ea typeface="+mn-ea"/>
              </a:rPr>
              <a:t>值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rgbClr val="073E87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tabLst/>
              <a:defRPr/>
            </a:pP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95547" y="3100479"/>
            <a:ext cx="7505477" cy="1034358"/>
          </a:xfrm>
        </p:spPr>
        <p:txBody>
          <a:bodyPr>
            <a:normAutofit/>
          </a:bodyPr>
          <a:lstStyle/>
          <a:p>
            <a:pPr lvl="1">
              <a:buClrTx/>
              <a:buFont typeface="Wingdings" pitchFamily="2" charset="2"/>
              <a:buChar char="Ø"/>
            </a:pPr>
            <a:r>
              <a:rPr lang="zh-CN" altLang="en-US" sz="2500" b="1" dirty="0" smtClean="0">
                <a:solidFill>
                  <a:schemeClr val="tx1"/>
                </a:solidFill>
                <a:latin typeface="楷体" pitchFamily="49" charset="-122"/>
              </a:rPr>
              <a:t>作用域</a:t>
            </a:r>
            <a:r>
              <a:rPr lang="en-US" altLang="zh-CN" sz="2500" b="1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zh-CN" altLang="en-US" sz="2500" b="1" dirty="0" smtClean="0">
                <a:solidFill>
                  <a:schemeClr val="tx1"/>
                </a:solidFill>
                <a:latin typeface="Times New Roman"/>
              </a:rPr>
              <a:t>参数和返回值信息</a:t>
            </a:r>
            <a:endParaRPr lang="en-US" altLang="zh-CN" sz="2500" b="1" dirty="0" smtClean="0">
              <a:solidFill>
                <a:schemeClr val="tx1"/>
              </a:solidFill>
              <a:latin typeface="Times New Roman"/>
            </a:endParaRPr>
          </a:p>
          <a:p>
            <a:pPr lvl="1"/>
            <a:endParaRPr lang="en-US" altLang="zh-CN" sz="1600" b="1" dirty="0" smtClean="0">
              <a:solidFill>
                <a:srgbClr val="073E87"/>
              </a:solidFill>
              <a:ea typeface="楷体_GB2312" pitchFamily="49" charset="-122"/>
            </a:endParaRPr>
          </a:p>
          <a:p>
            <a:endParaRPr lang="zh-CN" altLang="en-US" sz="2000" dirty="0" smtClean="0"/>
          </a:p>
          <a:p>
            <a:endParaRPr lang="zh-CN" altLang="en-US" sz="2000" dirty="0"/>
          </a:p>
        </p:txBody>
      </p:sp>
      <p:sp>
        <p:nvSpPr>
          <p:cNvPr id="10" name="标题 2"/>
          <p:cNvSpPr>
            <a:spLocks noGrp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>
            <a:noAutofit/>
          </a:bodyPr>
          <a:lstStyle/>
          <a:p>
            <a:r>
              <a:rPr lang="zh-CN" altLang="en-US" sz="3000" spc="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语义分析的主要任务</a:t>
            </a:r>
            <a:endParaRPr lang="en-US" altLang="zh-CN" sz="3000" spc="3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12" name="五边形 11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五边形 12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5" name="内容占位符 1"/>
          <p:cNvSpPr txBox="1">
            <a:spLocks/>
          </p:cNvSpPr>
          <p:nvPr/>
        </p:nvSpPr>
        <p:spPr>
          <a:xfrm>
            <a:off x="500034" y="843558"/>
            <a:ext cx="7200915" cy="3226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lvl="0" indent="-274320" fontAlgn="auto">
              <a:spcBef>
                <a:spcPct val="20000"/>
              </a:spcBef>
              <a:spcAft>
                <a:spcPts val="0"/>
              </a:spcAft>
              <a:buSzPct val="100000"/>
              <a:buFont typeface="Wingdings" pitchFamily="2" charset="2"/>
              <a:buChar char="Ø"/>
              <a:defRPr/>
            </a:pPr>
            <a:r>
              <a:rPr lang="zh-CN" altLang="en-US" sz="3000" b="1" dirty="0">
                <a:solidFill>
                  <a:prstClr val="black"/>
                </a:solidFill>
                <a:latin typeface="Times New Roman"/>
                <a:ea typeface="华文楷体" panose="02010600040101010101" pitchFamily="2" charset="-122"/>
              </a:rPr>
              <a:t>收集标识符的属性信息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6" name="内容占位符 1"/>
          <p:cNvSpPr txBox="1">
            <a:spLocks/>
          </p:cNvSpPr>
          <p:nvPr/>
        </p:nvSpPr>
        <p:spPr>
          <a:xfrm>
            <a:off x="498397" y="1772252"/>
            <a:ext cx="6359619" cy="3226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6263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+mn-ea"/>
                <a:cs typeface="+mn-cs"/>
              </a:rPr>
              <a:t>类型 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(Type)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7" name="内容占位符 1"/>
          <p:cNvSpPr txBox="1">
            <a:spLocks/>
          </p:cNvSpPr>
          <p:nvPr/>
        </p:nvSpPr>
        <p:spPr>
          <a:xfrm>
            <a:off x="804834" y="1343624"/>
            <a:ext cx="7200915" cy="1511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+mn-ea"/>
                <a:cs typeface="+mn-cs"/>
              </a:rPr>
              <a:t>种属</a:t>
            </a:r>
            <a:r>
              <a:rPr kumimoji="0" lang="zh-CN" altLang="en-US" sz="25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+mn-ea"/>
                <a:cs typeface="+mn-cs"/>
              </a:rPr>
              <a:t> 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(Kind)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18" name="Picture 2" descr="E:\工大编译\ppt\图片3副本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58210" y="1643056"/>
            <a:ext cx="5488374" cy="2965409"/>
          </a:xfrm>
          <a:prstGeom prst="rect">
            <a:avLst/>
          </a:prstGeom>
          <a:noFill/>
        </p:spPr>
      </p:pic>
      <p:sp>
        <p:nvSpPr>
          <p:cNvPr id="19" name="矩形 18"/>
          <p:cNvSpPr/>
          <p:nvPr/>
        </p:nvSpPr>
        <p:spPr>
          <a:xfrm>
            <a:off x="4881291" y="1481931"/>
            <a:ext cx="2067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符号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表</a:t>
            </a:r>
            <a:r>
              <a:rPr lang="en-US" altLang="zh-CN" sz="1400" b="1" dirty="0" smtClean="0">
                <a:latin typeface="楷体" pitchFamily="49" charset="-122"/>
              </a:rPr>
              <a:t>(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Symbol Table)</a:t>
            </a:r>
            <a:endParaRPr lang="zh-CN" altLang="en-US" b="1" dirty="0"/>
          </a:p>
        </p:txBody>
      </p:sp>
      <p:sp>
        <p:nvSpPr>
          <p:cNvPr id="20" name="矩形 19"/>
          <p:cNvSpPr/>
          <p:nvPr/>
        </p:nvSpPr>
        <p:spPr>
          <a:xfrm>
            <a:off x="3758210" y="4434259"/>
            <a:ext cx="513427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符号表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是用于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存放标识符的属性信息的数据结构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202014" y="4074219"/>
            <a:ext cx="1577898" cy="369332"/>
            <a:chOff x="2057998" y="3867894"/>
            <a:chExt cx="1577898" cy="369332"/>
          </a:xfrm>
        </p:grpSpPr>
        <p:cxnSp>
          <p:nvCxnSpPr>
            <p:cNvPr id="4" name="直接箭头连接符 3"/>
            <p:cNvCxnSpPr/>
            <p:nvPr/>
          </p:nvCxnSpPr>
          <p:spPr>
            <a:xfrm flipV="1">
              <a:off x="3116119" y="4011910"/>
              <a:ext cx="519777" cy="1853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矩形 4"/>
            <p:cNvSpPr/>
            <p:nvPr/>
          </p:nvSpPr>
          <p:spPr>
            <a:xfrm>
              <a:off x="2057998" y="3867894"/>
              <a:ext cx="11144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字符串表</a:t>
              </a:r>
              <a:endPara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21" name="AutoShape 73"/>
          <p:cNvSpPr>
            <a:spLocks noChangeArrowheads="1"/>
          </p:cNvSpPr>
          <p:nvPr/>
        </p:nvSpPr>
        <p:spPr bwMode="auto">
          <a:xfrm>
            <a:off x="4499992" y="251718"/>
            <a:ext cx="4627789" cy="962710"/>
          </a:xfrm>
          <a:prstGeom prst="cloudCallout">
            <a:avLst>
              <a:gd name="adj1" fmla="val -45191"/>
              <a:gd name="adj2" fmla="val 168737"/>
            </a:avLst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zh-CN" altLang="en-US" sz="2000" b="1" kern="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符号表中</a:t>
            </a:r>
            <a:r>
              <a:rPr lang="zh-CN" altLang="en-US" sz="2000" b="1" kern="0" dirty="0">
                <a:latin typeface="楷体" pitchFamily="49" charset="-122"/>
                <a:ea typeface="楷体" pitchFamily="49" charset="-122"/>
              </a:rPr>
              <a:t>为什么要</a:t>
            </a:r>
            <a:r>
              <a:rPr lang="zh-CN" altLang="en-US" sz="2000" b="1" kern="0" dirty="0" smtClean="0">
                <a:latin typeface="楷体" pitchFamily="49" charset="-122"/>
                <a:ea typeface="楷体" pitchFamily="49" charset="-122"/>
              </a:rPr>
              <a:t>设计</a:t>
            </a:r>
            <a:r>
              <a:rPr lang="zh-CN" altLang="en-US" sz="2000" b="1" kern="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字符串表</a:t>
            </a:r>
            <a:r>
              <a:rPr lang="zh-CN" altLang="en-US" sz="2000" b="1" kern="0" dirty="0" smtClean="0">
                <a:latin typeface="楷体" pitchFamily="49" charset="-122"/>
                <a:ea typeface="楷体" pitchFamily="49" charset="-122"/>
              </a:rPr>
              <a:t>这样</a:t>
            </a:r>
            <a:r>
              <a:rPr lang="zh-CN" altLang="en-US" sz="2000" b="1" kern="0" dirty="0">
                <a:latin typeface="楷体" pitchFamily="49" charset="-122"/>
                <a:ea typeface="楷体" pitchFamily="49" charset="-122"/>
              </a:rPr>
              <a:t>一种</a:t>
            </a:r>
            <a:r>
              <a:rPr lang="zh-CN" altLang="en-US" sz="2000" b="1" kern="0" dirty="0" smtClean="0">
                <a:latin typeface="楷体" pitchFamily="49" charset="-122"/>
                <a:ea typeface="楷体" pitchFamily="49" charset="-122"/>
              </a:rPr>
              <a:t>数据结构？</a:t>
            </a:r>
            <a:endParaRPr lang="zh-CN" altLang="en-US" sz="2000" b="1" kern="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064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20" grpId="0" animBg="1"/>
      <p:bldP spid="20" grpId="1" animBg="1"/>
      <p:bldP spid="21" grpId="0" animBg="1"/>
      <p:bldP spid="21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95547" y="1464652"/>
            <a:ext cx="8862799" cy="5643602"/>
          </a:xfrm>
        </p:spPr>
        <p:txBody>
          <a:bodyPr>
            <a:normAutofit/>
          </a:bodyPr>
          <a:lstStyle/>
          <a:p>
            <a:pPr>
              <a:lnSpc>
                <a:spcPts val="2500"/>
              </a:lnSpc>
              <a:buClrTx/>
              <a:buFont typeface="Wingdings" pitchFamily="2" charset="2"/>
              <a:buChar char="Ø"/>
            </a:pPr>
            <a:r>
              <a:rPr lang="zh-CN" altLang="en-US" sz="3000" b="1" dirty="0">
                <a:solidFill>
                  <a:schemeClr val="tx1"/>
                </a:solidFill>
              </a:rPr>
              <a:t>语义</a:t>
            </a:r>
            <a:r>
              <a:rPr lang="zh-CN" altLang="en-US" sz="3000" b="1" dirty="0" smtClean="0">
                <a:solidFill>
                  <a:prstClr val="black"/>
                </a:solidFill>
              </a:rPr>
              <a:t>检查</a:t>
            </a:r>
            <a:endParaRPr lang="en-US" altLang="zh-CN" sz="3000" b="1" dirty="0" smtClean="0">
              <a:solidFill>
                <a:prstClr val="black"/>
              </a:solidFill>
            </a:endParaRPr>
          </a:p>
          <a:p>
            <a:pPr lvl="1">
              <a:lnSpc>
                <a:spcPts val="2300"/>
              </a:lnSpc>
              <a:buClrTx/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prstClr val="black"/>
                </a:solidFill>
              </a:rPr>
              <a:t> </a:t>
            </a:r>
            <a:r>
              <a:rPr lang="zh-CN" altLang="en-US" b="1" dirty="0" smtClean="0">
                <a:solidFill>
                  <a:prstClr val="black"/>
                </a:solidFill>
              </a:rPr>
              <a:t>变量</a:t>
            </a:r>
            <a:r>
              <a:rPr lang="zh-CN" altLang="en-US" b="1" dirty="0">
                <a:solidFill>
                  <a:prstClr val="black"/>
                </a:solidFill>
              </a:rPr>
              <a:t>或</a:t>
            </a:r>
            <a:r>
              <a:rPr lang="zh-CN" altLang="en-US" b="1" dirty="0" smtClean="0">
                <a:solidFill>
                  <a:prstClr val="black"/>
                </a:solidFill>
              </a:rPr>
              <a:t>过程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未经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声明就使用</a:t>
            </a:r>
          </a:p>
          <a:p>
            <a:pPr lvl="1">
              <a:lnSpc>
                <a:spcPts val="2300"/>
              </a:lnSpc>
              <a:buClrTx/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prstClr val="black"/>
                </a:solidFill>
              </a:rPr>
              <a:t> 变量</a:t>
            </a:r>
            <a:r>
              <a:rPr lang="zh-CN" altLang="en-US" b="1" dirty="0">
                <a:solidFill>
                  <a:prstClr val="black"/>
                </a:solidFill>
              </a:rPr>
              <a:t>或过程</a:t>
            </a:r>
            <a:r>
              <a:rPr lang="zh-CN" altLang="en-US" b="1" dirty="0" smtClean="0">
                <a:solidFill>
                  <a:prstClr val="black"/>
                </a:solidFill>
              </a:rPr>
              <a:t>名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重复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声明</a:t>
            </a:r>
          </a:p>
          <a:p>
            <a:pPr lvl="1">
              <a:lnSpc>
                <a:spcPts val="2300"/>
              </a:lnSpc>
              <a:buClrTx/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chemeClr val="tx1"/>
                </a:solidFill>
              </a:rPr>
              <a:t> 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运算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分量</a:t>
            </a:r>
            <a:r>
              <a:rPr lang="zh-CN" altLang="en-US" b="1" dirty="0" smtClean="0">
                <a:solidFill>
                  <a:schemeClr val="tx1"/>
                </a:solidFill>
              </a:rPr>
              <a:t>类型不匹配</a:t>
            </a:r>
            <a:endParaRPr lang="zh-CN" altLang="en-US" b="1" dirty="0">
              <a:solidFill>
                <a:schemeClr val="tx1"/>
              </a:solidFill>
            </a:endParaRPr>
          </a:p>
          <a:p>
            <a:pPr lvl="1">
              <a:lnSpc>
                <a:spcPts val="2300"/>
              </a:lnSpc>
              <a:buClrTx/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prstClr val="black"/>
                </a:solidFill>
              </a:rPr>
              <a:t> 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操作符</a:t>
            </a:r>
            <a:r>
              <a:rPr lang="zh-CN" altLang="en-US" b="1" dirty="0" smtClean="0">
                <a:solidFill>
                  <a:schemeClr val="tx1"/>
                </a:solidFill>
              </a:rPr>
              <a:t>与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操作数</a:t>
            </a:r>
            <a:r>
              <a:rPr lang="zh-CN" altLang="en-US" b="1" dirty="0">
                <a:solidFill>
                  <a:prstClr val="black"/>
                </a:solidFill>
              </a:rPr>
              <a:t>之间</a:t>
            </a:r>
            <a:r>
              <a:rPr lang="zh-CN" altLang="en-US" b="1" dirty="0">
                <a:solidFill>
                  <a:schemeClr val="tx1"/>
                </a:solidFill>
              </a:rPr>
              <a:t>的</a:t>
            </a:r>
            <a:r>
              <a:rPr lang="zh-CN" altLang="en-US" b="1" dirty="0" smtClean="0">
                <a:solidFill>
                  <a:schemeClr val="tx1"/>
                </a:solidFill>
              </a:rPr>
              <a:t>类型不匹配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lvl="2">
              <a:lnSpc>
                <a:spcPts val="2300"/>
              </a:lnSpc>
              <a:buClrTx/>
              <a:buFont typeface="Wingdings" pitchFamily="2" charset="2"/>
              <a:buChar char="Ø"/>
            </a:pPr>
            <a:r>
              <a:rPr lang="zh-CN" altLang="en-US" sz="2200" b="1" dirty="0" smtClean="0">
                <a:solidFill>
                  <a:prstClr val="black"/>
                </a:solidFill>
              </a:rPr>
              <a:t> </a:t>
            </a:r>
            <a:r>
              <a:rPr lang="zh-CN" alt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数组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下标</a:t>
            </a:r>
            <a:r>
              <a:rPr lang="zh-CN" altLang="en-US" sz="2200" b="1" dirty="0">
                <a:solidFill>
                  <a:prstClr val="black"/>
                </a:solidFill>
              </a:rPr>
              <a:t>不是整数</a:t>
            </a:r>
          </a:p>
          <a:p>
            <a:pPr lvl="2">
              <a:lnSpc>
                <a:spcPts val="2300"/>
              </a:lnSpc>
              <a:buClrTx/>
              <a:buFont typeface="Wingdings" pitchFamily="2" charset="2"/>
              <a:buChar char="Ø"/>
            </a:pPr>
            <a:r>
              <a:rPr lang="zh-CN" altLang="en-US" sz="2200" b="1" dirty="0" smtClean="0">
                <a:solidFill>
                  <a:prstClr val="black"/>
                </a:solidFill>
              </a:rPr>
              <a:t> 对</a:t>
            </a:r>
            <a:r>
              <a:rPr lang="zh-CN" alt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非数组变量</a:t>
            </a:r>
            <a:r>
              <a:rPr lang="zh-CN" altLang="en-US" sz="2200" b="1" dirty="0">
                <a:solidFill>
                  <a:prstClr val="black"/>
                </a:solidFill>
              </a:rPr>
              <a:t>使用</a:t>
            </a:r>
            <a:r>
              <a:rPr lang="zh-CN" altLang="en-US" sz="2200" b="1" dirty="0">
                <a:solidFill>
                  <a:schemeClr val="tx1"/>
                </a:solidFill>
              </a:rPr>
              <a:t>数组</a:t>
            </a:r>
            <a:r>
              <a:rPr lang="zh-CN" altLang="en-US" sz="2200" b="1" dirty="0" smtClean="0">
                <a:solidFill>
                  <a:schemeClr val="tx1"/>
                </a:solidFill>
              </a:rPr>
              <a:t>访问</a:t>
            </a:r>
            <a:r>
              <a:rPr lang="zh-CN" altLang="en-US" sz="2200" b="1" dirty="0">
                <a:solidFill>
                  <a:prstClr val="black"/>
                </a:solidFill>
              </a:rPr>
              <a:t>操作符</a:t>
            </a:r>
            <a:endParaRPr lang="en-US" altLang="zh-CN" sz="2200" b="1" dirty="0">
              <a:solidFill>
                <a:prstClr val="black"/>
              </a:solidFill>
            </a:endParaRPr>
          </a:p>
          <a:p>
            <a:pPr lvl="2">
              <a:lnSpc>
                <a:spcPts val="2300"/>
              </a:lnSpc>
              <a:buClrTx/>
              <a:buFont typeface="Wingdings" pitchFamily="2" charset="2"/>
              <a:buChar char="Ø"/>
            </a:pPr>
            <a:r>
              <a:rPr lang="zh-CN" altLang="en-US" sz="2200" b="1" dirty="0" smtClean="0">
                <a:solidFill>
                  <a:prstClr val="black"/>
                </a:solidFill>
              </a:rPr>
              <a:t> 对</a:t>
            </a:r>
            <a:r>
              <a:rPr lang="zh-CN" alt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非过程名</a:t>
            </a:r>
            <a:r>
              <a:rPr lang="zh-CN" altLang="en-US" sz="2200" b="1" dirty="0" smtClean="0">
                <a:solidFill>
                  <a:prstClr val="black"/>
                </a:solidFill>
              </a:rPr>
              <a:t>使用</a:t>
            </a:r>
            <a:r>
              <a:rPr lang="zh-CN" altLang="en-US" sz="2200" b="1" dirty="0" smtClean="0">
                <a:solidFill>
                  <a:schemeClr val="tx1"/>
                </a:solidFill>
              </a:rPr>
              <a:t>过程调用</a:t>
            </a:r>
            <a:r>
              <a:rPr lang="zh-CN" altLang="en-US" sz="2200" b="1" dirty="0" smtClean="0">
                <a:solidFill>
                  <a:prstClr val="black"/>
                </a:solidFill>
              </a:rPr>
              <a:t>操作符</a:t>
            </a:r>
            <a:endParaRPr lang="en-US" altLang="zh-CN" sz="2200" b="1" dirty="0" smtClean="0">
              <a:solidFill>
                <a:prstClr val="black"/>
              </a:solidFill>
            </a:endParaRPr>
          </a:p>
          <a:p>
            <a:pPr lvl="2">
              <a:lnSpc>
                <a:spcPts val="2300"/>
              </a:lnSpc>
              <a:buClrTx/>
              <a:buFont typeface="Wingdings" pitchFamily="2" charset="2"/>
              <a:buChar char="Ø"/>
            </a:pPr>
            <a:r>
              <a:rPr lang="zh-CN" altLang="en-US" sz="2200" b="1" dirty="0" smtClean="0">
                <a:solidFill>
                  <a:prstClr val="black"/>
                </a:solidFill>
              </a:rPr>
              <a:t> 过程调用</a:t>
            </a:r>
            <a:r>
              <a:rPr lang="zh-CN" altLang="en-US" sz="2200" b="1" dirty="0">
                <a:solidFill>
                  <a:prstClr val="black"/>
                </a:solidFill>
              </a:rPr>
              <a:t>的</a:t>
            </a:r>
            <a:r>
              <a:rPr lang="zh-CN" alt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参数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类型或数目</a:t>
            </a:r>
            <a:r>
              <a:rPr lang="zh-CN" altLang="en-US" sz="2200" b="1" dirty="0">
                <a:solidFill>
                  <a:prstClr val="black"/>
                </a:solidFill>
              </a:rPr>
              <a:t>不</a:t>
            </a:r>
            <a:r>
              <a:rPr lang="zh-CN" altLang="en-US" sz="2200" b="1" dirty="0" smtClean="0">
                <a:solidFill>
                  <a:prstClr val="black"/>
                </a:solidFill>
              </a:rPr>
              <a:t>匹配</a:t>
            </a:r>
            <a:endParaRPr lang="en-US" altLang="zh-CN" sz="2200" b="1" dirty="0">
              <a:solidFill>
                <a:prstClr val="black"/>
              </a:solidFill>
            </a:endParaRPr>
          </a:p>
          <a:p>
            <a:pPr lvl="2">
              <a:lnSpc>
                <a:spcPts val="2300"/>
              </a:lnSpc>
              <a:buClrTx/>
              <a:buFont typeface="Wingdings" pitchFamily="2" charset="2"/>
              <a:buChar char="Ø"/>
            </a:pPr>
            <a:r>
              <a:rPr lang="zh-CN" altLang="en-US" sz="2200" b="1" dirty="0" smtClean="0">
                <a:solidFill>
                  <a:prstClr val="black"/>
                </a:solidFill>
              </a:rPr>
              <a:t> 函数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返回类型</a:t>
            </a:r>
            <a:r>
              <a:rPr lang="zh-CN" altLang="en-US" sz="2200" b="1" dirty="0">
                <a:solidFill>
                  <a:prstClr val="black"/>
                </a:solidFill>
              </a:rPr>
              <a:t>有</a:t>
            </a:r>
            <a:r>
              <a:rPr lang="zh-CN" altLang="en-US" sz="2200" b="1" dirty="0" smtClean="0">
                <a:solidFill>
                  <a:prstClr val="black"/>
                </a:solidFill>
              </a:rPr>
              <a:t>误</a:t>
            </a:r>
            <a:endParaRPr lang="en-US" altLang="zh-CN" sz="2200" b="1" dirty="0" smtClean="0">
              <a:solidFill>
                <a:prstClr val="black"/>
              </a:solidFill>
            </a:endParaRPr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>
            <a:noAutofit/>
          </a:bodyPr>
          <a:lstStyle/>
          <a:p>
            <a:r>
              <a:rPr lang="zh-CN" altLang="en-US" sz="3000" spc="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语义分析的主要任务</a:t>
            </a:r>
            <a:endParaRPr lang="en-US" altLang="zh-CN" sz="3000" spc="3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8" name="五边形 7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五边形 8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" name="内容占位符 1"/>
          <p:cNvSpPr txBox="1">
            <a:spLocks/>
          </p:cNvSpPr>
          <p:nvPr/>
        </p:nvSpPr>
        <p:spPr>
          <a:xfrm>
            <a:off x="500034" y="843965"/>
            <a:ext cx="7200915" cy="647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lvl="0" indent="-274320" fontAlgn="auto">
              <a:spcBef>
                <a:spcPct val="20000"/>
              </a:spcBef>
              <a:spcAft>
                <a:spcPts val="0"/>
              </a:spcAft>
              <a:buSzPct val="100000"/>
              <a:buFont typeface="Wingdings" pitchFamily="2" charset="2"/>
              <a:buChar char="Ø"/>
              <a:defRPr/>
            </a:pPr>
            <a:r>
              <a:rPr lang="zh-CN" altLang="en-US" sz="3000" b="1" dirty="0">
                <a:solidFill>
                  <a:prstClr val="black"/>
                </a:solidFill>
                <a:latin typeface="Times New Roman"/>
                <a:ea typeface="华文楷体" panose="02010600040101010101" pitchFamily="2" charset="-122"/>
              </a:rPr>
              <a:t>收集标识符的属性信息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60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G:\QQ截图201607142012副本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1"/>
            <a:ext cx="9144000" cy="5152203"/>
          </a:xfrm>
          <a:prstGeom prst="rect">
            <a:avLst/>
          </a:prstGeom>
          <a:noFill/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857752" y="2428874"/>
            <a:ext cx="3443254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楷体" pitchFamily="49" charset="-122"/>
                <a:cs typeface="+mj-cs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楷体" pitchFamily="49" charset="-122"/>
                <a:cs typeface="+mj-cs"/>
              </a:rPr>
              <a:t>哈尔滨工业大学  陈鄞</a:t>
            </a:r>
            <a:endParaRPr kumimoji="0" lang="zh-CN" altLang="en-US" sz="2000" b="1" i="0" u="none" strike="noStrike" kern="1200" cap="none" spc="6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429124" y="1714494"/>
            <a:ext cx="3528392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fontAlgn="auto">
              <a:spcAft>
                <a:spcPts val="0"/>
              </a:spcAft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楷体" pitchFamily="49" charset="-122"/>
                <a:cs typeface="+mj-cs"/>
              </a:rPr>
              <a:t> </a:t>
            </a:r>
            <a:r>
              <a:rPr lang="zh-CN" altLang="en-US" sz="3500" spc="600" noProof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语义</a:t>
            </a:r>
            <a:r>
              <a:rPr lang="zh-CN" altLang="en-US" sz="3500" spc="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分析</a:t>
            </a:r>
            <a:r>
              <a:rPr lang="zh-CN" altLang="en-US" sz="3500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概述</a:t>
            </a:r>
            <a:endParaRPr kumimoji="0" lang="zh-CN" altLang="en-US" sz="3500" b="0" i="0" u="none" strike="noStrike" kern="1200" cap="none" spc="6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214964" y="1344613"/>
            <a:ext cx="3143250" cy="441325"/>
          </a:xfrm>
          <a:prstGeom prst="rect">
            <a:avLst/>
          </a:prstGeom>
          <a:ln w="12700">
            <a:noFill/>
          </a:ln>
        </p:spPr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0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第一章 绪论</a:t>
            </a:r>
            <a:endParaRPr lang="zh-CN" altLang="en-US" sz="800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7962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G:\QQ截图201607142012副本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1"/>
            <a:ext cx="9144000" cy="5152203"/>
          </a:xfrm>
          <a:prstGeom prst="rect">
            <a:avLst/>
          </a:prstGeom>
          <a:noFill/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071934" y="1563638"/>
            <a:ext cx="4146254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fontAlgn="auto">
              <a:lnSpc>
                <a:spcPts val="4000"/>
              </a:lnSpc>
              <a:spcAft>
                <a:spcPts val="0"/>
              </a:spcAft>
              <a:defRPr/>
            </a:pPr>
            <a:r>
              <a:rPr lang="zh-CN" altLang="en-US" sz="3000" spc="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中间代码生成及</a:t>
            </a:r>
            <a:endParaRPr lang="en-US" altLang="zh-CN" sz="3000" spc="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lvl="0" fontAlgn="auto">
              <a:lnSpc>
                <a:spcPts val="4000"/>
              </a:lnSpc>
              <a:spcAft>
                <a:spcPts val="0"/>
              </a:spcAft>
              <a:defRPr/>
            </a:pPr>
            <a:r>
              <a:rPr lang="en-US" altLang="zh-CN" sz="3000" spc="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   </a:t>
            </a:r>
            <a:r>
              <a:rPr lang="zh-CN" altLang="en-US" sz="3000" spc="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编译器后端概述</a:t>
            </a:r>
            <a:endParaRPr kumimoji="0" lang="zh-CN" altLang="en-US" sz="3000" b="0" i="0" u="none" strike="noStrike" kern="1200" cap="none" spc="6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272150" y="2428874"/>
            <a:ext cx="3443254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楷体" pitchFamily="49" charset="-122"/>
                <a:cs typeface="+mj-cs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楷体" pitchFamily="49" charset="-122"/>
                <a:cs typeface="+mj-cs"/>
              </a:rPr>
              <a:t>哈尔滨工业大学  陈鄞</a:t>
            </a:r>
            <a:endParaRPr kumimoji="0" lang="zh-CN" altLang="en-US" sz="2000" b="1" i="0" u="none" strike="noStrike" kern="1200" cap="none" spc="6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786336" y="1058855"/>
            <a:ext cx="3143250" cy="441325"/>
          </a:xfrm>
          <a:prstGeom prst="rect">
            <a:avLst/>
          </a:prstGeom>
          <a:ln w="12700">
            <a:noFill/>
          </a:ln>
        </p:spPr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0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第一章 绪论</a:t>
            </a:r>
            <a:endParaRPr lang="zh-CN" altLang="en-US" sz="800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6902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" b="1640"/>
          <a:stretch>
            <a:fillRect/>
          </a:stretch>
        </p:blipFill>
        <p:spPr>
          <a:xfrm>
            <a:off x="3851920" y="11631"/>
            <a:ext cx="2221826" cy="5117606"/>
          </a:xfrm>
          <a:prstGeom prst="rect">
            <a:avLst/>
          </a:prstGeom>
        </p:spPr>
      </p:pic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/>
          <a:p>
            <a:pPr algn="l"/>
            <a:r>
              <a:rPr lang="zh-CN" altLang="en-US" sz="3000" b="1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编译器的结构</a:t>
            </a:r>
          </a:p>
        </p:txBody>
      </p:sp>
      <p:sp>
        <p:nvSpPr>
          <p:cNvPr id="14" name="五边形 13"/>
          <p:cNvSpPr/>
          <p:nvPr/>
        </p:nvSpPr>
        <p:spPr>
          <a:xfrm>
            <a:off x="1" y="195486"/>
            <a:ext cx="755576" cy="432048"/>
          </a:xfrm>
          <a:prstGeom prst="homePlate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19" name="五边形 18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五边形 20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8" name="Rectangle 42"/>
          <p:cNvSpPr>
            <a:spLocks noChangeArrowheads="1"/>
          </p:cNvSpPr>
          <p:nvPr/>
        </p:nvSpPr>
        <p:spPr bwMode="auto">
          <a:xfrm>
            <a:off x="3978613" y="2383864"/>
            <a:ext cx="1961539" cy="40391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85786" y="1142990"/>
            <a:ext cx="6929486" cy="3226273"/>
          </a:xfrm>
        </p:spPr>
        <p:txBody>
          <a:bodyPr>
            <a:normAutofit/>
          </a:bodyPr>
          <a:lstStyle/>
          <a:p>
            <a:pPr lvl="0">
              <a:lnSpc>
                <a:spcPts val="4500"/>
              </a:lnSpc>
              <a:buClrTx/>
              <a:buFont typeface="Wingdings" pitchFamily="2" charset="2"/>
              <a:buChar char="Ø"/>
            </a:pPr>
            <a:r>
              <a:rPr lang="zh-CN" altLang="en-US" sz="3000" b="1" dirty="0" smtClean="0">
                <a:solidFill>
                  <a:schemeClr val="tx1"/>
                </a:solidFill>
                <a:latin typeface="楷体" pitchFamily="49" charset="-122"/>
                <a:cs typeface="Times New Roman" pitchFamily="18" charset="0"/>
              </a:rPr>
              <a:t>三</a:t>
            </a:r>
            <a:r>
              <a:rPr lang="zh-CN" altLang="en-US" sz="3000" b="1" dirty="0">
                <a:solidFill>
                  <a:schemeClr val="tx1"/>
                </a:solidFill>
                <a:latin typeface="楷体" pitchFamily="49" charset="-122"/>
                <a:cs typeface="Times New Roman" pitchFamily="18" charset="0"/>
              </a:rPr>
              <a:t>地址码</a:t>
            </a:r>
            <a:r>
              <a:rPr lang="en-US" altLang="zh-CN" sz="3000" b="1" dirty="0">
                <a:solidFill>
                  <a:schemeClr val="tx1"/>
                </a:solidFill>
                <a:cs typeface="Times New Roman" pitchFamily="18" charset="0"/>
              </a:rPr>
              <a:t> (Three-address Code</a:t>
            </a:r>
            <a:r>
              <a:rPr lang="en-US" altLang="zh-CN" sz="30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)</a:t>
            </a:r>
            <a:endParaRPr lang="en-US" altLang="zh-CN" sz="3000" b="1" dirty="0">
              <a:solidFill>
                <a:schemeClr val="tx1"/>
              </a:solidFill>
              <a:cs typeface="Times New Roman" pitchFamily="18" charset="0"/>
            </a:endParaRPr>
          </a:p>
          <a:p>
            <a:pPr lvl="1">
              <a:lnSpc>
                <a:spcPts val="45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 smtClean="0">
                <a:solidFill>
                  <a:schemeClr val="tx1"/>
                </a:solidFill>
              </a:rPr>
              <a:t>三地址码由</a:t>
            </a:r>
            <a:r>
              <a:rPr lang="zh-CN" altLang="en-US" sz="25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类似于汇编语言</a:t>
            </a:r>
            <a:r>
              <a:rPr lang="zh-CN" altLang="en-US" sz="2500" b="1" dirty="0" smtClean="0">
                <a:solidFill>
                  <a:schemeClr val="tx1"/>
                </a:solidFill>
              </a:rPr>
              <a:t>的指令序列组成，每个指令</a:t>
            </a:r>
            <a:r>
              <a:rPr lang="zh-CN" altLang="en-US" sz="25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最多有三个操作数</a:t>
            </a:r>
            <a:r>
              <a:rPr lang="en-US" altLang="zh-CN" sz="2500" b="1" dirty="0" smtClean="0">
                <a:solidFill>
                  <a:schemeClr val="tx1"/>
                </a:solidFill>
              </a:rPr>
              <a:t>(operand)</a:t>
            </a:r>
            <a:endParaRPr lang="zh-CN" altLang="en-US" sz="2500" b="1" dirty="0" smtClean="0">
              <a:solidFill>
                <a:schemeClr val="tx1"/>
              </a:solidFill>
            </a:endParaRPr>
          </a:p>
          <a:p>
            <a:pPr lvl="0">
              <a:lnSpc>
                <a:spcPts val="4500"/>
              </a:lnSpc>
              <a:buClrTx/>
              <a:buFont typeface="Wingdings" pitchFamily="2" charset="2"/>
              <a:buChar char="Ø"/>
            </a:pPr>
            <a:r>
              <a:rPr lang="zh-CN" altLang="en-US" sz="3000" b="1" dirty="0" smtClean="0">
                <a:solidFill>
                  <a:schemeClr val="tx1"/>
                </a:solidFill>
                <a:latin typeface="楷体" pitchFamily="49" charset="-122"/>
                <a:cs typeface="Times New Roman" pitchFamily="18" charset="0"/>
              </a:rPr>
              <a:t>语法</a:t>
            </a:r>
            <a:r>
              <a:rPr lang="zh-CN" altLang="en-US" sz="3000" b="1" dirty="0">
                <a:solidFill>
                  <a:schemeClr val="tx1"/>
                </a:solidFill>
                <a:latin typeface="楷体" pitchFamily="49" charset="-122"/>
                <a:cs typeface="Times New Roman" pitchFamily="18" charset="0"/>
              </a:rPr>
              <a:t>结构树</a:t>
            </a:r>
            <a:r>
              <a:rPr lang="en-US" altLang="zh-CN" sz="3000" b="1" dirty="0">
                <a:solidFill>
                  <a:schemeClr val="tx1"/>
                </a:solidFill>
                <a:latin typeface="楷体" pitchFamily="49" charset="-122"/>
                <a:cs typeface="Times New Roman" pitchFamily="18" charset="0"/>
              </a:rPr>
              <a:t>/</a:t>
            </a:r>
            <a:r>
              <a:rPr lang="zh-CN" altLang="en-US" sz="3000" b="1" dirty="0">
                <a:solidFill>
                  <a:schemeClr val="tx1"/>
                </a:solidFill>
                <a:latin typeface="楷体" pitchFamily="49" charset="-122"/>
                <a:cs typeface="Times New Roman" pitchFamily="18" charset="0"/>
              </a:rPr>
              <a:t>语法树</a:t>
            </a:r>
            <a:r>
              <a:rPr lang="en-US" altLang="zh-CN" sz="3000" b="1" dirty="0">
                <a:solidFill>
                  <a:schemeClr val="tx1"/>
                </a:solidFill>
              </a:rPr>
              <a:t> (Syntax Trees</a:t>
            </a:r>
            <a:r>
              <a:rPr lang="en-US" altLang="zh-CN" sz="3000" b="1" dirty="0" smtClean="0">
                <a:solidFill>
                  <a:schemeClr val="tx1"/>
                </a:solidFill>
                <a:ea typeface="楷体_GB2312" pitchFamily="49" charset="-122"/>
              </a:rPr>
              <a:t>)</a:t>
            </a:r>
            <a:endParaRPr lang="en-US" altLang="zh-CN" sz="3000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10000"/>
              </a:lnSpc>
            </a:pPr>
            <a:r>
              <a:rPr lang="zh-CN" altLang="en-US" sz="3000" spc="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常用的中间表示形式</a:t>
            </a:r>
            <a:endParaRPr lang="en-US" altLang="zh-CN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58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000" kern="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常用的三地址指令</a:t>
            </a:r>
            <a:endParaRPr lang="zh-CN" altLang="en-US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内容占位符 1"/>
          <p:cNvSpPr>
            <a:spLocks noGrp="1"/>
          </p:cNvSpPr>
          <p:nvPr>
            <p:ph idx="1"/>
          </p:nvPr>
        </p:nvSpPr>
        <p:spPr>
          <a:xfrm>
            <a:off x="4312002" y="3519254"/>
            <a:ext cx="4474840" cy="1500768"/>
          </a:xfr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b="1" dirty="0" smtClean="0">
                <a:solidFill>
                  <a:srgbClr val="0000FF"/>
                </a:solidFill>
              </a:rPr>
              <a:t>地址</a:t>
            </a:r>
            <a:r>
              <a:rPr lang="zh-CN" altLang="en-US" sz="2000" b="1" dirty="0">
                <a:solidFill>
                  <a:schemeClr val="tx1"/>
                </a:solidFill>
              </a:rPr>
              <a:t>可以具有如下形式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之一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>
              <a:buClrTx/>
              <a:buFont typeface="Wingdings" pitchFamily="2" charset="2"/>
              <a:buChar char="Ø"/>
              <a:defRPr/>
            </a:pPr>
            <a:r>
              <a:rPr lang="en-US" altLang="zh-CN" sz="2000" b="1" dirty="0" smtClean="0">
                <a:solidFill>
                  <a:schemeClr val="tx1"/>
                </a:solidFill>
              </a:rPr>
              <a:t>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源程序</a:t>
            </a:r>
            <a:r>
              <a:rPr lang="zh-CN" altLang="en-US" sz="2000" b="1" dirty="0">
                <a:solidFill>
                  <a:schemeClr val="tx1"/>
                </a:solidFill>
              </a:rPr>
              <a:t>中的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名字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(</a:t>
            </a:r>
            <a:r>
              <a:rPr lang="en-US" altLang="zh-CN" sz="2000" b="1" i="1" dirty="0" smtClean="0">
                <a:solidFill>
                  <a:schemeClr val="tx1"/>
                </a:solidFill>
              </a:rPr>
              <a:t>name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)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>
              <a:buClrTx/>
              <a:buFont typeface="Wingdings" pitchFamily="2" charset="2"/>
              <a:buChar char="Ø"/>
              <a:defRPr/>
            </a:pPr>
            <a:r>
              <a:rPr lang="en-US" altLang="zh-CN" sz="2000" b="1" dirty="0" smtClean="0">
                <a:solidFill>
                  <a:schemeClr val="tx1"/>
                </a:solidFill>
              </a:rPr>
              <a:t> 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常量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(</a:t>
            </a:r>
            <a:r>
              <a:rPr lang="en-US" altLang="zh-CN" sz="2000" b="1" i="1" dirty="0" smtClean="0">
                <a:solidFill>
                  <a:schemeClr val="tx1"/>
                </a:solidFill>
              </a:rPr>
              <a:t>constant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)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>
              <a:buClrTx/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tx1"/>
                </a:solidFill>
              </a:rPr>
              <a:t> 编译器</a:t>
            </a:r>
            <a:r>
              <a:rPr lang="zh-CN" altLang="en-US" sz="2000" b="1" dirty="0">
                <a:solidFill>
                  <a:schemeClr val="tx1"/>
                </a:solidFill>
              </a:rPr>
              <a:t>生成的</a:t>
            </a:r>
            <a:r>
              <a:rPr lang="zh-CN" altLang="en-US" sz="2000" b="1" dirty="0">
                <a:solidFill>
                  <a:srgbClr val="0000FF"/>
                </a:solidFill>
              </a:rPr>
              <a:t>临时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变量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(</a:t>
            </a:r>
            <a:r>
              <a:rPr lang="en-US" altLang="zh-CN" sz="2000" b="1" i="1" dirty="0">
                <a:solidFill>
                  <a:schemeClr val="tx1"/>
                </a:solidFill>
              </a:rPr>
              <a:t>temporary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)</a:t>
            </a:r>
            <a:endParaRPr lang="en-US" altLang="zh-CN" sz="2000" b="1" dirty="0">
              <a:solidFill>
                <a:schemeClr val="tx1"/>
              </a:solidFill>
              <a:ea typeface="楷体_GB2312" pitchFamily="49" charset="-122"/>
            </a:endParaRPr>
          </a:p>
          <a:p>
            <a:pPr>
              <a:buNone/>
            </a:pPr>
            <a:endParaRPr lang="zh-CN" altLang="en-US" sz="2000" dirty="0">
              <a:solidFill>
                <a:schemeClr val="tx1"/>
              </a:solidFill>
            </a:endParaRPr>
          </a:p>
        </p:txBody>
      </p:sp>
      <p:grpSp>
        <p:nvGrpSpPr>
          <p:cNvPr id="7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8" name="五边形 7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五边形 8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629816"/>
              </p:ext>
            </p:extLst>
          </p:nvPr>
        </p:nvGraphicFramePr>
        <p:xfrm>
          <a:off x="390411" y="862514"/>
          <a:ext cx="3677533" cy="4174764"/>
        </p:xfrm>
        <a:graphic>
          <a:graphicData uri="http://schemas.openxmlformats.org/drawingml/2006/table">
            <a:tbl>
              <a:tblPr/>
              <a:tblGrid>
                <a:gridCol w="686450"/>
                <a:gridCol w="1224136"/>
                <a:gridCol w="1766947"/>
              </a:tblGrid>
              <a:tr h="12919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序号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指令类型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指令形式</a:t>
                      </a:r>
                      <a:endParaRPr kumimoji="0" lang="en-US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09232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    1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</a:rPr>
                        <a:t>赋值指令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16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16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op</a:t>
                      </a: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6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z  </a:t>
                      </a:r>
                    </a:p>
                    <a:p>
                      <a:r>
                        <a:rPr kumimoji="0" lang="en-US" altLang="zh-CN" sz="16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op</a:t>
                      </a: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6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748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    2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复制指令</a:t>
                      </a:r>
                      <a:endParaRPr lang="en-US" altLang="zh-CN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16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6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010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    3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条件跳转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if </a:t>
                      </a:r>
                      <a:r>
                        <a:rPr kumimoji="0" lang="en-US" altLang="zh-CN" sz="16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6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relop</a:t>
                      </a: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6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goto </a:t>
                      </a:r>
                      <a:r>
                        <a:rPr kumimoji="0" lang="en-US" altLang="zh-CN" sz="16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010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    4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非条件跳转</a:t>
                      </a:r>
                      <a:endParaRPr lang="en-US" altLang="zh-CN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goto</a:t>
                      </a: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6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010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    5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参数传递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param</a:t>
                      </a: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6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010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    6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600" b="1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过程调用</a:t>
                      </a:r>
                      <a:endParaRPr lang="en-US" altLang="zh-CN" sz="1600" b="1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call</a:t>
                      </a: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6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zh-CN" sz="16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010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    7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过程返回</a:t>
                      </a:r>
                      <a:endParaRPr lang="en-US" altLang="zh-CN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return</a:t>
                      </a: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16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010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    8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数组引用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16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6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n-US" altLang="zh-CN" sz="1600" b="1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]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010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    9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数组赋值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n-US" altLang="zh-CN" sz="1600" b="1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6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010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   10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地址及</a:t>
                      </a:r>
                      <a:endParaRPr lang="en-US" altLang="zh-CN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指针操作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=&amp; </a:t>
                      </a:r>
                      <a:r>
                        <a:rPr kumimoji="0" lang="en-US" altLang="zh-CN" sz="16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=* </a:t>
                      </a:r>
                      <a:r>
                        <a:rPr kumimoji="0" lang="en-US" altLang="zh-CN" sz="16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kumimoji="0" lang="en-US" altLang="zh-CN" sz="16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6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72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59007" y="988551"/>
            <a:ext cx="5927571" cy="3226273"/>
          </a:xfrm>
        </p:spPr>
        <p:txBody>
          <a:bodyPr>
            <a:normAutofit/>
          </a:bodyPr>
          <a:lstStyle/>
          <a:p>
            <a:pPr>
              <a:lnSpc>
                <a:spcPts val="4500"/>
              </a:lnSpc>
              <a:buClrTx/>
              <a:buFont typeface="Wingdings" pitchFamily="2" charset="2"/>
              <a:buChar char="Ø"/>
            </a:pPr>
            <a:r>
              <a:rPr lang="zh-CN" altLang="en-US" sz="3000" b="1" dirty="0">
                <a:solidFill>
                  <a:schemeClr val="tx1"/>
                </a:solidFill>
                <a:cs typeface="Times New Roman" pitchFamily="18" charset="0"/>
              </a:rPr>
              <a:t>四元式</a:t>
            </a:r>
            <a:r>
              <a:rPr kumimoji="1" lang="en-US" altLang="zh-CN" sz="3000" b="1" dirty="0">
                <a:solidFill>
                  <a:schemeClr val="tx1"/>
                </a:solidFill>
                <a:cs typeface="Times New Roman" pitchFamily="18" charset="0"/>
              </a:rPr>
              <a:t> (Quadruples)</a:t>
            </a:r>
            <a:r>
              <a:rPr lang="zh-CN" altLang="en-US" sz="3000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endParaRPr lang="en-US" altLang="zh-CN" sz="3000" b="1" dirty="0">
              <a:solidFill>
                <a:schemeClr val="tx1"/>
              </a:solidFill>
              <a:cs typeface="Times New Roman" pitchFamily="18" charset="0"/>
            </a:endParaRPr>
          </a:p>
          <a:p>
            <a:pPr lvl="1">
              <a:lnSpc>
                <a:spcPts val="4500"/>
              </a:lnSpc>
              <a:buClrTx/>
              <a:buFont typeface="Wingdings" pitchFamily="2" charset="2"/>
              <a:buChar char="Ø"/>
            </a:pPr>
            <a:r>
              <a:rPr lang="en-US" altLang="zh-CN" sz="3000" b="1" dirty="0">
                <a:solidFill>
                  <a:schemeClr val="tx1"/>
                </a:solidFill>
                <a:cs typeface="Times New Roman" pitchFamily="18" charset="0"/>
              </a:rPr>
              <a:t>(op, </a:t>
            </a:r>
            <a:r>
              <a:rPr lang="en-US" altLang="zh-CN" sz="3000" b="1" i="1" dirty="0">
                <a:solidFill>
                  <a:schemeClr val="tx1"/>
                </a:solidFill>
                <a:cs typeface="Times New Roman" pitchFamily="18" charset="0"/>
              </a:rPr>
              <a:t>y</a:t>
            </a:r>
            <a:r>
              <a:rPr lang="en-US" altLang="zh-CN" sz="3000" b="1" dirty="0">
                <a:solidFill>
                  <a:schemeClr val="tx1"/>
                </a:solidFill>
                <a:cs typeface="Times New Roman" pitchFamily="18" charset="0"/>
              </a:rPr>
              <a:t>, </a:t>
            </a:r>
            <a:r>
              <a:rPr lang="en-US" altLang="zh-CN" sz="3000" b="1" i="1" dirty="0">
                <a:solidFill>
                  <a:schemeClr val="tx1"/>
                </a:solidFill>
                <a:cs typeface="Times New Roman" pitchFamily="18" charset="0"/>
              </a:rPr>
              <a:t>z</a:t>
            </a:r>
            <a:r>
              <a:rPr lang="en-US" altLang="zh-CN" sz="3000" b="1" dirty="0">
                <a:solidFill>
                  <a:schemeClr val="tx1"/>
                </a:solidFill>
                <a:cs typeface="Times New Roman" pitchFamily="18" charset="0"/>
              </a:rPr>
              <a:t>, </a:t>
            </a:r>
            <a:r>
              <a:rPr lang="en-US" altLang="zh-CN" sz="3000" b="1" i="1" dirty="0">
                <a:solidFill>
                  <a:schemeClr val="tx1"/>
                </a:solidFill>
                <a:cs typeface="Times New Roman" pitchFamily="18" charset="0"/>
              </a:rPr>
              <a:t>x</a:t>
            </a:r>
            <a:r>
              <a:rPr lang="en-US" altLang="zh-CN" sz="3000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</a:p>
          <a:p>
            <a:pPr>
              <a:lnSpc>
                <a:spcPts val="4500"/>
              </a:lnSpc>
              <a:buClrTx/>
              <a:buFont typeface="Wingdings" pitchFamily="2" charset="2"/>
              <a:buChar char="Ø"/>
            </a:pPr>
            <a:r>
              <a:rPr kumimoji="1" lang="zh-CN" altLang="en-US" sz="3000" b="1" dirty="0">
                <a:solidFill>
                  <a:schemeClr val="tx1"/>
                </a:solidFill>
                <a:cs typeface="Times New Roman" pitchFamily="18" charset="0"/>
              </a:rPr>
              <a:t>三元式</a:t>
            </a:r>
            <a:r>
              <a:rPr kumimoji="1" lang="en-US" altLang="zh-CN" sz="3000" b="1" dirty="0">
                <a:solidFill>
                  <a:schemeClr val="tx1"/>
                </a:solidFill>
                <a:cs typeface="Times New Roman" pitchFamily="18" charset="0"/>
              </a:rPr>
              <a:t> (Triples</a:t>
            </a:r>
            <a:r>
              <a:rPr kumimoji="1" lang="en-US" altLang="zh-CN" sz="3000" b="1" dirty="0" smtClean="0">
                <a:solidFill>
                  <a:schemeClr val="tx1"/>
                </a:solidFill>
                <a:cs typeface="Times New Roman" pitchFamily="18" charset="0"/>
              </a:rPr>
              <a:t>)</a:t>
            </a:r>
          </a:p>
          <a:p>
            <a:pPr>
              <a:lnSpc>
                <a:spcPts val="4500"/>
              </a:lnSpc>
              <a:buClrTx/>
              <a:buFont typeface="Wingdings" pitchFamily="2" charset="2"/>
              <a:buChar char="Ø"/>
            </a:pPr>
            <a:r>
              <a:rPr kumimoji="1" lang="zh-CN" altLang="en-US" sz="3000" b="1" dirty="0">
                <a:solidFill>
                  <a:schemeClr val="tx1"/>
                </a:solidFill>
                <a:cs typeface="Times New Roman" pitchFamily="18" charset="0"/>
              </a:rPr>
              <a:t>间接三元式</a:t>
            </a:r>
            <a:r>
              <a:rPr kumimoji="1" lang="en-US" altLang="zh-CN" sz="3000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kumimoji="1" lang="en-US" altLang="zh-CN" sz="3000" b="1" dirty="0" smtClean="0">
                <a:solidFill>
                  <a:schemeClr val="tx1"/>
                </a:solidFill>
                <a:cs typeface="Times New Roman" pitchFamily="18" charset="0"/>
              </a:rPr>
              <a:t>(Indirect </a:t>
            </a:r>
            <a:r>
              <a:rPr kumimoji="1" lang="en-US" altLang="zh-CN" sz="3000" b="1" dirty="0">
                <a:solidFill>
                  <a:schemeClr val="tx1"/>
                </a:solidFill>
                <a:cs typeface="Times New Roman" pitchFamily="18" charset="0"/>
              </a:rPr>
              <a:t>triples)</a:t>
            </a:r>
            <a:endParaRPr kumimoji="1" lang="zh-CN" altLang="en-US" sz="3000" b="1" dirty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lnSpc>
                <a:spcPts val="4500"/>
              </a:lnSpc>
              <a:buClrTx/>
              <a:buFont typeface="Wingdings" pitchFamily="2" charset="2"/>
              <a:buChar char="Ø"/>
            </a:pPr>
            <a:endParaRPr kumimoji="1" lang="zh-CN" altLang="en-US" sz="3000" b="1" dirty="0">
              <a:solidFill>
                <a:schemeClr val="tx1"/>
              </a:solidFill>
              <a:cs typeface="Times New Roman" pitchFamily="18" charset="0"/>
            </a:endParaRPr>
          </a:p>
          <a:p>
            <a:endParaRPr lang="zh-CN" altLang="en-US" sz="3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000" kern="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三地址指令的表示</a:t>
            </a: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061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zh-CN" altLang="en-US" sz="3000" spc="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编译器在语言处理系统中的位置</a:t>
            </a:r>
            <a:endParaRPr lang="en-US" altLang="zh-CN" sz="3000" spc="3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72163" y="928676"/>
            <a:ext cx="3714349" cy="3920142"/>
            <a:chOff x="1753071" y="915566"/>
            <a:chExt cx="2967853" cy="3920142"/>
          </a:xfrm>
        </p:grpSpPr>
        <p:sp>
          <p:nvSpPr>
            <p:cNvPr id="11267" name="Rectangle 4"/>
            <p:cNvSpPr>
              <a:spLocks noChangeArrowheads="1"/>
            </p:cNvSpPr>
            <p:nvPr/>
          </p:nvSpPr>
          <p:spPr bwMode="auto">
            <a:xfrm>
              <a:off x="2051720" y="1308495"/>
              <a:ext cx="2304256" cy="3517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预处理器</a:t>
              </a:r>
              <a:r>
                <a:rPr lang="zh-CN" altLang="en-US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en-US" altLang="zh-CN" sz="16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(Preprocessor)</a:t>
              </a:r>
            </a:p>
          </p:txBody>
        </p:sp>
        <p:sp>
          <p:nvSpPr>
            <p:cNvPr id="11268" name="Line 5"/>
            <p:cNvSpPr>
              <a:spLocks noChangeShapeType="1"/>
            </p:cNvSpPr>
            <p:nvPr/>
          </p:nvSpPr>
          <p:spPr bwMode="auto">
            <a:xfrm>
              <a:off x="3204492" y="1142990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1269" name="Rectangle 6"/>
            <p:cNvSpPr>
              <a:spLocks noChangeArrowheads="1"/>
            </p:cNvSpPr>
            <p:nvPr/>
          </p:nvSpPr>
          <p:spPr bwMode="auto">
            <a:xfrm>
              <a:off x="2494778" y="915566"/>
              <a:ext cx="1366276" cy="2155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源程序</a:t>
              </a:r>
            </a:p>
          </p:txBody>
        </p:sp>
        <p:sp>
          <p:nvSpPr>
            <p:cNvPr id="11270" name="Rectangle 7"/>
            <p:cNvSpPr>
              <a:spLocks noChangeArrowheads="1"/>
            </p:cNvSpPr>
            <p:nvPr/>
          </p:nvSpPr>
          <p:spPr bwMode="auto">
            <a:xfrm>
              <a:off x="2538120" y="2247384"/>
              <a:ext cx="1340230" cy="342132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编译器</a:t>
              </a:r>
              <a:endParaRPr lang="en-US" altLang="zh-CN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1271" name="Line 8"/>
            <p:cNvSpPr>
              <a:spLocks noChangeShapeType="1"/>
            </p:cNvSpPr>
            <p:nvPr/>
          </p:nvSpPr>
          <p:spPr bwMode="auto">
            <a:xfrm>
              <a:off x="3204492" y="2077710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1272" name="Rectangle 9"/>
            <p:cNvSpPr>
              <a:spLocks noChangeArrowheads="1"/>
            </p:cNvSpPr>
            <p:nvPr/>
          </p:nvSpPr>
          <p:spPr bwMode="auto">
            <a:xfrm>
              <a:off x="2209374" y="1836172"/>
              <a:ext cx="2080198" cy="2155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经过预处理的源程序</a:t>
              </a:r>
            </a:p>
          </p:txBody>
        </p:sp>
        <p:sp>
          <p:nvSpPr>
            <p:cNvPr id="11273" name="Line 10"/>
            <p:cNvSpPr>
              <a:spLocks noChangeShapeType="1"/>
            </p:cNvSpPr>
            <p:nvPr/>
          </p:nvSpPr>
          <p:spPr bwMode="auto">
            <a:xfrm>
              <a:off x="3204492" y="1666838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1275" name="Line 12"/>
            <p:cNvSpPr>
              <a:spLocks noChangeShapeType="1"/>
            </p:cNvSpPr>
            <p:nvPr/>
          </p:nvSpPr>
          <p:spPr bwMode="auto">
            <a:xfrm>
              <a:off x="3204492" y="2981330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1276" name="Rectangle 13"/>
            <p:cNvSpPr>
              <a:spLocks noChangeArrowheads="1"/>
            </p:cNvSpPr>
            <p:nvPr/>
          </p:nvSpPr>
          <p:spPr bwMode="auto">
            <a:xfrm>
              <a:off x="1832663" y="2767315"/>
              <a:ext cx="2673605" cy="2155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 </a:t>
              </a:r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汇编语言程序</a:t>
              </a:r>
            </a:p>
          </p:txBody>
        </p:sp>
        <p:sp>
          <p:nvSpPr>
            <p:cNvPr id="11277" name="Line 14"/>
            <p:cNvSpPr>
              <a:spLocks noChangeShapeType="1"/>
            </p:cNvSpPr>
            <p:nvPr/>
          </p:nvSpPr>
          <p:spPr bwMode="auto">
            <a:xfrm>
              <a:off x="3204492" y="2597264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1278" name="Rectangle 15"/>
            <p:cNvSpPr>
              <a:spLocks noChangeArrowheads="1"/>
            </p:cNvSpPr>
            <p:nvPr/>
          </p:nvSpPr>
          <p:spPr bwMode="auto">
            <a:xfrm>
              <a:off x="1753071" y="4048701"/>
              <a:ext cx="2967853" cy="36899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链接器</a:t>
              </a:r>
              <a:r>
                <a:rPr lang="en-US" altLang="zh-CN" sz="16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(Linker) </a:t>
              </a:r>
              <a:r>
                <a:rPr lang="en-US" altLang="zh-CN" sz="20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/</a:t>
              </a:r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加载器</a:t>
              </a:r>
              <a:r>
                <a:rPr lang="zh-CN" altLang="en-US" sz="16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en-US" altLang="zh-CN" sz="16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(Loader)</a:t>
              </a:r>
            </a:p>
          </p:txBody>
        </p:sp>
        <p:sp>
          <p:nvSpPr>
            <p:cNvPr id="11279" name="Line 16"/>
            <p:cNvSpPr>
              <a:spLocks noChangeShapeType="1"/>
            </p:cNvSpPr>
            <p:nvPr/>
          </p:nvSpPr>
          <p:spPr bwMode="auto">
            <a:xfrm>
              <a:off x="3204492" y="3886777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1280" name="Rectangle 17"/>
            <p:cNvSpPr>
              <a:spLocks noChangeArrowheads="1"/>
            </p:cNvSpPr>
            <p:nvPr/>
          </p:nvSpPr>
          <p:spPr bwMode="auto">
            <a:xfrm>
              <a:off x="2124924" y="3643320"/>
              <a:ext cx="2139145" cy="2166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可重定位的机器代码</a:t>
              </a:r>
            </a:p>
          </p:txBody>
        </p:sp>
        <p:sp>
          <p:nvSpPr>
            <p:cNvPr id="11281" name="Line 18"/>
            <p:cNvSpPr>
              <a:spLocks noChangeShapeType="1"/>
            </p:cNvSpPr>
            <p:nvPr/>
          </p:nvSpPr>
          <p:spPr bwMode="auto">
            <a:xfrm>
              <a:off x="3204492" y="3481396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1282" name="Rectangle 19"/>
            <p:cNvSpPr>
              <a:spLocks noChangeArrowheads="1"/>
            </p:cNvSpPr>
            <p:nvPr/>
          </p:nvSpPr>
          <p:spPr bwMode="auto">
            <a:xfrm>
              <a:off x="2266455" y="4620205"/>
              <a:ext cx="1843097" cy="2155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目标机器代码</a:t>
              </a:r>
            </a:p>
          </p:txBody>
        </p:sp>
        <p:sp>
          <p:nvSpPr>
            <p:cNvPr id="11283" name="Line 20"/>
            <p:cNvSpPr>
              <a:spLocks noChangeShapeType="1"/>
            </p:cNvSpPr>
            <p:nvPr/>
          </p:nvSpPr>
          <p:spPr bwMode="auto">
            <a:xfrm>
              <a:off x="3204492" y="4429138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</p:grpSp>
      <p:sp>
        <p:nvSpPr>
          <p:cNvPr id="21" name="AutoShape 29"/>
          <p:cNvSpPr>
            <a:spLocks noChangeArrowheads="1"/>
          </p:cNvSpPr>
          <p:nvPr/>
        </p:nvSpPr>
        <p:spPr bwMode="auto">
          <a:xfrm>
            <a:off x="214282" y="1892123"/>
            <a:ext cx="2714644" cy="1322569"/>
          </a:xfrm>
          <a:prstGeom prst="wedgeRoundRectCallout">
            <a:avLst>
              <a:gd name="adj1" fmla="val 47138"/>
              <a:gd name="adj2" fmla="val -69550"/>
              <a:gd name="adj3" fmla="val 16667"/>
            </a:avLst>
          </a:prstGeom>
          <a:noFill/>
          <a:ln w="25400">
            <a:solidFill>
              <a:schemeClr val="accent2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把</a:t>
            </a:r>
            <a:r>
              <a:rPr lang="zh-CN" altLang="en-US" b="1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存储在不同文件中的源程序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</a:rPr>
              <a:t>聚合</a:t>
            </a:r>
            <a:r>
              <a:rPr lang="zh-CN" altLang="en-US" b="1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在</a:t>
            </a:r>
            <a:r>
              <a:rPr lang="zh-CN" altLang="en-US" b="1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一起</a:t>
            </a:r>
            <a:endParaRPr lang="en-US" altLang="zh-CN" b="1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把</a:t>
            </a:r>
            <a:r>
              <a:rPr lang="zh-CN" altLang="en-US" b="1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被称为</a:t>
            </a: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宏</a:t>
            </a:r>
            <a:r>
              <a:rPr lang="zh-CN" altLang="en-US" b="1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的缩写语句转换为原始</a:t>
            </a:r>
            <a:r>
              <a:rPr lang="zh-CN" altLang="en-US" b="1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语句</a:t>
            </a:r>
            <a:endParaRPr lang="zh-CN" altLang="en-US" b="1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3" name="Rectangle 11"/>
          <p:cNvSpPr>
            <a:spLocks noChangeArrowheads="1"/>
          </p:cNvSpPr>
          <p:nvPr/>
        </p:nvSpPr>
        <p:spPr bwMode="auto">
          <a:xfrm>
            <a:off x="3270962" y="3156364"/>
            <a:ext cx="2235432" cy="3359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汇编器</a:t>
            </a:r>
            <a:r>
              <a:rPr lang="en-US" altLang="zh-CN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16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(Assembler)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25" name="五边形 24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五边形 25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453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42" y="1481742"/>
            <a:ext cx="3807492" cy="2518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28605" y="785800"/>
            <a:ext cx="5927571" cy="4297825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op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z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 	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     (</a:t>
            </a:r>
            <a:r>
              <a:rPr lang="zh-CN" altLang="en-US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</a:t>
            </a:r>
            <a:r>
              <a:rPr lang="en-US" altLang="zh-CN" sz="2300" b="1" dirty="0" smtClean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op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 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,  </a:t>
            </a:r>
            <a:r>
              <a:rPr lang="en-US" altLang="zh-CN" sz="2300" b="1" i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z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i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,  </a:t>
            </a:r>
            <a:r>
              <a:rPr lang="en-US" altLang="zh-CN" sz="2300" b="1" i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 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)</a:t>
            </a:r>
            <a:endParaRPr lang="en-US" altLang="zh-CN" sz="2300" b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>
              <a:lnSpc>
                <a:spcPts val="20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op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 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	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     (</a:t>
            </a:r>
            <a:r>
              <a:rPr lang="zh-CN" altLang="en-US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</a:t>
            </a:r>
            <a:r>
              <a:rPr lang="en-US" altLang="zh-CN" sz="2300" b="1" dirty="0" smtClean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op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 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,  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_  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 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) </a:t>
            </a:r>
          </a:p>
          <a:p>
            <a:pPr>
              <a:lnSpc>
                <a:spcPts val="20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2300" b="1" i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=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	  	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     (</a:t>
            </a:r>
            <a:r>
              <a:rPr lang="zh-CN" altLang="en-US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</a:t>
            </a:r>
            <a:r>
              <a:rPr lang="zh-CN" altLang="en-US" sz="2300" b="1" dirty="0" smtClean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dirty="0" smtClean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=     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 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,  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_  ,  </a:t>
            </a:r>
            <a:r>
              <a:rPr lang="en-US" altLang="zh-CN" sz="2300" b="1" i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 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)</a:t>
            </a:r>
            <a:endParaRPr lang="en-US" altLang="zh-CN" sz="2300" b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>
              <a:lnSpc>
                <a:spcPts val="20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if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dirty="0" err="1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relop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goto </a:t>
            </a:r>
            <a:r>
              <a:rPr lang="en-US" altLang="zh-CN" sz="2300" b="1" i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n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zh-CN" altLang="en-US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dirty="0" err="1" smtClean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relop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,  </a:t>
            </a:r>
            <a:r>
              <a:rPr lang="en-US" altLang="zh-CN" sz="2300" b="1" i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  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n 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)</a:t>
            </a:r>
            <a:endParaRPr lang="en-US" altLang="zh-CN" sz="2300" b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>
              <a:lnSpc>
                <a:spcPts val="20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dirty="0" smtClean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goto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n 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      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     ( </a:t>
            </a:r>
            <a:r>
              <a:rPr lang="en-US" altLang="zh-CN" sz="2300" b="1" dirty="0" err="1" smtClean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,  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_  ,  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_ ,  </a:t>
            </a:r>
            <a:r>
              <a:rPr lang="en-US" altLang="zh-CN" sz="2300" b="1" i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n 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)</a:t>
            </a:r>
            <a:endParaRPr lang="en-US" altLang="zh-CN" sz="2300" b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>
              <a:lnSpc>
                <a:spcPts val="2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dirty="0" smtClean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param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       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 (</a:t>
            </a:r>
            <a:r>
              <a:rPr lang="en-US" altLang="zh-CN" sz="2300" b="1" dirty="0" smtClean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param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,  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_  ,  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_ ,  </a:t>
            </a:r>
            <a:r>
              <a:rPr lang="en-US" altLang="zh-CN" sz="2300" b="1" i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 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)</a:t>
            </a:r>
            <a:endParaRPr lang="en-US" altLang="zh-CN" sz="2300" b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 marL="0" indent="0">
              <a:lnSpc>
                <a:spcPts val="2000"/>
              </a:lnSpc>
              <a:buNone/>
              <a:defRPr/>
            </a:pP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 </a:t>
            </a:r>
            <a:r>
              <a:rPr lang="en-US" altLang="zh-CN" sz="2300" b="1" dirty="0" smtClean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call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n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	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     (</a:t>
            </a:r>
            <a:r>
              <a:rPr lang="zh-CN" altLang="en-US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</a:t>
            </a:r>
            <a:r>
              <a:rPr lang="en-US" altLang="zh-CN" sz="2300" b="1" dirty="0" smtClean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call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, 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i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n 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,  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_ 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)</a:t>
            </a:r>
            <a:endParaRPr lang="en-US" altLang="zh-CN" sz="2300" b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 marL="0" indent="0">
              <a:lnSpc>
                <a:spcPts val="2000"/>
              </a:lnSpc>
              <a:buNone/>
              <a:defRPr/>
            </a:pP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return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 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    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   (</a:t>
            </a:r>
            <a:r>
              <a:rPr lang="en-US" altLang="zh-CN" sz="2300" b="1" dirty="0" smtClean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return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,  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_  ,  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_ 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 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)</a:t>
            </a:r>
            <a:endParaRPr lang="en-US" altLang="zh-CN" sz="2300" b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>
              <a:lnSpc>
                <a:spcPts val="20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=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[</a:t>
            </a:r>
            <a:r>
              <a:rPr lang="en-US" altLang="zh-CN" sz="2300" b="1" i="1" dirty="0" err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]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     (</a:t>
            </a:r>
            <a:r>
              <a:rPr lang="zh-CN" altLang="en-US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</a:t>
            </a:r>
            <a:r>
              <a:rPr lang="zh-CN" altLang="en-US" sz="2300" b="1" dirty="0" smtClean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dirty="0" smtClean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=[]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dirty="0" smtClean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  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,  </a:t>
            </a:r>
            <a:r>
              <a:rPr lang="en-US" altLang="zh-CN" sz="2300" b="1" i="1" dirty="0" err="1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2300" b="1" i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)</a:t>
            </a:r>
            <a:endParaRPr lang="en-US" altLang="zh-CN" sz="2300" b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 marL="0" indent="0">
              <a:lnSpc>
                <a:spcPts val="2000"/>
              </a:lnSpc>
              <a:buNone/>
              <a:defRPr/>
            </a:pP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[</a:t>
            </a:r>
            <a:r>
              <a:rPr lang="en-US" altLang="zh-CN" sz="2300" b="1" i="1" dirty="0" err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] =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	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     (</a:t>
            </a:r>
            <a:r>
              <a:rPr lang="zh-CN" altLang="en-US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</a:t>
            </a:r>
            <a:r>
              <a:rPr lang="en-US" altLang="zh-CN" sz="2300" b="1" dirty="0" smtClean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[]=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,  </a:t>
            </a:r>
            <a:r>
              <a:rPr lang="en-US" altLang="zh-CN" sz="2300" b="1" i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,  </a:t>
            </a:r>
            <a:r>
              <a:rPr lang="en-US" altLang="zh-CN" sz="2300" b="1" i="1" dirty="0" err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i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)</a:t>
            </a:r>
            <a:endParaRPr lang="en-US" altLang="zh-CN" sz="2300" b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>
              <a:lnSpc>
                <a:spcPts val="20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= &amp;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     (</a:t>
            </a:r>
            <a:r>
              <a:rPr lang="zh-CN" altLang="en-US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 </a:t>
            </a:r>
            <a:r>
              <a:rPr lang="en-US" altLang="zh-CN" sz="2300" b="1" dirty="0" smtClean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&amp;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,  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_ , </a:t>
            </a:r>
            <a:r>
              <a:rPr lang="en-US" altLang="zh-CN" sz="2300" b="1" i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 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)</a:t>
            </a:r>
            <a:endParaRPr lang="en-US" altLang="zh-CN" sz="2300" b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 marL="0" indent="0">
              <a:lnSpc>
                <a:spcPts val="2000"/>
              </a:lnSpc>
              <a:buNone/>
              <a:defRPr/>
            </a:pP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 </a:t>
            </a:r>
            <a:r>
              <a:rPr lang="en-US" altLang="zh-CN" sz="2300" b="1" i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= *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     (</a:t>
            </a:r>
            <a:r>
              <a:rPr lang="zh-CN" altLang="en-US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</a:t>
            </a:r>
            <a:r>
              <a:rPr lang="en-US" altLang="zh-CN" sz="2300" b="1" dirty="0" smtClean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=*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dirty="0" smtClean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  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,  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_ 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 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)</a:t>
            </a:r>
            <a:endParaRPr lang="en-US" altLang="zh-CN" sz="2300" b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 marL="0" indent="0">
              <a:lnSpc>
                <a:spcPts val="2000"/>
              </a:lnSpc>
              <a:buNone/>
              <a:defRPr/>
            </a:pP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   </a:t>
            </a:r>
            <a:r>
              <a:rPr lang="en-US" altLang="zh-CN" sz="2300" b="1" dirty="0" smtClean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*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     (</a:t>
            </a:r>
            <a:r>
              <a:rPr lang="zh-CN" altLang="en-US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</a:t>
            </a:r>
            <a:r>
              <a:rPr lang="zh-CN" altLang="en-US" sz="23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*</a:t>
            </a:r>
            <a:r>
              <a:rPr lang="en-US" altLang="zh-CN" sz="2300" b="1" dirty="0" smtClean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=     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,  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_ 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 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)</a:t>
            </a:r>
            <a:endParaRPr lang="en-US" altLang="zh-CN" sz="2300" b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000" kern="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三地址指令的</a:t>
            </a:r>
            <a:r>
              <a:rPr lang="zh-CN" altLang="en-US" sz="3000" kern="0" spc="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四</a:t>
            </a:r>
            <a:r>
              <a:rPr lang="zh-CN" altLang="en-US" sz="3000" kern="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元式表示</a:t>
            </a:r>
          </a:p>
        </p:txBody>
      </p:sp>
      <p:grpSp>
        <p:nvGrpSpPr>
          <p:cNvPr id="6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7" name="五边形 6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五边形 7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5508104" y="4172735"/>
            <a:ext cx="2952328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三地址指令序列唯一确定</a:t>
            </a:r>
            <a:r>
              <a:rPr lang="zh-CN" altLang="en-US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了运算完成的</a:t>
            </a:r>
            <a:r>
              <a:rPr lang="zh-CN" altLang="en-US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顺序</a:t>
            </a:r>
            <a:endParaRPr lang="zh-CN" altLang="en-US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4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kern="0" spc="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中间代码生成的例</a:t>
            </a:r>
            <a:r>
              <a:rPr lang="zh-CN" altLang="en-US" sz="3000" kern="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子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6512" y="1034522"/>
            <a:ext cx="6573744" cy="4057508"/>
            <a:chOff x="-36512" y="2611852"/>
            <a:chExt cx="6573744" cy="4057508"/>
          </a:xfrm>
        </p:grpSpPr>
        <p:sp>
          <p:nvSpPr>
            <p:cNvPr id="5" name="Line 47"/>
            <p:cNvSpPr>
              <a:spLocks noChangeShapeType="1"/>
            </p:cNvSpPr>
            <p:nvPr/>
          </p:nvSpPr>
          <p:spPr bwMode="auto">
            <a:xfrm flipH="1">
              <a:off x="491107" y="3513205"/>
              <a:ext cx="272630" cy="2551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Line 48"/>
            <p:cNvSpPr>
              <a:spLocks noChangeShapeType="1"/>
            </p:cNvSpPr>
            <p:nvPr/>
          </p:nvSpPr>
          <p:spPr bwMode="auto">
            <a:xfrm>
              <a:off x="773264" y="3513205"/>
              <a:ext cx="1588" cy="3349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Line 49"/>
            <p:cNvSpPr>
              <a:spLocks noChangeShapeType="1"/>
            </p:cNvSpPr>
            <p:nvPr/>
          </p:nvSpPr>
          <p:spPr bwMode="auto">
            <a:xfrm>
              <a:off x="773265" y="3513205"/>
              <a:ext cx="421752" cy="2160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51"/>
            <p:cNvSpPr>
              <a:spLocks noChangeArrowheads="1"/>
            </p:cNvSpPr>
            <p:nvPr/>
          </p:nvSpPr>
          <p:spPr bwMode="auto">
            <a:xfrm>
              <a:off x="1329113" y="2611852"/>
              <a:ext cx="314189" cy="3756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i="1" dirty="0" smtClean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9" name="Rectangle 53"/>
            <p:cNvSpPr>
              <a:spLocks noChangeArrowheads="1"/>
            </p:cNvSpPr>
            <p:nvPr/>
          </p:nvSpPr>
          <p:spPr bwMode="auto">
            <a:xfrm>
              <a:off x="227955" y="4307031"/>
              <a:ext cx="455253" cy="5391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ts val="15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dirty="0">
                  <a:latin typeface="Times New Roman" pitchFamily="18" charset="0"/>
                  <a:cs typeface="Times New Roman" panose="02020603050405020304" pitchFamily="18" charset="0"/>
                </a:rPr>
                <a:t>id</a:t>
              </a:r>
            </a:p>
            <a:p>
              <a:pPr eaLnBrk="0" hangingPunct="0">
                <a:lnSpc>
                  <a:spcPts val="15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dirty="0">
                  <a:latin typeface="Times New Roman" pitchFamily="18" charset="0"/>
                  <a:cs typeface="Times New Roman" panose="02020603050405020304" pitchFamily="18" charset="0"/>
                </a:rPr>
                <a:t>(</a:t>
              </a:r>
              <a:r>
                <a:rPr kumimoji="1" lang="en-US" altLang="zh-CN" b="1" dirty="0">
                  <a:solidFill>
                    <a:srgbClr val="FF0000"/>
                  </a:solidFill>
                  <a:latin typeface="Times New Roman" pitchFamily="18" charset="0"/>
                  <a:cs typeface="Times New Roman" panose="02020603050405020304" pitchFamily="18" charset="0"/>
                </a:rPr>
                <a:t>a</a:t>
              </a:r>
              <a:r>
                <a:rPr kumimoji="1" lang="en-US" altLang="zh-CN" b="1" dirty="0">
                  <a:latin typeface="Times New Roman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0" name="Rectangle 54"/>
            <p:cNvSpPr>
              <a:spLocks noChangeArrowheads="1"/>
            </p:cNvSpPr>
            <p:nvPr/>
          </p:nvSpPr>
          <p:spPr bwMode="auto">
            <a:xfrm>
              <a:off x="-36512" y="3200815"/>
              <a:ext cx="2853345" cy="397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while  </a:t>
              </a:r>
              <a:r>
                <a:rPr kumimoji="1" lang="en-US" altLang="zh-CN" b="1" i="1" dirty="0" smtClean="0">
                  <a:latin typeface="Times New Roman" pitchFamily="18" charset="0"/>
                  <a:cs typeface="Times New Roman" panose="02020603050405020304" pitchFamily="18" charset="0"/>
                </a:rPr>
                <a:t>B  </a:t>
              </a:r>
              <a:r>
                <a:rPr kumimoji="1" lang="en-US" altLang="zh-CN" b="1" dirty="0" smtClean="0">
                  <a:latin typeface="Times New Roman" pitchFamily="18" charset="0"/>
                  <a:cs typeface="Times New Roman" panose="02020603050405020304" pitchFamily="18" charset="0"/>
                </a:rPr>
                <a:t>          </a:t>
              </a:r>
              <a:r>
                <a:rPr kumimoji="1" lang="en-US" altLang="zh-CN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anose="02020603050405020304" pitchFamily="18" charset="0"/>
                </a:rPr>
                <a:t>do</a:t>
              </a:r>
              <a:r>
                <a:rPr kumimoji="1" lang="en-US" altLang="zh-CN" b="1" dirty="0" smtClean="0">
                  <a:latin typeface="Times New Roman" pitchFamily="18" charset="0"/>
                  <a:cs typeface="Times New Roman" panose="02020603050405020304" pitchFamily="18" charset="0"/>
                </a:rPr>
                <a:t>              </a:t>
              </a:r>
              <a:r>
                <a:rPr kumimoji="1" lang="en-US" altLang="zh-CN" b="1" i="1" dirty="0" smtClean="0">
                  <a:latin typeface="Times New Roman" pitchFamily="18" charset="0"/>
                  <a:cs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11" name="Line 55"/>
            <p:cNvSpPr>
              <a:spLocks noChangeShapeType="1"/>
            </p:cNvSpPr>
            <p:nvPr/>
          </p:nvSpPr>
          <p:spPr bwMode="auto">
            <a:xfrm flipH="1">
              <a:off x="491108" y="3010315"/>
              <a:ext cx="1145979" cy="2241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Line 56"/>
            <p:cNvSpPr>
              <a:spLocks noChangeShapeType="1"/>
            </p:cNvSpPr>
            <p:nvPr/>
          </p:nvSpPr>
          <p:spPr bwMode="auto">
            <a:xfrm>
              <a:off x="1637088" y="3010315"/>
              <a:ext cx="958062" cy="2160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57"/>
            <p:cNvSpPr>
              <a:spLocks noChangeArrowheads="1"/>
            </p:cNvSpPr>
            <p:nvPr/>
          </p:nvSpPr>
          <p:spPr bwMode="auto">
            <a:xfrm>
              <a:off x="270905" y="3729229"/>
              <a:ext cx="1117935" cy="3756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kumimoji="1"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b="1" dirty="0" err="1" smtClean="0">
                  <a:latin typeface="Times New Roman" pitchFamily="18" charset="0"/>
                  <a:cs typeface="Times New Roman" panose="02020603050405020304" pitchFamily="18" charset="0"/>
                </a:rPr>
                <a:t>relop</a:t>
              </a:r>
              <a:r>
                <a:rPr kumimoji="1" lang="en-US" altLang="zh-CN" b="1" dirty="0" smtClean="0">
                  <a:latin typeface="Times New Roman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b="1" i="1" dirty="0" smtClean="0">
                  <a:latin typeface="Times New Roman" pitchFamily="18" charset="0"/>
                  <a:cs typeface="Times New Roman" panose="02020603050405020304" pitchFamily="18" charset="0"/>
                </a:rPr>
                <a:t>E</a:t>
              </a:r>
              <a:endParaRPr kumimoji="1" lang="en-US" altLang="zh-CN" b="1" i="1" dirty="0">
                <a:latin typeface="Times New Roman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Line 59"/>
            <p:cNvSpPr>
              <a:spLocks noChangeShapeType="1"/>
            </p:cNvSpPr>
            <p:nvPr/>
          </p:nvSpPr>
          <p:spPr bwMode="auto">
            <a:xfrm flipH="1">
              <a:off x="1637088" y="3010315"/>
              <a:ext cx="0" cy="274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Line 60"/>
            <p:cNvSpPr>
              <a:spLocks noChangeShapeType="1"/>
            </p:cNvSpPr>
            <p:nvPr/>
          </p:nvSpPr>
          <p:spPr bwMode="auto">
            <a:xfrm flipH="1">
              <a:off x="447440" y="4024818"/>
              <a:ext cx="0" cy="2889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62"/>
            <p:cNvSpPr>
              <a:spLocks noChangeArrowheads="1"/>
            </p:cNvSpPr>
            <p:nvPr/>
          </p:nvSpPr>
          <p:spPr bwMode="auto">
            <a:xfrm>
              <a:off x="1475656" y="3801237"/>
              <a:ext cx="4706417" cy="397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anose="02020603050405020304" pitchFamily="18" charset="0"/>
                </a:rPr>
                <a:t>if</a:t>
              </a:r>
              <a:r>
                <a:rPr kumimoji="1" lang="en-US" altLang="zh-CN" b="1" dirty="0" smtClean="0">
                  <a:latin typeface="Times New Roman" pitchFamily="18" charset="0"/>
                  <a:cs typeface="Times New Roman" panose="02020603050405020304" pitchFamily="18" charset="0"/>
                </a:rPr>
                <a:t>     </a:t>
              </a:r>
              <a:r>
                <a:rPr kumimoji="1" lang="en-US" altLang="zh-CN" b="1" i="1" dirty="0" smtClean="0">
                  <a:latin typeface="Times New Roman" pitchFamily="18" charset="0"/>
                  <a:cs typeface="Times New Roman" panose="02020603050405020304" pitchFamily="18" charset="0"/>
                </a:rPr>
                <a:t>B</a:t>
              </a:r>
              <a:r>
                <a:rPr kumimoji="1" lang="en-US" altLang="zh-CN" b="1" dirty="0" smtClean="0">
                  <a:latin typeface="Times New Roman" pitchFamily="18" charset="0"/>
                  <a:cs typeface="Times New Roman" panose="02020603050405020304" pitchFamily="18" charset="0"/>
                </a:rPr>
                <a:t>      </a:t>
              </a:r>
              <a:r>
                <a:rPr kumimoji="1" lang="en-US" altLang="zh-CN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anose="02020603050405020304" pitchFamily="18" charset="0"/>
                </a:rPr>
                <a:t>then</a:t>
              </a:r>
              <a:r>
                <a:rPr kumimoji="1" lang="en-US" altLang="zh-CN" b="1" dirty="0" smtClean="0">
                  <a:latin typeface="Times New Roman" pitchFamily="18" charset="0"/>
                  <a:cs typeface="Times New Roman" panose="02020603050405020304" pitchFamily="18" charset="0"/>
                </a:rPr>
                <a:t>           </a:t>
              </a:r>
              <a:r>
                <a:rPr kumimoji="1" lang="en-US" altLang="zh-CN" b="1" i="1" dirty="0" smtClean="0">
                  <a:latin typeface="Times New Roman" pitchFamily="18" charset="0"/>
                  <a:cs typeface="Times New Roman" panose="02020603050405020304" pitchFamily="18" charset="0"/>
                </a:rPr>
                <a:t>S</a:t>
              </a:r>
              <a:r>
                <a:rPr kumimoji="1" lang="en-US" altLang="zh-CN" b="1" dirty="0" smtClean="0">
                  <a:latin typeface="Times New Roman" pitchFamily="18" charset="0"/>
                  <a:cs typeface="Times New Roman" panose="02020603050405020304" pitchFamily="18" charset="0"/>
                </a:rPr>
                <a:t>          </a:t>
              </a:r>
              <a:r>
                <a:rPr kumimoji="1" lang="en-US" altLang="zh-CN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anose="02020603050405020304" pitchFamily="18" charset="0"/>
                </a:rPr>
                <a:t>else</a:t>
              </a:r>
              <a:r>
                <a:rPr kumimoji="1" lang="en-US" altLang="zh-CN" b="1" dirty="0" smtClean="0">
                  <a:latin typeface="Times New Roman" pitchFamily="18" charset="0"/>
                  <a:cs typeface="Times New Roman" panose="02020603050405020304" pitchFamily="18" charset="0"/>
                </a:rPr>
                <a:t>                     </a:t>
              </a:r>
              <a:r>
                <a:rPr kumimoji="1" lang="en-US" altLang="zh-CN" b="1" i="1" dirty="0" smtClean="0">
                  <a:latin typeface="Times New Roman" pitchFamily="18" charset="0"/>
                  <a:cs typeface="Times New Roman" panose="02020603050405020304" pitchFamily="18" charset="0"/>
                </a:rPr>
                <a:t>S</a:t>
              </a:r>
              <a:endParaRPr kumimoji="1" lang="zh-CN" altLang="en-US" b="1" i="1" dirty="0">
                <a:latin typeface="Times New Roman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Line 63"/>
            <p:cNvSpPr>
              <a:spLocks noChangeShapeType="1"/>
            </p:cNvSpPr>
            <p:nvPr/>
          </p:nvSpPr>
          <p:spPr bwMode="auto">
            <a:xfrm flipH="1">
              <a:off x="1763216" y="3585213"/>
              <a:ext cx="925513" cy="2444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Line 65"/>
            <p:cNvSpPr>
              <a:spLocks noChangeShapeType="1"/>
            </p:cNvSpPr>
            <p:nvPr/>
          </p:nvSpPr>
          <p:spPr bwMode="auto">
            <a:xfrm>
              <a:off x="2698254" y="3585213"/>
              <a:ext cx="3044856" cy="3226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Line 66"/>
            <p:cNvSpPr>
              <a:spLocks noChangeShapeType="1"/>
            </p:cNvSpPr>
            <p:nvPr/>
          </p:nvSpPr>
          <p:spPr bwMode="auto">
            <a:xfrm flipH="1">
              <a:off x="1198150" y="4097482"/>
              <a:ext cx="0" cy="2444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69"/>
            <p:cNvSpPr>
              <a:spLocks noChangeArrowheads="1"/>
            </p:cNvSpPr>
            <p:nvPr/>
          </p:nvSpPr>
          <p:spPr bwMode="auto">
            <a:xfrm>
              <a:off x="971600" y="4321871"/>
              <a:ext cx="468077" cy="5391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ts val="1500"/>
                </a:lnSpc>
                <a:spcBef>
                  <a:spcPct val="20000"/>
                </a:spcBef>
                <a:buClr>
                  <a:srgbClr val="3333CC"/>
                </a:buClr>
                <a:buSzPct val="75000"/>
              </a:pPr>
              <a:r>
                <a:rPr kumimoji="1" lang="en-US" altLang="zh-CN" b="1" dirty="0">
                  <a:latin typeface="Times New Roman" pitchFamily="18" charset="0"/>
                  <a:cs typeface="Times New Roman" panose="02020603050405020304" pitchFamily="18" charset="0"/>
                </a:rPr>
                <a:t>id</a:t>
              </a:r>
            </a:p>
            <a:p>
              <a:pPr eaLnBrk="0" hangingPunct="0">
                <a:lnSpc>
                  <a:spcPts val="1500"/>
                </a:lnSpc>
                <a:spcBef>
                  <a:spcPct val="20000"/>
                </a:spcBef>
                <a:buClr>
                  <a:srgbClr val="3333CC"/>
                </a:buClr>
                <a:buSzPct val="75000"/>
              </a:pPr>
              <a:r>
                <a:rPr kumimoji="1" lang="en-US" altLang="zh-CN" b="1" dirty="0">
                  <a:latin typeface="Times New Roman" pitchFamily="18" charset="0"/>
                  <a:cs typeface="Times New Roman" panose="02020603050405020304" pitchFamily="18" charset="0"/>
                </a:rPr>
                <a:t>(</a:t>
              </a:r>
              <a:r>
                <a:rPr kumimoji="1" lang="en-US" altLang="zh-CN" b="1" dirty="0">
                  <a:solidFill>
                    <a:srgbClr val="FF0000"/>
                  </a:solidFill>
                  <a:latin typeface="Times New Roman" pitchFamily="18" charset="0"/>
                  <a:cs typeface="Times New Roman" panose="02020603050405020304" pitchFamily="18" charset="0"/>
                </a:rPr>
                <a:t>b</a:t>
              </a:r>
              <a:r>
                <a:rPr kumimoji="1" lang="en-US" altLang="zh-CN" b="1" dirty="0">
                  <a:latin typeface="Times New Roman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21" name="Line 59"/>
            <p:cNvSpPr>
              <a:spLocks noChangeShapeType="1"/>
            </p:cNvSpPr>
            <p:nvPr/>
          </p:nvSpPr>
          <p:spPr bwMode="auto">
            <a:xfrm flipH="1">
              <a:off x="849688" y="3030953"/>
              <a:ext cx="787400" cy="257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Rectangle 69"/>
            <p:cNvSpPr>
              <a:spLocks noChangeArrowheads="1"/>
            </p:cNvSpPr>
            <p:nvPr/>
          </p:nvSpPr>
          <p:spPr bwMode="auto">
            <a:xfrm>
              <a:off x="572325" y="3989487"/>
              <a:ext cx="471283" cy="397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rgbClr val="3333CC"/>
                </a:buClr>
                <a:buSzPct val="75000"/>
              </a:pPr>
              <a:r>
                <a:rPr kumimoji="1"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kumimoji="1" lang="en-US" altLang="zh-CN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  <a:r>
                <a:rPr kumimoji="1"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kumimoji="1" lang="en-US" altLang="zh-CN" b="1" dirty="0">
                <a:latin typeface="Times New Roman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Line 47"/>
            <p:cNvSpPr>
              <a:spLocks noChangeShapeType="1"/>
            </p:cNvSpPr>
            <p:nvPr/>
          </p:nvSpPr>
          <p:spPr bwMode="auto">
            <a:xfrm flipH="1">
              <a:off x="1637359" y="4179549"/>
              <a:ext cx="350515" cy="2160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Line 48"/>
            <p:cNvSpPr>
              <a:spLocks noChangeShapeType="1"/>
            </p:cNvSpPr>
            <p:nvPr/>
          </p:nvSpPr>
          <p:spPr bwMode="auto">
            <a:xfrm>
              <a:off x="1997400" y="4179549"/>
              <a:ext cx="1588" cy="3349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Line 49"/>
            <p:cNvSpPr>
              <a:spLocks noChangeShapeType="1"/>
            </p:cNvSpPr>
            <p:nvPr/>
          </p:nvSpPr>
          <p:spPr bwMode="auto">
            <a:xfrm>
              <a:off x="1997400" y="4179550"/>
              <a:ext cx="461199" cy="2073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53"/>
            <p:cNvSpPr>
              <a:spLocks noChangeArrowheads="1"/>
            </p:cNvSpPr>
            <p:nvPr/>
          </p:nvSpPr>
          <p:spPr bwMode="auto">
            <a:xfrm>
              <a:off x="1393267" y="4973375"/>
              <a:ext cx="442429" cy="5391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ts val="15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</a:p>
            <a:p>
              <a:pPr eaLnBrk="0" hangingPunct="0">
                <a:lnSpc>
                  <a:spcPts val="15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dirty="0" smtClean="0">
                  <a:latin typeface="Times New Roman" pitchFamily="18" charset="0"/>
                  <a:cs typeface="Times New Roman" panose="02020603050405020304" pitchFamily="18" charset="0"/>
                </a:rPr>
                <a:t>(</a:t>
              </a:r>
              <a:r>
                <a:rPr kumimoji="1" lang="en-US" altLang="zh-CN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anose="02020603050405020304" pitchFamily="18" charset="0"/>
                </a:rPr>
                <a:t>c</a:t>
              </a:r>
              <a:r>
                <a:rPr kumimoji="1" lang="en-US" altLang="zh-CN" b="1" dirty="0" smtClean="0">
                  <a:latin typeface="Times New Roman" pitchFamily="18" charset="0"/>
                  <a:cs typeface="Times New Roman" panose="02020603050405020304" pitchFamily="18" charset="0"/>
                </a:rPr>
                <a:t>)</a:t>
              </a:r>
              <a:endParaRPr kumimoji="1" lang="en-US" altLang="zh-CN" b="1" dirty="0">
                <a:latin typeface="Times New Roman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Rectangle 57"/>
            <p:cNvSpPr>
              <a:spLocks noChangeArrowheads="1"/>
            </p:cNvSpPr>
            <p:nvPr/>
          </p:nvSpPr>
          <p:spPr bwMode="auto">
            <a:xfrm>
              <a:off x="1495041" y="4395573"/>
              <a:ext cx="1175643" cy="3756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kumimoji="1"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b="1" dirty="0" err="1" smtClean="0">
                  <a:latin typeface="Times New Roman" pitchFamily="18" charset="0"/>
                  <a:cs typeface="Times New Roman" panose="02020603050405020304" pitchFamily="18" charset="0"/>
                </a:rPr>
                <a:t>relop</a:t>
              </a:r>
              <a:r>
                <a:rPr kumimoji="1" lang="en-US" altLang="zh-CN" b="1" dirty="0" smtClean="0">
                  <a:latin typeface="Times New Roman" pitchFamily="18" charset="0"/>
                  <a:cs typeface="Times New Roman" panose="02020603050405020304" pitchFamily="18" charset="0"/>
                </a:rPr>
                <a:t>  </a:t>
              </a:r>
              <a:r>
                <a:rPr kumimoji="1" lang="en-US" altLang="zh-CN" b="1" i="1" dirty="0" smtClean="0">
                  <a:latin typeface="Times New Roman" pitchFamily="18" charset="0"/>
                  <a:cs typeface="Times New Roman" panose="02020603050405020304" pitchFamily="18" charset="0"/>
                </a:rPr>
                <a:t>E</a:t>
              </a:r>
              <a:endParaRPr kumimoji="1" lang="en-US" altLang="zh-CN" b="1" i="1" dirty="0">
                <a:latin typeface="Times New Roman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Line 60"/>
            <p:cNvSpPr>
              <a:spLocks noChangeShapeType="1"/>
            </p:cNvSpPr>
            <p:nvPr/>
          </p:nvSpPr>
          <p:spPr bwMode="auto">
            <a:xfrm flipH="1">
              <a:off x="1612752" y="4691162"/>
              <a:ext cx="0" cy="2889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Line 66"/>
            <p:cNvSpPr>
              <a:spLocks noChangeShapeType="1"/>
            </p:cNvSpPr>
            <p:nvPr/>
          </p:nvSpPr>
          <p:spPr bwMode="auto">
            <a:xfrm flipH="1">
              <a:off x="2458599" y="4763826"/>
              <a:ext cx="0" cy="2444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Line 64"/>
            <p:cNvSpPr>
              <a:spLocks noChangeShapeType="1"/>
            </p:cNvSpPr>
            <p:nvPr/>
          </p:nvSpPr>
          <p:spPr bwMode="auto">
            <a:xfrm flipH="1">
              <a:off x="2050950" y="3585213"/>
              <a:ext cx="648842" cy="2763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Line 64"/>
            <p:cNvSpPr>
              <a:spLocks noChangeShapeType="1"/>
            </p:cNvSpPr>
            <p:nvPr/>
          </p:nvSpPr>
          <p:spPr bwMode="auto">
            <a:xfrm flipH="1">
              <a:off x="2688728" y="3585213"/>
              <a:ext cx="11061" cy="2763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Line 64"/>
            <p:cNvSpPr>
              <a:spLocks noChangeShapeType="1"/>
            </p:cNvSpPr>
            <p:nvPr/>
          </p:nvSpPr>
          <p:spPr bwMode="auto">
            <a:xfrm>
              <a:off x="2699791" y="3585213"/>
              <a:ext cx="899840" cy="3226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Line 64"/>
            <p:cNvSpPr>
              <a:spLocks noChangeShapeType="1"/>
            </p:cNvSpPr>
            <p:nvPr/>
          </p:nvSpPr>
          <p:spPr bwMode="auto">
            <a:xfrm>
              <a:off x="2699792" y="3585214"/>
              <a:ext cx="1658398" cy="3313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54"/>
            <p:cNvSpPr>
              <a:spLocks noChangeArrowheads="1"/>
            </p:cNvSpPr>
            <p:nvPr/>
          </p:nvSpPr>
          <p:spPr bwMode="auto">
            <a:xfrm>
              <a:off x="2681904" y="4351777"/>
              <a:ext cx="2276264" cy="397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while</a:t>
              </a:r>
              <a:r>
                <a:rPr kumimoji="1" lang="en-US" altLang="zh-CN" b="1" dirty="0" smtClean="0">
                  <a:latin typeface="Times New Roman" pitchFamily="18" charset="0"/>
                  <a:cs typeface="Times New Roman" panose="02020603050405020304" pitchFamily="18" charset="0"/>
                </a:rPr>
                <a:t>  </a:t>
              </a:r>
              <a:r>
                <a:rPr kumimoji="1" lang="en-US" altLang="zh-CN" b="1" i="1" dirty="0" smtClean="0">
                  <a:latin typeface="Times New Roman" pitchFamily="18" charset="0"/>
                  <a:cs typeface="Times New Roman" panose="02020603050405020304" pitchFamily="18" charset="0"/>
                </a:rPr>
                <a:t>B</a:t>
              </a:r>
              <a:r>
                <a:rPr kumimoji="1" lang="en-US" altLang="zh-CN" b="1" dirty="0" smtClean="0">
                  <a:latin typeface="Times New Roman" pitchFamily="18" charset="0"/>
                  <a:cs typeface="Times New Roman" panose="02020603050405020304" pitchFamily="18" charset="0"/>
                </a:rPr>
                <a:t>        </a:t>
              </a:r>
              <a:r>
                <a:rPr kumimoji="1" lang="en-US" altLang="zh-CN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anose="02020603050405020304" pitchFamily="18" charset="0"/>
                </a:rPr>
                <a:t>do</a:t>
              </a:r>
              <a:r>
                <a:rPr kumimoji="1" lang="en-US" altLang="zh-CN" b="1" dirty="0" smtClean="0">
                  <a:latin typeface="Times New Roman" pitchFamily="18" charset="0"/>
                  <a:cs typeface="Times New Roman" panose="02020603050405020304" pitchFamily="18" charset="0"/>
                </a:rPr>
                <a:t>        </a:t>
              </a:r>
              <a:r>
                <a:rPr kumimoji="1" lang="en-US" altLang="zh-CN" b="1" i="1" dirty="0" smtClean="0">
                  <a:latin typeface="Times New Roman" pitchFamily="18" charset="0"/>
                  <a:cs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35" name="Line 55"/>
            <p:cNvSpPr>
              <a:spLocks noChangeShapeType="1"/>
            </p:cNvSpPr>
            <p:nvPr/>
          </p:nvSpPr>
          <p:spPr bwMode="auto">
            <a:xfrm flipH="1">
              <a:off x="3209524" y="4155349"/>
              <a:ext cx="437598" cy="2300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Line 56"/>
            <p:cNvSpPr>
              <a:spLocks noChangeShapeType="1"/>
            </p:cNvSpPr>
            <p:nvPr/>
          </p:nvSpPr>
          <p:spPr bwMode="auto">
            <a:xfrm>
              <a:off x="3680249" y="4156809"/>
              <a:ext cx="1072173" cy="2455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Line 59"/>
            <p:cNvSpPr>
              <a:spLocks noChangeShapeType="1"/>
            </p:cNvSpPr>
            <p:nvPr/>
          </p:nvSpPr>
          <p:spPr bwMode="auto">
            <a:xfrm>
              <a:off x="3680249" y="4155348"/>
              <a:ext cx="453391" cy="2824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Line 59"/>
            <p:cNvSpPr>
              <a:spLocks noChangeShapeType="1"/>
            </p:cNvSpPr>
            <p:nvPr/>
          </p:nvSpPr>
          <p:spPr bwMode="auto">
            <a:xfrm flipH="1">
              <a:off x="3568104" y="4156809"/>
              <a:ext cx="90238" cy="2822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Line 47"/>
            <p:cNvSpPr>
              <a:spLocks noChangeShapeType="1"/>
            </p:cNvSpPr>
            <p:nvPr/>
          </p:nvSpPr>
          <p:spPr bwMode="auto">
            <a:xfrm flipH="1">
              <a:off x="3191146" y="4755613"/>
              <a:ext cx="272630" cy="2551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Line 48"/>
            <p:cNvSpPr>
              <a:spLocks noChangeShapeType="1"/>
            </p:cNvSpPr>
            <p:nvPr/>
          </p:nvSpPr>
          <p:spPr bwMode="auto">
            <a:xfrm>
              <a:off x="3473303" y="4755613"/>
              <a:ext cx="1588" cy="3349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Line 49"/>
            <p:cNvSpPr>
              <a:spLocks noChangeShapeType="1"/>
            </p:cNvSpPr>
            <p:nvPr/>
          </p:nvSpPr>
          <p:spPr bwMode="auto">
            <a:xfrm>
              <a:off x="3473304" y="4755613"/>
              <a:ext cx="421752" cy="2160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Rectangle 57"/>
            <p:cNvSpPr>
              <a:spLocks noChangeArrowheads="1"/>
            </p:cNvSpPr>
            <p:nvPr/>
          </p:nvSpPr>
          <p:spPr bwMode="auto">
            <a:xfrm>
              <a:off x="2970944" y="4971637"/>
              <a:ext cx="1117935" cy="3756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kumimoji="1"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b="1" dirty="0" err="1" smtClean="0">
                  <a:latin typeface="Times New Roman" pitchFamily="18" charset="0"/>
                  <a:cs typeface="Times New Roman" panose="02020603050405020304" pitchFamily="18" charset="0"/>
                </a:rPr>
                <a:t>relop</a:t>
              </a:r>
              <a:r>
                <a:rPr kumimoji="1" lang="en-US" altLang="zh-CN" b="1" dirty="0" smtClean="0">
                  <a:latin typeface="Times New Roman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b="1" i="1" dirty="0" smtClean="0">
                  <a:latin typeface="Times New Roman" pitchFamily="18" charset="0"/>
                  <a:cs typeface="Times New Roman" panose="02020603050405020304" pitchFamily="18" charset="0"/>
                </a:rPr>
                <a:t>E</a:t>
              </a:r>
              <a:endParaRPr kumimoji="1" lang="en-US" altLang="zh-CN" b="1" i="1" dirty="0">
                <a:latin typeface="Times New Roman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Line 60"/>
            <p:cNvSpPr>
              <a:spLocks noChangeShapeType="1"/>
            </p:cNvSpPr>
            <p:nvPr/>
          </p:nvSpPr>
          <p:spPr bwMode="auto">
            <a:xfrm flipH="1">
              <a:off x="3147479" y="5267226"/>
              <a:ext cx="0" cy="2889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Line 66"/>
            <p:cNvSpPr>
              <a:spLocks noChangeShapeType="1"/>
            </p:cNvSpPr>
            <p:nvPr/>
          </p:nvSpPr>
          <p:spPr bwMode="auto">
            <a:xfrm flipH="1">
              <a:off x="3898189" y="5339890"/>
              <a:ext cx="0" cy="2444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Rectangle 54"/>
            <p:cNvSpPr>
              <a:spLocks noChangeArrowheads="1"/>
            </p:cNvSpPr>
            <p:nvPr/>
          </p:nvSpPr>
          <p:spPr bwMode="auto">
            <a:xfrm>
              <a:off x="4224989" y="4975542"/>
              <a:ext cx="1375377" cy="7577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    </a:t>
              </a:r>
              <a:r>
                <a:rPr kumimoji="1" lang="en-US" altLang="zh-CN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kumimoji="1"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  <a:r>
                <a:rPr kumimoji="1" lang="en-US" altLang="zh-CN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kumimoji="1"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  <a:r>
                <a:rPr kumimoji="1" lang="en-US" altLang="zh-CN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</a:p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dirty="0" smtClean="0">
                  <a:latin typeface="Times New Roman" pitchFamily="18" charset="0"/>
                  <a:cs typeface="Times New Roman" panose="02020603050405020304" pitchFamily="18" charset="0"/>
                </a:rPr>
                <a:t>(</a:t>
              </a:r>
              <a:r>
                <a:rPr kumimoji="1" lang="en-US" altLang="zh-CN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anose="02020603050405020304" pitchFamily="18" charset="0"/>
                </a:rPr>
                <a:t>z</a:t>
              </a:r>
              <a:r>
                <a:rPr kumimoji="1" lang="en-US" altLang="zh-CN" b="1" dirty="0" smtClean="0">
                  <a:latin typeface="Times New Roman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46" name="Line 55"/>
            <p:cNvSpPr>
              <a:spLocks noChangeShapeType="1"/>
            </p:cNvSpPr>
            <p:nvPr/>
          </p:nvSpPr>
          <p:spPr bwMode="auto">
            <a:xfrm flipH="1">
              <a:off x="4577674" y="4691162"/>
              <a:ext cx="188075" cy="3180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Line 56"/>
            <p:cNvSpPr>
              <a:spLocks noChangeShapeType="1"/>
            </p:cNvSpPr>
            <p:nvPr/>
          </p:nvSpPr>
          <p:spPr bwMode="auto">
            <a:xfrm>
              <a:off x="4752422" y="4707260"/>
              <a:ext cx="726208" cy="3228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Line 59"/>
            <p:cNvSpPr>
              <a:spLocks noChangeShapeType="1"/>
            </p:cNvSpPr>
            <p:nvPr/>
          </p:nvSpPr>
          <p:spPr bwMode="auto">
            <a:xfrm>
              <a:off x="4762608" y="4691162"/>
              <a:ext cx="398739" cy="3180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Line 59"/>
            <p:cNvSpPr>
              <a:spLocks noChangeShapeType="1"/>
            </p:cNvSpPr>
            <p:nvPr/>
          </p:nvSpPr>
          <p:spPr bwMode="auto">
            <a:xfrm>
              <a:off x="4752422" y="4703782"/>
              <a:ext cx="19075" cy="3054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Line 47"/>
            <p:cNvSpPr>
              <a:spLocks noChangeShapeType="1"/>
            </p:cNvSpPr>
            <p:nvPr/>
          </p:nvSpPr>
          <p:spPr bwMode="auto">
            <a:xfrm flipH="1">
              <a:off x="4924643" y="5318945"/>
              <a:ext cx="208552" cy="2453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Line 48"/>
            <p:cNvSpPr>
              <a:spLocks noChangeShapeType="1"/>
            </p:cNvSpPr>
            <p:nvPr/>
          </p:nvSpPr>
          <p:spPr bwMode="auto">
            <a:xfrm>
              <a:off x="5142722" y="5318945"/>
              <a:ext cx="1588" cy="3349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Line 49"/>
            <p:cNvSpPr>
              <a:spLocks noChangeShapeType="1"/>
            </p:cNvSpPr>
            <p:nvPr/>
          </p:nvSpPr>
          <p:spPr bwMode="auto">
            <a:xfrm>
              <a:off x="5142722" y="5318945"/>
              <a:ext cx="245175" cy="2453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Rectangle 57"/>
            <p:cNvSpPr>
              <a:spLocks noChangeArrowheads="1"/>
            </p:cNvSpPr>
            <p:nvPr/>
          </p:nvSpPr>
          <p:spPr bwMode="auto">
            <a:xfrm>
              <a:off x="4712371" y="5534969"/>
              <a:ext cx="856004" cy="397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kumimoji="1"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kumimoji="1" lang="en-US" altLang="zh-CN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 </a:t>
              </a:r>
              <a:r>
                <a:rPr kumimoji="1"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kumimoji="1" lang="en-US" altLang="zh-CN" b="1" i="1" dirty="0">
                <a:latin typeface="Times New Roman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Line 60"/>
            <p:cNvSpPr>
              <a:spLocks noChangeShapeType="1"/>
            </p:cNvSpPr>
            <p:nvPr/>
          </p:nvSpPr>
          <p:spPr bwMode="auto">
            <a:xfrm flipH="1">
              <a:off x="4830082" y="5830558"/>
              <a:ext cx="0" cy="2889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Line 66"/>
            <p:cNvSpPr>
              <a:spLocks noChangeShapeType="1"/>
            </p:cNvSpPr>
            <p:nvPr/>
          </p:nvSpPr>
          <p:spPr bwMode="auto">
            <a:xfrm flipH="1">
              <a:off x="5387897" y="5877272"/>
              <a:ext cx="0" cy="2444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5508104" y="4552088"/>
              <a:ext cx="1029128" cy="533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ts val="15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  </a:t>
              </a:r>
              <a:r>
                <a:rPr kumimoji="1" lang="en-US" altLang="zh-CN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kumimoji="1"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kumimoji="1" lang="en-US" altLang="zh-CN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kumimoji="1"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</a:p>
            <a:p>
              <a:pPr eaLnBrk="0" hangingPunct="0">
                <a:lnSpc>
                  <a:spcPts val="15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dirty="0" smtClean="0">
                  <a:latin typeface="Times New Roman" pitchFamily="18" charset="0"/>
                  <a:cs typeface="Times New Roman" panose="02020603050405020304" pitchFamily="18" charset="0"/>
                </a:rPr>
                <a:t>(</a:t>
              </a:r>
              <a:r>
                <a:rPr kumimoji="1" lang="en-US" altLang="zh-CN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anose="02020603050405020304" pitchFamily="18" charset="0"/>
                </a:rPr>
                <a:t>x</a:t>
              </a:r>
              <a:r>
                <a:rPr kumimoji="1" lang="en-US" altLang="zh-CN" b="1" dirty="0" smtClean="0">
                  <a:latin typeface="Times New Roman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57" name="Line 55"/>
            <p:cNvSpPr>
              <a:spLocks noChangeShapeType="1"/>
            </p:cNvSpPr>
            <p:nvPr/>
          </p:nvSpPr>
          <p:spPr bwMode="auto">
            <a:xfrm>
              <a:off x="5855695" y="4138584"/>
              <a:ext cx="119232" cy="3869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Line 56"/>
            <p:cNvSpPr>
              <a:spLocks noChangeShapeType="1"/>
            </p:cNvSpPr>
            <p:nvPr/>
          </p:nvSpPr>
          <p:spPr bwMode="auto">
            <a:xfrm>
              <a:off x="5855695" y="4151154"/>
              <a:ext cx="536534" cy="3535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Line 59"/>
            <p:cNvSpPr>
              <a:spLocks noChangeShapeType="1"/>
            </p:cNvSpPr>
            <p:nvPr/>
          </p:nvSpPr>
          <p:spPr bwMode="auto">
            <a:xfrm>
              <a:off x="5855696" y="4161628"/>
              <a:ext cx="322679" cy="3639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Line 59"/>
            <p:cNvSpPr>
              <a:spLocks noChangeShapeType="1"/>
            </p:cNvSpPr>
            <p:nvPr/>
          </p:nvSpPr>
          <p:spPr bwMode="auto">
            <a:xfrm flipH="1">
              <a:off x="5655043" y="4138583"/>
              <a:ext cx="200653" cy="3660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Line 60"/>
            <p:cNvSpPr>
              <a:spLocks noChangeShapeType="1"/>
            </p:cNvSpPr>
            <p:nvPr/>
          </p:nvSpPr>
          <p:spPr bwMode="auto">
            <a:xfrm flipH="1">
              <a:off x="6208410" y="4796259"/>
              <a:ext cx="0" cy="2889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1763688" y="4653136"/>
              <a:ext cx="470000" cy="3970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eaLnBrk="0" hangingPunct="0">
                <a:lnSpc>
                  <a:spcPct val="110000"/>
                </a:lnSpc>
                <a:spcBef>
                  <a:spcPct val="20000"/>
                </a:spcBef>
                <a:buClr>
                  <a:srgbClr val="3333CC"/>
                </a:buClr>
                <a:buSzPct val="75000"/>
              </a:pPr>
              <a:r>
                <a:rPr kumimoji="1"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kumimoji="1"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  <a:r>
                <a:rPr kumimoji="1"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63" name="Rectangle 53"/>
            <p:cNvSpPr>
              <a:spLocks noChangeArrowheads="1"/>
            </p:cNvSpPr>
            <p:nvPr/>
          </p:nvSpPr>
          <p:spPr bwMode="auto">
            <a:xfrm>
              <a:off x="2195736" y="5013176"/>
              <a:ext cx="634789" cy="533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ts val="15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nu</a:t>
              </a:r>
              <a:r>
                <a:rPr kumimoji="1" lang="en-US" altLang="zh-CN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0" hangingPunct="0">
                <a:lnSpc>
                  <a:spcPts val="15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dirty="0" smtClean="0">
                  <a:latin typeface="Times New Roman" pitchFamily="18" charset="0"/>
                  <a:cs typeface="Times New Roman" panose="02020603050405020304" pitchFamily="18" charset="0"/>
                </a:rPr>
                <a:t> (</a:t>
              </a:r>
              <a:r>
                <a:rPr kumimoji="1" lang="en-US" altLang="zh-CN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anose="02020603050405020304" pitchFamily="18" charset="0"/>
                </a:rPr>
                <a:t>5</a:t>
              </a:r>
              <a:r>
                <a:rPr kumimoji="1" lang="en-US" altLang="zh-CN" b="1" dirty="0" smtClean="0">
                  <a:latin typeface="Times New Roman" pitchFamily="18" charset="0"/>
                  <a:cs typeface="Times New Roman" panose="02020603050405020304" pitchFamily="18" charset="0"/>
                </a:rPr>
                <a:t>)</a:t>
              </a:r>
              <a:endParaRPr kumimoji="1" lang="en-US" altLang="zh-CN" b="1" dirty="0">
                <a:latin typeface="Times New Roman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Rectangle 53"/>
            <p:cNvSpPr>
              <a:spLocks noChangeArrowheads="1"/>
            </p:cNvSpPr>
            <p:nvPr/>
          </p:nvSpPr>
          <p:spPr bwMode="auto">
            <a:xfrm>
              <a:off x="2928678" y="5570774"/>
              <a:ext cx="455253" cy="533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ts val="15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dirty="0">
                  <a:latin typeface="Times New Roman" pitchFamily="18" charset="0"/>
                  <a:cs typeface="Times New Roman" panose="02020603050405020304" pitchFamily="18" charset="0"/>
                </a:rPr>
                <a:t>id</a:t>
              </a:r>
            </a:p>
            <a:p>
              <a:pPr eaLnBrk="0" hangingPunct="0">
                <a:lnSpc>
                  <a:spcPts val="15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dirty="0" smtClean="0">
                  <a:latin typeface="Times New Roman" pitchFamily="18" charset="0"/>
                  <a:cs typeface="Times New Roman" panose="02020603050405020304" pitchFamily="18" charset="0"/>
                </a:rPr>
                <a:t>(</a:t>
              </a:r>
              <a:r>
                <a:rPr kumimoji="1" lang="en-US" altLang="zh-CN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anose="02020603050405020304" pitchFamily="18" charset="0"/>
                </a:rPr>
                <a:t>x</a:t>
              </a:r>
              <a:r>
                <a:rPr kumimoji="1" lang="en-US" altLang="zh-CN" b="1" dirty="0" smtClean="0">
                  <a:latin typeface="Times New Roman" pitchFamily="18" charset="0"/>
                  <a:cs typeface="Times New Roman" panose="02020603050405020304" pitchFamily="18" charset="0"/>
                </a:rPr>
                <a:t>)</a:t>
              </a:r>
              <a:endParaRPr kumimoji="1" lang="en-US" altLang="zh-CN" b="1" dirty="0">
                <a:latin typeface="Times New Roman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Rectangle 53"/>
            <p:cNvSpPr>
              <a:spLocks noChangeArrowheads="1"/>
            </p:cNvSpPr>
            <p:nvPr/>
          </p:nvSpPr>
          <p:spPr bwMode="auto">
            <a:xfrm>
              <a:off x="3684699" y="5589240"/>
              <a:ext cx="455253" cy="533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ts val="15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dirty="0">
                  <a:latin typeface="Times New Roman" pitchFamily="18" charset="0"/>
                  <a:cs typeface="Times New Roman" panose="02020603050405020304" pitchFamily="18" charset="0"/>
                </a:rPr>
                <a:t>id</a:t>
              </a:r>
            </a:p>
            <a:p>
              <a:pPr eaLnBrk="0" hangingPunct="0">
                <a:lnSpc>
                  <a:spcPts val="15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dirty="0" smtClean="0">
                  <a:latin typeface="Times New Roman" pitchFamily="18" charset="0"/>
                  <a:cs typeface="Times New Roman" panose="02020603050405020304" pitchFamily="18" charset="0"/>
                </a:rPr>
                <a:t>(</a:t>
              </a:r>
              <a:r>
                <a:rPr kumimoji="1" lang="en-US" altLang="zh-CN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anose="02020603050405020304" pitchFamily="18" charset="0"/>
                </a:rPr>
                <a:t>y</a:t>
              </a:r>
              <a:r>
                <a:rPr kumimoji="1" lang="en-US" altLang="zh-CN" b="1" dirty="0" smtClean="0">
                  <a:latin typeface="Times New Roman" pitchFamily="18" charset="0"/>
                  <a:cs typeface="Times New Roman" panose="02020603050405020304" pitchFamily="18" charset="0"/>
                </a:rPr>
                <a:t>)</a:t>
              </a:r>
              <a:endParaRPr kumimoji="1" lang="en-US" altLang="zh-CN" b="1" dirty="0">
                <a:latin typeface="Times New Roman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Rectangle 69"/>
            <p:cNvSpPr>
              <a:spLocks noChangeArrowheads="1"/>
            </p:cNvSpPr>
            <p:nvPr/>
          </p:nvSpPr>
          <p:spPr bwMode="auto">
            <a:xfrm>
              <a:off x="3308629" y="5213623"/>
              <a:ext cx="471283" cy="397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rgbClr val="3333CC"/>
                </a:buClr>
                <a:buSzPct val="75000"/>
              </a:pPr>
              <a:r>
                <a:rPr kumimoji="1"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kumimoji="1" lang="en-US" altLang="zh-CN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&gt;</a:t>
              </a:r>
              <a:r>
                <a:rPr kumimoji="1"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kumimoji="1" lang="en-US" altLang="zh-CN" b="1" dirty="0">
                <a:latin typeface="Times New Roman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Rectangle 53"/>
            <p:cNvSpPr>
              <a:spLocks noChangeArrowheads="1"/>
            </p:cNvSpPr>
            <p:nvPr/>
          </p:nvSpPr>
          <p:spPr bwMode="auto">
            <a:xfrm>
              <a:off x="4620803" y="6136264"/>
              <a:ext cx="455253" cy="533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ts val="15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dirty="0">
                  <a:latin typeface="Times New Roman" pitchFamily="18" charset="0"/>
                  <a:cs typeface="Times New Roman" panose="02020603050405020304" pitchFamily="18" charset="0"/>
                </a:rPr>
                <a:t>id</a:t>
              </a:r>
            </a:p>
            <a:p>
              <a:pPr eaLnBrk="0" hangingPunct="0">
                <a:lnSpc>
                  <a:spcPts val="15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dirty="0" smtClean="0">
                  <a:latin typeface="Times New Roman" pitchFamily="18" charset="0"/>
                  <a:cs typeface="Times New Roman" panose="02020603050405020304" pitchFamily="18" charset="0"/>
                </a:rPr>
                <a:t>(</a:t>
              </a:r>
              <a:r>
                <a:rPr kumimoji="1" lang="en-US" altLang="zh-CN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anose="02020603050405020304" pitchFamily="18" charset="0"/>
                </a:rPr>
                <a:t>x</a:t>
              </a:r>
              <a:r>
                <a:rPr kumimoji="1" lang="en-US" altLang="zh-CN" b="1" dirty="0" smtClean="0">
                  <a:latin typeface="Times New Roman" pitchFamily="18" charset="0"/>
                  <a:cs typeface="Times New Roman" panose="02020603050405020304" pitchFamily="18" charset="0"/>
                </a:rPr>
                <a:t>)</a:t>
              </a:r>
              <a:endParaRPr kumimoji="1" lang="en-US" altLang="zh-CN" b="1" dirty="0">
                <a:latin typeface="Times New Roman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Rectangle 53"/>
            <p:cNvSpPr>
              <a:spLocks noChangeArrowheads="1"/>
            </p:cNvSpPr>
            <p:nvPr/>
          </p:nvSpPr>
          <p:spPr bwMode="auto">
            <a:xfrm>
              <a:off x="5076056" y="6136264"/>
              <a:ext cx="634789" cy="533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ts val="15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nu</a:t>
              </a:r>
              <a:r>
                <a:rPr kumimoji="1" lang="en-US" altLang="zh-CN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0" hangingPunct="0">
                <a:lnSpc>
                  <a:spcPts val="15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dirty="0" smtClean="0">
                  <a:latin typeface="Times New Roman" pitchFamily="18" charset="0"/>
                  <a:cs typeface="Times New Roman" panose="02020603050405020304" pitchFamily="18" charset="0"/>
                </a:rPr>
                <a:t> (</a:t>
              </a:r>
              <a:r>
                <a:rPr kumimoji="1" lang="en-US" altLang="zh-CN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anose="02020603050405020304" pitchFamily="18" charset="0"/>
                </a:rPr>
                <a:t>1</a:t>
              </a:r>
              <a:r>
                <a:rPr kumimoji="1" lang="en-US" altLang="zh-CN" b="1" dirty="0" smtClean="0">
                  <a:latin typeface="Times New Roman" pitchFamily="18" charset="0"/>
                  <a:cs typeface="Times New Roman" panose="02020603050405020304" pitchFamily="18" charset="0"/>
                </a:rPr>
                <a:t>)</a:t>
              </a:r>
              <a:endParaRPr kumimoji="1" lang="en-US" altLang="zh-CN" b="1" dirty="0">
                <a:latin typeface="Times New Roman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Rectangle 53"/>
            <p:cNvSpPr>
              <a:spLocks noChangeArrowheads="1"/>
            </p:cNvSpPr>
            <p:nvPr/>
          </p:nvSpPr>
          <p:spPr bwMode="auto">
            <a:xfrm>
              <a:off x="5999131" y="5128152"/>
              <a:ext cx="455253" cy="533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ts val="15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dirty="0">
                  <a:latin typeface="Times New Roman" pitchFamily="18" charset="0"/>
                  <a:cs typeface="Times New Roman" panose="02020603050405020304" pitchFamily="18" charset="0"/>
                </a:rPr>
                <a:t>id</a:t>
              </a:r>
            </a:p>
            <a:p>
              <a:pPr eaLnBrk="0" hangingPunct="0">
                <a:lnSpc>
                  <a:spcPts val="15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dirty="0" smtClean="0">
                  <a:latin typeface="Times New Roman" pitchFamily="18" charset="0"/>
                  <a:cs typeface="Times New Roman" panose="02020603050405020304" pitchFamily="18" charset="0"/>
                </a:rPr>
                <a:t>(</a:t>
              </a:r>
              <a:r>
                <a:rPr kumimoji="1" lang="en-US" altLang="zh-CN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anose="02020603050405020304" pitchFamily="18" charset="0"/>
                </a:rPr>
                <a:t>y</a:t>
              </a:r>
              <a:r>
                <a:rPr kumimoji="1" lang="en-US" altLang="zh-CN" b="1" dirty="0" smtClean="0">
                  <a:latin typeface="Times New Roman" pitchFamily="18" charset="0"/>
                  <a:cs typeface="Times New Roman" panose="02020603050405020304" pitchFamily="18" charset="0"/>
                </a:rPr>
                <a:t>)</a:t>
              </a:r>
              <a:endParaRPr kumimoji="1" lang="en-US" altLang="zh-CN" b="1" dirty="0">
                <a:latin typeface="Times New Roman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0" name="内容占位符 2"/>
          <p:cNvSpPr txBox="1">
            <a:spLocks/>
          </p:cNvSpPr>
          <p:nvPr/>
        </p:nvSpPr>
        <p:spPr bwMode="auto">
          <a:xfrm>
            <a:off x="6702536" y="1453624"/>
            <a:ext cx="2242600" cy="35342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100: ( </a:t>
            </a:r>
            <a:r>
              <a:rPr lang="en-US" altLang="zh-CN" sz="1800" b="1" i="1" kern="0" dirty="0" smtClean="0">
                <a:ea typeface="楷体_GB2312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&lt;,</a:t>
            </a:r>
            <a:r>
              <a:rPr lang="en-US" altLang="zh-CN" sz="1800" b="1" i="1" kern="0" dirty="0" smtClean="0">
                <a:ea typeface="楷体_GB2312" pitchFamily="49" charset="-122"/>
                <a:cs typeface="Times New Roman" panose="02020603050405020304" pitchFamily="18" charset="0"/>
              </a:rPr>
              <a:t> a </a:t>
            </a:r>
            <a:r>
              <a:rPr lang="en-US" altLang="zh-CN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1800" b="1" i="1" kern="0" dirty="0" smtClean="0"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 , 102</a:t>
            </a:r>
            <a:r>
              <a:rPr lang="zh-CN" altLang="en-US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)</a:t>
            </a:r>
            <a:endParaRPr lang="zh-CN" altLang="en-US" sz="1800" b="1" kern="0" dirty="0" smtClean="0"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101:</a:t>
            </a:r>
            <a:r>
              <a:rPr lang="zh-CN" altLang="en-US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1800" b="1" i="1" kern="0" dirty="0" smtClean="0">
                <a:ea typeface="楷体_GB2312" pitchFamily="49" charset="-122"/>
                <a:cs typeface="Times New Roman" panose="02020603050405020304" pitchFamily="18" charset="0"/>
              </a:rPr>
              <a:t>j </a:t>
            </a:r>
            <a:r>
              <a:rPr lang="en-US" altLang="zh-CN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 , - ,  - , 112 )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102:</a:t>
            </a:r>
            <a:r>
              <a:rPr lang="zh-CN" altLang="en-US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1800" b="1" i="1" kern="0" dirty="0" smtClean="0">
                <a:ea typeface="楷体_GB2312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&lt;, </a:t>
            </a:r>
            <a:r>
              <a:rPr lang="en-US" altLang="zh-CN" sz="1800" b="1" i="1" kern="0" dirty="0" smtClean="0">
                <a:ea typeface="楷体_GB2312" pitchFamily="49" charset="-122"/>
                <a:cs typeface="Times New Roman" panose="02020603050405020304" pitchFamily="18" charset="0"/>
              </a:rPr>
              <a:t>c </a:t>
            </a:r>
            <a:r>
              <a:rPr lang="en-US" altLang="zh-CN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, 5 , 104 )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103:</a:t>
            </a:r>
            <a:r>
              <a:rPr lang="zh-CN" altLang="en-US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1800" b="1" i="1" kern="0" dirty="0" smtClean="0">
                <a:ea typeface="楷体_GB2312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  , - ,  - , 110 )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104:</a:t>
            </a:r>
            <a:r>
              <a:rPr lang="zh-CN" altLang="en-US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1800" b="1" i="1" kern="0" dirty="0" smtClean="0">
                <a:ea typeface="楷体_GB2312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&gt;, </a:t>
            </a:r>
            <a:r>
              <a:rPr lang="en-US" altLang="zh-CN" sz="1800" b="1" i="1" kern="0" dirty="0" smtClean="0"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 , </a:t>
            </a:r>
            <a:r>
              <a:rPr lang="en-US" altLang="zh-CN" sz="1800" b="1" i="1" kern="0" dirty="0" smtClean="0"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 , 106 )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105:</a:t>
            </a:r>
            <a:r>
              <a:rPr lang="zh-CN" altLang="en-US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1800" b="1" i="1" kern="0" dirty="0" smtClean="0">
                <a:ea typeface="楷体_GB2312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  , - ,  - , 100 )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106:</a:t>
            </a:r>
            <a:r>
              <a:rPr lang="zh-CN" altLang="en-US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( + , </a:t>
            </a:r>
            <a:r>
              <a:rPr lang="en-US" altLang="zh-CN" sz="1800" b="1" i="1" kern="0" dirty="0" smtClean="0"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 , 1 ,   </a:t>
            </a:r>
            <a:r>
              <a:rPr lang="en-US" altLang="zh-CN" sz="1800" b="1" i="1" kern="0" dirty="0" smtClean="0"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800" b="1" i="1" kern="0" baseline="-25000" dirty="0" smtClean="0"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kern="0" baseline="-25000" dirty="0" smtClean="0"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 )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107:</a:t>
            </a:r>
            <a:r>
              <a:rPr lang="zh-CN" altLang="en-US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( = , </a:t>
            </a:r>
            <a:r>
              <a:rPr lang="en-US" altLang="zh-CN" sz="1800" b="1" i="1" kern="0" dirty="0" smtClean="0"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800" b="1" i="1" kern="0" baseline="-25000" dirty="0" smtClean="0"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kern="0" baseline="-25000" dirty="0" smtClean="0"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, - ,   </a:t>
            </a:r>
            <a:r>
              <a:rPr lang="en-US" altLang="zh-CN" sz="1800" b="1" i="1" kern="0" dirty="0" smtClean="0">
                <a:ea typeface="楷体_GB2312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   )</a:t>
            </a:r>
            <a:endParaRPr lang="en-US" altLang="zh-CN" sz="1800" b="1" kern="0" baseline="-25000" dirty="0" smtClean="0"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108:</a:t>
            </a:r>
            <a:r>
              <a:rPr lang="zh-CN" altLang="en-US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1800" b="1" i="1" kern="0" dirty="0" smtClean="0">
                <a:ea typeface="楷体_GB2312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  , - ,  - , 104 )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109:</a:t>
            </a:r>
            <a:r>
              <a:rPr lang="zh-CN" altLang="en-US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1800" b="1" i="1" kern="0" dirty="0" smtClean="0">
                <a:ea typeface="楷体_GB2312" pitchFamily="49" charset="-122"/>
                <a:cs typeface="Times New Roman" panose="02020603050405020304" pitchFamily="18" charset="0"/>
              </a:rPr>
              <a:t>j </a:t>
            </a:r>
            <a:r>
              <a:rPr lang="en-US" altLang="zh-CN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 , - ,  - , 100 )</a:t>
            </a:r>
            <a:endParaRPr lang="zh-CN" altLang="en-US" sz="1800" b="1" kern="0" dirty="0" smtClean="0"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110:</a:t>
            </a:r>
            <a:r>
              <a:rPr lang="zh-CN" altLang="en-US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( = , </a:t>
            </a:r>
            <a:r>
              <a:rPr lang="en-US" altLang="zh-CN" sz="1800" b="1" i="1" kern="0" dirty="0" smtClean="0"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 ,  - ,   </a:t>
            </a:r>
            <a:r>
              <a:rPr lang="en-US" altLang="zh-CN" sz="1800" b="1" i="1" kern="0" dirty="0" smtClean="0"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  )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111:</a:t>
            </a:r>
            <a:r>
              <a:rPr lang="zh-CN" altLang="en-US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 kern="0" dirty="0" smtClean="0">
                <a:ea typeface="楷体_GB2312" pitchFamily="49" charset="-122"/>
                <a:cs typeface="Times New Roman" panose="02020603050405020304" pitchFamily="18" charset="0"/>
              </a:rPr>
              <a:t> j  </a:t>
            </a:r>
            <a:r>
              <a:rPr lang="en-US" altLang="zh-CN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, - ,  - , 100 )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112:</a:t>
            </a:r>
          </a:p>
        </p:txBody>
      </p:sp>
      <p:grpSp>
        <p:nvGrpSpPr>
          <p:cNvPr id="71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72" name="五边形 71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五边形 72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4" name="标题 1"/>
          <p:cNvSpPr txBox="1">
            <a:spLocks/>
          </p:cNvSpPr>
          <p:nvPr/>
        </p:nvSpPr>
        <p:spPr>
          <a:xfrm>
            <a:off x="2786050" y="696442"/>
            <a:ext cx="1800066" cy="123236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 fontAlgn="auto">
              <a:spcAft>
                <a:spcPts val="0"/>
              </a:spcAft>
            </a:pPr>
            <a:r>
              <a:rPr kumimoji="1" lang="en-US" altLang="zh-CN" sz="1600" b="1" dirty="0" smtClean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while </a:t>
            </a:r>
            <a:r>
              <a:rPr kumimoji="1" lang="en-US" altLang="zh-CN" sz="1600" b="1" i="1" dirty="0" smtClean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1600" b="1" dirty="0" smtClean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1600" b="1" i="1" dirty="0" smtClean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1600" b="1" dirty="0" smtClean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do </a:t>
            </a:r>
          </a:p>
          <a:p>
            <a:pPr algn="l" fontAlgn="auto">
              <a:spcAft>
                <a:spcPts val="0"/>
              </a:spcAft>
            </a:pPr>
            <a:r>
              <a:rPr kumimoji="1"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600" b="1" dirty="0" smtClean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  if </a:t>
            </a:r>
            <a:r>
              <a:rPr kumimoji="1" lang="en-US" altLang="zh-CN" sz="1600" b="1" i="1" dirty="0" smtClean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1600" b="1" dirty="0" smtClean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&lt;5 then </a:t>
            </a:r>
          </a:p>
          <a:p>
            <a:pPr algn="l" fontAlgn="auto">
              <a:spcAft>
                <a:spcPts val="0"/>
              </a:spcAft>
            </a:pPr>
            <a:r>
              <a:rPr kumimoji="1" lang="en-US" altLang="zh-CN" sz="1600" b="1" dirty="0" smtClean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        while </a:t>
            </a:r>
            <a:r>
              <a:rPr kumimoji="1" lang="en-US" altLang="zh-CN" sz="1600" b="1" i="1" dirty="0" smtClean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1600" b="1" dirty="0" smtClean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&gt;</a:t>
            </a:r>
            <a:r>
              <a:rPr kumimoji="1" lang="en-US" altLang="zh-CN" sz="1600" b="1" i="1" dirty="0" smtClean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1600" b="1" dirty="0" smtClean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do    </a:t>
            </a:r>
          </a:p>
          <a:p>
            <a:pPr algn="l" fontAlgn="auto">
              <a:spcAft>
                <a:spcPts val="0"/>
              </a:spcAft>
            </a:pPr>
            <a:r>
              <a:rPr kumimoji="1" lang="en-US" altLang="zh-CN" sz="1600" b="1" i="1" dirty="0" smtClean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             z</a:t>
            </a:r>
            <a:r>
              <a:rPr kumimoji="1" lang="en-US" altLang="zh-CN" sz="1600" b="1" dirty="0" smtClean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1600" b="1" i="1" dirty="0" smtClean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1600" b="1" dirty="0" smtClean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+1; </a:t>
            </a:r>
          </a:p>
          <a:p>
            <a:pPr algn="l" fontAlgn="auto">
              <a:spcAft>
                <a:spcPts val="0"/>
              </a:spcAft>
            </a:pPr>
            <a:r>
              <a:rPr kumimoji="1" lang="en-US" altLang="zh-CN" sz="1600" b="1" dirty="0" smtClean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   else </a:t>
            </a:r>
            <a:r>
              <a:rPr kumimoji="1" lang="en-US" altLang="zh-CN" sz="1600" b="1" i="1" dirty="0" smtClean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1600" b="1" dirty="0" smtClean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1600" b="1" i="1" dirty="0" smtClean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1600" b="1" dirty="0" smtClean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;</a:t>
            </a:r>
            <a:endParaRPr lang="zh-CN" altLang="en-US" sz="1600" b="1" dirty="0" smtClean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5" name="右箭头 74"/>
          <p:cNvSpPr/>
          <p:nvPr/>
        </p:nvSpPr>
        <p:spPr>
          <a:xfrm>
            <a:off x="5131296" y="1535864"/>
            <a:ext cx="1384920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477309" y="699542"/>
            <a:ext cx="59503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sz="7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2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4" grpId="0" animBg="1"/>
      <p:bldP spid="75" grpId="0" animBg="1"/>
      <p:bldP spid="7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428596" y="931087"/>
            <a:ext cx="4431436" cy="4212431"/>
          </a:xfrm>
        </p:spPr>
        <p:txBody>
          <a:bodyPr>
            <a:noAutofit/>
          </a:bodyPr>
          <a:lstStyle/>
          <a:p>
            <a:pPr>
              <a:lnSpc>
                <a:spcPts val="3500"/>
              </a:lnSpc>
              <a:buClrTx/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chemeClr val="tx1"/>
                </a:solidFill>
              </a:rPr>
              <a:t>目标代码生成以源程序的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中间表示形式</a:t>
            </a:r>
            <a:r>
              <a:rPr lang="zh-CN" altLang="en-US" b="1" dirty="0" smtClean="0">
                <a:solidFill>
                  <a:schemeClr val="tx1"/>
                </a:solidFill>
              </a:rPr>
              <a:t>作为输入，并把它映射到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目标语言</a:t>
            </a:r>
            <a:endParaRPr lang="en-US" altLang="zh-CN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ts val="3500"/>
              </a:lnSpc>
              <a:buClrTx/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chemeClr val="tx1"/>
                </a:solidFill>
              </a:rPr>
              <a:t>目标代码生成的一个重要任务</a:t>
            </a:r>
            <a:r>
              <a:rPr lang="zh-CN" altLang="en-US" b="1" dirty="0">
                <a:solidFill>
                  <a:schemeClr val="tx1"/>
                </a:solidFill>
              </a:rPr>
              <a:t>是为程序中使用</a:t>
            </a:r>
            <a:r>
              <a:rPr lang="zh-CN" altLang="en-US" b="1" dirty="0" smtClean="0">
                <a:solidFill>
                  <a:schemeClr val="tx1"/>
                </a:solidFill>
              </a:rPr>
              <a:t>的变量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合理分配寄存器</a:t>
            </a:r>
            <a:endParaRPr lang="en-US" altLang="zh-CN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/>
          <a:p>
            <a:pPr algn="l"/>
            <a:r>
              <a:rPr lang="zh-CN" altLang="en-US" sz="3000" b="1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编译器的结构</a:t>
            </a:r>
          </a:p>
        </p:txBody>
      </p:sp>
      <p:grpSp>
        <p:nvGrpSpPr>
          <p:cNvPr id="28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29" name="五边形 28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五边形 29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" b="1640"/>
          <a:stretch>
            <a:fillRect/>
          </a:stretch>
        </p:blipFill>
        <p:spPr>
          <a:xfrm>
            <a:off x="4798446" y="11631"/>
            <a:ext cx="2221826" cy="5117606"/>
          </a:xfrm>
          <a:prstGeom prst="rect">
            <a:avLst/>
          </a:prstGeom>
        </p:spPr>
      </p:pic>
      <p:sp>
        <p:nvSpPr>
          <p:cNvPr id="25" name="Rectangle 42"/>
          <p:cNvSpPr>
            <a:spLocks noChangeArrowheads="1"/>
          </p:cNvSpPr>
          <p:nvPr/>
        </p:nvSpPr>
        <p:spPr bwMode="auto">
          <a:xfrm flipV="1">
            <a:off x="4942462" y="3718875"/>
            <a:ext cx="1928826" cy="385766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" b="1640"/>
          <a:stretch>
            <a:fillRect/>
          </a:stretch>
        </p:blipFill>
        <p:spPr>
          <a:xfrm>
            <a:off x="4798446" y="11631"/>
            <a:ext cx="2221826" cy="5117606"/>
          </a:xfrm>
          <a:prstGeom prst="rect">
            <a:avLst/>
          </a:prstGeom>
        </p:spPr>
      </p:pic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/>
          <a:p>
            <a:pPr algn="l"/>
            <a:r>
              <a:rPr lang="zh-CN" altLang="en-US" sz="3000" b="1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编译器的结构</a:t>
            </a:r>
          </a:p>
        </p:txBody>
      </p:sp>
      <p:grpSp>
        <p:nvGrpSpPr>
          <p:cNvPr id="24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25" name="五边形 24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五边形 25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6" name="Rectangle 42"/>
          <p:cNvSpPr>
            <a:spLocks noChangeArrowheads="1"/>
          </p:cNvSpPr>
          <p:nvPr/>
        </p:nvSpPr>
        <p:spPr bwMode="auto">
          <a:xfrm>
            <a:off x="4932040" y="4371950"/>
            <a:ext cx="1944216" cy="432048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37" name="Rectangle 42"/>
          <p:cNvSpPr>
            <a:spLocks noChangeArrowheads="1"/>
          </p:cNvSpPr>
          <p:nvPr/>
        </p:nvSpPr>
        <p:spPr bwMode="auto">
          <a:xfrm>
            <a:off x="4932040" y="3003798"/>
            <a:ext cx="1944216" cy="432048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371481" y="1202865"/>
            <a:ext cx="4416543" cy="322627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sz="3000" b="1" dirty="0" smtClean="0">
                <a:solidFill>
                  <a:schemeClr val="tx1"/>
                </a:solidFill>
              </a:rPr>
              <a:t> 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代码优化</a:t>
            </a:r>
            <a:endParaRPr lang="en-US" altLang="zh-CN" sz="2800" b="1" dirty="0" smtClean="0">
              <a:solidFill>
                <a:schemeClr val="tx1"/>
              </a:solidFill>
            </a:endParaRPr>
          </a:p>
          <a:p>
            <a:pPr lvl="1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chemeClr val="tx1"/>
                </a:solidFill>
              </a:rPr>
              <a:t>为改进代码所进行的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等价</a:t>
            </a: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程序变换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，使其</a:t>
            </a: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运行得更快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一些、</a:t>
            </a: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占用空间更少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一些，或者二者兼顾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12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G:\QQ截图201607142012副本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1"/>
            <a:ext cx="9144000" cy="5152203"/>
          </a:xfrm>
          <a:prstGeom prst="rect">
            <a:avLst/>
          </a:prstGeom>
          <a:noFill/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071934" y="1563638"/>
            <a:ext cx="4146254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fontAlgn="auto">
              <a:lnSpc>
                <a:spcPts val="4000"/>
              </a:lnSpc>
              <a:spcAft>
                <a:spcPts val="0"/>
              </a:spcAft>
              <a:defRPr/>
            </a:pPr>
            <a:r>
              <a:rPr lang="zh-CN" altLang="en-US" sz="3000" spc="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中间代码生成及</a:t>
            </a:r>
            <a:endParaRPr lang="en-US" altLang="zh-CN" sz="3000" spc="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lvl="0" fontAlgn="auto">
              <a:lnSpc>
                <a:spcPts val="4000"/>
              </a:lnSpc>
              <a:spcAft>
                <a:spcPts val="0"/>
              </a:spcAft>
              <a:defRPr/>
            </a:pPr>
            <a:r>
              <a:rPr lang="en-US" altLang="zh-CN" sz="3000" spc="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   </a:t>
            </a:r>
            <a:r>
              <a:rPr lang="zh-CN" altLang="en-US" sz="3000" spc="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编译器后端概述</a:t>
            </a:r>
            <a:endParaRPr kumimoji="0" lang="zh-CN" altLang="en-US" sz="3000" b="0" i="0" u="none" strike="noStrike" kern="1200" cap="none" spc="6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272150" y="2428874"/>
            <a:ext cx="3443254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楷体" pitchFamily="49" charset="-122"/>
                <a:cs typeface="+mj-cs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楷体" pitchFamily="49" charset="-122"/>
                <a:cs typeface="+mj-cs"/>
              </a:rPr>
              <a:t>哈尔滨工业大学  陈鄞</a:t>
            </a:r>
            <a:endParaRPr kumimoji="0" lang="zh-CN" altLang="en-US" sz="2000" b="1" i="0" u="none" strike="noStrike" kern="1200" cap="none" spc="6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857752" y="1071552"/>
            <a:ext cx="3143250" cy="441325"/>
          </a:xfrm>
          <a:prstGeom prst="rect">
            <a:avLst/>
          </a:prstGeom>
          <a:ln w="12700">
            <a:noFill/>
          </a:ln>
        </p:spPr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0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第一章 绪论</a:t>
            </a:r>
            <a:endParaRPr lang="zh-CN" altLang="en-US" sz="800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6902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23"/>
          <p:cNvSpPr>
            <a:spLocks noChangeArrowheads="1"/>
          </p:cNvSpPr>
          <p:nvPr/>
        </p:nvSpPr>
        <p:spPr bwMode="auto">
          <a:xfrm>
            <a:off x="467544" y="2427734"/>
            <a:ext cx="2428892" cy="1071570"/>
          </a:xfrm>
          <a:prstGeom prst="wedgeRoundRectCallout">
            <a:avLst>
              <a:gd name="adj1" fmla="val 57122"/>
              <a:gd name="adj2" fmla="val 75139"/>
              <a:gd name="adj3" fmla="val 16667"/>
            </a:avLst>
          </a:prstGeom>
          <a:noFill/>
          <a:ln w="25400">
            <a:solidFill>
              <a:schemeClr val="accent2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3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可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重定位</a:t>
            </a:r>
            <a:r>
              <a:rPr lang="en-US" altLang="zh-CN" sz="16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1600" b="1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Relocatable</a:t>
            </a:r>
            <a:r>
              <a:rPr lang="en-US" altLang="zh-CN" sz="16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16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endParaRPr lang="en-US" altLang="zh-CN" sz="1600" b="1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spcBef>
                <a:spcPct val="30000"/>
              </a:spcBef>
            </a:pPr>
            <a:r>
              <a:rPr lang="zh-CN" altLang="en-US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在</a:t>
            </a:r>
            <a:r>
              <a:rPr lang="zh-CN" altLang="en-US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内存中存放的起始位置</a:t>
            </a:r>
            <a:r>
              <a:rPr lang="en-US" altLang="zh-CN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lang="zh-CN" altLang="en-US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不是固定</a:t>
            </a:r>
            <a:r>
              <a:rPr lang="zh-CN" altLang="en-US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endParaRPr lang="en-US" altLang="zh-CN" b="1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42876" y="4559872"/>
            <a:ext cx="335755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lvl="0" algn="ctr">
              <a:spcBef>
                <a:spcPct val="30000"/>
              </a:spcBef>
            </a:pPr>
            <a:r>
              <a:rPr lang="zh-CN" altLang="en-US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起始</a:t>
            </a:r>
            <a:r>
              <a:rPr lang="zh-CN" altLang="en-US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位置</a:t>
            </a:r>
            <a:r>
              <a:rPr lang="en-US" altLang="zh-CN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</a:t>
            </a:r>
            <a:r>
              <a:rPr lang="zh-CN" altLang="en-US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相对地址</a:t>
            </a:r>
            <a:r>
              <a:rPr lang="en-US" altLang="zh-CN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lang="zh-CN" altLang="en-US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绝对地址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2572163" y="928676"/>
            <a:ext cx="3714349" cy="3920142"/>
            <a:chOff x="1753071" y="915566"/>
            <a:chExt cx="2967853" cy="3920142"/>
          </a:xfrm>
        </p:grpSpPr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2051720" y="1308495"/>
              <a:ext cx="2304256" cy="3517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预处理器</a:t>
              </a:r>
              <a:r>
                <a:rPr lang="zh-CN" altLang="en-US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en-US" altLang="zh-CN" sz="16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(Preprocessor)</a:t>
              </a:r>
            </a:p>
          </p:txBody>
        </p:sp>
        <p:sp>
          <p:nvSpPr>
            <p:cNvPr id="28" name="Line 5"/>
            <p:cNvSpPr>
              <a:spLocks noChangeShapeType="1"/>
            </p:cNvSpPr>
            <p:nvPr/>
          </p:nvSpPr>
          <p:spPr bwMode="auto">
            <a:xfrm>
              <a:off x="3204492" y="1142990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29" name="Rectangle 6"/>
            <p:cNvSpPr>
              <a:spLocks noChangeArrowheads="1"/>
            </p:cNvSpPr>
            <p:nvPr/>
          </p:nvSpPr>
          <p:spPr bwMode="auto">
            <a:xfrm>
              <a:off x="2494778" y="915566"/>
              <a:ext cx="1366276" cy="2155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源程序</a:t>
              </a:r>
            </a:p>
          </p:txBody>
        </p:sp>
        <p:sp>
          <p:nvSpPr>
            <p:cNvPr id="30" name="Rectangle 7"/>
            <p:cNvSpPr>
              <a:spLocks noChangeArrowheads="1"/>
            </p:cNvSpPr>
            <p:nvPr/>
          </p:nvSpPr>
          <p:spPr bwMode="auto">
            <a:xfrm>
              <a:off x="2538120" y="2247384"/>
              <a:ext cx="1340230" cy="342132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编译器</a:t>
              </a:r>
              <a:endParaRPr lang="en-US" altLang="zh-CN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1" name="Line 8"/>
            <p:cNvSpPr>
              <a:spLocks noChangeShapeType="1"/>
            </p:cNvSpPr>
            <p:nvPr/>
          </p:nvSpPr>
          <p:spPr bwMode="auto">
            <a:xfrm>
              <a:off x="3204492" y="2077710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32" name="Rectangle 9"/>
            <p:cNvSpPr>
              <a:spLocks noChangeArrowheads="1"/>
            </p:cNvSpPr>
            <p:nvPr/>
          </p:nvSpPr>
          <p:spPr bwMode="auto">
            <a:xfrm>
              <a:off x="2209374" y="1836172"/>
              <a:ext cx="2080198" cy="2155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经过预处理的源程序</a:t>
              </a:r>
            </a:p>
          </p:txBody>
        </p:sp>
        <p:sp>
          <p:nvSpPr>
            <p:cNvPr id="33" name="Line 10"/>
            <p:cNvSpPr>
              <a:spLocks noChangeShapeType="1"/>
            </p:cNvSpPr>
            <p:nvPr/>
          </p:nvSpPr>
          <p:spPr bwMode="auto">
            <a:xfrm>
              <a:off x="3204492" y="1666838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34" name="Line 12"/>
            <p:cNvSpPr>
              <a:spLocks noChangeShapeType="1"/>
            </p:cNvSpPr>
            <p:nvPr/>
          </p:nvSpPr>
          <p:spPr bwMode="auto">
            <a:xfrm>
              <a:off x="3204492" y="2981330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35" name="Rectangle 13"/>
            <p:cNvSpPr>
              <a:spLocks noChangeArrowheads="1"/>
            </p:cNvSpPr>
            <p:nvPr/>
          </p:nvSpPr>
          <p:spPr bwMode="auto">
            <a:xfrm>
              <a:off x="1832663" y="2767315"/>
              <a:ext cx="2673605" cy="2155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 </a:t>
              </a:r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汇编语言程序</a:t>
              </a:r>
            </a:p>
          </p:txBody>
        </p:sp>
        <p:sp>
          <p:nvSpPr>
            <p:cNvPr id="36" name="Line 14"/>
            <p:cNvSpPr>
              <a:spLocks noChangeShapeType="1"/>
            </p:cNvSpPr>
            <p:nvPr/>
          </p:nvSpPr>
          <p:spPr bwMode="auto">
            <a:xfrm>
              <a:off x="3204492" y="2597264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37" name="Rectangle 15"/>
            <p:cNvSpPr>
              <a:spLocks noChangeArrowheads="1"/>
            </p:cNvSpPr>
            <p:nvPr/>
          </p:nvSpPr>
          <p:spPr bwMode="auto">
            <a:xfrm>
              <a:off x="1753071" y="4048701"/>
              <a:ext cx="2967853" cy="36899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链接器</a:t>
              </a:r>
              <a:r>
                <a:rPr lang="en-US" altLang="zh-CN" sz="16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(Linker) </a:t>
              </a:r>
              <a:r>
                <a:rPr lang="en-US" altLang="zh-CN" sz="20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/</a:t>
              </a:r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加载器</a:t>
              </a:r>
              <a:r>
                <a:rPr lang="zh-CN" altLang="en-US" sz="16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en-US" altLang="zh-CN" sz="16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(Loader)</a:t>
              </a:r>
            </a:p>
          </p:txBody>
        </p:sp>
        <p:sp>
          <p:nvSpPr>
            <p:cNvPr id="38" name="Line 16"/>
            <p:cNvSpPr>
              <a:spLocks noChangeShapeType="1"/>
            </p:cNvSpPr>
            <p:nvPr/>
          </p:nvSpPr>
          <p:spPr bwMode="auto">
            <a:xfrm>
              <a:off x="3204492" y="3886777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39" name="Rectangle 17"/>
            <p:cNvSpPr>
              <a:spLocks noChangeArrowheads="1"/>
            </p:cNvSpPr>
            <p:nvPr/>
          </p:nvSpPr>
          <p:spPr bwMode="auto">
            <a:xfrm>
              <a:off x="2124924" y="3643320"/>
              <a:ext cx="2139145" cy="2166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可重定位的机器代码</a:t>
              </a:r>
            </a:p>
          </p:txBody>
        </p:sp>
        <p:sp>
          <p:nvSpPr>
            <p:cNvPr id="40" name="Line 18"/>
            <p:cNvSpPr>
              <a:spLocks noChangeShapeType="1"/>
            </p:cNvSpPr>
            <p:nvPr/>
          </p:nvSpPr>
          <p:spPr bwMode="auto">
            <a:xfrm>
              <a:off x="3204492" y="3481396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41" name="Rectangle 19"/>
            <p:cNvSpPr>
              <a:spLocks noChangeArrowheads="1"/>
            </p:cNvSpPr>
            <p:nvPr/>
          </p:nvSpPr>
          <p:spPr bwMode="auto">
            <a:xfrm>
              <a:off x="2266455" y="4620205"/>
              <a:ext cx="1843097" cy="2155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目标机器代码</a:t>
              </a:r>
            </a:p>
          </p:txBody>
        </p:sp>
        <p:sp>
          <p:nvSpPr>
            <p:cNvPr id="42" name="Line 20"/>
            <p:cNvSpPr>
              <a:spLocks noChangeShapeType="1"/>
            </p:cNvSpPr>
            <p:nvPr/>
          </p:nvSpPr>
          <p:spPr bwMode="auto">
            <a:xfrm>
              <a:off x="3204492" y="4429138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</p:grpSp>
      <p:sp>
        <p:nvSpPr>
          <p:cNvPr id="43" name="Rectangle 11"/>
          <p:cNvSpPr>
            <a:spLocks noChangeArrowheads="1"/>
          </p:cNvSpPr>
          <p:nvPr/>
        </p:nvSpPr>
        <p:spPr bwMode="auto">
          <a:xfrm>
            <a:off x="3270962" y="3156364"/>
            <a:ext cx="2235432" cy="3359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汇编器</a:t>
            </a:r>
            <a:r>
              <a:rPr lang="en-US" altLang="zh-CN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16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(Assembler)</a:t>
            </a:r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3000" spc="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编译器在语言处理系统中的位置</a:t>
            </a:r>
            <a:endParaRPr lang="en-US" altLang="zh-CN" sz="3000" spc="3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47" name="五边形 46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五边形 47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9" name="AutoShape 24"/>
          <p:cNvSpPr>
            <a:spLocks noChangeArrowheads="1"/>
          </p:cNvSpPr>
          <p:nvPr/>
        </p:nvSpPr>
        <p:spPr bwMode="auto">
          <a:xfrm>
            <a:off x="5929322" y="2357436"/>
            <a:ext cx="2714644" cy="1357322"/>
          </a:xfrm>
          <a:prstGeom prst="wedgeRoundRectCallout">
            <a:avLst>
              <a:gd name="adj1" fmla="val -48451"/>
              <a:gd name="adj2" fmla="val 72695"/>
              <a:gd name="adj3" fmla="val 16667"/>
            </a:avLst>
          </a:prstGeom>
          <a:noFill/>
          <a:ln w="25400">
            <a:solidFill>
              <a:schemeClr val="accent2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加载器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：</a:t>
            </a:r>
            <a:endParaRPr lang="en-US" altLang="zh-CN" b="1" dirty="0" smtClean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r>
              <a:rPr lang="zh-CN" altLang="en-US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修改</a:t>
            </a:r>
            <a:r>
              <a:rPr lang="zh-CN" altLang="en-US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可重定位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地址；</a:t>
            </a:r>
            <a:endParaRPr lang="en-US" altLang="zh-CN" b="1" dirty="0" smtClean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r>
              <a:rPr lang="zh-CN" altLang="en-US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将</a:t>
            </a:r>
            <a:r>
              <a:rPr lang="zh-CN" altLang="en-US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修改后的指令和数据放到内存中适当的位置</a:t>
            </a:r>
          </a:p>
        </p:txBody>
      </p:sp>
    </p:spTree>
    <p:extLst>
      <p:ext uri="{BB962C8B-B14F-4D97-AF65-F5344CB8AC3E}">
        <p14:creationId xmlns:p14="http://schemas.microsoft.com/office/powerpoint/2010/main" val="12711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1" animBg="1"/>
      <p:bldP spid="23" grpId="2" animBg="1"/>
      <p:bldP spid="24" grpId="0" animBg="1"/>
      <p:bldP spid="24" grpId="1" animBg="1"/>
      <p:bldP spid="49" grpId="0" animBg="1"/>
      <p:bldP spid="4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5496" y="3939902"/>
            <a:ext cx="2789288" cy="714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ts val="3000"/>
              </a:lnSpc>
            </a:pPr>
            <a:r>
              <a:rPr lang="zh-CN" altLang="en-US" b="1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库文件</a:t>
            </a:r>
            <a:endParaRPr lang="zh-CN" altLang="en-US" b="1" dirty="0">
              <a:solidFill>
                <a:srgbClr val="000000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algn="ctr">
              <a:lnSpc>
                <a:spcPts val="3000"/>
              </a:lnSpc>
            </a:pPr>
            <a:r>
              <a:rPr lang="zh-CN" altLang="en-US" b="1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其它可重定位目标程序</a:t>
            </a:r>
          </a:p>
        </p:txBody>
      </p:sp>
      <p:sp>
        <p:nvSpPr>
          <p:cNvPr id="26" name="AutoShape 23"/>
          <p:cNvSpPr>
            <a:spLocks noChangeArrowheads="1"/>
          </p:cNvSpPr>
          <p:nvPr/>
        </p:nvSpPr>
        <p:spPr bwMode="auto">
          <a:xfrm>
            <a:off x="214282" y="2000246"/>
            <a:ext cx="2928958" cy="1616682"/>
          </a:xfrm>
          <a:prstGeom prst="wedgeRoundRectCallout">
            <a:avLst>
              <a:gd name="adj1" fmla="val 43797"/>
              <a:gd name="adj2" fmla="val 75076"/>
              <a:gd name="adj3" fmla="val 16667"/>
            </a:avLst>
          </a:prstGeom>
          <a:noFill/>
          <a:ln w="25400">
            <a:solidFill>
              <a:schemeClr val="accent2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链接</a:t>
            </a:r>
            <a:r>
              <a:rPr lang="zh-CN" altLang="en-US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器</a:t>
            </a:r>
            <a:endParaRPr lang="en-US" altLang="zh-CN" b="1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</a:t>
            </a:r>
            <a:r>
              <a:rPr lang="zh-CN" altLang="en-US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多个可重定位的机器代码文件（包括库文件）连接到</a:t>
            </a:r>
            <a:r>
              <a:rPr lang="zh-CN" altLang="en-US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一起</a:t>
            </a:r>
            <a:endParaRPr lang="en-US" altLang="zh-CN" b="1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解决</a:t>
            </a:r>
            <a:r>
              <a:rPr lang="zh-CN" altLang="en-US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外部内存地址问题</a:t>
            </a:r>
          </a:p>
        </p:txBody>
      </p:sp>
      <p:sp>
        <p:nvSpPr>
          <p:cNvPr id="28" name="Line 21"/>
          <p:cNvSpPr>
            <a:spLocks noChangeShapeType="1"/>
          </p:cNvSpPr>
          <p:nvPr/>
        </p:nvSpPr>
        <p:spPr bwMode="auto">
          <a:xfrm rot="10800000" flipH="1">
            <a:off x="1898485" y="4286262"/>
            <a:ext cx="6018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3000" spc="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编译器在语言处理系统中的位置</a:t>
            </a:r>
            <a:endParaRPr lang="en-US" altLang="zh-CN" sz="3000" spc="3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32" name="五边形 31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五边形 32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572163" y="928676"/>
            <a:ext cx="3714349" cy="3920142"/>
            <a:chOff x="1753071" y="915566"/>
            <a:chExt cx="2967853" cy="3920142"/>
          </a:xfrm>
        </p:grpSpPr>
        <p:sp>
          <p:nvSpPr>
            <p:cNvPr id="39" name="Rectangle 4"/>
            <p:cNvSpPr>
              <a:spLocks noChangeArrowheads="1"/>
            </p:cNvSpPr>
            <p:nvPr/>
          </p:nvSpPr>
          <p:spPr bwMode="auto">
            <a:xfrm>
              <a:off x="2051720" y="1308495"/>
              <a:ext cx="2304256" cy="3517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预处理器</a:t>
              </a:r>
              <a:r>
                <a:rPr lang="zh-CN" altLang="en-US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en-US" altLang="zh-CN" sz="16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(Preprocessor)</a:t>
              </a:r>
            </a:p>
          </p:txBody>
        </p:sp>
        <p:sp>
          <p:nvSpPr>
            <p:cNvPr id="40" name="Line 5"/>
            <p:cNvSpPr>
              <a:spLocks noChangeShapeType="1"/>
            </p:cNvSpPr>
            <p:nvPr/>
          </p:nvSpPr>
          <p:spPr bwMode="auto">
            <a:xfrm>
              <a:off x="3204492" y="1142990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41" name="Rectangle 6"/>
            <p:cNvSpPr>
              <a:spLocks noChangeArrowheads="1"/>
            </p:cNvSpPr>
            <p:nvPr/>
          </p:nvSpPr>
          <p:spPr bwMode="auto">
            <a:xfrm>
              <a:off x="2494778" y="915566"/>
              <a:ext cx="1366276" cy="2155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源程序</a:t>
              </a:r>
            </a:p>
          </p:txBody>
        </p:sp>
        <p:sp>
          <p:nvSpPr>
            <p:cNvPr id="42" name="Rectangle 7"/>
            <p:cNvSpPr>
              <a:spLocks noChangeArrowheads="1"/>
            </p:cNvSpPr>
            <p:nvPr/>
          </p:nvSpPr>
          <p:spPr bwMode="auto">
            <a:xfrm>
              <a:off x="2538120" y="2247384"/>
              <a:ext cx="1340230" cy="342132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编译器</a:t>
              </a:r>
              <a:endParaRPr lang="en-US" altLang="zh-CN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43" name="Line 8"/>
            <p:cNvSpPr>
              <a:spLocks noChangeShapeType="1"/>
            </p:cNvSpPr>
            <p:nvPr/>
          </p:nvSpPr>
          <p:spPr bwMode="auto">
            <a:xfrm>
              <a:off x="3204492" y="2077710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44" name="Rectangle 9"/>
            <p:cNvSpPr>
              <a:spLocks noChangeArrowheads="1"/>
            </p:cNvSpPr>
            <p:nvPr/>
          </p:nvSpPr>
          <p:spPr bwMode="auto">
            <a:xfrm>
              <a:off x="2209374" y="1836172"/>
              <a:ext cx="2080198" cy="2155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经过预处理的源程序</a:t>
              </a:r>
            </a:p>
          </p:txBody>
        </p:sp>
        <p:sp>
          <p:nvSpPr>
            <p:cNvPr id="45" name="Line 10"/>
            <p:cNvSpPr>
              <a:spLocks noChangeShapeType="1"/>
            </p:cNvSpPr>
            <p:nvPr/>
          </p:nvSpPr>
          <p:spPr bwMode="auto">
            <a:xfrm>
              <a:off x="3204492" y="1666838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46" name="Line 12"/>
            <p:cNvSpPr>
              <a:spLocks noChangeShapeType="1"/>
            </p:cNvSpPr>
            <p:nvPr/>
          </p:nvSpPr>
          <p:spPr bwMode="auto">
            <a:xfrm>
              <a:off x="3204492" y="2981330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47" name="Rectangle 13"/>
            <p:cNvSpPr>
              <a:spLocks noChangeArrowheads="1"/>
            </p:cNvSpPr>
            <p:nvPr/>
          </p:nvSpPr>
          <p:spPr bwMode="auto">
            <a:xfrm>
              <a:off x="1832663" y="2767315"/>
              <a:ext cx="2673605" cy="2155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 </a:t>
              </a:r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汇编语言程序</a:t>
              </a:r>
            </a:p>
          </p:txBody>
        </p:sp>
        <p:sp>
          <p:nvSpPr>
            <p:cNvPr id="48" name="Line 14"/>
            <p:cNvSpPr>
              <a:spLocks noChangeShapeType="1"/>
            </p:cNvSpPr>
            <p:nvPr/>
          </p:nvSpPr>
          <p:spPr bwMode="auto">
            <a:xfrm>
              <a:off x="3204492" y="2597264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49" name="Rectangle 15"/>
            <p:cNvSpPr>
              <a:spLocks noChangeArrowheads="1"/>
            </p:cNvSpPr>
            <p:nvPr/>
          </p:nvSpPr>
          <p:spPr bwMode="auto">
            <a:xfrm>
              <a:off x="1753071" y="4048701"/>
              <a:ext cx="2967853" cy="36899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链接器</a:t>
              </a:r>
              <a:r>
                <a:rPr lang="en-US" altLang="zh-CN" sz="16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(Linker) </a:t>
              </a:r>
              <a:r>
                <a:rPr lang="en-US" altLang="zh-CN" sz="20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/</a:t>
              </a:r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加载器</a:t>
              </a:r>
              <a:r>
                <a:rPr lang="zh-CN" altLang="en-US" sz="16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en-US" altLang="zh-CN" sz="16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(Loader)</a:t>
              </a:r>
            </a:p>
          </p:txBody>
        </p:sp>
        <p:sp>
          <p:nvSpPr>
            <p:cNvPr id="50" name="Line 16"/>
            <p:cNvSpPr>
              <a:spLocks noChangeShapeType="1"/>
            </p:cNvSpPr>
            <p:nvPr/>
          </p:nvSpPr>
          <p:spPr bwMode="auto">
            <a:xfrm>
              <a:off x="3204492" y="3886777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51" name="Rectangle 17"/>
            <p:cNvSpPr>
              <a:spLocks noChangeArrowheads="1"/>
            </p:cNvSpPr>
            <p:nvPr/>
          </p:nvSpPr>
          <p:spPr bwMode="auto">
            <a:xfrm>
              <a:off x="2124924" y="3643320"/>
              <a:ext cx="2139145" cy="2166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可重定位的机器代码</a:t>
              </a:r>
            </a:p>
          </p:txBody>
        </p:sp>
        <p:sp>
          <p:nvSpPr>
            <p:cNvPr id="52" name="Line 18"/>
            <p:cNvSpPr>
              <a:spLocks noChangeShapeType="1"/>
            </p:cNvSpPr>
            <p:nvPr/>
          </p:nvSpPr>
          <p:spPr bwMode="auto">
            <a:xfrm>
              <a:off x="3204492" y="3481396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53" name="Rectangle 19"/>
            <p:cNvSpPr>
              <a:spLocks noChangeArrowheads="1"/>
            </p:cNvSpPr>
            <p:nvPr/>
          </p:nvSpPr>
          <p:spPr bwMode="auto">
            <a:xfrm>
              <a:off x="2266455" y="4620205"/>
              <a:ext cx="1843097" cy="2155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目标机器代码</a:t>
              </a:r>
            </a:p>
          </p:txBody>
        </p:sp>
        <p:sp>
          <p:nvSpPr>
            <p:cNvPr id="54" name="Line 20"/>
            <p:cNvSpPr>
              <a:spLocks noChangeShapeType="1"/>
            </p:cNvSpPr>
            <p:nvPr/>
          </p:nvSpPr>
          <p:spPr bwMode="auto">
            <a:xfrm>
              <a:off x="3204492" y="4429138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</p:grpSp>
      <p:sp>
        <p:nvSpPr>
          <p:cNvPr id="55" name="Rectangle 11"/>
          <p:cNvSpPr>
            <a:spLocks noChangeArrowheads="1"/>
          </p:cNvSpPr>
          <p:nvPr/>
        </p:nvSpPr>
        <p:spPr bwMode="auto">
          <a:xfrm>
            <a:off x="3270962" y="3156364"/>
            <a:ext cx="2235432" cy="3359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汇编器</a:t>
            </a:r>
            <a:r>
              <a:rPr lang="en-US" altLang="zh-CN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16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(Assembler)</a:t>
            </a:r>
          </a:p>
        </p:txBody>
      </p:sp>
    </p:spTree>
    <p:extLst>
      <p:ext uri="{BB962C8B-B14F-4D97-AF65-F5344CB8AC3E}">
        <p14:creationId xmlns:p14="http://schemas.microsoft.com/office/powerpoint/2010/main" val="156636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G:\QQ截图201607142012副本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1"/>
            <a:ext cx="9144000" cy="5152203"/>
          </a:xfrm>
          <a:prstGeom prst="rect">
            <a:avLst/>
          </a:prstGeom>
          <a:noFill/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714876" y="1714494"/>
            <a:ext cx="3443254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fontAlgn="auto">
              <a:spcAft>
                <a:spcPts val="0"/>
              </a:spcAft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楷体" pitchFamily="49" charset="-122"/>
                <a:cs typeface="+mj-cs"/>
              </a:rPr>
              <a:t> </a:t>
            </a:r>
            <a:r>
              <a:rPr lang="zh-CN" altLang="en-US" sz="3500" spc="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什么</a:t>
            </a:r>
            <a:r>
              <a:rPr lang="zh-CN" altLang="en-US" sz="3500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是</a:t>
            </a:r>
            <a:r>
              <a:rPr lang="zh-CN" altLang="en-US" sz="3500" spc="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编译</a:t>
            </a:r>
            <a:endParaRPr kumimoji="0" lang="zh-CN" altLang="en-US" sz="3500" b="0" i="0" u="none" strike="noStrike" kern="1200" cap="none" spc="6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857752" y="2428874"/>
            <a:ext cx="3443254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楷体" pitchFamily="49" charset="-122"/>
                <a:cs typeface="+mj-cs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楷体" pitchFamily="49" charset="-122"/>
                <a:cs typeface="+mj-cs"/>
              </a:rPr>
              <a:t>哈尔滨工业大学  陈鄞</a:t>
            </a:r>
            <a:endParaRPr kumimoji="0" lang="zh-CN" altLang="en-US" sz="2000" b="1" i="0" u="none" strike="noStrike" kern="1200" cap="none" spc="6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57840" y="1344613"/>
            <a:ext cx="3143250" cy="441325"/>
          </a:xfrm>
          <a:prstGeom prst="rect">
            <a:avLst/>
          </a:prstGeom>
          <a:ln w="12700">
            <a:noFill/>
          </a:ln>
        </p:spPr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0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第一章 绪论</a:t>
            </a:r>
            <a:endParaRPr lang="zh-CN" altLang="en-US" sz="800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2952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G:\QQ截图201607142012副本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1"/>
            <a:ext cx="9144000" cy="5152203"/>
          </a:xfrm>
          <a:prstGeom prst="rect">
            <a:avLst/>
          </a:prstGeom>
          <a:noFill/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086766" y="1714494"/>
            <a:ext cx="4013626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fontAlgn="auto">
              <a:spcAft>
                <a:spcPts val="0"/>
              </a:spcAft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楷体" pitchFamily="49" charset="-122"/>
                <a:cs typeface="+mj-cs"/>
              </a:rPr>
              <a:t> </a:t>
            </a:r>
            <a:r>
              <a:rPr lang="zh-CN" altLang="en-US" sz="3500" spc="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编译</a:t>
            </a:r>
            <a:r>
              <a:rPr lang="zh-CN" altLang="en-US" sz="3500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系统的结构</a:t>
            </a:r>
            <a:endParaRPr kumimoji="0" lang="zh-CN" altLang="en-US" sz="3500" b="0" i="0" u="none" strike="noStrike" kern="1200" cap="none" spc="6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857752" y="2428874"/>
            <a:ext cx="3443254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楷体" pitchFamily="49" charset="-122"/>
                <a:cs typeface="+mj-cs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楷体" pitchFamily="49" charset="-122"/>
                <a:cs typeface="+mj-cs"/>
              </a:rPr>
              <a:t>哈尔滨工业大学  陈鄞</a:t>
            </a:r>
            <a:endParaRPr kumimoji="0" lang="zh-CN" altLang="en-US" sz="2000" b="1" i="0" u="none" strike="noStrike" kern="1200" cap="none" spc="6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214964" y="1344613"/>
            <a:ext cx="3143250" cy="441325"/>
          </a:xfrm>
          <a:prstGeom prst="rect">
            <a:avLst/>
          </a:prstGeom>
          <a:ln w="12700">
            <a:noFill/>
          </a:ln>
        </p:spPr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0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第一章 绪论</a:t>
            </a:r>
            <a:endParaRPr lang="zh-CN" altLang="en-US" sz="800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342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2190800" y="1460003"/>
            <a:ext cx="5045496" cy="3086100"/>
          </a:xfrm>
        </p:spPr>
        <p:txBody>
          <a:bodyPr/>
          <a:lstStyle/>
          <a:p>
            <a:pPr eaLnBrk="1" hangingPunct="1"/>
            <a:endParaRPr lang="en-US" altLang="zh-CN" dirty="0" smtClean="0"/>
          </a:p>
          <a:p>
            <a:pPr eaLnBrk="1" hangingPunct="1"/>
            <a:endParaRPr lang="zh-CN" altLang="en-US" dirty="0" smtClean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zh-CN" altLang="en-US" sz="3000" spc="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编译系统的结构</a:t>
            </a:r>
          </a:p>
        </p:txBody>
      </p:sp>
      <p:sp>
        <p:nvSpPr>
          <p:cNvPr id="13320" name="Rectangle 10"/>
          <p:cNvSpPr>
            <a:spLocks noChangeArrowheads="1"/>
          </p:cNvSpPr>
          <p:nvPr/>
        </p:nvSpPr>
        <p:spPr bwMode="auto">
          <a:xfrm>
            <a:off x="5076056" y="4571109"/>
            <a:ext cx="1916794" cy="215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zh-CN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32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72" y="715516"/>
            <a:ext cx="3891852" cy="3829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16" name="五边形 1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五边形 1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18" name="Picture 2" descr="E:\工大编译\ppt\图片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43570" y="175322"/>
            <a:ext cx="2071702" cy="4292819"/>
          </a:xfrm>
          <a:prstGeom prst="rect">
            <a:avLst/>
          </a:prstGeom>
          <a:noFill/>
        </p:spPr>
      </p:pic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903210" y="4517528"/>
            <a:ext cx="1823016" cy="0"/>
          </a:xfrm>
          <a:prstGeom prst="line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785786" y="4643452"/>
            <a:ext cx="1954923" cy="188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高级语言程序</a:t>
            </a: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4500562" y="4500576"/>
            <a:ext cx="3143272" cy="0"/>
          </a:xfrm>
          <a:prstGeom prst="line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4164708" y="4604164"/>
            <a:ext cx="3907754" cy="539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汇编语言程序</a:t>
            </a:r>
            <a:r>
              <a:rPr lang="en-US" altLang="zh-CN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/</a:t>
            </a:r>
            <a:r>
              <a:rPr lang="zh-CN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机器语言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程序</a:t>
            </a: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algn="ctr"/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3" name="AutoShape 11"/>
          <p:cNvSpPr>
            <a:spLocks noChangeArrowheads="1"/>
          </p:cNvSpPr>
          <p:nvPr/>
        </p:nvSpPr>
        <p:spPr bwMode="auto">
          <a:xfrm>
            <a:off x="2840040" y="3869830"/>
            <a:ext cx="1589084" cy="1025129"/>
          </a:xfrm>
          <a:prstGeom prst="cube">
            <a:avLst>
              <a:gd name="adj" fmla="val 25000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30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编译器</a:t>
            </a:r>
          </a:p>
        </p:txBody>
      </p:sp>
      <p:sp>
        <p:nvSpPr>
          <p:cNvPr id="455684" name="AutoShape 4"/>
          <p:cNvSpPr>
            <a:spLocks noChangeArrowheads="1"/>
          </p:cNvSpPr>
          <p:nvPr/>
        </p:nvSpPr>
        <p:spPr bwMode="auto">
          <a:xfrm>
            <a:off x="2143108" y="2071684"/>
            <a:ext cx="4286280" cy="1285884"/>
          </a:xfrm>
          <a:prstGeom prst="cloudCallout">
            <a:avLst>
              <a:gd name="adj1" fmla="val -12997"/>
              <a:gd name="adj2" fmla="val 86436"/>
            </a:avLst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30000"/>
              </a:spcBef>
            </a:pPr>
            <a:r>
              <a:rPr lang="zh-CN" altLang="en-US" sz="2500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机器</a:t>
            </a:r>
            <a:r>
              <a:rPr lang="zh-CN" altLang="en-US" sz="25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是怎么翻译的？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5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5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5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13816</TotalTime>
  <Words>1919</Words>
  <Application>Microsoft Office PowerPoint</Application>
  <PresentationFormat>全屏显示(16:9)</PresentationFormat>
  <Paragraphs>544</Paragraphs>
  <Slides>44</Slides>
  <Notes>44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9" baseType="lpstr">
      <vt:lpstr>Monotype Sorts</vt:lpstr>
      <vt:lpstr>黑体</vt:lpstr>
      <vt:lpstr>华文楷体</vt:lpstr>
      <vt:lpstr>楷体</vt:lpstr>
      <vt:lpstr>楷体_GB2312</vt:lpstr>
      <vt:lpstr>宋体</vt:lpstr>
      <vt:lpstr>微软雅黑</vt:lpstr>
      <vt:lpstr>Arial</vt:lpstr>
      <vt:lpstr>Calibri</vt:lpstr>
      <vt:lpstr>Candara</vt:lpstr>
      <vt:lpstr>Symbol</vt:lpstr>
      <vt:lpstr>Tahoma</vt:lpstr>
      <vt:lpstr>Times New Roman</vt:lpstr>
      <vt:lpstr>Wingdings</vt:lpstr>
      <vt:lpstr>波形</vt:lpstr>
      <vt:lpstr>PowerPoint 演示文稿</vt:lpstr>
      <vt:lpstr>计算机程序设计语言及编译</vt:lpstr>
      <vt:lpstr>计算机程序设计语言及编译</vt:lpstr>
      <vt:lpstr>编译器在语言处理系统中的位置</vt:lpstr>
      <vt:lpstr>编译器在语言处理系统中的位置</vt:lpstr>
      <vt:lpstr>编译器在语言处理系统中的位置</vt:lpstr>
      <vt:lpstr>PowerPoint 演示文稿</vt:lpstr>
      <vt:lpstr>PowerPoint 演示文稿</vt:lpstr>
      <vt:lpstr>编译系统的结构</vt:lpstr>
      <vt:lpstr>人工英汉翻译的例子</vt:lpstr>
      <vt:lpstr>人工英汉翻译的例子</vt:lpstr>
      <vt:lpstr>人工英汉翻译的例子</vt:lpstr>
      <vt:lpstr>编译器的结构</vt:lpstr>
      <vt:lpstr>PowerPoint 演示文稿</vt:lpstr>
      <vt:lpstr>PowerPoint 演示文稿</vt:lpstr>
      <vt:lpstr>编译器的结构</vt:lpstr>
      <vt:lpstr>词法分析/扫描(Scanning)</vt:lpstr>
      <vt:lpstr>例：词法分析后得到的token序列</vt:lpstr>
      <vt:lpstr>PowerPoint 演示文稿</vt:lpstr>
      <vt:lpstr>PowerPoint 演示文稿</vt:lpstr>
      <vt:lpstr>编译器的结构</vt:lpstr>
      <vt:lpstr>语法分析 ( parsing)</vt:lpstr>
      <vt:lpstr>例1：赋值语句的分析树</vt:lpstr>
      <vt:lpstr> 例2：变量声明语句的分析树</vt:lpstr>
      <vt:lpstr>PowerPoint 演示文稿</vt:lpstr>
      <vt:lpstr>PowerPoint 演示文稿</vt:lpstr>
      <vt:lpstr>编译器的结构</vt:lpstr>
      <vt:lpstr>语义分析的主要任务</vt:lpstr>
      <vt:lpstr>语义分析的主要任务</vt:lpstr>
      <vt:lpstr>语义分析的主要任务</vt:lpstr>
      <vt:lpstr>语义分析的主要任务</vt:lpstr>
      <vt:lpstr>语义分析的主要任务</vt:lpstr>
      <vt:lpstr>语义分析的主要任务</vt:lpstr>
      <vt:lpstr>PowerPoint 演示文稿</vt:lpstr>
      <vt:lpstr>PowerPoint 演示文稿</vt:lpstr>
      <vt:lpstr>编译器的结构</vt:lpstr>
      <vt:lpstr>常用的中间表示形式</vt:lpstr>
      <vt:lpstr>常用的三地址指令</vt:lpstr>
      <vt:lpstr>三地址指令的表示</vt:lpstr>
      <vt:lpstr>三地址指令的四元式表示</vt:lpstr>
      <vt:lpstr>中间代码生成的例子</vt:lpstr>
      <vt:lpstr>编译器的结构</vt:lpstr>
      <vt:lpstr>编译器的结构</vt:lpstr>
      <vt:lpstr>PowerPoint 演示文稿</vt:lpstr>
    </vt:vector>
  </TitlesOfParts>
  <Company>HIT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</dc:title>
  <dc:creator>jsx</dc:creator>
  <cp:lastModifiedBy>cy</cp:lastModifiedBy>
  <cp:revision>917</cp:revision>
  <cp:lastPrinted>2017-09-04T01:07:32Z</cp:lastPrinted>
  <dcterms:created xsi:type="dcterms:W3CDTF">2003-07-09T14:46:46Z</dcterms:created>
  <dcterms:modified xsi:type="dcterms:W3CDTF">2017-09-04T01:22:04Z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