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7"/>
  </p:notesMasterIdLst>
  <p:sldIdLst>
    <p:sldId id="256" r:id="rId5"/>
    <p:sldId id="257" r:id="rId6"/>
    <p:sldId id="258" r:id="rId8"/>
    <p:sldId id="294"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80" r:id="rId32"/>
    <p:sldId id="366" r:id="rId33"/>
    <p:sldId id="367" r:id="rId34"/>
    <p:sldId id="368" r:id="rId35"/>
    <p:sldId id="369" r:id="rId36"/>
    <p:sldId id="370" r:id="rId37"/>
    <p:sldId id="371" r:id="rId38"/>
    <p:sldId id="377" r:id="rId39"/>
    <p:sldId id="378" r:id="rId40"/>
    <p:sldId id="379" r:id="rId41"/>
    <p:sldId id="376" r:id="rId42"/>
    <p:sldId id="372" r:id="rId43"/>
    <p:sldId id="381" r:id="rId44"/>
    <p:sldId id="382" r:id="rId45"/>
    <p:sldId id="383" r:id="rId46"/>
    <p:sldId id="384" r:id="rId47"/>
    <p:sldId id="385" r:id="rId48"/>
    <p:sldId id="386" r:id="rId49"/>
  </p:sldIdLst>
  <p:sldSz cx="9144000" cy="6858000" type="screen4x3"/>
  <p:notesSz cx="6858000" cy="9144000"/>
  <p:custDataLst>
    <p:tags r:id="rId5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1" userDrawn="1">
          <p15:clr>
            <a:srgbClr val="A4A3A4"/>
          </p15:clr>
        </p15:guide>
        <p15:guide id="2" pos="28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7894835@qq.com"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CC9900"/>
    <a:srgbClr val="FFFF00"/>
    <a:srgbClr val="CC0000"/>
    <a:srgbClr val="99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964" autoAdjust="0"/>
    <p:restoredTop sz="81227" autoAdjust="0"/>
  </p:normalViewPr>
  <p:slideViewPr>
    <p:cSldViewPr>
      <p:cViewPr varScale="1">
        <p:scale>
          <a:sx n="65" d="100"/>
          <a:sy n="65" d="100"/>
        </p:scale>
        <p:origin x="57" y="864"/>
      </p:cViewPr>
      <p:guideLst>
        <p:guide orient="horz" pos="2291"/>
        <p:guide pos="2898"/>
      </p:guideLst>
    </p:cSldViewPr>
  </p:slideViewPr>
  <p:notesTextViewPr>
    <p:cViewPr>
      <p:scale>
        <a:sx n="100" d="100"/>
        <a:sy n="100" d="100"/>
      </p:scale>
      <p:origin x="0" y="0"/>
    </p:cViewPr>
  </p:notesTextViewPr>
  <p:sorterViewPr>
    <p:cViewPr>
      <p:scale>
        <a:sx n="200" d="100"/>
        <a:sy n="200" d="100"/>
      </p:scale>
      <p:origin x="0" y="-734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4" Type="http://schemas.openxmlformats.org/officeDocument/2006/relationships/tags" Target="tags/tag2.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9523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523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9523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vl1pPr>
          </a:lstStyle>
          <a:p>
            <a:pPr>
              <a:defRPr/>
            </a:pPr>
            <a:fld id="{5F53FE1D-1476-4043-9185-C772BF3FFB3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5C888624-386D-4EAA-96EC-14B4C31A864E}" type="slidenum">
              <a:rPr lang="en-US" altLang="zh-CN"/>
            </a:fld>
            <a:endParaRPr lang="en-US" altLang="zh-CN"/>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xfrm>
            <a:off x="990600" y="4267200"/>
            <a:ext cx="4648200" cy="4191000"/>
          </a:xfrm>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93F83228-8C6C-458E-BB25-A7CD3E213D15}" type="slidenum">
              <a:rPr lang="en-US" altLang="zh-CN"/>
            </a:fld>
            <a:endParaRPr lang="en-US" altLang="zh-CN"/>
          </a:p>
        </p:txBody>
      </p:sp>
      <p:sp>
        <p:nvSpPr>
          <p:cNvPr id="624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966BC4E7-2AA5-4C46-AAC5-553F1A21D43C}" type="slidenum">
              <a:rPr lang="en-US" altLang="zh-CN"/>
            </a:fld>
            <a:endParaRPr lang="en-US" altLang="zh-CN"/>
          </a:p>
        </p:txBody>
      </p:sp>
      <p:sp>
        <p:nvSpPr>
          <p:cNvPr id="62468" name="Rectangle 2"/>
          <p:cNvSpPr>
            <a:spLocks noGrp="1" noRot="1" noChangeAspect="1" noChangeArrowheads="1" noTextEdit="1"/>
          </p:cNvSpPr>
          <p:nvPr>
            <p:ph type="sldImg"/>
          </p:nvPr>
        </p:nvSpPr>
        <p:spPr/>
      </p:sp>
      <p:sp>
        <p:nvSpPr>
          <p:cNvPr id="62469" name="Rectangle 3"/>
          <p:cNvSpPr>
            <a:spLocks noGrp="1" noChangeArrowheads="1"/>
          </p:cNvSpPr>
          <p:nvPr>
            <p:ph type="body" idx="1"/>
          </p:nvPr>
        </p:nvSpPr>
        <p:spPr>
          <a:xfrm>
            <a:off x="990600" y="4267200"/>
            <a:ext cx="4648200" cy="4191000"/>
          </a:xfrm>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当活动链路数目小于下限阈值时，Eth-Trunk接口的状态转为Down。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2" descr="中文封"/>
          <p:cNvPicPr>
            <a:picLocks noChangeAspect="1" noChangeArrowheads="1"/>
          </p:cNvPicPr>
          <p:nvPr/>
        </p:nvPicPr>
        <p:blipFill>
          <a:blip r:embed="rId2">
            <a:extLst>
              <a:ext uri="{28A0092B-C50C-407E-A947-70E740481C1C}">
                <a14:useLocalDpi xmlns:a14="http://schemas.microsoft.com/office/drawing/2010/main" val="0"/>
              </a:ext>
            </a:extLst>
          </a:blip>
          <a:srcRect l="4077"/>
          <a:stretch>
            <a:fillRect/>
          </a:stretch>
        </p:blipFill>
        <p:spPr bwMode="auto">
          <a:xfrm>
            <a:off x="0" y="2667000"/>
            <a:ext cx="7172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4"/>
          <p:cNvSpPr>
            <a:spLocks noChangeArrowheads="1"/>
          </p:cNvSpPr>
          <p:nvPr/>
        </p:nvSpPr>
        <p:spPr bwMode="auto">
          <a:xfrm>
            <a:off x="1447800" y="2686050"/>
            <a:ext cx="5638800" cy="209550"/>
          </a:xfrm>
          <a:prstGeom prst="roundRect">
            <a:avLst>
              <a:gd name="adj" fmla="val 5000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AutoShape 5"/>
          <p:cNvSpPr>
            <a:spLocks noChangeArrowheads="1"/>
          </p:cNvSpPr>
          <p:nvPr/>
        </p:nvSpPr>
        <p:spPr bwMode="auto">
          <a:xfrm>
            <a:off x="0" y="2686050"/>
            <a:ext cx="1004888" cy="209550"/>
          </a:xfrm>
          <a:prstGeom prst="roundRect">
            <a:avLst>
              <a:gd name="adj" fmla="val 4013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4450"/>
            <a:ext cx="2057400" cy="5978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4450"/>
            <a:ext cx="6019800" cy="5978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65175"/>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765175"/>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4.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n1内"/>
          <p:cNvPicPr>
            <a:picLocks noChangeAspect="1" noChangeArrowheads="1"/>
          </p:cNvPicPr>
          <p:nvPr/>
        </p:nvPicPr>
        <p:blipFill>
          <a:blip r:embed="rId12">
            <a:extLst>
              <a:ext uri="{28A0092B-C50C-407E-A947-70E740481C1C}">
                <a14:useLocalDpi xmlns:a14="http://schemas.microsoft.com/office/drawing/2010/main" val="0"/>
              </a:ext>
            </a:extLst>
          </a:blip>
          <a:srcRect l="6418" t="83084" r="34" b="2017"/>
          <a:stretch>
            <a:fillRect/>
          </a:stretch>
        </p:blipFill>
        <p:spPr bwMode="auto">
          <a:xfrm>
            <a:off x="304800" y="6410325"/>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 Box 4"/>
          <p:cNvSpPr txBox="1">
            <a:spLocks noChangeArrowheads="1"/>
          </p:cNvSpPr>
          <p:nvPr/>
        </p:nvSpPr>
        <p:spPr bwMode="auto">
          <a:xfrm>
            <a:off x="8585200" y="65960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defRPr/>
            </a:pPr>
            <a:fld id="{8D266335-AF83-495F-B6F6-3AEA62B902BE}" type="slidenum">
              <a:rPr lang="en-US" altLang="zh-CN" sz="1400" smtClean="0">
                <a:solidFill>
                  <a:schemeClr val="bg1"/>
                </a:solidFill>
                <a:ea typeface="华文细黑" panose="02010600040101010101" pitchFamily="2" charset="-122"/>
              </a:rPr>
            </a:fld>
            <a:endParaRPr lang="en-US" altLang="zh-CN" sz="1400" smtClean="0">
              <a:solidFill>
                <a:schemeClr val="bg1"/>
              </a:solidFill>
              <a:ea typeface="华文细黑" panose="02010600040101010101" pitchFamily="2" charset="-122"/>
            </a:endParaRPr>
          </a:p>
        </p:txBody>
      </p:sp>
      <p:sp>
        <p:nvSpPr>
          <p:cNvPr id="1029" name="AutoShape 5"/>
          <p:cNvSpPr>
            <a:spLocks noChangeArrowheads="1"/>
          </p:cNvSpPr>
          <p:nvPr/>
        </p:nvSpPr>
        <p:spPr bwMode="auto">
          <a:xfrm>
            <a:off x="609600" y="6550025"/>
            <a:ext cx="6997700" cy="79375"/>
          </a:xfrm>
          <a:prstGeom prst="roundRect">
            <a:avLst>
              <a:gd name="adj" fmla="val 5000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AutoShape 6"/>
          <p:cNvSpPr>
            <a:spLocks noChangeArrowheads="1"/>
          </p:cNvSpPr>
          <p:nvPr/>
        </p:nvSpPr>
        <p:spPr bwMode="auto">
          <a:xfrm>
            <a:off x="8229600" y="6553200"/>
            <a:ext cx="882650" cy="76200"/>
          </a:xfrm>
          <a:prstGeom prst="roundRect">
            <a:avLst>
              <a:gd name="adj" fmla="val 4013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 name="Rectangle 8"/>
          <p:cNvSpPr>
            <a:spLocks noGrp="1" noChangeArrowheads="1"/>
          </p:cNvSpPr>
          <p:nvPr>
            <p:ph type="title"/>
          </p:nvPr>
        </p:nvSpPr>
        <p:spPr bwMode="auto">
          <a:xfrm>
            <a:off x="457200" y="44450"/>
            <a:ext cx="723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31" name="Rectangle 9"/>
          <p:cNvSpPr>
            <a:spLocks noGrp="1" noChangeArrowheads="1"/>
          </p:cNvSpPr>
          <p:nvPr>
            <p:ph type="body" idx="1"/>
          </p:nvPr>
        </p:nvSpPr>
        <p:spPr bwMode="auto">
          <a:xfrm>
            <a:off x="457200" y="765175"/>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32" name="Line 10"/>
          <p:cNvSpPr>
            <a:spLocks noChangeShapeType="1"/>
          </p:cNvSpPr>
          <p:nvPr/>
        </p:nvSpPr>
        <p:spPr bwMode="auto">
          <a:xfrm>
            <a:off x="323850" y="692150"/>
            <a:ext cx="8820150" cy="0"/>
          </a:xfrm>
          <a:prstGeom prst="line">
            <a:avLst/>
          </a:prstGeom>
          <a:noFill/>
          <a:ln w="2857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rgbClr val="CC0000"/>
          </a:solidFill>
          <a:latin typeface="+mj-lt"/>
          <a:ea typeface="+mj-ea"/>
          <a:cs typeface="+mj-cs"/>
        </a:defRPr>
      </a:lvl1pPr>
      <a:lvl2pPr algn="l" rtl="0" eaLnBrk="0" fontAlgn="base" hangingPunct="0">
        <a:spcBef>
          <a:spcPct val="0"/>
        </a:spcBef>
        <a:spcAft>
          <a:spcPct val="0"/>
        </a:spcAft>
        <a:defRPr sz="3200" b="1">
          <a:solidFill>
            <a:srgbClr val="CC0000"/>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3200" b="1">
          <a:solidFill>
            <a:srgbClr val="CC0000"/>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3200" b="1">
          <a:solidFill>
            <a:srgbClr val="CC0000"/>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3200" b="1">
          <a:solidFill>
            <a:srgbClr val="CC0000"/>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vl6pPr marL="2514600" indent="-228600" algn="l" rtl="0" fontAlgn="base">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6pPr>
      <a:lvl7pPr marL="2971800" indent="-228600" algn="l" rtl="0" fontAlgn="base">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7pPr>
      <a:lvl8pPr marL="3429000" indent="-228600" algn="l" rtl="0" fontAlgn="base">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8pPr>
      <a:lvl9pPr marL="3886200" indent="-228600" algn="l" rtl="0" fontAlgn="base">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AutoShape 2"/>
          <p:cNvSpPr>
            <a:spLocks noChangeArrowheads="1"/>
          </p:cNvSpPr>
          <p:nvPr/>
        </p:nvSpPr>
        <p:spPr bwMode="auto">
          <a:xfrm>
            <a:off x="582613" y="935038"/>
            <a:ext cx="1524000" cy="131762"/>
          </a:xfrm>
          <a:prstGeom prst="roundRect">
            <a:avLst>
              <a:gd name="adj" fmla="val 4013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2051" name="AutoShape 3"/>
          <p:cNvSpPr>
            <a:spLocks noChangeArrowheads="1"/>
          </p:cNvSpPr>
          <p:nvPr/>
        </p:nvSpPr>
        <p:spPr bwMode="auto">
          <a:xfrm rot="10800000">
            <a:off x="1181100" y="247650"/>
            <a:ext cx="6781800" cy="152400"/>
          </a:xfrm>
          <a:prstGeom prst="roundRect">
            <a:avLst>
              <a:gd name="adj" fmla="val 5000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nvGrpSpPr>
          <p:cNvPr id="2052" name="Group 4"/>
          <p:cNvGrpSpPr/>
          <p:nvPr/>
        </p:nvGrpSpPr>
        <p:grpSpPr bwMode="auto">
          <a:xfrm>
            <a:off x="671513" y="6464300"/>
            <a:ext cx="7800975" cy="393700"/>
            <a:chOff x="423" y="4072"/>
            <a:chExt cx="4914" cy="248"/>
          </a:xfrm>
        </p:grpSpPr>
        <p:pic>
          <p:nvPicPr>
            <p:cNvPr id="2056" name="Picture 5" descr="n1目"/>
            <p:cNvPicPr>
              <a:picLocks noChangeAspect="1" noChangeArrowheads="1"/>
            </p:cNvPicPr>
            <p:nvPr userDrawn="1"/>
          </p:nvPicPr>
          <p:blipFill>
            <a:blip r:embed="rId12">
              <a:extLst>
                <a:ext uri="{28A0092B-C50C-407E-A947-70E740481C1C}">
                  <a14:useLocalDpi xmlns:a14="http://schemas.microsoft.com/office/drawing/2010/main" val="0"/>
                </a:ext>
              </a:extLst>
            </a:blip>
            <a:srcRect r="102" b="87794"/>
            <a:stretch>
              <a:fillRect/>
            </a:stretch>
          </p:blipFill>
          <p:spPr bwMode="auto">
            <a:xfrm>
              <a:off x="423" y="4072"/>
              <a:ext cx="49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AutoShape 6"/>
            <p:cNvSpPr>
              <a:spLocks noChangeArrowheads="1"/>
            </p:cNvSpPr>
            <p:nvPr userDrawn="1"/>
          </p:nvSpPr>
          <p:spPr bwMode="auto">
            <a:xfrm>
              <a:off x="576" y="4082"/>
              <a:ext cx="4656" cy="78"/>
            </a:xfrm>
            <a:prstGeom prst="roundRect">
              <a:avLst>
                <a:gd name="adj" fmla="val 5000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grpSp>
        <p:nvGrpSpPr>
          <p:cNvPr id="2053" name="Group 7"/>
          <p:cNvGrpSpPr/>
          <p:nvPr/>
        </p:nvGrpSpPr>
        <p:grpSpPr bwMode="auto">
          <a:xfrm rot="10800000">
            <a:off x="671513" y="0"/>
            <a:ext cx="7800975" cy="393700"/>
            <a:chOff x="423" y="4072"/>
            <a:chExt cx="4914" cy="248"/>
          </a:xfrm>
        </p:grpSpPr>
        <p:pic>
          <p:nvPicPr>
            <p:cNvPr id="2054" name="Picture 8" descr="n1目"/>
            <p:cNvPicPr>
              <a:picLocks noChangeAspect="1" noChangeArrowheads="1"/>
            </p:cNvPicPr>
            <p:nvPr userDrawn="1"/>
          </p:nvPicPr>
          <p:blipFill>
            <a:blip r:embed="rId12">
              <a:extLst>
                <a:ext uri="{28A0092B-C50C-407E-A947-70E740481C1C}">
                  <a14:useLocalDpi xmlns:a14="http://schemas.microsoft.com/office/drawing/2010/main" val="0"/>
                </a:ext>
              </a:extLst>
            </a:blip>
            <a:srcRect r="102" b="87794"/>
            <a:stretch>
              <a:fillRect/>
            </a:stretch>
          </p:blipFill>
          <p:spPr bwMode="auto">
            <a:xfrm>
              <a:off x="423" y="4072"/>
              <a:ext cx="49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AutoShape 9"/>
            <p:cNvSpPr>
              <a:spLocks noChangeArrowheads="1"/>
            </p:cNvSpPr>
            <p:nvPr userDrawn="1"/>
          </p:nvSpPr>
          <p:spPr bwMode="auto">
            <a:xfrm>
              <a:off x="576" y="4082"/>
              <a:ext cx="4656" cy="78"/>
            </a:xfrm>
            <a:prstGeom prst="roundRect">
              <a:avLst>
                <a:gd name="adj" fmla="val 50000"/>
              </a:avLst>
            </a:prstGeom>
            <a:gradFill rotWithShape="1">
              <a:gsLst>
                <a:gs pos="0">
                  <a:schemeClr val="bg1"/>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H3C+中文口号_红灰"/>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67000" y="1752600"/>
            <a:ext cx="41148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2971800" y="4038600"/>
            <a:ext cx="3352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defRPr/>
            </a:pPr>
            <a:r>
              <a:rPr lang="zh-CN" altLang="en-US" sz="2000" smtClean="0">
                <a:ea typeface="华文细黑" panose="02010600040101010101" pitchFamily="2" charset="-122"/>
              </a:rPr>
              <a:t>杭州华三通信技术有限公司</a:t>
            </a:r>
            <a:endParaRPr lang="zh-CN" altLang="en-US" sz="2000" smtClean="0">
              <a:ea typeface="华文细黑" panose="02010600040101010101" pitchFamily="2" charset="-122"/>
            </a:endParaRPr>
          </a:p>
          <a:p>
            <a:pPr algn="ctr" eaLnBrk="1" hangingPunct="1">
              <a:lnSpc>
                <a:spcPct val="130000"/>
              </a:lnSpc>
              <a:defRPr/>
            </a:pPr>
            <a:r>
              <a:rPr lang="en-US" altLang="zh-CN" sz="2000" smtClean="0">
                <a:ea typeface="华文细黑" panose="02010600040101010101" pitchFamily="2" charset="-122"/>
              </a:rPr>
              <a:t>www.h3c.com</a:t>
            </a:r>
            <a:endParaRPr lang="en-US" altLang="zh-CN" sz="2000" smtClean="0">
              <a:ea typeface="华文细黑" panose="02010600040101010101"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755650" y="1196975"/>
            <a:ext cx="5761038" cy="6477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华文细黑" panose="02010600040101010101" pitchFamily="2" charset="-122"/>
              </a:rPr>
              <a:t>网络</a:t>
            </a:r>
            <a:r>
              <a:rPr lang="zh-CN" altLang="en-US" dirty="0" smtClean="0">
                <a:latin typeface="华文细黑" panose="02010600040101010101" pitchFamily="2" charset="-122"/>
              </a:rPr>
              <a:t>管理</a:t>
            </a:r>
            <a:endParaRPr lang="zh-CN" altLang="en-US" dirty="0" smtClean="0">
              <a:latin typeface="华文细黑" panose="020106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链路聚合模式</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根据是否启用LACP</a:t>
            </a:r>
            <a:r>
              <a:rPr lang="zh-CN" altLang="en-US" sz="2400" b="0" dirty="0">
                <a:solidFill>
                  <a:schemeClr val="tx1"/>
                </a:solidFill>
                <a:ea typeface="宋体" panose="02010600030101010101" pitchFamily="2" charset="-122"/>
              </a:rPr>
              <a:t>（Link Aggregation Control Protocol）</a:t>
            </a:r>
            <a:r>
              <a:rPr lang="zh-CN" altLang="en-US" sz="2600" b="0" dirty="0">
                <a:solidFill>
                  <a:schemeClr val="tx1"/>
                </a:solidFill>
                <a:ea typeface="宋体" panose="02010600030101010101" pitchFamily="2" charset="-122"/>
                <a:sym typeface="+mn-ea"/>
              </a:rPr>
              <a:t>链路聚合控制协议</a:t>
            </a:r>
            <a:r>
              <a:rPr lang="zh-CN" altLang="en-US" sz="2600" b="0" dirty="0">
                <a:solidFill>
                  <a:schemeClr val="tx1"/>
                </a:solidFill>
                <a:ea typeface="宋体" panose="02010600030101010101" pitchFamily="2" charset="-122"/>
              </a:rPr>
              <a:t>，链路聚合分为手工模式和LACP模式。</a:t>
            </a:r>
            <a:endParaRPr sz="2600" dirty="0">
              <a:solidFill>
                <a:schemeClr val="tx1"/>
              </a:solidFill>
              <a:ea typeface="宋体" panose="02010600030101010101" pitchFamily="2" charset="-122"/>
            </a:endParaRPr>
          </a:p>
        </p:txBody>
      </p:sp>
      <p:sp>
        <p:nvSpPr>
          <p:cNvPr id="2" name="Rectangle 3"/>
          <p:cNvSpPr>
            <a:spLocks noChangeArrowheads="1"/>
          </p:cNvSpPr>
          <p:nvPr/>
        </p:nvSpPr>
        <p:spPr bwMode="auto">
          <a:xfrm>
            <a:off x="324485" y="2414905"/>
            <a:ext cx="8484870" cy="34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链路聚合方式</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同一设备：是指链路聚合时，同一聚合组的成员接口分布在同一设备上。</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堆叠设备：是指在堆叠场景下，成员接口分布在堆叠的各个成员设备上。</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跨设备：是指E-Trunk基于LACP（单台设备链路聚合的标准）进行了扩展，能够实现多台设备间的链路聚合。</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手工模式链路聚合</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手工模式下，Eth-Trunk的建立、成员接口的加入由手工配置，没有链路聚合控制协议LACP的参与。该模式下所有活动链路都参与数据的转发，平均分担流量。如果某条活动链路故障，链路聚合组自动在剩余的活动链路中平均分担流量。</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当需要在两个直连设备之间提供一个较大的链路带宽，而其中一端或两端设备都不支持LACP协议时，可以配置手工模式链路聚合。</a:t>
            </a:r>
            <a:endParaRPr sz="260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34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LACP模式链路聚合</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链路聚合控制协议LACP，是基于IEEE802.3ad标准的一种实现链路动态聚合与解聚合的协议，以供设备根据自身配置自动形成聚合链路并启动聚合链路收发数据，LACP模式就是采用LACP的一种链路聚合模式。聚合链路形成以后，LACP负责维护链路状态，在聚合条件发生变化时，自动调整链路聚合。</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如图所示，DeviceA与DeviceB之间创建Eth-Trunk，需要将DeviceA上的四个接口与DeviceB捆绑成一个Eth-Trunk。由于错将DeviceA上的一个接口与DeviceC相连，这将会导致DeviceA向DeviceB传输数据时可能会将本应该发到DeviceB的数据发送到DeviceC上。而手工模式的Eth-Trunk不能及时检测到此故障。</a:t>
            </a:r>
            <a:endParaRPr lang="zh-CN" altLang="en-US" sz="2400" b="0" dirty="0">
              <a:solidFill>
                <a:schemeClr val="tx1"/>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381635" y="3932555"/>
            <a:ext cx="4247515" cy="1674495"/>
          </a:xfrm>
          <a:prstGeom prst="rect">
            <a:avLst/>
          </a:prstGeom>
        </p:spPr>
      </p:pic>
      <p:sp>
        <p:nvSpPr>
          <p:cNvPr id="3" name="Rectangle 3"/>
          <p:cNvSpPr>
            <a:spLocks noChangeArrowheads="1"/>
          </p:cNvSpPr>
          <p:nvPr/>
        </p:nvSpPr>
        <p:spPr bwMode="auto">
          <a:xfrm>
            <a:off x="4632960" y="3134995"/>
            <a:ext cx="4098290" cy="319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如果在DeviceA和DeviceB上都启用LACP协议，经过协商后，Eth-Trunk就会选择正确连接的链路作为活动链路来转发数据，从而DeviceA发送的数据能够正确到达DeviceB。</a:t>
            </a:r>
            <a:endParaRPr lang="zh-CN" altLang="en-US" sz="24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系统LACP优先级</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系统LACP优先级是为了区分两端设备优先级的高低而配置的参数。LACP模式下，两端设备所选择的活动接口必须保持一致，否则链路聚合组无法建立。此时可以使其中一端具有更高的优先级，另一端根据高优先级的一端来选择活动接口即可。系统LACP优先级值越小优先级越高。</a:t>
            </a:r>
            <a:endParaRPr lang="zh-CN" altLang="en-US" sz="2600" b="0" dirty="0">
              <a:solidFill>
                <a:schemeClr val="tx1"/>
              </a:solidFill>
              <a:ea typeface="宋体" panose="02010600030101010101" pitchFamily="2" charset="-122"/>
            </a:endParaRPr>
          </a:p>
        </p:txBody>
      </p:sp>
      <p:sp>
        <p:nvSpPr>
          <p:cNvPr id="2" name="Rectangle 3"/>
          <p:cNvSpPr>
            <a:spLocks noChangeArrowheads="1"/>
          </p:cNvSpPr>
          <p:nvPr/>
        </p:nvSpPr>
        <p:spPr bwMode="auto">
          <a:xfrm>
            <a:off x="332740" y="3794760"/>
            <a:ext cx="848487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接口LACP优先级</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接口LACP优先级是为了区别同一个Eth-Trunk中的不同接口被选为活动接口的优先程度，优先级高的接口将优先被选为活动接口。接口LACP优先级值越小，优先级越高。</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成员接口间M:N备份</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LACP模式链路聚合由LACP确定聚合组中的活动和非活动链路，又称为M:N模式，即M条活动链路与N条备份链路的模式。这种模式提供了更高的链路可靠性，并且可以在M条链路中实现不同方式的负载均衡。</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230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如图所示，两台设备间有M+N条链路，在聚合链路上转发流量时在M条链路上分担负载，即活动链路，不在另外的N条链路转发流量，这N条链路提供备份功能，即备份链路。此时链路的实际带宽为M条链路的总和，但是能提供的最大带宽为M+N条链路的总和。</a:t>
            </a:r>
            <a:endParaRPr lang="zh-CN" altLang="en-US" sz="2400" b="0" dirty="0">
              <a:solidFill>
                <a:schemeClr val="tx1"/>
              </a:solidFill>
              <a:ea typeface="宋体" panose="02010600030101010101" pitchFamily="2" charset="-122"/>
            </a:endParaRPr>
          </a:p>
        </p:txBody>
      </p:sp>
      <p:sp>
        <p:nvSpPr>
          <p:cNvPr id="3" name="Rectangle 3"/>
          <p:cNvSpPr>
            <a:spLocks noChangeArrowheads="1"/>
          </p:cNvSpPr>
          <p:nvPr/>
        </p:nvSpPr>
        <p:spPr bwMode="auto">
          <a:xfrm>
            <a:off x="4721860" y="2742565"/>
            <a:ext cx="4098290" cy="363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当M条链路中有一条链路故障时，LACP会从N条备份链路中找出一条优先级高的可用链路替换故障链路。此时链路的实际带宽还是M条链路的总和，但是能提供的最大带宽就变为M+N-1条链路的总和。</a:t>
            </a:r>
            <a:endParaRPr lang="zh-CN" altLang="en-US" sz="2400" b="0" dirty="0">
              <a:solidFill>
                <a:schemeClr val="tx1"/>
              </a:solidFill>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412750" y="3763010"/>
            <a:ext cx="4273550" cy="15462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34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这种场景主要应用在只向用户提供M条链路的带宽，同时又希望提供一定的故障保护能力时。当有一条链路出现故障，系统能够自动选择一条优先级最高的可用备份链路变为活动链路。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如果在备份链路中无法找到可用链路，并且目前处于活动状态的链路数目低于配置的活动接口数下限阈值，那么系统将会把聚合接口关闭。</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graphicFrame>
        <p:nvGraphicFramePr>
          <p:cNvPr id="3" name="表格 2"/>
          <p:cNvGraphicFramePr/>
          <p:nvPr>
            <p:custDataLst>
              <p:tags r:id="rId1"/>
            </p:custDataLst>
          </p:nvPr>
        </p:nvGraphicFramePr>
        <p:xfrm>
          <a:off x="678815" y="1491615"/>
          <a:ext cx="7994015" cy="4717415"/>
        </p:xfrm>
        <a:graphic>
          <a:graphicData uri="http://schemas.openxmlformats.org/drawingml/2006/table">
            <a:tbl>
              <a:tblPr firstRow="1" bandRow="1">
                <a:tableStyleId>{5C22544A-7EE6-4342-B048-85BDC9FD1C3A}</a:tableStyleId>
              </a:tblPr>
              <a:tblGrid>
                <a:gridCol w="1521460"/>
                <a:gridCol w="2771775"/>
                <a:gridCol w="3700780"/>
              </a:tblGrid>
              <a:tr h="254635">
                <a:tc>
                  <a:txBody>
                    <a:bodyPr/>
                    <a:p>
                      <a:pPr indent="0" algn="ctr">
                        <a:buNone/>
                      </a:pPr>
                      <a:r>
                        <a:rPr lang="zh-CN" sz="1500" b="1">
                          <a:solidFill>
                            <a:srgbClr val="333333"/>
                          </a:solidFill>
                          <a:latin typeface="Arial" panose="020B0604020202020204" pitchFamily="34" charset="0"/>
                          <a:ea typeface="宋体" panose="02010600030101010101" pitchFamily="2" charset="-122"/>
                        </a:rPr>
                        <a:t>维度</a:t>
                      </a:r>
                      <a:endParaRPr lang="zh-CN" altLang="en-US" sz="1500" b="1">
                        <a:solidFill>
                          <a:srgbClr val="333333"/>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FCFCF"/>
                    </a:solidFill>
                  </a:tcPr>
                </a:tc>
                <a:tc>
                  <a:txBody>
                    <a:bodyPr/>
                    <a:p>
                      <a:pPr indent="0" algn="ctr">
                        <a:buNone/>
                      </a:pPr>
                      <a:r>
                        <a:rPr lang="zh-CN" sz="1500" b="1">
                          <a:solidFill>
                            <a:srgbClr val="333333"/>
                          </a:solidFill>
                          <a:latin typeface="Arial" panose="020B0604020202020204" pitchFamily="34" charset="0"/>
                          <a:ea typeface="宋体" panose="02010600030101010101" pitchFamily="2" charset="-122"/>
                        </a:rPr>
                        <a:t>手工模式</a:t>
                      </a:r>
                      <a:endParaRPr lang="zh-CN" altLang="en-US" sz="1500" b="1">
                        <a:solidFill>
                          <a:srgbClr val="333333"/>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FCFCF"/>
                    </a:solidFill>
                  </a:tcPr>
                </a:tc>
                <a:tc>
                  <a:txBody>
                    <a:bodyPr/>
                    <a:p>
                      <a:pPr indent="0" algn="ctr">
                        <a:buNone/>
                      </a:pPr>
                      <a:r>
                        <a:rPr lang="zh-CN" sz="1500" b="1">
                          <a:solidFill>
                            <a:srgbClr val="333333"/>
                          </a:solidFill>
                          <a:latin typeface="Arial" panose="020B0604020202020204" pitchFamily="34" charset="0"/>
                          <a:ea typeface="宋体" panose="02010600030101010101" pitchFamily="2" charset="-122"/>
                        </a:rPr>
                        <a:t>LACP模式</a:t>
                      </a:r>
                      <a:endParaRPr lang="zh-CN" altLang="en-US" sz="1500" b="1">
                        <a:solidFill>
                          <a:srgbClr val="333333"/>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FCFCF"/>
                    </a:solidFill>
                  </a:tcPr>
                </a:tc>
              </a:tr>
              <a:tr h="1321435">
                <a:tc>
                  <a:txBody>
                    <a:bodyPr/>
                    <a:p>
                      <a:pPr indent="0">
                        <a:buNone/>
                      </a:pPr>
                      <a:r>
                        <a:rPr lang="zh-CN" sz="1500" b="0">
                          <a:solidFill>
                            <a:srgbClr val="000000"/>
                          </a:solidFill>
                          <a:latin typeface="Arial" panose="020B0604020202020204" pitchFamily="34" charset="0"/>
                          <a:ea typeface="宋体" panose="02010600030101010101" pitchFamily="2" charset="-122"/>
                        </a:rPr>
                        <a:t>Eth-Trunk的建立方式</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Eth-Trunk的建立、成员接口的加入由手工配置，没有链路聚合控制协议的参与。</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Eth-Trunk的建立是基于LACP的，LACP为交换数据的设备提供一种标准的协商方式，以供系统根据自身配置自动形成聚合链路并启动聚合链路收发数据。聚合链路形成以后，负责维护链路状态。在聚合条件发生变化时，自动调整或解散链路聚合。</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1960">
                <a:tc>
                  <a:txBody>
                    <a:bodyPr/>
                    <a:p>
                      <a:pPr indent="0">
                        <a:buNone/>
                      </a:pPr>
                      <a:r>
                        <a:rPr lang="zh-CN" sz="1500" b="0">
                          <a:solidFill>
                            <a:srgbClr val="000000"/>
                          </a:solidFill>
                          <a:latin typeface="Arial" panose="020B0604020202020204" pitchFamily="34" charset="0"/>
                          <a:ea typeface="宋体" panose="02010600030101010101" pitchFamily="2" charset="-122"/>
                        </a:rPr>
                        <a:t>设备是否需要支持LACP协议</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不需要</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需要</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95020">
                <a:tc>
                  <a:txBody>
                    <a:bodyPr/>
                    <a:p>
                      <a:pPr indent="0">
                        <a:buNone/>
                      </a:pPr>
                      <a:r>
                        <a:rPr lang="zh-CN" sz="1500" b="0">
                          <a:solidFill>
                            <a:srgbClr val="000000"/>
                          </a:solidFill>
                          <a:latin typeface="Arial" panose="020B0604020202020204" pitchFamily="34" charset="0"/>
                          <a:ea typeface="宋体" panose="02010600030101010101" pitchFamily="2" charset="-122"/>
                        </a:rPr>
                        <a:t>数据转发</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正常情况下，所有链路都是活动链路。所有活动链路均参与数据转发。如果某条活动链路故障，链路聚合组自动在剩余的活动链路中分担流量。</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正常情况下，部分链路是活动链路。所有活动链路均参与数据转发。如果某条活动链路故障，链路聚合组自动在非活动链路中选择一条链路作为活动链路，参与数据转发的链路数目不变。</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41960">
                <a:tc>
                  <a:txBody>
                    <a:bodyPr/>
                    <a:p>
                      <a:pPr indent="0">
                        <a:buNone/>
                      </a:pPr>
                      <a:r>
                        <a:rPr lang="zh-CN" sz="1500" b="0">
                          <a:solidFill>
                            <a:srgbClr val="000000"/>
                          </a:solidFill>
                          <a:latin typeface="Arial" panose="020B0604020202020204" pitchFamily="34" charset="0"/>
                          <a:ea typeface="宋体" panose="02010600030101010101" pitchFamily="2" charset="-122"/>
                        </a:rPr>
                        <a:t>是否支持跨设备的链路聚合</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不支持</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支持</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67715">
                <a:tc>
                  <a:txBody>
                    <a:bodyPr/>
                    <a:p>
                      <a:pPr indent="0">
                        <a:buNone/>
                      </a:pPr>
                      <a:r>
                        <a:rPr lang="zh-CN" sz="1500" b="0">
                          <a:solidFill>
                            <a:srgbClr val="000000"/>
                          </a:solidFill>
                          <a:latin typeface="Arial" panose="020B0604020202020204" pitchFamily="34" charset="0"/>
                          <a:ea typeface="宋体" panose="02010600030101010101" pitchFamily="2" charset="-122"/>
                        </a:rPr>
                        <a:t>检测故障</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只能检测到同一聚合组内的成员链路有断路等有限故障，但是无法检测到链路断连、错连等故障。</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1500" b="0">
                          <a:solidFill>
                            <a:srgbClr val="000000"/>
                          </a:solidFill>
                          <a:latin typeface="Arial" panose="020B0604020202020204" pitchFamily="34" charset="0"/>
                          <a:ea typeface="宋体" panose="02010600030101010101" pitchFamily="2" charset="-122"/>
                        </a:rPr>
                        <a:t>不仅能够检测到同一聚合组内的成员链路有断路等有限故障，还可以检测到链路故障、链路错连等故障。</a:t>
                      </a:r>
                      <a:endParaRPr lang="zh-CN" altLang="en-US" sz="1500" b="0">
                        <a:solidFill>
                          <a:srgbClr val="000000"/>
                        </a:solidFill>
                        <a:latin typeface="Arial" panose="020B0604020202020204" pitchFamily="34" charset="0"/>
                        <a:ea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Rectangle 3"/>
          <p:cNvSpPr>
            <a:spLocks noChangeArrowheads="1"/>
          </p:cNvSpPr>
          <p:nvPr/>
        </p:nvSpPr>
        <p:spPr bwMode="auto">
          <a:xfrm>
            <a:off x="332740" y="836295"/>
            <a:ext cx="8484870"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手工模式链路聚合和LACP模式链路聚合的区别如表所示：</a:t>
            </a:r>
            <a:endParaRPr lang="zh-CN" altLang="en-US" sz="24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链路聚合应用场景</a:t>
            </a:r>
            <a:endParaRPr lang="zh-CN" altLang="en-US" sz="2800" smtClean="0"/>
          </a:p>
        </p:txBody>
      </p:sp>
      <p:sp>
        <p:nvSpPr>
          <p:cNvPr id="44036" name="Rectangle 3"/>
          <p:cNvSpPr>
            <a:spLocks noChangeArrowheads="1"/>
          </p:cNvSpPr>
          <p:nvPr/>
        </p:nvSpPr>
        <p:spPr bwMode="auto">
          <a:xfrm>
            <a:off x="332740" y="836295"/>
            <a:ext cx="8484870" cy="34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以太网链路聚合的应用场景包括</a:t>
            </a:r>
            <a:r>
              <a:rPr lang="zh-CN" altLang="en-US" sz="2600" b="0" dirty="0">
                <a:solidFill>
                  <a:schemeClr val="tx1"/>
                </a:solidFill>
                <a:ea typeface="宋体" panose="02010600030101010101" pitchFamily="2" charset="-122"/>
              </a:rPr>
              <a:t>：</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交换机之间通过链路聚合互联（交换机之间直连）</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rgbClr val="FF3300"/>
                </a:solidFill>
                <a:ea typeface="宋体" panose="02010600030101010101" pitchFamily="2" charset="-122"/>
              </a:rPr>
              <a:t>交换机之间通过链路聚合互联（交换机之间跨传输设备）</a:t>
            </a:r>
            <a:endParaRPr lang="zh-CN" altLang="en-US" sz="2600" b="0" dirty="0">
              <a:solidFill>
                <a:srgbClr val="FF3300"/>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rgbClr val="FF3300"/>
                </a:solidFill>
                <a:ea typeface="宋体" panose="02010600030101010101" pitchFamily="2" charset="-122"/>
              </a:rPr>
              <a:t>交换机与传输设备通过链路聚合互联</a:t>
            </a:r>
            <a:endParaRPr lang="zh-CN" altLang="en-US" sz="2600" b="0" dirty="0">
              <a:solidFill>
                <a:srgbClr val="FF3300"/>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rgbClr val="FF3300"/>
                </a:solidFill>
                <a:ea typeface="宋体" panose="02010600030101010101" pitchFamily="2" charset="-122"/>
              </a:rPr>
              <a:t>交换机与服务器通过链路聚合互联</a:t>
            </a:r>
            <a:endParaRPr lang="zh-CN" altLang="en-US" sz="2600" b="0" dirty="0">
              <a:solidFill>
                <a:srgbClr val="FF3300"/>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rgbClr val="FF3300"/>
                </a:solidFill>
                <a:ea typeface="宋体" panose="02010600030101010101" pitchFamily="2" charset="-122"/>
              </a:rPr>
              <a:t>交换机与堆叠系统通过链路聚合互联</a:t>
            </a:r>
            <a:endParaRPr lang="zh-CN" altLang="en-US" sz="2600" b="0" dirty="0">
              <a:solidFill>
                <a:srgbClr val="FF3300"/>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b="0" dirty="0">
                <a:solidFill>
                  <a:srgbClr val="FF3300"/>
                </a:solidFill>
                <a:ea typeface="宋体" panose="02010600030101010101" pitchFamily="2" charset="-122"/>
              </a:rPr>
              <a:t>通过E-Trunk实现跨设备的链路聚合</a:t>
            </a:r>
            <a:endParaRPr lang="zh-CN" altLang="en-US" sz="2600" b="0" dirty="0">
              <a:solidFill>
                <a:srgbClr val="FF3300"/>
              </a:solidFill>
              <a:ea typeface="宋体" panose="02010600030101010101" pitchFamily="2" charset="-122"/>
            </a:endParaRPr>
          </a:p>
        </p:txBody>
      </p:sp>
      <p:sp>
        <p:nvSpPr>
          <p:cNvPr id="2" name="Rectangle 3"/>
          <p:cNvSpPr>
            <a:spLocks noChangeArrowheads="1"/>
          </p:cNvSpPr>
          <p:nvPr/>
        </p:nvSpPr>
        <p:spPr bwMode="auto">
          <a:xfrm>
            <a:off x="324485" y="4272280"/>
            <a:ext cx="8484870"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Eth-Trunk的工作模式根据以下两种情况选择：</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如果两端设备均支持LACP协议，推荐使用LACP模式。</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如果对端设备不支持LACP协议，必须使用手工模式。</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p:cNvSpPr>
            <a:spLocks noChangeArrowheads="1"/>
          </p:cNvSpPr>
          <p:nvPr/>
        </p:nvSpPr>
        <p:spPr bwMode="auto">
          <a:xfrm>
            <a:off x="381000" y="1549400"/>
            <a:ext cx="8439150" cy="639763"/>
          </a:xfrm>
          <a:prstGeom prst="roundRect">
            <a:avLst>
              <a:gd name="adj" fmla="val 18046"/>
            </a:avLst>
          </a:prstGeom>
          <a:solidFill>
            <a:srgbClr val="4DA5E1">
              <a:alpha val="74901"/>
            </a:srgbClr>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eaLnBrk="1" hangingPunct="1">
              <a:lnSpc>
                <a:spcPct val="100000"/>
              </a:lnSpc>
              <a:buClrTx/>
              <a:buFontTx/>
              <a:buNone/>
            </a:pPr>
            <a:endParaRPr lang="zh-CN" altLang="en-US" sz="1800" b="0">
              <a:solidFill>
                <a:schemeClr val="tx1"/>
              </a:solidFill>
              <a:ea typeface="宋体" panose="02010600030101010101" pitchFamily="2" charset="-122"/>
            </a:endParaRPr>
          </a:p>
        </p:txBody>
      </p:sp>
      <p:sp>
        <p:nvSpPr>
          <p:cNvPr id="6147" name="Oval 3"/>
          <p:cNvSpPr>
            <a:spLocks noChangeArrowheads="1"/>
          </p:cNvSpPr>
          <p:nvPr/>
        </p:nvSpPr>
        <p:spPr bwMode="auto">
          <a:xfrm>
            <a:off x="641350" y="1693863"/>
            <a:ext cx="349250" cy="342900"/>
          </a:xfrm>
          <a:prstGeom prst="ellipse">
            <a:avLst/>
          </a:prstGeom>
          <a:noFill/>
          <a:ln w="127000" algn="ctr">
            <a:solidFill>
              <a:srgbClr val="4DA5E1"/>
            </a:solidFill>
            <a:round/>
          </a:ln>
          <a:effectLst/>
          <a:extLst>
            <a:ext uri="{909E8E84-426E-40DD-AFC4-6F175D3DCCD1}">
              <a14:hiddenFill xmlns:a14="http://schemas.microsoft.com/office/drawing/2010/main">
                <a:solidFill>
                  <a:srgbClr val="4DA5E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algn="ctr" eaLnBrk="1" fontAlgn="t" hangingPunct="1">
              <a:lnSpc>
                <a:spcPct val="100000"/>
              </a:lnSpc>
              <a:buClrTx/>
              <a:buFontTx/>
              <a:buNone/>
            </a:pPr>
            <a:endParaRPr lang="zh-CN" altLang="zh-CN" sz="1000" b="0">
              <a:solidFill>
                <a:schemeClr val="tx1"/>
              </a:solidFill>
            </a:endParaRPr>
          </a:p>
        </p:txBody>
      </p:sp>
      <p:sp>
        <p:nvSpPr>
          <p:cNvPr id="6148" name="Text Box 4"/>
          <p:cNvSpPr txBox="1">
            <a:spLocks noChangeArrowheads="1"/>
          </p:cNvSpPr>
          <p:nvPr/>
        </p:nvSpPr>
        <p:spPr bwMode="auto">
          <a:xfrm>
            <a:off x="609600" y="2254250"/>
            <a:ext cx="5834063"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855" indent="-363855"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eaLnBrk="1" hangingPunct="1">
              <a:lnSpc>
                <a:spcPct val="150000"/>
              </a:lnSpc>
              <a:spcBef>
                <a:spcPct val="50000"/>
              </a:spcBef>
              <a:buFont typeface="Wingdings" panose="05000000000000000000" pitchFamily="2" charset="2"/>
              <a:buChar char="n"/>
            </a:pPr>
            <a:r>
              <a:rPr lang="zh-CN" altLang="en-US" sz="2400" dirty="0">
                <a:solidFill>
                  <a:schemeClr val="tx1"/>
                </a:solidFill>
              </a:rPr>
              <a:t>熟悉并掌握</a:t>
            </a:r>
            <a:r>
              <a:rPr lang="zh-CN" altLang="en-US" sz="2400" dirty="0">
                <a:solidFill>
                  <a:schemeClr val="tx1"/>
                </a:solidFill>
                <a:sym typeface="+mn-ea"/>
              </a:rPr>
              <a:t>交换机</a:t>
            </a:r>
            <a:r>
              <a:rPr lang="zh-CN" altLang="en-US" sz="2400" dirty="0">
                <a:solidFill>
                  <a:schemeClr val="tx1"/>
                </a:solidFill>
              </a:rPr>
              <a:t>链路聚合的基本概念</a:t>
            </a:r>
            <a:endParaRPr lang="zh-CN" altLang="en-US" sz="2400" dirty="0">
              <a:solidFill>
                <a:schemeClr val="tx1"/>
              </a:solidFill>
            </a:endParaRPr>
          </a:p>
          <a:p>
            <a:pPr eaLnBrk="1" hangingPunct="1">
              <a:lnSpc>
                <a:spcPct val="150000"/>
              </a:lnSpc>
              <a:spcBef>
                <a:spcPct val="50000"/>
              </a:spcBef>
              <a:buFont typeface="Wingdings" panose="05000000000000000000" pitchFamily="2" charset="2"/>
              <a:buChar char="n"/>
            </a:pPr>
            <a:r>
              <a:rPr lang="zh-CN" altLang="en-US" sz="2400" dirty="0" smtClean="0">
                <a:solidFill>
                  <a:schemeClr val="tx1"/>
                </a:solidFill>
              </a:rPr>
              <a:t>熟悉</a:t>
            </a:r>
            <a:r>
              <a:rPr lang="zh-CN" altLang="en-US" sz="2400" dirty="0">
                <a:solidFill>
                  <a:schemeClr val="tx1"/>
                </a:solidFill>
              </a:rPr>
              <a:t>并掌握交换机</a:t>
            </a:r>
            <a:r>
              <a:rPr lang="zh-CN" altLang="en-US" sz="2400" dirty="0">
                <a:solidFill>
                  <a:schemeClr val="tx1"/>
                </a:solidFill>
                <a:sym typeface="+mn-ea"/>
              </a:rPr>
              <a:t>链路聚合</a:t>
            </a:r>
            <a:r>
              <a:rPr lang="zh-CN" altLang="en-US" sz="2400" dirty="0">
                <a:solidFill>
                  <a:schemeClr val="tx1"/>
                </a:solidFill>
                <a:sym typeface="+mn-ea"/>
              </a:rPr>
              <a:t>的</a:t>
            </a:r>
            <a:r>
              <a:rPr lang="zh-CN" altLang="en-US" sz="2400" dirty="0">
                <a:solidFill>
                  <a:schemeClr val="tx1"/>
                </a:solidFill>
              </a:rPr>
              <a:t>配置方法</a:t>
            </a:r>
            <a:endParaRPr lang="zh-CN" altLang="en-US" sz="2400" dirty="0">
              <a:solidFill>
                <a:schemeClr val="tx1"/>
              </a:solidFill>
            </a:endParaRPr>
          </a:p>
        </p:txBody>
      </p:sp>
      <p:sp>
        <p:nvSpPr>
          <p:cNvPr id="6149" name="Text Box 5"/>
          <p:cNvSpPr txBox="1">
            <a:spLocks noChangeArrowheads="1"/>
          </p:cNvSpPr>
          <p:nvPr/>
        </p:nvSpPr>
        <p:spPr bwMode="auto">
          <a:xfrm>
            <a:off x="533400" y="836613"/>
            <a:ext cx="288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12" rIns="91425" bIns="45712" anchor="ct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eaLnBrk="1" hangingPunct="1">
              <a:lnSpc>
                <a:spcPct val="100000"/>
              </a:lnSpc>
              <a:buClrTx/>
              <a:buFontTx/>
              <a:buNone/>
            </a:pPr>
            <a:r>
              <a:rPr lang="zh-CN" altLang="en-US" sz="3200">
                <a:solidFill>
                  <a:srgbClr val="CC0000"/>
                </a:solidFill>
                <a:latin typeface="华文细黑" panose="02010600040101010101" pitchFamily="2" charset="-122"/>
              </a:rPr>
              <a:t>本次课程目标</a:t>
            </a:r>
            <a:endParaRPr lang="zh-CN" altLang="en-US" sz="3200">
              <a:solidFill>
                <a:srgbClr val="CC0000"/>
              </a:solidFill>
              <a:latin typeface="华文细黑" panose="02010600040101010101" pitchFamily="2" charset="-122"/>
            </a:endParaRPr>
          </a:p>
        </p:txBody>
      </p:sp>
      <p:sp>
        <p:nvSpPr>
          <p:cNvPr id="6150" name="Rectangle 6"/>
          <p:cNvSpPr>
            <a:spLocks noChangeArrowheads="1"/>
          </p:cNvSpPr>
          <p:nvPr/>
        </p:nvSpPr>
        <p:spPr bwMode="auto">
          <a:xfrm>
            <a:off x="990600" y="1612900"/>
            <a:ext cx="73294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eaLnBrk="1" hangingPunct="1">
              <a:buFont typeface="Wingdings" panose="05000000000000000000" pitchFamily="2" charset="2"/>
              <a:buNone/>
            </a:pPr>
            <a:r>
              <a:rPr lang="zh-CN" altLang="en-US" sz="2400" b="0">
                <a:solidFill>
                  <a:schemeClr val="bg1"/>
                </a:solidFill>
              </a:rPr>
              <a:t>学习完本次课程，您应该能够：</a:t>
            </a:r>
            <a:endParaRPr lang="zh-CN" altLang="en-US" sz="2400" b="0">
              <a:solidFill>
                <a:schemeClr val="bg1"/>
              </a:solidFill>
            </a:endParaRPr>
          </a:p>
        </p:txBody>
      </p:sp>
      <p:pic>
        <p:nvPicPr>
          <p:cNvPr id="615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8125" y="2286000"/>
            <a:ext cx="2147888" cy="27987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链路聚合配置注意事项</a:t>
            </a:r>
            <a:endParaRPr lang="zh-CN" altLang="en-US" sz="2800" smtClean="0"/>
          </a:p>
        </p:txBody>
      </p:sp>
      <p:sp>
        <p:nvSpPr>
          <p:cNvPr id="44036" name="Rectangle 3"/>
          <p:cNvSpPr>
            <a:spLocks noChangeArrowheads="1"/>
          </p:cNvSpPr>
          <p:nvPr/>
        </p:nvSpPr>
        <p:spPr bwMode="auto">
          <a:xfrm>
            <a:off x="332740" y="836295"/>
            <a:ext cx="8484870" cy="536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端口加入Eth-Trunk注意事项</a:t>
            </a:r>
            <a:r>
              <a:rPr lang="zh-CN" altLang="en-US" sz="2600" b="0" dirty="0">
                <a:solidFill>
                  <a:schemeClr val="tx1"/>
                </a:solidFill>
                <a:ea typeface="宋体" panose="02010600030101010101" pitchFamily="2" charset="-122"/>
              </a:rPr>
              <a:t>：</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1.根据交换机型号，每个Eth-Trunk接口下最多可加入</a:t>
            </a:r>
            <a:r>
              <a:rPr lang="zh-CN" altLang="en-US" sz="2600" b="0" dirty="0">
                <a:solidFill>
                  <a:schemeClr val="tx1"/>
                </a:solidFill>
                <a:ea typeface="宋体" panose="02010600030101010101" pitchFamily="2" charset="-122"/>
                <a:sym typeface="+mn-ea"/>
              </a:rPr>
              <a:t>的</a:t>
            </a:r>
            <a:r>
              <a:rPr lang="zh-CN" altLang="en-US" sz="2600" b="0" dirty="0">
                <a:solidFill>
                  <a:schemeClr val="tx1"/>
                </a:solidFill>
                <a:ea typeface="宋体" panose="02010600030101010101" pitchFamily="2" charset="-122"/>
              </a:rPr>
              <a:t>成员接口数目可能是</a:t>
            </a:r>
            <a:r>
              <a:rPr lang="en-US" altLang="zh-CN" sz="2600" b="0" dirty="0">
                <a:solidFill>
                  <a:schemeClr val="tx1"/>
                </a:solidFill>
                <a:ea typeface="宋体" panose="02010600030101010101" pitchFamily="2" charset="-122"/>
              </a:rPr>
              <a:t>4</a:t>
            </a:r>
            <a:r>
              <a:rPr lang="zh-CN" altLang="en-US" sz="2600" b="0" dirty="0">
                <a:solidFill>
                  <a:schemeClr val="tx1"/>
                </a:solidFill>
                <a:ea typeface="宋体" panose="02010600030101010101" pitchFamily="2" charset="-122"/>
              </a:rPr>
              <a:t>、8、16、</a:t>
            </a:r>
            <a:r>
              <a:rPr lang="en-US" altLang="zh-CN" sz="2600" b="0" dirty="0">
                <a:solidFill>
                  <a:schemeClr val="tx1"/>
                </a:solidFill>
                <a:ea typeface="宋体" panose="02010600030101010101" pitchFamily="2" charset="-122"/>
              </a:rPr>
              <a:t>32...</a:t>
            </a:r>
            <a:r>
              <a:rPr lang="zh-CN" altLang="en-US" sz="2600" b="0" dirty="0">
                <a:solidFill>
                  <a:schemeClr val="tx1"/>
                </a:solidFill>
                <a:ea typeface="宋体" panose="02010600030101010101" pitchFamily="2" charset="-122"/>
              </a:rPr>
              <a:t>或可灵活配置。</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2.如果本端设备接口加入了Eth-Trunk，与该接口直连的对端接口也必须加入Eth-Trunk，两端才能正常通信。</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3.Eth-Trunk接口不能嵌套，即Eth-Trunk接口的成员接口不能是Eth-Trunk接口。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4.根据系统版本，之前的只支持将速率相同的接口加入到同一Eth-Trunk接口，</a:t>
            </a:r>
            <a:r>
              <a:rPr lang="zh-CN" altLang="en-US" sz="2600" b="0" dirty="0">
                <a:solidFill>
                  <a:schemeClr val="tx1"/>
                </a:solidFill>
                <a:ea typeface="宋体" panose="02010600030101010101" pitchFamily="2" charset="-122"/>
                <a:sym typeface="+mn-ea"/>
              </a:rPr>
              <a:t>之后的允许速率不同的接口也能加入到同一Eth-Trunk接口。（V200R011C10）</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链路聚合配置注意事项</a:t>
            </a:r>
            <a:endParaRPr lang="zh-CN" altLang="en-US" sz="2800" smtClean="0"/>
          </a:p>
        </p:txBody>
      </p:sp>
      <p:sp>
        <p:nvSpPr>
          <p:cNvPr id="44036" name="Rectangle 3"/>
          <p:cNvSpPr>
            <a:spLocks noChangeArrowheads="1"/>
          </p:cNvSpPr>
          <p:nvPr/>
        </p:nvSpPr>
        <p:spPr bwMode="auto">
          <a:xfrm>
            <a:off x="332740" y="836295"/>
            <a:ext cx="8484870" cy="536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5.当某一接口为Eth-Trunk接口的成员接口时，不要配置该成员接口为观察端口，如果确实需要，请确保该成员接口所承载的业务流量以及镜像流量占用的带宽未超过该接口带宽。</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6.一个接口只能加入到一个Eth-Trunk接口，如果要加入其它Eth-Trunk接口，必须先退出原来的Eth-Trunk接口。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7.当成员接口加入Eth-Trunk后，学习MAC地址或ARP地址时是按照Eth-Trunk来学习的，而不是按照成员接口来学习。</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8.</a:t>
            </a:r>
            <a:r>
              <a:rPr lang="zh-CN" altLang="en-US" sz="2600" b="0" dirty="0">
                <a:solidFill>
                  <a:srgbClr val="FF0000"/>
                </a:solidFill>
                <a:ea typeface="宋体" panose="02010600030101010101" pitchFamily="2" charset="-122"/>
              </a:rPr>
              <a:t>成员接口加入Eth-Trunk时，必须为缺省的接口类型。</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9.</a:t>
            </a:r>
            <a:r>
              <a:rPr lang="en-US" altLang="zh-CN" sz="2600" b="0" dirty="0">
                <a:solidFill>
                  <a:srgbClr val="FF0000"/>
                </a:solidFill>
                <a:ea typeface="宋体" panose="02010600030101010101" pitchFamily="2" charset="-122"/>
              </a:rPr>
              <a:t>一个Eth-Trunk接口中的成员接口必须是同一类型。</a:t>
            </a:r>
            <a:endParaRPr lang="en-US" altLang="zh-CN" sz="2600"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链路聚合配置注意事项</a:t>
            </a:r>
            <a:endParaRPr lang="zh-CN" altLang="en-US" sz="2800" smtClean="0"/>
          </a:p>
        </p:txBody>
      </p:sp>
      <p:sp>
        <p:nvSpPr>
          <p:cNvPr id="44036" name="Rectangle 3"/>
          <p:cNvSpPr>
            <a:spLocks noChangeArrowheads="1"/>
          </p:cNvSpPr>
          <p:nvPr/>
        </p:nvSpPr>
        <p:spPr bwMode="auto">
          <a:xfrm>
            <a:off x="332740" y="836295"/>
            <a:ext cx="8484870"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使用Eth-Trunk组网时注意事项</a:t>
            </a:r>
            <a:r>
              <a:rPr lang="zh-CN" altLang="en-US" sz="2600" b="0" dirty="0">
                <a:solidFill>
                  <a:schemeClr val="tx1"/>
                </a:solidFill>
                <a:ea typeface="宋体" panose="02010600030101010101" pitchFamily="2" charset="-122"/>
              </a:rPr>
              <a:t>：</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1.Eth-Trunk链路两端相连的物理接口的数量、</a:t>
            </a:r>
            <a:r>
              <a:rPr lang="zh-CN" altLang="en-US" sz="2600" b="0" dirty="0">
                <a:solidFill>
                  <a:srgbClr val="FF0000"/>
                </a:solidFill>
                <a:ea typeface="宋体" panose="02010600030101010101" pitchFamily="2" charset="-122"/>
              </a:rPr>
              <a:t>速率</a:t>
            </a:r>
            <a:r>
              <a:rPr lang="zh-CN" altLang="en-US" sz="2600" b="0" dirty="0">
                <a:solidFill>
                  <a:schemeClr val="tx1"/>
                </a:solidFill>
                <a:ea typeface="宋体" panose="02010600030101010101" pitchFamily="2" charset="-122"/>
              </a:rPr>
              <a:t>、双工方式、流控配置必须一致。</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2.两台设备对接时需要保证两端设备上链路聚合的模式一致。</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3.删除聚合组时需要先删除聚合组中的成员接口。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4.在成员接口下无法对部分命令行（例如port link-type access）和静态MAC地址进行配置，如果配置设备会报错。</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配置手工模式链路聚合</a:t>
            </a:r>
            <a:endParaRPr lang="zh-CN" altLang="en-US" sz="2800" smtClean="0"/>
          </a:p>
        </p:txBody>
      </p:sp>
      <p:sp>
        <p:nvSpPr>
          <p:cNvPr id="44036" name="Rectangle 3"/>
          <p:cNvSpPr>
            <a:spLocks noChangeArrowheads="1"/>
          </p:cNvSpPr>
          <p:nvPr/>
        </p:nvSpPr>
        <p:spPr bwMode="auto">
          <a:xfrm>
            <a:off x="332740" y="836295"/>
            <a:ext cx="8484870"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一、</a:t>
            </a:r>
            <a:r>
              <a:rPr lang="zh-CN" altLang="en-US" sz="2600" dirty="0">
                <a:solidFill>
                  <a:schemeClr val="tx1"/>
                </a:solidFill>
                <a:ea typeface="宋体" panose="02010600030101010101" pitchFamily="2" charset="-122"/>
              </a:rPr>
              <a:t>创建链路聚合组</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每个链路聚合组唯一对应一个逻辑接口，即Eth-Trunk接口。配置链路聚合时首先要创建一个Eth-Trunk接口。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1.执行命令system-view，进入系统视图。</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2.执行命令interface eth-trunk trunk-id，创建Eth-Trunk接口，并进入Eth-Trunk接口视图。</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trunk-id为Eth-Trunk编号。</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如果该Eth-Trunk已经存在，本命令用来进入Eth-Trunk接口视图。</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配置手工模式链路聚合</a:t>
            </a:r>
            <a:endParaRPr lang="zh-CN" altLang="en-US" sz="2800" smtClean="0"/>
          </a:p>
        </p:txBody>
      </p:sp>
      <p:sp>
        <p:nvSpPr>
          <p:cNvPr id="44036" name="Rectangle 3"/>
          <p:cNvSpPr>
            <a:spLocks noChangeArrowheads="1"/>
          </p:cNvSpPr>
          <p:nvPr/>
        </p:nvSpPr>
        <p:spPr bwMode="auto">
          <a:xfrm>
            <a:off x="332740" y="836295"/>
            <a:ext cx="8484870" cy="536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二</a:t>
            </a:r>
            <a:r>
              <a:rPr lang="zh-CN" altLang="en-US" sz="2600" dirty="0">
                <a:solidFill>
                  <a:schemeClr val="tx1"/>
                </a:solidFill>
                <a:ea typeface="宋体" panose="02010600030101010101" pitchFamily="2" charset="-122"/>
              </a:rPr>
              <a:t>、配置链路聚合模式为手工模式</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配置时需要保证本端和对端的聚合模式一致。缺省情况下，Eth-Trunk的工作模式为手工模式。</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3.执行命令mode manual load-balance，配置Eth-Trunk的工作模式。</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sym typeface="+mn-ea"/>
              </a:rPr>
              <a:t>S3700</a:t>
            </a:r>
            <a:r>
              <a:rPr lang="zh-CN" altLang="en-US" sz="2600" b="0" dirty="0">
                <a:solidFill>
                  <a:schemeClr val="tx1"/>
                </a:solidFill>
                <a:ea typeface="宋体" panose="02010600030101010101" pitchFamily="2" charset="-122"/>
                <a:sym typeface="+mn-ea"/>
              </a:rPr>
              <a:t>中，更改Eth-trunk的工作模式时需要确保Eth-Trunk中没有任何成员接口。</a:t>
            </a:r>
            <a:r>
              <a:rPr lang="en-US" altLang="zh-CN" sz="2600" b="0" dirty="0">
                <a:solidFill>
                  <a:schemeClr val="tx1"/>
                </a:solidFill>
                <a:ea typeface="宋体" panose="02010600030101010101" pitchFamily="2" charset="-122"/>
                <a:sym typeface="+mn-ea"/>
              </a:rPr>
              <a:t>S5700</a:t>
            </a:r>
            <a:r>
              <a:rPr lang="zh-CN" altLang="en-US" sz="2600" b="0" dirty="0">
                <a:solidFill>
                  <a:schemeClr val="tx1"/>
                </a:solidFill>
                <a:ea typeface="宋体" panose="02010600030101010101" pitchFamily="2" charset="-122"/>
                <a:sym typeface="+mn-ea"/>
              </a:rPr>
              <a:t>中，</a:t>
            </a:r>
            <a:r>
              <a:rPr lang="zh-CN" altLang="en-US" sz="2600" b="0" dirty="0">
                <a:solidFill>
                  <a:schemeClr val="tx1"/>
                </a:solidFill>
                <a:ea typeface="宋体" panose="02010600030101010101" pitchFamily="2" charset="-122"/>
                <a:sym typeface="+mn-ea"/>
              </a:rPr>
              <a:t>存在成员接口的情况下，可以将Eth-Trunk的工作模式由手工模式切换为LACP模式，也可以由LACP模式切换为手工模式，但个别应用配置下，工作模式不能更改。</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配置手工模式链路聚合</a:t>
            </a:r>
            <a:endParaRPr lang="zh-CN" altLang="en-US" sz="2800" smtClean="0"/>
          </a:p>
        </p:txBody>
      </p:sp>
      <p:sp>
        <p:nvSpPr>
          <p:cNvPr id="44036" name="Rectangle 3"/>
          <p:cNvSpPr>
            <a:spLocks noChangeArrowheads="1"/>
          </p:cNvSpPr>
          <p:nvPr/>
        </p:nvSpPr>
        <p:spPr bwMode="auto">
          <a:xfrm>
            <a:off x="332740" y="836295"/>
            <a:ext cx="8484870" cy="392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三</a:t>
            </a:r>
            <a:r>
              <a:rPr lang="zh-CN" altLang="en-US" sz="2600" dirty="0">
                <a:solidFill>
                  <a:schemeClr val="tx1"/>
                </a:solidFill>
                <a:ea typeface="宋体" panose="02010600030101010101" pitchFamily="2" charset="-122"/>
              </a:rPr>
              <a:t>、将成员接口加入聚合组</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向聚合组中加入成员接口可基于Eth-Trunk接口视图配置，也可基于成员接口视图配置，根据需要选择其一即可。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基于Eth-Trunk接口视图的</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4.执行命令trunkport interface-type { interface-number1 [ to interface-number2 ] } ，增加成员接口。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批量增加成员接口时，若其中某个接口加入失败，则排在此接口之后的接口也不会加入到Eth-trunk接口中。</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配置手工模式链路聚合</a:t>
            </a:r>
            <a:endParaRPr lang="zh-CN" altLang="en-US" sz="2800" smtClean="0"/>
          </a:p>
        </p:txBody>
      </p:sp>
      <p:sp>
        <p:nvSpPr>
          <p:cNvPr id="44036" name="Rectangle 3"/>
          <p:cNvSpPr>
            <a:spLocks noChangeArrowheads="1"/>
          </p:cNvSpPr>
          <p:nvPr/>
        </p:nvSpPr>
        <p:spPr bwMode="auto">
          <a:xfrm>
            <a:off x="332740" y="836295"/>
            <a:ext cx="8484870" cy="34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三</a:t>
            </a:r>
            <a:r>
              <a:rPr lang="zh-CN" altLang="en-US" sz="2600" dirty="0">
                <a:solidFill>
                  <a:schemeClr val="tx1"/>
                </a:solidFill>
                <a:ea typeface="宋体" panose="02010600030101010101" pitchFamily="2" charset="-122"/>
              </a:rPr>
              <a:t>、将成员接口加入聚合组</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基于</a:t>
            </a:r>
            <a:r>
              <a:rPr lang="zh-CN" altLang="en-US" sz="2600" b="0" dirty="0">
                <a:solidFill>
                  <a:schemeClr val="tx1"/>
                </a:solidFill>
                <a:ea typeface="宋体" panose="02010600030101010101" pitchFamily="2" charset="-122"/>
                <a:sym typeface="+mn-ea"/>
              </a:rPr>
              <a:t>成员接口</a:t>
            </a:r>
            <a:r>
              <a:rPr lang="zh-CN" altLang="en-US" sz="2600" b="0" dirty="0">
                <a:solidFill>
                  <a:schemeClr val="tx1"/>
                </a:solidFill>
                <a:ea typeface="宋体" panose="02010600030101010101" pitchFamily="2" charset="-122"/>
                <a:sym typeface="+mn-ea"/>
              </a:rPr>
              <a:t>视图的</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4.执行命令interface interface-type interface-number，进入接口视图。</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5.执行命令eth-trunk trunk-id，将当前接口加入Eth-Trunk。</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6.</a:t>
            </a:r>
            <a:r>
              <a:rPr lang="zh-CN" altLang="en-US" sz="2600" b="0" dirty="0">
                <a:solidFill>
                  <a:schemeClr val="tx1"/>
                </a:solidFill>
                <a:ea typeface="宋体" panose="02010600030101010101" pitchFamily="2" charset="-122"/>
              </a:rPr>
              <a:t>不断重复步骤</a:t>
            </a:r>
            <a:r>
              <a:rPr lang="en-US" altLang="zh-CN" sz="2600" b="0" dirty="0">
                <a:solidFill>
                  <a:schemeClr val="tx1"/>
                </a:solidFill>
                <a:ea typeface="宋体" panose="02010600030101010101" pitchFamily="2" charset="-122"/>
              </a:rPr>
              <a:t>4</a:t>
            </a:r>
            <a:r>
              <a:rPr lang="zh-CN" altLang="en-US" sz="2600" b="0" dirty="0">
                <a:solidFill>
                  <a:schemeClr val="tx1"/>
                </a:solidFill>
                <a:ea typeface="宋体" panose="02010600030101010101" pitchFamily="2" charset="-122"/>
              </a:rPr>
              <a:t>、步骤</a:t>
            </a:r>
            <a:r>
              <a:rPr lang="en-US" altLang="zh-CN" sz="2600" b="0" dirty="0">
                <a:solidFill>
                  <a:schemeClr val="tx1"/>
                </a:solidFill>
                <a:ea typeface="宋体" panose="02010600030101010101" pitchFamily="2" charset="-122"/>
              </a:rPr>
              <a:t>5</a:t>
            </a:r>
            <a:r>
              <a:rPr lang="zh-CN" altLang="en-US" sz="2600" b="0" dirty="0">
                <a:solidFill>
                  <a:schemeClr val="tx1"/>
                </a:solidFill>
                <a:ea typeface="宋体" panose="02010600030101010101" pitchFamily="2" charset="-122"/>
              </a:rPr>
              <a:t>，</a:t>
            </a:r>
            <a:r>
              <a:rPr lang="zh-CN" altLang="en-US" sz="2600" b="0" dirty="0">
                <a:solidFill>
                  <a:schemeClr val="tx1"/>
                </a:solidFill>
                <a:ea typeface="宋体" panose="02010600030101010101" pitchFamily="2" charset="-122"/>
              </a:rPr>
              <a:t>将其他成员接口加入聚合组。</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手工</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四、</a:t>
            </a:r>
            <a:r>
              <a:rPr lang="zh-CN" altLang="en-US" sz="2600"/>
              <a:t>（可选）配置活动接口数阈值</a:t>
            </a:r>
            <a:endParaRPr lang="zh-CN" altLang="en-US" sz="2600"/>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为保证Eth-Trunk接口的状态和带宽，可以设置活动接口数的阈值，以减小成员链路的状态变化带来的影响。</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配置活动接口数下限阈值</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在Eth-Trunk接口视图下，执行命令least active-linknumber link-number。</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缺省情况下，活动接口数下限阈值为1。</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本端和对端设备的活动接口数下限阈值可以不同。如果下限阈值不同，以下限阈值数值较大的一端为准。</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活动接口数上限阈值不适用于手工模式链路聚合</a:t>
            </a:r>
            <a:r>
              <a:rPr lang="zh-CN" altLang="en-US" sz="2600" b="0" dirty="0">
                <a:solidFill>
                  <a:schemeClr val="tx1"/>
                </a:solidFill>
                <a:ea typeface="宋体" panose="02010600030101010101" pitchFamily="2" charset="-122"/>
              </a:rPr>
              <a:t>。</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配置手工模式链路聚合</a:t>
            </a:r>
            <a:endParaRPr lang="zh-CN" altLang="en-US" sz="2800" smtClean="0"/>
          </a:p>
        </p:txBody>
      </p:sp>
      <p:sp>
        <p:nvSpPr>
          <p:cNvPr id="44036" name="Rectangle 3"/>
          <p:cNvSpPr>
            <a:spLocks noChangeArrowheads="1"/>
          </p:cNvSpPr>
          <p:nvPr/>
        </p:nvSpPr>
        <p:spPr bwMode="auto">
          <a:xfrm>
            <a:off x="332740" y="836295"/>
            <a:ext cx="8484870"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五</a:t>
            </a:r>
            <a:r>
              <a:rPr lang="zh-CN" altLang="en-US" sz="2600" dirty="0">
                <a:solidFill>
                  <a:schemeClr val="tx1"/>
                </a:solidFill>
                <a:ea typeface="宋体" panose="02010600030101010101" pitchFamily="2" charset="-122"/>
              </a:rPr>
              <a:t>、检查手工模式链路聚合配置结果</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执行命令display eth-trunk [ trunk-id [ interface interface-type interface-number | verbose ] ]，查看Eth-Trunk接口</a:t>
            </a:r>
            <a:r>
              <a:rPr lang="zh-CN" altLang="en-US" sz="2600" b="0" dirty="0">
                <a:solidFill>
                  <a:schemeClr val="tx1"/>
                </a:solidFill>
                <a:ea typeface="宋体" panose="02010600030101010101" pitchFamily="2" charset="-122"/>
              </a:rPr>
              <a:t>的配置信息。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执行display interface eth-trunk [ trunk-id ]命令，查看Eth-Trunk接口的状态信息。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执行命令display trunkmembership eth-trunk trunk-id，查看Eth-Trunk的成员接口信息。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配置LACP模式链路聚合</a:t>
            </a:r>
            <a:endParaRPr lang="zh-CN" altLang="en-US" sz="2800" smtClean="0"/>
          </a:p>
        </p:txBody>
      </p:sp>
      <p:sp>
        <p:nvSpPr>
          <p:cNvPr id="44036" name="Rectangle 3"/>
          <p:cNvSpPr>
            <a:spLocks noChangeArrowheads="1"/>
          </p:cNvSpPr>
          <p:nvPr/>
        </p:nvSpPr>
        <p:spPr bwMode="auto">
          <a:xfrm>
            <a:off x="332740" y="836295"/>
            <a:ext cx="8484870"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一、</a:t>
            </a:r>
            <a:r>
              <a:rPr lang="zh-CN" altLang="en-US" sz="2600" dirty="0">
                <a:solidFill>
                  <a:schemeClr val="tx1"/>
                </a:solidFill>
                <a:ea typeface="宋体" panose="02010600030101010101" pitchFamily="2" charset="-122"/>
              </a:rPr>
              <a:t>创建链路聚合组</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每个链路聚合组唯一对应一个逻辑接口，即Eth-Trunk接口。配置链路聚合时首先要创建一个Eth-Trunk接口。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1.执行命令system-view，进入系统视图。</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2.执行命令interface eth-trunk trunk-id，创建Eth-Trunk接口，并进入Eth-Trunk接口视图。</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trunk-id为Eth-Trunk编号。</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如果该Eth-Trunk已经存在，本命令用来进入Eth-Trunk接口视图。</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09600" y="931863"/>
            <a:ext cx="7707313" cy="1783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855" indent="-363855"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542925"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eaLnBrk="1" hangingPunct="1">
              <a:lnSpc>
                <a:spcPct val="150000"/>
              </a:lnSpc>
              <a:spcBef>
                <a:spcPct val="50000"/>
              </a:spcBef>
              <a:buClr>
                <a:srgbClr val="CC0000"/>
              </a:buClr>
              <a:buFont typeface="Wingdings" panose="05000000000000000000" pitchFamily="2" charset="2"/>
              <a:buNone/>
            </a:pPr>
            <a:r>
              <a:rPr lang="zh-CN" altLang="en-US" sz="2400" dirty="0" smtClean="0">
                <a:solidFill>
                  <a:schemeClr val="tx1"/>
                </a:solidFill>
                <a:ea typeface="宋体" panose="02010600030101010101" pitchFamily="2" charset="-122"/>
              </a:rPr>
              <a:t>实验 </a:t>
            </a:r>
            <a:r>
              <a:rPr lang="zh-CN" altLang="en-US" sz="2400" dirty="0">
                <a:solidFill>
                  <a:schemeClr val="tx1"/>
                </a:solidFill>
                <a:ea typeface="宋体" panose="02010600030101010101" pitchFamily="2" charset="-122"/>
              </a:rPr>
              <a:t>交换机链路聚合配置</a:t>
            </a:r>
            <a:endParaRPr lang="zh-CN" altLang="en-US" sz="2400" dirty="0">
              <a:solidFill>
                <a:schemeClr val="tx1"/>
              </a:solidFill>
              <a:ea typeface="宋体" panose="02010600030101010101" pitchFamily="2" charset="-122"/>
            </a:endParaRPr>
          </a:p>
          <a:p>
            <a:pPr lvl="1" algn="l" eaLnBrk="1" hangingPunct="1">
              <a:lnSpc>
                <a:spcPct val="135000"/>
              </a:lnSpc>
              <a:spcBef>
                <a:spcPct val="50000"/>
              </a:spcBef>
              <a:buClr>
                <a:srgbClr val="CC0000"/>
              </a:buClr>
              <a:buSzTx/>
              <a:buFont typeface="Wingdings" panose="05000000000000000000" pitchFamily="2" charset="2"/>
              <a:buChar char="n"/>
            </a:pPr>
            <a:r>
              <a:rPr lang="zh-CN" altLang="en-US" sz="2000" b="1" dirty="0">
                <a:solidFill>
                  <a:schemeClr val="tx1"/>
                </a:solidFill>
                <a:ea typeface="宋体" panose="02010600030101010101" pitchFamily="2" charset="-122"/>
              </a:rPr>
              <a:t>实验内容一  配置手工模式链路聚合</a:t>
            </a:r>
            <a:endParaRPr lang="zh-CN" altLang="en-US" sz="2000" b="1" dirty="0">
              <a:solidFill>
                <a:schemeClr val="tx1"/>
              </a:solidFill>
              <a:ea typeface="宋体" panose="02010600030101010101" pitchFamily="2" charset="-122"/>
            </a:endParaRPr>
          </a:p>
          <a:p>
            <a:pPr lvl="1" eaLnBrk="1" hangingPunct="1">
              <a:lnSpc>
                <a:spcPct val="135000"/>
              </a:lnSpc>
              <a:spcBef>
                <a:spcPct val="50000"/>
              </a:spcBef>
              <a:buClr>
                <a:srgbClr val="CC0000"/>
              </a:buClr>
              <a:buFont typeface="Wingdings" panose="05000000000000000000" pitchFamily="2" charset="2"/>
              <a:buChar char="n"/>
            </a:pPr>
            <a:r>
              <a:rPr lang="zh-CN" altLang="en-US" sz="2000" b="1" dirty="0" smtClean="0">
                <a:solidFill>
                  <a:schemeClr val="tx1"/>
                </a:solidFill>
                <a:ea typeface="宋体" panose="02010600030101010101" pitchFamily="2" charset="-122"/>
              </a:rPr>
              <a:t>实验内容二  </a:t>
            </a:r>
            <a:r>
              <a:rPr lang="zh-CN" altLang="en-US" sz="2000" b="1" dirty="0">
                <a:solidFill>
                  <a:schemeClr val="tx1"/>
                </a:solidFill>
                <a:ea typeface="宋体" panose="02010600030101010101" pitchFamily="2" charset="-122"/>
              </a:rPr>
              <a:t>配置LACP模式链路聚合</a:t>
            </a:r>
            <a:endParaRPr lang="zh-CN" altLang="en-US" sz="2000" b="1"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536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二、配置链路聚合模式为</a:t>
            </a:r>
            <a:r>
              <a:rPr lang="zh-CN" altLang="en-US" sz="2600" smtClean="0">
                <a:sym typeface="+mn-ea"/>
              </a:rPr>
              <a:t>LACP</a:t>
            </a:r>
            <a:r>
              <a:rPr lang="zh-CN" altLang="en-US" sz="2600" dirty="0">
                <a:solidFill>
                  <a:schemeClr val="tx1"/>
                </a:solidFill>
                <a:ea typeface="宋体" panose="02010600030101010101" pitchFamily="2" charset="-122"/>
              </a:rPr>
              <a:t>模式</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LACP模式下，需手工创建Eth-Trunk，手工加入Eth-Trunk成员接口，但活动接口的选择是由LACP协商确定的，配置相对灵活。</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3.执行命令mode lacp-static，配置Eth-Trunk工作模式。</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S3700</a:t>
            </a:r>
            <a:r>
              <a:rPr lang="zh-CN" altLang="en-US" sz="2600" b="0" dirty="0">
                <a:solidFill>
                  <a:schemeClr val="tx1"/>
                </a:solidFill>
                <a:ea typeface="宋体" panose="02010600030101010101" pitchFamily="2" charset="-122"/>
              </a:rPr>
              <a:t>中，更改Eth-trunk的工作模式时需要确保Eth-Trunk中没有任何成员接口。</a:t>
            </a:r>
            <a:r>
              <a:rPr lang="en-US" altLang="zh-CN" sz="2600" b="0" dirty="0">
                <a:solidFill>
                  <a:schemeClr val="tx1"/>
                </a:solidFill>
                <a:ea typeface="宋体" panose="02010600030101010101" pitchFamily="2" charset="-122"/>
                <a:sym typeface="+mn-ea"/>
              </a:rPr>
              <a:t>S5700</a:t>
            </a:r>
            <a:r>
              <a:rPr lang="zh-CN" altLang="en-US" sz="2600" b="0" dirty="0">
                <a:solidFill>
                  <a:schemeClr val="tx1"/>
                </a:solidFill>
                <a:ea typeface="宋体" panose="02010600030101010101" pitchFamily="2" charset="-122"/>
                <a:sym typeface="+mn-ea"/>
              </a:rPr>
              <a:t>中，</a:t>
            </a:r>
            <a:r>
              <a:rPr lang="zh-CN" altLang="en-US" sz="2600" b="0" dirty="0">
                <a:solidFill>
                  <a:schemeClr val="tx1"/>
                </a:solidFill>
                <a:ea typeface="宋体" panose="02010600030101010101" pitchFamily="2" charset="-122"/>
              </a:rPr>
              <a:t>存在成员接口的情况下，可以将Eth-Trunk的工作模式由手工模式切换为LACP模式，也可以由LACP模式切换为手工模式，但个别应用配置下，工作模式不能更改。</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3928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三</a:t>
            </a:r>
            <a:r>
              <a:rPr lang="zh-CN" altLang="en-US" sz="2600" dirty="0">
                <a:solidFill>
                  <a:schemeClr val="tx1"/>
                </a:solidFill>
                <a:ea typeface="宋体" panose="02010600030101010101" pitchFamily="2" charset="-122"/>
              </a:rPr>
              <a:t>、将成员接口加入聚合组</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向聚合组中加入成员接口可基于Eth-Trunk接口视图配置，也可基于成员接口视图配置，根据需要选择其一即可。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基于Eth-Trunk接口视图的</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4.执行命令trunkport interface-type { interface-number1 [ to interface-number2 ] } ，增加成员接口。</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批量增加成员接口时，若其中某个接口加入失败，则排在此接口之后的接口也不会加入到Eth-trunk接口中。</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344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三</a:t>
            </a:r>
            <a:r>
              <a:rPr lang="zh-CN" altLang="en-US" sz="2600" dirty="0">
                <a:solidFill>
                  <a:schemeClr val="tx1"/>
                </a:solidFill>
                <a:ea typeface="宋体" panose="02010600030101010101" pitchFamily="2" charset="-122"/>
              </a:rPr>
              <a:t>、将成员接口加入聚合组</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基于</a:t>
            </a:r>
            <a:r>
              <a:rPr lang="zh-CN" altLang="en-US" sz="2600" b="0" dirty="0">
                <a:solidFill>
                  <a:schemeClr val="tx1"/>
                </a:solidFill>
                <a:ea typeface="宋体" panose="02010600030101010101" pitchFamily="2" charset="-122"/>
                <a:sym typeface="+mn-ea"/>
              </a:rPr>
              <a:t>成员接口</a:t>
            </a:r>
            <a:r>
              <a:rPr lang="zh-CN" altLang="en-US" sz="2600" b="0" dirty="0">
                <a:solidFill>
                  <a:schemeClr val="tx1"/>
                </a:solidFill>
                <a:ea typeface="宋体" panose="02010600030101010101" pitchFamily="2" charset="-122"/>
                <a:sym typeface="+mn-ea"/>
              </a:rPr>
              <a:t>视图的</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4.执行命令interface interface-type interface-number，进入接口视图。</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5.执行命令eth-trunk trunk-id，将当前接口加入Eth-Trunk。</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6.</a:t>
            </a:r>
            <a:r>
              <a:rPr lang="zh-CN" altLang="en-US" sz="2600" b="0" dirty="0">
                <a:solidFill>
                  <a:schemeClr val="tx1"/>
                </a:solidFill>
                <a:ea typeface="宋体" panose="02010600030101010101" pitchFamily="2" charset="-122"/>
              </a:rPr>
              <a:t>不断重复步骤</a:t>
            </a:r>
            <a:r>
              <a:rPr lang="en-US" altLang="zh-CN" sz="2600" b="0" dirty="0">
                <a:solidFill>
                  <a:schemeClr val="tx1"/>
                </a:solidFill>
                <a:ea typeface="宋体" panose="02010600030101010101" pitchFamily="2" charset="-122"/>
              </a:rPr>
              <a:t>4</a:t>
            </a:r>
            <a:r>
              <a:rPr lang="zh-CN" altLang="en-US" sz="2600" b="0" dirty="0">
                <a:solidFill>
                  <a:schemeClr val="tx1"/>
                </a:solidFill>
                <a:ea typeface="宋体" panose="02010600030101010101" pitchFamily="2" charset="-122"/>
              </a:rPr>
              <a:t>、步骤</a:t>
            </a:r>
            <a:r>
              <a:rPr lang="en-US" altLang="zh-CN" sz="2600" b="0" dirty="0">
                <a:solidFill>
                  <a:schemeClr val="tx1"/>
                </a:solidFill>
                <a:ea typeface="宋体" panose="02010600030101010101" pitchFamily="2" charset="-122"/>
              </a:rPr>
              <a:t>5</a:t>
            </a:r>
            <a:r>
              <a:rPr lang="zh-CN" altLang="en-US" sz="2600" b="0" dirty="0">
                <a:solidFill>
                  <a:schemeClr val="tx1"/>
                </a:solidFill>
                <a:ea typeface="宋体" panose="02010600030101010101" pitchFamily="2" charset="-122"/>
              </a:rPr>
              <a:t>，</a:t>
            </a:r>
            <a:r>
              <a:rPr lang="zh-CN" altLang="en-US" sz="2600" b="0" dirty="0">
                <a:solidFill>
                  <a:schemeClr val="tx1"/>
                </a:solidFill>
                <a:ea typeface="宋体" panose="02010600030101010101" pitchFamily="2" charset="-122"/>
              </a:rPr>
              <a:t>将其他成员接口加入聚合组。</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四、</a:t>
            </a:r>
            <a:r>
              <a:rPr lang="zh-CN" altLang="en-US" sz="2600"/>
              <a:t>（可选）配置活动接口数阈值</a:t>
            </a:r>
            <a:endParaRPr lang="zh-CN" altLang="en-US" sz="2600"/>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为保证Eth-Trunk接口的状态和带宽，可以设置活动接口数的阈值，以减小成员链路的状态变化带来的影响。</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配置活动接口数下限阈值</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在Eth-Trunk接口视图下，执行命令least active-linknumber link-number。</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缺省情况下，活动接口数下限阈值为1。</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本端和对端设备的活动接口数下限阈值可以不同。如果下限阈值不同，以下限阈值数值较大的一端为准。</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四、</a:t>
            </a:r>
            <a:r>
              <a:rPr lang="zh-CN" altLang="en-US" sz="2600"/>
              <a:t>（可选）配置活动接口数阈值</a:t>
            </a:r>
            <a:endParaRPr lang="zh-CN" altLang="en-US" sz="2600"/>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sym typeface="+mn-ea"/>
              </a:rPr>
              <a:t>配置活动接口数上限阈值</a:t>
            </a: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在Eth-Trunk接口视图下，执行命令max active-linknumber link-number 。</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缺省情况下，</a:t>
            </a:r>
            <a:r>
              <a:rPr lang="zh-CN" altLang="en-US" sz="2600" b="0" dirty="0">
                <a:solidFill>
                  <a:schemeClr val="tx1"/>
                </a:solidFill>
                <a:ea typeface="宋体" panose="02010600030101010101" pitchFamily="2" charset="-122"/>
                <a:sym typeface="+mn-ea"/>
              </a:rPr>
              <a:t>根据交换机型号，</a:t>
            </a:r>
            <a:r>
              <a:rPr lang="zh-CN" altLang="en-US" sz="2600" b="0" dirty="0">
                <a:solidFill>
                  <a:schemeClr val="tx1"/>
                </a:solidFill>
                <a:ea typeface="宋体" panose="02010600030101010101" pitchFamily="2" charset="-122"/>
              </a:rPr>
              <a:t>活动接口数上</a:t>
            </a:r>
            <a:r>
              <a:rPr lang="zh-CN" altLang="en-US" sz="2600" b="0" dirty="0">
                <a:solidFill>
                  <a:schemeClr val="tx1"/>
                </a:solidFill>
                <a:ea typeface="宋体" panose="02010600030101010101" pitchFamily="2" charset="-122"/>
              </a:rPr>
              <a:t>限阈值为</a:t>
            </a:r>
            <a:r>
              <a:rPr lang="zh-CN" altLang="en-US" sz="2600" b="0" dirty="0">
                <a:solidFill>
                  <a:schemeClr val="tx1"/>
                </a:solidFill>
                <a:ea typeface="宋体" panose="02010600030101010101" pitchFamily="2" charset="-122"/>
                <a:sym typeface="+mn-ea"/>
              </a:rPr>
              <a:t>可能是</a:t>
            </a:r>
            <a:r>
              <a:rPr lang="en-US" altLang="zh-CN" sz="2600" b="0" dirty="0">
                <a:solidFill>
                  <a:schemeClr val="tx1"/>
                </a:solidFill>
                <a:ea typeface="宋体" panose="02010600030101010101" pitchFamily="2" charset="-122"/>
                <a:sym typeface="+mn-ea"/>
              </a:rPr>
              <a:t>4</a:t>
            </a:r>
            <a:r>
              <a:rPr lang="zh-CN" altLang="en-US" sz="2600" b="0" dirty="0">
                <a:solidFill>
                  <a:schemeClr val="tx1"/>
                </a:solidFill>
                <a:ea typeface="宋体" panose="02010600030101010101" pitchFamily="2" charset="-122"/>
                <a:sym typeface="+mn-ea"/>
              </a:rPr>
              <a:t>、8、16、</a:t>
            </a:r>
            <a:r>
              <a:rPr lang="en-US" altLang="zh-CN" sz="2600" b="0" dirty="0">
                <a:solidFill>
                  <a:schemeClr val="tx1"/>
                </a:solidFill>
                <a:ea typeface="宋体" panose="02010600030101010101" pitchFamily="2" charset="-122"/>
                <a:sym typeface="+mn-ea"/>
              </a:rPr>
              <a:t>32...</a:t>
            </a:r>
            <a:r>
              <a:rPr lang="zh-CN" altLang="en-US" sz="2600" b="0" dirty="0">
                <a:solidFill>
                  <a:schemeClr val="tx1"/>
                </a:solidFill>
                <a:ea typeface="宋体" panose="02010600030101010101" pitchFamily="2" charset="-122"/>
                <a:sym typeface="+mn-ea"/>
              </a:rPr>
              <a:t>或可灵活配置</a:t>
            </a:r>
            <a:r>
              <a:rPr lang="zh-CN" altLang="en-US" sz="2600" b="0" dirty="0">
                <a:solidFill>
                  <a:schemeClr val="tx1"/>
                </a:solidFill>
                <a:ea typeface="宋体" panose="02010600030101010101" pitchFamily="2" charset="-122"/>
              </a:rPr>
              <a:t>。</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本端和对端设备的活动接口数上限阈值可以不同。如果上限阈值不同，以上限阈值数值较小的一端为准。</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活动接口数上限阈值必须大于等于活动接口数下限阈值。</a:t>
            </a:r>
            <a:endParaRPr lang="zh-CN" altLang="en-US" sz="260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4407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五、</a:t>
            </a:r>
            <a:r>
              <a:rPr lang="zh-CN" altLang="en-US" sz="2600"/>
              <a:t>（可选）配置系统LACP优先级</a:t>
            </a:r>
            <a:endParaRPr lang="zh-CN" altLang="en-US" sz="2600"/>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在系统视图下，执行命令lacp priority priority</a:t>
            </a:r>
            <a:r>
              <a:rPr lang="en-US" altLang="zh-CN" sz="2600" b="0" dirty="0">
                <a:solidFill>
                  <a:schemeClr val="tx1"/>
                </a:solidFill>
                <a:ea typeface="宋体" panose="02010600030101010101" pitchFamily="2" charset="-122"/>
              </a:rPr>
              <a:t>_value</a:t>
            </a:r>
            <a:r>
              <a:rPr lang="zh-CN" altLang="en-US" sz="2600" b="0" dirty="0">
                <a:solidFill>
                  <a:schemeClr val="tx1"/>
                </a:solidFill>
                <a:ea typeface="宋体" panose="02010600030101010101" pitchFamily="2" charset="-122"/>
              </a:rPr>
              <a:t>，配置当前设备的系统LACP优先级。</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系统LACP优先级值越小优先级越高，缺省情况下，系统LACP优先级值</a:t>
            </a:r>
            <a:r>
              <a:rPr lang="zh-CN" altLang="en-US" sz="2600" b="0" dirty="0">
                <a:solidFill>
                  <a:schemeClr val="tx1"/>
                </a:solidFill>
                <a:ea typeface="宋体" panose="02010600030101010101" pitchFamily="2" charset="-122"/>
              </a:rPr>
              <a:t>为32768。</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在两端设备中选择系统LACP优先级较小一端作为主动端，如果系统LACP优先级相同则选择MAC地址较小的一端作为主动端。</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536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六</a:t>
            </a:r>
            <a:r>
              <a:rPr lang="zh-CN" altLang="en-US" sz="2600" dirty="0">
                <a:solidFill>
                  <a:schemeClr val="tx1"/>
                </a:solidFill>
                <a:ea typeface="宋体" panose="02010600030101010101" pitchFamily="2" charset="-122"/>
              </a:rPr>
              <a:t>、</a:t>
            </a:r>
            <a:r>
              <a:rPr lang="zh-CN" altLang="en-US" sz="2600"/>
              <a:t>（可选）配置接口LACP优先级</a:t>
            </a:r>
            <a:endParaRPr lang="zh-CN" altLang="en-US" sz="2600"/>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在接口视图下，</a:t>
            </a:r>
            <a:r>
              <a:rPr sz="2600" b="0" dirty="0">
                <a:solidFill>
                  <a:schemeClr val="tx1"/>
                </a:solidFill>
                <a:ea typeface="宋体" panose="02010600030101010101" pitchFamily="2" charset="-122"/>
              </a:rPr>
              <a:t>执行命令lacp priority priority</a:t>
            </a:r>
            <a:r>
              <a:rPr lang="en-US" altLang="zh-CN" sz="2600" b="0" dirty="0">
                <a:solidFill>
                  <a:schemeClr val="tx1"/>
                </a:solidFill>
                <a:ea typeface="宋体" panose="02010600030101010101" pitchFamily="2" charset="-122"/>
                <a:sym typeface="+mn-ea"/>
              </a:rPr>
              <a:t>_value</a:t>
            </a:r>
            <a:r>
              <a:rPr sz="2600" b="0" dirty="0">
                <a:solidFill>
                  <a:schemeClr val="tx1"/>
                </a:solidFill>
                <a:ea typeface="宋体" panose="02010600030101010101" pitchFamily="2" charset="-122"/>
              </a:rPr>
              <a:t>，配置当前接口的LACP优先级。</a:t>
            </a:r>
            <a:endParaRPr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缺省情况下，接口的LACP优先级值</a:t>
            </a:r>
            <a:r>
              <a:rPr lang="zh-CN" altLang="en-US" sz="2600" b="0" dirty="0">
                <a:solidFill>
                  <a:schemeClr val="tx1"/>
                </a:solidFill>
                <a:ea typeface="宋体" panose="02010600030101010101" pitchFamily="2" charset="-122"/>
              </a:rPr>
              <a:t>是32768。接口优先级取值越小，接口的LACP优先级越高。</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系统缺省情况下依照接口的优先级高低来选择活动接口，但有时这样会选中速率低的成员接口作为活动接口，如果希望选中速率高的成员接口，可以通过命令lacp selected { priority | speed }更改LACP模式Eth-Trunk依据接口速率来选择活动接口。</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配置</a:t>
            </a:r>
            <a:r>
              <a:rPr lang="zh-CN" altLang="en-US" sz="2800" smtClean="0">
                <a:sym typeface="+mn-ea"/>
              </a:rPr>
              <a:t>LACP</a:t>
            </a:r>
            <a:r>
              <a:rPr lang="zh-CN" altLang="en-US" sz="2800" smtClean="0"/>
              <a:t>模式链路聚合</a:t>
            </a:r>
            <a:endParaRPr lang="zh-CN" altLang="en-US" sz="2800" smtClean="0"/>
          </a:p>
        </p:txBody>
      </p:sp>
      <p:sp>
        <p:nvSpPr>
          <p:cNvPr id="44036" name="Rectangle 3"/>
          <p:cNvSpPr>
            <a:spLocks noChangeArrowheads="1"/>
          </p:cNvSpPr>
          <p:nvPr/>
        </p:nvSpPr>
        <p:spPr bwMode="auto">
          <a:xfrm>
            <a:off x="332740" y="836295"/>
            <a:ext cx="8484870"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七、检查</a:t>
            </a:r>
            <a:r>
              <a:rPr lang="zh-CN" altLang="en-US" sz="2600" smtClean="0">
                <a:sym typeface="+mn-ea"/>
              </a:rPr>
              <a:t>LACP</a:t>
            </a:r>
            <a:r>
              <a:rPr lang="zh-CN" altLang="en-US" sz="2600" dirty="0">
                <a:solidFill>
                  <a:schemeClr val="tx1"/>
                </a:solidFill>
                <a:ea typeface="宋体" panose="02010600030101010101" pitchFamily="2" charset="-122"/>
              </a:rPr>
              <a:t>模式链路聚合配置结果</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操作步骤：</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执行命令display eth-trunk [ trunk-id [ interface interface-type interface-number | verbose ] ]，查看Eth-Trunk接口</a:t>
            </a:r>
            <a:r>
              <a:rPr lang="zh-CN" altLang="en-US" sz="2600" b="0" dirty="0">
                <a:solidFill>
                  <a:schemeClr val="tx1"/>
                </a:solidFill>
                <a:ea typeface="宋体" panose="02010600030101010101" pitchFamily="2" charset="-122"/>
              </a:rPr>
              <a:t>的配置信息。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执行display interface eth-trunk [ trunk-id ]命令，查看Eth-Trunk接口的状态信息。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执行命令display trunkmembership eth-trunk trunk-id，查看Eth-Trunk的成员接口信息。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删除链路聚合配置</a:t>
            </a:r>
            <a:endParaRPr lang="zh-CN" altLang="en-US" sz="2800" smtClean="0"/>
          </a:p>
        </p:txBody>
      </p:sp>
      <p:sp>
        <p:nvSpPr>
          <p:cNvPr id="44036" name="Rectangle 3"/>
          <p:cNvSpPr>
            <a:spLocks noChangeArrowheads="1"/>
          </p:cNvSpPr>
          <p:nvPr/>
        </p:nvSpPr>
        <p:spPr bwMode="auto">
          <a:xfrm>
            <a:off x="332740" y="836295"/>
            <a:ext cx="8484870"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一、将指定成员接口从聚合组中删除</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删除成员接口有如下两种方式，根据需要选择其一即可：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sym typeface="+mn-ea"/>
              </a:rPr>
              <a:t>1.</a:t>
            </a:r>
            <a:r>
              <a:rPr lang="zh-CN" altLang="en-US" sz="2600" b="0" dirty="0">
                <a:solidFill>
                  <a:schemeClr val="tx1"/>
                </a:solidFill>
                <a:ea typeface="宋体" panose="02010600030101010101" pitchFamily="2" charset="-122"/>
              </a:rPr>
              <a:t>在Eth-Trunk接口视图下，</a:t>
            </a:r>
            <a:r>
              <a:rPr lang="zh-CN" altLang="en-US" sz="2600" b="0" dirty="0">
                <a:solidFill>
                  <a:schemeClr val="tx1"/>
                </a:solidFill>
                <a:ea typeface="宋体" panose="02010600030101010101" pitchFamily="2" charset="-122"/>
              </a:rPr>
              <a:t>执行命令undo trunkport interface-type { interface-number1 [ to interface-number2 ] } 。</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sym typeface="+mn-ea"/>
              </a:rPr>
              <a:t>2.</a:t>
            </a:r>
            <a:r>
              <a:rPr lang="zh-CN" altLang="en-US" sz="2600" b="0" dirty="0">
                <a:solidFill>
                  <a:schemeClr val="tx1"/>
                </a:solidFill>
                <a:ea typeface="宋体" panose="02010600030101010101" pitchFamily="2" charset="-122"/>
                <a:sym typeface="+mn-ea"/>
              </a:rPr>
              <a:t>在成员接口视图下，</a:t>
            </a:r>
            <a:r>
              <a:rPr lang="zh-CN" altLang="en-US" sz="2600" b="0" dirty="0">
                <a:solidFill>
                  <a:schemeClr val="tx1"/>
                </a:solidFill>
                <a:ea typeface="宋体" panose="02010600030101010101" pitchFamily="2" charset="-122"/>
              </a:rPr>
              <a:t>执行命令undo eth-trunk。</a:t>
            </a:r>
            <a:endParaRPr lang="zh-CN" altLang="en-US" sz="2600" b="0" dirty="0">
              <a:solidFill>
                <a:schemeClr val="tx1"/>
              </a:solidFill>
              <a:ea typeface="宋体" panose="02010600030101010101" pitchFamily="2" charset="-122"/>
            </a:endParaRPr>
          </a:p>
        </p:txBody>
      </p:sp>
      <p:sp>
        <p:nvSpPr>
          <p:cNvPr id="2" name="Rectangle 3"/>
          <p:cNvSpPr>
            <a:spLocks noChangeArrowheads="1"/>
          </p:cNvSpPr>
          <p:nvPr/>
        </p:nvSpPr>
        <p:spPr bwMode="auto">
          <a:xfrm>
            <a:off x="332740" y="3850005"/>
            <a:ext cx="8484870"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二</a:t>
            </a:r>
            <a:r>
              <a:rPr lang="zh-CN" altLang="en-US" sz="2600" dirty="0">
                <a:solidFill>
                  <a:schemeClr val="tx1"/>
                </a:solidFill>
                <a:ea typeface="宋体" panose="02010600030101010101" pitchFamily="2" charset="-122"/>
              </a:rPr>
              <a:t>、删除聚合组</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将所有的成员接口从聚合组中删除，然后在系统视图下执行命令undo interface eth-trunk trunk-id。</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877810" cy="609600"/>
          </a:xfrm>
        </p:spPr>
        <p:txBody>
          <a:bodyPr/>
          <a:lstStyle/>
          <a:p>
            <a:pPr eaLnBrk="1" hangingPunct="1"/>
            <a:r>
              <a:rPr lang="zh-CN" altLang="en-US" sz="2800" smtClean="0"/>
              <a:t>配置手工模式链路聚合示例（交换机之间直连）</a:t>
            </a:r>
            <a:endParaRPr lang="zh-CN" altLang="en-US" sz="2800" smtClean="0"/>
          </a:p>
        </p:txBody>
      </p:sp>
      <p:sp>
        <p:nvSpPr>
          <p:cNvPr id="44036" name="Rectangle 3"/>
          <p:cNvSpPr>
            <a:spLocks noChangeArrowheads="1"/>
          </p:cNvSpPr>
          <p:nvPr/>
        </p:nvSpPr>
        <p:spPr bwMode="auto">
          <a:xfrm>
            <a:off x="332740" y="836295"/>
            <a:ext cx="8484870"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组网需求</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如图所示，SwitchA和SwitchB通过以太链路分别连接</a:t>
            </a:r>
            <a:r>
              <a:rPr lang="en-US" altLang="zh-CN" sz="2600" b="0" dirty="0">
                <a:solidFill>
                  <a:schemeClr val="tx1"/>
                </a:solidFill>
                <a:ea typeface="宋体" panose="02010600030101010101" pitchFamily="2" charset="-122"/>
              </a:rPr>
              <a:t>PC</a:t>
            </a:r>
            <a:r>
              <a:rPr lang="zh-CN" altLang="en-US" sz="2600" b="0" dirty="0">
                <a:solidFill>
                  <a:schemeClr val="tx1"/>
                </a:solidFill>
                <a:ea typeface="宋体" panose="02010600030101010101" pitchFamily="2" charset="-122"/>
              </a:rPr>
              <a:t>1和</a:t>
            </a:r>
            <a:r>
              <a:rPr lang="en-US" altLang="zh-CN" sz="2600" b="0" dirty="0">
                <a:solidFill>
                  <a:schemeClr val="tx1"/>
                </a:solidFill>
                <a:ea typeface="宋体" panose="02010600030101010101" pitchFamily="2" charset="-122"/>
              </a:rPr>
              <a:t>PC</a:t>
            </a:r>
            <a:r>
              <a:rPr lang="zh-CN" altLang="en-US" sz="2600" b="0" dirty="0">
                <a:solidFill>
                  <a:schemeClr val="tx1"/>
                </a:solidFill>
                <a:ea typeface="宋体" panose="02010600030101010101" pitchFamily="2" charset="-122"/>
              </a:rPr>
              <a:t>2，且SwitchA和SwitchB之间有较大的数据流量。</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用户希望SwitchA和SwitchB之间能够提供较大的链路带宽来使</a:t>
            </a:r>
            <a:r>
              <a:rPr lang="zh-CN" altLang="en-US" sz="2600" b="0" dirty="0">
                <a:solidFill>
                  <a:schemeClr val="tx1"/>
                </a:solidFill>
                <a:ea typeface="宋体" panose="02010600030101010101" pitchFamily="2" charset="-122"/>
                <a:sym typeface="+mn-ea"/>
              </a:rPr>
              <a:t>PC1和PC2</a:t>
            </a:r>
            <a:r>
              <a:rPr lang="zh-CN" altLang="en-US" sz="2600" b="0" dirty="0">
                <a:solidFill>
                  <a:schemeClr val="tx1"/>
                </a:solidFill>
                <a:ea typeface="宋体" panose="02010600030101010101" pitchFamily="2" charset="-122"/>
              </a:rPr>
              <a:t>互相通信，同时也希望能够提供一定的冗余度，保证数据传输和链路的可靠性。</a:t>
            </a:r>
            <a:endParaRPr lang="zh-CN" altLang="en-US" sz="2600" b="0" dirty="0">
              <a:solidFill>
                <a:schemeClr val="tx1"/>
              </a:solidFill>
              <a:ea typeface="宋体" panose="02010600030101010101" pitchFamily="2" charset="-122"/>
            </a:endParaRPr>
          </a:p>
        </p:txBody>
      </p:sp>
      <p:graphicFrame>
        <p:nvGraphicFramePr>
          <p:cNvPr id="4" name="对象 3"/>
          <p:cNvGraphicFramePr/>
          <p:nvPr/>
        </p:nvGraphicFramePr>
        <p:xfrm>
          <a:off x="1177925" y="3947795"/>
          <a:ext cx="6496050" cy="2207895"/>
        </p:xfrm>
        <a:graphic>
          <a:graphicData uri="http://schemas.openxmlformats.org/presentationml/2006/ole">
            <mc:AlternateContent xmlns:mc="http://schemas.openxmlformats.org/markup-compatibility/2006">
              <mc:Choice xmlns:v="urn:schemas-microsoft-com:vml" Requires="v">
                <p:oleObj spid="_x0000_s5" name="" r:id="rId1" imgW="3787140" imgH="1158240" progId="Paint.Picture">
                  <p:embed/>
                </p:oleObj>
              </mc:Choice>
              <mc:Fallback>
                <p:oleObj name="" r:id="rId1" imgW="3787140" imgH="1158240" progId="Paint.Picture">
                  <p:embed/>
                  <p:pic>
                    <p:nvPicPr>
                      <p:cNvPr id="0" name="图片 4"/>
                      <p:cNvPicPr/>
                      <p:nvPr/>
                    </p:nvPicPr>
                    <p:blipFill>
                      <a:blip r:embed="rId2"/>
                      <a:stretch>
                        <a:fillRect/>
                      </a:stretch>
                    </p:blipFill>
                    <p:spPr>
                      <a:xfrm>
                        <a:off x="1177925" y="3947795"/>
                        <a:ext cx="6496050" cy="220789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以太网链路聚合简介</a:t>
            </a:r>
            <a:endParaRPr lang="zh-CN" altLang="en-US" sz="2800" smtClean="0"/>
          </a:p>
        </p:txBody>
      </p:sp>
      <p:sp>
        <p:nvSpPr>
          <p:cNvPr id="44036" name="Rectangle 3"/>
          <p:cNvSpPr>
            <a:spLocks noChangeArrowheads="1"/>
          </p:cNvSpPr>
          <p:nvPr/>
        </p:nvSpPr>
        <p:spPr bwMode="auto">
          <a:xfrm>
            <a:off x="323850" y="836295"/>
            <a:ext cx="8484870" cy="147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15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以太网链路聚合Eth-Trunk简称链路聚合，通过将多个物理接口捆绑为一个逻辑接口，可以在不进行硬件升级的条件下，达到增加链路带宽的目的。</a:t>
            </a:r>
            <a:endParaRPr lang="zh-CN" altLang="en-US" sz="2600" b="0" dirty="0">
              <a:solidFill>
                <a:schemeClr val="tx1"/>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1634490" y="2803525"/>
            <a:ext cx="5212080" cy="790575"/>
          </a:xfrm>
          <a:prstGeom prst="rect">
            <a:avLst/>
          </a:prstGeom>
        </p:spPr>
      </p:pic>
      <p:grpSp>
        <p:nvGrpSpPr>
          <p:cNvPr id="31747" name="Group 36"/>
          <p:cNvGrpSpPr/>
          <p:nvPr/>
        </p:nvGrpSpPr>
        <p:grpSpPr>
          <a:xfrm>
            <a:off x="1772920" y="3961448"/>
            <a:ext cx="4681538" cy="1970087"/>
            <a:chOff x="1020" y="950"/>
            <a:chExt cx="2949" cy="1241"/>
          </a:xfrm>
        </p:grpSpPr>
        <p:grpSp>
          <p:nvGrpSpPr>
            <p:cNvPr id="31752" name="Group 3"/>
            <p:cNvGrpSpPr/>
            <p:nvPr/>
          </p:nvGrpSpPr>
          <p:grpSpPr>
            <a:xfrm>
              <a:off x="1020" y="981"/>
              <a:ext cx="2949" cy="1179"/>
              <a:chOff x="3043" y="1178"/>
              <a:chExt cx="1619" cy="499"/>
            </a:xfrm>
          </p:grpSpPr>
          <p:sp>
            <p:nvSpPr>
              <p:cNvPr id="31758" name="Freeform 4"/>
              <p:cNvSpPr>
                <a:spLocks noChangeAspect="1"/>
              </p:cNvSpPr>
              <p:nvPr/>
            </p:nvSpPr>
            <p:spPr>
              <a:xfrm>
                <a:off x="3253" y="1178"/>
                <a:ext cx="534" cy="220"/>
              </a:xfrm>
              <a:custGeom>
                <a:avLst/>
                <a:gdLst/>
                <a:ahLst/>
                <a:cxnLst>
                  <a:cxn ang="0">
                    <a:pos x="150" y="0"/>
                  </a:cxn>
                  <a:cxn ang="0">
                    <a:pos x="193" y="61"/>
                  </a:cxn>
                  <a:cxn ang="0">
                    <a:pos x="213" y="60"/>
                  </a:cxn>
                  <a:cxn ang="0">
                    <a:pos x="213" y="87"/>
                  </a:cxn>
                  <a:cxn ang="0">
                    <a:pos x="178" y="88"/>
                  </a:cxn>
                  <a:cxn ang="0">
                    <a:pos x="137" y="29"/>
                  </a:cxn>
                  <a:cxn ang="0">
                    <a:pos x="0" y="29"/>
                  </a:cxn>
                  <a:cxn ang="0">
                    <a:pos x="0" y="0"/>
                  </a:cxn>
                </a:cxnLst>
                <a:pathLst>
                  <a:path w="1341" h="553">
                    <a:moveTo>
                      <a:pt x="946" y="0"/>
                    </a:moveTo>
                    <a:lnTo>
                      <a:pt x="1218" y="384"/>
                    </a:lnTo>
                    <a:lnTo>
                      <a:pt x="1340" y="383"/>
                    </a:lnTo>
                    <a:lnTo>
                      <a:pt x="1340" y="549"/>
                    </a:lnTo>
                    <a:lnTo>
                      <a:pt x="1119" y="552"/>
                    </a:lnTo>
                    <a:lnTo>
                      <a:pt x="862" y="186"/>
                    </a:lnTo>
                    <a:lnTo>
                      <a:pt x="0" y="184"/>
                    </a:lnTo>
                    <a:lnTo>
                      <a:pt x="0" y="0"/>
                    </a:lnTo>
                  </a:path>
                </a:pathLst>
              </a:custGeom>
              <a:gradFill rotWithShape="0">
                <a:gsLst>
                  <a:gs pos="0">
                    <a:srgbClr val="6600FF">
                      <a:alpha val="100000"/>
                    </a:srgbClr>
                  </a:gs>
                  <a:gs pos="100000">
                    <a:srgbClr val="1A0042">
                      <a:alpha val="100000"/>
                    </a:srgbClr>
                  </a:gs>
                </a:gsLst>
                <a:lin ang="0" scaled="1"/>
                <a:tileRect/>
              </a:gradFill>
              <a:ln w="9525">
                <a:noFill/>
              </a:ln>
            </p:spPr>
            <p:txBody>
              <a:bodyPr/>
              <a:p>
                <a:endParaRPr lang="zh-CN" altLang="en-US"/>
              </a:p>
            </p:txBody>
          </p:sp>
          <p:sp>
            <p:nvSpPr>
              <p:cNvPr id="31759" name="Freeform 5"/>
              <p:cNvSpPr>
                <a:spLocks noChangeAspect="1"/>
              </p:cNvSpPr>
              <p:nvPr/>
            </p:nvSpPr>
            <p:spPr>
              <a:xfrm>
                <a:off x="3246" y="1185"/>
                <a:ext cx="555" cy="155"/>
              </a:xfrm>
              <a:custGeom>
                <a:avLst/>
                <a:gdLst/>
                <a:ahLst/>
                <a:cxnLst>
                  <a:cxn ang="0">
                    <a:pos x="0" y="0"/>
                  </a:cxn>
                  <a:cxn ang="0">
                    <a:pos x="150" y="0"/>
                  </a:cxn>
                  <a:cxn ang="0">
                    <a:pos x="192" y="62"/>
                  </a:cxn>
                  <a:cxn ang="0">
                    <a:pos x="221" y="62"/>
                  </a:cxn>
                </a:cxnLst>
                <a:pathLst>
                  <a:path w="1392" h="388">
                    <a:moveTo>
                      <a:pt x="0" y="0"/>
                    </a:moveTo>
                    <a:lnTo>
                      <a:pt x="940" y="0"/>
                    </a:lnTo>
                    <a:lnTo>
                      <a:pt x="1208" y="388"/>
                    </a:lnTo>
                    <a:lnTo>
                      <a:pt x="1392" y="388"/>
                    </a:lnTo>
                  </a:path>
                </a:pathLst>
              </a:custGeom>
              <a:noFill/>
              <a:ln w="28575" cap="flat" cmpd="sng">
                <a:solidFill>
                  <a:srgbClr val="AD75FF">
                    <a:alpha val="100000"/>
                  </a:srgbClr>
                </a:solidFill>
                <a:prstDash val="solid"/>
                <a:round/>
                <a:headEnd type="none" w="sm" len="sm"/>
                <a:tailEnd type="none" w="sm" len="sm"/>
              </a:ln>
            </p:spPr>
            <p:txBody>
              <a:bodyPr/>
              <a:p>
                <a:endParaRPr lang="zh-CN" altLang="en-US"/>
              </a:p>
            </p:txBody>
          </p:sp>
          <p:sp>
            <p:nvSpPr>
              <p:cNvPr id="173062" name="Freeform 6"/>
              <p:cNvSpPr>
                <a:spLocks noChangeAspect="1"/>
              </p:cNvSpPr>
              <p:nvPr/>
            </p:nvSpPr>
            <p:spPr bwMode="auto">
              <a:xfrm>
                <a:off x="3184" y="1452"/>
                <a:ext cx="613" cy="225"/>
              </a:xfrm>
              <a:custGeom>
                <a:avLst/>
                <a:gdLst>
                  <a:gd name="T0" fmla="*/ 0 w 1540"/>
                  <a:gd name="T1" fmla="*/ 565 h 565"/>
                  <a:gd name="T2" fmla="*/ 942 w 1540"/>
                  <a:gd name="T3" fmla="*/ 565 h 565"/>
                  <a:gd name="T4" fmla="*/ 1229 w 1540"/>
                  <a:gd name="T5" fmla="*/ 164 h 565"/>
                  <a:gd name="T6" fmla="*/ 1540 w 1540"/>
                  <a:gd name="T7" fmla="*/ 164 h 565"/>
                  <a:gd name="T8" fmla="*/ 1540 w 1540"/>
                  <a:gd name="T9" fmla="*/ 2 h 565"/>
                  <a:gd name="T10" fmla="*/ 1128 w 1540"/>
                  <a:gd name="T11" fmla="*/ 0 h 565"/>
                  <a:gd name="T12" fmla="*/ 859 w 1540"/>
                  <a:gd name="T13" fmla="*/ 375 h 565"/>
                  <a:gd name="T14" fmla="*/ 1 w 1540"/>
                  <a:gd name="T15" fmla="*/ 373 h 5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40" h="565">
                    <a:moveTo>
                      <a:pt x="0" y="565"/>
                    </a:moveTo>
                    <a:lnTo>
                      <a:pt x="942" y="565"/>
                    </a:lnTo>
                    <a:lnTo>
                      <a:pt x="1229" y="164"/>
                    </a:lnTo>
                    <a:lnTo>
                      <a:pt x="1540" y="164"/>
                    </a:lnTo>
                    <a:lnTo>
                      <a:pt x="1540" y="2"/>
                    </a:lnTo>
                    <a:lnTo>
                      <a:pt x="1128" y="0"/>
                    </a:lnTo>
                    <a:lnTo>
                      <a:pt x="859" y="375"/>
                    </a:lnTo>
                    <a:lnTo>
                      <a:pt x="1" y="373"/>
                    </a:lnTo>
                  </a:path>
                </a:pathLst>
              </a:custGeom>
              <a:gradFill rotWithShape="0">
                <a:gsLst>
                  <a:gs pos="0">
                    <a:schemeClr val="accent2"/>
                  </a:gs>
                  <a:gs pos="100000">
                    <a:schemeClr val="accent2">
                      <a:gamma/>
                      <a:shade val="16078"/>
                      <a:invGamma/>
                    </a:schemeClr>
                  </a:gs>
                </a:gsLst>
                <a:lin ang="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7492" tIns="118747" rIns="237492" bIns="118747">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61" name="Freeform 7"/>
              <p:cNvSpPr>
                <a:spLocks noChangeAspect="1"/>
              </p:cNvSpPr>
              <p:nvPr/>
            </p:nvSpPr>
            <p:spPr>
              <a:xfrm>
                <a:off x="3186" y="1449"/>
                <a:ext cx="626" cy="163"/>
              </a:xfrm>
              <a:custGeom>
                <a:avLst/>
                <a:gdLst/>
                <a:ahLst/>
                <a:cxnLst>
                  <a:cxn ang="0">
                    <a:pos x="0" y="64"/>
                  </a:cxn>
                  <a:cxn ang="0">
                    <a:pos x="137" y="65"/>
                  </a:cxn>
                  <a:cxn ang="0">
                    <a:pos x="183" y="0"/>
                  </a:cxn>
                  <a:cxn ang="0">
                    <a:pos x="249" y="0"/>
                  </a:cxn>
                </a:cxnLst>
                <a:pathLst>
                  <a:path w="1572" h="408">
                    <a:moveTo>
                      <a:pt x="0" y="404"/>
                    </a:moveTo>
                    <a:lnTo>
                      <a:pt x="864" y="408"/>
                    </a:lnTo>
                    <a:lnTo>
                      <a:pt x="1156" y="0"/>
                    </a:lnTo>
                    <a:lnTo>
                      <a:pt x="1572" y="0"/>
                    </a:lnTo>
                  </a:path>
                </a:pathLst>
              </a:custGeom>
              <a:noFill/>
              <a:ln w="28575" cap="flat" cmpd="sng">
                <a:solidFill>
                  <a:srgbClr val="F23655">
                    <a:alpha val="100000"/>
                  </a:srgbClr>
                </a:solidFill>
                <a:prstDash val="solid"/>
                <a:round/>
                <a:headEnd type="none" w="sm" len="sm"/>
                <a:tailEnd type="none" w="sm" len="sm"/>
              </a:ln>
            </p:spPr>
            <p:txBody>
              <a:bodyPr/>
              <a:p>
                <a:endParaRPr lang="zh-CN" altLang="en-US"/>
              </a:p>
            </p:txBody>
          </p:sp>
          <p:sp>
            <p:nvSpPr>
              <p:cNvPr id="31762" name="Freeform 8"/>
              <p:cNvSpPr>
                <a:spLocks noChangeAspect="1"/>
              </p:cNvSpPr>
              <p:nvPr/>
            </p:nvSpPr>
            <p:spPr>
              <a:xfrm>
                <a:off x="3065" y="1404"/>
                <a:ext cx="727" cy="177"/>
              </a:xfrm>
              <a:custGeom>
                <a:avLst/>
                <a:gdLst/>
                <a:ahLst/>
                <a:cxnLst>
                  <a:cxn ang="0">
                    <a:pos x="0" y="71"/>
                  </a:cxn>
                  <a:cxn ang="0">
                    <a:pos x="150" y="70"/>
                  </a:cxn>
                  <a:cxn ang="0">
                    <a:pos x="179" y="26"/>
                  </a:cxn>
                  <a:cxn ang="0">
                    <a:pos x="289" y="26"/>
                  </a:cxn>
                  <a:cxn ang="0">
                    <a:pos x="289" y="0"/>
                  </a:cxn>
                  <a:cxn ang="0">
                    <a:pos x="162" y="1"/>
                  </a:cxn>
                  <a:cxn ang="0">
                    <a:pos x="135" y="40"/>
                  </a:cxn>
                  <a:cxn ang="0">
                    <a:pos x="0" y="40"/>
                  </a:cxn>
                </a:cxnLst>
                <a:pathLst>
                  <a:path w="1827" h="442">
                    <a:moveTo>
                      <a:pt x="0" y="441"/>
                    </a:moveTo>
                    <a:lnTo>
                      <a:pt x="946" y="440"/>
                    </a:lnTo>
                    <a:lnTo>
                      <a:pt x="1134" y="160"/>
                    </a:lnTo>
                    <a:lnTo>
                      <a:pt x="1826" y="160"/>
                    </a:lnTo>
                    <a:lnTo>
                      <a:pt x="1826" y="0"/>
                    </a:lnTo>
                    <a:lnTo>
                      <a:pt x="1022" y="4"/>
                    </a:lnTo>
                    <a:lnTo>
                      <a:pt x="853" y="251"/>
                    </a:lnTo>
                    <a:lnTo>
                      <a:pt x="0" y="252"/>
                    </a:lnTo>
                  </a:path>
                </a:pathLst>
              </a:custGeom>
              <a:gradFill rotWithShape="0">
                <a:gsLst>
                  <a:gs pos="0">
                    <a:srgbClr val="FFFF00">
                      <a:alpha val="100000"/>
                    </a:srgbClr>
                  </a:gs>
                  <a:gs pos="100000">
                    <a:srgbClr val="767600">
                      <a:alpha val="100000"/>
                    </a:srgbClr>
                  </a:gs>
                </a:gsLst>
                <a:lin ang="0" scaled="1"/>
                <a:tileRect/>
              </a:gradFill>
              <a:ln w="9525">
                <a:noFill/>
              </a:ln>
            </p:spPr>
            <p:txBody>
              <a:bodyPr/>
              <a:p>
                <a:endParaRPr lang="zh-CN" altLang="en-US"/>
              </a:p>
            </p:txBody>
          </p:sp>
          <p:sp>
            <p:nvSpPr>
              <p:cNvPr id="31763" name="Freeform 9"/>
              <p:cNvSpPr>
                <a:spLocks noChangeAspect="1"/>
              </p:cNvSpPr>
              <p:nvPr/>
            </p:nvSpPr>
            <p:spPr>
              <a:xfrm>
                <a:off x="3065" y="1411"/>
                <a:ext cx="541" cy="102"/>
              </a:xfrm>
              <a:custGeom>
                <a:avLst/>
                <a:gdLst/>
                <a:ahLst/>
                <a:cxnLst>
                  <a:cxn ang="0">
                    <a:pos x="0" y="40"/>
                  </a:cxn>
                  <a:cxn ang="0">
                    <a:pos x="137" y="41"/>
                  </a:cxn>
                  <a:cxn ang="0">
                    <a:pos x="165" y="1"/>
                  </a:cxn>
                  <a:cxn ang="0">
                    <a:pos x="215" y="0"/>
                  </a:cxn>
                </a:cxnLst>
                <a:pathLst>
                  <a:path w="1360" h="252">
                    <a:moveTo>
                      <a:pt x="0" y="248"/>
                    </a:moveTo>
                    <a:lnTo>
                      <a:pt x="864" y="252"/>
                    </a:lnTo>
                    <a:lnTo>
                      <a:pt x="1040" y="4"/>
                    </a:lnTo>
                    <a:lnTo>
                      <a:pt x="1360" y="0"/>
                    </a:lnTo>
                  </a:path>
                </a:pathLst>
              </a:custGeom>
              <a:noFill/>
              <a:ln w="28575" cap="flat" cmpd="sng">
                <a:solidFill>
                  <a:srgbClr val="FFFF66">
                    <a:alpha val="100000"/>
                  </a:srgbClr>
                </a:solidFill>
                <a:prstDash val="solid"/>
                <a:round/>
                <a:headEnd type="none" w="sm" len="sm"/>
                <a:tailEnd type="none" w="sm" len="sm"/>
              </a:ln>
            </p:spPr>
            <p:txBody>
              <a:bodyPr/>
              <a:p>
                <a:endParaRPr lang="zh-CN" altLang="en-US"/>
              </a:p>
            </p:txBody>
          </p:sp>
          <p:sp>
            <p:nvSpPr>
              <p:cNvPr id="173066" name="Oval 10"/>
              <p:cNvSpPr>
                <a:spLocks noChangeAspect="1" noChangeArrowheads="1"/>
              </p:cNvSpPr>
              <p:nvPr/>
            </p:nvSpPr>
            <p:spPr bwMode="auto">
              <a:xfrm>
                <a:off x="3769" y="1467"/>
                <a:ext cx="24" cy="47"/>
              </a:xfrm>
              <a:prstGeom prst="ellipse">
                <a:avLst/>
              </a:prstGeom>
              <a:gradFill rotWithShape="0">
                <a:gsLst>
                  <a:gs pos="0">
                    <a:schemeClr val="accent2">
                      <a:gamma/>
                      <a:shade val="56078"/>
                      <a:invGamma/>
                    </a:schemeClr>
                  </a:gs>
                  <a:gs pos="50000">
                    <a:schemeClr val="accent2"/>
                  </a:gs>
                  <a:gs pos="100000">
                    <a:schemeClr val="accent2">
                      <a:gamma/>
                      <a:shade val="56078"/>
                      <a:invGamma/>
                    </a:schemeClr>
                  </a:gs>
                </a:gsLst>
                <a:lin ang="5400000" scaled="1"/>
              </a:gradFill>
              <a:ln>
                <a:noFill/>
              </a:ln>
              <a:effectLst/>
              <a:extLs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237492" tIns="118747" rIns="237492" bIns="118747">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3067" name="Rectangle 11"/>
              <p:cNvSpPr>
                <a:spLocks noChangeAspect="1" noChangeArrowheads="1"/>
              </p:cNvSpPr>
              <p:nvPr/>
            </p:nvSpPr>
            <p:spPr bwMode="auto">
              <a:xfrm>
                <a:off x="3784" y="1455"/>
                <a:ext cx="849" cy="63"/>
              </a:xfrm>
              <a:prstGeom prst="rect">
                <a:avLst/>
              </a:prstGeom>
              <a:gradFill rotWithShape="0">
                <a:gsLst>
                  <a:gs pos="0">
                    <a:schemeClr val="accent2">
                      <a:gamma/>
                      <a:shade val="36078"/>
                      <a:invGamma/>
                    </a:schemeClr>
                  </a:gs>
                  <a:gs pos="50000">
                    <a:schemeClr val="accent2"/>
                  </a:gs>
                  <a:gs pos="100000">
                    <a:schemeClr val="accent2">
                      <a:gamma/>
                      <a:shade val="36078"/>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237492" tIns="118747" rIns="237492" bIns="118747">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66" name="Rectangle 12"/>
              <p:cNvSpPr>
                <a:spLocks noChangeAspect="1"/>
              </p:cNvSpPr>
              <p:nvPr/>
            </p:nvSpPr>
            <p:spPr>
              <a:xfrm>
                <a:off x="3758" y="1405"/>
                <a:ext cx="876" cy="62"/>
              </a:xfrm>
              <a:prstGeom prst="rect">
                <a:avLst/>
              </a:prstGeom>
              <a:gradFill rotWithShape="0">
                <a:gsLst>
                  <a:gs pos="0">
                    <a:srgbClr val="767600"/>
                  </a:gs>
                  <a:gs pos="50000">
                    <a:srgbClr val="FFFF00"/>
                  </a:gs>
                  <a:gs pos="100000">
                    <a:srgbClr val="767600"/>
                  </a:gs>
                </a:gsLst>
                <a:lin ang="5400000" scaled="1"/>
                <a:tileRect/>
              </a:gradFill>
              <a:ln w="9525">
                <a:noFill/>
              </a:ln>
            </p:spPr>
            <p:txBody>
              <a:bodyPr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67" name="Freeform 13"/>
              <p:cNvSpPr>
                <a:spLocks noChangeAspect="1"/>
              </p:cNvSpPr>
              <p:nvPr/>
            </p:nvSpPr>
            <p:spPr>
              <a:xfrm>
                <a:off x="3115" y="1261"/>
                <a:ext cx="674" cy="171"/>
              </a:xfrm>
              <a:custGeom>
                <a:avLst/>
                <a:gdLst/>
                <a:ahLst/>
                <a:cxnLst>
                  <a:cxn ang="0">
                    <a:pos x="0" y="0"/>
                  </a:cxn>
                  <a:cxn ang="0">
                    <a:pos x="150" y="0"/>
                  </a:cxn>
                  <a:cxn ang="0">
                    <a:pos x="180" y="43"/>
                  </a:cxn>
                  <a:cxn ang="0">
                    <a:pos x="268" y="43"/>
                  </a:cxn>
                  <a:cxn ang="0">
                    <a:pos x="268" y="69"/>
                  </a:cxn>
                  <a:cxn ang="0">
                    <a:pos x="163" y="69"/>
                  </a:cxn>
                  <a:cxn ang="0">
                    <a:pos x="136" y="30"/>
                  </a:cxn>
                  <a:cxn ang="0">
                    <a:pos x="0" y="30"/>
                  </a:cxn>
                </a:cxnLst>
                <a:pathLst>
                  <a:path w="1692" h="425">
                    <a:moveTo>
                      <a:pt x="0" y="0"/>
                    </a:moveTo>
                    <a:lnTo>
                      <a:pt x="943" y="0"/>
                    </a:lnTo>
                    <a:lnTo>
                      <a:pt x="1131" y="269"/>
                    </a:lnTo>
                    <a:lnTo>
                      <a:pt x="1691" y="269"/>
                    </a:lnTo>
                    <a:lnTo>
                      <a:pt x="1691" y="424"/>
                    </a:lnTo>
                    <a:lnTo>
                      <a:pt x="1030" y="424"/>
                    </a:lnTo>
                    <a:lnTo>
                      <a:pt x="859" y="183"/>
                    </a:lnTo>
                    <a:lnTo>
                      <a:pt x="0" y="183"/>
                    </a:lnTo>
                  </a:path>
                </a:pathLst>
              </a:custGeom>
              <a:gradFill rotWithShape="0">
                <a:gsLst>
                  <a:gs pos="0">
                    <a:srgbClr val="00CC66">
                      <a:alpha val="100000"/>
                    </a:srgbClr>
                  </a:gs>
                  <a:gs pos="100000">
                    <a:srgbClr val="002110">
                      <a:alpha val="100000"/>
                    </a:srgbClr>
                  </a:gs>
                </a:gsLst>
                <a:lin ang="0" scaled="1"/>
                <a:tileRect/>
              </a:gradFill>
              <a:ln w="9525">
                <a:noFill/>
              </a:ln>
            </p:spPr>
            <p:txBody>
              <a:bodyPr/>
              <a:p>
                <a:endParaRPr lang="zh-CN" altLang="en-US"/>
              </a:p>
            </p:txBody>
          </p:sp>
          <p:sp>
            <p:nvSpPr>
              <p:cNvPr id="31768" name="Oval 14"/>
              <p:cNvSpPr>
                <a:spLocks noChangeAspect="1"/>
              </p:cNvSpPr>
              <p:nvPr/>
            </p:nvSpPr>
            <p:spPr>
              <a:xfrm>
                <a:off x="3232" y="1178"/>
                <a:ext cx="40" cy="74"/>
              </a:xfrm>
              <a:prstGeom prst="ellipse">
                <a:avLst/>
              </a:prstGeom>
              <a:gradFill rotWithShape="0">
                <a:gsLst>
                  <a:gs pos="0">
                    <a:srgbClr val="6600FF"/>
                  </a:gs>
                  <a:gs pos="100000">
                    <a:srgbClr val="000000"/>
                  </a:gs>
                </a:gsLst>
                <a:lin ang="18900000" scaled="1"/>
                <a:tileRect/>
              </a:gradFill>
              <a:ln w="9525">
                <a:noFill/>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69" name="Line 15"/>
              <p:cNvSpPr>
                <a:spLocks noChangeAspect="1"/>
              </p:cNvSpPr>
              <p:nvPr/>
            </p:nvSpPr>
            <p:spPr>
              <a:xfrm>
                <a:off x="3786" y="1326"/>
                <a:ext cx="872" cy="0"/>
              </a:xfrm>
              <a:prstGeom prst="line">
                <a:avLst/>
              </a:prstGeom>
              <a:ln w="25400" cap="flat" cmpd="sng">
                <a:solidFill>
                  <a:schemeClr val="hlink"/>
                </a:solidFill>
                <a:prstDash val="solid"/>
                <a:headEnd type="none" w="sm" len="sm"/>
                <a:tailEnd type="none" w="sm" len="sm"/>
              </a:ln>
            </p:spPr>
          </p:sp>
          <p:sp>
            <p:nvSpPr>
              <p:cNvPr id="31770" name="Line 16"/>
              <p:cNvSpPr>
                <a:spLocks noChangeAspect="1"/>
              </p:cNvSpPr>
              <p:nvPr/>
            </p:nvSpPr>
            <p:spPr>
              <a:xfrm>
                <a:off x="3776" y="1518"/>
                <a:ext cx="857" cy="0"/>
              </a:xfrm>
              <a:prstGeom prst="line">
                <a:avLst/>
              </a:prstGeom>
              <a:ln w="28575" cap="flat" cmpd="sng">
                <a:solidFill>
                  <a:schemeClr val="hlink"/>
                </a:solidFill>
                <a:prstDash val="solid"/>
                <a:headEnd type="none" w="sm" len="sm"/>
                <a:tailEnd type="none" w="sm" len="sm"/>
              </a:ln>
            </p:spPr>
          </p:sp>
          <p:sp>
            <p:nvSpPr>
              <p:cNvPr id="173073" name="Oval 17"/>
              <p:cNvSpPr>
                <a:spLocks noChangeAspect="1" noChangeArrowheads="1"/>
              </p:cNvSpPr>
              <p:nvPr/>
            </p:nvSpPr>
            <p:spPr bwMode="auto">
              <a:xfrm>
                <a:off x="3164" y="1600"/>
                <a:ext cx="38" cy="76"/>
              </a:xfrm>
              <a:prstGeom prst="ellipse">
                <a:avLst/>
              </a:prstGeom>
              <a:gradFill rotWithShape="0">
                <a:gsLst>
                  <a:gs pos="0">
                    <a:schemeClr val="accent2"/>
                  </a:gs>
                  <a:gs pos="100000">
                    <a:schemeClr val="accent2">
                      <a:gamma/>
                      <a:shade val="26275"/>
                      <a:invGamma/>
                    </a:schemeClr>
                  </a:gs>
                </a:gsLst>
                <a:lin ang="18900000" scaled="1"/>
              </a:gradFill>
              <a:ln w="9525">
                <a:solidFill>
                  <a:srgbClr val="F23655"/>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37492" tIns="118747" rIns="237492" bIns="118747">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72" name="Rectangle 18"/>
              <p:cNvSpPr>
                <a:spLocks noChangeAspect="1"/>
              </p:cNvSpPr>
              <p:nvPr/>
            </p:nvSpPr>
            <p:spPr>
              <a:xfrm>
                <a:off x="3782" y="1330"/>
                <a:ext cx="859" cy="53"/>
              </a:xfrm>
              <a:prstGeom prst="rect">
                <a:avLst/>
              </a:prstGeom>
              <a:gradFill rotWithShape="0">
                <a:gsLst>
                  <a:gs pos="0">
                    <a:srgbClr val="100029"/>
                  </a:gs>
                  <a:gs pos="50000">
                    <a:srgbClr val="6600FF"/>
                  </a:gs>
                  <a:gs pos="100000">
                    <a:srgbClr val="100029"/>
                  </a:gs>
                </a:gsLst>
                <a:lin ang="5400000" scaled="1"/>
                <a:tileRect/>
              </a:gradFill>
              <a:ln w="9525">
                <a:noFill/>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73" name="Oval 19"/>
              <p:cNvSpPr>
                <a:spLocks noChangeAspect="1"/>
              </p:cNvSpPr>
              <p:nvPr/>
            </p:nvSpPr>
            <p:spPr>
              <a:xfrm>
                <a:off x="3768" y="1333"/>
                <a:ext cx="24" cy="48"/>
              </a:xfrm>
              <a:prstGeom prst="ellipse">
                <a:avLst/>
              </a:prstGeom>
              <a:gradFill rotWithShape="0">
                <a:gsLst>
                  <a:gs pos="0">
                    <a:srgbClr val="2F0076"/>
                  </a:gs>
                  <a:gs pos="50000">
                    <a:srgbClr val="6600FF"/>
                  </a:gs>
                  <a:gs pos="100000">
                    <a:srgbClr val="2F0076"/>
                  </a:gs>
                </a:gsLst>
                <a:lin ang="5400000" scaled="1"/>
                <a:tileRect/>
              </a:gradFill>
              <a:ln w="9525">
                <a:noFill/>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74" name="Rectangle 20"/>
              <p:cNvSpPr>
                <a:spLocks noChangeAspect="1"/>
              </p:cNvSpPr>
              <p:nvPr/>
            </p:nvSpPr>
            <p:spPr>
              <a:xfrm>
                <a:off x="3758" y="1371"/>
                <a:ext cx="866" cy="61"/>
              </a:xfrm>
              <a:prstGeom prst="rect">
                <a:avLst/>
              </a:prstGeom>
              <a:gradFill rotWithShape="0">
                <a:gsLst>
                  <a:gs pos="0">
                    <a:srgbClr val="002110"/>
                  </a:gs>
                  <a:gs pos="50000">
                    <a:srgbClr val="00CC66"/>
                  </a:gs>
                  <a:gs pos="100000">
                    <a:srgbClr val="002110"/>
                  </a:gs>
                </a:gsLst>
                <a:lin ang="5400000" scaled="1"/>
                <a:tileRect/>
              </a:gradFill>
              <a:ln w="9525">
                <a:noFill/>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75" name="Arc 21"/>
              <p:cNvSpPr>
                <a:spLocks noChangeAspect="1"/>
              </p:cNvSpPr>
              <p:nvPr/>
            </p:nvSpPr>
            <p:spPr>
              <a:xfrm>
                <a:off x="3758" y="1420"/>
                <a:ext cx="35" cy="98"/>
              </a:xfrm>
              <a:custGeom>
                <a:avLst/>
                <a:gdLst/>
                <a:ahLst/>
                <a:cxnLst>
                  <a:cxn ang="0">
                    <a:pos x="0" y="0"/>
                  </a:cxn>
                  <a:cxn ang="0">
                    <a:pos x="0" y="0"/>
                  </a:cxn>
                  <a:cxn ang="0">
                    <a:pos x="0" y="0"/>
                  </a:cxn>
                </a:cxnLst>
                <a:pathLst>
                  <a:path w="21600" h="21192" fill="none">
                    <a:moveTo>
                      <a:pt x="17422" y="21192"/>
                    </a:moveTo>
                    <a:cubicBezTo>
                      <a:pt x="7298" y="19196"/>
                      <a:pt x="0" y="10318"/>
                      <a:pt x="0" y="0"/>
                    </a:cubicBezTo>
                  </a:path>
                  <a:path w="21600" h="21192" stroke="0">
                    <a:moveTo>
                      <a:pt x="17422" y="21192"/>
                    </a:moveTo>
                    <a:cubicBezTo>
                      <a:pt x="7298" y="19196"/>
                      <a:pt x="0" y="10318"/>
                      <a:pt x="0" y="0"/>
                    </a:cubicBezTo>
                    <a:lnTo>
                      <a:pt x="21600" y="0"/>
                    </a:lnTo>
                    <a:lnTo>
                      <a:pt x="17422" y="21192"/>
                    </a:lnTo>
                    <a:close/>
                  </a:path>
                </a:pathLst>
              </a:custGeom>
              <a:noFill/>
              <a:ln w="25400" cap="rnd" cmpd="sng">
                <a:solidFill>
                  <a:schemeClr val="hlink">
                    <a:alpha val="100000"/>
                  </a:schemeClr>
                </a:solidFill>
                <a:prstDash val="solid"/>
                <a:round/>
                <a:headEnd type="none" w="sm" len="sm"/>
                <a:tailEnd type="none" w="sm" len="sm"/>
              </a:ln>
            </p:spPr>
            <p:txBody>
              <a:bodyPr/>
              <a:p>
                <a:endParaRPr lang="zh-CN" altLang="en-US"/>
              </a:p>
            </p:txBody>
          </p:sp>
          <p:sp>
            <p:nvSpPr>
              <p:cNvPr id="31776" name="Arc 22"/>
              <p:cNvSpPr>
                <a:spLocks noChangeAspect="1"/>
              </p:cNvSpPr>
              <p:nvPr/>
            </p:nvSpPr>
            <p:spPr>
              <a:xfrm rot="10800000">
                <a:off x="3757" y="1327"/>
                <a:ext cx="35" cy="94"/>
              </a:xfrm>
              <a:custGeom>
                <a:avLst/>
                <a:gdLst/>
                <a:ahLst/>
                <a:cxnLst>
                  <a:cxn ang="0">
                    <a:pos x="0" y="0"/>
                  </a:cxn>
                  <a:cxn ang="0">
                    <a:pos x="0" y="0"/>
                  </a:cxn>
                  <a:cxn ang="0">
                    <a:pos x="0" y="0"/>
                  </a:cxn>
                </a:cxnLst>
                <a:pathLst>
                  <a:path w="21600" h="21323" fill="none">
                    <a:moveTo>
                      <a:pt x="21600" y="0"/>
                    </a:moveTo>
                    <a:cubicBezTo>
                      <a:pt x="21600" y="10597"/>
                      <a:pt x="13911" y="19630"/>
                      <a:pt x="3449" y="21322"/>
                    </a:cubicBezTo>
                  </a:path>
                  <a:path w="21600" h="21323" stroke="0">
                    <a:moveTo>
                      <a:pt x="21600" y="0"/>
                    </a:moveTo>
                    <a:cubicBezTo>
                      <a:pt x="21600" y="10597"/>
                      <a:pt x="13911" y="19630"/>
                      <a:pt x="3449" y="21322"/>
                    </a:cubicBezTo>
                    <a:lnTo>
                      <a:pt x="0" y="0"/>
                    </a:lnTo>
                    <a:lnTo>
                      <a:pt x="21600" y="0"/>
                    </a:lnTo>
                    <a:close/>
                  </a:path>
                </a:pathLst>
              </a:custGeom>
              <a:noFill/>
              <a:ln w="25400" cap="rnd" cmpd="sng">
                <a:solidFill>
                  <a:schemeClr val="hlink">
                    <a:alpha val="100000"/>
                  </a:schemeClr>
                </a:solidFill>
                <a:prstDash val="solid"/>
                <a:round/>
                <a:headEnd type="none" w="sm" len="sm"/>
                <a:tailEnd type="none" w="sm" len="sm"/>
              </a:ln>
            </p:spPr>
            <p:txBody>
              <a:bodyPr/>
              <a:p>
                <a:endParaRPr lang="zh-CN" altLang="en-US"/>
              </a:p>
            </p:txBody>
          </p:sp>
          <p:sp>
            <p:nvSpPr>
              <p:cNvPr id="31777" name="Oval 23"/>
              <p:cNvSpPr>
                <a:spLocks noChangeAspect="1"/>
              </p:cNvSpPr>
              <p:nvPr/>
            </p:nvSpPr>
            <p:spPr>
              <a:xfrm>
                <a:off x="4621" y="1331"/>
                <a:ext cx="41" cy="183"/>
              </a:xfrm>
              <a:prstGeom prst="ellipse">
                <a:avLst/>
              </a:prstGeom>
              <a:gradFill rotWithShape="0">
                <a:gsLst>
                  <a:gs pos="0">
                    <a:srgbClr val="330099"/>
                  </a:gs>
                  <a:gs pos="100000">
                    <a:srgbClr val="86091F"/>
                  </a:gs>
                </a:gsLst>
                <a:lin ang="5400000" scaled="1"/>
                <a:tileRect/>
              </a:gradFill>
              <a:ln w="25400" cap="flat" cmpd="sng">
                <a:solidFill>
                  <a:schemeClr val="hlink"/>
                </a:solidFill>
                <a:prstDash val="solid"/>
                <a:headEnd type="none" w="med" len="med"/>
                <a:tailEnd type="none" w="med" len="med"/>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78" name="Oval 24"/>
              <p:cNvSpPr>
                <a:spLocks noChangeAspect="1"/>
              </p:cNvSpPr>
              <p:nvPr/>
            </p:nvSpPr>
            <p:spPr>
              <a:xfrm>
                <a:off x="3043" y="1505"/>
                <a:ext cx="41" cy="75"/>
              </a:xfrm>
              <a:prstGeom prst="ellipse">
                <a:avLst/>
              </a:prstGeom>
              <a:gradFill rotWithShape="0">
                <a:gsLst>
                  <a:gs pos="0">
                    <a:srgbClr val="FFFF00"/>
                  </a:gs>
                  <a:gs pos="100000">
                    <a:srgbClr val="767600"/>
                  </a:gs>
                </a:gsLst>
                <a:lin ang="18900000" scaled="1"/>
                <a:tileRect/>
              </a:gradFill>
              <a:ln w="9525" cap="flat" cmpd="sng">
                <a:solidFill>
                  <a:srgbClr val="FFFF99"/>
                </a:solidFill>
                <a:prstDash val="solid"/>
                <a:headEnd type="none" w="med" len="med"/>
                <a:tailEnd type="none" w="med" len="med"/>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sp>
            <p:nvSpPr>
              <p:cNvPr id="31779" name="Freeform 25"/>
              <p:cNvSpPr>
                <a:spLocks noChangeAspect="1"/>
              </p:cNvSpPr>
              <p:nvPr/>
            </p:nvSpPr>
            <p:spPr>
              <a:xfrm>
                <a:off x="3113" y="1270"/>
                <a:ext cx="651" cy="108"/>
              </a:xfrm>
              <a:custGeom>
                <a:avLst/>
                <a:gdLst/>
                <a:ahLst/>
                <a:cxnLst>
                  <a:cxn ang="0">
                    <a:pos x="0" y="0"/>
                  </a:cxn>
                  <a:cxn ang="0">
                    <a:pos x="149" y="0"/>
                  </a:cxn>
                  <a:cxn ang="0">
                    <a:pos x="177" y="43"/>
                  </a:cxn>
                  <a:cxn ang="0">
                    <a:pos x="259" y="43"/>
                  </a:cxn>
                </a:cxnLst>
                <a:pathLst>
                  <a:path w="1636" h="272">
                    <a:moveTo>
                      <a:pt x="0" y="0"/>
                    </a:moveTo>
                    <a:lnTo>
                      <a:pt x="940" y="0"/>
                    </a:lnTo>
                    <a:lnTo>
                      <a:pt x="1120" y="272"/>
                    </a:lnTo>
                    <a:lnTo>
                      <a:pt x="1636" y="272"/>
                    </a:lnTo>
                  </a:path>
                </a:pathLst>
              </a:custGeom>
              <a:noFill/>
              <a:ln w="28575" cap="flat" cmpd="sng">
                <a:solidFill>
                  <a:srgbClr val="53DD91">
                    <a:alpha val="100000"/>
                  </a:srgbClr>
                </a:solidFill>
                <a:prstDash val="solid"/>
                <a:round/>
                <a:headEnd type="none" w="sm" len="sm"/>
                <a:tailEnd type="none" w="sm" len="sm"/>
              </a:ln>
            </p:spPr>
            <p:txBody>
              <a:bodyPr/>
              <a:p>
                <a:endParaRPr lang="zh-CN" altLang="en-US"/>
              </a:p>
            </p:txBody>
          </p:sp>
          <p:sp>
            <p:nvSpPr>
              <p:cNvPr id="31780" name="Oval 26"/>
              <p:cNvSpPr>
                <a:spLocks noChangeAspect="1"/>
              </p:cNvSpPr>
              <p:nvPr/>
            </p:nvSpPr>
            <p:spPr>
              <a:xfrm>
                <a:off x="3100" y="1260"/>
                <a:ext cx="39" cy="72"/>
              </a:xfrm>
              <a:prstGeom prst="ellipse">
                <a:avLst/>
              </a:prstGeom>
              <a:gradFill rotWithShape="0">
                <a:gsLst>
                  <a:gs pos="0">
                    <a:srgbClr val="00CC66"/>
                  </a:gs>
                  <a:gs pos="100000">
                    <a:srgbClr val="000D06"/>
                  </a:gs>
                </a:gsLst>
                <a:lin ang="18900000" scaled="1"/>
                <a:tileRect/>
              </a:gradFill>
              <a:ln w="9525" cap="flat" cmpd="sng">
                <a:solidFill>
                  <a:srgbClr val="53DD91"/>
                </a:solidFill>
                <a:prstDash val="solid"/>
                <a:headEnd type="none" w="med" len="med"/>
                <a:tailEnd type="none" w="med" len="med"/>
              </a:ln>
            </p:spPr>
            <p:txBody>
              <a:bodyPr wrap="none" lIns="237492" tIns="118747" rIns="237492" bIns="118747">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buClrTx/>
                  <a:buFontTx/>
                  <a:buNone/>
                </a:pPr>
                <a:endParaRPr lang="zh-CN" altLang="en-US" sz="1800" b="0" dirty="0">
                  <a:solidFill>
                    <a:schemeClr val="tx1"/>
                  </a:solidFill>
                  <a:ea typeface="宋体" panose="02010600030101010101" pitchFamily="2" charset="-122"/>
                </a:endParaRPr>
              </a:p>
            </p:txBody>
          </p:sp>
        </p:grpSp>
        <p:sp>
          <p:nvSpPr>
            <p:cNvPr id="31753" name="Text Box 27"/>
            <p:cNvSpPr txBox="1"/>
            <p:nvPr/>
          </p:nvSpPr>
          <p:spPr>
            <a:xfrm>
              <a:off x="1519" y="950"/>
              <a:ext cx="771" cy="212"/>
            </a:xfrm>
            <a:prstGeom prst="rect">
              <a:avLst/>
            </a:prstGeom>
            <a:noFill/>
            <a:ln w="9525">
              <a:noFill/>
            </a:ln>
          </p:spPr>
          <p:txBody>
            <a:bodyPr>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spcBef>
                  <a:spcPct val="50000"/>
                </a:spcBef>
                <a:buClrTx/>
                <a:buFontTx/>
                <a:buNone/>
              </a:pPr>
              <a:r>
                <a:rPr lang="en-US" altLang="zh-CN" sz="1600">
                  <a:solidFill>
                    <a:schemeClr val="bg1"/>
                  </a:solidFill>
                  <a:ea typeface="宋体" panose="02010600030101010101" pitchFamily="2" charset="-122"/>
                </a:rPr>
                <a:t>Port1</a:t>
              </a:r>
              <a:endParaRPr lang="en-US" altLang="zh-CN" sz="1600">
                <a:solidFill>
                  <a:schemeClr val="bg1"/>
                </a:solidFill>
                <a:ea typeface="宋体" panose="02010600030101010101" pitchFamily="2" charset="-122"/>
              </a:endParaRPr>
            </a:p>
          </p:txBody>
        </p:sp>
        <p:sp>
          <p:nvSpPr>
            <p:cNvPr id="31754" name="Text Box 28"/>
            <p:cNvSpPr txBox="1"/>
            <p:nvPr/>
          </p:nvSpPr>
          <p:spPr>
            <a:xfrm>
              <a:off x="1292" y="1162"/>
              <a:ext cx="771" cy="212"/>
            </a:xfrm>
            <a:prstGeom prst="rect">
              <a:avLst/>
            </a:prstGeom>
            <a:noFill/>
            <a:ln w="9525">
              <a:noFill/>
            </a:ln>
          </p:spPr>
          <p:txBody>
            <a:bodyPr>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spcBef>
                  <a:spcPct val="50000"/>
                </a:spcBef>
                <a:buClrTx/>
                <a:buFontTx/>
                <a:buNone/>
              </a:pPr>
              <a:r>
                <a:rPr lang="en-US" altLang="zh-CN" sz="1600">
                  <a:solidFill>
                    <a:schemeClr val="tx1"/>
                  </a:solidFill>
                  <a:ea typeface="宋体" panose="02010600030101010101" pitchFamily="2" charset="-122"/>
                </a:rPr>
                <a:t>Port2</a:t>
              </a:r>
              <a:endParaRPr lang="en-US" altLang="zh-CN" sz="1600">
                <a:solidFill>
                  <a:schemeClr val="tx1"/>
                </a:solidFill>
                <a:ea typeface="宋体" panose="02010600030101010101" pitchFamily="2" charset="-122"/>
              </a:endParaRPr>
            </a:p>
          </p:txBody>
        </p:sp>
        <p:sp>
          <p:nvSpPr>
            <p:cNvPr id="31755" name="Text Box 29"/>
            <p:cNvSpPr txBox="1"/>
            <p:nvPr/>
          </p:nvSpPr>
          <p:spPr>
            <a:xfrm>
              <a:off x="1246" y="1721"/>
              <a:ext cx="771" cy="212"/>
            </a:xfrm>
            <a:prstGeom prst="rect">
              <a:avLst/>
            </a:prstGeom>
            <a:noFill/>
            <a:ln w="9525">
              <a:noFill/>
            </a:ln>
          </p:spPr>
          <p:txBody>
            <a:bodyPr>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spcBef>
                  <a:spcPct val="50000"/>
                </a:spcBef>
                <a:buClrTx/>
                <a:buFontTx/>
                <a:buNone/>
              </a:pPr>
              <a:r>
                <a:rPr lang="en-US" altLang="zh-CN" sz="1600">
                  <a:solidFill>
                    <a:schemeClr val="tx1"/>
                  </a:solidFill>
                  <a:ea typeface="宋体" panose="02010600030101010101" pitchFamily="2" charset="-122"/>
                </a:rPr>
                <a:t>Port3</a:t>
              </a:r>
              <a:endParaRPr lang="en-US" altLang="zh-CN" sz="1600">
                <a:solidFill>
                  <a:schemeClr val="tx1"/>
                </a:solidFill>
                <a:ea typeface="宋体" panose="02010600030101010101" pitchFamily="2" charset="-122"/>
              </a:endParaRPr>
            </a:p>
          </p:txBody>
        </p:sp>
        <p:sp>
          <p:nvSpPr>
            <p:cNvPr id="31756" name="Text Box 30"/>
            <p:cNvSpPr txBox="1"/>
            <p:nvPr/>
          </p:nvSpPr>
          <p:spPr>
            <a:xfrm>
              <a:off x="1428" y="1979"/>
              <a:ext cx="771" cy="212"/>
            </a:xfrm>
            <a:prstGeom prst="rect">
              <a:avLst/>
            </a:prstGeom>
            <a:noFill/>
            <a:ln w="9525">
              <a:noFill/>
            </a:ln>
          </p:spPr>
          <p:txBody>
            <a:bodyPr>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spcBef>
                  <a:spcPct val="50000"/>
                </a:spcBef>
                <a:buClrTx/>
                <a:buFontTx/>
                <a:buNone/>
              </a:pPr>
              <a:r>
                <a:rPr lang="en-US" altLang="zh-CN" sz="1600">
                  <a:solidFill>
                    <a:schemeClr val="bg1"/>
                  </a:solidFill>
                  <a:ea typeface="宋体" panose="02010600030101010101" pitchFamily="2" charset="-122"/>
                </a:rPr>
                <a:t>Port4</a:t>
              </a:r>
              <a:endParaRPr lang="en-US" altLang="zh-CN" sz="1600">
                <a:solidFill>
                  <a:schemeClr val="bg1"/>
                </a:solidFill>
                <a:ea typeface="宋体" panose="02010600030101010101" pitchFamily="2" charset="-122"/>
              </a:endParaRPr>
            </a:p>
          </p:txBody>
        </p:sp>
        <p:sp>
          <p:nvSpPr>
            <p:cNvPr id="31757" name="Text Box 32"/>
            <p:cNvSpPr txBox="1"/>
            <p:nvPr/>
          </p:nvSpPr>
          <p:spPr>
            <a:xfrm>
              <a:off x="3243" y="1797"/>
              <a:ext cx="453" cy="250"/>
            </a:xfrm>
            <a:prstGeom prst="rect">
              <a:avLst/>
            </a:prstGeom>
            <a:noFill/>
            <a:ln w="9525">
              <a:noFill/>
            </a:ln>
          </p:spPr>
          <p:txBody>
            <a:bodyPr>
              <a:spAutoFit/>
            </a:bodyPr>
            <a:lstStyle>
              <a:lvl1pPr marL="342900" indent="-342900" algn="l" rtl="0" eaLnBrk="0" fontAlgn="base" hangingPunct="0">
                <a:lnSpc>
                  <a:spcPct val="110000"/>
                </a:lnSpc>
                <a:spcBef>
                  <a:spcPct val="0"/>
                </a:spcBef>
                <a:spcAft>
                  <a:spcPct val="0"/>
                </a:spcAft>
                <a:buClr>
                  <a:schemeClr val="tx1"/>
                </a:buClr>
                <a:buFont typeface="Wingdings" panose="05000000000000000000" pitchFamily="2" charset="2"/>
                <a:buChar char="l"/>
                <a:defRPr sz="2800" b="1">
                  <a:solidFill>
                    <a:srgbClr val="000000"/>
                  </a:solidFill>
                  <a:latin typeface="+mn-lt"/>
                  <a:ea typeface="+mn-ea"/>
                  <a:cs typeface="+mn-cs"/>
                </a:defRPr>
              </a:lvl1pPr>
              <a:lvl2pPr marL="742950" indent="-285750" algn="l" rtl="0" eaLnBrk="0" fontAlgn="base" hangingPunct="0">
                <a:lnSpc>
                  <a:spcPct val="110000"/>
                </a:lnSpc>
                <a:spcBef>
                  <a:spcPct val="0"/>
                </a:spcBef>
                <a:spcAft>
                  <a:spcPct val="0"/>
                </a:spcAft>
                <a:buClr>
                  <a:schemeClr val="tx1"/>
                </a:buClr>
                <a:buFont typeface="Wingdings" panose="05000000000000000000" pitchFamily="2" charset="2"/>
                <a:buChar char="à"/>
                <a:defRPr sz="2400">
                  <a:solidFill>
                    <a:srgbClr val="000000"/>
                  </a:solidFill>
                  <a:latin typeface="+mn-lt"/>
                  <a:ea typeface="+mn-ea"/>
                </a:defRPr>
              </a:lvl2pPr>
              <a:lvl3pPr marL="1143000" indent="-228600" algn="l" rtl="0" eaLnBrk="0" fontAlgn="base" hangingPunct="0">
                <a:lnSpc>
                  <a:spcPct val="110000"/>
                </a:lnSpc>
                <a:spcBef>
                  <a:spcPct val="0"/>
                </a:spcBef>
                <a:spcAft>
                  <a:spcPct val="0"/>
                </a:spcAft>
                <a:buClr>
                  <a:schemeClr val="tx1"/>
                </a:buClr>
                <a:buFont typeface="Wingdings" panose="05000000000000000000" pitchFamily="2" charset="2"/>
                <a:buChar char="Ø"/>
                <a:defRPr sz="2000">
                  <a:solidFill>
                    <a:srgbClr val="000000"/>
                  </a:solidFill>
                  <a:latin typeface="+mn-lt"/>
                  <a:ea typeface="+mn-ea"/>
                </a:defRPr>
              </a:lvl3pPr>
              <a:lvl4pPr marL="1600200" indent="-228600" algn="l" rtl="0" eaLnBrk="0" fontAlgn="base" hangingPunct="0">
                <a:lnSpc>
                  <a:spcPct val="110000"/>
                </a:lnSpc>
                <a:spcBef>
                  <a:spcPct val="0"/>
                </a:spcBef>
                <a:spcAft>
                  <a:spcPct val="0"/>
                </a:spcAft>
                <a:buClr>
                  <a:schemeClr val="tx1"/>
                </a:buClr>
                <a:buFont typeface="Arial" panose="020B0604020202020204" pitchFamily="34" charset="0"/>
                <a:buChar char="—"/>
                <a:defRPr>
                  <a:solidFill>
                    <a:srgbClr val="000000"/>
                  </a:solidFill>
                  <a:latin typeface="+mn-lt"/>
                  <a:ea typeface="+mn-ea"/>
                </a:defRPr>
              </a:lvl4pPr>
              <a:lvl5pPr marL="2057400" indent="-228600" algn="l" rtl="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mn-lt"/>
                  <a:ea typeface="+mn-ea"/>
                </a:defRPr>
              </a:lvl5pPr>
            </a:lstStyle>
            <a:p>
              <a:pPr marL="0" lvl="0" indent="0" eaLnBrk="1" hangingPunct="1">
                <a:lnSpc>
                  <a:spcPct val="100000"/>
                </a:lnSpc>
                <a:spcBef>
                  <a:spcPct val="50000"/>
                </a:spcBef>
                <a:buClrTx/>
                <a:buFontTx/>
                <a:buNone/>
              </a:pPr>
              <a:r>
                <a:rPr lang="en-US" altLang="zh-CN" sz="2000" b="0">
                  <a:solidFill>
                    <a:schemeClr val="tx1"/>
                  </a:solidFill>
                  <a:ea typeface="宋体" panose="02010600030101010101" pitchFamily="2" charset="-122"/>
                </a:rPr>
                <a:t>link</a:t>
              </a:r>
              <a:endParaRPr lang="en-US" altLang="zh-CN" sz="2000" b="0">
                <a:solidFill>
                  <a:schemeClr val="tx1"/>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877810" cy="609600"/>
          </a:xfrm>
        </p:spPr>
        <p:txBody>
          <a:bodyPr/>
          <a:lstStyle/>
          <a:p>
            <a:pPr eaLnBrk="1" hangingPunct="1"/>
            <a:r>
              <a:rPr lang="zh-CN" altLang="en-US" sz="2800" smtClean="0"/>
              <a:t>配置手工模式链路聚合示例（交换机之间直连）</a:t>
            </a:r>
            <a:endParaRPr lang="zh-CN" altLang="en-US" sz="2800" smtClean="0"/>
          </a:p>
        </p:txBody>
      </p:sp>
      <p:sp>
        <p:nvSpPr>
          <p:cNvPr id="44036" name="Rectangle 3"/>
          <p:cNvSpPr>
            <a:spLocks noChangeArrowheads="1"/>
          </p:cNvSpPr>
          <p:nvPr/>
        </p:nvSpPr>
        <p:spPr bwMode="auto">
          <a:xfrm>
            <a:off x="332740" y="836295"/>
            <a:ext cx="8484870" cy="189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配置思路</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1.创建Eth-Trunk接口并加入成员接口。</a:t>
            </a:r>
            <a:endParaRPr lang="zh-CN" altLang="en-US"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2.查看</a:t>
            </a:r>
            <a:r>
              <a:rPr lang="zh-CN" altLang="en-US" sz="2400" b="0" dirty="0">
                <a:solidFill>
                  <a:schemeClr val="tx1"/>
                </a:solidFill>
                <a:ea typeface="宋体" panose="02010600030101010101" pitchFamily="2" charset="-122"/>
                <a:sym typeface="+mn-ea"/>
              </a:rPr>
              <a:t>Eth-Trunk</a:t>
            </a:r>
            <a:r>
              <a:rPr lang="zh-CN" altLang="en-US" sz="2400" b="0" dirty="0">
                <a:solidFill>
                  <a:schemeClr val="tx1"/>
                </a:solidFill>
                <a:ea typeface="宋体" panose="02010600030101010101" pitchFamily="2" charset="-122"/>
              </a:rPr>
              <a:t>配置结果。</a:t>
            </a:r>
            <a:endParaRPr lang="zh-CN" altLang="en-US"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3.验证</a:t>
            </a:r>
            <a:r>
              <a:rPr lang="zh-CN" altLang="en-US" sz="2400" b="0" dirty="0">
                <a:solidFill>
                  <a:schemeClr val="tx1"/>
                </a:solidFill>
                <a:ea typeface="宋体" panose="02010600030101010101" pitchFamily="2" charset="-122"/>
                <a:sym typeface="+mn-ea"/>
              </a:rPr>
              <a:t>PC1和PC2</a:t>
            </a:r>
            <a:r>
              <a:rPr lang="zh-CN" altLang="en-US" sz="2400" b="0" dirty="0">
                <a:solidFill>
                  <a:schemeClr val="tx1"/>
                </a:solidFill>
                <a:ea typeface="宋体" panose="02010600030101010101" pitchFamily="2" charset="-122"/>
              </a:rPr>
              <a:t>连通性。</a:t>
            </a:r>
            <a:endParaRPr lang="zh-CN" altLang="en-US" sz="2400" b="0" dirty="0">
              <a:solidFill>
                <a:schemeClr val="tx1"/>
              </a:solidFill>
              <a:ea typeface="宋体" panose="02010600030101010101" pitchFamily="2" charset="-122"/>
            </a:endParaRPr>
          </a:p>
        </p:txBody>
      </p:sp>
      <p:sp>
        <p:nvSpPr>
          <p:cNvPr id="2" name="Rectangle 3"/>
          <p:cNvSpPr>
            <a:spLocks noChangeArrowheads="1"/>
          </p:cNvSpPr>
          <p:nvPr/>
        </p:nvSpPr>
        <p:spPr bwMode="auto">
          <a:xfrm>
            <a:off x="332740" y="2693670"/>
            <a:ext cx="8484870" cy="145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操作步骤</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1.在SwitchA创建Eth-Trunk接口并加入成员接口。SwitchB配置与SwitchA类似，不再赘述。</a:t>
            </a:r>
            <a:endParaRPr lang="zh-CN" altLang="en-US" sz="2400" b="0" dirty="0">
              <a:solidFill>
                <a:schemeClr val="tx1"/>
              </a:solidFill>
              <a:ea typeface="宋体" panose="02010600030101010101" pitchFamily="2" charset="-122"/>
            </a:endParaRPr>
          </a:p>
        </p:txBody>
      </p:sp>
      <p:sp>
        <p:nvSpPr>
          <p:cNvPr id="7" name="Rectangle 3"/>
          <p:cNvSpPr>
            <a:spLocks noChangeArrowheads="1"/>
          </p:cNvSpPr>
          <p:nvPr/>
        </p:nvSpPr>
        <p:spPr bwMode="auto">
          <a:xfrm>
            <a:off x="715645" y="4200525"/>
            <a:ext cx="8093710" cy="2084070"/>
          </a:xfrm>
          <a:prstGeom prst="rect">
            <a:avLst/>
          </a:prstGeom>
          <a:noFill/>
          <a:ln w="12700" cmpd="sng">
            <a:solidFill>
              <a:schemeClr val="accent1">
                <a:shade val="50000"/>
              </a:schemeClr>
            </a:solid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&lt;HUAWEI&gt; system-view</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[HUAWEI] sysname SwitchA</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[SwitchA] interface eth-trunk 1       //创建ID为1的Eth-Trunk接口</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[SwitchA-Eth-Trunk1] trunkport gigabitethernet </a:t>
            </a:r>
            <a:r>
              <a:rPr lang="en-US" altLang="zh-CN" sz="1800" b="0" dirty="0">
                <a:solidFill>
                  <a:schemeClr val="tx1"/>
                </a:solidFill>
                <a:ea typeface="宋体" panose="02010600030101010101" pitchFamily="2" charset="-122"/>
              </a:rPr>
              <a:t>0</a:t>
            </a:r>
            <a:r>
              <a:rPr lang="zh-CN" altLang="en-US" sz="1800" b="0" dirty="0">
                <a:solidFill>
                  <a:schemeClr val="tx1"/>
                </a:solidFill>
                <a:ea typeface="宋体" panose="02010600030101010101" pitchFamily="2" charset="-122"/>
              </a:rPr>
              <a:t>/0/1 to </a:t>
            </a:r>
            <a:r>
              <a:rPr lang="en-US" altLang="zh-CN" sz="1800" b="0" dirty="0">
                <a:solidFill>
                  <a:schemeClr val="tx1"/>
                </a:solidFill>
                <a:ea typeface="宋体" panose="02010600030101010101" pitchFamily="2" charset="-122"/>
              </a:rPr>
              <a:t>0</a:t>
            </a:r>
            <a:r>
              <a:rPr lang="zh-CN" altLang="en-US" sz="1800" b="0" dirty="0">
                <a:solidFill>
                  <a:schemeClr val="tx1"/>
                </a:solidFill>
                <a:ea typeface="宋体" panose="02010600030101010101" pitchFamily="2" charset="-122"/>
              </a:rPr>
              <a:t>/0/3</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                               //在Eth-Trunk1接口中加入GE</a:t>
            </a:r>
            <a:r>
              <a:rPr lang="en-US" altLang="zh-CN" sz="1800" b="0" dirty="0">
                <a:solidFill>
                  <a:schemeClr val="tx1"/>
                </a:solidFill>
                <a:ea typeface="宋体" panose="02010600030101010101" pitchFamily="2" charset="-122"/>
              </a:rPr>
              <a:t>0</a:t>
            </a:r>
            <a:r>
              <a:rPr lang="zh-CN" altLang="en-US" sz="1800" b="0" dirty="0">
                <a:solidFill>
                  <a:schemeClr val="tx1"/>
                </a:solidFill>
                <a:ea typeface="宋体" panose="02010600030101010101" pitchFamily="2" charset="-122"/>
              </a:rPr>
              <a:t>/0/1到GE</a:t>
            </a:r>
            <a:r>
              <a:rPr lang="en-US" altLang="zh-CN" sz="1800" b="0" dirty="0">
                <a:solidFill>
                  <a:schemeClr val="tx1"/>
                </a:solidFill>
                <a:ea typeface="宋体" panose="02010600030101010101" pitchFamily="2" charset="-122"/>
              </a:rPr>
              <a:t>0</a:t>
            </a:r>
            <a:r>
              <a:rPr lang="zh-CN" altLang="en-US" sz="1800" b="0" dirty="0">
                <a:solidFill>
                  <a:schemeClr val="tx1"/>
                </a:solidFill>
                <a:ea typeface="宋体" panose="02010600030101010101" pitchFamily="2" charset="-122"/>
              </a:rPr>
              <a:t>/0/3三个成员接口</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[SwitchA-Eth-Trunk1] quit</a:t>
            </a:r>
            <a:endParaRPr lang="zh-CN" altLang="en-US" sz="18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877810" cy="609600"/>
          </a:xfrm>
        </p:spPr>
        <p:txBody>
          <a:bodyPr/>
          <a:lstStyle/>
          <a:p>
            <a:pPr eaLnBrk="1" hangingPunct="1"/>
            <a:r>
              <a:rPr lang="zh-CN" altLang="en-US" sz="2800" smtClean="0"/>
              <a:t>配置手工模式链路聚合示例（交换机之间直连）</a:t>
            </a:r>
            <a:endParaRPr lang="zh-CN" altLang="en-US" sz="2800" smtClean="0"/>
          </a:p>
        </p:txBody>
      </p:sp>
      <p:sp>
        <p:nvSpPr>
          <p:cNvPr id="2" name="Rectangle 3"/>
          <p:cNvSpPr>
            <a:spLocks noChangeArrowheads="1"/>
          </p:cNvSpPr>
          <p:nvPr/>
        </p:nvSpPr>
        <p:spPr bwMode="auto">
          <a:xfrm>
            <a:off x="332740" y="756285"/>
            <a:ext cx="8484870" cy="145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操作步骤</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2.在任意视图下执行display eth-trunk 1命令，检查Eth-Trunk是否创建成功，及成员接口是否正确加入。</a:t>
            </a:r>
            <a:endParaRPr lang="zh-CN" altLang="en-US" sz="2400" b="0" dirty="0">
              <a:solidFill>
                <a:schemeClr val="tx1"/>
              </a:solidFill>
              <a:ea typeface="宋体" panose="02010600030101010101" pitchFamily="2" charset="-122"/>
            </a:endParaRPr>
          </a:p>
        </p:txBody>
      </p:sp>
      <p:sp>
        <p:nvSpPr>
          <p:cNvPr id="7" name="Rectangle 3"/>
          <p:cNvSpPr>
            <a:spLocks noChangeArrowheads="1"/>
          </p:cNvSpPr>
          <p:nvPr/>
        </p:nvSpPr>
        <p:spPr bwMode="auto">
          <a:xfrm>
            <a:off x="715645" y="2191385"/>
            <a:ext cx="8093710" cy="3412490"/>
          </a:xfrm>
          <a:prstGeom prst="rect">
            <a:avLst/>
          </a:prstGeom>
          <a:noFill/>
          <a:ln w="12700" cmpd="sng">
            <a:solidFill>
              <a:schemeClr val="accent1">
                <a:shade val="50000"/>
              </a:schemeClr>
            </a:solid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[SwitchA] display eth-trunk 1</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Eth-Trunk1's state information is: </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WorkingMode: NORMAL           Hash arithmetic: According to SA-XOR-DA</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Least Active-linknumber: 1        Max Bandwidth-affected-linknumber: 8</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Operate status: up                     Number Of Up Port In Trunk: 3 </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PortName                                  Status            Weight</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GigabitEthernet1/0/1                  Up                  1</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GigabitEthernet1/0/2                  Up                  1</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GigabitEthernet1/0/3                  Up                  1</a:t>
            </a:r>
            <a:endParaRPr lang="zh-CN" altLang="en-US" sz="1800" b="0" dirty="0">
              <a:solidFill>
                <a:schemeClr val="tx1"/>
              </a:solidFill>
              <a:ea typeface="宋体" panose="02010600030101010101" pitchFamily="2" charset="-122"/>
            </a:endParaRPr>
          </a:p>
        </p:txBody>
      </p:sp>
      <p:sp>
        <p:nvSpPr>
          <p:cNvPr id="8" name="Rectangle 3"/>
          <p:cNvSpPr>
            <a:spLocks noChangeArrowheads="1"/>
          </p:cNvSpPr>
          <p:nvPr/>
        </p:nvSpPr>
        <p:spPr bwMode="auto">
          <a:xfrm>
            <a:off x="324485" y="5555615"/>
            <a:ext cx="8484870" cy="977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从以上信息看出Eth-Trunk 1中包含3个成员接口，成员接口的状态都为Up。Eth-Trunk 1的“Operate status”为up。</a:t>
            </a:r>
            <a:endParaRPr lang="zh-CN" altLang="en-US" sz="24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877810" cy="609600"/>
          </a:xfrm>
        </p:spPr>
        <p:txBody>
          <a:bodyPr/>
          <a:lstStyle/>
          <a:p>
            <a:pPr eaLnBrk="1" hangingPunct="1"/>
            <a:r>
              <a:rPr lang="zh-CN" altLang="en-US" sz="2800" smtClean="0"/>
              <a:t>配置手工模式链路聚合示例（交换机之间直连）</a:t>
            </a:r>
            <a:endParaRPr lang="zh-CN" altLang="en-US" sz="2800" smtClean="0"/>
          </a:p>
        </p:txBody>
      </p:sp>
      <p:sp>
        <p:nvSpPr>
          <p:cNvPr id="2" name="Rectangle 3"/>
          <p:cNvSpPr>
            <a:spLocks noChangeArrowheads="1"/>
          </p:cNvSpPr>
          <p:nvPr/>
        </p:nvSpPr>
        <p:spPr bwMode="auto">
          <a:xfrm>
            <a:off x="332740" y="756285"/>
            <a:ext cx="8484870" cy="101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操作步骤</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sz="2400" b="0" dirty="0">
                <a:solidFill>
                  <a:schemeClr val="tx1"/>
                </a:solidFill>
                <a:ea typeface="宋体" panose="02010600030101010101" pitchFamily="2" charset="-122"/>
              </a:rPr>
              <a:t>3.</a:t>
            </a:r>
            <a:r>
              <a:rPr sz="2400" b="0" dirty="0">
                <a:solidFill>
                  <a:schemeClr val="tx1"/>
                </a:solidFill>
                <a:ea typeface="宋体" panose="02010600030101010101" pitchFamily="2" charset="-122"/>
              </a:rPr>
              <a:t>在</a:t>
            </a:r>
            <a:r>
              <a:rPr lang="en-US" sz="2400" b="0" dirty="0">
                <a:solidFill>
                  <a:schemeClr val="tx1"/>
                </a:solidFill>
                <a:ea typeface="宋体" panose="02010600030101010101" pitchFamily="2" charset="-122"/>
              </a:rPr>
              <a:t>PC1</a:t>
            </a:r>
            <a:r>
              <a:rPr lang="zh-CN" altLang="en-US" sz="2400" b="0" dirty="0">
                <a:solidFill>
                  <a:schemeClr val="tx1"/>
                </a:solidFill>
                <a:ea typeface="宋体" panose="02010600030101010101" pitchFamily="2" charset="-122"/>
              </a:rPr>
              <a:t>的命令行</a:t>
            </a:r>
            <a:r>
              <a:rPr sz="2400" b="0" dirty="0">
                <a:solidFill>
                  <a:schemeClr val="tx1"/>
                </a:solidFill>
                <a:ea typeface="宋体" panose="02010600030101010101" pitchFamily="2" charset="-122"/>
              </a:rPr>
              <a:t>执行</a:t>
            </a:r>
            <a:r>
              <a:rPr lang="en-US" sz="2400" b="0" dirty="0">
                <a:solidFill>
                  <a:schemeClr val="tx1"/>
                </a:solidFill>
                <a:ea typeface="宋体" panose="02010600030101010101" pitchFamily="2" charset="-122"/>
              </a:rPr>
              <a:t>ping</a:t>
            </a:r>
            <a:r>
              <a:rPr sz="2400" b="0" dirty="0">
                <a:solidFill>
                  <a:schemeClr val="tx1"/>
                </a:solidFill>
                <a:ea typeface="宋体" panose="02010600030101010101" pitchFamily="2" charset="-122"/>
              </a:rPr>
              <a:t>命令，检查PC1和PC2是否连通。</a:t>
            </a:r>
            <a:endParaRPr sz="2400" b="0" dirty="0">
              <a:solidFill>
                <a:schemeClr val="tx1"/>
              </a:solidFill>
              <a:ea typeface="宋体" panose="02010600030101010101" pitchFamily="2" charset="-122"/>
            </a:endParaRPr>
          </a:p>
        </p:txBody>
      </p:sp>
      <p:sp>
        <p:nvSpPr>
          <p:cNvPr id="7" name="Rectangle 3"/>
          <p:cNvSpPr>
            <a:spLocks noChangeArrowheads="1"/>
          </p:cNvSpPr>
          <p:nvPr/>
        </p:nvSpPr>
        <p:spPr bwMode="auto">
          <a:xfrm>
            <a:off x="715645" y="1760855"/>
            <a:ext cx="8093710" cy="2416175"/>
          </a:xfrm>
          <a:prstGeom prst="rect">
            <a:avLst/>
          </a:prstGeom>
          <a:noFill/>
          <a:ln w="12700" cmpd="sng">
            <a:solidFill>
              <a:schemeClr val="accent1">
                <a:shade val="50000"/>
              </a:schemeClr>
            </a:solid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algn="just" eaLnBrk="1" latinLnBrk="0" hangingPunct="1">
              <a:lnSpc>
                <a:spcPct val="120000"/>
              </a:lnSpc>
              <a:buClrTx/>
              <a:buSzTx/>
              <a:buFontTx/>
              <a:buNone/>
            </a:pPr>
            <a:r>
              <a:rPr lang="en-US" altLang="zh-CN" sz="1800" b="0" dirty="0">
                <a:solidFill>
                  <a:schemeClr val="tx1"/>
                </a:solidFill>
                <a:ea typeface="宋体" panose="02010600030101010101" pitchFamily="2" charset="-122"/>
              </a:rPr>
              <a:t>PC1&gt;</a:t>
            </a:r>
            <a:r>
              <a:rPr lang="zh-CN" altLang="en-US" sz="1800" b="0" dirty="0">
                <a:solidFill>
                  <a:schemeClr val="tx1"/>
                </a:solidFill>
                <a:ea typeface="宋体" panose="02010600030101010101" pitchFamily="2" charset="-122"/>
              </a:rPr>
              <a:t> </a:t>
            </a:r>
            <a:r>
              <a:rPr lang="en-US" altLang="zh-CN" sz="1800" b="0" dirty="0">
                <a:solidFill>
                  <a:schemeClr val="tx1"/>
                </a:solidFill>
                <a:ea typeface="宋体" panose="02010600030101010101" pitchFamily="2" charset="-122"/>
              </a:rPr>
              <a:t>ping 192.168.10.2</a:t>
            </a:r>
            <a:endParaRPr lang="en-US" altLang="zh-CN"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Ping 192.168.10.</a:t>
            </a:r>
            <a:r>
              <a:rPr lang="en-US" altLang="zh-CN" sz="1800" b="0" dirty="0">
                <a:solidFill>
                  <a:schemeClr val="tx1"/>
                </a:solidFill>
                <a:ea typeface="宋体" panose="02010600030101010101" pitchFamily="2" charset="-122"/>
              </a:rPr>
              <a:t>2</a:t>
            </a:r>
            <a:r>
              <a:rPr lang="zh-CN" altLang="en-US" sz="1800" b="0" dirty="0">
                <a:solidFill>
                  <a:schemeClr val="tx1"/>
                </a:solidFill>
                <a:ea typeface="宋体" panose="02010600030101010101" pitchFamily="2" charset="-122"/>
              </a:rPr>
              <a:t>: 32 data bytes, Press Ctrl_C to break</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From 192.168.10.</a:t>
            </a:r>
            <a:r>
              <a:rPr lang="en-US" altLang="zh-CN" sz="1800" b="0" dirty="0">
                <a:solidFill>
                  <a:schemeClr val="tx1"/>
                </a:solidFill>
                <a:ea typeface="宋体" panose="02010600030101010101" pitchFamily="2" charset="-122"/>
              </a:rPr>
              <a:t>2</a:t>
            </a:r>
            <a:r>
              <a:rPr lang="zh-CN" altLang="en-US" sz="1800" b="0" dirty="0">
                <a:solidFill>
                  <a:schemeClr val="tx1"/>
                </a:solidFill>
                <a:ea typeface="宋体" panose="02010600030101010101" pitchFamily="2" charset="-122"/>
              </a:rPr>
              <a:t>: bytes=32 seq=1 ttl=128 time&lt;</a:t>
            </a:r>
            <a:r>
              <a:rPr lang="en-US" altLang="zh-CN" sz="1800" b="0" dirty="0">
                <a:solidFill>
                  <a:schemeClr val="tx1"/>
                </a:solidFill>
                <a:ea typeface="宋体" panose="02010600030101010101" pitchFamily="2" charset="-122"/>
              </a:rPr>
              <a:t>32</a:t>
            </a:r>
            <a:r>
              <a:rPr lang="zh-CN" altLang="en-US" sz="1800" b="0" dirty="0">
                <a:solidFill>
                  <a:schemeClr val="tx1"/>
                </a:solidFill>
                <a:ea typeface="宋体" panose="02010600030101010101" pitchFamily="2" charset="-122"/>
              </a:rPr>
              <a:t> ms</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From 192.168.10.</a:t>
            </a:r>
            <a:r>
              <a:rPr lang="en-US" altLang="zh-CN" sz="1800" b="0" dirty="0">
                <a:solidFill>
                  <a:schemeClr val="tx1"/>
                </a:solidFill>
                <a:ea typeface="宋体" panose="02010600030101010101" pitchFamily="2" charset="-122"/>
              </a:rPr>
              <a:t>2</a:t>
            </a:r>
            <a:r>
              <a:rPr lang="zh-CN" altLang="en-US" sz="1800" b="0" dirty="0">
                <a:solidFill>
                  <a:schemeClr val="tx1"/>
                </a:solidFill>
                <a:ea typeface="宋体" panose="02010600030101010101" pitchFamily="2" charset="-122"/>
              </a:rPr>
              <a:t>: bytes=32 seq=2 ttl=128 time&lt;</a:t>
            </a:r>
            <a:r>
              <a:rPr lang="en-US" altLang="zh-CN" sz="1800" b="0" dirty="0">
                <a:solidFill>
                  <a:schemeClr val="tx1"/>
                </a:solidFill>
                <a:ea typeface="宋体" panose="02010600030101010101" pitchFamily="2" charset="-122"/>
              </a:rPr>
              <a:t>16</a:t>
            </a:r>
            <a:r>
              <a:rPr lang="zh-CN" altLang="en-US" sz="1800" b="0" dirty="0">
                <a:solidFill>
                  <a:schemeClr val="tx1"/>
                </a:solidFill>
                <a:ea typeface="宋体" panose="02010600030101010101" pitchFamily="2" charset="-122"/>
              </a:rPr>
              <a:t> ms</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From 192.168.10.</a:t>
            </a:r>
            <a:r>
              <a:rPr lang="en-US" altLang="zh-CN" sz="1800" b="0" dirty="0">
                <a:solidFill>
                  <a:schemeClr val="tx1"/>
                </a:solidFill>
                <a:ea typeface="宋体" panose="02010600030101010101" pitchFamily="2" charset="-122"/>
              </a:rPr>
              <a:t>2</a:t>
            </a:r>
            <a:r>
              <a:rPr lang="zh-CN" altLang="en-US" sz="1800" b="0" dirty="0">
                <a:solidFill>
                  <a:schemeClr val="tx1"/>
                </a:solidFill>
                <a:ea typeface="宋体" panose="02010600030101010101" pitchFamily="2" charset="-122"/>
              </a:rPr>
              <a:t>: bytes=32 seq=3 ttl=128 time&lt;</a:t>
            </a:r>
            <a:r>
              <a:rPr lang="en-US" altLang="zh-CN" sz="1800" b="0" dirty="0">
                <a:solidFill>
                  <a:schemeClr val="tx1"/>
                </a:solidFill>
                <a:ea typeface="宋体" panose="02010600030101010101" pitchFamily="2" charset="-122"/>
              </a:rPr>
              <a:t>16</a:t>
            </a:r>
            <a:r>
              <a:rPr lang="zh-CN" altLang="en-US" sz="1800" b="0" dirty="0">
                <a:solidFill>
                  <a:schemeClr val="tx1"/>
                </a:solidFill>
                <a:ea typeface="宋体" panose="02010600030101010101" pitchFamily="2" charset="-122"/>
              </a:rPr>
              <a:t> ms</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From 192.168.10.</a:t>
            </a:r>
            <a:r>
              <a:rPr lang="en-US" altLang="zh-CN" sz="1800" b="0" dirty="0">
                <a:solidFill>
                  <a:schemeClr val="tx1"/>
                </a:solidFill>
                <a:ea typeface="宋体" panose="02010600030101010101" pitchFamily="2" charset="-122"/>
              </a:rPr>
              <a:t>2</a:t>
            </a:r>
            <a:r>
              <a:rPr lang="zh-CN" altLang="en-US" sz="1800" b="0" dirty="0">
                <a:solidFill>
                  <a:schemeClr val="tx1"/>
                </a:solidFill>
                <a:ea typeface="宋体" panose="02010600030101010101" pitchFamily="2" charset="-122"/>
              </a:rPr>
              <a:t>: bytes=32 seq=4 ttl=128 time&lt;1</a:t>
            </a:r>
            <a:r>
              <a:rPr lang="en-US" altLang="zh-CN" sz="1800" b="0" dirty="0">
                <a:solidFill>
                  <a:schemeClr val="tx1"/>
                </a:solidFill>
                <a:ea typeface="宋体" panose="02010600030101010101" pitchFamily="2" charset="-122"/>
              </a:rPr>
              <a:t>6</a:t>
            </a:r>
            <a:r>
              <a:rPr lang="zh-CN" altLang="en-US" sz="1800" b="0" dirty="0">
                <a:solidFill>
                  <a:schemeClr val="tx1"/>
                </a:solidFill>
                <a:ea typeface="宋体" panose="02010600030101010101" pitchFamily="2" charset="-122"/>
              </a:rPr>
              <a:t> ms</a:t>
            </a:r>
            <a:endParaRPr lang="zh-CN" altLang="en-US" sz="1800" b="0" dirty="0">
              <a:solidFill>
                <a:schemeClr val="tx1"/>
              </a:solidFill>
              <a:ea typeface="宋体" panose="02010600030101010101" pitchFamily="2" charset="-122"/>
            </a:endParaRPr>
          </a:p>
          <a:p>
            <a:pPr algn="just" eaLnBrk="1" latinLnBrk="0" hangingPunct="1">
              <a:lnSpc>
                <a:spcPct val="120000"/>
              </a:lnSpc>
              <a:buClrTx/>
              <a:buSzTx/>
              <a:buFontTx/>
              <a:buNone/>
            </a:pPr>
            <a:r>
              <a:rPr lang="zh-CN" altLang="en-US" sz="1800" b="0" dirty="0">
                <a:solidFill>
                  <a:schemeClr val="tx1"/>
                </a:solidFill>
                <a:ea typeface="宋体" panose="02010600030101010101" pitchFamily="2" charset="-122"/>
              </a:rPr>
              <a:t>From 192.168.10.</a:t>
            </a:r>
            <a:r>
              <a:rPr lang="en-US" altLang="zh-CN" sz="1800" b="0" dirty="0">
                <a:solidFill>
                  <a:schemeClr val="tx1"/>
                </a:solidFill>
                <a:ea typeface="宋体" panose="02010600030101010101" pitchFamily="2" charset="-122"/>
              </a:rPr>
              <a:t>2</a:t>
            </a:r>
            <a:r>
              <a:rPr lang="zh-CN" altLang="en-US" sz="1800" b="0" dirty="0">
                <a:solidFill>
                  <a:schemeClr val="tx1"/>
                </a:solidFill>
                <a:ea typeface="宋体" panose="02010600030101010101" pitchFamily="2" charset="-122"/>
              </a:rPr>
              <a:t>: bytes=32 seq=5 ttl=128 time&lt;1</a:t>
            </a:r>
            <a:r>
              <a:rPr lang="en-US" altLang="zh-CN" sz="1800" b="0" dirty="0">
                <a:solidFill>
                  <a:schemeClr val="tx1"/>
                </a:solidFill>
                <a:ea typeface="宋体" panose="02010600030101010101" pitchFamily="2" charset="-122"/>
              </a:rPr>
              <a:t>6 </a:t>
            </a:r>
            <a:r>
              <a:rPr lang="zh-CN" altLang="en-US" sz="1800" b="0" dirty="0">
                <a:solidFill>
                  <a:schemeClr val="tx1"/>
                </a:solidFill>
                <a:ea typeface="宋体" panose="02010600030101010101" pitchFamily="2" charset="-122"/>
              </a:rPr>
              <a:t>ms</a:t>
            </a:r>
            <a:endParaRPr lang="zh-CN" altLang="en-US" sz="1800" b="0" dirty="0">
              <a:solidFill>
                <a:schemeClr val="tx1"/>
              </a:solidFill>
              <a:ea typeface="宋体" panose="02010600030101010101" pitchFamily="2" charset="-122"/>
            </a:endParaRPr>
          </a:p>
        </p:txBody>
      </p:sp>
      <p:sp>
        <p:nvSpPr>
          <p:cNvPr id="8" name="Rectangle 3"/>
          <p:cNvSpPr>
            <a:spLocks noChangeArrowheads="1"/>
          </p:cNvSpPr>
          <p:nvPr/>
        </p:nvSpPr>
        <p:spPr bwMode="auto">
          <a:xfrm>
            <a:off x="324485" y="4335780"/>
            <a:ext cx="8484870" cy="1391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思考：在GE0/0/3的接口视图下，执行命令shutdown，PC1和</a:t>
            </a:r>
            <a:r>
              <a:rPr lang="zh-CN" altLang="en-US" sz="2400" b="0" dirty="0">
                <a:solidFill>
                  <a:schemeClr val="tx1"/>
                </a:solidFill>
                <a:ea typeface="宋体" panose="02010600030101010101" pitchFamily="2" charset="-122"/>
                <a:sym typeface="+mn-ea"/>
              </a:rPr>
              <a:t>PC2还会连通么？请执行相关命令，查看当前Eth-Trunk接口的配置信息，并检查PC1和PC2是否连通。</a:t>
            </a:r>
            <a:endParaRPr lang="zh-CN" altLang="en-US" sz="2400" b="0" dirty="0">
              <a:solidFill>
                <a:schemeClr val="tx1"/>
              </a:solidFill>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877810" cy="609600"/>
          </a:xfrm>
        </p:spPr>
        <p:txBody>
          <a:bodyPr/>
          <a:lstStyle/>
          <a:p>
            <a:pPr eaLnBrk="1" hangingPunct="1"/>
            <a:r>
              <a:rPr lang="zh-CN" altLang="en-US" sz="2800" dirty="0" smtClean="0">
                <a:latin typeface="宋体" panose="02010600030101010101" pitchFamily="2" charset="-122"/>
                <a:ea typeface="宋体" panose="02010600030101010101" pitchFamily="2" charset="-122"/>
                <a:sym typeface="+mn-ea"/>
              </a:rPr>
              <a:t>链路聚合作业</a:t>
            </a:r>
            <a:endParaRPr lang="zh-CN" altLang="en-US" sz="2800" smtClean="0"/>
          </a:p>
        </p:txBody>
      </p:sp>
      <p:sp>
        <p:nvSpPr>
          <p:cNvPr id="44036" name="Rectangle 3"/>
          <p:cNvSpPr>
            <a:spLocks noChangeArrowheads="1"/>
          </p:cNvSpPr>
          <p:nvPr/>
        </p:nvSpPr>
        <p:spPr bwMode="auto">
          <a:xfrm>
            <a:off x="332740" y="764540"/>
            <a:ext cx="848487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组网需求</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如图所示，SwitchA和SwitchB通过以太链路分别连接</a:t>
            </a:r>
            <a:r>
              <a:rPr lang="en-US" altLang="zh-CN" sz="2400" b="0" dirty="0">
                <a:solidFill>
                  <a:schemeClr val="tx1"/>
                </a:solidFill>
                <a:ea typeface="宋体" panose="02010600030101010101" pitchFamily="2" charset="-122"/>
              </a:rPr>
              <a:t>PC</a:t>
            </a:r>
            <a:r>
              <a:rPr lang="zh-CN" altLang="en-US" sz="2400" b="0" dirty="0">
                <a:solidFill>
                  <a:schemeClr val="tx1"/>
                </a:solidFill>
                <a:ea typeface="宋体" panose="02010600030101010101" pitchFamily="2" charset="-122"/>
              </a:rPr>
              <a:t>1和</a:t>
            </a:r>
            <a:r>
              <a:rPr lang="en-US" altLang="zh-CN" sz="2400" b="0" dirty="0">
                <a:solidFill>
                  <a:schemeClr val="tx1"/>
                </a:solidFill>
                <a:ea typeface="宋体" panose="02010600030101010101" pitchFamily="2" charset="-122"/>
              </a:rPr>
              <a:t>PC</a:t>
            </a:r>
            <a:r>
              <a:rPr lang="zh-CN" altLang="en-US" sz="2400" b="0" dirty="0">
                <a:solidFill>
                  <a:schemeClr val="tx1"/>
                </a:solidFill>
                <a:ea typeface="宋体" panose="02010600030101010101" pitchFamily="2" charset="-122"/>
              </a:rPr>
              <a:t>2，且SwitchA和SwitchB之间有较大的数据流量。</a:t>
            </a:r>
            <a:endParaRPr lang="zh-CN" altLang="en-US"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altLang="en-US" sz="2400" b="0" dirty="0">
                <a:solidFill>
                  <a:schemeClr val="tx1"/>
                </a:solidFill>
                <a:ea typeface="宋体" panose="02010600030101010101" pitchFamily="2" charset="-122"/>
              </a:rPr>
              <a:t>用户希望SwitchA和SwitchB之间能够提供较大的链路带宽来使</a:t>
            </a:r>
            <a:r>
              <a:rPr lang="zh-CN" altLang="en-US" sz="2400" b="0" dirty="0">
                <a:solidFill>
                  <a:schemeClr val="tx1"/>
                </a:solidFill>
                <a:ea typeface="宋体" panose="02010600030101010101" pitchFamily="2" charset="-122"/>
                <a:sym typeface="+mn-ea"/>
              </a:rPr>
              <a:t>PC1和PC2</a:t>
            </a:r>
            <a:r>
              <a:rPr lang="zh-CN" altLang="en-US" sz="2400" b="0" dirty="0">
                <a:solidFill>
                  <a:schemeClr val="tx1"/>
                </a:solidFill>
                <a:ea typeface="宋体" panose="02010600030101010101" pitchFamily="2" charset="-122"/>
              </a:rPr>
              <a:t>互相通信，同时也希望两设备间的链路具有1条冗余备份链路，当活动链路出现故障时，能替代故障链路，保持数据传输的可靠性。请使用LACP模式完成链路聚合的配置。</a:t>
            </a:r>
            <a:endParaRPr lang="zh-CN" altLang="en-US" sz="2400" b="0" dirty="0">
              <a:solidFill>
                <a:schemeClr val="tx1"/>
              </a:solidFill>
              <a:ea typeface="宋体" panose="02010600030101010101" pitchFamily="2" charset="-122"/>
            </a:endParaRPr>
          </a:p>
        </p:txBody>
      </p:sp>
      <p:graphicFrame>
        <p:nvGraphicFramePr>
          <p:cNvPr id="2" name="对象 1"/>
          <p:cNvGraphicFramePr>
            <a:graphicFrameLocks noChangeAspect="1"/>
          </p:cNvGraphicFramePr>
          <p:nvPr/>
        </p:nvGraphicFramePr>
        <p:xfrm>
          <a:off x="1205230" y="4064635"/>
          <a:ext cx="6546215" cy="2240280"/>
        </p:xfrm>
        <a:graphic>
          <a:graphicData uri="http://schemas.openxmlformats.org/presentationml/2006/ole">
            <mc:AlternateContent xmlns:mc="http://schemas.openxmlformats.org/markup-compatibility/2006">
              <mc:Choice xmlns:v="urn:schemas-microsoft-com:vml" Requires="v">
                <p:oleObj spid="_x0000_s3" name="" r:id="rId1" imgW="3794760" imgH="1173480" progId="Paint.Picture">
                  <p:embed/>
                </p:oleObj>
              </mc:Choice>
              <mc:Fallback>
                <p:oleObj name="" r:id="rId1" imgW="3794760" imgH="1173480" progId="Paint.Picture">
                  <p:embed/>
                  <p:pic>
                    <p:nvPicPr>
                      <p:cNvPr id="0" name="图片 2"/>
                      <p:cNvPicPr/>
                      <p:nvPr/>
                    </p:nvPicPr>
                    <p:blipFill>
                      <a:blip r:embed="rId2"/>
                      <a:stretch>
                        <a:fillRect/>
                      </a:stretch>
                    </p:blipFill>
                    <p:spPr>
                      <a:xfrm>
                        <a:off x="1205230" y="4064635"/>
                        <a:ext cx="6546215" cy="22402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877810" cy="609600"/>
          </a:xfrm>
        </p:spPr>
        <p:txBody>
          <a:bodyPr/>
          <a:lstStyle/>
          <a:p>
            <a:pPr eaLnBrk="1" hangingPunct="1"/>
            <a:r>
              <a:rPr lang="zh-CN" altLang="en-US" sz="2800" dirty="0" smtClean="0">
                <a:latin typeface="宋体" panose="02010600030101010101" pitchFamily="2" charset="-122"/>
                <a:ea typeface="宋体" panose="02010600030101010101" pitchFamily="2" charset="-122"/>
                <a:sym typeface="+mn-ea"/>
              </a:rPr>
              <a:t>链路聚合作业</a:t>
            </a:r>
            <a:endParaRPr lang="zh-CN" altLang="en-US" sz="2800" smtClean="0"/>
          </a:p>
        </p:txBody>
      </p:sp>
      <p:sp>
        <p:nvSpPr>
          <p:cNvPr id="44036" name="Rectangle 3"/>
          <p:cNvSpPr>
            <a:spLocks noChangeArrowheads="1"/>
          </p:cNvSpPr>
          <p:nvPr/>
        </p:nvSpPr>
        <p:spPr bwMode="auto">
          <a:xfrm>
            <a:off x="332740" y="764540"/>
            <a:ext cx="8484870" cy="145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具体要</a:t>
            </a:r>
            <a:r>
              <a:rPr lang="zh-CN" altLang="en-US" sz="2600" dirty="0">
                <a:solidFill>
                  <a:schemeClr val="tx1"/>
                </a:solidFill>
                <a:ea typeface="宋体" panose="02010600030101010101" pitchFamily="2" charset="-122"/>
              </a:rPr>
              <a:t>求</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zh-CN" sz="2400" b="0" dirty="0">
                <a:solidFill>
                  <a:schemeClr val="tx1"/>
                </a:solidFill>
                <a:ea typeface="宋体" panose="02010600030101010101" pitchFamily="2" charset="-122"/>
              </a:rPr>
              <a:t>根据组网</a:t>
            </a:r>
            <a:r>
              <a:rPr sz="2400" b="0" dirty="0">
                <a:solidFill>
                  <a:schemeClr val="tx1"/>
                </a:solidFill>
                <a:ea typeface="宋体" panose="02010600030101010101" pitchFamily="2" charset="-122"/>
                <a:sym typeface="+mn-ea"/>
              </a:rPr>
              <a:t>需求和</a:t>
            </a:r>
            <a:r>
              <a:rPr sz="2400" b="0" dirty="0">
                <a:solidFill>
                  <a:schemeClr val="tx1"/>
                </a:solidFill>
                <a:ea typeface="宋体" panose="02010600030101010101" pitchFamily="2" charset="-122"/>
              </a:rPr>
              <a:t>拓扑图，在eNSP上完成虚拟实验，并提交实验配置文件</a:t>
            </a:r>
            <a:r>
              <a:rPr lang="zh-CN" sz="2400" b="0" dirty="0">
                <a:solidFill>
                  <a:schemeClr val="tx1"/>
                </a:solidFill>
                <a:ea typeface="宋体" panose="02010600030101010101" pitchFamily="2" charset="-122"/>
              </a:rPr>
              <a:t>。</a:t>
            </a:r>
            <a:endParaRPr lang="zh-CN" altLang="en-US" sz="2400" b="0" dirty="0">
              <a:solidFill>
                <a:schemeClr val="tx1"/>
              </a:solidFill>
              <a:ea typeface="宋体" panose="02010600030101010101" pitchFamily="2" charset="-122"/>
            </a:endParaRPr>
          </a:p>
        </p:txBody>
      </p:sp>
      <p:sp>
        <p:nvSpPr>
          <p:cNvPr id="4" name="Rectangle 3"/>
          <p:cNvSpPr>
            <a:spLocks noChangeArrowheads="1"/>
          </p:cNvSpPr>
          <p:nvPr/>
        </p:nvSpPr>
        <p:spPr bwMode="auto">
          <a:xfrm>
            <a:off x="332740" y="2199640"/>
            <a:ext cx="8484870" cy="411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配置思路</a:t>
            </a:r>
            <a:endParaRPr lang="zh-CN" altLang="en-US" sz="260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rPr>
              <a:t>1.</a:t>
            </a:r>
            <a:r>
              <a:rPr lang="zh-CN" sz="2400" b="0" dirty="0">
                <a:solidFill>
                  <a:schemeClr val="tx1"/>
                </a:solidFill>
                <a:ea typeface="宋体" panose="02010600030101010101" pitchFamily="2" charset="-122"/>
              </a:rPr>
              <a:t>创建Eth-Trunk，配置Eth-Trunk为LACP模式。</a:t>
            </a:r>
            <a:endParaRPr lang="zh-CN"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rPr>
              <a:t>2.</a:t>
            </a:r>
            <a:r>
              <a:rPr lang="zh-CN" sz="2400" b="0" dirty="0">
                <a:solidFill>
                  <a:schemeClr val="tx1"/>
                </a:solidFill>
                <a:ea typeface="宋体" panose="02010600030101010101" pitchFamily="2" charset="-122"/>
              </a:rPr>
              <a:t>将成员接口加入Eth-Trunk。</a:t>
            </a:r>
            <a:endParaRPr lang="zh-CN"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rPr>
              <a:t>3.</a:t>
            </a:r>
            <a:r>
              <a:rPr lang="zh-CN" sz="2400" b="0" dirty="0">
                <a:solidFill>
                  <a:schemeClr val="tx1"/>
                </a:solidFill>
                <a:ea typeface="宋体" panose="02010600030101010101" pitchFamily="2" charset="-122"/>
              </a:rPr>
              <a:t>配置系统优先级，确定主动端，按照主动端设备的接口选择活动接口。</a:t>
            </a:r>
            <a:endParaRPr lang="zh-CN"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rPr>
              <a:t>4.</a:t>
            </a:r>
            <a:r>
              <a:rPr lang="zh-CN" sz="2400" b="0" dirty="0">
                <a:solidFill>
                  <a:schemeClr val="tx1"/>
                </a:solidFill>
                <a:ea typeface="宋体" panose="02010600030101010101" pitchFamily="2" charset="-122"/>
              </a:rPr>
              <a:t>配置活动接口上限阈值，保证带宽的情况下提高可靠性。</a:t>
            </a:r>
            <a:endParaRPr lang="zh-CN"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rPr>
              <a:t>5.</a:t>
            </a:r>
            <a:r>
              <a:rPr lang="zh-CN" sz="2400" b="0" dirty="0">
                <a:solidFill>
                  <a:schemeClr val="tx1"/>
                </a:solidFill>
                <a:ea typeface="宋体" panose="02010600030101010101" pitchFamily="2" charset="-122"/>
              </a:rPr>
              <a:t>配置接口优先级，优先级高的接口将被选作活动接口。</a:t>
            </a:r>
            <a:endParaRPr lang="zh-CN"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sym typeface="+mn-ea"/>
              </a:rPr>
              <a:t>6.</a:t>
            </a:r>
            <a:r>
              <a:rPr lang="zh-CN" altLang="en-US" sz="2400" b="0" dirty="0">
                <a:solidFill>
                  <a:schemeClr val="tx1"/>
                </a:solidFill>
                <a:ea typeface="宋体" panose="02010600030101010101" pitchFamily="2" charset="-122"/>
                <a:sym typeface="+mn-ea"/>
              </a:rPr>
              <a:t>查看</a:t>
            </a:r>
            <a:r>
              <a:rPr lang="zh-CN" altLang="en-US" sz="2400" b="0" dirty="0">
                <a:solidFill>
                  <a:schemeClr val="tx1"/>
                </a:solidFill>
                <a:ea typeface="宋体" panose="02010600030101010101" pitchFamily="2" charset="-122"/>
                <a:sym typeface="+mn-ea"/>
              </a:rPr>
              <a:t>Eth-Trunk</a:t>
            </a:r>
            <a:r>
              <a:rPr lang="zh-CN" altLang="en-US" sz="2400" b="0" dirty="0">
                <a:solidFill>
                  <a:schemeClr val="tx1"/>
                </a:solidFill>
                <a:ea typeface="宋体" panose="02010600030101010101" pitchFamily="2" charset="-122"/>
                <a:sym typeface="+mn-ea"/>
              </a:rPr>
              <a:t>配置信息。</a:t>
            </a:r>
            <a:endParaRPr lang="zh-CN" altLang="en-US" sz="2400" b="0" dirty="0">
              <a:solidFill>
                <a:schemeClr val="tx1"/>
              </a:solidFill>
              <a:ea typeface="宋体" panose="02010600030101010101" pitchFamily="2" charset="-122"/>
            </a:endParaRPr>
          </a:p>
          <a:p>
            <a:pPr indent="304800" algn="just" eaLnBrk="1" latinLnBrk="0" hangingPunct="1">
              <a:lnSpc>
                <a:spcPct val="120000"/>
              </a:lnSpc>
              <a:buClrTx/>
              <a:buSzTx/>
              <a:buFontTx/>
              <a:buNone/>
              <a:extLst>
                <a:ext uri="{35155182-B16C-46BC-9424-99874614C6A1}">
                  <wpsdc:indentchars xmlns:wpsdc="http://www.wps.cn/officeDocument/2017/drawingmlCustomData" val="100" checksum="3588401361"/>
                </a:ext>
              </a:extLst>
            </a:pPr>
            <a:r>
              <a:rPr lang="en-US" altLang="zh-CN" sz="2400" b="0" dirty="0">
                <a:solidFill>
                  <a:schemeClr val="tx1"/>
                </a:solidFill>
                <a:ea typeface="宋体" panose="02010600030101010101" pitchFamily="2" charset="-122"/>
                <a:sym typeface="+mn-ea"/>
              </a:rPr>
              <a:t>7</a:t>
            </a:r>
            <a:r>
              <a:rPr lang="zh-CN" altLang="en-US" sz="2400" b="0" dirty="0">
                <a:solidFill>
                  <a:schemeClr val="tx1"/>
                </a:solidFill>
                <a:ea typeface="宋体" panose="02010600030101010101" pitchFamily="2" charset="-122"/>
                <a:sym typeface="+mn-ea"/>
              </a:rPr>
              <a:t>.验证</a:t>
            </a:r>
            <a:r>
              <a:rPr lang="zh-CN" altLang="en-US" sz="2400" b="0" dirty="0">
                <a:solidFill>
                  <a:schemeClr val="tx1"/>
                </a:solidFill>
                <a:ea typeface="宋体" panose="02010600030101010101" pitchFamily="2" charset="-122"/>
                <a:sym typeface="+mn-ea"/>
              </a:rPr>
              <a:t>PC1和PC2</a:t>
            </a:r>
            <a:r>
              <a:rPr lang="zh-CN" altLang="en-US" sz="2400" b="0" dirty="0">
                <a:solidFill>
                  <a:schemeClr val="tx1"/>
                </a:solidFill>
                <a:ea typeface="宋体" panose="02010600030101010101" pitchFamily="2" charset="-122"/>
                <a:sym typeface="+mn-ea"/>
              </a:rPr>
              <a:t>连通性。</a:t>
            </a:r>
            <a:endParaRPr lang="zh-CN" sz="24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以太网链路聚合简介</a:t>
            </a:r>
            <a:endParaRPr lang="zh-CN" altLang="en-US" sz="2800" smtClean="0"/>
          </a:p>
        </p:txBody>
      </p:sp>
      <p:sp>
        <p:nvSpPr>
          <p:cNvPr id="44036" name="Rectangle 3"/>
          <p:cNvSpPr>
            <a:spLocks noChangeArrowheads="1"/>
          </p:cNvSpPr>
          <p:nvPr/>
        </p:nvSpPr>
        <p:spPr bwMode="auto">
          <a:xfrm>
            <a:off x="332740" y="692785"/>
            <a:ext cx="8484870" cy="3769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15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链路聚合技术主要有以下三个优势</a:t>
            </a:r>
            <a:r>
              <a:rPr lang="zh-CN" altLang="en-US" sz="2600" b="0" dirty="0">
                <a:solidFill>
                  <a:schemeClr val="tx1"/>
                </a:solidFill>
                <a:ea typeface="宋体" panose="02010600030101010101" pitchFamily="2" charset="-122"/>
              </a:rPr>
              <a:t>：</a:t>
            </a:r>
            <a:endParaRPr lang="zh-CN" altLang="en-US" sz="2600" b="0" dirty="0">
              <a:solidFill>
                <a:schemeClr val="tx1"/>
              </a:solidFill>
              <a:ea typeface="宋体" panose="02010600030101010101" pitchFamily="2" charset="-122"/>
            </a:endParaRPr>
          </a:p>
          <a:p>
            <a:pPr indent="330200" algn="just" eaLnBrk="1" latinLnBrk="0" hangingPunct="1">
              <a:lnSpc>
                <a:spcPct val="115000"/>
              </a:lnSpc>
              <a:buClr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1.</a:t>
            </a:r>
            <a:r>
              <a:rPr lang="zh-CN" altLang="en-US" sz="2600" b="0" dirty="0">
                <a:solidFill>
                  <a:schemeClr val="tx1"/>
                </a:solidFill>
                <a:ea typeface="宋体" panose="02010600030101010101" pitchFamily="2" charset="-122"/>
              </a:rPr>
              <a:t>增加带宽，链路聚合接口的最大带宽可以达到各成员接口带宽之和。</a:t>
            </a:r>
            <a:endParaRPr lang="zh-CN" altLang="en-US" sz="2600" b="0" dirty="0">
              <a:solidFill>
                <a:schemeClr val="tx1"/>
              </a:solidFill>
              <a:ea typeface="宋体" panose="02010600030101010101" pitchFamily="2" charset="-122"/>
            </a:endParaRPr>
          </a:p>
          <a:p>
            <a:pPr indent="330200" algn="just" eaLnBrk="1" latinLnBrk="0" hangingPunct="1">
              <a:lnSpc>
                <a:spcPct val="115000"/>
              </a:lnSpc>
              <a:buClr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2.</a:t>
            </a:r>
            <a:r>
              <a:rPr lang="zh-CN" altLang="en-US" sz="2600" b="0" dirty="0">
                <a:solidFill>
                  <a:schemeClr val="tx1"/>
                </a:solidFill>
                <a:ea typeface="宋体" panose="02010600030101010101" pitchFamily="2" charset="-122"/>
              </a:rPr>
              <a:t>提高可靠性，当某条活动链路出现故障时，流量可以切换到其他可用的成员链路上，从而提高链路聚合接口的可靠性。</a:t>
            </a:r>
            <a:endParaRPr lang="zh-CN" altLang="en-US" sz="2600" b="0" dirty="0">
              <a:solidFill>
                <a:schemeClr val="tx1"/>
              </a:solidFill>
              <a:ea typeface="宋体" panose="02010600030101010101" pitchFamily="2" charset="-122"/>
            </a:endParaRPr>
          </a:p>
          <a:p>
            <a:pPr indent="330200" algn="just" eaLnBrk="1" latinLnBrk="0" hangingPunct="1">
              <a:lnSpc>
                <a:spcPct val="115000"/>
              </a:lnSpc>
              <a:buClrTx/>
              <a:buFontTx/>
              <a:buNone/>
              <a:extLst>
                <a:ext uri="{35155182-B16C-46BC-9424-99874614C6A1}">
                  <wpsdc:indentchars xmlns:wpsdc="http://www.wps.cn/officeDocument/2017/drawingmlCustomData" val="100" checksum="4069388107"/>
                </a:ext>
              </a:extLst>
            </a:pPr>
            <a:r>
              <a:rPr lang="en-US" altLang="zh-CN" sz="2600" b="0" dirty="0">
                <a:solidFill>
                  <a:schemeClr val="tx1"/>
                </a:solidFill>
                <a:ea typeface="宋体" panose="02010600030101010101" pitchFamily="2" charset="-122"/>
              </a:rPr>
              <a:t>3.</a:t>
            </a:r>
            <a:r>
              <a:rPr lang="zh-CN" altLang="en-US" sz="2600" b="0" dirty="0">
                <a:solidFill>
                  <a:schemeClr val="tx1"/>
                </a:solidFill>
                <a:ea typeface="宋体" panose="02010600030101010101" pitchFamily="2" charset="-122"/>
              </a:rPr>
              <a:t>负载分担，在一个链路聚合组内，可以实现在各成员活动链路上的负载分担。</a:t>
            </a:r>
            <a:endParaRPr lang="zh-CN" altLang="en-US" sz="2600" b="0" dirty="0">
              <a:solidFill>
                <a:schemeClr val="tx1"/>
              </a:solidFill>
              <a:ea typeface="宋体" panose="02010600030101010101" pitchFamily="2" charset="-122"/>
            </a:endParaRPr>
          </a:p>
        </p:txBody>
      </p:sp>
      <p:pic>
        <p:nvPicPr>
          <p:cNvPr id="3" name="图片 2" descr="imgDownload"/>
          <p:cNvPicPr>
            <a:picLocks noChangeAspect="1"/>
          </p:cNvPicPr>
          <p:nvPr/>
        </p:nvPicPr>
        <p:blipFill>
          <a:blip r:embed="rId1"/>
          <a:stretch>
            <a:fillRect/>
          </a:stretch>
        </p:blipFill>
        <p:spPr>
          <a:xfrm>
            <a:off x="1981200" y="4483735"/>
            <a:ext cx="4533900" cy="19621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908050"/>
            <a:ext cx="8484870"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5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链路聚合组和链路聚合接口</a:t>
            </a:r>
            <a:endParaRPr lang="zh-CN" altLang="en-US" sz="2600" b="0" dirty="0">
              <a:solidFill>
                <a:schemeClr val="tx1"/>
              </a:solidFill>
              <a:ea typeface="宋体" panose="02010600030101010101" pitchFamily="2" charset="-122"/>
            </a:endParaRPr>
          </a:p>
          <a:p>
            <a:pPr indent="330200" algn="just" eaLnBrk="1" latinLnBrk="0" hangingPunct="1">
              <a:lnSpc>
                <a:spcPct val="125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链路聚合组LAG（Link Aggregation Group）是指将若干条以太链路捆绑在一起所形成的逻辑链路。</a:t>
            </a:r>
            <a:endParaRPr lang="zh-CN" altLang="en-US" sz="2600" b="0" dirty="0">
              <a:solidFill>
                <a:schemeClr val="tx1"/>
              </a:solidFill>
              <a:ea typeface="宋体" panose="02010600030101010101" pitchFamily="2" charset="-122"/>
            </a:endParaRPr>
          </a:p>
          <a:p>
            <a:pPr indent="330200" algn="just" eaLnBrk="1" latinLnBrk="0" hangingPunct="1">
              <a:lnSpc>
                <a:spcPct val="125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每个聚合组唯一对应着一个逻辑接口，这个逻辑接口称之为链路聚合接口或Eth-Trunk接口。</a:t>
            </a:r>
            <a:endParaRPr lang="zh-CN" altLang="en-US" sz="2600" b="0" dirty="0">
              <a:solidFill>
                <a:schemeClr val="tx1"/>
              </a:solidFill>
              <a:ea typeface="宋体" panose="02010600030101010101" pitchFamily="2" charset="-122"/>
            </a:endParaRPr>
          </a:p>
          <a:p>
            <a:pPr indent="330200" algn="just" eaLnBrk="1" latinLnBrk="0" hangingPunct="1">
              <a:lnSpc>
                <a:spcPct val="125000"/>
              </a:lnSpc>
              <a:buClr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链路聚合接口可以作为普通的以太网接口来使用，与普通以太网接口的差别在于：转发的时候链路聚合组需要从成员接口中选择一个或多个接口来进行数据转发。</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908050"/>
            <a:ext cx="8484870"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成员接口和成员链路</a:t>
            </a:r>
            <a:endParaRPr lang="zh-CN" altLang="en-US" sz="2600" b="0" dirty="0">
              <a:solidFill>
                <a:schemeClr val="tx1"/>
              </a:solidFill>
              <a:ea typeface="宋体" panose="02010600030101010101" pitchFamily="2" charset="-122"/>
            </a:endParaRPr>
          </a:p>
          <a:p>
            <a:pPr indent="330200" algn="just" eaLnBrk="1" latinLnBrk="0" hangingPunct="1">
              <a:lnSpc>
                <a:spcPct val="125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组成Eth-Trunk接口的各个物理接口称为成员接口。成员接口对应的链路称为成员链路。</a:t>
            </a:r>
            <a:endParaRPr lang="zh-CN" altLang="en-US" sz="2600" b="0" dirty="0">
              <a:solidFill>
                <a:schemeClr val="tx1"/>
              </a:solidFill>
              <a:ea typeface="宋体" panose="02010600030101010101" pitchFamily="2" charset="-122"/>
            </a:endParaRPr>
          </a:p>
          <a:p>
            <a:pPr indent="330200" algn="just" eaLnBrk="1" latinLnBrk="0" hangingPunct="1">
              <a:lnSpc>
                <a:spcPct val="125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这些概念的关系示意图如下：</a:t>
            </a:r>
            <a:endParaRPr lang="zh-CN" altLang="en-US" sz="2600" b="0" dirty="0">
              <a:solidFill>
                <a:schemeClr val="tx1"/>
              </a:solidFill>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2554605" y="2995930"/>
            <a:ext cx="3639820" cy="342074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248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活动接口和非活动接口、活动链路和非活动链路</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链路聚合组的成员接口存在活动接口和非活动接口两种。转发数据的接口称为活动接口，不转发数据的接口称为非活动接口。活动接口对应的链路称为活动链路，非活动接口对应的链路称为非活动链路。</a:t>
            </a:r>
            <a:endParaRPr lang="zh-CN" altLang="en-US" sz="2600" b="0" dirty="0">
              <a:solidFill>
                <a:schemeClr val="tx1"/>
              </a:solidFill>
              <a:ea typeface="宋体" panose="02010600030101010101" pitchFamily="2" charset="-122"/>
            </a:endParaRPr>
          </a:p>
        </p:txBody>
      </p:sp>
      <p:sp>
        <p:nvSpPr>
          <p:cNvPr id="3" name="Rectangle 3"/>
          <p:cNvSpPr>
            <a:spLocks noChangeArrowheads="1"/>
          </p:cNvSpPr>
          <p:nvPr/>
        </p:nvSpPr>
        <p:spPr bwMode="auto">
          <a:xfrm>
            <a:off x="332740" y="3347720"/>
            <a:ext cx="8484870"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活动接口数</a:t>
            </a:r>
            <a:r>
              <a:rPr lang="zh-CN" altLang="en-US" sz="2600" dirty="0">
                <a:solidFill>
                  <a:schemeClr val="tx1"/>
                </a:solidFill>
                <a:ea typeface="宋体" panose="02010600030101010101" pitchFamily="2" charset="-122"/>
              </a:rPr>
              <a:t>下限阈值</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设置活动接口数下限阈值是为了保证最小带宽，当前活动链路数目小于下限阈值时，Eth-Trunk接口的状态转为Down。</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例如，每条物理链路能提供1G的带宽，现在最小需要2G的带宽，那么活动接口数下限阈值必须要大于等于2。</a:t>
            </a:r>
            <a:endParaRPr lang="zh-CN" altLang="en-US" sz="2600" b="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20675" y="70485"/>
            <a:ext cx="7239000" cy="609600"/>
          </a:xfrm>
        </p:spPr>
        <p:txBody>
          <a:bodyPr/>
          <a:lstStyle/>
          <a:p>
            <a:pPr eaLnBrk="1" hangingPunct="1"/>
            <a:r>
              <a:rPr lang="zh-CN" altLang="en-US" sz="2800" smtClean="0"/>
              <a:t>链路聚合基本概念</a:t>
            </a:r>
            <a:endParaRPr lang="zh-CN" altLang="en-US" sz="2800" smtClean="0"/>
          </a:p>
        </p:txBody>
      </p:sp>
      <p:sp>
        <p:nvSpPr>
          <p:cNvPr id="44036" name="Rectangle 3"/>
          <p:cNvSpPr>
            <a:spLocks noChangeArrowheads="1"/>
          </p:cNvSpPr>
          <p:nvPr/>
        </p:nvSpPr>
        <p:spPr bwMode="auto">
          <a:xfrm>
            <a:off x="332740" y="836295"/>
            <a:ext cx="8484870" cy="536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10000"/>
              </a:lnSpc>
              <a:buClr>
                <a:schemeClr val="tx1"/>
              </a:buClr>
              <a:buFont typeface="Wingdings" panose="05000000000000000000" pitchFamily="2" charset="2"/>
              <a:buChar char="l"/>
              <a:defRPr sz="2800" b="1">
                <a:solidFill>
                  <a:srgbClr val="000000"/>
                </a:solidFill>
                <a:latin typeface="Arial" panose="020B0604020202020204" pitchFamily="34" charset="0"/>
                <a:ea typeface="华文细黑" panose="02010600040101010101" pitchFamily="2" charset="-122"/>
              </a:defRPr>
            </a:lvl1pPr>
            <a:lvl2pPr marL="742950" indent="-285750" eaLnBrk="0" hangingPunct="0">
              <a:lnSpc>
                <a:spcPct val="110000"/>
              </a:lnSpc>
              <a:buClr>
                <a:schemeClr val="tx1"/>
              </a:buClr>
              <a:buFont typeface="Wingdings" panose="05000000000000000000" pitchFamily="2" charset="2"/>
              <a:buChar char="à"/>
              <a:defRPr sz="2400">
                <a:solidFill>
                  <a:srgbClr val="000000"/>
                </a:solidFill>
                <a:latin typeface="Arial" panose="020B0604020202020204" pitchFamily="34" charset="0"/>
                <a:ea typeface="华文细黑" panose="02010600040101010101" pitchFamily="2" charset="-122"/>
              </a:defRPr>
            </a:lvl2pPr>
            <a:lvl3pPr marL="1143000" indent="-228600" eaLnBrk="0" hangingPunct="0">
              <a:lnSpc>
                <a:spcPct val="110000"/>
              </a:lnSpc>
              <a:buClr>
                <a:schemeClr val="tx1"/>
              </a:buClr>
              <a:buFont typeface="Wingdings" panose="05000000000000000000" pitchFamily="2" charset="2"/>
              <a:buChar char="Ø"/>
              <a:defRPr sz="2000">
                <a:solidFill>
                  <a:srgbClr val="000000"/>
                </a:solidFill>
                <a:latin typeface="Arial" panose="020B0604020202020204" pitchFamily="34" charset="0"/>
                <a:ea typeface="华文细黑" panose="02010600040101010101" pitchFamily="2" charset="-122"/>
              </a:defRPr>
            </a:lvl3pPr>
            <a:lvl4pPr marL="1600200" indent="-228600" eaLnBrk="0" hangingPunct="0">
              <a:lnSpc>
                <a:spcPct val="110000"/>
              </a:lnSpc>
              <a:buClr>
                <a:schemeClr val="tx1"/>
              </a:buClr>
              <a:buFont typeface="Arial" panose="020B0604020202020204" pitchFamily="34" charset="0"/>
              <a:buChar char="—"/>
              <a:defRPr>
                <a:solidFill>
                  <a:srgbClr val="000000"/>
                </a:solidFill>
                <a:latin typeface="Arial" panose="020B0604020202020204" pitchFamily="34" charset="0"/>
                <a:ea typeface="华文细黑" panose="02010600040101010101" pitchFamily="2" charset="-122"/>
              </a:defRPr>
            </a:lvl4pPr>
            <a:lvl5pPr marL="2057400" indent="-228600" eaLnBrk="0" hangingPunct="0">
              <a:lnSpc>
                <a:spcPct val="110000"/>
              </a:lnSpc>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5pPr>
            <a:lvl6pPr marL="25146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6pPr>
            <a:lvl7pPr marL="29718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7pPr>
            <a:lvl8pPr marL="34290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8pPr>
            <a:lvl9pPr marL="3886200" indent="-228600" eaLnBrk="0" fontAlgn="base" hangingPunct="0">
              <a:lnSpc>
                <a:spcPct val="110000"/>
              </a:lnSpc>
              <a:spcBef>
                <a:spcPct val="0"/>
              </a:spcBef>
              <a:spcAft>
                <a:spcPct val="0"/>
              </a:spcAft>
              <a:buClr>
                <a:schemeClr val="tx1"/>
              </a:buClr>
              <a:buFont typeface="Wingdings" panose="05000000000000000000" pitchFamily="2" charset="2"/>
              <a:buChar char="Ü"/>
              <a:defRPr sz="1600">
                <a:solidFill>
                  <a:srgbClr val="000000"/>
                </a:solidFill>
                <a:latin typeface="Arial" panose="020B0604020202020204" pitchFamily="34" charset="0"/>
                <a:ea typeface="华文细黑" panose="02010600040101010101" pitchFamily="2" charset="-122"/>
              </a:defRPr>
            </a:lvl9pPr>
          </a:lstStyle>
          <a:p>
            <a:pPr indent="330200" algn="just" eaLnBrk="1" latinLnBrk="0" hangingPunct="1">
              <a:lnSpc>
                <a:spcPct val="120000"/>
              </a:lnSpc>
              <a:buClr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活动接口数上限阈值</a:t>
            </a:r>
            <a:endParaRPr lang="zh-CN" altLang="en-US" sz="260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设置活动接口数上限阈值的目的是在保证带宽的情况下提高网络的可靠性。当前活动接口数目达到上限阈值时，再向Eth-Trunk中添加成员接口，不会增加Eth-Trunk活动接口的数目，超过上限阈值的链路状态将被置为Down，作为备份链路。</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b="0" dirty="0">
                <a:solidFill>
                  <a:schemeClr val="tx1"/>
                </a:solidFill>
                <a:ea typeface="宋体" panose="02010600030101010101" pitchFamily="2" charset="-122"/>
              </a:rPr>
              <a:t>例如，有8条无故障链路在一个Eth-Trunk内，每条链路都能提供1G的带宽，现在最多需要5G的带宽，那么上限阈值就可以设为5或者更大的值。其他的链路就自动进入备份状态以提高网络的可靠性。</a:t>
            </a:r>
            <a:endParaRPr lang="zh-CN" altLang="en-US" sz="2600" b="0" dirty="0">
              <a:solidFill>
                <a:schemeClr val="tx1"/>
              </a:solidFill>
              <a:ea typeface="宋体" panose="02010600030101010101" pitchFamily="2" charset="-122"/>
            </a:endParaRPr>
          </a:p>
          <a:p>
            <a:pPr indent="330200" algn="just" eaLnBrk="1" latinLnBrk="0" hangingPunct="1">
              <a:lnSpc>
                <a:spcPct val="120000"/>
              </a:lnSpc>
              <a:buClrTx/>
              <a:buSzTx/>
              <a:buFontTx/>
              <a:buNone/>
              <a:extLst>
                <a:ext uri="{35155182-B16C-46BC-9424-99874614C6A1}">
                  <wpsdc:indentchars xmlns:wpsdc="http://www.wps.cn/officeDocument/2017/drawingmlCustomData" val="100" checksum="4069388107"/>
                </a:ext>
              </a:extLst>
            </a:pPr>
            <a:r>
              <a:rPr lang="zh-CN" altLang="en-US" sz="2600" dirty="0">
                <a:solidFill>
                  <a:schemeClr val="tx1"/>
                </a:solidFill>
                <a:ea typeface="宋体" panose="02010600030101010101" pitchFamily="2" charset="-122"/>
              </a:rPr>
              <a:t>手工模式链路聚合不支持活动接口数上限阈值的配置。</a:t>
            </a:r>
            <a:endParaRPr lang="zh-CN" altLang="en-US" sz="2600" dirty="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54b8d7bb-4c23-4f8b-8a1c-0aeb0e292e25}"/>
</p:tagLst>
</file>

<file path=ppt/tags/tag2.xml><?xml version="1.0" encoding="utf-8"?>
<p:tagLst xmlns:p="http://schemas.openxmlformats.org/presentationml/2006/main">
  <p:tag name="KSO_WPP_MARK_KEY" val="bdc70ce8-be19-49bf-9be5-04dcaf64b5d0"/>
  <p:tag name="COMMONDATA" val="eyJoZGlkIjoiYjc2M2MwODE5ZDMwM2U3OTg2MjU4ZTU0OTMxNjIwZjYifQ=="/>
</p:tagLst>
</file>

<file path=ppt/theme/theme1.xml><?xml version="1.0" encoding="utf-8"?>
<a:theme xmlns:a="http://schemas.openxmlformats.org/drawingml/2006/main" name="H3C_PPT_模板Training">
  <a:themeElements>
    <a:clrScheme name="H3C_PPT_模板Trai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3C_PPT_模板Training">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H3C_PPT_模板Train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3C_PPT_模板Train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3C_PPT_模板Train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3C_PPT_模板Train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3C_PPT_模板Train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3C_PPT_模板Train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3C_PPT_模板Train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3C_PPT_模板Train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3C_PPT_模板Train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3C_PPT_模板Train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3C_PPT_模板Train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3C_PPT_模板Train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备份中心</Template>
  <TotalTime>0</TotalTime>
  <Words>10042</Words>
  <Application>WPS 演示</Application>
  <PresentationFormat>全屏显示(4:3)</PresentationFormat>
  <Paragraphs>410</Paragraphs>
  <Slides>44</Slides>
  <Notes>11</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2</vt:i4>
      </vt:variant>
      <vt:variant>
        <vt:lpstr>幻灯片标题</vt:lpstr>
      </vt:variant>
      <vt:variant>
        <vt:i4>44</vt:i4>
      </vt:variant>
    </vt:vector>
  </HeadingPairs>
  <TitlesOfParts>
    <vt:vector size="55" baseType="lpstr">
      <vt:lpstr>Arial</vt:lpstr>
      <vt:lpstr>宋体</vt:lpstr>
      <vt:lpstr>Wingdings</vt:lpstr>
      <vt:lpstr>华文细黑</vt:lpstr>
      <vt:lpstr>微软雅黑</vt:lpstr>
      <vt:lpstr>Arial Unicode MS</vt:lpstr>
      <vt:lpstr>H3C_PPT_模板Training</vt:lpstr>
      <vt:lpstr>1_自定义设计方案</vt:lpstr>
      <vt:lpstr>2_自定义设计方案</vt:lpstr>
      <vt:lpstr>Paint.Picture</vt:lpstr>
      <vt:lpstr>Paint.Picture</vt:lpstr>
      <vt:lpstr>局域网技术与组网工程</vt:lpstr>
      <vt:lpstr>PowerPoint 演示文稿</vt:lpstr>
      <vt:lpstr>PowerPoint 演示文稿</vt:lpstr>
      <vt:lpstr>以太网链路聚合简介</vt:lpstr>
      <vt:lpstr>以太网链路聚合简介</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链路聚合基本概念</vt:lpstr>
      <vt:lpstr>链路聚合应用场景</vt:lpstr>
      <vt:lpstr>链路聚合配置注意事项</vt:lpstr>
      <vt:lpstr>链路聚合配置注意事项</vt:lpstr>
      <vt:lpstr>链路聚合配置注意事项</vt:lpstr>
      <vt:lpstr>配置手工模式链路聚合</vt:lpstr>
      <vt:lpstr>配置手工模式链路聚合</vt:lpstr>
      <vt:lpstr>配置手工模式链路聚合</vt:lpstr>
      <vt:lpstr>配置手工模式链路聚合</vt:lpstr>
      <vt:lpstr>配置手工模式链路聚合</vt:lpstr>
      <vt:lpstr>配置手工模式链路聚合</vt:lpstr>
      <vt:lpstr>配置LACP模式链路聚合</vt:lpstr>
      <vt:lpstr>配置LACP模式链路聚合</vt:lpstr>
      <vt:lpstr>配置LACP模式链路聚合</vt:lpstr>
      <vt:lpstr>配置LACP模式链路聚合</vt:lpstr>
      <vt:lpstr>配置LACP模式链路聚合</vt:lpstr>
      <vt:lpstr>配置LACP模式链路聚合</vt:lpstr>
      <vt:lpstr>配置LACP模式链路聚合</vt:lpstr>
      <vt:lpstr>配置LACP模式链路聚合</vt:lpstr>
      <vt:lpstr>配置LACP模式链路聚合</vt:lpstr>
      <vt:lpstr>删除链路聚合配置</vt:lpstr>
      <vt:lpstr>配置手工模式链路聚合示例（交换机之间直连）</vt:lpstr>
      <vt:lpstr>配置手工模式链路聚合示例（交换机之间直连）</vt:lpstr>
      <vt:lpstr>配置手工模式链路聚合示例（交换机之间直连）</vt:lpstr>
      <vt:lpstr>配置手工模式链路聚合示例（交换机之间直连）</vt:lpstr>
      <vt:lpstr>链路聚合作业</vt:lpstr>
      <vt:lpstr>链路聚合作业</vt:lpstr>
    </vt:vector>
  </TitlesOfParts>
  <Company>JLU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局域网技术与组网工程</dc:title>
  <dc:creator>wyr</dc:creator>
  <cp:lastModifiedBy>姚志林</cp:lastModifiedBy>
  <cp:revision>559</cp:revision>
  <dcterms:created xsi:type="dcterms:W3CDTF">2008-03-10T01:50:00Z</dcterms:created>
  <dcterms:modified xsi:type="dcterms:W3CDTF">2023-02-19T00:29:28Z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47C7460EFBE346D6B648E3318B901B85</vt:lpwstr>
  </property>
</Properties>
</file>