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49"/>
  </p:notesMasterIdLst>
  <p:sldIdLst>
    <p:sldId id="256" r:id="rId4"/>
    <p:sldId id="257" r:id="rId5"/>
    <p:sldId id="258" r:id="rId6"/>
    <p:sldId id="294" r:id="rId7"/>
    <p:sldId id="344" r:id="rId8"/>
    <p:sldId id="398" r:id="rId9"/>
    <p:sldId id="345" r:id="rId10"/>
    <p:sldId id="346" r:id="rId11"/>
    <p:sldId id="347" r:id="rId12"/>
    <p:sldId id="348" r:id="rId13"/>
    <p:sldId id="399" r:id="rId14"/>
    <p:sldId id="401" r:id="rId15"/>
    <p:sldId id="400" r:id="rId16"/>
    <p:sldId id="350" r:id="rId17"/>
    <p:sldId id="402" r:id="rId18"/>
    <p:sldId id="351" r:id="rId19"/>
    <p:sldId id="403" r:id="rId20"/>
    <p:sldId id="404" r:id="rId21"/>
    <p:sldId id="352" r:id="rId22"/>
    <p:sldId id="353" r:id="rId23"/>
    <p:sldId id="354" r:id="rId24"/>
    <p:sldId id="355" r:id="rId25"/>
    <p:sldId id="405" r:id="rId26"/>
    <p:sldId id="406" r:id="rId27"/>
    <p:sldId id="407" r:id="rId28"/>
    <p:sldId id="408" r:id="rId29"/>
    <p:sldId id="409" r:id="rId30"/>
    <p:sldId id="410" r:id="rId31"/>
    <p:sldId id="359" r:id="rId32"/>
    <p:sldId id="362" r:id="rId33"/>
    <p:sldId id="363" r:id="rId34"/>
    <p:sldId id="411" r:id="rId35"/>
    <p:sldId id="412" r:id="rId36"/>
    <p:sldId id="439" r:id="rId37"/>
    <p:sldId id="413" r:id="rId38"/>
    <p:sldId id="414" r:id="rId39"/>
    <p:sldId id="415" r:id="rId40"/>
    <p:sldId id="416" r:id="rId41"/>
    <p:sldId id="417" r:id="rId42"/>
    <p:sldId id="418" r:id="rId43"/>
    <p:sldId id="422" r:id="rId44"/>
    <p:sldId id="420" r:id="rId45"/>
    <p:sldId id="421" r:id="rId46"/>
    <p:sldId id="385" r:id="rId47"/>
    <p:sldId id="386" r:id="rId4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894835@qq.com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8000"/>
    <a:srgbClr val="CC9900"/>
    <a:srgbClr val="FFFF00"/>
    <a:srgbClr val="CC0000"/>
    <a:srgbClr val="9999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0964" autoAdjust="0"/>
    <p:restoredTop sz="81227" autoAdjust="0"/>
  </p:normalViewPr>
  <p:slideViewPr>
    <p:cSldViewPr>
      <p:cViewPr varScale="1">
        <p:scale>
          <a:sx n="86" d="100"/>
          <a:sy n="86" d="100"/>
        </p:scale>
        <p:origin x="-1886" y="-77"/>
      </p:cViewPr>
      <p:guideLst>
        <p:guide orient="horz" pos="228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734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F53FE1D-1476-4043-9185-C772BF3FFB33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900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C888624-386D-4EAA-96EC-14B4C31A864E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3F83228-8C6C-458E-BB25-A7CD3E213D15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66BC4E7-2AA5-4C46-AAC5-553F1A21D43C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267200"/>
            <a:ext cx="4648200" cy="41910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中文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7"/>
          <a:stretch>
            <a:fillRect/>
          </a:stretch>
        </p:blipFill>
        <p:spPr bwMode="auto">
          <a:xfrm>
            <a:off x="0" y="2667000"/>
            <a:ext cx="71723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1447800" y="2686050"/>
            <a:ext cx="5638800" cy="2095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0" y="2686050"/>
            <a:ext cx="1004888" cy="209550"/>
          </a:xfrm>
          <a:prstGeom prst="roundRect">
            <a:avLst>
              <a:gd name="adj" fmla="val 4013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5978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5978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65175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65175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1内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8" t="83084" r="34" b="2017"/>
          <a:stretch>
            <a:fillRect/>
          </a:stretch>
        </p:blipFill>
        <p:spPr bwMode="auto">
          <a:xfrm>
            <a:off x="304800" y="6410325"/>
            <a:ext cx="883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8585200" y="6596063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8D266335-AF83-495F-B6F6-3AEA62B902BE}" type="slidenum">
              <a:rPr lang="en-US" altLang="zh-CN" sz="1400" smtClean="0">
                <a:solidFill>
                  <a:schemeClr val="bg1"/>
                </a:solidFill>
                <a:ea typeface="华文细黑" panose="02010600040101010101" pitchFamily="2" charset="-122"/>
              </a:rPr>
              <a:t>‹#›</a:t>
            </a:fld>
            <a:endParaRPr lang="en-US" altLang="zh-CN" sz="1400" smtClean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609600" y="6550025"/>
            <a:ext cx="6997700" cy="793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8229600" y="6553200"/>
            <a:ext cx="882650" cy="76200"/>
          </a:xfrm>
          <a:prstGeom prst="roundRect">
            <a:avLst>
              <a:gd name="adj" fmla="val 4013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7239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65175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2" name="Line 10"/>
          <p:cNvSpPr>
            <a:spLocks noChangeShapeType="1"/>
          </p:cNvSpPr>
          <p:nvPr/>
        </p:nvSpPr>
        <p:spPr bwMode="auto">
          <a:xfrm>
            <a:off x="323850" y="692150"/>
            <a:ext cx="8820150" cy="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l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—"/>
        <a:defRPr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582613" y="935038"/>
            <a:ext cx="1524000" cy="131762"/>
          </a:xfrm>
          <a:prstGeom prst="roundRect">
            <a:avLst>
              <a:gd name="adj" fmla="val 4013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 rot="10800000">
            <a:off x="1181100" y="247650"/>
            <a:ext cx="6781800" cy="1524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2052" name="Group 4"/>
          <p:cNvGrpSpPr/>
          <p:nvPr/>
        </p:nvGrpSpPr>
        <p:grpSpPr bwMode="auto">
          <a:xfrm>
            <a:off x="671513" y="6464300"/>
            <a:ext cx="7800975" cy="393700"/>
            <a:chOff x="423" y="4072"/>
            <a:chExt cx="4914" cy="248"/>
          </a:xfrm>
        </p:grpSpPr>
        <p:pic>
          <p:nvPicPr>
            <p:cNvPr id="2056" name="Picture 5" descr="n1目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2" b="87794"/>
            <a:stretch>
              <a:fillRect/>
            </a:stretch>
          </p:blipFill>
          <p:spPr bwMode="auto">
            <a:xfrm>
              <a:off x="423" y="4072"/>
              <a:ext cx="491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7" name="AutoShape 6"/>
            <p:cNvSpPr>
              <a:spLocks noChangeArrowheads="1"/>
            </p:cNvSpPr>
            <p:nvPr userDrawn="1"/>
          </p:nvSpPr>
          <p:spPr bwMode="auto">
            <a:xfrm>
              <a:off x="576" y="4082"/>
              <a:ext cx="4656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grpSp>
        <p:nvGrpSpPr>
          <p:cNvPr id="2053" name="Group 7"/>
          <p:cNvGrpSpPr/>
          <p:nvPr/>
        </p:nvGrpSpPr>
        <p:grpSpPr bwMode="auto">
          <a:xfrm rot="10800000">
            <a:off x="671513" y="0"/>
            <a:ext cx="7800975" cy="393700"/>
            <a:chOff x="423" y="4072"/>
            <a:chExt cx="4914" cy="248"/>
          </a:xfrm>
        </p:grpSpPr>
        <p:pic>
          <p:nvPicPr>
            <p:cNvPr id="2054" name="Picture 8" descr="n1目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2" b="87794"/>
            <a:stretch>
              <a:fillRect/>
            </a:stretch>
          </p:blipFill>
          <p:spPr bwMode="auto">
            <a:xfrm>
              <a:off x="423" y="4072"/>
              <a:ext cx="491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5" name="AutoShape 9"/>
            <p:cNvSpPr>
              <a:spLocks noChangeArrowheads="1"/>
            </p:cNvSpPr>
            <p:nvPr userDrawn="1"/>
          </p:nvSpPr>
          <p:spPr bwMode="auto">
            <a:xfrm>
              <a:off x="576" y="4082"/>
              <a:ext cx="4656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3C+中文口号_红灰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0"/>
            <a:ext cx="41148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971800" y="4038600"/>
            <a:ext cx="33528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2000" smtClean="0">
                <a:ea typeface="华文细黑" panose="02010600040101010101" pitchFamily="2" charset="-122"/>
              </a:rPr>
              <a:t>杭州华三通信技术有限公司</a:t>
            </a:r>
          </a:p>
          <a:p>
            <a:pPr algn="ctr" eaLnBrk="1" hangingPunct="1">
              <a:lnSpc>
                <a:spcPct val="130000"/>
              </a:lnSpc>
              <a:defRPr/>
            </a:pPr>
            <a:r>
              <a:rPr lang="en-US" altLang="zh-CN" sz="2000" smtClean="0">
                <a:ea typeface="华文细黑" panose="02010600040101010101" pitchFamily="2" charset="-122"/>
              </a:rPr>
              <a:t>www.h3c.com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196975"/>
            <a:ext cx="5761038" cy="6477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华文细黑" panose="02010600040101010101" pitchFamily="2" charset="-122"/>
              </a:rPr>
              <a:t>网络管理</a:t>
            </a:r>
            <a:endParaRPr lang="en-US" altLang="zh-CN" dirty="0" smtClean="0">
              <a:latin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ym typeface="+mn-ea"/>
              </a:rPr>
              <a:t>VLAN</a:t>
            </a:r>
            <a:r>
              <a:rPr lang="zh-CN" altLang="en-US" sz="2800" smtClean="0">
                <a:sym typeface="+mn-ea"/>
              </a:rPr>
              <a:t>基本概念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764540"/>
            <a:ext cx="8484870" cy="562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</a:rPr>
              <a:t>接口的链路类型</a:t>
            </a:r>
          </a:p>
          <a:p>
            <a:pPr indent="330200" algn="just" eaLnBrk="1" latinLnBrk="0" hangingPunct="1">
              <a:lnSpc>
                <a:spcPct val="115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b="0" dirty="0">
                <a:solidFill>
                  <a:schemeClr val="tx1"/>
                </a:solidFill>
                <a:ea typeface="宋体" panose="02010600030101010101" pitchFamily="2" charset="-122"/>
              </a:rPr>
              <a:t>交换机内部处理的数据帧一律都带有VLAN标签，而现网中交换机连接的设备有些只会收发Untagged帧，要与这些设备交互，就需要接口能够识别Untagged帧并在收发时给帧添加、剥除VLAN标签。同时，现网中属于同一个VLAN的用户可能会被连接在不同的交换机上，且跨越交换机的VLAN可能不止一个，如果需要用户间的互通，就需要交换机间的接口能够同时识别和发送多个VLAN的数据帧。</a:t>
            </a:r>
          </a:p>
          <a:p>
            <a:pPr indent="330200" algn="just" eaLnBrk="1" latinLnBrk="0" hangingPunct="1">
              <a:lnSpc>
                <a:spcPct val="115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b="0" dirty="0">
                <a:solidFill>
                  <a:schemeClr val="tx1"/>
                </a:solidFill>
                <a:ea typeface="宋体" panose="02010600030101010101" pitchFamily="2" charset="-122"/>
              </a:rPr>
              <a:t>根据接口连接对象以及对收发数据帧处理的不同</a:t>
            </a: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</a:rPr>
              <a:t>。华为定义了4种接口的链路类型：Access、Trunk、Hybrid和</a:t>
            </a:r>
            <a:r>
              <a:rPr lang="zh-CN" altLang="en-US" sz="2600" dirty="0">
                <a:solidFill>
                  <a:srgbClr val="FF0000"/>
                </a:solidFill>
                <a:ea typeface="宋体" panose="02010600030101010101" pitchFamily="2" charset="-122"/>
              </a:rPr>
              <a:t>QinQ</a:t>
            </a: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</a:rPr>
              <a:t>，以适应不同的连接和组网。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ym typeface="+mn-ea"/>
              </a:rPr>
              <a:t>VLAN</a:t>
            </a:r>
            <a:r>
              <a:rPr lang="zh-CN" altLang="en-US" sz="2800" smtClean="0">
                <a:sym typeface="+mn-ea"/>
              </a:rPr>
              <a:t>基本概念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764540"/>
            <a:ext cx="8484870" cy="5628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</a:rPr>
              <a:t>Access接口</a:t>
            </a:r>
          </a:p>
          <a:p>
            <a:pPr indent="330200" algn="just" eaLnBrk="1" latinLnBrk="0" hangingPunct="1">
              <a:lnSpc>
                <a:spcPct val="115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b="0" dirty="0">
                <a:solidFill>
                  <a:schemeClr val="tx1"/>
                </a:solidFill>
                <a:ea typeface="宋体" panose="02010600030101010101" pitchFamily="2" charset="-122"/>
              </a:rPr>
              <a:t>Access接口一般用于和不能识别Tag的用户终端（如用户主机、服务器等）相连，或者不需要区分不同VLAN成员时使用。Access接口大部分情况只能收发Untagged帧，且只能为Untagged帧添加唯一VLAN的Tag。交换机内部只处理Tagged帧，所以Access接口需要给收到的数据帧添加VLAN Tag，也就必须配置缺省VLAN。配置缺省VLAN后，该Access接口也就加入了该VLAN。当Access接口收到带有Tag的帧，并且帧中VID与PVID相同时，Access接口也能接收并处理该帧。为了防止用户私自更改接口用途，接入其他交换设备，可以配置接口丢弃入方向带Tag的报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ym typeface="+mn-ea"/>
              </a:rPr>
              <a:t>VLAN</a:t>
            </a:r>
            <a:r>
              <a:rPr lang="zh-CN" altLang="en-US" sz="2800" smtClean="0">
                <a:sym typeface="+mn-ea"/>
              </a:rPr>
              <a:t>基本概念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764540"/>
            <a:ext cx="8484870" cy="226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</a:rPr>
              <a:t>Trunk接口</a:t>
            </a:r>
          </a:p>
          <a:p>
            <a:pPr indent="304800" algn="just" eaLnBrk="1" latinLnBrk="0" hangingPunct="1">
              <a:lnSpc>
                <a:spcPct val="115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Trunk接口一般用于连接交换机、路由器以及其它可同时收发Tagged帧和Untagged帧的设备。它可以允许多个VLAN的帧带Tag通过，但只允许一个VLAN的帧从该类接口上发出时不带Tag（即剥除Tag）。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2740" y="3060700"/>
            <a:ext cx="8484870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</a:rPr>
              <a:t>Hybrid接口</a:t>
            </a:r>
          </a:p>
          <a:p>
            <a:pPr indent="304800" algn="just" eaLnBrk="1" latinLnBrk="0" hangingPunct="1">
              <a:lnSpc>
                <a:spcPct val="115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Hybrid接口既可以用于连接不能识别Tag的用户终端（如用户主机、服务器等）和网络设备（如Hub、傻瓜交换机），也可以用于连接交换机、路由器以及可同时收发Tagged帧和Untagged帧的设备。它可以允许多个VLAN的帧带Tag通过，且允许从该类接口发出的帧根据需要配置某些VLAN的帧带Tag（即不剥除Tag）、某些VLAN的帧不带Tag（即剥除Tag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ym typeface="+mn-ea"/>
              </a:rPr>
              <a:t>VLAN</a:t>
            </a:r>
            <a:r>
              <a:rPr lang="zh-CN" altLang="en-US" sz="2800" smtClean="0">
                <a:sym typeface="+mn-ea"/>
              </a:rPr>
              <a:t>基本概念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764540"/>
            <a:ext cx="8484870" cy="221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04800" algn="just" eaLnBrk="1" latinLnBrk="0" hangingPunct="1">
              <a:lnSpc>
                <a:spcPct val="115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Hybrid接口和Trunk接口在很多应用场景下可以通用，但在某些应用场景下，必须使用Hybrid接口。比如，服务提供商网络的多个VLAN的报文在进入用户网络前，需要剥离外层VLAN Tag，此时Trunk接口不能实现该功能，因为Trunk接口只能使该接口缺省VLAN的报文不带VLAN Tag通过。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2740" y="3060700"/>
            <a:ext cx="848487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以太网链路包括接入链路（Access Link）和干道链路（Trunk Link）。接入链路用于连接交换机和用户终端（用户主机、服务器、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Hub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、傻瓜交换机等），只可以承载1个VLAN的数据帧。干道链路用于交换机间互连或连接交换机与路由器，可以承载多个不同VLAN的数据帧。在接入链路上传输的帧都是Untagged帧，</a:t>
            </a:r>
            <a:r>
              <a:rPr lang="zh-CN" altLang="en-US" sz="2400" b="0" strike="sngStrike" dirty="0">
                <a:solidFill>
                  <a:srgbClr val="FF0000"/>
                </a:solidFill>
                <a:ea typeface="宋体" panose="02010600030101010101" pitchFamily="2" charset="-122"/>
              </a:rPr>
              <a:t>在干道链路上传输的数据帧必须都打上Tag。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ym typeface="+mn-ea"/>
              </a:rPr>
              <a:t>VLAN</a:t>
            </a:r>
            <a:r>
              <a:rPr lang="zh-CN" altLang="en-US" sz="2800" smtClean="0">
                <a:sym typeface="+mn-ea"/>
              </a:rPr>
              <a:t>基本概念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836295"/>
            <a:ext cx="8484870" cy="500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</a:rPr>
              <a:t>缺省VLAN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缺省VLAN又称PVID（Port Default VLAN ID）。前面提到，交换机处理的数据帧都带Tag，当交换机收到Untagged帧时，就需要给该帧添加Tag，添加什么Tag，就由接口上的缺省VLAN决定。它的具体作用是：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当接口接收数据帧时，如果接口收到一个Untagged帧，交换机会根据PVID给此数据帧添加等于PVID的Tag，然后再交给交换机内部处理；如果接口收到一个Tagged帧，交换机则不会再给该帧添加接口上PVID对应的Tag。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当接口发送数据帧时，如果发现此数据帧的Tag的VID值与PVID相同，则交换机会将Tag去掉，然后再从此接口发送出去。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ym typeface="+mn-ea"/>
              </a:rPr>
              <a:t>VLAN</a:t>
            </a:r>
            <a:r>
              <a:rPr lang="zh-CN" altLang="en-US" sz="2800" smtClean="0">
                <a:sym typeface="+mn-ea"/>
              </a:rPr>
              <a:t>基本概念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836295"/>
            <a:ext cx="8484870" cy="344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b="0" dirty="0">
                <a:solidFill>
                  <a:schemeClr val="tx1"/>
                </a:solidFill>
                <a:ea typeface="宋体" panose="02010600030101010101" pitchFamily="2" charset="-122"/>
              </a:rPr>
              <a:t>每个接口都有一个缺省VLAN。缺省情况下，所有接口的缺省VLAN均为VLAN1，但用户可以根据需要进行配置：</a:t>
            </a:r>
          </a:p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b="0" dirty="0">
                <a:solidFill>
                  <a:schemeClr val="tx1"/>
                </a:solidFill>
                <a:ea typeface="宋体" panose="02010600030101010101" pitchFamily="2" charset="-122"/>
              </a:rPr>
              <a:t>对于Access接口，缺省VLAN就是它允许通过的VLAN，修改接口允许通过的VLAN即可更改接口的缺省VLAN。</a:t>
            </a:r>
          </a:p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b="0" dirty="0">
                <a:solidFill>
                  <a:schemeClr val="tx1"/>
                </a:solidFill>
                <a:ea typeface="宋体" panose="02010600030101010101" pitchFamily="2" charset="-122"/>
              </a:rPr>
              <a:t>对于Trunk接口和Hybrid接口，一个接口可以允许多个VLAN通过，但是只能有一个缺省VLAN，修改接口允许通过的VLAN不会更改接口的缺省VLAN。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ym typeface="+mn-ea"/>
              </a:rPr>
              <a:t>VLAN</a:t>
            </a:r>
            <a:r>
              <a:rPr lang="zh-CN" altLang="en-US" sz="2800" smtClean="0">
                <a:sym typeface="+mn-ea"/>
              </a:rPr>
              <a:t>基本概念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692785"/>
            <a:ext cx="8484870" cy="189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</a:rPr>
              <a:t>VLAN标签的添加和剥除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接口对收发的以太网数据帧添加或剥除VLAN标签的处理依据接口的接口类型和缺省VLAN。下面分别介绍Access接口、Trunk接口、Hybrid接口对收发数据帧的处理过程。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609850"/>
            <a:ext cx="3856990" cy="38373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185" y="3399155"/>
            <a:ext cx="1278890" cy="1975485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3533775" y="2666365"/>
            <a:ext cx="2659380" cy="611505"/>
          </a:xfrm>
          <a:prstGeom prst="wedgeRoundRectCallout">
            <a:avLst>
              <a:gd name="adj1" fmla="val -51781"/>
              <a:gd name="adj2" fmla="val 1043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Access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接口添加VLAN标签的处理过程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4078605" y="5417185"/>
            <a:ext cx="2659380" cy="611505"/>
          </a:xfrm>
          <a:prstGeom prst="wedgeRoundRectCallout">
            <a:avLst>
              <a:gd name="adj1" fmla="val 49761"/>
              <a:gd name="adj2" fmla="val -1618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Access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接口剥除VLAN标签的处理过程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920" y="2414905"/>
            <a:ext cx="3305175" cy="36366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35" y="1644650"/>
            <a:ext cx="4535805" cy="4274185"/>
          </a:xfrm>
          <a:prstGeom prst="rect">
            <a:avLst/>
          </a:prstGeom>
        </p:spPr>
      </p:pic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ym typeface="+mn-ea"/>
              </a:rPr>
              <a:t>VLAN</a:t>
            </a:r>
            <a:r>
              <a:rPr lang="zh-CN" altLang="en-US" sz="2800" smtClean="0">
                <a:sym typeface="+mn-ea"/>
              </a:rPr>
              <a:t>基本概念</a:t>
            </a:r>
            <a:endParaRPr lang="zh-CN" altLang="en-US" sz="2800" smtClean="0"/>
          </a:p>
        </p:txBody>
      </p:sp>
      <p:sp>
        <p:nvSpPr>
          <p:cNvPr id="7" name="圆角矩形标注 6"/>
          <p:cNvSpPr/>
          <p:nvPr/>
        </p:nvSpPr>
        <p:spPr>
          <a:xfrm>
            <a:off x="3183890" y="886460"/>
            <a:ext cx="2659380" cy="611505"/>
          </a:xfrm>
          <a:prstGeom prst="wedgeRoundRectCallout">
            <a:avLst>
              <a:gd name="adj1" fmla="val -38992"/>
              <a:gd name="adj2" fmla="val 1503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Trunk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接口添加VLAN标签的处理过程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4224020" y="2282825"/>
            <a:ext cx="2659380" cy="611505"/>
          </a:xfrm>
          <a:prstGeom prst="wedgeRoundRectCallout">
            <a:avLst>
              <a:gd name="adj1" fmla="val 57449"/>
              <a:gd name="adj2" fmla="val 1099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Trunk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接口剥除VLAN标签的处理过程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0" y="2415540"/>
            <a:ext cx="3251200" cy="36169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35" y="1644650"/>
            <a:ext cx="4535805" cy="4274185"/>
          </a:xfrm>
          <a:prstGeom prst="rect">
            <a:avLst/>
          </a:prstGeom>
        </p:spPr>
      </p:pic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ym typeface="+mn-ea"/>
              </a:rPr>
              <a:t>VLAN</a:t>
            </a:r>
            <a:r>
              <a:rPr lang="zh-CN" altLang="en-US" sz="2800" smtClean="0">
                <a:sym typeface="+mn-ea"/>
              </a:rPr>
              <a:t>基本概念</a:t>
            </a:r>
            <a:endParaRPr lang="zh-CN" altLang="en-US" sz="2800" smtClean="0"/>
          </a:p>
        </p:txBody>
      </p:sp>
      <p:sp>
        <p:nvSpPr>
          <p:cNvPr id="7" name="圆角矩形标注 6"/>
          <p:cNvSpPr/>
          <p:nvPr/>
        </p:nvSpPr>
        <p:spPr>
          <a:xfrm>
            <a:off x="3183890" y="886460"/>
            <a:ext cx="2659380" cy="611505"/>
          </a:xfrm>
          <a:prstGeom prst="wedgeRoundRectCallout">
            <a:avLst>
              <a:gd name="adj1" fmla="val -38992"/>
              <a:gd name="adj2" fmla="val 1503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Hybrid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接口添加VLAN标签的处理过程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4224020" y="2282825"/>
            <a:ext cx="2659380" cy="611505"/>
          </a:xfrm>
          <a:prstGeom prst="wedgeRoundRectCallout">
            <a:avLst>
              <a:gd name="adj1" fmla="val 57449"/>
              <a:gd name="adj2" fmla="val 1099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Hybrid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接口剥除VLAN标签的处理过程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ym typeface="+mn-ea"/>
              </a:rPr>
              <a:t>VLAN</a:t>
            </a:r>
            <a:r>
              <a:rPr lang="zh-CN" altLang="en-US" sz="2800" smtClean="0">
                <a:sym typeface="+mn-ea"/>
              </a:rPr>
              <a:t>基本概念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836295"/>
            <a:ext cx="8484870" cy="230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由上面各类接口链路类型添加或剥除VLAN标签的处理过程可见，Access接口发出的数据帧肯定不带Tag，Trunk接口发出的数据帧只有一个VLAN的数据帧不带Tag，其他都带VLAN标签，Hybrid接口发出的数据帧可根据需要设置某些VLAN的数据帧带Tag，某些VLAN的数据帧不带Tag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381000" y="1549400"/>
            <a:ext cx="8439150" cy="639763"/>
          </a:xfrm>
          <a:prstGeom prst="roundRect">
            <a:avLst>
              <a:gd name="adj" fmla="val 18046"/>
            </a:avLst>
          </a:prstGeom>
          <a:solidFill>
            <a:srgbClr val="4DA5E1">
              <a:alpha val="7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641350" y="1693863"/>
            <a:ext cx="349250" cy="342900"/>
          </a:xfrm>
          <a:prstGeom prst="ellipse">
            <a:avLst/>
          </a:prstGeom>
          <a:noFill/>
          <a:ln w="127000" algn="ctr">
            <a:solidFill>
              <a:srgbClr val="4DA5E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A5E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fontAlgn="t" hangingPunct="1">
              <a:lnSpc>
                <a:spcPct val="100000"/>
              </a:lnSpc>
              <a:buClrTx/>
              <a:buFontTx/>
              <a:buNone/>
            </a:pPr>
            <a:endParaRPr lang="zh-CN" altLang="zh-CN" sz="1000" b="0">
              <a:solidFill>
                <a:schemeClr val="tx1"/>
              </a:solidFill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9600" y="2254250"/>
            <a:ext cx="5834063" cy="138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855" indent="-363855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</a:rPr>
              <a:t>熟悉并掌握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交换机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VLAN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</a:rPr>
              <a:t>基本概念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</a:rPr>
              <a:t>熟悉</a:t>
            </a:r>
            <a:r>
              <a:rPr lang="zh-CN" altLang="en-US" sz="2400" dirty="0">
                <a:solidFill>
                  <a:schemeClr val="tx1"/>
                </a:solidFill>
              </a:rPr>
              <a:t>并掌握交换机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VLAN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</a:rPr>
              <a:t>配置方法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" y="836613"/>
            <a:ext cx="2886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12" rIns="91425" bIns="45712" anchor="ctr"/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3200">
                <a:solidFill>
                  <a:srgbClr val="CC0000"/>
                </a:solidFill>
                <a:latin typeface="华文细黑" panose="02010600040101010101" pitchFamily="2" charset="-122"/>
              </a:rPr>
              <a:t>本次课程目标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990600" y="1612900"/>
            <a:ext cx="732948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bg1"/>
                </a:solidFill>
              </a:rPr>
              <a:t>学习完本次课程，您应该能够：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286000"/>
            <a:ext cx="2147888" cy="279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VLAN划分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836295"/>
            <a:ext cx="8484870" cy="6367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VLAN最基本的配置就是划分VLAN，VLAN划分成功后即可实现VLAN内的通信。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可以基于接口、</a:t>
            </a:r>
            <a:r>
              <a:rPr lang="zh-CN" altLang="en-US" sz="2400" b="0" dirty="0">
                <a:solidFill>
                  <a:srgbClr val="FF0000"/>
                </a:solidFill>
                <a:ea typeface="宋体" panose="02010600030101010101" pitchFamily="2" charset="-122"/>
              </a:rPr>
              <a:t>MAC地址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400" b="0" dirty="0">
                <a:solidFill>
                  <a:srgbClr val="FF0000"/>
                </a:solidFill>
                <a:ea typeface="宋体" panose="02010600030101010101" pitchFamily="2" charset="-122"/>
              </a:rPr>
              <a:t>子网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400" b="0" dirty="0">
                <a:solidFill>
                  <a:srgbClr val="FF0000"/>
                </a:solidFill>
                <a:ea typeface="宋体" panose="02010600030101010101" pitchFamily="2" charset="-122"/>
              </a:rPr>
              <a:t>网络层协议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400" b="0" dirty="0">
                <a:solidFill>
                  <a:srgbClr val="FF0000"/>
                </a:solidFill>
                <a:ea typeface="宋体" panose="02010600030101010101" pitchFamily="2" charset="-122"/>
              </a:rPr>
              <a:t>匹配策略方式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来划分VLAN。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其中，基于接口划分是最常用的VLAN划分方式。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它的工作原理是，网络管理员预先给交换机的每个接口配置不同的PVID，当一个数据帧进入交换机时，如果没有带VLAN标签，该数据帧就会被打上接口指定PVID的Tag。然后数据帧将在指定PVID中传输。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它的优点是定义成员简单，配置过程简单明了；缺点是成员移动需重新配置VLAN，配置不够灵活。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基于接口划分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VLAN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适用于任何大小但位置比较固定的网络。</a:t>
            </a:r>
          </a:p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endParaRPr lang="zh-CN" altLang="en-US" sz="26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endParaRPr lang="zh-CN" altLang="en-US" sz="26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VLAN内互访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764540"/>
            <a:ext cx="8484870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划分VLAN后，广播报文只在同一VLAN内二层转发，因此同一VLAN内的用户可以直接二层互访。根据属于同一VLAN的主机是否连接在不同的交换机，VLAN内互访有两种场景：同设备VLAN内互访和跨设备VLAN内互访。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2740" y="2621915"/>
            <a:ext cx="8484870" cy="189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</a:rPr>
              <a:t>同设备VLAN内互访</a:t>
            </a:r>
            <a:endParaRPr lang="zh-CN" altLang="en-US" sz="26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如图所示，用户主机Host_1和Host_2连接在同台交换机上，属于同一VLAN2，且位于相同网段，连接接口均设置为Access接口。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95" y="4441190"/>
            <a:ext cx="5909945" cy="1821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ym typeface="+mn-ea"/>
              </a:rPr>
              <a:t>VLAN内互访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836295"/>
            <a:ext cx="8484870" cy="540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当用户主机Host_1发送报文给用户主机Host_2时，报文的发送过程如下（假设交换机Switch上还未建立任何转发表项）：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Host_1判断目的IP地址跟自己的IP地址在同一网段，于是发送ARP广播请求报文获取目的主机Host_2的MAC地址，报文目的MAC填写全F，目的IP为Host_2的IP地址10.1.1.3。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2.报文到达Switch的接口IF_1，发现是Untagged帧，给报文添加VID=2的Tag（Tag的VID=接口的PVID），然后将报文的源MAC地址+VID与接口的对应关系（1-1-1, 2, IF_1）添加进MAC表。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3.根据报文目的MAC地址+VID查找Switch的MAC表，没有找到，于是在所有允许VLAN2通过的接口（本例中接口为IF_2）广播该报文。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ym typeface="+mn-ea"/>
              </a:rPr>
              <a:t>VLAN内互访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836295"/>
            <a:ext cx="8484870" cy="540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4.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Switch的接口IF_2在发出ARP请求报文前，根据接口配置，剥离VID=2的Tag。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5.Host_2收到该ARP请求报文，将Host_1的MAC地址和IP地址对应关系记录ARP表。然后比较目的IP与自己的IP，发现跟自己的相同，就发送ARP响应报文，报文中封装自己的MAC地址2-2-2，目的IP为Host_1的IP地址10.1.1.2。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6.Switch的接口IF_2收到ARP响应报文后，同样给报文添加VID=2的Tag。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7.Switch将报文的源MAC地址+VID与接口的对应关系（2-2-2, 2, IF_2）添加进MAC表，然后根据报文的目的MAC地址+VID（1-1-1, 2）查找MAC地址表，由于前面已记录，查找成功，向出接口IF_1转发该ARP响应报文。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ym typeface="+mn-ea"/>
              </a:rPr>
              <a:t>VLAN内互访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836295"/>
            <a:ext cx="8484870" cy="452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8.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Switch向出接口IF_1转发前，同样根据接口配置剥离VID=2的Tag。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9.Host_1收到Host_2的ARP响应报文，将Host_2的MAC地址和IP地址对应关系记录ARP表。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后续Host_1与Host_2的互访，由于彼此已学习到对方的MAC地址，报文中的目的MAC地址直接填写对方的MAC地址。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此组网场景下，当同一VLAN的用户处于不同网段时，主机将在报文中封装网关的MAC地址，若Switch为二层交换机，用户将不能互访；若Switch为三层交换机，可借助VLANIF技术实现互访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VLAN内互访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2740" y="756285"/>
            <a:ext cx="8484870" cy="189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</a:rPr>
              <a:t>跨设备VLAN内互访</a:t>
            </a:r>
            <a:endParaRPr lang="zh-CN" altLang="en-US" sz="26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如图所示，用户主机Host_1和Host_2连接在不同的交换机上，属于同一个VLAN2，且位于相同网段。为了识别和发送跨越交换机的数据帧，交换机与交换机间通过干道链路连接。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15" y="2845435"/>
            <a:ext cx="6035040" cy="311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ym typeface="+mn-ea"/>
              </a:rPr>
              <a:t>VLAN内互访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836295"/>
            <a:ext cx="8484870" cy="560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04800" algn="just" eaLnBrk="1" latinLnBrk="0" hangingPunct="1">
              <a:lnSpc>
                <a:spcPct val="115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当用户主机Host_1发送报文给用户主机Host_2时，报文的发送过程如下（假设交换机上还未建立任何转发表项）：</a:t>
            </a:r>
          </a:p>
          <a:p>
            <a:pPr indent="304800" algn="just" eaLnBrk="1" latinLnBrk="0" hangingPunct="1">
              <a:lnSpc>
                <a:spcPct val="115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经过与同设备VLAN内互访的步骤1～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一样的过程后，报文被广播到Switch_1的IF_2接口。</a:t>
            </a:r>
          </a:p>
          <a:p>
            <a:pPr indent="304800" algn="just" eaLnBrk="1" latinLnBrk="0" hangingPunct="1">
              <a:lnSpc>
                <a:spcPct val="115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2.Switch_1的IF_2接口在发出ARP请求报文前，因为接口的PVID=1（缺省值），与报文的VID不相等，直接透传该报文到Switch_2的IF_2接口，不剥除报文的Tag。</a:t>
            </a:r>
          </a:p>
          <a:p>
            <a:pPr indent="304800" algn="just" eaLnBrk="1" latinLnBrk="0" hangingPunct="1">
              <a:lnSpc>
                <a:spcPct val="115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3.Switch_2的IF_2接口收到该报文后，判断报文的Tag中的VID=2是接口允许通过的VLAN，接收该报文。</a:t>
            </a:r>
          </a:p>
          <a:p>
            <a:pPr indent="304800" algn="just" eaLnBrk="1" latinLnBrk="0" hangingPunct="1">
              <a:lnSpc>
                <a:spcPct val="115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4.经过与同设备VLAN内互访的步骤3～6一样的过程后，Switch_2将向其出接口IF_2转发Host_2的ARP响应报文，转发前，因为接口IF_2为Trunk接口且PVID=1（缺省值），与报文的VID不相等，直接透传报文到Switch_1的IF_2接口。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ym typeface="+mn-ea"/>
              </a:rPr>
              <a:t>VLAN内互访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836295"/>
            <a:ext cx="8484870" cy="452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5.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Switch_1的IF_2接口收到Host_2的ARP响应报文后，判断报文的Tag中的VID=2是接口允许通过的VLAN，接收该报文。后续处理同同设备VLAN内互访的步骤7～9一样。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可见，干道链路除可传输多个VLAN的数据帧外，还起到透传VLAN的作用，即干道链路上，数据帧只会转发，不会发生Tag的添加或剥离。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此组网场景下，当同一VLAN的用户处于不同网段时，若Switch_1或Switch_2为二层交换机，用户不能互访；若Switch_1或Switch_2为三层交换机，可借助VLANIF技术实现互访。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ym typeface="+mn-ea"/>
              </a:rPr>
              <a:t>管理VLAN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836295"/>
            <a:ext cx="8484870" cy="540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sz="2400" b="0" dirty="0">
                <a:solidFill>
                  <a:schemeClr val="tx1"/>
                </a:solidFill>
                <a:ea typeface="宋体" panose="02010600030101010101" pitchFamily="2" charset="-122"/>
              </a:rPr>
              <a:t>当用户通过远端网管集中管理设备时，需要在设备上配置IP地址作为管理IP，再通过管理IP来Telnet到设备上进行管理。管理IP可在管理网口上配置，也可在VLANIF接口上配置。对于VLANIF接口，若设备上其</a:t>
            </a:r>
            <a:r>
              <a:rPr 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它</a:t>
            </a:r>
            <a:r>
              <a:rPr sz="2400" b="0" dirty="0">
                <a:solidFill>
                  <a:schemeClr val="tx1"/>
                </a:solidFill>
                <a:ea typeface="宋体" panose="02010600030101010101" pitchFamily="2" charset="-122"/>
              </a:rPr>
              <a:t>接口相连的用户加入该VLAN，也可以访问该交换机，增加了交换机的不安全因素。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sz="2400" b="0" dirty="0">
                <a:solidFill>
                  <a:schemeClr val="tx1"/>
                </a:solidFill>
                <a:ea typeface="宋体" panose="02010600030101010101" pitchFamily="2" charset="-122"/>
              </a:rPr>
              <a:t>这种情况下可以配置VLAN为管理VLAN</a:t>
            </a:r>
            <a:r>
              <a:rPr 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sz="2400" b="0" dirty="0">
                <a:solidFill>
                  <a:schemeClr val="tx1"/>
                </a:solidFill>
                <a:ea typeface="宋体" panose="02010600030101010101" pitchFamily="2" charset="-122"/>
              </a:rPr>
              <a:t>与管理VLAN对应，没有指定为管理VLAN的VLAN称为业务VLAN</a:t>
            </a:r>
            <a:r>
              <a:rPr 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注意：</a:t>
            </a:r>
            <a:r>
              <a:rPr sz="2400" b="0" dirty="0">
                <a:solidFill>
                  <a:schemeClr val="tx1"/>
                </a:solidFill>
                <a:ea typeface="宋体" panose="02010600030101010101" pitchFamily="2" charset="-122"/>
              </a:rPr>
              <a:t>不允许Access类型接口加入</a:t>
            </a:r>
            <a:r>
              <a:rPr sz="2400" b="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管理</a:t>
            </a:r>
            <a:r>
              <a:rPr sz="2400" b="0" dirty="0">
                <a:solidFill>
                  <a:schemeClr val="tx1"/>
                </a:solidFill>
                <a:ea typeface="宋体" panose="02010600030101010101" pitchFamily="2" charset="-122"/>
              </a:rPr>
              <a:t>VLAN。由于Access类型通常用于连接用户，限制</a:t>
            </a:r>
            <a:r>
              <a:rPr sz="2400" b="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Access类型</a:t>
            </a:r>
            <a:r>
              <a:rPr sz="2400" b="0" dirty="0">
                <a:solidFill>
                  <a:schemeClr val="tx1"/>
                </a:solidFill>
                <a:ea typeface="宋体" panose="02010600030101010101" pitchFamily="2" charset="-122"/>
              </a:rPr>
              <a:t>接口加入管理VLAN后，与该接口相连的用户就无法访问该交换机，从而增加了交换机的安全性。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endParaRPr sz="24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VLAN</a:t>
            </a:r>
            <a:r>
              <a:rPr lang="zh-CN" altLang="en-US" sz="2800" smtClean="0"/>
              <a:t>配置注意事项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836295"/>
            <a:ext cx="8484870" cy="584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b="0" dirty="0">
                <a:solidFill>
                  <a:schemeClr val="tx1"/>
                </a:solidFill>
                <a:ea typeface="宋体" panose="02010600030101010101" pitchFamily="2" charset="-122"/>
              </a:rPr>
              <a:t>1.</a:t>
            </a:r>
            <a:r>
              <a:rPr sz="2600" b="0" dirty="0">
                <a:solidFill>
                  <a:schemeClr val="tx1"/>
                </a:solidFill>
                <a:ea typeface="宋体" panose="02010600030101010101" pitchFamily="2" charset="-122"/>
              </a:rPr>
              <a:t>建议独立规划业务VLAN和管理VLAN，以便业务VLAN上发生的任何广播风暴不会影响到交换机的管理。</a:t>
            </a:r>
          </a:p>
          <a:p>
            <a:pPr indent="330200" algn="just" eaLnBrk="1" latinLnBrk="0" hangingPunct="1">
              <a:lnSpc>
                <a:spcPct val="120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b="0" dirty="0">
                <a:solidFill>
                  <a:schemeClr val="tx1"/>
                </a:solidFill>
                <a:ea typeface="宋体" panose="02010600030101010101" pitchFamily="2" charset="-122"/>
              </a:rPr>
              <a:t>2.配置VLAN相关业务时，请先创建相应的VLAN。</a:t>
            </a:r>
          </a:p>
          <a:p>
            <a:pPr indent="330200" algn="just" eaLnBrk="1" latinLnBrk="0" hangingPunct="1">
              <a:lnSpc>
                <a:spcPct val="120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b="0" dirty="0">
                <a:solidFill>
                  <a:schemeClr val="tx1"/>
                </a:solidFill>
                <a:ea typeface="宋体" panose="02010600030101010101" pitchFamily="2" charset="-122"/>
              </a:rPr>
              <a:t>3.实际运用中，Trunk接口需要透传哪些VLAN就透传哪些VLAN，请不要用port trunk allow-pass vlan all。</a:t>
            </a:r>
          </a:p>
          <a:p>
            <a:pPr indent="330200" algn="just" eaLnBrk="1" latinLnBrk="0" hangingPunct="1">
              <a:lnSpc>
                <a:spcPct val="120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b="0" dirty="0">
                <a:solidFill>
                  <a:schemeClr val="tx1"/>
                </a:solidFill>
                <a:ea typeface="宋体" panose="02010600030101010101" pitchFamily="2" charset="-122"/>
              </a:rPr>
              <a:t>由于设备所有的接口都默认加入VLAN1，因此：</a:t>
            </a:r>
          </a:p>
          <a:p>
            <a:pPr indent="330200" algn="just" eaLnBrk="1" latinLnBrk="0" hangingPunct="1">
              <a:lnSpc>
                <a:spcPct val="120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b="0" dirty="0">
                <a:solidFill>
                  <a:schemeClr val="tx1"/>
                </a:solidFill>
                <a:ea typeface="宋体" panose="02010600030101010101" pitchFamily="2" charset="-122"/>
              </a:rPr>
              <a:t>4.建议不要使用VLAN 1作为管理VLAN或者业务VLAN。</a:t>
            </a:r>
          </a:p>
          <a:p>
            <a:pPr indent="330200" algn="just" eaLnBrk="1" latinLnBrk="0" hangingPunct="1">
              <a:lnSpc>
                <a:spcPct val="120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en-US" altLang="zh-CN" sz="2600" b="0" dirty="0">
                <a:solidFill>
                  <a:schemeClr val="tx1"/>
                </a:solidFill>
                <a:ea typeface="宋体" panose="02010600030101010101" pitchFamily="2" charset="-122"/>
              </a:rPr>
              <a:t>5.</a:t>
            </a:r>
            <a:r>
              <a:rPr lang="zh-CN" altLang="en-US" sz="2600" b="0" dirty="0">
                <a:solidFill>
                  <a:schemeClr val="tx1"/>
                </a:solidFill>
                <a:ea typeface="宋体" panose="02010600030101010101" pitchFamily="2" charset="-122"/>
              </a:rPr>
              <a:t>对于不需要加入VLAN1的接口要及时退出以避免环路。</a:t>
            </a:r>
          </a:p>
          <a:p>
            <a:pPr indent="330200" algn="just" eaLnBrk="1" latinLnBrk="0" hangingPunct="1">
              <a:lnSpc>
                <a:spcPct val="120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en-US" altLang="zh-CN" sz="2600" b="0" dirty="0">
                <a:solidFill>
                  <a:schemeClr val="tx1"/>
                </a:solidFill>
                <a:ea typeface="宋体" panose="02010600030101010101" pitchFamily="2" charset="-122"/>
              </a:rPr>
              <a:t>6.Trunk接口上一般要保持允许VLAN1通过，否则，一些通过VLAN1传输的协议报文会被Trunk接口错误丢弃而引起故障。</a:t>
            </a:r>
          </a:p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endParaRPr lang="zh-CN" altLang="en-US" sz="26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09600" y="931863"/>
            <a:ext cx="7707313" cy="235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855" indent="-363855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542925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ea typeface="宋体" panose="02010600030101010101" pitchFamily="2" charset="-122"/>
              </a:rPr>
              <a:t>实验六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交换机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VLAN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配置</a:t>
            </a:r>
          </a:p>
          <a:p>
            <a:pPr lvl="1" algn="l" eaLnBrk="1" hangingPunct="1">
              <a:lnSpc>
                <a:spcPct val="135000"/>
              </a:lnSpc>
              <a:spcBef>
                <a:spcPct val="5000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实验内容一  基于接口划分VLAN的配置</a:t>
            </a:r>
          </a:p>
          <a:p>
            <a:pPr lvl="1" eaLnBrk="1" hangingPunct="1">
              <a:lnSpc>
                <a:spcPct val="135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实验内容二  </a:t>
            </a: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管理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VLAN</a:t>
            </a: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的配置</a:t>
            </a:r>
          </a:p>
          <a:p>
            <a:pPr lvl="1" eaLnBrk="1" hangingPunct="1">
              <a:lnSpc>
                <a:spcPct val="135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实验内容三  常用的VLAN配置命令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基于接口划分VLAN的配置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836295"/>
            <a:ext cx="8484870" cy="470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04800" algn="just" eaLnBrk="1" latinLnBrk="0" hangingPunct="1">
              <a:lnSpc>
                <a:spcPct val="125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基于接口划分VLAN是最简单、最有效的VLAN划分方法。它按照设备的接口来定义VLAN成员，将指定接口加入到指定VLAN中之后，接口就可以转发该VLAN的报文，从而实现VLAN内的主机可以直接互访（即二层互访），而VLAN间的主机不能直接互访，将广播报文限制在一个VLAN内。</a:t>
            </a:r>
          </a:p>
          <a:p>
            <a:pPr indent="304800" algn="just" eaLnBrk="1" latinLnBrk="0" hangingPunct="1">
              <a:lnSpc>
                <a:spcPct val="125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根据接口需要连接的对象以及允许报文不带Tag通过的VLAN数（具体可参见“接口的链路类型”），接口的链路类型可以规划为Access、Trunk和Hybrid。</a:t>
            </a:r>
          </a:p>
          <a:p>
            <a:pPr indent="304800" algn="just" eaLnBrk="1" latinLnBrk="0" hangingPunct="1">
              <a:lnSpc>
                <a:spcPct val="125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当接口连接设备只收发Untagged帧时，需要在接口上配置缺省VLAN，给Untagged帧添加VLAN Tag。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ym typeface="+mn-ea"/>
              </a:rPr>
              <a:t>基于接口划分VLAN的配置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836295"/>
            <a:ext cx="8484870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</a:rPr>
              <a:t>操作步骤</a:t>
            </a:r>
          </a:p>
          <a:p>
            <a:pPr marL="457200" indent="-13335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600" b="0" dirty="0">
                <a:solidFill>
                  <a:schemeClr val="tx1"/>
                </a:solidFill>
                <a:ea typeface="宋体" panose="02010600030101010101" pitchFamily="2" charset="-122"/>
              </a:rPr>
              <a:t>接口规划为Access接口</a:t>
            </a:r>
          </a:p>
          <a:p>
            <a:pPr indent="325120" algn="just" eaLnBrk="1" latinLnBrk="0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执行命令system-view，进入系统视图。</a:t>
            </a:r>
          </a:p>
          <a:p>
            <a:pPr indent="325120" algn="just" eaLnBrk="1" latinLnBrk="0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2.执行命令vlan vlan-id，创建VLAN并进入VLAN视图。如果VLAN已经创建，则直接进入VLAN视图。</a:t>
            </a:r>
          </a:p>
          <a:p>
            <a:pPr indent="325120" algn="just" eaLnBrk="1" latinLnBrk="0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3.执行命令quit，返回系统视图。</a:t>
            </a:r>
          </a:p>
          <a:p>
            <a:pPr indent="325120" algn="just" eaLnBrk="1" latinLnBrk="0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4.执行命令interface interface-type interface-number，进入需要加入VLAN的以太网接口视图。</a:t>
            </a:r>
          </a:p>
          <a:p>
            <a:pPr indent="325120" algn="just" eaLnBrk="1" latinLnBrk="0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5.执行命令port link-type access，配置接口类型为access。</a:t>
            </a:r>
          </a:p>
          <a:p>
            <a:pPr indent="325120" algn="just" eaLnBrk="1" latinLnBrk="0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6.执行命令port default vlan vlan-id，配置接口的缺省VLAN并将接口加入到指定VLAN。</a:t>
            </a:r>
          </a:p>
          <a:p>
            <a:pPr indent="325120" algn="just" eaLnBrk="1" latinLnBrk="0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7.（可选）执行命令port discard tagged-packet，配置接口丢弃入方向带VLAN Tag的报文。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ym typeface="+mn-ea"/>
              </a:rPr>
              <a:t>基于接口划分VLAN的配置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836295"/>
            <a:ext cx="848487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457200" indent="-13335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600" b="0" dirty="0">
                <a:solidFill>
                  <a:schemeClr val="tx1"/>
                </a:solidFill>
                <a:ea typeface="宋体" panose="02010600030101010101" pitchFamily="2" charset="-122"/>
              </a:rPr>
              <a:t>接口规划为Trunk接口</a:t>
            </a:r>
          </a:p>
          <a:p>
            <a:pPr indent="325120" algn="just" eaLnBrk="1" latinLnBrk="0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执行命令system-view，进入系统视图。</a:t>
            </a:r>
          </a:p>
          <a:p>
            <a:pPr indent="325120" algn="just" eaLnBrk="1" latinLnBrk="0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2.执行命令vlan vlan-id，创建VLAN并进入VLAN视图。如果VLAN已经创建，则直接进入VLAN视图。</a:t>
            </a:r>
          </a:p>
          <a:p>
            <a:pPr indent="325120" algn="just" eaLnBrk="1" latinLnBrk="0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3.执行命令quit，返回系统视图。</a:t>
            </a:r>
          </a:p>
          <a:p>
            <a:pPr indent="325120" algn="just" eaLnBrk="1" latinLnBrk="0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4.执行命令interface interface-type interface-number，进入需要加入VLAN的以太网接口视图。</a:t>
            </a:r>
          </a:p>
          <a:p>
            <a:pPr indent="325120" algn="just" eaLnBrk="1" latinLnBrk="0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5.执行命令port link-type trunk，配置接口类型为trunk。</a:t>
            </a:r>
          </a:p>
          <a:p>
            <a:pPr indent="325120" algn="just" eaLnBrk="1" latinLnBrk="0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6.执行命令port trunk allow-pass vlan { vlan-id1 [ to vlan-id2 ] }，将接口加入到指定的VLAN中。</a:t>
            </a:r>
          </a:p>
          <a:p>
            <a:pPr indent="325120" algn="just" eaLnBrk="1" latinLnBrk="0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7.（可选）执行命令port trunk pvid vlan vlan-id，配置Trunk接口的缺省VLAN。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ym typeface="+mn-ea"/>
              </a:rPr>
              <a:t>基于接口划分VLAN的配置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836295"/>
            <a:ext cx="8484870" cy="544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457200" indent="-13335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600" b="0" dirty="0">
                <a:solidFill>
                  <a:schemeClr val="tx1"/>
                </a:solidFill>
                <a:ea typeface="宋体" panose="02010600030101010101" pitchFamily="2" charset="-122"/>
              </a:rPr>
              <a:t>接口规划为Hybrid接口</a:t>
            </a:r>
          </a:p>
          <a:p>
            <a:pPr indent="325120" algn="just" eaLnBrk="1" latinLnBrk="0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执行命令system-view，进入系统视图。</a:t>
            </a:r>
          </a:p>
          <a:p>
            <a:pPr indent="325120" algn="just" eaLnBrk="1" latinLnBrk="0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2.执行命令vlan vlan-id，创建VLAN并进入VLAN视图。如果VLAN已经创建，则直接进入VLAN视图。</a:t>
            </a:r>
          </a:p>
          <a:p>
            <a:pPr indent="325120" algn="just" eaLnBrk="1" latinLnBrk="0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3.执行命令quit，返回系统视图。</a:t>
            </a:r>
          </a:p>
          <a:p>
            <a:pPr indent="325120" algn="just" eaLnBrk="1" latinLnBrk="0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4.执行命令interface interface-type interface-number，进入需要加入VLAN的以太网接口视图。</a:t>
            </a:r>
          </a:p>
          <a:p>
            <a:pPr indent="325120" algn="just" eaLnBrk="1" latinLnBrk="0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5.执行命令port link-type hybrid，配置接口类型为hybrid。</a:t>
            </a:r>
          </a:p>
          <a:p>
            <a:pPr indent="325120" algn="just" eaLnBrk="1" latinLnBrk="0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6.根据实际需要选择任一方式将接口加入VLAN：执行命令port hybrid untagged|tagged vlan { vlan-id1 [ to vlan-id2 ] } 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，，将Hybrid接口以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u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ntagged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tagged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方式加入VLAN。</a:t>
            </a:r>
          </a:p>
          <a:p>
            <a:pPr indent="325120" algn="just" eaLnBrk="1" latinLnBrk="0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7.（可选）执行命令port hybrid pvid vlan vlan-id，配置Hybrid接口的缺省VLAN。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管理VLAN的配置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764540"/>
            <a:ext cx="8484870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04800" algn="just" eaLnBrk="1" latinLnBrk="0" hangingPunct="1">
              <a:lnSpc>
                <a:spcPct val="125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配置管理VLAN功能，用户可通过管理VLAN的VLANIF接口登录到管理交换机，实现网管集中管理设备。</a:t>
            </a:r>
          </a:p>
          <a:p>
            <a:pPr indent="304800" algn="just" eaLnBrk="1" latinLnBrk="0" hangingPunct="1">
              <a:lnSpc>
                <a:spcPct val="125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在配置管理VLAN之前，需要先划分VLAN，并且，加入管理VLAN的接口类型必须是Trunk或Hybrid类型的接口。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32740" y="2693670"/>
            <a:ext cx="8484870" cy="3610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04800" algn="just" eaLnBrk="1" latinLnBrk="0" hangingPunct="1">
              <a:lnSpc>
                <a:spcPct val="11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操作步骤</a:t>
            </a:r>
            <a:endParaRPr lang="zh-CN" altLang="en-US" sz="24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indent="292100" algn="just" eaLnBrk="1" latinLnBrk="0" hangingPunct="1">
              <a:lnSpc>
                <a:spcPct val="11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47107699"/>
                </a:ext>
              </a:extLst>
            </a:pPr>
            <a:r>
              <a:rPr lang="en-US" altLang="zh-CN" sz="2300" b="0" dirty="0">
                <a:solidFill>
                  <a:schemeClr val="tx1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300" b="0" dirty="0">
                <a:solidFill>
                  <a:schemeClr val="tx1"/>
                </a:solidFill>
                <a:ea typeface="宋体" panose="02010600030101010101" pitchFamily="2" charset="-122"/>
              </a:rPr>
              <a:t>执行命令system-view，进入系统视图。</a:t>
            </a:r>
          </a:p>
          <a:p>
            <a:pPr indent="292100" algn="just" eaLnBrk="1" latinLnBrk="0" hangingPunct="1">
              <a:lnSpc>
                <a:spcPct val="11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47107699"/>
                </a:ext>
              </a:extLst>
            </a:pPr>
            <a:r>
              <a:rPr lang="en-US" altLang="zh-CN" sz="2300" b="0" dirty="0">
                <a:solidFill>
                  <a:schemeClr val="tx1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300" b="0" dirty="0">
                <a:solidFill>
                  <a:schemeClr val="tx1"/>
                </a:solidFill>
                <a:ea typeface="宋体" panose="02010600030101010101" pitchFamily="2" charset="-122"/>
              </a:rPr>
              <a:t>执行命令vlan vlan-id，进入VLAN视图。</a:t>
            </a:r>
          </a:p>
          <a:p>
            <a:pPr indent="292100" algn="just" eaLnBrk="1" latinLnBrk="0" hangingPunct="1">
              <a:lnSpc>
                <a:spcPct val="11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47107699"/>
                </a:ext>
              </a:extLst>
            </a:pPr>
            <a:r>
              <a:rPr lang="en-US" altLang="zh-CN" sz="2300" b="0" dirty="0">
                <a:solidFill>
                  <a:schemeClr val="tx1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2300" b="0" dirty="0">
                <a:solidFill>
                  <a:schemeClr val="tx1"/>
                </a:solidFill>
                <a:ea typeface="宋体" panose="02010600030101010101" pitchFamily="2" charset="-122"/>
              </a:rPr>
              <a:t>执行命令management-vlan，配置管理VLAN。</a:t>
            </a:r>
          </a:p>
          <a:p>
            <a:pPr indent="292100" algn="just" eaLnBrk="1" latinLnBrk="0" hangingPunct="1">
              <a:lnSpc>
                <a:spcPct val="11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47107699"/>
                </a:ext>
              </a:extLst>
            </a:pPr>
            <a:r>
              <a:rPr lang="zh-CN" altLang="en-US" sz="2300" b="0" dirty="0">
                <a:solidFill>
                  <a:schemeClr val="tx1"/>
                </a:solidFill>
                <a:ea typeface="宋体" panose="02010600030101010101" pitchFamily="2" charset="-122"/>
              </a:rPr>
              <a:t>    VLAN1不能配置为管理VLAN。</a:t>
            </a:r>
          </a:p>
          <a:p>
            <a:pPr indent="292100" algn="just" eaLnBrk="1" latinLnBrk="0" hangingPunct="1">
              <a:lnSpc>
                <a:spcPct val="11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47107699"/>
                </a:ext>
              </a:extLst>
            </a:pPr>
            <a:r>
              <a:rPr lang="en-US" altLang="zh-CN" sz="2300" b="0" dirty="0">
                <a:solidFill>
                  <a:schemeClr val="tx1"/>
                </a:solidFill>
                <a:ea typeface="宋体" panose="02010600030101010101" pitchFamily="2" charset="-122"/>
              </a:rPr>
              <a:t>4.</a:t>
            </a:r>
            <a:r>
              <a:rPr lang="zh-CN" altLang="en-US" sz="2300" b="0" dirty="0">
                <a:solidFill>
                  <a:schemeClr val="tx1"/>
                </a:solidFill>
                <a:ea typeface="宋体" panose="02010600030101010101" pitchFamily="2" charset="-122"/>
              </a:rPr>
              <a:t>执行命令quit，退出VLAN视图。</a:t>
            </a:r>
          </a:p>
          <a:p>
            <a:pPr indent="292100" algn="just" eaLnBrk="1" latinLnBrk="0" hangingPunct="1">
              <a:lnSpc>
                <a:spcPct val="11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47107699"/>
                </a:ext>
              </a:extLst>
            </a:pPr>
            <a:r>
              <a:rPr lang="en-US" altLang="zh-CN" sz="2300" b="0" dirty="0">
                <a:solidFill>
                  <a:schemeClr val="tx1"/>
                </a:solidFill>
                <a:ea typeface="宋体" panose="02010600030101010101" pitchFamily="2" charset="-122"/>
              </a:rPr>
              <a:t>5.</a:t>
            </a:r>
            <a:r>
              <a:rPr lang="zh-CN" altLang="en-US" sz="2300" b="0" dirty="0">
                <a:solidFill>
                  <a:schemeClr val="tx1"/>
                </a:solidFill>
                <a:ea typeface="宋体" panose="02010600030101010101" pitchFamily="2" charset="-122"/>
              </a:rPr>
              <a:t>执行命令interface vlanif vlan-id，创建并进入V</a:t>
            </a:r>
            <a:r>
              <a:rPr lang="en-US" altLang="zh-CN" sz="2300" b="0" dirty="0">
                <a:solidFill>
                  <a:schemeClr val="tx1"/>
                </a:solidFill>
                <a:ea typeface="宋体" panose="02010600030101010101" pitchFamily="2" charset="-122"/>
              </a:rPr>
              <a:t>lanif</a:t>
            </a:r>
            <a:r>
              <a:rPr lang="zh-CN" altLang="en-US" sz="2300" b="0" dirty="0">
                <a:solidFill>
                  <a:schemeClr val="tx1"/>
                </a:solidFill>
                <a:ea typeface="宋体" panose="02010600030101010101" pitchFamily="2" charset="-122"/>
              </a:rPr>
              <a:t>接口视图。</a:t>
            </a:r>
          </a:p>
          <a:p>
            <a:pPr indent="292100" algn="just" eaLnBrk="1" latinLnBrk="0" hangingPunct="1">
              <a:lnSpc>
                <a:spcPct val="11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47107699"/>
                </a:ext>
              </a:extLst>
            </a:pPr>
            <a:r>
              <a:rPr lang="en-US" altLang="zh-CN" sz="2300" b="0" dirty="0">
                <a:solidFill>
                  <a:schemeClr val="tx1"/>
                </a:solidFill>
                <a:ea typeface="宋体" panose="02010600030101010101" pitchFamily="2" charset="-122"/>
              </a:rPr>
              <a:t>6.</a:t>
            </a:r>
            <a:r>
              <a:rPr lang="zh-CN" altLang="en-US" sz="2300" b="0" dirty="0">
                <a:solidFill>
                  <a:schemeClr val="tx1"/>
                </a:solidFill>
                <a:ea typeface="宋体" panose="02010600030101010101" pitchFamily="2" charset="-122"/>
              </a:rPr>
              <a:t>执行命令ip address ip-address { mask | mask-length } [ sub ]，配置</a:t>
            </a:r>
            <a:r>
              <a:rPr lang="zh-CN" altLang="en-US" sz="2300" b="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sz="2300" b="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lanif</a:t>
            </a:r>
            <a:r>
              <a:rPr lang="zh-CN" altLang="en-US" sz="2300" b="0" dirty="0">
                <a:solidFill>
                  <a:schemeClr val="tx1"/>
                </a:solidFill>
                <a:ea typeface="宋体" panose="02010600030101010101" pitchFamily="2" charset="-122"/>
              </a:rPr>
              <a:t>接口的IP地址。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ym typeface="+mn-ea"/>
              </a:rPr>
              <a:t>常用的VLAN配置命令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836295"/>
            <a:ext cx="8484870" cy="429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666750" indent="-34290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配置VLAN名称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如果设备上创建了多个VLAN，为便于管理，建议为VLAN配置名称。配置VLAN名称后，可直接通过VLAN名称进入VLAN视图。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配置VLAN10的名称为huawei。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&lt;HUAWEI&gt; system-view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[HUAWEI] vlan 10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[HUAWEI-vlan10] name huawei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[HUAWEI-vlan10] quit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配置VLAN名称后，可直接通过VLAN名称进入VLAN视图。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[HUAWEI] vlan vlan-name huawei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[HUAWEI-vlan10] quit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ym typeface="+mn-ea"/>
              </a:rPr>
              <a:t>常用的VLAN配置命令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836295"/>
            <a:ext cx="8484870" cy="559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666750" indent="-34290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批量将接口加入VLAN</a:t>
            </a:r>
          </a:p>
          <a:p>
            <a:pPr marL="323850" indent="0" algn="just" eaLnBrk="1" latinLnBrk="0" hangingPunct="1">
              <a:lnSpc>
                <a:spcPct val="11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如果需要对多个以太网接口进行相同的VLAN配置，可以采用端口组批量配置，减少重复配置工作。对于Access接口，还可以在VLAN视图下执行命令port interface-type批量配置。以Access接口为例：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通过端口组批量将接口加入VLAN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&lt;HUAWEI&gt; system-view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[HUAWEI] port-group pg1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[HUAWEI-port-group-pg1] group-member g0/0/1 to g0/0/5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[HUAWEI-port-group-pg1] port link-type access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[HUAWEI-port-group-pg1] port default vlan 10</a:t>
            </a:r>
          </a:p>
          <a:p>
            <a:pPr marL="32385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在VLAN视图下批量将接口加入VLAN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&lt;HUAWEI&gt; system-view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[HUAWEI] vlan 10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[HUAWEI-vlan10] port gigabitethernet 0/0/1 to 0/0/5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ym typeface="+mn-ea"/>
              </a:rPr>
              <a:t>常用的VLAN配置命令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836295"/>
            <a:ext cx="8484870" cy="485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666750" indent="-34290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恢复接口上VLAN的缺省配置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如果接口上的VLAN规划更改，需要先删除接口上原来的VLAN配置，当接口上配置的VLAN较多且不连续时，需要执行多次删除操作。为减少删除操作，可采用恢复接口上VLAN的缺省配置的操作。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接口上VLAN的配置包括缺省VLAN和接口加入的VLAN（即接口允许通过的VLAN）两部分。缺省情况下，接口上VLAN的缺省配置为：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Access：缺省VLAN为VLAN 1，接口</a:t>
            </a:r>
            <a:r>
              <a:rPr lang="en-US" altLang="zh-CN" sz="22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以Untagged方式</a:t>
            </a:r>
            <a:r>
              <a:rPr lang="en-US" altLang="zh-CN" sz="22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加入VLAN 1。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Trunk：缺省VLAN为VLAN 1，接口以Tagged方式加入VLAN 1。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Hybrid：缺省VLAN为VLAN 1，接口以Untagged方式加入VLAN 1。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ym typeface="+mn-ea"/>
              </a:rPr>
              <a:t>常用的VLAN配置命令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836295"/>
            <a:ext cx="8484870" cy="540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666750" indent="-34290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恢复接口上VLAN的缺省配置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在接口视图下，先执行命令display this include-default | include link-type查看当前接口的链路类型。然后再使用下面方法恢复接口上VLAN的缺省配置。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 恢复Access接口上VLAN的缺省配置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&lt;HUAWEI&gt; system-view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[HUAWEI] interface gigabitethernet 0/0/1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[HUAWEI-GigabitEthernet0/0/1] undo port default vlan</a:t>
            </a:r>
          </a:p>
          <a:p>
            <a:pPr marL="32385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 恢复Trunk接口上VLAN的缺省配置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&lt;HUAWEI&gt; system-view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[HUAWEI] interface gigabitethernet 0/0/1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[HUAWEI-GigabitEthernet0/0/1] undo port trunk pvid vlan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[HUAWEI-GigabitEthernet0/0/1] undo port trunk allow-pass vlan all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[HUAWEI-GigabitEthernet0/0/1] port trunk allow-pass vlan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ym typeface="+mn-ea"/>
              </a:rPr>
              <a:t>常用的VLAN配置命令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836295"/>
            <a:ext cx="848487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666750" indent="-34290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恢复接口上VLAN的缺省配置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 恢复Hybrid接口上VLAN的缺省配置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&lt;HUAWEI&gt; system-view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[HUAWEI] interface gigabitethernet 0/0/1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[HUAWEI-GigabitEthernet0/0/1] undo port hybrid pvid vlan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[HUAWEI-GigabitEthernet0/0/1] undo port hybrid vlan all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[HUAWEI-GigabitEthernet0/0/1] port hybrid untagged vlan 1</a:t>
            </a:r>
          </a:p>
          <a:p>
            <a:pPr marL="32385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 恢复Negotiation-auto和Negotiation-desirable接口上VLAN的缺省配置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&lt;HUAWEI&gt; system-view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[HUAWEI] interface gigabitethernet 0/0/1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[HUAWEI-GigabitEthernet0/0/1] undo port default vlan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[HUAWEI-GigabitEthernet0/0/1] undo port trunk pvid vlan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[HUAWEI-GigabitEthernet0/0/1] port trunk allow-pass vlan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VLAN简介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23850" y="836295"/>
            <a:ext cx="848487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04800" algn="just" eaLnBrk="1" latinLnBrk="0" hangingPunct="1">
              <a:lnSpc>
                <a:spcPct val="115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VLAN（Virtual Local Area Network）即虚拟局域网，是将一个物理的LAN在逻辑上划分成多个广播域的通信技术。</a:t>
            </a:r>
          </a:p>
          <a:p>
            <a:pPr indent="304800" algn="just" eaLnBrk="1" latinLnBrk="0" hangingPunct="1">
              <a:lnSpc>
                <a:spcPct val="115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早期以太网是一种基于CSMA/CD（Carrier Sense Multiple Access/Collision Detection）的共享通讯介质的数据网络通讯技术。当主机数目较多时会导致冲突严重、广播泛滥、性能显著下降甚至造成网络不可用等问题。通过交换机实现LAN互连虽然可以解决冲突严重的问题，但仍然不能隔离广播报文和提升网络质量。</a:t>
            </a:r>
          </a:p>
          <a:p>
            <a:pPr indent="304800" algn="just" eaLnBrk="1" latinLnBrk="0" hangingPunct="1">
              <a:lnSpc>
                <a:spcPct val="115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在这种情况下出现了VLAN技术，这种技术可以把一个LAN划分成多个逻辑的VLAN，每个VLAN是一个广播域，VLAN内的主机间通信就和在一个LAN内一样，而VLAN间则不能直接互通，这样，广播报文就被限制在一个VLAN内。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ym typeface="+mn-ea"/>
              </a:rPr>
              <a:t>常用的VLAN配置命令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836295"/>
            <a:ext cx="8484870" cy="4965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666750" indent="-34290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删除VLAN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如果某VLAN在网络中没有用到，建议及时删除，以节省VLAN资源、减少网络中的报文。设备支持删除批量VLAN和删除单个VLAN两种方式。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 删除单个VLAN</a:t>
            </a:r>
          </a:p>
          <a:p>
            <a:pPr marL="666750" indent="-342900" algn="just" eaLnBrk="1" latinLnBrk="0" hangingPunct="1">
              <a:lnSpc>
                <a:spcPct val="120000"/>
              </a:lnSpc>
              <a:buClrTx/>
              <a:buSzTx/>
              <a:buFont typeface="+mj-lt"/>
              <a:buAutoNum type="alphaLcPeriod"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执行命令system-view，进入系统视图。</a:t>
            </a:r>
          </a:p>
          <a:p>
            <a:pPr marL="666750" indent="-342900" algn="just" eaLnBrk="1" latinLnBrk="0" hangingPunct="1">
              <a:lnSpc>
                <a:spcPct val="120000"/>
              </a:lnSpc>
              <a:buClrTx/>
              <a:buSzTx/>
              <a:buFont typeface="+mj-lt"/>
              <a:buAutoNum type="alphaLcPeriod"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执行命令undo vlan vlan-id，删除单个VLAN。</a:t>
            </a:r>
          </a:p>
          <a:p>
            <a:pPr marL="32385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 批量删除VLAN</a:t>
            </a:r>
          </a:p>
          <a:p>
            <a:pPr marL="666750" indent="-342900" algn="just" eaLnBrk="1" latinLnBrk="0" hangingPunct="1">
              <a:lnSpc>
                <a:spcPct val="120000"/>
              </a:lnSpc>
              <a:buClrTx/>
              <a:buSzTx/>
              <a:buFont typeface="+mj-lt"/>
              <a:buAutoNum type="alphaLcPeriod"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执行命令system-view，进入系统视图。</a:t>
            </a:r>
          </a:p>
          <a:p>
            <a:pPr marL="666750" indent="-342900" algn="just" eaLnBrk="1" latinLnBrk="0" hangingPunct="1">
              <a:lnSpc>
                <a:spcPct val="120000"/>
              </a:lnSpc>
              <a:buClrTx/>
              <a:buSzTx/>
              <a:buFont typeface="+mj-lt"/>
              <a:buAutoNum type="alphaLcPeriod"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执行命令undo vlan batch { vlan-id1 [ to vlan-id2 ] }，批量删除VLAN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ym typeface="+mn-ea"/>
              </a:rPr>
              <a:t>常用的VLAN配置命令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836295"/>
            <a:ext cx="8484870" cy="230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666750" indent="-34290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检查配置结果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在任意视图下执行命令display port vlan [ interface-type interface-number | active ]，查看VLAN中包含的接口信息。</a:t>
            </a:r>
          </a:p>
          <a:p>
            <a:pPr marL="323850" indent="0" algn="just" eaLnBrk="1" latinLnBrk="0" hangingPunct="1">
              <a:lnSpc>
                <a:spcPct val="12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在任意视图下执行命令display vlan，查看VLAN的相关信息。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877810" cy="609600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基于接口划分VLAN的配置示例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1051560"/>
            <a:ext cx="4457700" cy="392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</a:rPr>
              <a:t>组网需求</a:t>
            </a:r>
          </a:p>
          <a:p>
            <a:pPr indent="330200" algn="just" eaLnBrk="1" latinLnBrk="0" hangingPunct="1">
              <a:lnSpc>
                <a:spcPct val="120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sz="2600" b="0" dirty="0">
                <a:solidFill>
                  <a:schemeClr val="tx1"/>
                </a:solidFill>
                <a:ea typeface="宋体" panose="02010600030101010101" pitchFamily="2" charset="-122"/>
              </a:rPr>
              <a:t>如图所示，把连接PC1和PC3的接口划分到VLAN 10，把连接PC2的接口划分到VLAN 20，使PC1和PC2、PC2和PC3不能直接进行二层通信，PC1和PC3可以直接互相通信。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385" y="1109980"/>
            <a:ext cx="3301365" cy="4270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877810" cy="6096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ym typeface="+mn-ea"/>
              </a:rPr>
              <a:t>基于接口划分VLAN的配置示例</a:t>
            </a:r>
            <a:endParaRPr lang="zh-CN" altLang="en-US" sz="280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15645" y="756285"/>
            <a:ext cx="8093710" cy="58159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just" eaLnBrk="1" latinLnBrk="0" hangingPunct="1">
              <a:lnSpc>
                <a:spcPct val="115000"/>
              </a:lnSpc>
              <a:buClrTx/>
              <a:buSz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&lt;HUAWEI&gt; system-view</a:t>
            </a:r>
          </a:p>
          <a:p>
            <a:pPr algn="just" eaLnBrk="1" latinLnBrk="0" hangingPunct="1">
              <a:lnSpc>
                <a:spcPct val="115000"/>
              </a:lnSpc>
              <a:buClrTx/>
              <a:buSz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[HUAWEI] sysname Switch</a:t>
            </a:r>
          </a:p>
          <a:p>
            <a:pPr algn="just" eaLnBrk="1" latinLnBrk="0" hangingPunct="1">
              <a:lnSpc>
                <a:spcPct val="115000"/>
              </a:lnSpc>
              <a:buClrTx/>
              <a:buSz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[Switch] vlan batch 10 20    </a:t>
            </a:r>
            <a:r>
              <a:rPr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//vlan batch { vlan-id1 [ to vlan-id2 ] }</a:t>
            </a: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批量创建</a:t>
            </a:r>
            <a:r>
              <a:rPr lang="en-US" altLang="zh-CN" sz="1800" b="0" dirty="0">
                <a:solidFill>
                  <a:schemeClr val="tx1"/>
                </a:solidFill>
                <a:ea typeface="宋体" panose="02010600030101010101" pitchFamily="2" charset="-122"/>
              </a:rPr>
              <a:t>vlan</a:t>
            </a:r>
          </a:p>
          <a:p>
            <a:pPr algn="just" eaLnBrk="1" latinLnBrk="0" hangingPunct="1">
              <a:lnSpc>
                <a:spcPct val="115000"/>
              </a:lnSpc>
              <a:buClrTx/>
              <a:buSz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[Switch] interface gigabitethernet 0/0/1</a:t>
            </a:r>
          </a:p>
          <a:p>
            <a:pPr algn="just" eaLnBrk="1" latinLnBrk="0" hangingPunct="1">
              <a:lnSpc>
                <a:spcPct val="115000"/>
              </a:lnSpc>
              <a:buClrTx/>
              <a:buSz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[Switch-GigabitEthernet0/0/1] port link-type access</a:t>
            </a:r>
          </a:p>
          <a:p>
            <a:pPr algn="just" eaLnBrk="1" latinLnBrk="0" hangingPunct="1">
              <a:lnSpc>
                <a:spcPct val="115000"/>
              </a:lnSpc>
              <a:buClrTx/>
              <a:buSz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[Switch-GigabitEthernet0/0/1] port default vlan 10</a:t>
            </a:r>
          </a:p>
          <a:p>
            <a:pPr algn="just" eaLnBrk="1" latinLnBrk="0" hangingPunct="1">
              <a:lnSpc>
                <a:spcPct val="115000"/>
              </a:lnSpc>
              <a:buClrTx/>
              <a:buSz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[Switch-GigabitEthernet0/0/1] quit</a:t>
            </a:r>
          </a:p>
          <a:p>
            <a:pPr algn="just" eaLnBrk="1" latinLnBrk="0" hangingPunct="1">
              <a:lnSpc>
                <a:spcPct val="115000"/>
              </a:lnSpc>
              <a:buClrTx/>
              <a:buSz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[Switch] interface gigabitethernet 0/0/2</a:t>
            </a:r>
          </a:p>
          <a:p>
            <a:pPr algn="just" eaLnBrk="1" latinLnBrk="0" hangingPunct="1">
              <a:lnSpc>
                <a:spcPct val="115000"/>
              </a:lnSpc>
              <a:buClrTx/>
              <a:buSz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[Switch-GigabitEthernet0/0/2] port link-type access</a:t>
            </a:r>
          </a:p>
          <a:p>
            <a:pPr algn="just" eaLnBrk="1" latinLnBrk="0" hangingPunct="1">
              <a:lnSpc>
                <a:spcPct val="115000"/>
              </a:lnSpc>
              <a:buClrTx/>
              <a:buSz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[Switch-GigabitEthernet0/0/2] port default vlan 20</a:t>
            </a:r>
          </a:p>
          <a:p>
            <a:pPr algn="just" eaLnBrk="1" latinLnBrk="0" hangingPunct="1">
              <a:lnSpc>
                <a:spcPct val="115000"/>
              </a:lnSpc>
              <a:buClrTx/>
              <a:buSz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[Switch-GigabitEthernet0/0/2] quit</a:t>
            </a:r>
          </a:p>
          <a:p>
            <a:pPr algn="just" eaLnBrk="1" latinLnBrk="0" hangingPunct="1">
              <a:lnSpc>
                <a:spcPct val="115000"/>
              </a:lnSpc>
              <a:buClrTx/>
              <a:buSz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[Switch] interface gigabitethernet 0/0/3</a:t>
            </a:r>
          </a:p>
          <a:p>
            <a:pPr algn="just" eaLnBrk="1" latinLnBrk="0" hangingPunct="1">
              <a:lnSpc>
                <a:spcPct val="115000"/>
              </a:lnSpc>
              <a:buClrTx/>
              <a:buSz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[Switch-GigabitEthernet0/0/3] port link-type access</a:t>
            </a:r>
          </a:p>
          <a:p>
            <a:pPr algn="just" eaLnBrk="1" latinLnBrk="0" hangingPunct="1">
              <a:lnSpc>
                <a:spcPct val="115000"/>
              </a:lnSpc>
              <a:buClrTx/>
              <a:buSz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[Switch-GigabitEthernet0/0/3] port default vlan 10</a:t>
            </a:r>
          </a:p>
          <a:p>
            <a:pPr algn="just" eaLnBrk="1" latinLnBrk="0" hangingPunct="1">
              <a:lnSpc>
                <a:spcPct val="115000"/>
              </a:lnSpc>
              <a:buClrTx/>
              <a:buSz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[Switch-GigabitEthernet0/0/3] quit</a:t>
            </a:r>
          </a:p>
          <a:p>
            <a:pPr algn="just" eaLnBrk="1" latinLnBrk="0" hangingPunct="1">
              <a:lnSpc>
                <a:spcPct val="115000"/>
              </a:lnSpc>
              <a:buClrTx/>
              <a:buSz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[Switch] interface gigabitethernet 0/0/4</a:t>
            </a:r>
          </a:p>
          <a:p>
            <a:pPr algn="just" eaLnBrk="1" latinLnBrk="0" hangingPunct="1">
              <a:lnSpc>
                <a:spcPct val="115000"/>
              </a:lnSpc>
              <a:buClrTx/>
              <a:buSz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[Switch-GigabitEthernet0/0/4] port link-type hybrid</a:t>
            </a:r>
          </a:p>
          <a:p>
            <a:pPr algn="just" eaLnBrk="1" latinLnBrk="0" hangingPunct="1">
              <a:lnSpc>
                <a:spcPct val="115000"/>
              </a:lnSpc>
              <a:buClrTx/>
              <a:buSzTx/>
              <a:buFontTx/>
              <a:buNone/>
            </a:pPr>
            <a:r>
              <a:rPr lang="zh-CN" altLang="en-US" sz="1800" b="0" dirty="0">
                <a:solidFill>
                  <a:schemeClr val="tx1"/>
                </a:solidFill>
                <a:ea typeface="宋体" panose="02010600030101010101" pitchFamily="2" charset="-122"/>
              </a:rPr>
              <a:t>[Switch-GigabitEthernet0/0/4] port hybrid tagged vlan 10 20</a:t>
            </a:r>
          </a:p>
        </p:txBody>
      </p:sp>
      <p:sp>
        <p:nvSpPr>
          <p:cNvPr id="4" name="矩形标注 3"/>
          <p:cNvSpPr/>
          <p:nvPr/>
        </p:nvSpPr>
        <p:spPr>
          <a:xfrm>
            <a:off x="6108700" y="2369185"/>
            <a:ext cx="2684780" cy="2273935"/>
          </a:xfrm>
          <a:prstGeom prst="wedgeRectCallout">
            <a:avLst>
              <a:gd name="adj1" fmla="val -61140"/>
              <a:gd name="adj2" fmla="val 90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>
                <a:solidFill>
                  <a:schemeClr val="tx1"/>
                </a:solidFill>
              </a:rPr>
              <a:t>验证配置结果:将PC1和PC3配置在一个网段，比如192.168.100.0/24；将PC2配置在另一个网段，比如192.168.200.0/24。PC1和PC3能够互相Ping通，但是均不能Ping通PC2。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877810" cy="6096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VLAN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配置作业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764540"/>
            <a:ext cx="848487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</a:rPr>
              <a:t>组网需求</a:t>
            </a:r>
          </a:p>
          <a:p>
            <a:pPr indent="304800" algn="just" eaLnBrk="1" latinLnBrk="0" hangingPunct="1">
              <a:lnSpc>
                <a:spcPct val="110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如图所示，</a:t>
            </a:r>
            <a:r>
              <a:rPr sz="2400" b="0" dirty="0">
                <a:solidFill>
                  <a:schemeClr val="tx1"/>
                </a:solidFill>
                <a:ea typeface="宋体" panose="02010600030101010101" pitchFamily="2" charset="-122"/>
              </a:rPr>
              <a:t>某企业的交换机连接有很多用户，且相同业务用户通过不同的设备接入企业网络。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为了通信的安全性和避免广播风暴，企业希望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相同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业务用户之间可以互相访问，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不同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业务用户不能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互相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访问。现在，通过在交换机上配置基于接口划分的VLAN，来满足企业的需求。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75" y="3619500"/>
            <a:ext cx="5466080" cy="2096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877810" cy="6096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VLAN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配置作业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764540"/>
            <a:ext cx="8484870" cy="145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</a:rPr>
              <a:t>具体要求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根据组网</a:t>
            </a:r>
            <a:r>
              <a:rPr sz="2400" b="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需求和</a:t>
            </a:r>
            <a:r>
              <a:rPr sz="2400" b="0" dirty="0">
                <a:solidFill>
                  <a:schemeClr val="tx1"/>
                </a:solidFill>
                <a:ea typeface="宋体" panose="02010600030101010101" pitchFamily="2" charset="-122"/>
              </a:rPr>
              <a:t>拓扑图，在eNSP上完成虚拟实验，并提交实验配置文件</a:t>
            </a:r>
            <a:r>
              <a:rPr 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  <a:endParaRPr lang="zh-CN" altLang="en-US" sz="24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2740" y="2199640"/>
            <a:ext cx="848487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</a:rPr>
              <a:t>配置思路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1.</a:t>
            </a:r>
            <a:r>
              <a:rPr 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创建VLAN并将连接用户的接口加入VLAN，实现不同业务用户之间的二层流量隔离。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2.</a:t>
            </a:r>
            <a:r>
              <a:rPr 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配置SwitchA和SwitchB之间的链路类型及通过的VLAN，实现相同业务用户通过SwitchA和SwitchB通信。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检查</a:t>
            </a:r>
            <a:r>
              <a:rPr lang="zh-CN" sz="2400" b="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VLAN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配置结果。</a:t>
            </a:r>
            <a:endParaRPr lang="zh-CN" altLang="en-US" sz="24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indent="304800" algn="just" eaLnBrk="1" latinLnBrk="0" hangingPunct="1">
              <a:lnSpc>
                <a:spcPct val="120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.验证用户之间的连通性。</a:t>
            </a:r>
            <a:endParaRPr lang="zh-CN" sz="24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ym typeface="+mn-ea"/>
              </a:rPr>
              <a:t>VLAN简介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692785"/>
            <a:ext cx="8484870" cy="2091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30200" algn="just" eaLnBrk="1" latinLnBrk="0" hangingPunct="1">
              <a:lnSpc>
                <a:spcPct val="125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sz="2600" b="0" dirty="0">
                <a:solidFill>
                  <a:schemeClr val="tx1"/>
                </a:solidFill>
                <a:ea typeface="宋体" panose="02010600030101010101" pitchFamily="2" charset="-122"/>
              </a:rPr>
              <a:t>我们看</a:t>
            </a:r>
            <a:r>
              <a:rPr sz="2600" b="0" dirty="0">
                <a:solidFill>
                  <a:schemeClr val="tx1"/>
                </a:solidFill>
                <a:ea typeface="宋体" panose="02010600030101010101" pitchFamily="2" charset="-122"/>
              </a:rPr>
              <a:t>一个典型的VLAN应用组网图。</a:t>
            </a:r>
          </a:p>
          <a:p>
            <a:pPr indent="330200" algn="just" eaLnBrk="1" latinLnBrk="0" hangingPunct="1">
              <a:lnSpc>
                <a:spcPct val="125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sz="2600" b="0" dirty="0">
                <a:solidFill>
                  <a:schemeClr val="tx1"/>
                </a:solidFill>
                <a:ea typeface="宋体" panose="02010600030101010101" pitchFamily="2" charset="-122"/>
              </a:rPr>
              <a:t>两台交换机放置在不同的地点，比如写字楼的不同楼层。每台交换机分别连接两台计算机，他们分别属于两个不同的VLAN，比如不同的企业客户。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966085"/>
            <a:ext cx="4825365" cy="2908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ym typeface="+mn-ea"/>
              </a:rPr>
              <a:t>VLAN简介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692785"/>
            <a:ext cx="8484870" cy="536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en-US" altLang="zh-CN" sz="2600" dirty="0">
                <a:solidFill>
                  <a:schemeClr val="tx1"/>
                </a:solidFill>
                <a:ea typeface="宋体" panose="02010600030101010101" pitchFamily="2" charset="-122"/>
              </a:rPr>
              <a:t>VLAN</a:t>
            </a: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</a:rPr>
              <a:t>技术主要有以下优势</a:t>
            </a:r>
            <a:r>
              <a:rPr lang="zh-CN" altLang="en-US" sz="2600" b="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en-US" altLang="zh-CN" sz="2600" b="0" dirty="0">
                <a:solidFill>
                  <a:schemeClr val="tx1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600" b="0" dirty="0">
                <a:solidFill>
                  <a:schemeClr val="tx1"/>
                </a:solidFill>
                <a:ea typeface="宋体" panose="02010600030101010101" pitchFamily="2" charset="-122"/>
              </a:rPr>
              <a:t>限制广播域：广播域被限制在一个VLAN内，节省了带宽，提高了网络处理能力。</a:t>
            </a:r>
          </a:p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en-US" altLang="zh-CN" sz="2600" b="0" dirty="0">
                <a:solidFill>
                  <a:schemeClr val="tx1"/>
                </a:solidFill>
                <a:ea typeface="宋体" panose="02010600030101010101" pitchFamily="2" charset="-122"/>
              </a:rPr>
              <a:t>2.</a:t>
            </a:r>
            <a:r>
              <a:rPr lang="zh-CN" altLang="en-US" sz="2600" b="0" dirty="0">
                <a:solidFill>
                  <a:schemeClr val="tx1"/>
                </a:solidFill>
                <a:ea typeface="宋体" panose="02010600030101010101" pitchFamily="2" charset="-122"/>
              </a:rPr>
              <a:t>增强局域网的安全性：不同VLAN内的报文在传输时是相互隔离的，即一个VLAN内的用户不能和其它VLAN内的用户直接通信。</a:t>
            </a:r>
          </a:p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en-US" altLang="zh-CN" sz="2600" b="0" dirty="0">
                <a:solidFill>
                  <a:schemeClr val="tx1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2600" b="0" dirty="0">
                <a:solidFill>
                  <a:schemeClr val="tx1"/>
                </a:solidFill>
                <a:ea typeface="宋体" panose="02010600030101010101" pitchFamily="2" charset="-122"/>
              </a:rPr>
              <a:t>提高了网络的健壮性：故障被限制在一个VLAN内，本VLAN内的故障不会影响其他VLAN的正常工作。</a:t>
            </a:r>
          </a:p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en-US" altLang="zh-CN" sz="2600" b="0" dirty="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600" b="0" dirty="0">
                <a:solidFill>
                  <a:schemeClr val="tx1"/>
                </a:solidFill>
                <a:ea typeface="宋体" panose="02010600030101010101" pitchFamily="2" charset="-122"/>
              </a:rPr>
              <a:t>灵活构建虚拟工作组：用VLAN可以划分不同的用户到不同的工作组，同一工作组的用户也不必局限于某一固定的物理范围，网络构建和维护更方便灵活。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VLAN</a:t>
            </a:r>
            <a:r>
              <a:rPr lang="zh-CN" altLang="en-US" sz="2800" smtClean="0"/>
              <a:t>基本概念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764540"/>
            <a:ext cx="8484870" cy="2786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</a:rPr>
              <a:t>VLAN标签</a:t>
            </a:r>
          </a:p>
          <a:p>
            <a:pPr indent="3048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要使交换机能够分辨不同VLAN的报文，需要在报文中添加标识VLAN信息的字段。IEEE 802.1Q协议规定，在以太网数据帧的目的MAC地址和源MAC地址字段之后、协议类型字段之前加入4个字节的VLAN标签（又称VLAN Tag，简称Tag），用以标识VLAN信息。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8239" b="71462"/>
          <a:stretch>
            <a:fillRect/>
          </a:stretch>
        </p:blipFill>
        <p:spPr>
          <a:xfrm>
            <a:off x="3495675" y="3783330"/>
            <a:ext cx="4588510" cy="608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49101"/>
          <a:stretch>
            <a:fillRect/>
          </a:stretch>
        </p:blipFill>
        <p:spPr>
          <a:xfrm>
            <a:off x="3328670" y="4594860"/>
            <a:ext cx="4882515" cy="16262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4975" y="3960495"/>
            <a:ext cx="2653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/>
              <a:t>传统的以太网数据帧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4975" y="4821555"/>
            <a:ext cx="2653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VLAN</a:t>
            </a:r>
            <a:r>
              <a:rPr lang="zh-CN" altLang="en-US" sz="2000"/>
              <a:t>数据帧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ym typeface="+mn-ea"/>
              </a:rPr>
              <a:t>VLAN</a:t>
            </a:r>
            <a:r>
              <a:rPr lang="zh-CN" altLang="en-US" sz="2800" smtClean="0">
                <a:sym typeface="+mn-ea"/>
              </a:rPr>
              <a:t>基本概念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764540"/>
            <a:ext cx="8484870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04800" algn="just" eaLnBrk="1" latinLnBrk="0" hangingPunct="1">
              <a:lnSpc>
                <a:spcPct val="125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3588401361"/>
                </a:ext>
              </a:extLst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VLAN标签包含4个字段，各字段含义如表所示：</a:t>
            </a:r>
          </a:p>
        </p:txBody>
      </p:sp>
      <p:graphicFrame>
        <p:nvGraphicFramePr>
          <p:cNvPr id="3" name="对象 2"/>
          <p:cNvGraphicFramePr/>
          <p:nvPr/>
        </p:nvGraphicFramePr>
        <p:xfrm>
          <a:off x="676275" y="1351280"/>
          <a:ext cx="7892415" cy="4954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7444740" imgH="4953000" progId="Paint.Picture">
                  <p:embed/>
                </p:oleObj>
              </mc:Choice>
              <mc:Fallback>
                <p:oleObj r:id="rId3" imgW="7444740" imgH="49530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275" y="1351280"/>
                        <a:ext cx="7892415" cy="4954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0485"/>
            <a:ext cx="7239000" cy="609600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ym typeface="+mn-ea"/>
              </a:rPr>
              <a:t>VLAN</a:t>
            </a:r>
            <a:r>
              <a:rPr lang="zh-CN" altLang="en-US" sz="2800" smtClean="0">
                <a:sym typeface="+mn-ea"/>
              </a:rPr>
              <a:t>基本概念</a:t>
            </a:r>
            <a:endParaRPr lang="zh-CN" altLang="en-US" sz="2800" smtClean="0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332740" y="836295"/>
            <a:ext cx="8484870" cy="152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30200" algn="just" eaLnBrk="1" latinLnBrk="0" hangingPunct="1">
              <a:lnSpc>
                <a:spcPct val="120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b="0" dirty="0">
                <a:solidFill>
                  <a:schemeClr val="tx1"/>
                </a:solidFill>
                <a:ea typeface="宋体" panose="02010600030101010101" pitchFamily="2" charset="-122"/>
              </a:rPr>
              <a:t>交换机利用VLAN标签中的VID来识别数据帧所属的VLAN，广播帧只在同一VLAN内转发，这就将广播域限制在一个VLAN内。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32740" y="2343150"/>
            <a:ext cx="8484870" cy="392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l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à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—"/>
              <a:defRPr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sz="1600">
                <a:solidFill>
                  <a:srgbClr val="000000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indent="330200" algn="just" eaLnBrk="1" latinLnBrk="0" hangingPunct="1">
              <a:lnSpc>
                <a:spcPct val="120000"/>
              </a:lnSpc>
              <a:buClr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dirty="0">
                <a:solidFill>
                  <a:schemeClr val="tx1"/>
                </a:solidFill>
                <a:ea typeface="宋体" panose="02010600030101010101" pitchFamily="2" charset="-122"/>
              </a:rPr>
              <a:t>常用设备收发数据帧的VLAN标签情况</a:t>
            </a:r>
          </a:p>
          <a:p>
            <a:pPr indent="330200" algn="just" eaLnBrk="1" latinLnBrk="0" hangingPunct="1">
              <a:lnSpc>
                <a:spcPct val="120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b="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在一个VLAN交换网络中，以太网帧主要有以下两种形式：有标记帧（Tagged帧），加入了4字节VLAN标签的帧；无标记帧（Untagged帧），原始的、未加入4字节VLAN标签的帧。</a:t>
            </a:r>
          </a:p>
          <a:p>
            <a:pPr indent="330200" algn="just" eaLnBrk="1" latinLnBrk="0" hangingPunct="1">
              <a:lnSpc>
                <a:spcPct val="120000"/>
              </a:lnSpc>
              <a:buClrTx/>
              <a:buSzTx/>
              <a:buFontTx/>
              <a:buNone/>
              <a:extLst>
                <a:ext uri="{35155182-B16C-46BC-9424-99874614C6A1}">
                  <wpsdc:indentchars xmlns="" xmlns:wpsdc="http://www.wps.cn/officeDocument/2017/drawingmlCustomData" val="100" checksum="4069388107"/>
                </a:ext>
              </a:extLst>
            </a:pPr>
            <a:r>
              <a:rPr lang="zh-CN" altLang="en-US" sz="2600" b="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常用设备中：用户主机、服务器、Hub、傻瓜交换机只能收发Untagged帧；交换机、路由器等既能收发Tagged帧，也能收发Untagged帧。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3C_PPT_模板Training">
  <a:themeElements>
    <a:clrScheme name="H3C_PPT_模板Trai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3C_PPT_模板Training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3C_PPT_模板Trai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3C_PPT_模板Trai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3C_PPT_模板Trai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3C_PPT_模板Trai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3C_PPT_模板Trai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3C_PPT_模板Trai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模板Trai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模板Trai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模板Trai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模板Trai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模板Trai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3C_PPT_模板Trai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备份中心</Template>
  <TotalTime>59</TotalTime>
  <Words>4369</Words>
  <Application>Microsoft Office PowerPoint</Application>
  <PresentationFormat>全屏显示(4:3)</PresentationFormat>
  <Paragraphs>273</Paragraphs>
  <Slides>45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9" baseType="lpstr">
      <vt:lpstr>H3C_PPT_模板Training</vt:lpstr>
      <vt:lpstr>1_自定义设计方案</vt:lpstr>
      <vt:lpstr>2_自定义设计方案</vt:lpstr>
      <vt:lpstr>Paint.Picture</vt:lpstr>
      <vt:lpstr>网络管理</vt:lpstr>
      <vt:lpstr>PowerPoint 演示文稿</vt:lpstr>
      <vt:lpstr>PowerPoint 演示文稿</vt:lpstr>
      <vt:lpstr>VLAN简介</vt:lpstr>
      <vt:lpstr>VLAN简介</vt:lpstr>
      <vt:lpstr>VLAN简介</vt:lpstr>
      <vt:lpstr>VLAN基本概念</vt:lpstr>
      <vt:lpstr>VLAN基本概念</vt:lpstr>
      <vt:lpstr>VLAN基本概念</vt:lpstr>
      <vt:lpstr>VLAN基本概念</vt:lpstr>
      <vt:lpstr>VLAN基本概念</vt:lpstr>
      <vt:lpstr>VLAN基本概念</vt:lpstr>
      <vt:lpstr>VLAN基本概念</vt:lpstr>
      <vt:lpstr>VLAN基本概念</vt:lpstr>
      <vt:lpstr>VLAN基本概念</vt:lpstr>
      <vt:lpstr>VLAN基本概念</vt:lpstr>
      <vt:lpstr>VLAN基本概念</vt:lpstr>
      <vt:lpstr>VLAN基本概念</vt:lpstr>
      <vt:lpstr>VLAN基本概念</vt:lpstr>
      <vt:lpstr>VLAN划分</vt:lpstr>
      <vt:lpstr>VLAN内互访</vt:lpstr>
      <vt:lpstr>VLAN内互访</vt:lpstr>
      <vt:lpstr>VLAN内互访</vt:lpstr>
      <vt:lpstr>VLAN内互访</vt:lpstr>
      <vt:lpstr>VLAN内互访</vt:lpstr>
      <vt:lpstr>VLAN内互访</vt:lpstr>
      <vt:lpstr>VLAN内互访</vt:lpstr>
      <vt:lpstr>管理VLAN</vt:lpstr>
      <vt:lpstr>VLAN配置注意事项</vt:lpstr>
      <vt:lpstr>基于接口划分VLAN的配置</vt:lpstr>
      <vt:lpstr>基于接口划分VLAN的配置</vt:lpstr>
      <vt:lpstr>基于接口划分VLAN的配置</vt:lpstr>
      <vt:lpstr>基于接口划分VLAN的配置</vt:lpstr>
      <vt:lpstr>管理VLAN的配置</vt:lpstr>
      <vt:lpstr>常用的VLAN配置命令</vt:lpstr>
      <vt:lpstr>常用的VLAN配置命令</vt:lpstr>
      <vt:lpstr>常用的VLAN配置命令</vt:lpstr>
      <vt:lpstr>常用的VLAN配置命令</vt:lpstr>
      <vt:lpstr>常用的VLAN配置命令</vt:lpstr>
      <vt:lpstr>常用的VLAN配置命令</vt:lpstr>
      <vt:lpstr>常用的VLAN配置命令</vt:lpstr>
      <vt:lpstr>基于接口划分VLAN的配置示例</vt:lpstr>
      <vt:lpstr>基于接口划分VLAN的配置示例</vt:lpstr>
      <vt:lpstr>VLAN配置作业</vt:lpstr>
      <vt:lpstr>VLAN配置作业</vt:lpstr>
    </vt:vector>
  </TitlesOfParts>
  <Company>JLU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局域网技术与组网工程</dc:title>
  <dc:creator>wyr</dc:creator>
  <cp:lastModifiedBy>Jerry Yao</cp:lastModifiedBy>
  <cp:revision>618</cp:revision>
  <dcterms:created xsi:type="dcterms:W3CDTF">2008-03-10T01:50:00Z</dcterms:created>
  <dcterms:modified xsi:type="dcterms:W3CDTF">2022-05-09T15:09:30Z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