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handoutMasterIdLst>
    <p:handoutMasterId r:id="rId35"/>
  </p:handoutMasterIdLst>
  <p:sldIdLst>
    <p:sldId id="28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5" r:id="rId11"/>
    <p:sldId id="267" r:id="rId12"/>
    <p:sldId id="288" r:id="rId13"/>
    <p:sldId id="289" r:id="rId14"/>
    <p:sldId id="290" r:id="rId15"/>
    <p:sldId id="291" r:id="rId16"/>
    <p:sldId id="273" r:id="rId17"/>
    <p:sldId id="274" r:id="rId18"/>
    <p:sldId id="275" r:id="rId19"/>
    <p:sldId id="281" r:id="rId20"/>
    <p:sldId id="282" r:id="rId21"/>
    <p:sldId id="295" r:id="rId22"/>
    <p:sldId id="294" r:id="rId23"/>
    <p:sldId id="296" r:id="rId24"/>
    <p:sldId id="297" r:id="rId25"/>
    <p:sldId id="298" r:id="rId26"/>
    <p:sldId id="299" r:id="rId27"/>
    <p:sldId id="300" r:id="rId28"/>
    <p:sldId id="302" r:id="rId29"/>
    <p:sldId id="293" r:id="rId30"/>
    <p:sldId id="277" r:id="rId31"/>
    <p:sldId id="278" r:id="rId32"/>
    <p:sldId id="279" r:id="rId33"/>
    <p:sldId id="28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 autoAdjust="0"/>
  </p:normalViewPr>
  <p:slideViewPr>
    <p:cSldViewPr>
      <p:cViewPr>
        <p:scale>
          <a:sx n="77" d="100"/>
          <a:sy n="77" d="100"/>
        </p:scale>
        <p:origin x="2616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046" y="41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90C6D-3F30-4F28-99C3-FDA36ACA185B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0D877-2A8A-465E-B271-CE45604C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327478" y="2350305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(Factory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93480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101080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46517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8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44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19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38291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693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2" r:id="rId4"/>
    <p:sldLayoutId id="2147483683" r:id="rId5"/>
    <p:sldLayoutId id="2147483685" r:id="rId6"/>
    <p:sldLayoutId id="2147483686" r:id="rId7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79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94209"/>
          <p:cNvSpPr>
            <a:spLocks noGrp="1" noRot="1" noChangeArrowheads="1"/>
          </p:cNvSpPr>
          <p:nvPr>
            <p:ph type="title"/>
          </p:nvPr>
        </p:nvSpPr>
        <p:spPr>
          <a:xfrm>
            <a:off x="304800" y="152486"/>
            <a:ext cx="8540750" cy="304792"/>
          </a:xfrm>
        </p:spPr>
        <p:txBody>
          <a:bodyPr/>
          <a:lstStyle/>
          <a:p>
            <a:r>
              <a:rPr lang="zh-CN" altLang="en-US" dirty="0"/>
              <a:t>工厂方法模式结构</a:t>
            </a:r>
          </a:p>
        </p:txBody>
      </p:sp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868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86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8396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适应变化</a:t>
            </a:r>
          </a:p>
        </p:txBody>
      </p:sp>
      <p:sp>
        <p:nvSpPr>
          <p:cNvPr id="13314" name="文本占位符 83970"/>
          <p:cNvSpPr>
            <a:spLocks noGrp="1" noRot="1" noChangeArrowheads="1"/>
          </p:cNvSpPr>
          <p:nvPr>
            <p:ph idx="1"/>
          </p:nvPr>
        </p:nvSpPr>
        <p:spPr>
          <a:xfrm>
            <a:off x="504406" y="1089967"/>
            <a:ext cx="8207375" cy="5155558"/>
          </a:xfrm>
        </p:spPr>
        <p:txBody>
          <a:bodyPr/>
          <a:lstStyle/>
          <a:p>
            <a:r>
              <a:rPr lang="zh-CN" altLang="en-US" dirty="0"/>
              <a:t>增加新的子类，如</a:t>
            </a:r>
            <a:r>
              <a:rPr lang="en-US" altLang="zh-CN" dirty="0" err="1"/>
              <a:t>ProductC</a:t>
            </a:r>
            <a:r>
              <a:rPr lang="zh-CN" altLang="en-US" dirty="0"/>
              <a:t>或</a:t>
            </a:r>
            <a:r>
              <a:rPr lang="en-US" altLang="zh-CN" dirty="0" err="1"/>
              <a:t>Rabit</a:t>
            </a:r>
            <a:endParaRPr lang="en-US" altLang="zh-CN" dirty="0"/>
          </a:p>
          <a:p>
            <a:r>
              <a:rPr lang="zh-CN" altLang="en-US" dirty="0"/>
              <a:t>增加新的子类，如</a:t>
            </a:r>
            <a:r>
              <a:rPr lang="en-US" altLang="zh-CN" dirty="0"/>
              <a:t>ProductA1</a:t>
            </a:r>
            <a:r>
              <a:rPr lang="zh-CN" altLang="en-US" dirty="0"/>
              <a:t>，</a:t>
            </a:r>
            <a:r>
              <a:rPr lang="en-US" altLang="zh-CN" dirty="0"/>
              <a:t>ProductA2</a:t>
            </a:r>
            <a:r>
              <a:rPr lang="zh-CN" altLang="en-US" dirty="0"/>
              <a:t>，</a:t>
            </a:r>
            <a:r>
              <a:rPr lang="en-US" altLang="zh-CN" dirty="0" err="1"/>
              <a:t>BlackDog</a:t>
            </a:r>
            <a:r>
              <a:rPr lang="zh-CN" altLang="en-US" dirty="0"/>
              <a:t>，</a:t>
            </a:r>
            <a:r>
              <a:rPr lang="en-US" altLang="zh-CN" dirty="0" err="1"/>
              <a:t>WhiteDog</a:t>
            </a:r>
            <a:endParaRPr lang="en-US" altLang="zh-CN" dirty="0"/>
          </a:p>
          <a:p>
            <a:r>
              <a:rPr lang="zh-CN" altLang="en-US" dirty="0"/>
              <a:t>各种子类组合使用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76AA65-6F94-4143-B970-99113934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02" y="76288"/>
            <a:ext cx="4800474" cy="498717"/>
          </a:xfrm>
        </p:spPr>
        <p:txBody>
          <a:bodyPr/>
          <a:lstStyle/>
          <a:p>
            <a:r>
              <a:rPr lang="zh-CN" altLang="en-US" dirty="0"/>
              <a:t>多个工厂类</a:t>
            </a:r>
            <a:r>
              <a:rPr lang="en-US" altLang="zh-CN" dirty="0"/>
              <a:t>,</a:t>
            </a:r>
            <a:r>
              <a:rPr lang="zh-CN" altLang="en-US" dirty="0"/>
              <a:t>每个工厂一个工厂方法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5C4B3B-9DDE-4B3E-AFC7-057C1DE09E37}"/>
              </a:ext>
            </a:extLst>
          </p:cNvPr>
          <p:cNvSpPr txBox="1"/>
          <p:nvPr/>
        </p:nvSpPr>
        <p:spPr>
          <a:xfrm>
            <a:off x="6629346" y="1458018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IAnimal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15ED7E-B22E-4697-8601-995B2370C52B}"/>
              </a:ext>
            </a:extLst>
          </p:cNvPr>
          <p:cNvSpPr txBox="1"/>
          <p:nvPr/>
        </p:nvSpPr>
        <p:spPr>
          <a:xfrm>
            <a:off x="5995032" y="2667020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Dog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6FD377-7B85-44BC-8979-2F7ED666DB7F}"/>
              </a:ext>
            </a:extLst>
          </p:cNvPr>
          <p:cNvSpPr txBox="1"/>
          <p:nvPr/>
        </p:nvSpPr>
        <p:spPr>
          <a:xfrm>
            <a:off x="7467524" y="2667020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Rabbit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E2C9AEB-DEBB-4B20-B059-CCAD42E28D3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553148" y="1981238"/>
            <a:ext cx="723881" cy="6857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041824-9288-4FB4-BB14-D882F12F40C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7277029" y="1981238"/>
            <a:ext cx="824810" cy="6880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5BFFF14-6E46-401A-98D0-E1638147B901}"/>
              </a:ext>
            </a:extLst>
          </p:cNvPr>
          <p:cNvSpPr txBox="1"/>
          <p:nvPr/>
        </p:nvSpPr>
        <p:spPr>
          <a:xfrm>
            <a:off x="846867" y="962155"/>
            <a:ext cx="4520044" cy="1366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</a:t>
            </a:r>
            <a:r>
              <a:rPr lang="en-US" altLang="zh-CN" sz="1800" dirty="0" err="1"/>
              <a:t>AniFactory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public:  virtual ~</a:t>
            </a:r>
            <a:r>
              <a:rPr lang="en-US" altLang="zh-CN" sz="1800" dirty="0" err="1"/>
              <a:t>AniFactory</a:t>
            </a:r>
            <a:r>
              <a:rPr lang="en-US" altLang="zh-CN" sz="1800" dirty="0"/>
              <a:t>( ) = 0;</a:t>
            </a:r>
          </a:p>
          <a:p>
            <a:r>
              <a:rPr lang="en-US" altLang="zh-CN" sz="1800" dirty="0"/>
              <a:t>virtual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createAni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( int type ) = 0; </a:t>
            </a:r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BB53E9-7BAB-4980-AAEE-9F1A946D044E}"/>
              </a:ext>
            </a:extLst>
          </p:cNvPr>
          <p:cNvSpPr txBox="1"/>
          <p:nvPr/>
        </p:nvSpPr>
        <p:spPr>
          <a:xfrm>
            <a:off x="831373" y="2667020"/>
            <a:ext cx="4502608" cy="269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</a:t>
            </a:r>
            <a:r>
              <a:rPr lang="en-US" altLang="zh-CN" sz="1800" dirty="0" err="1"/>
              <a:t>MyAniFactory:pubic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AniFactory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public:</a:t>
            </a:r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createAni</a:t>
            </a:r>
            <a:r>
              <a:rPr lang="en-US" altLang="zh-CN" sz="1800" dirty="0"/>
              <a:t>(int t){ </a:t>
            </a:r>
          </a:p>
          <a:p>
            <a:r>
              <a:rPr lang="en-US" altLang="zh-CN" sz="1800" dirty="0"/>
              <a:t>          if(t==1) return new Dog();</a:t>
            </a:r>
          </a:p>
          <a:p>
            <a:r>
              <a:rPr lang="en-US" altLang="zh-CN" sz="1800" dirty="0"/>
              <a:t>          else if(t==2) return new Rabbit();</a:t>
            </a:r>
          </a:p>
          <a:p>
            <a:r>
              <a:rPr lang="en-US" altLang="zh-CN" sz="1800" dirty="0"/>
              <a:t>          ….</a:t>
            </a:r>
          </a:p>
          <a:p>
            <a:r>
              <a:rPr lang="en-US" altLang="zh-CN" sz="1800" dirty="0"/>
              <a:t>    } </a:t>
            </a:r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350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076D-479D-42EB-9CEA-65E2ADB0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4885477" cy="498717"/>
          </a:xfrm>
        </p:spPr>
        <p:txBody>
          <a:bodyPr/>
          <a:lstStyle/>
          <a:p>
            <a:r>
              <a:rPr lang="zh-CN" altLang="en-US" dirty="0"/>
              <a:t>多个工厂类</a:t>
            </a:r>
            <a:r>
              <a:rPr lang="en-US" altLang="zh-CN" dirty="0"/>
              <a:t>,</a:t>
            </a:r>
            <a:r>
              <a:rPr lang="zh-CN" altLang="en-US" dirty="0"/>
              <a:t>每个工厂一个工厂方法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C25788-027C-4E57-A45E-C166A56CC744}"/>
              </a:ext>
            </a:extLst>
          </p:cNvPr>
          <p:cNvSpPr txBox="1"/>
          <p:nvPr/>
        </p:nvSpPr>
        <p:spPr>
          <a:xfrm>
            <a:off x="6347526" y="1991140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IPlace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8A817B-253E-4022-B9D6-614C0828DC0B}"/>
              </a:ext>
            </a:extLst>
          </p:cNvPr>
          <p:cNvSpPr txBox="1"/>
          <p:nvPr/>
        </p:nvSpPr>
        <p:spPr>
          <a:xfrm>
            <a:off x="5686474" y="2932392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Yard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70E08A-5266-4367-A08A-06AA4EADF52B}"/>
              </a:ext>
            </a:extLst>
          </p:cNvPr>
          <p:cNvSpPr txBox="1"/>
          <p:nvPr/>
        </p:nvSpPr>
        <p:spPr>
          <a:xfrm>
            <a:off x="7203641" y="2927884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Square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C9AAB00-7326-4483-AECE-0E1287B6E394}"/>
              </a:ext>
            </a:extLst>
          </p:cNvPr>
          <p:cNvCxnSpPr>
            <a:cxnSpLocks/>
          </p:cNvCxnSpPr>
          <p:nvPr/>
        </p:nvCxnSpPr>
        <p:spPr>
          <a:xfrm flipV="1">
            <a:off x="6310680" y="2512106"/>
            <a:ext cx="661052" cy="4180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FBE310C-446C-4E12-8C24-700F1BA2BC1A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995209" y="2514360"/>
            <a:ext cx="856115" cy="4135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282F84-4EA3-48C6-A579-1FAE800D15E4}"/>
              </a:ext>
            </a:extLst>
          </p:cNvPr>
          <p:cNvSpPr txBox="1"/>
          <p:nvPr/>
        </p:nvSpPr>
        <p:spPr>
          <a:xfrm>
            <a:off x="690558" y="1363601"/>
            <a:ext cx="4514889" cy="1366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</a:t>
            </a:r>
            <a:r>
              <a:rPr lang="en-US" altLang="zh-CN" sz="1800" dirty="0" err="1"/>
              <a:t>PlaceFactory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public:  virtual ~</a:t>
            </a:r>
            <a:r>
              <a:rPr lang="en-US" altLang="zh-CN" sz="1800" dirty="0" err="1"/>
              <a:t>PlaceFactory</a:t>
            </a:r>
            <a:r>
              <a:rPr lang="en-US" altLang="zh-CN" sz="1800" dirty="0"/>
              <a:t>( ) = 0;</a:t>
            </a:r>
          </a:p>
          <a:p>
            <a:r>
              <a:rPr lang="en-US" altLang="zh-CN" sz="1800" dirty="0"/>
              <a:t>              virtual </a:t>
            </a:r>
            <a:r>
              <a:rPr lang="en-US" altLang="zh-CN" sz="1800" dirty="0" err="1"/>
              <a:t>IPlace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800" dirty="0"/>
              <a:t> ( int k) = 0; </a:t>
            </a:r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65CB8A-88D9-4A61-B14E-C4A3CCF45F66}"/>
              </a:ext>
            </a:extLst>
          </p:cNvPr>
          <p:cNvSpPr txBox="1"/>
          <p:nvPr/>
        </p:nvSpPr>
        <p:spPr>
          <a:xfrm>
            <a:off x="684938" y="3180222"/>
            <a:ext cx="4502608" cy="269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PlaceFactory01:pubic </a:t>
            </a:r>
            <a:r>
              <a:rPr lang="en-US" altLang="zh-CN" sz="1800" dirty="0" err="1"/>
              <a:t>PlaceFactory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public: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IPlace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800" dirty="0"/>
              <a:t> ( int k ) { </a:t>
            </a:r>
          </a:p>
          <a:p>
            <a:r>
              <a:rPr lang="en-US" altLang="zh-CN" sz="1800" dirty="0"/>
              <a:t>          if(k==1) return new Yard();</a:t>
            </a:r>
          </a:p>
          <a:p>
            <a:r>
              <a:rPr lang="en-US" altLang="zh-CN" sz="1800" dirty="0"/>
              <a:t>          else if(k==2) return new Square();</a:t>
            </a:r>
          </a:p>
          <a:p>
            <a:r>
              <a:rPr lang="en-US" altLang="zh-CN" sz="1800" dirty="0"/>
              <a:t>          ….</a:t>
            </a:r>
          </a:p>
          <a:p>
            <a:r>
              <a:rPr lang="en-US" altLang="zh-CN" sz="1800" dirty="0"/>
              <a:t>    } </a:t>
            </a:r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210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076D-479D-42EB-9CEA-65E2ADB0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多工厂的使用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65CB8A-88D9-4A61-B14E-C4A3CCF45F66}"/>
              </a:ext>
            </a:extLst>
          </p:cNvPr>
          <p:cNvSpPr txBox="1"/>
          <p:nvPr/>
        </p:nvSpPr>
        <p:spPr>
          <a:xfrm>
            <a:off x="2819446" y="685872"/>
            <a:ext cx="5563418" cy="565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Client{</a:t>
            </a:r>
          </a:p>
          <a:p>
            <a:r>
              <a:rPr lang="en-US" altLang="zh-CN" sz="1600" dirty="0"/>
              <a:t>public:</a:t>
            </a:r>
          </a:p>
          <a:p>
            <a:r>
              <a:rPr lang="en-US" altLang="zh-CN" sz="1600" dirty="0"/>
              <a:t>    Client() { </a:t>
            </a:r>
          </a:p>
          <a:p>
            <a:r>
              <a:rPr lang="en-US" altLang="zh-CN" sz="1600" dirty="0"/>
              <a:t>           </a:t>
            </a:r>
            <a:r>
              <a:rPr lang="en-US" altLang="zh-CN" sz="1600" dirty="0" err="1"/>
              <a:t>mPlaceFac</a:t>
            </a:r>
            <a:r>
              <a:rPr lang="en-US" altLang="zh-CN" sz="1600" dirty="0"/>
              <a:t> = new PlaceFactory01(); </a:t>
            </a:r>
          </a:p>
          <a:p>
            <a:r>
              <a:rPr lang="en-US" altLang="zh-CN" sz="1600" dirty="0"/>
              <a:t>           </a:t>
            </a:r>
            <a:r>
              <a:rPr lang="en-US" altLang="zh-CN" sz="1600" dirty="0" err="1"/>
              <a:t>mAniFac</a:t>
            </a:r>
            <a:r>
              <a:rPr lang="en-US" altLang="zh-CN" sz="1600" dirty="0"/>
              <a:t> =     new </a:t>
            </a:r>
            <a:r>
              <a:rPr lang="en-US" altLang="zh-CN" sz="1600" dirty="0" err="1"/>
              <a:t>MyAniFactory</a:t>
            </a:r>
            <a:r>
              <a:rPr lang="en-US" altLang="zh-CN" sz="1600" dirty="0"/>
              <a:t>( 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~Client() {</a:t>
            </a:r>
          </a:p>
          <a:p>
            <a:r>
              <a:rPr lang="en-US" altLang="zh-CN" sz="1600" dirty="0"/>
              <a:t>           delete </a:t>
            </a:r>
            <a:r>
              <a:rPr lang="en-US" altLang="zh-CN" sz="1600" dirty="0" err="1"/>
              <a:t>mAniFac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     delete </a:t>
            </a:r>
            <a:r>
              <a:rPr lang="en-US" altLang="zh-CN" sz="1600" dirty="0" err="1"/>
              <a:t>mPlaceFac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   void </a:t>
            </a:r>
            <a:r>
              <a:rPr lang="en-US" altLang="zh-CN" sz="1600" dirty="0" err="1">
                <a:solidFill>
                  <a:srgbClr val="0000FF"/>
                </a:solidFill>
              </a:rPr>
              <a:t>useXxxx</a:t>
            </a:r>
            <a:r>
              <a:rPr lang="en-US" altLang="zh-CN" sz="1600" dirty="0">
                <a:solidFill>
                  <a:srgbClr val="0000FF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          </a:t>
            </a:r>
            <a:r>
              <a:rPr lang="en-US" altLang="zh-CN" sz="1600" dirty="0" err="1">
                <a:solidFill>
                  <a:srgbClr val="0000FF"/>
                </a:solidFill>
              </a:rPr>
              <a:t>Ianimal</a:t>
            </a:r>
            <a:r>
              <a:rPr lang="en-US" altLang="zh-CN" sz="1600" dirty="0">
                <a:solidFill>
                  <a:srgbClr val="0000FF"/>
                </a:solidFill>
              </a:rPr>
              <a:t> * ani = </a:t>
            </a:r>
            <a:r>
              <a:rPr lang="en-US" altLang="zh-CN" sz="1600" dirty="0" err="1">
                <a:solidFill>
                  <a:srgbClr val="0000FF"/>
                </a:solidFill>
              </a:rPr>
              <a:t>mAniFac</a:t>
            </a:r>
            <a:r>
              <a:rPr lang="en-US" altLang="zh-CN" sz="1600" dirty="0">
                <a:solidFill>
                  <a:srgbClr val="0000FF"/>
                </a:solidFill>
              </a:rPr>
              <a:t>-&gt;</a:t>
            </a:r>
            <a:r>
              <a:rPr lang="en-US" altLang="zh-CN" sz="1600" dirty="0" err="1">
                <a:solidFill>
                  <a:srgbClr val="0000FF"/>
                </a:solidFill>
              </a:rPr>
              <a:t>createAni</a:t>
            </a:r>
            <a:r>
              <a:rPr lang="en-US" altLang="zh-CN" sz="1600" dirty="0">
                <a:solidFill>
                  <a:srgbClr val="0000FF"/>
                </a:solidFill>
              </a:rPr>
              <a:t>(1);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          </a:t>
            </a:r>
            <a:r>
              <a:rPr lang="en-US" altLang="zh-CN" sz="1600" dirty="0" err="1">
                <a:solidFill>
                  <a:srgbClr val="0000FF"/>
                </a:solidFill>
              </a:rPr>
              <a:t>IPlace</a:t>
            </a:r>
            <a:r>
              <a:rPr lang="en-US" altLang="zh-CN" sz="1600" dirty="0">
                <a:solidFill>
                  <a:srgbClr val="0000FF"/>
                </a:solidFill>
              </a:rPr>
              <a:t> * place = </a:t>
            </a:r>
            <a:r>
              <a:rPr lang="en-US" altLang="zh-CN" sz="1600" dirty="0" err="1">
                <a:solidFill>
                  <a:srgbClr val="0000FF"/>
                </a:solidFill>
              </a:rPr>
              <a:t>mPlaceFac</a:t>
            </a:r>
            <a:r>
              <a:rPr lang="en-US" altLang="zh-CN" sz="1600" dirty="0">
                <a:solidFill>
                  <a:srgbClr val="0000FF"/>
                </a:solidFill>
              </a:rPr>
              <a:t>-&gt;</a:t>
            </a:r>
            <a:r>
              <a:rPr lang="en-US" altLang="zh-CN" sz="16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600" dirty="0">
                <a:solidFill>
                  <a:srgbClr val="0000FF"/>
                </a:solidFill>
              </a:rPr>
              <a:t>(2);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          ….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   }</a:t>
            </a:r>
          </a:p>
          <a:p>
            <a:r>
              <a:rPr lang="en-US" altLang="zh-CN" sz="1600" dirty="0"/>
              <a:t>private:</a:t>
            </a:r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PlaceFactory</a:t>
            </a:r>
            <a:r>
              <a:rPr lang="en-US" altLang="zh-CN" sz="1600" dirty="0"/>
              <a:t> *  </a:t>
            </a:r>
            <a:r>
              <a:rPr lang="en-US" altLang="zh-CN" sz="1600" dirty="0" err="1"/>
              <a:t>mPlaceFac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AniFactory</a:t>
            </a:r>
            <a:r>
              <a:rPr lang="en-US" altLang="zh-CN" sz="1600" dirty="0"/>
              <a:t>     * </a:t>
            </a:r>
            <a:r>
              <a:rPr lang="en-US" altLang="zh-CN" sz="1600" dirty="0" err="1"/>
              <a:t>mAniFac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137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076D-479D-42EB-9CEA-65E2ADB0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4809279" cy="498717"/>
          </a:xfrm>
        </p:spPr>
        <p:txBody>
          <a:bodyPr/>
          <a:lstStyle/>
          <a:p>
            <a:r>
              <a:rPr lang="zh-CN" altLang="en-US" dirty="0"/>
              <a:t>合并多个工厂方法到一个工厂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65CB8A-88D9-4A61-B14E-C4A3CCF45F66}"/>
              </a:ext>
            </a:extLst>
          </p:cNvPr>
          <p:cNvSpPr txBox="1"/>
          <p:nvPr/>
        </p:nvSpPr>
        <p:spPr>
          <a:xfrm>
            <a:off x="228714" y="1143060"/>
            <a:ext cx="4343286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ProductFactory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public:  </a:t>
            </a:r>
          </a:p>
          <a:p>
            <a:r>
              <a:rPr lang="en-US" altLang="zh-CN" sz="1600" dirty="0"/>
              <a:t>              virtual ~ </a:t>
            </a:r>
            <a:r>
              <a:rPr lang="en-US" altLang="zh-CN" sz="1600" dirty="0" err="1"/>
              <a:t>ProductFactory</a:t>
            </a:r>
            <a:r>
              <a:rPr lang="en-US" altLang="zh-CN" sz="1600" dirty="0"/>
              <a:t>( ) = 0;</a:t>
            </a:r>
          </a:p>
          <a:p>
            <a:r>
              <a:rPr lang="en-US" altLang="zh-CN" sz="1600" dirty="0"/>
              <a:t>              virtual </a:t>
            </a:r>
            <a:r>
              <a:rPr lang="en-US" altLang="zh-CN" sz="1600" dirty="0" err="1"/>
              <a:t>IPlace</a:t>
            </a:r>
            <a:r>
              <a:rPr lang="en-US" altLang="zh-CN" sz="1600" dirty="0"/>
              <a:t> * </a:t>
            </a:r>
            <a:r>
              <a:rPr lang="en-US" altLang="zh-CN" sz="16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600" dirty="0"/>
              <a:t> ( int k) = 0;</a:t>
            </a:r>
          </a:p>
          <a:p>
            <a:r>
              <a:rPr lang="en-US" altLang="zh-CN" sz="1600" dirty="0"/>
              <a:t>              virtual </a:t>
            </a:r>
            <a:r>
              <a:rPr lang="en-US" altLang="zh-CN" sz="1600" dirty="0" err="1"/>
              <a:t>Ianimal</a:t>
            </a:r>
            <a:r>
              <a:rPr lang="en-US" altLang="zh-CN" sz="1600" dirty="0"/>
              <a:t> * </a:t>
            </a:r>
            <a:r>
              <a:rPr lang="en-US" altLang="zh-CN" sz="1600" dirty="0" err="1">
                <a:solidFill>
                  <a:srgbClr val="0000FF"/>
                </a:solidFill>
              </a:rPr>
              <a:t>createAni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/>
              <a:t>( int type ) = 0;  </a:t>
            </a:r>
          </a:p>
          <a:p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5C6D14-F486-4927-8653-E38BA4C7F3D9}"/>
              </a:ext>
            </a:extLst>
          </p:cNvPr>
          <p:cNvSpPr txBox="1"/>
          <p:nvPr/>
        </p:nvSpPr>
        <p:spPr>
          <a:xfrm>
            <a:off x="4826139" y="1143060"/>
            <a:ext cx="4057701" cy="43581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Factory01:public </a:t>
            </a:r>
            <a:r>
              <a:rPr lang="en-US" altLang="zh-CN" sz="1800" dirty="0" err="1"/>
              <a:t>ProductFactory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public:  </a:t>
            </a:r>
          </a:p>
          <a:p>
            <a:r>
              <a:rPr lang="en-US" altLang="zh-CN" sz="1800" dirty="0"/>
              <a:t>     </a:t>
            </a:r>
            <a:r>
              <a:rPr lang="en-US" altLang="zh-CN" sz="1800" dirty="0" err="1"/>
              <a:t>IPlace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800" dirty="0"/>
              <a:t> ( int k ) { </a:t>
            </a:r>
          </a:p>
          <a:p>
            <a:r>
              <a:rPr lang="en-US" altLang="zh-CN" sz="1800" dirty="0"/>
              <a:t>          if(k==1) return new Yard();</a:t>
            </a:r>
          </a:p>
          <a:p>
            <a:r>
              <a:rPr lang="en-US" altLang="zh-CN" sz="1800" dirty="0"/>
              <a:t>          else if(k==2) return new Square();</a:t>
            </a:r>
          </a:p>
          <a:p>
            <a:r>
              <a:rPr lang="en-US" altLang="zh-CN" sz="1800" dirty="0"/>
              <a:t>          ….</a:t>
            </a:r>
          </a:p>
          <a:p>
            <a:r>
              <a:rPr lang="en-US" altLang="zh-CN" sz="1800" dirty="0"/>
              <a:t>    } 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createAni</a:t>
            </a:r>
            <a:r>
              <a:rPr lang="en-US" altLang="zh-CN" sz="1800" dirty="0"/>
              <a:t>(int t){ </a:t>
            </a:r>
          </a:p>
          <a:p>
            <a:r>
              <a:rPr lang="en-US" altLang="zh-CN" sz="1800" dirty="0"/>
              <a:t>          if(t==1) return new Dog();</a:t>
            </a:r>
          </a:p>
          <a:p>
            <a:r>
              <a:rPr lang="en-US" altLang="zh-CN" sz="1800" dirty="0"/>
              <a:t>          else if(t==2) return new Rabbit();</a:t>
            </a:r>
          </a:p>
          <a:p>
            <a:r>
              <a:rPr lang="en-US" altLang="zh-CN" sz="1800" dirty="0"/>
              <a:t>          ….</a:t>
            </a:r>
          </a:p>
          <a:p>
            <a:r>
              <a:rPr lang="en-US" altLang="zh-CN" sz="1800" dirty="0"/>
              <a:t>    } </a:t>
            </a:r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2589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94209"/>
          <p:cNvSpPr>
            <a:spLocks noGrp="1" noRot="1" noChangeArrowheads="1"/>
          </p:cNvSpPr>
          <p:nvPr>
            <p:ph type="title"/>
          </p:nvPr>
        </p:nvSpPr>
        <p:spPr>
          <a:xfrm>
            <a:off x="304800" y="152486"/>
            <a:ext cx="8540750" cy="304792"/>
          </a:xfrm>
        </p:spPr>
        <p:txBody>
          <a:bodyPr/>
          <a:lstStyle/>
          <a:p>
            <a:r>
              <a:rPr lang="zh-CN" altLang="en-US" dirty="0"/>
              <a:t>工厂方法模式结构</a:t>
            </a:r>
          </a:p>
        </p:txBody>
      </p:sp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72"/>
            <a:ext cx="8686800" cy="541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9523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工厂方法模式总结</a:t>
            </a:r>
          </a:p>
        </p:txBody>
      </p:sp>
      <p:sp>
        <p:nvSpPr>
          <p:cNvPr id="20482" name="文本占位符 95234"/>
          <p:cNvSpPr>
            <a:spLocks noGrp="1" noRot="1" noChangeArrowheads="1"/>
          </p:cNvSpPr>
          <p:nvPr>
            <p:ph idx="4294967295"/>
          </p:nvPr>
        </p:nvSpPr>
        <p:spPr>
          <a:xfrm>
            <a:off x="677097" y="1253331"/>
            <a:ext cx="7886700" cy="43513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定义一个创建产品的接口（顶层工厂类），而由该接口的子类（具体工厂类），决定具体实例化哪种产品。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即将产品的实例化延迟到接口的子类（具体工厂类）中。</a:t>
            </a:r>
          </a:p>
          <a:p>
            <a:r>
              <a:rPr lang="zh-CN" altLang="en-US" dirty="0"/>
              <a:t>也称</a:t>
            </a:r>
            <a:r>
              <a:rPr lang="zh-CN" altLang="en-US" b="1" dirty="0">
                <a:solidFill>
                  <a:schemeClr val="accent2"/>
                </a:solidFill>
              </a:rPr>
              <a:t>多态性工厂方法</a:t>
            </a:r>
            <a:r>
              <a:rPr lang="zh-CN" altLang="en-US" dirty="0"/>
              <a:t>模式或</a:t>
            </a:r>
            <a:r>
              <a:rPr lang="zh-CN" altLang="en-US" b="1" dirty="0">
                <a:solidFill>
                  <a:schemeClr val="accent2"/>
                </a:solidFill>
              </a:rPr>
              <a:t>虚拟构造子</a:t>
            </a:r>
            <a:r>
              <a:rPr lang="zh-CN" altLang="en-US" dirty="0"/>
              <a:t>模式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9625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工厂方法模式的适用性</a:t>
            </a:r>
          </a:p>
        </p:txBody>
      </p:sp>
      <p:sp>
        <p:nvSpPr>
          <p:cNvPr id="21506" name="文本占位符 96258"/>
          <p:cNvSpPr>
            <a:spLocks noGrp="1" noRot="1" noChangeArrowheads="1"/>
          </p:cNvSpPr>
          <p:nvPr>
            <p:ph idx="1"/>
          </p:nvPr>
        </p:nvSpPr>
        <p:spPr>
          <a:xfrm>
            <a:off x="228714" y="1181100"/>
            <a:ext cx="8762770" cy="449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优点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扩展产品时，完全支持开闭原则；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新增子类产品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新增产品树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用同构的产品树替换原有产品树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具有对应的层次结构，</a:t>
            </a:r>
            <a:r>
              <a:rPr lang="en-US" altLang="zh-CN" dirty="0"/>
              <a:t>Client</a:t>
            </a:r>
            <a:r>
              <a:rPr lang="zh-CN" altLang="en-US" dirty="0"/>
              <a:t>只通过产品的抽象接口交互，不必明确知道具体的产品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最常用，最基本的创建型模式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不足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子类数量可能较多（有时可用类模版减少子类书写数量）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4912" y="1066862"/>
            <a:ext cx="8540750" cy="495617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template &lt;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TheProduct</a:t>
            </a:r>
            <a:r>
              <a:rPr lang="en-US" altLang="zh-CN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MyCreator:public</a:t>
            </a:r>
            <a:r>
              <a:rPr lang="en-US" altLang="zh-CN" sz="2400" dirty="0"/>
              <a:t> Creator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public</a:t>
            </a:r>
            <a:r>
              <a:rPr lang="zh-CN" altLang="en-US" sz="2400" dirty="0"/>
              <a:t>：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virtual Product * </a:t>
            </a:r>
            <a:r>
              <a:rPr lang="en-US" altLang="zh-CN" sz="2400" dirty="0" err="1"/>
              <a:t>createProduct</a:t>
            </a:r>
            <a:r>
              <a:rPr lang="zh-CN" altLang="en-US" sz="2400" dirty="0"/>
              <a:t>（）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template &lt; 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TheProduct</a:t>
            </a:r>
            <a:r>
              <a:rPr lang="en-US" altLang="zh-CN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Product * </a:t>
            </a:r>
            <a:r>
              <a:rPr lang="en-US" altLang="zh-CN" sz="2400" dirty="0" err="1"/>
              <a:t>MyCreator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TheProduct</a:t>
            </a:r>
            <a:r>
              <a:rPr lang="en-US" altLang="zh-CN" sz="2400" dirty="0"/>
              <a:t>&gt;::</a:t>
            </a:r>
            <a:r>
              <a:rPr lang="en-US" altLang="zh-CN" sz="2400" dirty="0" err="1"/>
              <a:t>createProduct</a:t>
            </a:r>
            <a:r>
              <a:rPr lang="en-US" altLang="zh-CN" sz="2400" dirty="0"/>
              <a:t>(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{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 return new </a:t>
            </a:r>
            <a:r>
              <a:rPr lang="en-US" altLang="zh-CN" sz="2400" dirty="0" err="1"/>
              <a:t>TheProduct</a:t>
            </a:r>
            <a:r>
              <a:rPr lang="zh-CN" altLang="en-US" sz="2400" dirty="0"/>
              <a:t>；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81110" y="152486"/>
            <a:ext cx="7162612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使用模板可减少子类工厂的编写数量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7270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工厂方法模式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zh-CN" altLang="en-US" dirty="0">
                <a:solidFill>
                  <a:schemeClr val="accent1"/>
                </a:solidFill>
              </a:rPr>
              <a:t>动机</a:t>
            </a:r>
          </a:p>
        </p:txBody>
      </p:sp>
      <p:graphicFrame>
        <p:nvGraphicFramePr>
          <p:cNvPr id="4098" name="内容占位符 727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699740"/>
              </p:ext>
            </p:extLst>
          </p:nvPr>
        </p:nvGraphicFramePr>
        <p:xfrm>
          <a:off x="674688" y="1524050"/>
          <a:ext cx="6945232" cy="3733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07560" imgH="1583640" progId="Visio.Drawing.11">
                  <p:embed/>
                </p:oleObj>
              </mc:Choice>
              <mc:Fallback>
                <p:oleObj r:id="rId2" imgW="3607560" imgH="1583640" progId="Visio.Drawing.11">
                  <p:embed/>
                  <p:pic>
                    <p:nvPicPr>
                      <p:cNvPr id="0" name="内容占位符 72713"/>
                      <p:cNvPicPr>
                        <a:picLocks noGrp="1" noRo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524050"/>
                        <a:ext cx="6945232" cy="373370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4163E3-A61D-49B5-B2C3-DCE3FBE19EE0}"/>
              </a:ext>
            </a:extLst>
          </p:cNvPr>
          <p:cNvSpPr txBox="1"/>
          <p:nvPr/>
        </p:nvSpPr>
        <p:spPr>
          <a:xfrm>
            <a:off x="914495" y="1143060"/>
            <a:ext cx="7315008" cy="534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在MenuMgr中，通过new XxxMenu()创建菜单实例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2.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这属于硬编码，增加新的菜单时，需要修改MenuMgr构造函数的实现代码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3.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同理，处理 Map，Player，Block等。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DB7A82-7F6F-42AC-8C0A-8C2C0298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" y="2057436"/>
            <a:ext cx="9144000" cy="18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4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新建单例的</a:t>
            </a:r>
            <a:r>
              <a:rPr lang="en-US" altLang="zh-CN" dirty="0" err="1"/>
              <a:t>MenuFactory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5A8387-57AD-4CB4-ACA7-9C88CB13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729"/>
            <a:ext cx="9144000" cy="51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1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实现</a:t>
            </a:r>
            <a:r>
              <a:rPr lang="en-US" altLang="zh-CN" dirty="0" err="1"/>
              <a:t>createMenu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154DB-6030-42E5-828B-C57A7C02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D19BE9-61C4-4CFB-B521-962F2497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" y="914466"/>
            <a:ext cx="9144000" cy="18374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932901-A6C5-4E45-9698-F9E0562CA50F}"/>
              </a:ext>
            </a:extLst>
          </p:cNvPr>
          <p:cNvSpPr txBox="1"/>
          <p:nvPr/>
        </p:nvSpPr>
        <p:spPr>
          <a:xfrm>
            <a:off x="452673" y="2858307"/>
            <a:ext cx="8462613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方法一：可将具体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以参数形式传入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MenuMgr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的构造函数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这里不推荐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方法二：可将具体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以参数形式传入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initialize(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这里不推荐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方法三：在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MenuMgr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::initialize( 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中，直接使用单例的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（简单）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方法四：将原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initialize( 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代码，移到新函数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createAllMenus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Menu Factory &amp; fac )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中，并由客户端负责调用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createAllMenus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时带上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2304501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80DC73-A97A-4320-8409-6151AC34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914400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7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650288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方法四 </a:t>
            </a:r>
            <a:r>
              <a:rPr lang="en-US" altLang="zh-CN" dirty="0"/>
              <a:t>- 1)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1E24F-7C0A-4CF5-8502-EC6E1297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881"/>
            <a:ext cx="9144000" cy="58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2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650288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方法四 </a:t>
            </a:r>
            <a:r>
              <a:rPr lang="en-US" altLang="zh-CN" dirty="0"/>
              <a:t>- 2)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2E97CD-A43E-48C2-9380-C551E244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54"/>
            <a:ext cx="9144000" cy="36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12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650288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方法四 </a:t>
            </a:r>
            <a:r>
              <a:rPr lang="en-US" altLang="zh-CN" dirty="0"/>
              <a:t>- 3)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A056B3-4D2C-45B3-863B-AA310CAD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906"/>
            <a:ext cx="9144000" cy="26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1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048000" y="2997200"/>
            <a:ext cx="4114800" cy="960438"/>
          </a:xfrm>
        </p:spPr>
        <p:txBody>
          <a:bodyPr/>
          <a:lstStyle/>
          <a:p>
            <a:r>
              <a:rPr lang="zh-CN" altLang="en-US" sz="8000" dirty="0">
                <a:solidFill>
                  <a:srgbClr val="66FFFF"/>
                </a:solidFill>
              </a:rPr>
              <a:t>本章完</a:t>
            </a:r>
          </a:p>
        </p:txBody>
      </p:sp>
    </p:spTree>
    <p:extLst>
      <p:ext uri="{BB962C8B-B14F-4D97-AF65-F5344CB8AC3E}">
        <p14:creationId xmlns:p14="http://schemas.microsoft.com/office/powerpoint/2010/main" val="2395928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98" y="1600248"/>
            <a:ext cx="7467404" cy="4190890"/>
          </a:xfrm>
          <a:prstGeom prst="rect">
            <a:avLst/>
          </a:prstGeom>
        </p:spPr>
      </p:pic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迷宫游戏例</a:t>
            </a:r>
          </a:p>
        </p:txBody>
      </p:sp>
    </p:spTree>
    <p:extLst>
      <p:ext uri="{BB962C8B-B14F-4D97-AF65-F5344CB8AC3E}">
        <p14:creationId xmlns:p14="http://schemas.microsoft.com/office/powerpoint/2010/main" val="289307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74753"/>
          <p:cNvSpPr>
            <a:spLocks noGrp="1" noRot="1" noChangeArrowheads="1"/>
          </p:cNvSpPr>
          <p:nvPr>
            <p:ph type="title"/>
          </p:nvPr>
        </p:nvSpPr>
        <p:spPr>
          <a:xfrm>
            <a:off x="4495802" y="690113"/>
            <a:ext cx="5264150" cy="685800"/>
          </a:xfrm>
        </p:spPr>
        <p:txBody>
          <a:bodyPr/>
          <a:lstStyle/>
          <a:p>
            <a:r>
              <a:rPr lang="en-US" altLang="zh-CN" sz="4000" dirty="0" err="1"/>
              <a:t>CreateAndUse</a:t>
            </a:r>
            <a:r>
              <a:rPr lang="en-US" altLang="zh-CN" sz="4000" dirty="0"/>
              <a:t>()</a:t>
            </a:r>
          </a:p>
        </p:txBody>
      </p:sp>
      <p:sp>
        <p:nvSpPr>
          <p:cNvPr id="5122" name="文本占位符 74754"/>
          <p:cNvSpPr>
            <a:spLocks noGrp="1" noRot="1" noChangeArrowheads="1"/>
          </p:cNvSpPr>
          <p:nvPr>
            <p:ph idx="1"/>
          </p:nvPr>
        </p:nvSpPr>
        <p:spPr>
          <a:xfrm>
            <a:off x="457308" y="1219258"/>
            <a:ext cx="3962400" cy="434335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class Client{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public:</a:t>
            </a:r>
            <a:br>
              <a:rPr lang="en-US" altLang="zh-CN" sz="2000" b="1" dirty="0"/>
            </a:br>
            <a:r>
              <a:rPr lang="en-US" altLang="zh-CN" sz="2000" b="1" dirty="0"/>
              <a:t>Client( ) {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sum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	Dog * dog = new Dog;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	sum+= dog-&gt;Sale();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	delete dog;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&lt;&lt;sum&lt;&lt;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</a:p>
        </p:txBody>
      </p:sp>
      <p:sp>
        <p:nvSpPr>
          <p:cNvPr id="5123" name="文本框 74755"/>
          <p:cNvSpPr txBox="1">
            <a:spLocks noChangeArrowheads="1"/>
          </p:cNvSpPr>
          <p:nvPr/>
        </p:nvSpPr>
        <p:spPr bwMode="auto">
          <a:xfrm>
            <a:off x="4648200" y="1828800"/>
            <a:ext cx="39624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dirty="0"/>
              <a:t>使用者与具体产品硬编码，耦合紧密。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dirty="0"/>
              <a:t>不易适应变化：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 err="1"/>
              <a:t>Rabit</a:t>
            </a:r>
            <a:r>
              <a:rPr lang="zh-CN" altLang="en-US" dirty="0"/>
              <a:t>产品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 err="1"/>
              <a:t>BlackDog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93712" y="152486"/>
            <a:ext cx="8156575" cy="304876"/>
          </a:xfrm>
        </p:spPr>
        <p:txBody>
          <a:bodyPr/>
          <a:lstStyle/>
          <a:p>
            <a:r>
              <a:rPr lang="zh-CN" altLang="en-US" dirty="0"/>
              <a:t>迷宫游戏例</a:t>
            </a:r>
            <a:r>
              <a:rPr lang="en-US" altLang="zh-CN" dirty="0"/>
              <a:t>-</a:t>
            </a:r>
            <a:r>
              <a:rPr lang="zh-CN" altLang="en-US" dirty="0"/>
              <a:t>工厂方法模式</a:t>
            </a:r>
          </a:p>
        </p:txBody>
      </p:sp>
      <p:sp>
        <p:nvSpPr>
          <p:cNvPr id="2253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8714" y="1066862"/>
            <a:ext cx="4572000" cy="48006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MazeFactory</a:t>
            </a:r>
            <a:r>
              <a:rPr lang="en-US" altLang="zh-CN" sz="18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Public</a:t>
            </a:r>
            <a:r>
              <a:rPr lang="zh-CN" altLang="en-US" sz="1800" dirty="0"/>
              <a:t>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Maze * </a:t>
            </a:r>
            <a:r>
              <a:rPr lang="en-US" altLang="zh-CN" sz="1800" dirty="0" err="1"/>
              <a:t>CreateMaze</a:t>
            </a:r>
            <a:r>
              <a:rPr lang="en-US" altLang="zh-CN" sz="1800" dirty="0"/>
              <a:t>( )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//</a:t>
            </a:r>
            <a:r>
              <a:rPr lang="zh-CN" altLang="en-US" sz="1800" dirty="0"/>
              <a:t>工厂方法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virtual Maze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MakeMaze</a:t>
            </a:r>
            <a:r>
              <a:rPr lang="en-US" altLang="zh-CN" sz="1800" b="1" dirty="0">
                <a:solidFill>
                  <a:srgbClr val="FF0000"/>
                </a:solidFill>
              </a:rPr>
              <a:t>() 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{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   return new Maze;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//</a:t>
            </a:r>
            <a:r>
              <a:rPr lang="zh-CN" altLang="en-US" sz="1800" dirty="0"/>
              <a:t>工厂方法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</a:rPr>
              <a:t>virtual Room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MakeRoom</a:t>
            </a:r>
            <a:r>
              <a:rPr lang="en-US" altLang="zh-CN" sz="1800" b="1" dirty="0">
                <a:solidFill>
                  <a:srgbClr val="FF0000"/>
                </a:solidFill>
              </a:rPr>
              <a:t>() 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{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   return new Room; }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virtual Wall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MakeRoom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n) {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    return new Room(n);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virtual Door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MakeDoor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  Room* r1,Room * r2) 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return new Door(r1,r2);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952990" y="849374"/>
            <a:ext cx="3886200" cy="5235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Maze * </a:t>
            </a:r>
            <a:r>
              <a:rPr lang="en-US" altLang="zh-CN" sz="1600" b="1" dirty="0" err="1">
                <a:solidFill>
                  <a:srgbClr val="FF0000"/>
                </a:solidFill>
              </a:rPr>
              <a:t>CreateMaze</a:t>
            </a:r>
            <a:r>
              <a:rPr lang="en-US" altLang="zh-CN" sz="1600" b="1" dirty="0">
                <a:solidFill>
                  <a:srgbClr val="FF0000"/>
                </a:solidFill>
              </a:rPr>
              <a:t>( ) {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dirty="0"/>
              <a:t>       Maze * </a:t>
            </a:r>
            <a:r>
              <a:rPr lang="en-US" altLang="zh-CN" sz="1600" dirty="0" err="1"/>
              <a:t>aMaze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MakeMaze</a:t>
            </a:r>
            <a:r>
              <a:rPr lang="en-US" altLang="zh-CN" sz="1600" dirty="0"/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Room * r1 = </a:t>
            </a:r>
            <a:r>
              <a:rPr lang="en-US" altLang="zh-CN" sz="1600" dirty="0" err="1"/>
              <a:t>MakeRoom</a:t>
            </a:r>
            <a:r>
              <a:rPr lang="en-US" altLang="zh-CN" sz="1600" dirty="0"/>
              <a:t>(1);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Room * r1 = </a:t>
            </a:r>
            <a:r>
              <a:rPr lang="en-US" altLang="zh-CN" sz="1600" dirty="0" err="1"/>
              <a:t>MakeRoom</a:t>
            </a:r>
            <a:r>
              <a:rPr lang="en-US" altLang="zh-CN" sz="1600" dirty="0"/>
              <a:t>(2);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Door  * door =</a:t>
            </a:r>
            <a:r>
              <a:rPr lang="en-US" altLang="zh-CN" sz="1600" dirty="0" err="1"/>
              <a:t>MakeDoor</a:t>
            </a:r>
            <a:r>
              <a:rPr lang="en-US" altLang="zh-CN" sz="1600" dirty="0"/>
              <a:t>(r1,r2);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aMaze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AddRoom</a:t>
            </a:r>
            <a:r>
              <a:rPr lang="en-US" altLang="zh-CN" sz="1600" dirty="0"/>
              <a:t>(r1);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aMaze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AddRoom</a:t>
            </a:r>
            <a:r>
              <a:rPr lang="en-US" altLang="zh-CN" sz="1600" dirty="0"/>
              <a:t>(r2);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North,makeWall</a:t>
            </a:r>
            <a:r>
              <a:rPr lang="en-US" altLang="zh-CN" sz="1600" dirty="0"/>
              <a:t>());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East,door</a:t>
            </a:r>
            <a:r>
              <a:rPr lang="en-US" altLang="zh-CN" sz="1600" dirty="0"/>
              <a:t>);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South,makeWall</a:t>
            </a:r>
            <a:r>
              <a:rPr lang="en-US" altLang="zh-CN" sz="1600" dirty="0"/>
              <a:t>());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West,makeWall</a:t>
            </a:r>
            <a:r>
              <a:rPr lang="en-US" altLang="zh-CN" sz="1600" dirty="0"/>
              <a:t>());</a:t>
            </a:r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North,makeWall</a:t>
            </a:r>
            <a:r>
              <a:rPr lang="en-US" altLang="zh-CN" sz="1600" dirty="0"/>
              <a:t>());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(East, </a:t>
            </a:r>
            <a:r>
              <a:rPr lang="en-US" altLang="zh-CN" sz="1600" dirty="0" err="1"/>
              <a:t>makeWall</a:t>
            </a:r>
            <a:r>
              <a:rPr lang="en-US" altLang="zh-CN" sz="1600" dirty="0"/>
              <a:t>());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South,makeWall</a:t>
            </a:r>
            <a:r>
              <a:rPr lang="en-US" altLang="zh-CN" sz="1600" dirty="0"/>
              <a:t>());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West,door</a:t>
            </a:r>
            <a:r>
              <a:rPr lang="en-US" altLang="zh-CN" sz="16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return  </a:t>
            </a:r>
            <a:r>
              <a:rPr lang="en-US" altLang="zh-CN" sz="1600" dirty="0" err="1"/>
              <a:t>aMaze</a:t>
            </a:r>
            <a:r>
              <a:rPr lang="zh-CN" altLang="en-US" sz="1600" dirty="0"/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1600" dirty="0"/>
              <a:t> </a:t>
            </a:r>
            <a:r>
              <a:rPr lang="en-US" altLang="zh-CN" sz="1600" dirty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4912" y="76288"/>
            <a:ext cx="8839088" cy="533386"/>
          </a:xfrm>
        </p:spPr>
        <p:txBody>
          <a:bodyPr/>
          <a:lstStyle/>
          <a:p>
            <a:r>
              <a:rPr lang="en-US" altLang="zh-CN" sz="4000" dirty="0" err="1"/>
              <a:t>MazeFactory</a:t>
            </a:r>
            <a:r>
              <a:rPr lang="zh-CN" altLang="en-US" sz="4000" dirty="0"/>
              <a:t>的子类</a:t>
            </a:r>
            <a:r>
              <a:rPr lang="en-US" altLang="zh-CN" sz="4000" dirty="0" err="1"/>
              <a:t>BombedMazeFactory</a:t>
            </a:r>
            <a:endParaRPr lang="en-US" altLang="zh-CN" sz="4000" dirty="0"/>
          </a:p>
        </p:txBody>
      </p:sp>
      <p:sp>
        <p:nvSpPr>
          <p:cNvPr id="2355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5859" y="1447852"/>
            <a:ext cx="8540750" cy="45720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class </a:t>
            </a:r>
            <a:r>
              <a:rPr lang="en-US" altLang="zh-CN" sz="2800" dirty="0" err="1"/>
              <a:t>BombedMazeFactory:public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MazeFactor</a:t>
            </a:r>
            <a:r>
              <a:rPr lang="en-US" altLang="zh-CN" sz="2800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BombedMazeFactory</a:t>
            </a:r>
            <a:r>
              <a:rPr lang="en-US" altLang="zh-CN" sz="28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virtual Wall * </a:t>
            </a:r>
            <a:r>
              <a:rPr lang="en-US" altLang="zh-CN" sz="2800" dirty="0" err="1"/>
              <a:t>MakeWall</a:t>
            </a:r>
            <a:r>
              <a:rPr lang="en-US" altLang="zh-CN" sz="2800" dirty="0"/>
              <a:t>() 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{</a:t>
            </a:r>
            <a:br>
              <a:rPr lang="en-US" altLang="zh-CN" sz="2800" dirty="0"/>
            </a:br>
            <a:r>
              <a:rPr lang="en-US" altLang="zh-CN" sz="2800" dirty="0"/>
              <a:t>        return new </a:t>
            </a:r>
            <a:r>
              <a:rPr lang="en-US" altLang="zh-CN" sz="2800" dirty="0" err="1"/>
              <a:t>BombedWall</a:t>
            </a:r>
            <a:r>
              <a:rPr lang="en-US" altLang="zh-CN" sz="2800" dirty="0"/>
              <a:t>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virtual Room * </a:t>
            </a:r>
            <a:r>
              <a:rPr lang="en-US" altLang="zh-CN" sz="2800" dirty="0" err="1"/>
              <a:t>MakeRoom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 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{</a:t>
            </a:r>
            <a:br>
              <a:rPr lang="en-US" altLang="zh-CN" sz="2800" dirty="0"/>
            </a:br>
            <a:r>
              <a:rPr lang="en-US" altLang="zh-CN" sz="2800" dirty="0"/>
              <a:t>       return new </a:t>
            </a:r>
            <a:r>
              <a:rPr lang="en-US" altLang="zh-CN" sz="2800" dirty="0" err="1"/>
              <a:t>RoomWithABomb</a:t>
            </a:r>
            <a:r>
              <a:rPr lang="en-US" altLang="zh-CN" sz="2800" dirty="0"/>
              <a:t>(n);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};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516" y="76288"/>
            <a:ext cx="8915166" cy="533386"/>
          </a:xfrm>
        </p:spPr>
        <p:txBody>
          <a:bodyPr/>
          <a:lstStyle/>
          <a:p>
            <a:r>
              <a:rPr lang="en-US" altLang="zh-CN" sz="3200" dirty="0" err="1">
                <a:latin typeface="+mj-ea"/>
              </a:rPr>
              <a:t>MazeFactory</a:t>
            </a:r>
            <a:r>
              <a:rPr lang="zh-CN" altLang="en-US" sz="3200" dirty="0">
                <a:latin typeface="+mj-ea"/>
              </a:rPr>
              <a:t>的子类</a:t>
            </a:r>
            <a:r>
              <a:rPr lang="en-US" altLang="zh-CN" sz="3200" dirty="0" err="1">
                <a:latin typeface="+mj-ea"/>
              </a:rPr>
              <a:t>EnchantedMazeFactory</a:t>
            </a:r>
            <a:endParaRPr lang="en-US" altLang="zh-CN" sz="3200" dirty="0">
              <a:latin typeface="+mj-ea"/>
            </a:endParaRPr>
          </a:p>
        </p:txBody>
      </p:sp>
      <p:sp>
        <p:nvSpPr>
          <p:cNvPr id="2457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39724" y="1295456"/>
            <a:ext cx="8540750" cy="45720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EnchantedMazeFactory:public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MazeFactroy</a:t>
            </a:r>
            <a:r>
              <a:rPr lang="en-US" altLang="zh-CN" sz="24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EnchantedMazeFactory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virtual Room* </a:t>
            </a:r>
            <a:r>
              <a:rPr lang="en-US" altLang="zh-CN" sz="2400" dirty="0" err="1"/>
              <a:t>MakeRoom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return new </a:t>
            </a:r>
            <a:r>
              <a:rPr lang="en-US" altLang="zh-CN" sz="2400" dirty="0" err="1"/>
              <a:t>EnchantedRoom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n,CastSpell</a:t>
            </a:r>
            <a:r>
              <a:rPr lang="en-US" altLang="zh-CN" sz="2400" dirty="0"/>
              <a:t>());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Virtual Door * </a:t>
            </a:r>
            <a:r>
              <a:rPr lang="en-US" altLang="zh-CN" sz="2400" dirty="0" err="1"/>
              <a:t>MakeDoor</a:t>
            </a:r>
            <a:r>
              <a:rPr lang="en-US" altLang="zh-CN" sz="2400" dirty="0"/>
              <a:t>(Room * r1,Room * r2)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return new </a:t>
            </a:r>
            <a:r>
              <a:rPr lang="en-US" altLang="zh-CN" sz="2400" dirty="0" err="1"/>
              <a:t>DoorNeedingSpell</a:t>
            </a:r>
            <a:r>
              <a:rPr lang="en-US" altLang="zh-CN" sz="2400" dirty="0"/>
              <a:t>(r1,r2);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protected: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Spell * </a:t>
            </a:r>
            <a:r>
              <a:rPr lang="en-US" altLang="zh-CN" sz="2400" dirty="0" err="1"/>
              <a:t>CastSpell</a:t>
            </a:r>
            <a:r>
              <a:rPr lang="en-US" altLang="zh-CN" sz="2400" dirty="0"/>
              <a:t>()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35470" y="152486"/>
            <a:ext cx="3965575" cy="381072"/>
          </a:xfrm>
        </p:spPr>
        <p:txBody>
          <a:bodyPr/>
          <a:lstStyle/>
          <a:p>
            <a:r>
              <a:rPr lang="en-US" altLang="zh-CN" sz="2400" dirty="0"/>
              <a:t>Factory</a:t>
            </a:r>
            <a:r>
              <a:rPr lang="zh-CN" altLang="en-US" sz="2400" dirty="0"/>
              <a:t>的使用</a:t>
            </a:r>
          </a:p>
        </p:txBody>
      </p:sp>
      <p:sp>
        <p:nvSpPr>
          <p:cNvPr id="2560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516" y="1676446"/>
            <a:ext cx="3962400" cy="30480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Game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Game(</a:t>
            </a:r>
            <a:r>
              <a:rPr lang="en-US" altLang="zh-CN" sz="2000" dirty="0" err="1"/>
              <a:t>MazeFactory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fac</a:t>
            </a:r>
            <a:r>
              <a:rPr lang="en-US" altLang="zh-CN" sz="2000" dirty="0"/>
              <a:t>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aMaze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fac.CreateMaze</a:t>
            </a:r>
            <a:r>
              <a:rPr lang="en-US" altLang="zh-CN" sz="20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private: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Maze  * </a:t>
            </a:r>
            <a:r>
              <a:rPr lang="en-US" altLang="zh-CN" sz="2000" dirty="0" err="1"/>
              <a:t>aMaze</a:t>
            </a:r>
            <a:r>
              <a:rPr lang="en-US" altLang="zh-CN" sz="20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267208" y="990600"/>
            <a:ext cx="4648192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accent2"/>
                </a:solidFill>
              </a:rPr>
              <a:t>Factory</a:t>
            </a:r>
            <a:r>
              <a:rPr lang="zh-CN" altLang="en-US" sz="1800" dirty="0">
                <a:solidFill>
                  <a:schemeClr val="accent2"/>
                </a:solidFill>
              </a:rPr>
              <a:t>中的</a:t>
            </a:r>
            <a:r>
              <a:rPr lang="en-US" altLang="zh-CN" sz="1800" dirty="0" err="1">
                <a:solidFill>
                  <a:schemeClr val="accent2"/>
                </a:solidFill>
              </a:rPr>
              <a:t>CreateMaze</a:t>
            </a:r>
            <a:r>
              <a:rPr lang="zh-CN" altLang="en-US" sz="1800" dirty="0">
                <a:solidFill>
                  <a:schemeClr val="accent2"/>
                </a:solidFill>
              </a:rPr>
              <a:t>也可以放到</a:t>
            </a:r>
            <a:r>
              <a:rPr lang="en-US" altLang="zh-CN" sz="1800" dirty="0">
                <a:solidFill>
                  <a:schemeClr val="accent2"/>
                </a:solidFill>
              </a:rPr>
              <a:t>Game</a:t>
            </a:r>
            <a:r>
              <a:rPr lang="zh-CN" altLang="en-US" sz="1800" dirty="0">
                <a:solidFill>
                  <a:schemeClr val="accent2"/>
                </a:solidFill>
              </a:rPr>
              <a:t>中。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Class Game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public: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 Game(</a:t>
            </a:r>
            <a:r>
              <a:rPr lang="en-US" altLang="zh-CN" sz="1800" dirty="0" err="1"/>
              <a:t>MazeFactory</a:t>
            </a:r>
            <a:r>
              <a:rPr lang="en-US" altLang="zh-CN" sz="1800" dirty="0"/>
              <a:t> &amp; 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 ) {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aMaze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CreateMaze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  }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protected: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Maze * </a:t>
            </a:r>
            <a:r>
              <a:rPr lang="en-US" altLang="zh-CN" sz="1800" dirty="0" err="1"/>
              <a:t>CreateMaze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MazeFactory</a:t>
            </a:r>
            <a:r>
              <a:rPr lang="en-US" altLang="zh-CN" sz="1800" dirty="0"/>
              <a:t> &amp; 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 ) {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 //</a:t>
            </a:r>
            <a:r>
              <a:rPr lang="zh-CN" altLang="en-US" sz="1800" dirty="0"/>
              <a:t>将例中的</a:t>
            </a:r>
            <a:r>
              <a:rPr lang="en-US" altLang="zh-CN" sz="1800" dirty="0" err="1"/>
              <a:t>MakeRoom</a:t>
            </a:r>
            <a:r>
              <a:rPr lang="zh-CN" altLang="en-US" sz="1800" dirty="0"/>
              <a:t>等改成   </a:t>
            </a:r>
          </a:p>
          <a:p>
            <a:pPr>
              <a:spcBef>
                <a:spcPct val="0"/>
              </a:spcBef>
            </a:pPr>
            <a:r>
              <a:rPr lang="zh-CN" altLang="en-US" sz="1800" dirty="0"/>
              <a:t>     </a:t>
            </a:r>
            <a:r>
              <a:rPr lang="en-US" altLang="zh-CN" sz="1800" dirty="0"/>
              <a:t>//</a:t>
            </a:r>
            <a:r>
              <a:rPr lang="en-US" altLang="zh-CN" sz="1800" dirty="0" err="1"/>
              <a:t>fac.MakeRoom</a:t>
            </a:r>
            <a:r>
              <a:rPr lang="zh-CN" altLang="en-US" sz="1800" dirty="0"/>
              <a:t>。略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private: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 Maze  * </a:t>
            </a:r>
            <a:r>
              <a:rPr lang="en-US" altLang="zh-CN" sz="1800" dirty="0" err="1"/>
              <a:t>aMaze</a:t>
            </a:r>
            <a:r>
              <a:rPr lang="en-US" altLang="zh-CN" sz="18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76801"/>
          <p:cNvSpPr>
            <a:spLocks noGrp="1" noRot="1" noChangeArrowheads="1"/>
          </p:cNvSpPr>
          <p:nvPr>
            <p:ph type="title"/>
          </p:nvPr>
        </p:nvSpPr>
        <p:spPr>
          <a:xfrm>
            <a:off x="5486376" y="1185485"/>
            <a:ext cx="3355975" cy="1143000"/>
          </a:xfrm>
        </p:spPr>
        <p:txBody>
          <a:bodyPr/>
          <a:lstStyle/>
          <a:p>
            <a:r>
              <a:rPr lang="zh-CN" altLang="en-US" sz="4000" dirty="0"/>
              <a:t>使用</a:t>
            </a:r>
            <a:r>
              <a:rPr lang="en-US" altLang="zh-CN" sz="4000" dirty="0" err="1"/>
              <a:t>IAnimal</a:t>
            </a:r>
            <a:r>
              <a:rPr lang="zh-CN" altLang="en-US" sz="4000" dirty="0"/>
              <a:t>接口呢？</a:t>
            </a:r>
          </a:p>
        </p:txBody>
      </p:sp>
      <p:sp>
        <p:nvSpPr>
          <p:cNvPr id="6146" name="矩形 76803"/>
          <p:cNvSpPr>
            <a:spLocks noRot="1" noChangeArrowheads="1"/>
          </p:cNvSpPr>
          <p:nvPr/>
        </p:nvSpPr>
        <p:spPr bwMode="auto">
          <a:xfrm>
            <a:off x="533506" y="1185485"/>
            <a:ext cx="4648088" cy="4267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class Client{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Client( ) {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() {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sum = 0;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rgbClr val="FF0000"/>
                </a:solidFill>
              </a:rPr>
              <a:t>IAnimal</a:t>
            </a:r>
            <a:r>
              <a:rPr lang="en-US" altLang="zh-CN" sz="2000" b="1" dirty="0">
                <a:solidFill>
                  <a:srgbClr val="FF0000"/>
                </a:solidFill>
              </a:rPr>
              <a:t> *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ani</a:t>
            </a:r>
            <a:r>
              <a:rPr lang="en-US" altLang="zh-CN" sz="2000" b="1" dirty="0"/>
              <a:t> = new Dog;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sum+= </a:t>
            </a:r>
            <a:r>
              <a:rPr lang="en-US" altLang="zh-CN" sz="2000" b="1" dirty="0" err="1"/>
              <a:t>ani</a:t>
            </a:r>
            <a:r>
              <a:rPr lang="en-US" altLang="zh-CN" sz="2000" b="1" dirty="0"/>
              <a:t> -&gt;Sale();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delete ani 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&lt;&lt;sum&lt;&lt;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	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7782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稳定与变化的部分</a:t>
            </a:r>
          </a:p>
        </p:txBody>
      </p:sp>
      <p:sp>
        <p:nvSpPr>
          <p:cNvPr id="7170" name="文本占位符 77826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稳定</a:t>
            </a:r>
          </a:p>
          <a:p>
            <a:pPr lvl="1"/>
            <a:r>
              <a:rPr lang="en-US" altLang="zh-CN" sz="2400" dirty="0"/>
              <a:t>Client</a:t>
            </a:r>
            <a:r>
              <a:rPr lang="zh-CN" altLang="en-US" sz="2400" dirty="0"/>
              <a:t>的多个功能</a:t>
            </a:r>
          </a:p>
          <a:p>
            <a:pPr lvl="1"/>
            <a:r>
              <a:rPr lang="zh-CN" altLang="en-US" sz="2400" dirty="0"/>
              <a:t>需要实例化各种产品</a:t>
            </a:r>
          </a:p>
          <a:p>
            <a:pPr lvl="1"/>
            <a:r>
              <a:rPr lang="zh-CN" altLang="en-US" sz="2400" dirty="0"/>
              <a:t>产品的访问接口（</a:t>
            </a:r>
            <a:r>
              <a:rPr lang="en-US" altLang="zh-CN" sz="2400" dirty="0"/>
              <a:t>Sale</a:t>
            </a:r>
            <a:r>
              <a:rPr lang="zh-CN" altLang="en-US" sz="2400" dirty="0"/>
              <a:t>功能）</a:t>
            </a:r>
          </a:p>
          <a:p>
            <a:r>
              <a:rPr lang="zh-CN" altLang="en-US" sz="2800" dirty="0"/>
              <a:t>变化</a:t>
            </a:r>
          </a:p>
          <a:p>
            <a:pPr lvl="1"/>
            <a:r>
              <a:rPr lang="zh-CN" altLang="en-US" sz="2400" dirty="0"/>
              <a:t>子类种类增加</a:t>
            </a:r>
          </a:p>
          <a:p>
            <a:pPr lvl="1"/>
            <a:r>
              <a:rPr lang="zh-CN" altLang="en-US" sz="2400" dirty="0"/>
              <a:t>产品的创建方式（如不同参数，不同过程等）</a:t>
            </a:r>
          </a:p>
          <a:p>
            <a:r>
              <a:rPr lang="zh-CN" altLang="en-US" sz="2800" dirty="0"/>
              <a:t>对</a:t>
            </a:r>
            <a:r>
              <a:rPr lang="en-US" altLang="zh-CN" sz="2800" dirty="0"/>
              <a:t>Client</a:t>
            </a:r>
            <a:r>
              <a:rPr lang="zh-CN" altLang="en-US" sz="2800" dirty="0"/>
              <a:t>采用</a:t>
            </a:r>
          </a:p>
          <a:p>
            <a:pPr lvl="1"/>
            <a:r>
              <a:rPr lang="zh-CN" altLang="en-US" sz="2400" dirty="0"/>
              <a:t>分离各产品的实例化过程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78849"/>
          <p:cNvSpPr>
            <a:spLocks noGrp="1" noRot="1" noChangeArrowheads="1"/>
          </p:cNvSpPr>
          <p:nvPr>
            <p:ph type="title"/>
          </p:nvPr>
        </p:nvSpPr>
        <p:spPr>
          <a:xfrm>
            <a:off x="5105386" y="838268"/>
            <a:ext cx="4346575" cy="838200"/>
          </a:xfrm>
        </p:spPr>
        <p:txBody>
          <a:bodyPr/>
          <a:lstStyle/>
          <a:p>
            <a:r>
              <a:rPr lang="zh-CN" altLang="en-US" dirty="0"/>
              <a:t>分离实例化部分</a:t>
            </a:r>
          </a:p>
        </p:txBody>
      </p:sp>
      <p:sp>
        <p:nvSpPr>
          <p:cNvPr id="8195" name="矩形 78851"/>
          <p:cNvSpPr>
            <a:spLocks noChangeArrowheads="1"/>
          </p:cNvSpPr>
          <p:nvPr/>
        </p:nvSpPr>
        <p:spPr bwMode="auto">
          <a:xfrm>
            <a:off x="304912" y="752611"/>
            <a:ext cx="4724400" cy="53245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Client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Client( ) {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()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 = 0;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IAnimal</a:t>
            </a:r>
            <a:r>
              <a:rPr lang="en-US" altLang="zh-CN" sz="2000" dirty="0"/>
              <a:t> * ani = </a:t>
            </a:r>
            <a:r>
              <a:rPr lang="en-US" altLang="zh-CN" sz="2000" dirty="0" err="1">
                <a:solidFill>
                  <a:srgbClr val="FF0000"/>
                </a:solidFill>
              </a:rPr>
              <a:t>createAnimal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sum+=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-&gt;Sale();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delete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;					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&lt;&lt;“Total Sale:”&lt;&lt;sum;</a:t>
            </a:r>
          </a:p>
          <a:p>
            <a:pPr>
              <a:buClr>
                <a:schemeClr val="hlink"/>
              </a:buClr>
              <a:buSzPct val="75000"/>
            </a:pPr>
            <a:r>
              <a:rPr lang="en-US" altLang="zh-CN" sz="2000" dirty="0"/>
              <a:t>	}</a:t>
            </a:r>
          </a:p>
          <a:p>
            <a:pPr>
              <a:buClr>
                <a:schemeClr val="hlink"/>
              </a:buClr>
              <a:buSzPct val="75000"/>
            </a:pP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virtual </a:t>
            </a:r>
            <a:r>
              <a:rPr lang="en-US" altLang="zh-CN" sz="2000" dirty="0" err="1">
                <a:solidFill>
                  <a:srgbClr val="FF0000"/>
                </a:solidFill>
              </a:rPr>
              <a:t>IAnimal</a:t>
            </a:r>
            <a:r>
              <a:rPr lang="en-US" altLang="zh-CN" sz="2000" dirty="0">
                <a:solidFill>
                  <a:srgbClr val="FF0000"/>
                </a:solidFill>
              </a:rPr>
              <a:t> * </a:t>
            </a:r>
            <a:r>
              <a:rPr lang="en-US" altLang="zh-CN" sz="2000" dirty="0" err="1">
                <a:solidFill>
                  <a:srgbClr val="FF0000"/>
                </a:solidFill>
              </a:rPr>
              <a:t>createAnimal</a:t>
            </a:r>
            <a:r>
              <a:rPr lang="en-US" altLang="zh-CN" sz="2000" dirty="0">
                <a:solidFill>
                  <a:srgbClr val="FF0000"/>
                </a:solidFill>
              </a:rPr>
              <a:t>( );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8196" name="椭圆形标注 78852"/>
          <p:cNvSpPr>
            <a:spLocks noChangeArrowheads="1"/>
          </p:cNvSpPr>
          <p:nvPr/>
        </p:nvSpPr>
        <p:spPr bwMode="auto">
          <a:xfrm>
            <a:off x="6096000" y="4343400"/>
            <a:ext cx="2209800" cy="1752600"/>
          </a:xfrm>
          <a:prstGeom prst="wedgeEllipseCallout">
            <a:avLst>
              <a:gd name="adj1" fmla="val -98421"/>
              <a:gd name="adj2" fmla="val -10950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197" name="椭圆形标注 78853"/>
          <p:cNvSpPr>
            <a:spLocks noChangeArrowheads="1"/>
          </p:cNvSpPr>
          <p:nvPr/>
        </p:nvSpPr>
        <p:spPr bwMode="auto">
          <a:xfrm>
            <a:off x="5638800" y="3962400"/>
            <a:ext cx="3048000" cy="2133600"/>
          </a:xfrm>
          <a:prstGeom prst="wedgeEllipseCallout">
            <a:avLst>
              <a:gd name="adj1" fmla="val -85925"/>
              <a:gd name="adj2" fmla="val 22294"/>
            </a:avLst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/>
              <a:t>工厂方法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79873"/>
          <p:cNvSpPr>
            <a:spLocks noGrp="1" noRot="1" noChangeArrowheads="1"/>
          </p:cNvSpPr>
          <p:nvPr>
            <p:ph type="title"/>
          </p:nvPr>
        </p:nvSpPr>
        <p:spPr>
          <a:xfrm>
            <a:off x="5321804" y="871741"/>
            <a:ext cx="3813187" cy="1143000"/>
          </a:xfrm>
        </p:spPr>
        <p:txBody>
          <a:bodyPr/>
          <a:lstStyle/>
          <a:p>
            <a:r>
              <a:rPr lang="zh-CN" altLang="en-US" sz="4000" dirty="0"/>
              <a:t>也可将工厂方法独立出来</a:t>
            </a:r>
          </a:p>
        </p:txBody>
      </p:sp>
      <p:sp>
        <p:nvSpPr>
          <p:cNvPr id="9218" name="矩形 79875"/>
          <p:cNvSpPr>
            <a:spLocks noChangeArrowheads="1"/>
          </p:cNvSpPr>
          <p:nvPr/>
        </p:nvSpPr>
        <p:spPr bwMode="auto">
          <a:xfrm>
            <a:off x="300785" y="848247"/>
            <a:ext cx="4953000" cy="48567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Client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     Client( ) {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(Factory&amp; </a:t>
            </a:r>
            <a:r>
              <a:rPr lang="en-US" altLang="zh-CN" sz="2000" b="1" dirty="0" err="1"/>
              <a:t>fac</a:t>
            </a:r>
            <a:r>
              <a:rPr lang="en-US" altLang="zh-CN" sz="2000" b="1" dirty="0"/>
              <a:t>){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 = 0;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IAnimal</a:t>
            </a:r>
            <a:r>
              <a:rPr lang="en-US" altLang="zh-CN" sz="2000" dirty="0"/>
              <a:t> * ani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fac.createAnimal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sum+=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-&gt;Sale();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delete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;					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&lt;&lt;“Total Sale:”&lt;&lt;sum;</a:t>
            </a:r>
          </a:p>
          <a:p>
            <a:pPr>
              <a:buClr>
                <a:schemeClr val="hlink"/>
              </a:buClr>
              <a:buSzPct val="75000"/>
            </a:pPr>
            <a:r>
              <a:rPr lang="en-US" altLang="zh-CN" sz="2000" dirty="0"/>
              <a:t>	}</a:t>
            </a:r>
            <a:r>
              <a:rPr lang="en-US" altLang="zh-CN" dirty="0"/>
              <a:t>   </a:t>
            </a:r>
          </a:p>
          <a:p>
            <a:pPr>
              <a:buClr>
                <a:schemeClr val="hlink"/>
              </a:buClr>
              <a:buSzPct val="75000"/>
            </a:pPr>
            <a:r>
              <a:rPr lang="en-US" altLang="zh-CN" sz="2000" dirty="0"/>
              <a:t>};</a:t>
            </a:r>
          </a:p>
        </p:txBody>
      </p:sp>
      <p:sp>
        <p:nvSpPr>
          <p:cNvPr id="9219" name="文本占位符 79876"/>
          <p:cNvSpPr>
            <a:spLocks noGrp="1" noRot="1" noChangeArrowheads="1"/>
          </p:cNvSpPr>
          <p:nvPr>
            <p:ph idx="1"/>
          </p:nvPr>
        </p:nvSpPr>
        <p:spPr>
          <a:xfrm>
            <a:off x="4038614" y="4866754"/>
            <a:ext cx="4984336" cy="1656398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Factory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virtual ~Factory()</a:t>
            </a:r>
            <a:r>
              <a:rPr lang="zh-CN" altLang="en-US" sz="2400" dirty="0"/>
              <a:t>  </a:t>
            </a:r>
            <a:r>
              <a:rPr lang="en-US" altLang="zh-CN" sz="2400" dirty="0"/>
              <a:t>=default;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virtual </a:t>
            </a:r>
            <a:r>
              <a:rPr lang="en-US" altLang="zh-CN" sz="2400" dirty="0" err="1"/>
              <a:t>IAnimal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createAnimal</a:t>
            </a:r>
            <a:r>
              <a:rPr lang="en-US" altLang="zh-CN" sz="2400" dirty="0"/>
              <a:t> ( ) =0;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80897"/>
          <p:cNvSpPr>
            <a:spLocks noGrp="1" noRot="1" noChangeArrowheads="1"/>
          </p:cNvSpPr>
          <p:nvPr>
            <p:ph type="title"/>
          </p:nvPr>
        </p:nvSpPr>
        <p:spPr>
          <a:xfrm>
            <a:off x="495668" y="76288"/>
            <a:ext cx="6784975" cy="609674"/>
          </a:xfrm>
        </p:spPr>
        <p:txBody>
          <a:bodyPr/>
          <a:lstStyle/>
          <a:p>
            <a:r>
              <a:rPr lang="zh-CN" altLang="en-US" dirty="0"/>
              <a:t>甚至合并工厂方法</a:t>
            </a:r>
          </a:p>
        </p:txBody>
      </p:sp>
      <p:sp>
        <p:nvSpPr>
          <p:cNvPr id="10242" name="文本占位符 80899"/>
          <p:cNvSpPr>
            <a:spLocks noGrp="1" noRot="1" noChangeArrowheads="1"/>
          </p:cNvSpPr>
          <p:nvPr>
            <p:ph idx="1"/>
          </p:nvPr>
        </p:nvSpPr>
        <p:spPr>
          <a:xfrm>
            <a:off x="491325" y="914466"/>
            <a:ext cx="8207375" cy="5562454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class Factory {</a:t>
            </a:r>
          </a:p>
          <a:p>
            <a:pPr>
              <a:buNone/>
            </a:pPr>
            <a:r>
              <a:rPr lang="en-US" altLang="zh-CN" dirty="0"/>
              <a:t>    virtual ~Factory() = default;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viratul</a:t>
            </a:r>
            <a:r>
              <a:rPr lang="en-US" altLang="zh-CN" dirty="0"/>
              <a:t> </a:t>
            </a:r>
            <a:r>
              <a:rPr lang="en-US" altLang="zh-CN" dirty="0" err="1"/>
              <a:t>IAnimal</a:t>
            </a:r>
            <a:r>
              <a:rPr lang="en-US" altLang="zh-CN" dirty="0"/>
              <a:t> * </a:t>
            </a:r>
            <a:r>
              <a:rPr lang="en-US" altLang="zh-CN" dirty="0" err="1"/>
              <a:t>createAnimal</a:t>
            </a:r>
            <a:r>
              <a:rPr lang="en-US" altLang="zh-CN" dirty="0"/>
              <a:t>( char type) =0;</a:t>
            </a:r>
            <a:br>
              <a:rPr lang="en-US" altLang="zh-CN" dirty="0"/>
            </a:br>
            <a:r>
              <a:rPr lang="en-US" altLang="zh-CN" dirty="0"/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class Factory1: public Factory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virtual </a:t>
            </a:r>
            <a:r>
              <a:rPr lang="en-US" altLang="zh-CN" dirty="0" err="1"/>
              <a:t>IAnimal</a:t>
            </a:r>
            <a:r>
              <a:rPr lang="en-US" altLang="zh-CN" dirty="0"/>
              <a:t> * </a:t>
            </a:r>
            <a:r>
              <a:rPr lang="en-US" altLang="zh-CN" dirty="0" err="1"/>
              <a:t>createAnimal</a:t>
            </a:r>
            <a:r>
              <a:rPr lang="en-US" altLang="zh-CN" dirty="0"/>
              <a:t>( char type) {</a:t>
            </a:r>
            <a:br>
              <a:rPr lang="en-US" altLang="zh-CN" dirty="0"/>
            </a:br>
            <a:r>
              <a:rPr lang="en-US" altLang="zh-CN" dirty="0"/>
              <a:t>              if (type == ‘D’)  return new Dog;</a:t>
            </a:r>
            <a:br>
              <a:rPr lang="en-US" altLang="zh-CN" dirty="0"/>
            </a:br>
            <a:r>
              <a:rPr lang="en-US" altLang="zh-CN" dirty="0"/>
              <a:t>              else if (type ==‘C’) return new Cat;</a:t>
            </a:r>
            <a:br>
              <a:rPr lang="en-US" altLang="zh-CN" dirty="0"/>
            </a:br>
            <a:r>
              <a:rPr lang="en-US" altLang="zh-CN" dirty="0"/>
              <a:t>              else if (type ==‘F’) return new Fish;</a:t>
            </a:r>
            <a:br>
              <a:rPr lang="en-US" altLang="zh-CN" dirty="0"/>
            </a:br>
            <a:r>
              <a:rPr lang="en-US" altLang="zh-CN" dirty="0"/>
              <a:t>              else return </a:t>
            </a:r>
            <a:r>
              <a:rPr lang="en-US" altLang="zh-CN" dirty="0" err="1"/>
              <a:t>nullptr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81921"/>
          <p:cNvSpPr>
            <a:spLocks noGrp="1" noRot="1" noChangeArrowheads="1"/>
          </p:cNvSpPr>
          <p:nvPr>
            <p:ph type="title"/>
          </p:nvPr>
        </p:nvSpPr>
        <p:spPr>
          <a:xfrm>
            <a:off x="7162732" y="662800"/>
            <a:ext cx="1298653" cy="4953000"/>
          </a:xfrm>
        </p:spPr>
        <p:txBody>
          <a:bodyPr/>
          <a:lstStyle/>
          <a:p>
            <a:r>
              <a:rPr lang="en-US" altLang="zh-CN" dirty="0"/>
              <a:t>Client</a:t>
            </a:r>
          </a:p>
        </p:txBody>
      </p:sp>
      <p:sp>
        <p:nvSpPr>
          <p:cNvPr id="11266" name="矩形 81925"/>
          <p:cNvSpPr>
            <a:spLocks noChangeArrowheads="1"/>
          </p:cNvSpPr>
          <p:nvPr/>
        </p:nvSpPr>
        <p:spPr bwMode="auto">
          <a:xfrm>
            <a:off x="381110" y="1066862"/>
            <a:ext cx="6095840" cy="4548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Client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     Client( ) {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(Factory&amp; fac){</a:t>
            </a:r>
            <a:r>
              <a:rPr lang="en-US" altLang="zh-CN" sz="2000" dirty="0"/>
              <a:t>		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 = 0;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IAnimal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 =</a:t>
            </a:r>
            <a:r>
              <a:rPr lang="en-US" altLang="zh-CN" sz="2000" dirty="0">
                <a:solidFill>
                  <a:srgbClr val="FF0000"/>
                </a:solidFill>
              </a:rPr>
              <a:t>fac. </a:t>
            </a:r>
            <a:r>
              <a:rPr lang="en-US" altLang="zh-CN" sz="2000" dirty="0" err="1">
                <a:solidFill>
                  <a:srgbClr val="FF0000"/>
                </a:solidFill>
              </a:rPr>
              <a:t>CreateAnimal</a:t>
            </a:r>
            <a:r>
              <a:rPr lang="en-US" altLang="zh-CN" sz="2000" dirty="0">
                <a:solidFill>
                  <a:srgbClr val="FF0000"/>
                </a:solidFill>
              </a:rPr>
              <a:t>(‘D’);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sum+=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-&gt;Sale();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delete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}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OtherFuncs</a:t>
            </a:r>
            <a:r>
              <a:rPr lang="en-US" altLang="zh-CN" sz="2000" dirty="0"/>
              <a:t>() {   }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337</TotalTime>
  <Pages>0</Pages>
  <Words>1881</Words>
  <Characters>0</Characters>
  <Application>Microsoft Office PowerPoint</Application>
  <DocSecurity>0</DocSecurity>
  <PresentationFormat>全屏显示(4:3)</PresentationFormat>
  <Lines>0</Lines>
  <Paragraphs>302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Microsoft Visio 2003-2010 Drawing</vt:lpstr>
      <vt:lpstr>PowerPoint 演示文稿</vt:lpstr>
      <vt:lpstr>工厂方法模式-动机</vt:lpstr>
      <vt:lpstr>CreateAndUse()</vt:lpstr>
      <vt:lpstr>使用IAnimal接口呢？</vt:lpstr>
      <vt:lpstr>稳定与变化的部分</vt:lpstr>
      <vt:lpstr>分离实例化部分</vt:lpstr>
      <vt:lpstr>也可将工厂方法独立出来</vt:lpstr>
      <vt:lpstr>甚至合并工厂方法</vt:lpstr>
      <vt:lpstr>Client</vt:lpstr>
      <vt:lpstr>工厂方法模式结构</vt:lpstr>
      <vt:lpstr>适应变化</vt:lpstr>
      <vt:lpstr>多个工厂类,每个工厂一个工厂方法</vt:lpstr>
      <vt:lpstr>多个工厂类,每个工厂一个工厂方法</vt:lpstr>
      <vt:lpstr>多工厂的使用</vt:lpstr>
      <vt:lpstr>合并多个工厂方法到一个工厂</vt:lpstr>
      <vt:lpstr>工厂方法模式结构</vt:lpstr>
      <vt:lpstr>工厂方法模式总结</vt:lpstr>
      <vt:lpstr>工厂方法模式的适用性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本章完</vt:lpstr>
      <vt:lpstr>PowerPoint 演示文稿</vt:lpstr>
      <vt:lpstr>迷宫游戏例-工厂方法模式</vt:lpstr>
      <vt:lpstr>MazeFactory的子类BombedMazeFactory</vt:lpstr>
      <vt:lpstr>MazeFactory的子类EnchantedMazeFactory</vt:lpstr>
      <vt:lpstr>Factory的使用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陈伟</cp:lastModifiedBy>
  <cp:revision>122</cp:revision>
  <dcterms:created xsi:type="dcterms:W3CDTF">2016-08-30T21:56:45Z</dcterms:created>
  <dcterms:modified xsi:type="dcterms:W3CDTF">2023-09-05T03:10:15Z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2052-10.1.0.6235</vt:lpwstr>
  </property>
</Properties>
</file>