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38"/>
  </p:notesMasterIdLst>
  <p:sldIdLst>
    <p:sldId id="289" r:id="rId2"/>
    <p:sldId id="303" r:id="rId3"/>
    <p:sldId id="283" r:id="rId4"/>
    <p:sldId id="304" r:id="rId5"/>
    <p:sldId id="305" r:id="rId6"/>
    <p:sldId id="306" r:id="rId7"/>
    <p:sldId id="307" r:id="rId8"/>
    <p:sldId id="308" r:id="rId9"/>
    <p:sldId id="309" r:id="rId10"/>
    <p:sldId id="310" r:id="rId11"/>
    <p:sldId id="311" r:id="rId12"/>
    <p:sldId id="315" r:id="rId13"/>
    <p:sldId id="312" r:id="rId14"/>
    <p:sldId id="290" r:id="rId15"/>
    <p:sldId id="286" r:id="rId16"/>
    <p:sldId id="287" r:id="rId17"/>
    <p:sldId id="285" r:id="rId18"/>
    <p:sldId id="313" r:id="rId19"/>
    <p:sldId id="292" r:id="rId20"/>
    <p:sldId id="293" r:id="rId21"/>
    <p:sldId id="327" r:id="rId22"/>
    <p:sldId id="294" r:id="rId23"/>
    <p:sldId id="328" r:id="rId24"/>
    <p:sldId id="288" r:id="rId25"/>
    <p:sldId id="297" r:id="rId26"/>
    <p:sldId id="317" r:id="rId27"/>
    <p:sldId id="316" r:id="rId28"/>
    <p:sldId id="318" r:id="rId29"/>
    <p:sldId id="320" r:id="rId30"/>
    <p:sldId id="321" r:id="rId31"/>
    <p:sldId id="322" r:id="rId32"/>
    <p:sldId id="324" r:id="rId33"/>
    <p:sldId id="325" r:id="rId34"/>
    <p:sldId id="323" r:id="rId35"/>
    <p:sldId id="326" r:id="rId36"/>
    <p:sldId id="298" r:id="rId37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20000"/>
      </a:spcBef>
      <a:spcAft>
        <a:spcPct val="0"/>
      </a:spcAft>
      <a:buClr>
        <a:schemeClr val="hlink"/>
      </a:buClr>
      <a:buSzPct val="75000"/>
      <a:buFont typeface="Wingdings" panose="05000000000000000000" pitchFamily="2" charset="2"/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ctr" rtl="0" fontAlgn="base">
      <a:spcBef>
        <a:spcPct val="20000"/>
      </a:spcBef>
      <a:spcAft>
        <a:spcPct val="0"/>
      </a:spcAft>
      <a:buClr>
        <a:schemeClr val="hlink"/>
      </a:buClr>
      <a:buSzPct val="75000"/>
      <a:buFont typeface="Wingdings" panose="05000000000000000000" pitchFamily="2" charset="2"/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ctr" rtl="0" fontAlgn="base">
      <a:spcBef>
        <a:spcPct val="20000"/>
      </a:spcBef>
      <a:spcAft>
        <a:spcPct val="0"/>
      </a:spcAft>
      <a:buClr>
        <a:schemeClr val="hlink"/>
      </a:buClr>
      <a:buSzPct val="75000"/>
      <a:buFont typeface="Wingdings" panose="05000000000000000000" pitchFamily="2" charset="2"/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ctr" rtl="0" fontAlgn="base">
      <a:spcBef>
        <a:spcPct val="20000"/>
      </a:spcBef>
      <a:spcAft>
        <a:spcPct val="0"/>
      </a:spcAft>
      <a:buClr>
        <a:schemeClr val="hlink"/>
      </a:buClr>
      <a:buSzPct val="75000"/>
      <a:buFont typeface="Wingdings" panose="05000000000000000000" pitchFamily="2" charset="2"/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ctr" rtl="0" fontAlgn="base">
      <a:spcBef>
        <a:spcPct val="20000"/>
      </a:spcBef>
      <a:spcAft>
        <a:spcPct val="0"/>
      </a:spcAft>
      <a:buClr>
        <a:schemeClr val="hlink"/>
      </a:buClr>
      <a:buSzPct val="75000"/>
      <a:buFont typeface="Wingdings" panose="05000000000000000000" pitchFamily="2" charset="2"/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173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EBF52D-8258-4645-8063-C970642E5A97}" type="datetimeFigureOut">
              <a:rPr lang="zh-CN" altLang="en-US" smtClean="0"/>
              <a:t>2023/9/7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208670-758B-47B0-B55D-3ACA02C4FB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7475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208670-758B-47B0-B55D-3ACA02C4FB84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4774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课程名学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07651" y="2220512"/>
            <a:ext cx="749450" cy="999267"/>
            <a:chOff x="304800" y="673100"/>
            <a:chExt cx="4000500" cy="4000500"/>
          </a:xfrm>
          <a:solidFill>
            <a:schemeClr val="accent3"/>
          </a:solidFill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3" name="同心圆 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-1496892" y="7449140"/>
            <a:ext cx="10562035" cy="69527"/>
          </a:xfrm>
          <a:prstGeom prst="rect">
            <a:avLst/>
          </a:prstGeom>
          <a:solidFill>
            <a:schemeClr val="accent6">
              <a:alpha val="84000"/>
            </a:schemeClr>
          </a:solidFill>
          <a:ln>
            <a:noFill/>
          </a:ln>
          <a:effectLst>
            <a:outerShdw blurRad="139700" dist="38100" dir="5400000" algn="t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53"/>
          </a:p>
        </p:txBody>
      </p:sp>
      <p:sp>
        <p:nvSpPr>
          <p:cNvPr id="7" name="TextBox 74"/>
          <p:cNvSpPr txBox="1"/>
          <p:nvPr/>
        </p:nvSpPr>
        <p:spPr>
          <a:xfrm>
            <a:off x="1258291" y="1977446"/>
            <a:ext cx="7362337" cy="1361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75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单例模式</a:t>
            </a:r>
            <a:endParaRPr lang="en-US" altLang="zh-CN" sz="375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375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375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Singleton Pattern</a:t>
            </a:r>
            <a:r>
              <a:rPr lang="zh-CN" altLang="en-US" sz="375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9" name="TextBox 46"/>
          <p:cNvSpPr txBox="1"/>
          <p:nvPr/>
        </p:nvSpPr>
        <p:spPr>
          <a:xfrm>
            <a:off x="413484" y="8884826"/>
            <a:ext cx="896399" cy="3774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53" dirty="0"/>
              <a:t>延迟符</a:t>
            </a:r>
          </a:p>
        </p:txBody>
      </p:sp>
      <p:sp>
        <p:nvSpPr>
          <p:cNvPr id="10" name="椭圆 9"/>
          <p:cNvSpPr/>
          <p:nvPr/>
        </p:nvSpPr>
        <p:spPr>
          <a:xfrm>
            <a:off x="7804165" y="1093733"/>
            <a:ext cx="386710" cy="51561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53"/>
          </a:p>
        </p:txBody>
      </p:sp>
      <p:sp>
        <p:nvSpPr>
          <p:cNvPr id="11" name="椭圆 10"/>
          <p:cNvSpPr/>
          <p:nvPr/>
        </p:nvSpPr>
        <p:spPr>
          <a:xfrm>
            <a:off x="8121802" y="136617"/>
            <a:ext cx="212133" cy="282844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53"/>
          </a:p>
        </p:txBody>
      </p:sp>
      <p:grpSp>
        <p:nvGrpSpPr>
          <p:cNvPr id="12" name="组合 11"/>
          <p:cNvGrpSpPr/>
          <p:nvPr/>
        </p:nvGrpSpPr>
        <p:grpSpPr>
          <a:xfrm>
            <a:off x="8702760" y="1401308"/>
            <a:ext cx="169672" cy="226229"/>
            <a:chOff x="304800" y="673100"/>
            <a:chExt cx="4000500" cy="4000500"/>
          </a:xfrm>
          <a:solidFill>
            <a:schemeClr val="accent3"/>
          </a:solidFill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13" name="同心圆 1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accent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accent1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8509489" y="527901"/>
            <a:ext cx="222278" cy="296371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16" name="同心圆 1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7457231" y="127442"/>
            <a:ext cx="315275" cy="420366"/>
            <a:chOff x="304800" y="673100"/>
            <a:chExt cx="4000500" cy="4000500"/>
          </a:xfrm>
          <a:solidFill>
            <a:schemeClr val="accent4"/>
          </a:solidFill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9" name="同心圆 1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sp>
        <p:nvSpPr>
          <p:cNvPr id="21" name="椭圆 20"/>
          <p:cNvSpPr/>
          <p:nvPr/>
        </p:nvSpPr>
        <p:spPr>
          <a:xfrm>
            <a:off x="8596693" y="2187073"/>
            <a:ext cx="106067" cy="14142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53">
              <a:solidFill>
                <a:schemeClr val="accent1"/>
              </a:solidFill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683514" y="165685"/>
            <a:ext cx="601799" cy="802398"/>
            <a:chOff x="304800" y="673100"/>
            <a:chExt cx="4000500" cy="4000500"/>
          </a:xfrm>
          <a:solidFill>
            <a:schemeClr val="accent1"/>
          </a:solidFill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27" name="同心圆 2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1775599" y="894519"/>
            <a:ext cx="387022" cy="516029"/>
            <a:chOff x="304800" y="673100"/>
            <a:chExt cx="4000500" cy="4000500"/>
          </a:xfrm>
          <a:solidFill>
            <a:schemeClr val="accent2"/>
          </a:solidFill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30" name="同心圆 2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145672" y="975481"/>
            <a:ext cx="561109" cy="748145"/>
            <a:chOff x="304800" y="673100"/>
            <a:chExt cx="4000500" cy="4000500"/>
          </a:xfrm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33" name="同心圆 3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360883" y="3261786"/>
            <a:ext cx="304705" cy="406273"/>
            <a:chOff x="304800" y="673100"/>
            <a:chExt cx="4000500" cy="4000500"/>
          </a:xfrm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36" name="同心圆 3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126577" y="4223868"/>
            <a:ext cx="874894" cy="1166525"/>
            <a:chOff x="304800" y="673100"/>
            <a:chExt cx="4000500" cy="4000500"/>
          </a:xfrm>
          <a:solidFill>
            <a:schemeClr val="accent3"/>
          </a:solidFill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39" name="同心圆 3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sp>
        <p:nvSpPr>
          <p:cNvPr id="41" name="TextBox 102"/>
          <p:cNvSpPr txBox="1"/>
          <p:nvPr/>
        </p:nvSpPr>
        <p:spPr>
          <a:xfrm>
            <a:off x="-419390" y="8349580"/>
            <a:ext cx="807009" cy="332781"/>
          </a:xfrm>
          <a:prstGeom prst="rect">
            <a:avLst/>
          </a:prstGeom>
          <a:noFill/>
        </p:spPr>
        <p:txBody>
          <a:bodyPr wrap="none" lIns="47177" tIns="23589" rIns="47177" bIns="23589" rtlCol="0">
            <a:spAutoFit/>
          </a:bodyPr>
          <a:lstStyle/>
          <a:p>
            <a:r>
              <a:rPr lang="zh-CN" altLang="en-US" sz="1853" dirty="0"/>
              <a:t>延迟符</a:t>
            </a:r>
          </a:p>
        </p:txBody>
      </p:sp>
    </p:spTree>
    <p:extLst>
      <p:ext uri="{BB962C8B-B14F-4D97-AF65-F5344CB8AC3E}">
        <p14:creationId xmlns:p14="http://schemas.microsoft.com/office/powerpoint/2010/main" val="3402670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章名及主要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9864" y="287380"/>
            <a:ext cx="7886700" cy="707037"/>
          </a:xfrm>
        </p:spPr>
        <p:txBody>
          <a:bodyPr/>
          <a:lstStyle>
            <a:lvl1pPr algn="ctr">
              <a:defRPr sz="3300">
                <a:solidFill>
                  <a:srgbClr val="0070C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340475" y="1427911"/>
            <a:ext cx="2501616" cy="4595561"/>
          </a:xfrm>
          <a:prstGeom prst="rect">
            <a:avLst/>
          </a:prstGeom>
          <a:gradFill>
            <a:gsLst>
              <a:gs pos="0">
                <a:schemeClr val="bg1">
                  <a:lumMod val="82000"/>
                  <a:lumOff val="18000"/>
                </a:schemeClr>
              </a:gs>
              <a:gs pos="47000">
                <a:srgbClr val="F5F5F5"/>
              </a:gs>
              <a:gs pos="100000">
                <a:schemeClr val="bg1">
                  <a:lumMod val="95000"/>
                  <a:lumOff val="5000"/>
                </a:schemeClr>
              </a:gs>
            </a:gsLst>
            <a:lin ang="18900000" scaled="0"/>
          </a:gradFill>
          <a:ln w="7938" cap="flat">
            <a:noFill/>
            <a:prstDash val="solid"/>
            <a:miter lim="800000"/>
            <a:headEnd/>
            <a:tailEnd/>
          </a:ln>
          <a:effectLst>
            <a:outerShdw blurRad="228600" dist="114300" dir="2700000" algn="tl" rotWithShape="0">
              <a:prstClr val="black">
                <a:alpha val="25000"/>
              </a:prstClr>
            </a:outerShdw>
          </a:effectLst>
        </p:spPr>
        <p:txBody>
          <a:bodyPr vert="horz" wrap="square" lIns="70593" tIns="35297" rIns="70593" bIns="35297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grpSp>
        <p:nvGrpSpPr>
          <p:cNvPr id="4" name="组合 3"/>
          <p:cNvGrpSpPr/>
          <p:nvPr/>
        </p:nvGrpSpPr>
        <p:grpSpPr>
          <a:xfrm>
            <a:off x="2526985" y="1547290"/>
            <a:ext cx="722511" cy="99163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5" name="同心圆 4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1484232" y="1093651"/>
              <a:ext cx="1504273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sp>
        <p:nvSpPr>
          <p:cNvPr id="7" name="椭圆 6"/>
          <p:cNvSpPr/>
          <p:nvPr/>
        </p:nvSpPr>
        <p:spPr>
          <a:xfrm>
            <a:off x="2614830" y="1667854"/>
            <a:ext cx="546826" cy="75051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687" tIns="53343" rIns="106687" bIns="53343" rtlCol="0" anchor="ctr"/>
          <a:lstStyle/>
          <a:p>
            <a:pPr algn="ctr"/>
            <a:endParaRPr lang="zh-CN" altLang="en-US" sz="1853" dirty="0"/>
          </a:p>
        </p:txBody>
      </p:sp>
      <p:grpSp>
        <p:nvGrpSpPr>
          <p:cNvPr id="8" name="组合 7"/>
          <p:cNvGrpSpPr/>
          <p:nvPr/>
        </p:nvGrpSpPr>
        <p:grpSpPr>
          <a:xfrm>
            <a:off x="2514085" y="3193404"/>
            <a:ext cx="722511" cy="99163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9" name="同心圆 8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484232" y="1093651"/>
              <a:ext cx="1504273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sp>
        <p:nvSpPr>
          <p:cNvPr id="11" name="椭圆 10"/>
          <p:cNvSpPr/>
          <p:nvPr/>
        </p:nvSpPr>
        <p:spPr>
          <a:xfrm>
            <a:off x="2601929" y="3313968"/>
            <a:ext cx="546826" cy="75051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687" tIns="53343" rIns="106687" bIns="53343" rtlCol="0" anchor="ctr"/>
          <a:lstStyle/>
          <a:p>
            <a:pPr algn="ctr"/>
            <a:endParaRPr lang="zh-CN" altLang="en-US" sz="1853"/>
          </a:p>
        </p:txBody>
      </p:sp>
      <p:grpSp>
        <p:nvGrpSpPr>
          <p:cNvPr id="12" name="组合 11"/>
          <p:cNvGrpSpPr/>
          <p:nvPr/>
        </p:nvGrpSpPr>
        <p:grpSpPr>
          <a:xfrm>
            <a:off x="2514085" y="4762586"/>
            <a:ext cx="722511" cy="99163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13" name="同心圆 12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1484232" y="1093652"/>
              <a:ext cx="1504272" cy="15042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sp>
        <p:nvSpPr>
          <p:cNvPr id="15" name="椭圆 14"/>
          <p:cNvSpPr/>
          <p:nvPr/>
        </p:nvSpPr>
        <p:spPr>
          <a:xfrm>
            <a:off x="2601929" y="4883150"/>
            <a:ext cx="546826" cy="750512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687" tIns="53343" rIns="106687" bIns="53343" rtlCol="0" anchor="ctr"/>
          <a:lstStyle/>
          <a:p>
            <a:pPr algn="ctr"/>
            <a:endParaRPr lang="zh-CN" altLang="en-US" sz="1853"/>
          </a:p>
        </p:txBody>
      </p:sp>
      <p:grpSp>
        <p:nvGrpSpPr>
          <p:cNvPr id="16" name="组合 15"/>
          <p:cNvGrpSpPr/>
          <p:nvPr/>
        </p:nvGrpSpPr>
        <p:grpSpPr>
          <a:xfrm>
            <a:off x="6035110" y="1547290"/>
            <a:ext cx="722511" cy="99163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17" name="同心圆 16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1484232" y="1093651"/>
              <a:ext cx="1504273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sp>
        <p:nvSpPr>
          <p:cNvPr id="19" name="椭圆 18"/>
          <p:cNvSpPr/>
          <p:nvPr/>
        </p:nvSpPr>
        <p:spPr>
          <a:xfrm>
            <a:off x="6122953" y="1667854"/>
            <a:ext cx="546826" cy="75051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687" tIns="53343" rIns="106687" bIns="53343" rtlCol="0" anchor="ctr"/>
          <a:lstStyle/>
          <a:p>
            <a:pPr algn="ctr"/>
            <a:endParaRPr lang="zh-CN" altLang="en-US" sz="1853"/>
          </a:p>
        </p:txBody>
      </p:sp>
      <p:grpSp>
        <p:nvGrpSpPr>
          <p:cNvPr id="20" name="组合 19"/>
          <p:cNvGrpSpPr/>
          <p:nvPr/>
        </p:nvGrpSpPr>
        <p:grpSpPr>
          <a:xfrm>
            <a:off x="6022210" y="3193404"/>
            <a:ext cx="722511" cy="99163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21" name="同心圆 20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1484232" y="1093651"/>
              <a:ext cx="1504273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sp>
        <p:nvSpPr>
          <p:cNvPr id="23" name="椭圆 22"/>
          <p:cNvSpPr/>
          <p:nvPr/>
        </p:nvSpPr>
        <p:spPr>
          <a:xfrm>
            <a:off x="6110052" y="3313968"/>
            <a:ext cx="546826" cy="75051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687" tIns="53343" rIns="106687" bIns="53343" rtlCol="0" anchor="ctr"/>
          <a:lstStyle/>
          <a:p>
            <a:pPr algn="ctr"/>
            <a:endParaRPr lang="zh-CN" altLang="en-US" sz="1853"/>
          </a:p>
        </p:txBody>
      </p:sp>
      <p:grpSp>
        <p:nvGrpSpPr>
          <p:cNvPr id="24" name="组合 23"/>
          <p:cNvGrpSpPr/>
          <p:nvPr/>
        </p:nvGrpSpPr>
        <p:grpSpPr>
          <a:xfrm>
            <a:off x="6022210" y="4762586"/>
            <a:ext cx="722511" cy="99163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25" name="同心圆 24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1484232" y="1093651"/>
              <a:ext cx="1504273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sp>
        <p:nvSpPr>
          <p:cNvPr id="27" name="椭圆 26"/>
          <p:cNvSpPr/>
          <p:nvPr/>
        </p:nvSpPr>
        <p:spPr>
          <a:xfrm>
            <a:off x="6110052" y="4883150"/>
            <a:ext cx="546826" cy="750512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687" tIns="53343" rIns="106687" bIns="53343" rtlCol="0" anchor="ctr"/>
          <a:lstStyle/>
          <a:p>
            <a:pPr algn="ctr"/>
            <a:endParaRPr lang="zh-CN" altLang="en-US" sz="1853"/>
          </a:p>
        </p:txBody>
      </p:sp>
      <p:sp>
        <p:nvSpPr>
          <p:cNvPr id="28" name="TextBox 2053"/>
          <p:cNvSpPr txBox="1"/>
          <p:nvPr/>
        </p:nvSpPr>
        <p:spPr>
          <a:xfrm>
            <a:off x="2618079" y="1741429"/>
            <a:ext cx="546826" cy="475970"/>
          </a:xfrm>
          <a:prstGeom prst="rect">
            <a:avLst/>
          </a:prstGeom>
          <a:noFill/>
        </p:spPr>
        <p:txBody>
          <a:bodyPr wrap="square" lIns="106687" tIns="53343" rIns="106687" bIns="53343" rtlCol="0">
            <a:spAutoFit/>
          </a:bodyPr>
          <a:lstStyle/>
          <a:p>
            <a:r>
              <a:rPr lang="en-US" altLang="zh-CN" sz="2393" dirty="0">
                <a:solidFill>
                  <a:schemeClr val="bg1"/>
                </a:solidFill>
                <a:latin typeface="Humnst777 BlkCn BT" panose="020B0803030504020204" pitchFamily="34" charset="0"/>
              </a:rPr>
              <a:t>01</a:t>
            </a:r>
            <a:endParaRPr lang="zh-CN" altLang="en-US" sz="2393" dirty="0">
              <a:solidFill>
                <a:schemeClr val="bg1"/>
              </a:solidFill>
              <a:latin typeface="Humnst777 BlkCn BT" panose="020B0803030504020204" pitchFamily="34" charset="0"/>
            </a:endParaRPr>
          </a:p>
        </p:txBody>
      </p:sp>
      <p:sp>
        <p:nvSpPr>
          <p:cNvPr id="29" name="TextBox 100"/>
          <p:cNvSpPr txBox="1"/>
          <p:nvPr/>
        </p:nvSpPr>
        <p:spPr>
          <a:xfrm>
            <a:off x="2614827" y="3303361"/>
            <a:ext cx="546826" cy="475970"/>
          </a:xfrm>
          <a:prstGeom prst="rect">
            <a:avLst/>
          </a:prstGeom>
          <a:noFill/>
        </p:spPr>
        <p:txBody>
          <a:bodyPr wrap="square" lIns="106687" tIns="53343" rIns="106687" bIns="53343" rtlCol="0">
            <a:spAutoFit/>
          </a:bodyPr>
          <a:lstStyle/>
          <a:p>
            <a:r>
              <a:rPr lang="en-US" altLang="zh-CN" sz="2393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02</a:t>
            </a:r>
            <a:endParaRPr lang="zh-CN" altLang="en-US" sz="2393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30" name="TextBox 101"/>
          <p:cNvSpPr txBox="1"/>
          <p:nvPr/>
        </p:nvSpPr>
        <p:spPr>
          <a:xfrm>
            <a:off x="2614830" y="4906992"/>
            <a:ext cx="546826" cy="475970"/>
          </a:xfrm>
          <a:prstGeom prst="rect">
            <a:avLst/>
          </a:prstGeom>
          <a:noFill/>
        </p:spPr>
        <p:txBody>
          <a:bodyPr wrap="square" lIns="106687" tIns="53343" rIns="106687" bIns="53343" rtlCol="0">
            <a:spAutoFit/>
          </a:bodyPr>
          <a:lstStyle/>
          <a:p>
            <a:r>
              <a:rPr lang="en-US" altLang="zh-CN" sz="2393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03</a:t>
            </a:r>
            <a:endParaRPr lang="zh-CN" altLang="en-US" sz="2393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31" name="TextBox 102"/>
          <p:cNvSpPr txBox="1"/>
          <p:nvPr/>
        </p:nvSpPr>
        <p:spPr>
          <a:xfrm>
            <a:off x="6110052" y="4893226"/>
            <a:ext cx="546826" cy="475970"/>
          </a:xfrm>
          <a:prstGeom prst="rect">
            <a:avLst/>
          </a:prstGeom>
          <a:noFill/>
        </p:spPr>
        <p:txBody>
          <a:bodyPr wrap="square" lIns="106687" tIns="53343" rIns="106687" bIns="53343" rtlCol="0">
            <a:spAutoFit/>
          </a:bodyPr>
          <a:lstStyle/>
          <a:p>
            <a:r>
              <a:rPr lang="en-US" altLang="zh-CN" sz="2393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06</a:t>
            </a:r>
            <a:endParaRPr lang="zh-CN" altLang="en-US" sz="2393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32" name="TextBox 103"/>
          <p:cNvSpPr txBox="1"/>
          <p:nvPr/>
        </p:nvSpPr>
        <p:spPr>
          <a:xfrm>
            <a:off x="6129161" y="3362266"/>
            <a:ext cx="546826" cy="475970"/>
          </a:xfrm>
          <a:prstGeom prst="rect">
            <a:avLst/>
          </a:prstGeom>
          <a:noFill/>
        </p:spPr>
        <p:txBody>
          <a:bodyPr wrap="square" lIns="106687" tIns="53343" rIns="106687" bIns="53343" rtlCol="0">
            <a:spAutoFit/>
          </a:bodyPr>
          <a:lstStyle/>
          <a:p>
            <a:r>
              <a:rPr lang="en-US" altLang="zh-CN" sz="2393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05</a:t>
            </a:r>
            <a:endParaRPr lang="zh-CN" altLang="en-US" sz="2393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33" name="TextBox 104"/>
          <p:cNvSpPr txBox="1"/>
          <p:nvPr/>
        </p:nvSpPr>
        <p:spPr>
          <a:xfrm>
            <a:off x="6133645" y="1708276"/>
            <a:ext cx="546826" cy="475970"/>
          </a:xfrm>
          <a:prstGeom prst="rect">
            <a:avLst/>
          </a:prstGeom>
          <a:noFill/>
        </p:spPr>
        <p:txBody>
          <a:bodyPr wrap="square" lIns="106687" tIns="53343" rIns="106687" bIns="53343" rtlCol="0">
            <a:spAutoFit/>
          </a:bodyPr>
          <a:lstStyle/>
          <a:p>
            <a:r>
              <a:rPr lang="en-US" altLang="zh-CN" sz="2393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04</a:t>
            </a:r>
            <a:endParaRPr lang="zh-CN" altLang="en-US" sz="2393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34" name="Freeform 11"/>
          <p:cNvSpPr>
            <a:spLocks/>
          </p:cNvSpPr>
          <p:nvPr/>
        </p:nvSpPr>
        <p:spPr bwMode="auto">
          <a:xfrm>
            <a:off x="3451657" y="1547289"/>
            <a:ext cx="1116587" cy="2123944"/>
          </a:xfrm>
          <a:custGeom>
            <a:avLst/>
            <a:gdLst>
              <a:gd name="T0" fmla="*/ 2209 w 2293"/>
              <a:gd name="T1" fmla="*/ 0 h 3267"/>
              <a:gd name="T2" fmla="*/ 83 w 2293"/>
              <a:gd name="T3" fmla="*/ 0 h 3267"/>
              <a:gd name="T4" fmla="*/ 0 w 2293"/>
              <a:gd name="T5" fmla="*/ 83 h 3267"/>
              <a:gd name="T6" fmla="*/ 0 w 2293"/>
              <a:gd name="T7" fmla="*/ 3184 h 3267"/>
              <a:gd name="T8" fmla="*/ 83 w 2293"/>
              <a:gd name="T9" fmla="*/ 3267 h 3267"/>
              <a:gd name="T10" fmla="*/ 2209 w 2293"/>
              <a:gd name="T11" fmla="*/ 3267 h 3267"/>
              <a:gd name="T12" fmla="*/ 2293 w 2293"/>
              <a:gd name="T13" fmla="*/ 3184 h 3267"/>
              <a:gd name="T14" fmla="*/ 2293 w 2293"/>
              <a:gd name="T15" fmla="*/ 83 h 3267"/>
              <a:gd name="T16" fmla="*/ 2209 w 2293"/>
              <a:gd name="T17" fmla="*/ 0 h 3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93" h="3267">
                <a:moveTo>
                  <a:pt x="2209" y="0"/>
                </a:moveTo>
                <a:lnTo>
                  <a:pt x="83" y="0"/>
                </a:lnTo>
                <a:cubicBezTo>
                  <a:pt x="37" y="0"/>
                  <a:pt x="0" y="37"/>
                  <a:pt x="0" y="83"/>
                </a:cubicBezTo>
                <a:lnTo>
                  <a:pt x="0" y="3184"/>
                </a:lnTo>
                <a:cubicBezTo>
                  <a:pt x="0" y="3229"/>
                  <a:pt x="37" y="3267"/>
                  <a:pt x="83" y="3267"/>
                </a:cubicBezTo>
                <a:lnTo>
                  <a:pt x="2209" y="3267"/>
                </a:lnTo>
                <a:cubicBezTo>
                  <a:pt x="2255" y="3267"/>
                  <a:pt x="2293" y="3229"/>
                  <a:pt x="2293" y="3184"/>
                </a:cubicBezTo>
                <a:lnTo>
                  <a:pt x="2293" y="83"/>
                </a:lnTo>
                <a:cubicBezTo>
                  <a:pt x="2293" y="37"/>
                  <a:pt x="2255" y="0"/>
                  <a:pt x="2209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</p:spPr>
        <p:txBody>
          <a:bodyPr vert="horz" wrap="square" lIns="105629" tIns="52814" rIns="105629" bIns="5281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35" name="Freeform 12"/>
          <p:cNvSpPr>
            <a:spLocks/>
          </p:cNvSpPr>
          <p:nvPr/>
        </p:nvSpPr>
        <p:spPr bwMode="auto">
          <a:xfrm>
            <a:off x="4632104" y="1547289"/>
            <a:ext cx="1115618" cy="2123944"/>
          </a:xfrm>
          <a:custGeom>
            <a:avLst/>
            <a:gdLst>
              <a:gd name="T0" fmla="*/ 2209 w 2292"/>
              <a:gd name="T1" fmla="*/ 0 h 3267"/>
              <a:gd name="T2" fmla="*/ 83 w 2292"/>
              <a:gd name="T3" fmla="*/ 0 h 3267"/>
              <a:gd name="T4" fmla="*/ 0 w 2292"/>
              <a:gd name="T5" fmla="*/ 83 h 3267"/>
              <a:gd name="T6" fmla="*/ 0 w 2292"/>
              <a:gd name="T7" fmla="*/ 3184 h 3267"/>
              <a:gd name="T8" fmla="*/ 83 w 2292"/>
              <a:gd name="T9" fmla="*/ 3267 h 3267"/>
              <a:gd name="T10" fmla="*/ 2209 w 2292"/>
              <a:gd name="T11" fmla="*/ 3267 h 3267"/>
              <a:gd name="T12" fmla="*/ 2292 w 2292"/>
              <a:gd name="T13" fmla="*/ 3184 h 3267"/>
              <a:gd name="T14" fmla="*/ 2292 w 2292"/>
              <a:gd name="T15" fmla="*/ 83 h 3267"/>
              <a:gd name="T16" fmla="*/ 2209 w 2292"/>
              <a:gd name="T17" fmla="*/ 0 h 3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92" h="3267">
                <a:moveTo>
                  <a:pt x="2209" y="0"/>
                </a:moveTo>
                <a:lnTo>
                  <a:pt x="83" y="0"/>
                </a:lnTo>
                <a:cubicBezTo>
                  <a:pt x="37" y="0"/>
                  <a:pt x="0" y="37"/>
                  <a:pt x="0" y="83"/>
                </a:cubicBezTo>
                <a:lnTo>
                  <a:pt x="0" y="3184"/>
                </a:lnTo>
                <a:cubicBezTo>
                  <a:pt x="0" y="3229"/>
                  <a:pt x="37" y="3267"/>
                  <a:pt x="83" y="3267"/>
                </a:cubicBezTo>
                <a:lnTo>
                  <a:pt x="2209" y="3267"/>
                </a:lnTo>
                <a:cubicBezTo>
                  <a:pt x="2255" y="3267"/>
                  <a:pt x="2292" y="3229"/>
                  <a:pt x="2292" y="3184"/>
                </a:cubicBezTo>
                <a:lnTo>
                  <a:pt x="2292" y="83"/>
                </a:lnTo>
                <a:cubicBezTo>
                  <a:pt x="2292" y="37"/>
                  <a:pt x="2255" y="0"/>
                  <a:pt x="2209" y="0"/>
                </a:cubicBezTo>
                <a:close/>
              </a:path>
            </a:pathLst>
          </a:custGeom>
          <a:blipFill>
            <a:blip r:embed="rId3"/>
            <a:stretch>
              <a:fillRect/>
            </a:stretch>
          </a:blipFill>
          <a:ln>
            <a:noFill/>
          </a:ln>
        </p:spPr>
        <p:txBody>
          <a:bodyPr vert="horz" wrap="square" lIns="105629" tIns="52814" rIns="105629" bIns="5281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36" name="Freeform 13"/>
          <p:cNvSpPr>
            <a:spLocks/>
          </p:cNvSpPr>
          <p:nvPr/>
        </p:nvSpPr>
        <p:spPr bwMode="auto">
          <a:xfrm>
            <a:off x="4632104" y="3751284"/>
            <a:ext cx="1115618" cy="2123944"/>
          </a:xfrm>
          <a:custGeom>
            <a:avLst/>
            <a:gdLst>
              <a:gd name="T0" fmla="*/ 2209 w 2292"/>
              <a:gd name="T1" fmla="*/ 0 h 3266"/>
              <a:gd name="T2" fmla="*/ 83 w 2292"/>
              <a:gd name="T3" fmla="*/ 0 h 3266"/>
              <a:gd name="T4" fmla="*/ 0 w 2292"/>
              <a:gd name="T5" fmla="*/ 83 h 3266"/>
              <a:gd name="T6" fmla="*/ 0 w 2292"/>
              <a:gd name="T7" fmla="*/ 3183 h 3266"/>
              <a:gd name="T8" fmla="*/ 83 w 2292"/>
              <a:gd name="T9" fmla="*/ 3266 h 3266"/>
              <a:gd name="T10" fmla="*/ 2209 w 2292"/>
              <a:gd name="T11" fmla="*/ 3266 h 3266"/>
              <a:gd name="T12" fmla="*/ 2292 w 2292"/>
              <a:gd name="T13" fmla="*/ 3183 h 3266"/>
              <a:gd name="T14" fmla="*/ 2292 w 2292"/>
              <a:gd name="T15" fmla="*/ 83 h 3266"/>
              <a:gd name="T16" fmla="*/ 2209 w 2292"/>
              <a:gd name="T17" fmla="*/ 0 h 3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92" h="3266">
                <a:moveTo>
                  <a:pt x="2209" y="0"/>
                </a:moveTo>
                <a:lnTo>
                  <a:pt x="83" y="0"/>
                </a:lnTo>
                <a:cubicBezTo>
                  <a:pt x="37" y="0"/>
                  <a:pt x="0" y="37"/>
                  <a:pt x="0" y="83"/>
                </a:cubicBezTo>
                <a:lnTo>
                  <a:pt x="0" y="3183"/>
                </a:lnTo>
                <a:cubicBezTo>
                  <a:pt x="0" y="3229"/>
                  <a:pt x="37" y="3266"/>
                  <a:pt x="83" y="3266"/>
                </a:cubicBezTo>
                <a:lnTo>
                  <a:pt x="2209" y="3266"/>
                </a:lnTo>
                <a:cubicBezTo>
                  <a:pt x="2255" y="3266"/>
                  <a:pt x="2292" y="3229"/>
                  <a:pt x="2292" y="3183"/>
                </a:cubicBezTo>
                <a:lnTo>
                  <a:pt x="2292" y="83"/>
                </a:lnTo>
                <a:cubicBezTo>
                  <a:pt x="2292" y="37"/>
                  <a:pt x="2255" y="0"/>
                  <a:pt x="2209" y="0"/>
                </a:cubicBezTo>
                <a:close/>
              </a:path>
            </a:pathLst>
          </a:custGeom>
          <a:blipFill>
            <a:blip r:embed="rId4"/>
            <a:stretch>
              <a:fillRect/>
            </a:stretch>
          </a:blipFill>
          <a:ln>
            <a:noFill/>
          </a:ln>
        </p:spPr>
        <p:txBody>
          <a:bodyPr vert="horz" wrap="square" lIns="105629" tIns="52814" rIns="105629" bIns="5281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37" name="Freeform 14"/>
          <p:cNvSpPr>
            <a:spLocks/>
          </p:cNvSpPr>
          <p:nvPr/>
        </p:nvSpPr>
        <p:spPr bwMode="auto">
          <a:xfrm>
            <a:off x="3451657" y="3751284"/>
            <a:ext cx="1116587" cy="2123944"/>
          </a:xfrm>
          <a:custGeom>
            <a:avLst/>
            <a:gdLst>
              <a:gd name="T0" fmla="*/ 2209 w 2293"/>
              <a:gd name="T1" fmla="*/ 0 h 3266"/>
              <a:gd name="T2" fmla="*/ 83 w 2293"/>
              <a:gd name="T3" fmla="*/ 0 h 3266"/>
              <a:gd name="T4" fmla="*/ 0 w 2293"/>
              <a:gd name="T5" fmla="*/ 83 h 3266"/>
              <a:gd name="T6" fmla="*/ 0 w 2293"/>
              <a:gd name="T7" fmla="*/ 3183 h 3266"/>
              <a:gd name="T8" fmla="*/ 83 w 2293"/>
              <a:gd name="T9" fmla="*/ 3266 h 3266"/>
              <a:gd name="T10" fmla="*/ 2209 w 2293"/>
              <a:gd name="T11" fmla="*/ 3266 h 3266"/>
              <a:gd name="T12" fmla="*/ 2293 w 2293"/>
              <a:gd name="T13" fmla="*/ 3183 h 3266"/>
              <a:gd name="T14" fmla="*/ 2293 w 2293"/>
              <a:gd name="T15" fmla="*/ 83 h 3266"/>
              <a:gd name="T16" fmla="*/ 2209 w 2293"/>
              <a:gd name="T17" fmla="*/ 0 h 3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93" h="3266">
                <a:moveTo>
                  <a:pt x="2209" y="0"/>
                </a:moveTo>
                <a:lnTo>
                  <a:pt x="83" y="0"/>
                </a:lnTo>
                <a:cubicBezTo>
                  <a:pt x="37" y="0"/>
                  <a:pt x="0" y="37"/>
                  <a:pt x="0" y="83"/>
                </a:cubicBezTo>
                <a:lnTo>
                  <a:pt x="0" y="3183"/>
                </a:lnTo>
                <a:cubicBezTo>
                  <a:pt x="0" y="3229"/>
                  <a:pt x="37" y="3266"/>
                  <a:pt x="83" y="3266"/>
                </a:cubicBezTo>
                <a:lnTo>
                  <a:pt x="2209" y="3266"/>
                </a:lnTo>
                <a:cubicBezTo>
                  <a:pt x="2255" y="3266"/>
                  <a:pt x="2293" y="3229"/>
                  <a:pt x="2293" y="3183"/>
                </a:cubicBezTo>
                <a:lnTo>
                  <a:pt x="2293" y="83"/>
                </a:lnTo>
                <a:cubicBezTo>
                  <a:pt x="2293" y="37"/>
                  <a:pt x="2255" y="0"/>
                  <a:pt x="2209" y="0"/>
                </a:cubicBezTo>
                <a:close/>
              </a:path>
            </a:pathLst>
          </a:custGeom>
          <a:blipFill>
            <a:blip r:embed="rId5"/>
            <a:stretch>
              <a:fillRect/>
            </a:stretch>
          </a:blipFill>
          <a:ln>
            <a:noFill/>
          </a:ln>
        </p:spPr>
        <p:txBody>
          <a:bodyPr vert="horz" wrap="square" lIns="105629" tIns="52814" rIns="105629" bIns="5281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39" name="文本占位符 38"/>
          <p:cNvSpPr>
            <a:spLocks noGrp="1"/>
          </p:cNvSpPr>
          <p:nvPr>
            <p:ph type="body" sz="quarter" idx="10" hasCustomPrompt="1"/>
          </p:nvPr>
        </p:nvSpPr>
        <p:spPr>
          <a:xfrm>
            <a:off x="6924841" y="4940163"/>
            <a:ext cx="1803797" cy="568325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zh-CN" altLang="en-US" dirty="0"/>
              <a:t>单击此处编辑母版文本样式级</a:t>
            </a:r>
          </a:p>
        </p:txBody>
      </p:sp>
      <p:sp>
        <p:nvSpPr>
          <p:cNvPr id="46" name="文本占位符 38"/>
          <p:cNvSpPr>
            <a:spLocks noGrp="1"/>
          </p:cNvSpPr>
          <p:nvPr>
            <p:ph type="body" sz="quarter" idx="11" hasCustomPrompt="1"/>
          </p:nvPr>
        </p:nvSpPr>
        <p:spPr>
          <a:xfrm>
            <a:off x="511426" y="3395437"/>
            <a:ext cx="1803797" cy="568325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zh-CN" altLang="en-US" dirty="0"/>
              <a:t>单击此处编辑母版文本样式级</a:t>
            </a:r>
          </a:p>
        </p:txBody>
      </p:sp>
      <p:sp>
        <p:nvSpPr>
          <p:cNvPr id="47" name="文本占位符 38"/>
          <p:cNvSpPr>
            <a:spLocks noGrp="1"/>
          </p:cNvSpPr>
          <p:nvPr>
            <p:ph type="body" sz="quarter" idx="12" hasCustomPrompt="1"/>
          </p:nvPr>
        </p:nvSpPr>
        <p:spPr>
          <a:xfrm>
            <a:off x="517269" y="5007666"/>
            <a:ext cx="1803797" cy="568325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zh-CN" altLang="en-US" dirty="0"/>
              <a:t>单击此处编辑母版文本样式级</a:t>
            </a:r>
          </a:p>
        </p:txBody>
      </p:sp>
      <p:sp>
        <p:nvSpPr>
          <p:cNvPr id="48" name="文本占位符 38"/>
          <p:cNvSpPr>
            <a:spLocks noGrp="1"/>
          </p:cNvSpPr>
          <p:nvPr>
            <p:ph type="body" sz="quarter" idx="13" hasCustomPrompt="1"/>
          </p:nvPr>
        </p:nvSpPr>
        <p:spPr>
          <a:xfrm>
            <a:off x="6836482" y="1708275"/>
            <a:ext cx="1803797" cy="568325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zh-CN" altLang="en-US" dirty="0"/>
              <a:t>单击此处编辑母版文本样式级</a:t>
            </a:r>
          </a:p>
        </p:txBody>
      </p:sp>
      <p:sp>
        <p:nvSpPr>
          <p:cNvPr id="49" name="文本占位符 38"/>
          <p:cNvSpPr>
            <a:spLocks noGrp="1"/>
          </p:cNvSpPr>
          <p:nvPr>
            <p:ph type="body" sz="quarter" idx="14" hasCustomPrompt="1"/>
          </p:nvPr>
        </p:nvSpPr>
        <p:spPr>
          <a:xfrm>
            <a:off x="6924841" y="3336532"/>
            <a:ext cx="1803797" cy="568325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zh-CN" altLang="en-US" dirty="0"/>
              <a:t>单击此处编辑母版文本样式级</a:t>
            </a:r>
          </a:p>
        </p:txBody>
      </p:sp>
      <p:sp>
        <p:nvSpPr>
          <p:cNvPr id="50" name="文本占位符 38"/>
          <p:cNvSpPr>
            <a:spLocks noGrp="1"/>
          </p:cNvSpPr>
          <p:nvPr>
            <p:ph type="body" sz="quarter" idx="15" hasCustomPrompt="1"/>
          </p:nvPr>
        </p:nvSpPr>
        <p:spPr>
          <a:xfrm>
            <a:off x="617444" y="1860676"/>
            <a:ext cx="1803797" cy="568325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zh-CN" altLang="en-US" dirty="0"/>
              <a:t>单击此处编辑母版文本样式级</a:t>
            </a:r>
          </a:p>
        </p:txBody>
      </p:sp>
    </p:spTree>
    <p:extLst>
      <p:ext uri="{BB962C8B-B14F-4D97-AF65-F5344CB8AC3E}">
        <p14:creationId xmlns:p14="http://schemas.microsoft.com/office/powerpoint/2010/main" val="3832670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燕尾形 10"/>
          <p:cNvSpPr/>
          <p:nvPr/>
        </p:nvSpPr>
        <p:spPr>
          <a:xfrm>
            <a:off x="7531084" y="414578"/>
            <a:ext cx="161462" cy="209140"/>
          </a:xfrm>
          <a:prstGeom prst="chevron">
            <a:avLst/>
          </a:prstGeom>
          <a:solidFill>
            <a:schemeClr val="accent1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2" name="燕尾形 11"/>
          <p:cNvSpPr/>
          <p:nvPr/>
        </p:nvSpPr>
        <p:spPr>
          <a:xfrm>
            <a:off x="7833825" y="414578"/>
            <a:ext cx="161462" cy="209140"/>
          </a:xfrm>
          <a:prstGeom prst="chevron">
            <a:avLst/>
          </a:prstGeom>
          <a:solidFill>
            <a:schemeClr val="accent3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3" name="燕尾形 12"/>
          <p:cNvSpPr/>
          <p:nvPr/>
        </p:nvSpPr>
        <p:spPr>
          <a:xfrm>
            <a:off x="8136566" y="414578"/>
            <a:ext cx="161462" cy="209140"/>
          </a:xfrm>
          <a:prstGeom prst="chevron">
            <a:avLst/>
          </a:prstGeom>
          <a:solidFill>
            <a:schemeClr val="accent4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4" name="燕尾形 13"/>
          <p:cNvSpPr/>
          <p:nvPr/>
        </p:nvSpPr>
        <p:spPr>
          <a:xfrm>
            <a:off x="8439306" y="414578"/>
            <a:ext cx="161462" cy="209140"/>
          </a:xfrm>
          <a:prstGeom prst="chevron">
            <a:avLst/>
          </a:prstGeom>
          <a:solidFill>
            <a:schemeClr val="accent1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5" name="燕尾形 14"/>
          <p:cNvSpPr/>
          <p:nvPr/>
        </p:nvSpPr>
        <p:spPr>
          <a:xfrm>
            <a:off x="8742047" y="414578"/>
            <a:ext cx="161462" cy="209140"/>
          </a:xfrm>
          <a:prstGeom prst="chevron">
            <a:avLst/>
          </a:prstGeom>
          <a:solidFill>
            <a:schemeClr val="accent2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cxnSp>
        <p:nvCxnSpPr>
          <p:cNvPr id="18" name="直接连接符 17"/>
          <p:cNvCxnSpPr/>
          <p:nvPr/>
        </p:nvCxnSpPr>
        <p:spPr>
          <a:xfrm>
            <a:off x="158635" y="6522441"/>
            <a:ext cx="8933308" cy="2321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677097" y="125002"/>
            <a:ext cx="3176441" cy="498717"/>
          </a:xfrm>
          <a:prstGeom prst="rect">
            <a:avLst/>
          </a:prstGeom>
        </p:spPr>
        <p:txBody>
          <a:bodyPr vert="horz" lIns="123444" tIns="61722" rIns="123444" bIns="61722" rtlCol="0" anchor="ctr">
            <a:noAutofit/>
          </a:bodyPr>
          <a:lstStyle>
            <a:lvl1pPr>
              <a:defRPr lang="zh-CN" altLang="en-US" sz="187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l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0" y="374360"/>
            <a:ext cx="317270" cy="62339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69"/>
          </a:p>
        </p:txBody>
      </p:sp>
      <p:sp>
        <p:nvSpPr>
          <p:cNvPr id="16" name="矩形 15"/>
          <p:cNvSpPr/>
          <p:nvPr/>
        </p:nvSpPr>
        <p:spPr>
          <a:xfrm>
            <a:off x="343296" y="374360"/>
            <a:ext cx="115252" cy="62339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69"/>
          </a:p>
        </p:txBody>
      </p:sp>
    </p:spTree>
    <p:extLst>
      <p:ext uri="{BB962C8B-B14F-4D97-AF65-F5344CB8AC3E}">
        <p14:creationId xmlns:p14="http://schemas.microsoft.com/office/powerpoint/2010/main" val="944324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与内容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燕尾形 10"/>
          <p:cNvSpPr/>
          <p:nvPr/>
        </p:nvSpPr>
        <p:spPr>
          <a:xfrm>
            <a:off x="7531084" y="414578"/>
            <a:ext cx="161462" cy="209140"/>
          </a:xfrm>
          <a:prstGeom prst="chevron">
            <a:avLst/>
          </a:prstGeom>
          <a:solidFill>
            <a:schemeClr val="accent1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2" name="燕尾形 11"/>
          <p:cNvSpPr/>
          <p:nvPr/>
        </p:nvSpPr>
        <p:spPr>
          <a:xfrm>
            <a:off x="7833825" y="414578"/>
            <a:ext cx="161462" cy="209140"/>
          </a:xfrm>
          <a:prstGeom prst="chevron">
            <a:avLst/>
          </a:prstGeom>
          <a:solidFill>
            <a:schemeClr val="accent3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3" name="燕尾形 12"/>
          <p:cNvSpPr/>
          <p:nvPr/>
        </p:nvSpPr>
        <p:spPr>
          <a:xfrm>
            <a:off x="8136566" y="414578"/>
            <a:ext cx="161462" cy="209140"/>
          </a:xfrm>
          <a:prstGeom prst="chevron">
            <a:avLst/>
          </a:prstGeom>
          <a:solidFill>
            <a:schemeClr val="accent4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4" name="燕尾形 13"/>
          <p:cNvSpPr/>
          <p:nvPr/>
        </p:nvSpPr>
        <p:spPr>
          <a:xfrm>
            <a:off x="8439306" y="414578"/>
            <a:ext cx="161462" cy="209140"/>
          </a:xfrm>
          <a:prstGeom prst="chevron">
            <a:avLst/>
          </a:prstGeom>
          <a:solidFill>
            <a:schemeClr val="accent1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5" name="燕尾形 14"/>
          <p:cNvSpPr/>
          <p:nvPr/>
        </p:nvSpPr>
        <p:spPr>
          <a:xfrm>
            <a:off x="8742047" y="414578"/>
            <a:ext cx="161462" cy="209140"/>
          </a:xfrm>
          <a:prstGeom prst="chevron">
            <a:avLst/>
          </a:prstGeom>
          <a:solidFill>
            <a:schemeClr val="accent2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cxnSp>
        <p:nvCxnSpPr>
          <p:cNvPr id="18" name="直接连接符 17"/>
          <p:cNvCxnSpPr/>
          <p:nvPr/>
        </p:nvCxnSpPr>
        <p:spPr>
          <a:xfrm>
            <a:off x="158635" y="6522441"/>
            <a:ext cx="8933308" cy="2321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677097" y="125002"/>
            <a:ext cx="3176441" cy="498717"/>
          </a:xfrm>
          <a:prstGeom prst="rect">
            <a:avLst/>
          </a:prstGeom>
        </p:spPr>
        <p:txBody>
          <a:bodyPr vert="horz" lIns="123444" tIns="61722" rIns="123444" bIns="61722" rtlCol="0" anchor="ctr">
            <a:noAutofit/>
          </a:bodyPr>
          <a:lstStyle>
            <a:lvl1pPr>
              <a:defRPr lang="zh-CN" altLang="en-US" sz="187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l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0" y="374360"/>
            <a:ext cx="317270" cy="62339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69"/>
          </a:p>
        </p:txBody>
      </p:sp>
      <p:sp>
        <p:nvSpPr>
          <p:cNvPr id="16" name="矩形 15"/>
          <p:cNvSpPr/>
          <p:nvPr/>
        </p:nvSpPr>
        <p:spPr>
          <a:xfrm>
            <a:off x="343296" y="374360"/>
            <a:ext cx="115252" cy="62339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69"/>
          </a:p>
        </p:txBody>
      </p:sp>
    </p:spTree>
    <p:extLst>
      <p:ext uri="{BB962C8B-B14F-4D97-AF65-F5344CB8AC3E}">
        <p14:creationId xmlns:p14="http://schemas.microsoft.com/office/powerpoint/2010/main" val="3839666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1_标题幻灯片"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7"/>
          <p:cNvSpPr>
            <a:spLocks noGrp="1"/>
          </p:cNvSpPr>
          <p:nvPr>
            <p:ph type="ctrTitle"/>
          </p:nvPr>
        </p:nvSpPr>
        <p:spPr>
          <a:xfrm>
            <a:off x="468313" y="2997200"/>
            <a:ext cx="8207375" cy="96043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lvl="0" algn="r">
              <a:defRPr sz="3400" b="0">
                <a:solidFill>
                  <a:schemeClr val="tx1"/>
                </a:solidFill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2" name="Rectangle 31"/>
          <p:cNvSpPr>
            <a:spLocks noGrp="1"/>
          </p:cNvSpPr>
          <p:nvPr>
            <p:ph type="subTitle" idx="1" hasCustomPrompt="1"/>
          </p:nvPr>
        </p:nvSpPr>
        <p:spPr>
          <a:xfrm>
            <a:off x="468313" y="3952875"/>
            <a:ext cx="8207375" cy="407988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marL="0" lvl="0" indent="0" algn="r">
              <a:buNone/>
              <a:defRPr sz="1800" b="0">
                <a:ea typeface="微软雅黑" panose="020B0503020204020204" charset="-122"/>
              </a:defRPr>
            </a:lvl1pPr>
            <a:lvl2pPr marL="457200" lvl="1" indent="0" algn="ctr">
              <a:buNone/>
              <a:defRPr sz="1800" b="1">
                <a:ea typeface="华文细黑" panose="02010600040101010101" pitchFamily="2" charset="-122"/>
              </a:defRPr>
            </a:lvl2pPr>
            <a:lvl3pPr marL="914400" lvl="2" indent="0" algn="ctr">
              <a:buNone/>
              <a:defRPr sz="1800" b="1">
                <a:ea typeface="华文细黑" panose="02010600040101010101" pitchFamily="2" charset="-122"/>
              </a:defRPr>
            </a:lvl3pPr>
            <a:lvl4pPr marL="1371600" lvl="3" indent="0" algn="ctr">
              <a:buNone/>
              <a:defRPr sz="1800" b="1">
                <a:ea typeface="华文细黑" panose="02010600040101010101" pitchFamily="2" charset="-122"/>
              </a:defRPr>
            </a:lvl4pPr>
            <a:lvl5pPr marL="1828800" lvl="4" indent="0" algn="ctr">
              <a:buNone/>
              <a:defRPr sz="1800" b="1">
                <a:ea typeface="华文细黑" panose="02010600040101010101" pitchFamily="2" charset="-122"/>
              </a:defRPr>
            </a:lvl5pPr>
          </a:lstStyle>
          <a:p>
            <a:pPr lvl="0"/>
            <a:r>
              <a:rPr lang="zh-CN" altLang="en-US"/>
              <a:t>单击添加署名或公司信息</a:t>
            </a:r>
          </a:p>
        </p:txBody>
      </p:sp>
    </p:spTree>
    <p:extLst>
      <p:ext uri="{BB962C8B-B14F-4D97-AF65-F5344CB8AC3E}">
        <p14:creationId xmlns:p14="http://schemas.microsoft.com/office/powerpoint/2010/main" val="2561105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1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32ECB4F7-CDA6-4D6A-8231-574AF9D11862}" type="datetimeFigureOut">
              <a:rPr lang="zh-CN" altLang="en-US" smtClean="0"/>
              <a:t>2023/9/7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1" y="6356351"/>
            <a:ext cx="2895599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1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8460C981-4EE3-450C-BD26-AA72518E11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548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125538"/>
            <a:ext cx="4021614" cy="5183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074" y="1125538"/>
            <a:ext cx="4021614" cy="5183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925943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99000">
              <a:schemeClr val="bg1">
                <a:lumMod val="95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363837" y="615637"/>
            <a:ext cx="8293540" cy="181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43"/>
          <p:cNvSpPr txBox="1"/>
          <p:nvPr/>
        </p:nvSpPr>
        <p:spPr>
          <a:xfrm>
            <a:off x="1910375" y="8884826"/>
            <a:ext cx="896399" cy="3774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53" dirty="0"/>
              <a:t>延迟符</a:t>
            </a:r>
          </a:p>
        </p:txBody>
      </p:sp>
      <p:sp>
        <p:nvSpPr>
          <p:cNvPr id="54" name="标题占位符 53"/>
          <p:cNvSpPr>
            <a:spLocks noGrp="1"/>
          </p:cNvSpPr>
          <p:nvPr>
            <p:ph type="title"/>
          </p:nvPr>
        </p:nvSpPr>
        <p:spPr>
          <a:xfrm>
            <a:off x="363836" y="75415"/>
            <a:ext cx="7886700" cy="4859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685800" y="995892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96321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</p:sldLayoutIdLst>
  <p:txStyles>
    <p:titleStyle>
      <a:lvl1pPr algn="l" defTabSz="825056" rtl="0" eaLnBrk="1" latinLnBrk="0" hangingPunct="1">
        <a:spcBef>
          <a:spcPct val="0"/>
        </a:spcBef>
        <a:buNone/>
        <a:defRPr sz="2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9396" indent="-309396" algn="l" defTabSz="825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2874" kern="1200">
          <a:solidFill>
            <a:schemeClr val="tx1"/>
          </a:solidFill>
          <a:latin typeface="+mn-lt"/>
          <a:ea typeface="+mn-ea"/>
          <a:cs typeface="+mn-cs"/>
        </a:defRPr>
      </a:lvl1pPr>
      <a:lvl2pPr marL="670358" indent="-257830" algn="l" defTabSz="825056" rtl="0" eaLnBrk="1" latinLnBrk="0" hangingPunct="1">
        <a:spcBef>
          <a:spcPct val="20000"/>
        </a:spcBef>
        <a:buFont typeface="Arial" panose="020B0604020202020204" pitchFamily="34" charset="0"/>
        <a:buChar char="–"/>
        <a:defRPr sz="2540" kern="1200">
          <a:solidFill>
            <a:schemeClr val="tx1"/>
          </a:solidFill>
          <a:latin typeface="+mn-lt"/>
          <a:ea typeface="+mn-ea"/>
          <a:cs typeface="+mn-cs"/>
        </a:defRPr>
      </a:lvl2pPr>
      <a:lvl3pPr marL="1031319" indent="-206264" algn="l" defTabSz="825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2139" kern="1200">
          <a:solidFill>
            <a:schemeClr val="tx1"/>
          </a:solidFill>
          <a:latin typeface="+mn-lt"/>
          <a:ea typeface="+mn-ea"/>
          <a:cs typeface="+mn-cs"/>
        </a:defRPr>
      </a:lvl3pPr>
      <a:lvl4pPr marL="1443846" indent="-206264" algn="l" defTabSz="825056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5" kern="1200">
          <a:solidFill>
            <a:schemeClr val="tx1"/>
          </a:solidFill>
          <a:latin typeface="+mn-lt"/>
          <a:ea typeface="+mn-ea"/>
          <a:cs typeface="+mn-cs"/>
        </a:defRPr>
      </a:lvl4pPr>
      <a:lvl5pPr marL="1856373" indent="-206264" algn="l" defTabSz="825056" rtl="0" eaLnBrk="1" latinLnBrk="0" hangingPunct="1">
        <a:spcBef>
          <a:spcPct val="20000"/>
        </a:spcBef>
        <a:buFont typeface="Arial" panose="020B0604020202020204" pitchFamily="34" charset="0"/>
        <a:buChar char="»"/>
        <a:defRPr sz="1805" kern="1200">
          <a:solidFill>
            <a:schemeClr val="tx1"/>
          </a:solidFill>
          <a:latin typeface="+mn-lt"/>
          <a:ea typeface="+mn-ea"/>
          <a:cs typeface="+mn-cs"/>
        </a:defRPr>
      </a:lvl5pPr>
      <a:lvl6pPr marL="2268901" indent="-206264" algn="l" defTabSz="825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5" kern="1200">
          <a:solidFill>
            <a:schemeClr val="tx1"/>
          </a:solidFill>
          <a:latin typeface="+mn-lt"/>
          <a:ea typeface="+mn-ea"/>
          <a:cs typeface="+mn-cs"/>
        </a:defRPr>
      </a:lvl6pPr>
      <a:lvl7pPr marL="2681429" indent="-206264" algn="l" defTabSz="825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5" kern="1200">
          <a:solidFill>
            <a:schemeClr val="tx1"/>
          </a:solidFill>
          <a:latin typeface="+mn-lt"/>
          <a:ea typeface="+mn-ea"/>
          <a:cs typeface="+mn-cs"/>
        </a:defRPr>
      </a:lvl7pPr>
      <a:lvl8pPr marL="3093956" indent="-206264" algn="l" defTabSz="825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5" kern="1200">
          <a:solidFill>
            <a:schemeClr val="tx1"/>
          </a:solidFill>
          <a:latin typeface="+mn-lt"/>
          <a:ea typeface="+mn-ea"/>
          <a:cs typeface="+mn-cs"/>
        </a:defRPr>
      </a:lvl8pPr>
      <a:lvl9pPr marL="3506483" indent="-206264" algn="l" defTabSz="825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1pPr>
      <a:lvl2pPr marL="412527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2pPr>
      <a:lvl3pPr marL="825056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3pPr>
      <a:lvl4pPr marL="1237583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4pPr>
      <a:lvl5pPr marL="1650110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5pPr>
      <a:lvl6pPr marL="2062637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6pPr>
      <a:lvl7pPr marL="2475165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7pPr>
      <a:lvl8pPr marL="2887692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8pPr>
      <a:lvl9pPr marL="3300220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6008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9C03D1-0D94-4EC7-B52F-EA496F465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单例模式</a:t>
            </a:r>
            <a:r>
              <a:rPr lang="en-US" altLang="zh-CN" dirty="0"/>
              <a:t>- C++</a:t>
            </a:r>
            <a:r>
              <a:rPr lang="zh-CN" altLang="en-US" dirty="0"/>
              <a:t>一般的形式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D7A15CB-B2E8-4392-ABE9-E7AF6A7C0E9A}"/>
              </a:ext>
            </a:extLst>
          </p:cNvPr>
          <p:cNvSpPr txBox="1"/>
          <p:nvPr/>
        </p:nvSpPr>
        <p:spPr>
          <a:xfrm>
            <a:off x="490948" y="1295400"/>
            <a:ext cx="8500652" cy="36256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 algn="l" fontAlgn="auto">
              <a:spcAft>
                <a:spcPts val="0"/>
              </a:spcAft>
              <a:buClrTx/>
              <a:buSzTx/>
            </a:pPr>
            <a:r>
              <a:rPr lang="zh-CN" altLang="en-US" dirty="0">
                <a:solidFill>
                  <a:schemeClr val="tx1"/>
                </a:solidFill>
              </a:rPr>
              <a:t>效果：</a:t>
            </a:r>
            <a:endParaRPr lang="en-US" altLang="zh-CN" dirty="0">
              <a:solidFill>
                <a:schemeClr val="tx1"/>
              </a:solidFill>
            </a:endParaRPr>
          </a:p>
          <a:p>
            <a:pPr marL="971550" lvl="1" indent="-514350" algn="l" fontAlgn="auto"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lang="zh-CN" altLang="en-US" dirty="0">
                <a:solidFill>
                  <a:schemeClr val="tx1"/>
                </a:solidFill>
              </a:rPr>
              <a:t>存储位置</a:t>
            </a:r>
            <a:r>
              <a:rPr lang="en-US" altLang="zh-CN" dirty="0">
                <a:solidFill>
                  <a:schemeClr val="tx1"/>
                </a:solidFill>
              </a:rPr>
              <a:t>-</a:t>
            </a:r>
            <a:r>
              <a:rPr lang="zh-CN" altLang="en-US" dirty="0">
                <a:solidFill>
                  <a:schemeClr val="tx1"/>
                </a:solidFill>
              </a:rPr>
              <a:t>大对象存堆区</a:t>
            </a:r>
            <a:endParaRPr lang="en-US" altLang="zh-CN" dirty="0">
              <a:solidFill>
                <a:schemeClr val="tx1"/>
              </a:solidFill>
            </a:endParaRPr>
          </a:p>
          <a:p>
            <a:pPr marL="971550" lvl="1" indent="-514350" algn="l" fontAlgn="auto"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lang="zh-CN" altLang="en-US" dirty="0">
                <a:solidFill>
                  <a:schemeClr val="tx1"/>
                </a:solidFill>
              </a:rPr>
              <a:t>生命周期控制</a:t>
            </a:r>
            <a:r>
              <a:rPr lang="en-US" altLang="zh-CN" dirty="0">
                <a:solidFill>
                  <a:schemeClr val="tx1"/>
                </a:solidFill>
              </a:rPr>
              <a:t>-</a:t>
            </a:r>
            <a:r>
              <a:rPr lang="zh-CN" altLang="en-US" dirty="0">
                <a:solidFill>
                  <a:schemeClr val="tx1"/>
                </a:solidFill>
              </a:rPr>
              <a:t>就一次</a:t>
            </a:r>
            <a:endParaRPr lang="en-US" altLang="zh-CN" dirty="0">
              <a:solidFill>
                <a:schemeClr val="tx1"/>
              </a:solidFill>
            </a:endParaRPr>
          </a:p>
          <a:p>
            <a:pPr marL="971550" lvl="1" indent="-514350" algn="l" fontAlgn="auto"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lang="zh-CN" altLang="en-US" dirty="0">
                <a:solidFill>
                  <a:schemeClr val="tx1"/>
                </a:solidFill>
              </a:rPr>
              <a:t>安全性</a:t>
            </a:r>
            <a:endParaRPr lang="en-US" altLang="zh-CN" dirty="0">
              <a:solidFill>
                <a:schemeClr val="tx1"/>
              </a:solidFill>
            </a:endParaRPr>
          </a:p>
          <a:p>
            <a:pPr lvl="2" algn="l" fontAlgn="auto">
              <a:spcAft>
                <a:spcPts val="0"/>
              </a:spcAft>
              <a:buClrTx/>
              <a:buSzTx/>
            </a:pPr>
            <a:r>
              <a:rPr lang="en-US" altLang="zh-CN" dirty="0">
                <a:solidFill>
                  <a:schemeClr val="tx1"/>
                </a:solidFill>
              </a:rPr>
              <a:t>-</a:t>
            </a:r>
            <a:r>
              <a:rPr lang="zh-CN" altLang="en-US" dirty="0">
                <a:solidFill>
                  <a:schemeClr val="tx1"/>
                </a:solidFill>
              </a:rPr>
              <a:t>多线程时实例化单例安全性可加</a:t>
            </a:r>
            <a:r>
              <a:rPr lang="en-US" altLang="zh-CN" dirty="0">
                <a:solidFill>
                  <a:schemeClr val="tx1"/>
                </a:solidFill>
              </a:rPr>
              <a:t>lock</a:t>
            </a:r>
          </a:p>
          <a:p>
            <a:pPr lvl="2" algn="l" fontAlgn="auto">
              <a:spcAft>
                <a:spcPts val="0"/>
              </a:spcAft>
              <a:buClrTx/>
              <a:buSzTx/>
            </a:pPr>
            <a:r>
              <a:rPr lang="en-US" altLang="zh-CN" dirty="0">
                <a:solidFill>
                  <a:schemeClr val="tx1"/>
                </a:solidFill>
              </a:rPr>
              <a:t>-</a:t>
            </a:r>
            <a:r>
              <a:rPr lang="zh-CN" altLang="en-US" dirty="0">
                <a:solidFill>
                  <a:schemeClr val="tx1"/>
                </a:solidFill>
              </a:rPr>
              <a:t>异常安全性满足</a:t>
            </a:r>
            <a:endParaRPr lang="en-US" altLang="zh-CN" dirty="0">
              <a:solidFill>
                <a:schemeClr val="tx1"/>
              </a:solidFill>
            </a:endParaRPr>
          </a:p>
          <a:p>
            <a:pPr marL="971550" lvl="1" indent="-514350" algn="l" fontAlgn="auto"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lang="zh-CN" altLang="en-US" dirty="0">
                <a:solidFill>
                  <a:schemeClr val="tx1"/>
                </a:solidFill>
              </a:rPr>
              <a:t>不需要显式调用</a:t>
            </a:r>
            <a:r>
              <a:rPr lang="en-US" altLang="zh-CN" dirty="0" err="1">
                <a:solidFill>
                  <a:schemeClr val="tx1"/>
                </a:solidFill>
              </a:rPr>
              <a:t>releaseInstance</a:t>
            </a:r>
            <a:r>
              <a:rPr lang="en-US" altLang="zh-CN" dirty="0">
                <a:solidFill>
                  <a:schemeClr val="tx1"/>
                </a:solidFill>
              </a:rPr>
              <a:t>( )</a:t>
            </a:r>
          </a:p>
        </p:txBody>
      </p:sp>
    </p:spTree>
    <p:extLst>
      <p:ext uri="{BB962C8B-B14F-4D97-AF65-F5344CB8AC3E}">
        <p14:creationId xmlns:p14="http://schemas.microsoft.com/office/powerpoint/2010/main" val="2604082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BFEA4A-EE4B-4BFE-9240-27CBD24ED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单例模式</a:t>
            </a:r>
            <a:r>
              <a:rPr lang="en-US" altLang="zh-CN" dirty="0"/>
              <a:t>- C++</a:t>
            </a:r>
            <a:r>
              <a:rPr lang="zh-CN" altLang="en-US" dirty="0"/>
              <a:t>一般的形式</a:t>
            </a:r>
            <a:r>
              <a:rPr lang="en-US" altLang="zh-CN" dirty="0"/>
              <a:t>(</a:t>
            </a:r>
            <a:r>
              <a:rPr lang="zh-CN" altLang="en-US" dirty="0"/>
              <a:t>延迟式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8891C68-6120-4171-92A3-243EEE31F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3360"/>
            <a:ext cx="9144000" cy="4931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965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82D0A7-54FD-4745-AAEF-42688A9DB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单例模式</a:t>
            </a:r>
            <a:r>
              <a:rPr lang="en-US" altLang="zh-CN" dirty="0"/>
              <a:t>- C++</a:t>
            </a:r>
            <a:r>
              <a:rPr lang="zh-CN" altLang="en-US" dirty="0"/>
              <a:t>一般的形式</a:t>
            </a:r>
            <a:r>
              <a:rPr lang="en-US" altLang="zh-CN" dirty="0"/>
              <a:t>(</a:t>
            </a:r>
            <a:r>
              <a:rPr lang="zh-CN" altLang="en-US" dirty="0"/>
              <a:t>延迟式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9848496-EFFD-43EB-ABDA-2B2BE6BF1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8858"/>
            <a:ext cx="9144000" cy="572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085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759D61-CB90-403D-A007-88FCA0471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单例模式</a:t>
            </a:r>
            <a:r>
              <a:rPr lang="en-US" altLang="zh-CN" dirty="0"/>
              <a:t>- C++</a:t>
            </a:r>
            <a:r>
              <a:rPr lang="zh-CN" altLang="en-US" dirty="0"/>
              <a:t>一般的形式的使用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C7BED97-1EAF-45EC-BE9A-D1FECE5E9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486" y="838200"/>
            <a:ext cx="7639050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4048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单例模式的</a:t>
            </a:r>
            <a:r>
              <a:rPr lang="en-US" altLang="zh-CN" dirty="0"/>
              <a:t>Java</a:t>
            </a:r>
            <a:r>
              <a:rPr lang="zh-CN" altLang="en-US" dirty="0"/>
              <a:t>实现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90600" y="1219200"/>
            <a:ext cx="7086600" cy="302236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457200" indent="-457200" algn="l">
              <a:buFont typeface="Wingdings" panose="05000000000000000000" pitchFamily="2" charset="2"/>
              <a:buChar char="l"/>
            </a:pPr>
            <a:r>
              <a:rPr lang="zh-CN" altLang="en-US" dirty="0"/>
              <a:t>饥饿式</a:t>
            </a:r>
            <a:endParaRPr lang="en-US" altLang="zh-CN" dirty="0"/>
          </a:p>
          <a:p>
            <a:pPr marL="457200" indent="-457200" algn="l">
              <a:buFont typeface="Wingdings" panose="05000000000000000000" pitchFamily="2" charset="2"/>
              <a:buChar char="l"/>
            </a:pPr>
            <a:r>
              <a:rPr lang="zh-CN" altLang="en-US" dirty="0"/>
              <a:t>注册式</a:t>
            </a:r>
            <a:endParaRPr lang="en-US" altLang="zh-CN" dirty="0"/>
          </a:p>
          <a:p>
            <a:pPr marL="457200" indent="-457200" algn="l">
              <a:buFont typeface="Wingdings" panose="05000000000000000000" pitchFamily="2" charset="2"/>
              <a:buChar char="l"/>
            </a:pPr>
            <a:r>
              <a:rPr lang="zh-CN" altLang="en-US" dirty="0"/>
              <a:t>延迟式</a:t>
            </a:r>
            <a:r>
              <a:rPr lang="en-US" altLang="zh-CN" dirty="0"/>
              <a:t>(lazy)</a:t>
            </a:r>
          </a:p>
          <a:p>
            <a:pPr marL="914400" lvl="1" indent="-457200" algn="l">
              <a:buFont typeface="Wingdings" panose="05000000000000000000" pitchFamily="2" charset="2"/>
              <a:buChar char="l"/>
            </a:pPr>
            <a:r>
              <a:rPr lang="zh-CN" altLang="en-US" dirty="0"/>
              <a:t>线程安全的双重检查锁定实现（</a:t>
            </a:r>
            <a:r>
              <a:rPr lang="en-US" altLang="zh-CN" dirty="0"/>
              <a:t>double check locking</a:t>
            </a:r>
            <a:r>
              <a:rPr lang="zh-CN" altLang="en-US" dirty="0"/>
              <a:t>）</a:t>
            </a:r>
            <a:endParaRPr lang="en-US" altLang="zh-CN" dirty="0"/>
          </a:p>
          <a:p>
            <a:pPr marL="914400" lvl="1" indent="-457200" algn="l">
              <a:buFont typeface="Wingdings" panose="05000000000000000000" pitchFamily="2" charset="2"/>
              <a:buChar char="l"/>
            </a:pPr>
            <a:r>
              <a:rPr lang="zh-CN" altLang="en-US" dirty="0"/>
              <a:t>线程安全的静态内部类实现</a:t>
            </a:r>
          </a:p>
        </p:txBody>
      </p:sp>
    </p:spTree>
    <p:extLst>
      <p:ext uri="{BB962C8B-B14F-4D97-AF65-F5344CB8AC3E}">
        <p14:creationId xmlns:p14="http://schemas.microsoft.com/office/powerpoint/2010/main" val="952893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实现方式</a:t>
            </a:r>
            <a:r>
              <a:rPr lang="en-US" altLang="zh-CN" dirty="0"/>
              <a:t>-</a:t>
            </a:r>
            <a:r>
              <a:rPr lang="zh-CN" altLang="en-US" dirty="0"/>
              <a:t>饥饿式（</a:t>
            </a:r>
            <a:r>
              <a:rPr lang="en-US" altLang="zh-CN" dirty="0"/>
              <a:t>Java</a:t>
            </a:r>
            <a:r>
              <a:rPr lang="zh-CN" altLang="en-US" dirty="0"/>
              <a:t>例）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85AF054-F12B-4B24-977B-EE8A90EFE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066800"/>
            <a:ext cx="8458200" cy="39433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1625" y="129540"/>
            <a:ext cx="8540750" cy="609600"/>
          </a:xfrm>
        </p:spPr>
        <p:txBody>
          <a:bodyPr/>
          <a:lstStyle/>
          <a:p>
            <a:r>
              <a:rPr lang="zh-CN" altLang="en-US" dirty="0"/>
              <a:t>实现方式</a:t>
            </a:r>
            <a:r>
              <a:rPr lang="en-US" altLang="zh-CN" dirty="0"/>
              <a:t>-</a:t>
            </a:r>
            <a:r>
              <a:rPr lang="zh-CN" altLang="en-US" dirty="0"/>
              <a:t>注册式（</a:t>
            </a:r>
            <a:r>
              <a:rPr lang="en-US" altLang="zh-CN" dirty="0"/>
              <a:t>Java</a:t>
            </a:r>
            <a:r>
              <a:rPr lang="zh-CN" altLang="en-US" dirty="0"/>
              <a:t>例）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B9EDE0C-C2E7-47A0-A7E1-826506E418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39140"/>
            <a:ext cx="9144000" cy="4881139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762000" y="76200"/>
            <a:ext cx="6257103" cy="560798"/>
          </a:xfrm>
        </p:spPr>
        <p:txBody>
          <a:bodyPr/>
          <a:lstStyle/>
          <a:p>
            <a:r>
              <a:rPr lang="zh-CN" altLang="en-US" sz="2100" dirty="0"/>
              <a:t>实现方式</a:t>
            </a:r>
            <a:r>
              <a:rPr lang="en-US" altLang="zh-CN" sz="2100" dirty="0"/>
              <a:t>-</a:t>
            </a:r>
            <a:r>
              <a:rPr lang="zh-CN" altLang="en-US" sz="2100" dirty="0"/>
              <a:t>延迟式</a:t>
            </a:r>
            <a:r>
              <a:rPr lang="en-US" altLang="zh-CN" sz="2100" dirty="0"/>
              <a:t>(lazy)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33400" y="838200"/>
            <a:ext cx="8534400" cy="405649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dirty="0"/>
              <a:t>延迟是指：</a:t>
            </a:r>
            <a:endParaRPr lang="en-US" altLang="zh-CN" dirty="0"/>
          </a:p>
          <a:p>
            <a:pPr>
              <a:spcBef>
                <a:spcPct val="20000"/>
              </a:spcBef>
            </a:pPr>
            <a:r>
              <a:rPr lang="zh-CN" altLang="en-US" dirty="0"/>
              <a:t>单例的实例化，只在需要时才首次实例化，而不是程序初始化或加载类时就实例化单例。</a:t>
            </a:r>
            <a:endParaRPr lang="en-US" altLang="zh-CN" dirty="0"/>
          </a:p>
          <a:p>
            <a:pPr>
              <a:spcBef>
                <a:spcPct val="20000"/>
              </a:spcBef>
            </a:pPr>
            <a:endParaRPr lang="en-US" altLang="zh-CN" dirty="0"/>
          </a:p>
          <a:p>
            <a:pPr>
              <a:spcBef>
                <a:spcPct val="20000"/>
              </a:spcBef>
            </a:pPr>
            <a:r>
              <a:rPr lang="zh-CN" altLang="en-US" dirty="0"/>
              <a:t>实现上：</a:t>
            </a:r>
            <a:endParaRPr lang="en-US" altLang="zh-CN" dirty="0"/>
          </a:p>
          <a:p>
            <a:pPr>
              <a:spcBef>
                <a:spcPct val="20000"/>
              </a:spcBef>
            </a:pPr>
            <a:r>
              <a:rPr lang="en-US" altLang="zh-CN" dirty="0"/>
              <a:t>1.</a:t>
            </a:r>
            <a:r>
              <a:rPr lang="zh-CN" altLang="en-US" dirty="0"/>
              <a:t>常用指针</a:t>
            </a:r>
            <a:endParaRPr lang="en-US" altLang="zh-CN" dirty="0"/>
          </a:p>
          <a:p>
            <a:pPr>
              <a:spcBef>
                <a:spcPct val="20000"/>
              </a:spcBef>
            </a:pPr>
            <a:r>
              <a:rPr lang="en-US" altLang="zh-CN" dirty="0"/>
              <a:t>2.</a:t>
            </a:r>
            <a:r>
              <a:rPr lang="zh-CN" altLang="en-US" dirty="0"/>
              <a:t>在多线程时，要考虑实例化的安全性</a:t>
            </a:r>
            <a:endParaRPr lang="en-US" altLang="zh-CN" dirty="0"/>
          </a:p>
          <a:p>
            <a:pPr>
              <a:spcBef>
                <a:spcPct val="20000"/>
              </a:spcBef>
            </a:pP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562F1F-06C9-4C0D-B52B-1FD327FDC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的延迟式单例线程加锁的实现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A019658-6E67-4816-9CAD-41259CF04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" y="561315"/>
            <a:ext cx="8286750" cy="6077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6018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多线程中延迟式</a:t>
            </a:r>
            <a:r>
              <a:rPr lang="en-US" altLang="zh-CN" dirty="0"/>
              <a:t>Java</a:t>
            </a:r>
            <a:r>
              <a:rPr lang="zh-CN" altLang="en-US" dirty="0"/>
              <a:t>实现</a:t>
            </a:r>
          </a:p>
        </p:txBody>
      </p:sp>
      <p:sp>
        <p:nvSpPr>
          <p:cNvPr id="6" name="矩形 5"/>
          <p:cNvSpPr/>
          <p:nvPr/>
        </p:nvSpPr>
        <p:spPr>
          <a:xfrm>
            <a:off x="1524000" y="5410200"/>
            <a:ext cx="6096000" cy="338554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zh-CN" altLang="en-US" sz="1600" dirty="0"/>
              <a:t>注意 </a:t>
            </a:r>
            <a:r>
              <a:rPr lang="en-US" altLang="zh-CN" sz="1600" dirty="0">
                <a:solidFill>
                  <a:srgbClr val="0000FF"/>
                </a:solidFill>
              </a:rPr>
              <a:t>synchronized </a:t>
            </a:r>
            <a:r>
              <a:rPr lang="zh-CN" altLang="en-US" sz="1600" dirty="0"/>
              <a:t>关键字的使用</a:t>
            </a:r>
            <a:endParaRPr lang="en-US" altLang="zh-CN" sz="16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9021423-EEC0-465A-BF9D-6A661BD6E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18129"/>
            <a:ext cx="9144000" cy="362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004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创建型设计模式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/>
              <a:t>抽象工厂模式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580616" y="3414761"/>
            <a:ext cx="2010311" cy="568325"/>
          </a:xfrm>
        </p:spPr>
        <p:txBody>
          <a:bodyPr/>
          <a:lstStyle/>
          <a:p>
            <a:r>
              <a:rPr lang="zh-CN" altLang="en-US" dirty="0"/>
              <a:t>简单工厂方法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zh-CN" altLang="en-US" dirty="0"/>
              <a:t>单例模式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/>
              <a:t>生成器模式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zh-CN" altLang="en-US" dirty="0"/>
              <a:t>原型方法模式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CN" altLang="en-US" dirty="0"/>
              <a:t>工厂方法模式</a:t>
            </a:r>
          </a:p>
        </p:txBody>
      </p:sp>
    </p:spTree>
    <p:extLst>
      <p:ext uri="{BB962C8B-B14F-4D97-AF65-F5344CB8AC3E}">
        <p14:creationId xmlns:p14="http://schemas.microsoft.com/office/powerpoint/2010/main" val="21442909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延迟式中的</a:t>
            </a:r>
            <a:r>
              <a:rPr lang="en-US" altLang="zh-CN" dirty="0"/>
              <a:t>Java</a:t>
            </a:r>
            <a:r>
              <a:rPr lang="zh-CN" altLang="en-US" dirty="0"/>
              <a:t>双重检查锁（</a:t>
            </a:r>
            <a:r>
              <a:rPr lang="en-US" altLang="zh-CN" dirty="0"/>
              <a:t>double checked locking</a:t>
            </a:r>
            <a:r>
              <a:rPr lang="zh-CN" altLang="en-US" dirty="0"/>
              <a:t>）</a:t>
            </a:r>
          </a:p>
        </p:txBody>
      </p:sp>
      <p:sp>
        <p:nvSpPr>
          <p:cNvPr id="4" name="矩形 3"/>
          <p:cNvSpPr/>
          <p:nvPr/>
        </p:nvSpPr>
        <p:spPr>
          <a:xfrm>
            <a:off x="363836" y="905435"/>
            <a:ext cx="3810000" cy="3588675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600" dirty="0"/>
              <a:t>//</a:t>
            </a:r>
            <a:r>
              <a:rPr lang="zh-CN" altLang="en-US" sz="1600" dirty="0"/>
              <a:t>多线程中的</a:t>
            </a:r>
            <a:r>
              <a:rPr lang="en-US" altLang="zh-CN" sz="1600" dirty="0"/>
              <a:t>Java</a:t>
            </a:r>
            <a:r>
              <a:rPr lang="zh-CN" altLang="en-US" sz="1600" dirty="0"/>
              <a:t>实现</a:t>
            </a:r>
            <a:endParaRPr lang="en-US" altLang="zh-CN" sz="1600" dirty="0"/>
          </a:p>
          <a:p>
            <a:pPr algn="l"/>
            <a:r>
              <a:rPr lang="en-US" altLang="zh-CN" sz="1600" dirty="0"/>
              <a:t>public class Singleton { </a:t>
            </a:r>
          </a:p>
          <a:p>
            <a:pPr algn="l"/>
            <a:r>
              <a:rPr lang="en-US" altLang="zh-CN" sz="1600" dirty="0"/>
              <a:t>private static Singleton instance; </a:t>
            </a:r>
          </a:p>
          <a:p>
            <a:pPr algn="l"/>
            <a:r>
              <a:rPr lang="en-US" altLang="zh-CN" sz="1600" dirty="0"/>
              <a:t>private Singleton() { } </a:t>
            </a:r>
          </a:p>
          <a:p>
            <a:pPr algn="l"/>
            <a:r>
              <a:rPr lang="en-US" altLang="zh-CN" sz="1600" dirty="0"/>
              <a:t>public static Singleton </a:t>
            </a:r>
            <a:r>
              <a:rPr lang="en-US" altLang="zh-CN" sz="1600" dirty="0" err="1"/>
              <a:t>getInstance</a:t>
            </a:r>
            <a:r>
              <a:rPr lang="en-US" altLang="zh-CN" sz="1600" dirty="0"/>
              <a:t>() </a:t>
            </a:r>
          </a:p>
          <a:p>
            <a:pPr algn="l"/>
            <a:r>
              <a:rPr lang="en-US" altLang="zh-CN" sz="1600" dirty="0"/>
              <a:t>{  </a:t>
            </a:r>
          </a:p>
          <a:p>
            <a:pPr algn="l"/>
            <a:r>
              <a:rPr lang="en-US" altLang="zh-CN" sz="1600" dirty="0"/>
              <a:t>       if (null == instance) {</a:t>
            </a:r>
          </a:p>
          <a:p>
            <a:pPr algn="l"/>
            <a:r>
              <a:rPr lang="en-US" altLang="zh-CN" sz="1600" dirty="0">
                <a:solidFill>
                  <a:srgbClr val="0000FF"/>
                </a:solidFill>
              </a:rPr>
              <a:t>            synchronized(</a:t>
            </a:r>
            <a:r>
              <a:rPr lang="en-US" altLang="zh-CN" sz="1600" dirty="0" err="1"/>
              <a:t>Singleton.class</a:t>
            </a:r>
            <a:r>
              <a:rPr lang="en-US" altLang="zh-CN" sz="1600" dirty="0"/>
              <a:t> </a:t>
            </a:r>
            <a:r>
              <a:rPr lang="en-US" altLang="zh-CN" sz="1600" dirty="0">
                <a:solidFill>
                  <a:srgbClr val="0000FF"/>
                </a:solidFill>
              </a:rPr>
              <a:t>);</a:t>
            </a:r>
          </a:p>
          <a:p>
            <a:pPr algn="l"/>
            <a:r>
              <a:rPr lang="en-US" altLang="zh-CN" sz="1600" dirty="0">
                <a:solidFill>
                  <a:srgbClr val="FF0000"/>
                </a:solidFill>
              </a:rPr>
              <a:t>            instance = new Singleton; </a:t>
            </a:r>
          </a:p>
          <a:p>
            <a:pPr algn="l"/>
            <a:r>
              <a:rPr lang="en-US" altLang="zh-CN" sz="1600" dirty="0"/>
              <a:t>       }</a:t>
            </a:r>
          </a:p>
          <a:p>
            <a:pPr algn="l"/>
            <a:r>
              <a:rPr lang="en-US" altLang="zh-CN" sz="1600" dirty="0"/>
              <a:t>       return instance; </a:t>
            </a:r>
          </a:p>
          <a:p>
            <a:pPr algn="l"/>
            <a:r>
              <a:rPr lang="en-US" altLang="zh-CN" sz="1600" dirty="0"/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4876800" y="990600"/>
            <a:ext cx="4114800" cy="4253472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600" dirty="0"/>
              <a:t>//</a:t>
            </a:r>
            <a:r>
              <a:rPr lang="zh-CN" altLang="en-US" sz="1600" dirty="0"/>
              <a:t>双重检查锁定的</a:t>
            </a:r>
            <a:r>
              <a:rPr lang="en-US" altLang="zh-CN" sz="1600" dirty="0"/>
              <a:t>volatile</a:t>
            </a:r>
            <a:r>
              <a:rPr lang="zh-CN" altLang="en-US" sz="1600" dirty="0"/>
              <a:t>实现</a:t>
            </a:r>
            <a:endParaRPr lang="en-US" altLang="zh-CN" sz="1600" dirty="0"/>
          </a:p>
          <a:p>
            <a:pPr algn="l"/>
            <a:r>
              <a:rPr lang="en-US" altLang="zh-CN" sz="1600" dirty="0"/>
              <a:t>public class Singleton { </a:t>
            </a:r>
          </a:p>
          <a:p>
            <a:pPr algn="l"/>
            <a:r>
              <a:rPr lang="en-US" altLang="zh-CN" sz="1600" dirty="0"/>
              <a:t>private</a:t>
            </a:r>
            <a:r>
              <a:rPr lang="en-US" altLang="zh-CN" sz="2000" dirty="0">
                <a:solidFill>
                  <a:srgbClr val="0000FF"/>
                </a:solidFill>
              </a:rPr>
              <a:t> volatile  </a:t>
            </a:r>
            <a:r>
              <a:rPr lang="en-US" altLang="zh-CN" sz="1600" dirty="0"/>
              <a:t>static Singleton instance; </a:t>
            </a:r>
          </a:p>
          <a:p>
            <a:pPr algn="l"/>
            <a:r>
              <a:rPr lang="en-US" altLang="zh-CN" sz="1600" dirty="0"/>
              <a:t>private Singleton() { } </a:t>
            </a:r>
          </a:p>
          <a:p>
            <a:pPr algn="l"/>
            <a:r>
              <a:rPr lang="en-US" altLang="zh-CN" sz="1600" dirty="0"/>
              <a:t>public static Singleton </a:t>
            </a:r>
            <a:r>
              <a:rPr lang="en-US" altLang="zh-CN" sz="1600" dirty="0" err="1"/>
              <a:t>getInstance</a:t>
            </a:r>
            <a:r>
              <a:rPr lang="en-US" altLang="zh-CN" sz="1600" dirty="0"/>
              <a:t>() </a:t>
            </a:r>
          </a:p>
          <a:p>
            <a:pPr algn="l"/>
            <a:r>
              <a:rPr lang="en-US" altLang="zh-CN" sz="1600" dirty="0"/>
              <a:t>{  </a:t>
            </a:r>
          </a:p>
          <a:p>
            <a:pPr algn="l"/>
            <a:r>
              <a:rPr lang="en-US" altLang="zh-CN" sz="1600" dirty="0"/>
              <a:t>       if (null == instance) {</a:t>
            </a:r>
          </a:p>
          <a:p>
            <a:pPr algn="l"/>
            <a:r>
              <a:rPr lang="en-US" altLang="zh-CN" sz="1600" dirty="0">
                <a:solidFill>
                  <a:srgbClr val="0000FF"/>
                </a:solidFill>
              </a:rPr>
              <a:t>           synchronized(</a:t>
            </a:r>
            <a:r>
              <a:rPr lang="en-US" altLang="zh-CN" sz="1600" dirty="0" err="1"/>
              <a:t>Singleton.class</a:t>
            </a:r>
            <a:r>
              <a:rPr lang="en-US" altLang="zh-CN" sz="1600" dirty="0"/>
              <a:t> </a:t>
            </a:r>
            <a:r>
              <a:rPr lang="en-US" altLang="zh-CN" sz="1600" dirty="0">
                <a:solidFill>
                  <a:srgbClr val="0000FF"/>
                </a:solidFill>
              </a:rPr>
              <a:t>);</a:t>
            </a:r>
          </a:p>
          <a:p>
            <a:pPr algn="l"/>
            <a:r>
              <a:rPr lang="en-US" altLang="zh-CN" sz="1600" dirty="0">
                <a:solidFill>
                  <a:srgbClr val="0000FF"/>
                </a:solidFill>
              </a:rPr>
              <a:t>           </a:t>
            </a:r>
            <a:r>
              <a:rPr lang="en-US" altLang="zh-CN" sz="1600" dirty="0"/>
              <a:t>if (null == instance) {</a:t>
            </a:r>
          </a:p>
          <a:p>
            <a:pPr algn="l"/>
            <a:r>
              <a:rPr lang="en-US" altLang="zh-CN" sz="1600" dirty="0"/>
              <a:t>                 </a:t>
            </a:r>
            <a:r>
              <a:rPr lang="en-US" altLang="zh-CN" sz="1600" dirty="0">
                <a:solidFill>
                  <a:srgbClr val="0000FF"/>
                </a:solidFill>
              </a:rPr>
              <a:t>instance = new Singleton; </a:t>
            </a:r>
          </a:p>
          <a:p>
            <a:pPr algn="l"/>
            <a:r>
              <a:rPr lang="en-US" altLang="zh-CN" sz="1600" dirty="0"/>
              <a:t>           }</a:t>
            </a:r>
          </a:p>
          <a:p>
            <a:pPr algn="l"/>
            <a:r>
              <a:rPr lang="en-US" altLang="zh-CN" sz="1600" dirty="0"/>
              <a:t>       }</a:t>
            </a:r>
          </a:p>
          <a:p>
            <a:pPr algn="l"/>
            <a:r>
              <a:rPr lang="en-US" altLang="zh-CN" sz="1600" dirty="0"/>
              <a:t>       return instance; </a:t>
            </a:r>
          </a:p>
          <a:p>
            <a:pPr algn="l"/>
            <a:r>
              <a:rPr lang="en-US" altLang="zh-CN" sz="1600" dirty="0"/>
              <a:t>}</a:t>
            </a:r>
          </a:p>
        </p:txBody>
      </p:sp>
      <p:sp>
        <p:nvSpPr>
          <p:cNvPr id="6" name="右箭头 5"/>
          <p:cNvSpPr/>
          <p:nvPr/>
        </p:nvSpPr>
        <p:spPr>
          <a:xfrm>
            <a:off x="4334818" y="2507736"/>
            <a:ext cx="381000" cy="1066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92021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9DD4B6-7F81-489F-A94B-F3A794F6B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70E837D-038C-46A1-B54F-D3485740F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800100"/>
            <a:ext cx="826770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8862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线程安全的静态内部类实现</a:t>
            </a:r>
          </a:p>
        </p:txBody>
      </p:sp>
      <p:sp>
        <p:nvSpPr>
          <p:cNvPr id="4" name="矩形 3"/>
          <p:cNvSpPr/>
          <p:nvPr/>
        </p:nvSpPr>
        <p:spPr>
          <a:xfrm>
            <a:off x="228600" y="911369"/>
            <a:ext cx="8686800" cy="5927777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2400" dirty="0"/>
              <a:t>//</a:t>
            </a:r>
            <a:r>
              <a:rPr lang="zh-CN" altLang="en-US" sz="2400" dirty="0"/>
              <a:t>以静态内部类方式实现</a:t>
            </a:r>
            <a:r>
              <a:rPr lang="en-US" altLang="zh-CN" sz="2400" dirty="0"/>
              <a:t>lazy</a:t>
            </a:r>
            <a:r>
              <a:rPr lang="zh-CN" altLang="en-US" sz="2400" dirty="0"/>
              <a:t>式单例模式的线程安全</a:t>
            </a:r>
            <a:endParaRPr lang="en-US" altLang="zh-CN" sz="2400" dirty="0"/>
          </a:p>
          <a:p>
            <a:pPr algn="l"/>
            <a:r>
              <a:rPr lang="en-US" altLang="zh-CN" sz="2400" dirty="0"/>
              <a:t>public class Singleton {     </a:t>
            </a:r>
            <a:br>
              <a:rPr lang="en-US" altLang="zh-CN" sz="2400" dirty="0"/>
            </a:br>
            <a:r>
              <a:rPr lang="en-US" altLang="zh-CN" sz="2400" i="1" dirty="0"/>
              <a:t>  //</a:t>
            </a:r>
            <a:r>
              <a:rPr lang="zh-CN" altLang="en-US" sz="2400" i="1" dirty="0"/>
              <a:t>静态内部类</a:t>
            </a:r>
            <a:r>
              <a:rPr lang="en-US" altLang="zh-CN" sz="2400" i="1" dirty="0"/>
              <a:t>  </a:t>
            </a:r>
            <a:r>
              <a:rPr lang="en-US" altLang="zh-CN" sz="2400" i="1" dirty="0" err="1"/>
              <a:t>InstanceHolder</a:t>
            </a:r>
            <a:endParaRPr lang="en-US" altLang="zh-CN" sz="2400" i="1" dirty="0"/>
          </a:p>
          <a:p>
            <a:pPr algn="l"/>
            <a:r>
              <a:rPr lang="en-US" altLang="zh-CN" sz="2400" i="1" dirty="0"/>
              <a:t>  private </a:t>
            </a:r>
            <a:r>
              <a:rPr lang="en-US" altLang="zh-CN" sz="2400" i="1" dirty="0">
                <a:solidFill>
                  <a:srgbClr val="0000FF"/>
                </a:solidFill>
              </a:rPr>
              <a:t>static class</a:t>
            </a:r>
            <a:r>
              <a:rPr lang="en-US" altLang="zh-CN" sz="2400" i="1" dirty="0"/>
              <a:t> </a:t>
            </a:r>
            <a:r>
              <a:rPr lang="en-US" altLang="zh-CN" sz="2400" i="1" dirty="0" err="1"/>
              <a:t>InstanceHolder</a:t>
            </a:r>
            <a:r>
              <a:rPr lang="en-US" altLang="zh-CN" sz="2400" i="1" dirty="0"/>
              <a:t> {          </a:t>
            </a:r>
            <a:br>
              <a:rPr lang="en-US" altLang="zh-CN" sz="2400" i="1" dirty="0"/>
            </a:br>
            <a:r>
              <a:rPr lang="en-US" altLang="zh-CN" sz="2400" i="1" dirty="0"/>
              <a:t>         public </a:t>
            </a:r>
            <a:r>
              <a:rPr lang="en-US" altLang="zh-CN" sz="2400" i="1" dirty="0">
                <a:solidFill>
                  <a:srgbClr val="0000FF"/>
                </a:solidFill>
              </a:rPr>
              <a:t>static final</a:t>
            </a:r>
            <a:r>
              <a:rPr lang="en-US" altLang="zh-CN" sz="2400" i="1" dirty="0"/>
              <a:t>  Singleton  instance = new  Singleton(); </a:t>
            </a:r>
          </a:p>
          <a:p>
            <a:pPr algn="l"/>
            <a:r>
              <a:rPr lang="en-US" altLang="zh-CN" sz="2400" i="1" dirty="0"/>
              <a:t>  }</a:t>
            </a:r>
          </a:p>
          <a:p>
            <a:pPr algn="l"/>
            <a:r>
              <a:rPr lang="en-US" altLang="zh-CN" sz="2400" dirty="0"/>
              <a:t>  //</a:t>
            </a:r>
            <a:r>
              <a:rPr lang="zh-CN" altLang="en-US" sz="2400" dirty="0"/>
              <a:t>单例方法</a:t>
            </a:r>
            <a:r>
              <a:rPr lang="en-US" altLang="zh-CN" sz="2400" dirty="0"/>
              <a:t>              </a:t>
            </a:r>
          </a:p>
          <a:p>
            <a:pPr algn="l"/>
            <a:r>
              <a:rPr lang="en-US" altLang="zh-CN" sz="2400" dirty="0"/>
              <a:t>  public static Singleton </a:t>
            </a:r>
            <a:r>
              <a:rPr lang="en-US" altLang="zh-CN" sz="2400" dirty="0" err="1"/>
              <a:t>getInstance</a:t>
            </a:r>
            <a:r>
              <a:rPr lang="en-US" altLang="zh-CN" sz="2400" dirty="0"/>
              <a:t>() {          </a:t>
            </a:r>
          </a:p>
          <a:p>
            <a:pPr algn="l"/>
            <a:r>
              <a:rPr lang="en-US" altLang="zh-CN" sz="2400" dirty="0"/>
              <a:t>           return </a:t>
            </a:r>
            <a:r>
              <a:rPr lang="en-US" altLang="zh-CN" sz="2400" dirty="0" err="1"/>
              <a:t>InstanceHolder.instance</a:t>
            </a:r>
            <a:r>
              <a:rPr lang="en-US" altLang="zh-CN" sz="2400" dirty="0"/>
              <a:t>;      </a:t>
            </a:r>
          </a:p>
          <a:p>
            <a:pPr algn="l"/>
            <a:r>
              <a:rPr lang="en-US" altLang="zh-CN" sz="2400" dirty="0"/>
              <a:t>  }        </a:t>
            </a:r>
          </a:p>
          <a:p>
            <a:pPr algn="l"/>
            <a:r>
              <a:rPr lang="en-US" altLang="zh-CN" sz="2400" dirty="0"/>
              <a:t>  </a:t>
            </a:r>
          </a:p>
          <a:p>
            <a:pPr algn="l"/>
            <a:r>
              <a:rPr lang="en-US" altLang="zh-CN" sz="2400" dirty="0"/>
              <a:t>  private  Singleton() {      }  </a:t>
            </a:r>
          </a:p>
          <a:p>
            <a:pPr algn="l"/>
            <a:r>
              <a:rPr lang="en-US" altLang="zh-CN" sz="2400" dirty="0"/>
              <a:t>}</a:t>
            </a:r>
          </a:p>
          <a:p>
            <a:pPr algn="l"/>
            <a:endParaRPr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5567077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线程安全的静态内部类实现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10BABBE-C397-438A-A487-2CC1912BC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6494"/>
            <a:ext cx="9144000" cy="446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5153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单件模式例</a:t>
            </a:r>
          </a:p>
        </p:txBody>
      </p:sp>
      <p:sp>
        <p:nvSpPr>
          <p:cNvPr id="121859" name="Rectangle 3"/>
          <p:cNvSpPr>
            <a:spLocks noGrp="1" noRot="1" noChangeArrowheads="1"/>
          </p:cNvSpPr>
          <p:nvPr>
            <p:ph idx="4294967295"/>
          </p:nvPr>
        </p:nvSpPr>
        <p:spPr>
          <a:xfrm>
            <a:off x="1257300" y="995363"/>
            <a:ext cx="7886700" cy="4351337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r>
              <a:rPr lang="zh-CN" altLang="en-US" dirty="0"/>
              <a:t>例</a:t>
            </a:r>
          </a:p>
          <a:p>
            <a:pPr lvl="1"/>
            <a:r>
              <a:rPr lang="en-US" altLang="zh-CN" dirty="0"/>
              <a:t>-</a:t>
            </a:r>
            <a:r>
              <a:rPr lang="zh-CN" altLang="en-US" dirty="0"/>
              <a:t>学校单件</a:t>
            </a:r>
          </a:p>
          <a:p>
            <a:pPr lvl="1"/>
            <a:r>
              <a:rPr lang="zh-CN" altLang="en-US" dirty="0"/>
              <a:t>例</a:t>
            </a:r>
            <a:r>
              <a:rPr lang="en-US" altLang="zh-CN" dirty="0"/>
              <a:t>-VB</a:t>
            </a:r>
            <a:r>
              <a:rPr lang="zh-CN" altLang="en-US" dirty="0"/>
              <a:t>中</a:t>
            </a:r>
            <a:r>
              <a:rPr lang="en-US" altLang="zh-CN" dirty="0"/>
              <a:t>Screen</a:t>
            </a:r>
            <a:r>
              <a:rPr lang="zh-CN" altLang="en-US" dirty="0"/>
              <a:t>、</a:t>
            </a:r>
            <a:r>
              <a:rPr lang="en-US" altLang="zh-CN" dirty="0"/>
              <a:t>Cursor</a:t>
            </a:r>
          </a:p>
          <a:p>
            <a:pPr lvl="1"/>
            <a:r>
              <a:rPr lang="zh-CN" altLang="en-US" dirty="0"/>
              <a:t>例</a:t>
            </a:r>
            <a:r>
              <a:rPr lang="en-US" altLang="zh-CN" dirty="0"/>
              <a:t>-Java</a:t>
            </a:r>
            <a:r>
              <a:rPr lang="zh-CN" altLang="en-US" dirty="0"/>
              <a:t>中</a:t>
            </a:r>
            <a:r>
              <a:rPr lang="en-US" altLang="zh-CN" dirty="0"/>
              <a:t>Runtime</a:t>
            </a:r>
          </a:p>
          <a:p>
            <a:pPr lvl="1"/>
            <a:r>
              <a:rPr lang="zh-CN" altLang="en-US" dirty="0"/>
              <a:t>日志</a:t>
            </a:r>
          </a:p>
          <a:p>
            <a:pPr lvl="1"/>
            <a:r>
              <a:rPr lang="en-US" altLang="zh-CN" dirty="0"/>
              <a:t>MVC</a:t>
            </a:r>
            <a:r>
              <a:rPr lang="zh-CN" altLang="en-US" dirty="0"/>
              <a:t>中的</a:t>
            </a:r>
            <a:r>
              <a:rPr lang="en-US" altLang="zh-CN" dirty="0"/>
              <a:t>Control</a:t>
            </a:r>
            <a:r>
              <a:rPr lang="zh-CN" altLang="en-US" dirty="0"/>
              <a:t>部分</a:t>
            </a:r>
            <a:endParaRPr lang="en-US" altLang="zh-CN" dirty="0"/>
          </a:p>
          <a:p>
            <a:r>
              <a:rPr lang="zh-CN" altLang="en-US" dirty="0"/>
              <a:t>例多个单例类</a:t>
            </a:r>
          </a:p>
          <a:p>
            <a:pPr lvl="1"/>
            <a:endParaRPr lang="zh-CN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多个单例类的模板及使用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FC4882E-42B6-4B62-98E5-C5CABA1232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73" y="0"/>
            <a:ext cx="89694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0447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C++</a:t>
            </a:r>
            <a:r>
              <a:rPr lang="zh-CN" altLang="en-US" dirty="0"/>
              <a:t>多个单例类的模板及使用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C9E3C62-B26A-40DA-999C-D92D59054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4924333"/>
            <a:ext cx="7067550" cy="20574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9B35327-26C8-4F6D-B6BF-B1E5942149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681111"/>
            <a:ext cx="9144000" cy="4123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8914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4B2003-4C50-477E-B893-3BF1C8B69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多例模式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F57A72F-826C-42B0-81E7-E6B6AADB82A8}"/>
              </a:ext>
            </a:extLst>
          </p:cNvPr>
          <p:cNvSpPr txBox="1"/>
          <p:nvPr/>
        </p:nvSpPr>
        <p:spPr>
          <a:xfrm>
            <a:off x="331011" y="1368654"/>
            <a:ext cx="8229600" cy="30223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zh-CN" altLang="en-US" dirty="0"/>
              <a:t>限定某个类具体实例的数量至多为</a:t>
            </a:r>
            <a:r>
              <a:rPr lang="en-US" altLang="zh-CN" dirty="0"/>
              <a:t>N</a:t>
            </a:r>
            <a:r>
              <a:rPr lang="zh-CN" altLang="en-US" dirty="0"/>
              <a:t>个。</a:t>
            </a:r>
            <a:endParaRPr lang="en-US" altLang="zh-CN" dirty="0"/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zh-CN" altLang="en-US" dirty="0"/>
              <a:t>通常创建和销毁这样的实例对象非常耗费资源</a:t>
            </a:r>
            <a:endParaRPr lang="en-US" altLang="zh-CN" dirty="0"/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zh-CN" altLang="en-US" dirty="0"/>
              <a:t>实例对象的总数量应受到限制</a:t>
            </a:r>
            <a:endParaRPr lang="en-US" altLang="zh-CN" dirty="0"/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zh-CN" altLang="en-US" dirty="0"/>
              <a:t>但一个实例对象使用完毕后，通常不释放，只标记为空闲，并可为下一个对象申请获得。</a:t>
            </a:r>
            <a:endParaRPr lang="en-US" altLang="zh-CN" dirty="0"/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zh-CN" altLang="en-US" dirty="0"/>
              <a:t>常见例子</a:t>
            </a:r>
            <a:r>
              <a:rPr lang="en-US" altLang="zh-CN" dirty="0"/>
              <a:t>-</a:t>
            </a:r>
            <a:r>
              <a:rPr lang="zh-CN" altLang="en-US" dirty="0"/>
              <a:t>线程池，连接池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437727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487085-9BDD-4249-9A7B-470CD010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线程池示意代码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310A1FBE-99C9-4F4F-8060-6B90FAB30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0" y="1333500"/>
            <a:ext cx="57150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146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487085-9BDD-4249-9A7B-470CD010D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836" y="75414"/>
            <a:ext cx="474364" cy="6553985"/>
          </a:xfrm>
        </p:spPr>
        <p:txBody>
          <a:bodyPr/>
          <a:lstStyle/>
          <a:p>
            <a:r>
              <a:rPr lang="zh-CN" altLang="en-US" dirty="0"/>
              <a:t>线程池示意代码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B58F4F0-9468-41BF-8D29-2BA2F21272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692" y="0"/>
            <a:ext cx="69645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904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单件</a:t>
            </a:r>
            <a:r>
              <a:rPr lang="en-US" altLang="zh-CN" dirty="0"/>
              <a:t>/</a:t>
            </a:r>
            <a:r>
              <a:rPr lang="zh-CN" altLang="en-US" dirty="0"/>
              <a:t>单例</a:t>
            </a:r>
            <a:r>
              <a:rPr lang="en-US" altLang="zh-CN" dirty="0"/>
              <a:t>/</a:t>
            </a:r>
            <a:r>
              <a:rPr lang="zh-CN" altLang="en-US" dirty="0"/>
              <a:t>多例模式</a:t>
            </a:r>
            <a:r>
              <a:rPr lang="en-US" altLang="zh-CN" dirty="0"/>
              <a:t>—</a:t>
            </a:r>
            <a:r>
              <a:rPr lang="zh-CN" altLang="en-US" dirty="0"/>
              <a:t>意图</a:t>
            </a:r>
          </a:p>
        </p:txBody>
      </p:sp>
      <p:sp>
        <p:nvSpPr>
          <p:cNvPr id="116739" name="Rectangle 3"/>
          <p:cNvSpPr>
            <a:spLocks noGrp="1" noRot="1" noChangeArrowheads="1"/>
          </p:cNvSpPr>
          <p:nvPr>
            <p:ph idx="4294967295"/>
          </p:nvPr>
        </p:nvSpPr>
        <p:spPr>
          <a:xfrm>
            <a:off x="914400" y="990600"/>
            <a:ext cx="7886700" cy="11430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zh-CN" altLang="en-US" dirty="0">
                <a:solidFill>
                  <a:schemeClr val="bg2"/>
                </a:solidFill>
              </a:rPr>
              <a:t>单例模式</a:t>
            </a:r>
            <a:r>
              <a:rPr lang="zh-CN" altLang="en-US" dirty="0">
                <a:solidFill>
                  <a:srgbClr val="FF0000"/>
                </a:solidFill>
              </a:rPr>
              <a:t>：确保</a:t>
            </a:r>
            <a:r>
              <a:rPr lang="zh-CN" altLang="en-US" dirty="0"/>
              <a:t>一个类仅有一个实例</a:t>
            </a:r>
            <a:endParaRPr lang="en-US" altLang="zh-CN" dirty="0"/>
          </a:p>
          <a:p>
            <a:r>
              <a:rPr lang="zh-CN" altLang="en-US" dirty="0"/>
              <a:t>多例模式：</a:t>
            </a:r>
            <a:r>
              <a:rPr lang="zh-CN" altLang="en-US" dirty="0">
                <a:solidFill>
                  <a:srgbClr val="FF0000"/>
                </a:solidFill>
              </a:rPr>
              <a:t>确保</a:t>
            </a:r>
            <a:r>
              <a:rPr lang="zh-CN" altLang="en-US" dirty="0"/>
              <a:t>一个类至多</a:t>
            </a:r>
            <a:r>
              <a:rPr lang="en-US" altLang="zh-CN" dirty="0"/>
              <a:t>N</a:t>
            </a:r>
            <a:r>
              <a:rPr lang="zh-CN" altLang="en-US" dirty="0"/>
              <a:t>个实例</a:t>
            </a:r>
            <a:endParaRPr lang="en-US" altLang="zh-C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C9B83E-C6AC-446E-94BE-ECBDC18101B6}"/>
              </a:ext>
            </a:extLst>
          </p:cNvPr>
          <p:cNvSpPr txBox="1">
            <a:spLocks noRot="1" noChangeArrowheads="1"/>
          </p:cNvSpPr>
          <p:nvPr/>
        </p:nvSpPr>
        <p:spPr>
          <a:xfrm>
            <a:off x="914400" y="2971800"/>
            <a:ext cx="7886700" cy="22098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09396" indent="-309396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74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70358" indent="-257830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54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31319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39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443846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5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56373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5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68901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5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681429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5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093956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5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506483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5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ClrTx/>
              <a:buSzTx/>
              <a:buNone/>
            </a:pPr>
            <a:r>
              <a:rPr lang="zh-CN" altLang="en-US" dirty="0">
                <a:solidFill>
                  <a:schemeClr val="bg2"/>
                </a:solidFill>
              </a:rPr>
              <a:t>要求：</a:t>
            </a:r>
            <a:endParaRPr lang="zh-CN" altLang="en-US" dirty="0"/>
          </a:p>
          <a:p>
            <a:pPr fontAlgn="auto">
              <a:spcAft>
                <a:spcPts val="0"/>
              </a:spcAft>
              <a:buClrTx/>
              <a:buSzTx/>
            </a:pPr>
            <a:r>
              <a:rPr lang="zh-CN" altLang="en-US" dirty="0"/>
              <a:t>保留类的原有行为能力</a:t>
            </a:r>
            <a:endParaRPr lang="en-US" altLang="zh-CN" dirty="0"/>
          </a:p>
          <a:p>
            <a:pPr fontAlgn="auto">
              <a:spcAft>
                <a:spcPts val="0"/>
              </a:spcAft>
              <a:buClrTx/>
              <a:buSzTx/>
            </a:pPr>
            <a:r>
              <a:rPr lang="zh-CN" altLang="en-US" dirty="0"/>
              <a:t>能够从外部以一致的方式访问</a:t>
            </a:r>
            <a:endParaRPr lang="en-US" altLang="zh-CN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CD9CF7-A023-4CB4-84FE-9F57B9AB5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Richer</a:t>
            </a:r>
            <a:r>
              <a:rPr lang="zh-CN" altLang="en-US" dirty="0"/>
              <a:t>中使用单例模式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FFF53D8-A229-46BE-B88B-681CBC1AA7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21" y="525456"/>
            <a:ext cx="8839200" cy="31242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CCB64FE-B319-44E7-B81C-F20803AD30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59" y="3276600"/>
            <a:ext cx="9144000" cy="4425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0670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CD9CF7-A023-4CB4-84FE-9F57B9AB5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609600"/>
            <a:ext cx="533400" cy="6096785"/>
          </a:xfrm>
        </p:spPr>
        <p:txBody>
          <a:bodyPr/>
          <a:lstStyle/>
          <a:p>
            <a:r>
              <a:rPr lang="zh-CN" altLang="en-US" dirty="0"/>
              <a:t>大富翁中使用单例模式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48D4A1F-E396-4493-8F7D-34D04A7270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0"/>
            <a:ext cx="80118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8199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CD9CF7-A023-4CB4-84FE-9F57B9AB5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95" y="380607"/>
            <a:ext cx="533400" cy="6096785"/>
          </a:xfrm>
        </p:spPr>
        <p:txBody>
          <a:bodyPr/>
          <a:lstStyle/>
          <a:p>
            <a:r>
              <a:rPr lang="zh-CN" altLang="en-US" dirty="0"/>
              <a:t>大富翁中使用单例模式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8A7F217-4F44-49A1-ADDF-63C510A40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0"/>
            <a:ext cx="85385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5929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CD9CF7-A023-4CB4-84FE-9F57B9AB5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195" y="380607"/>
            <a:ext cx="533400" cy="6096785"/>
          </a:xfrm>
        </p:spPr>
        <p:txBody>
          <a:bodyPr/>
          <a:lstStyle/>
          <a:p>
            <a:r>
              <a:rPr lang="zh-CN" altLang="en-US" dirty="0"/>
              <a:t>大富翁中使用单例模式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E1175AF-D166-441C-960E-B9111E669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950" y="2038350"/>
            <a:ext cx="689610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5227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CD9CF7-A023-4CB4-84FE-9F57B9AB5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Richer</a:t>
            </a:r>
            <a:r>
              <a:rPr lang="zh-CN" altLang="en-US" dirty="0"/>
              <a:t>中使用单例的类模板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704413A-7B3B-4B58-8BA3-266D10594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9799"/>
            <a:ext cx="9144000" cy="487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6831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CD9CF7-A023-4CB4-84FE-9F57B9AB5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Richer</a:t>
            </a:r>
            <a:r>
              <a:rPr lang="zh-CN" altLang="en-US" dirty="0"/>
              <a:t>中使用单例的类模板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704413A-7B3B-4B58-8BA3-266D10594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9799"/>
            <a:ext cx="9144000" cy="487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7695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3048000" y="2997200"/>
            <a:ext cx="4114800" cy="960438"/>
          </a:xfrm>
        </p:spPr>
        <p:txBody>
          <a:bodyPr/>
          <a:lstStyle/>
          <a:p>
            <a:r>
              <a:rPr lang="zh-CN" altLang="en-US" sz="8000" dirty="0">
                <a:solidFill>
                  <a:srgbClr val="66FFFF"/>
                </a:solidFill>
              </a:rPr>
              <a:t>本章完</a:t>
            </a:r>
          </a:p>
        </p:txBody>
      </p:sp>
    </p:spTree>
    <p:extLst>
      <p:ext uri="{BB962C8B-B14F-4D97-AF65-F5344CB8AC3E}">
        <p14:creationId xmlns:p14="http://schemas.microsoft.com/office/powerpoint/2010/main" val="2395928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E1F43F-11E3-43D8-99B3-70AEBFDE7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使用全局变量的不足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9787603-D3E5-4E1F-B6E9-D6CCF00A6EAF}"/>
              </a:ext>
            </a:extLst>
          </p:cNvPr>
          <p:cNvSpPr txBox="1"/>
          <p:nvPr/>
        </p:nvSpPr>
        <p:spPr>
          <a:xfrm>
            <a:off x="609600" y="914400"/>
            <a:ext cx="8162104" cy="10402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0000F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extern</a:t>
            </a:r>
            <a:r>
              <a:rPr lang="en-US" altLang="zh-CN" sz="2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</a:t>
            </a:r>
            <a:r>
              <a:rPr lang="en-US" altLang="zh-CN" sz="2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Singleton</a:t>
            </a:r>
            <a:r>
              <a:rPr lang="en-US" altLang="zh-CN" sz="2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instance;  </a:t>
            </a:r>
            <a:r>
              <a:rPr lang="en-US" altLang="zh-CN" sz="2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2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全局变量声明</a:t>
            </a:r>
            <a:endParaRPr lang="en-US" altLang="zh-CN" sz="2800" dirty="0">
              <a:solidFill>
                <a:srgbClr val="008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  <a:p>
            <a:r>
              <a:rPr lang="en-US" altLang="zh-CN" sz="2800" dirty="0">
                <a:solidFill>
                  <a:srgbClr val="2B91AF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Singleton</a:t>
            </a:r>
            <a:r>
              <a:rPr lang="en-US" altLang="zh-CN" sz="2800" dirty="0">
                <a:solidFill>
                  <a:srgbClr val="000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 instance;  </a:t>
            </a:r>
            <a:r>
              <a:rPr lang="en-US" altLang="zh-CN" sz="2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//</a:t>
            </a:r>
            <a:r>
              <a:rPr lang="zh-CN" altLang="en-US" sz="2800" dirty="0">
                <a:solidFill>
                  <a:srgbClr val="008000"/>
                </a:solidFill>
                <a:latin typeface="新宋体" panose="02010609030101010101" pitchFamily="49" charset="-122"/>
                <a:ea typeface="新宋体" panose="02010609030101010101" pitchFamily="49" charset="-122"/>
              </a:rPr>
              <a:t>全局变量定义</a:t>
            </a:r>
            <a:endParaRPr lang="zh-CN" altLang="en-US" sz="2800" dirty="0">
              <a:solidFill>
                <a:srgbClr val="000000"/>
              </a:solidFill>
              <a:latin typeface="新宋体" panose="02010609030101010101" pitchFamily="49" charset="-122"/>
              <a:ea typeface="新宋体" panose="02010609030101010101" pitchFamily="49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01EBE90-1660-4DA8-98E1-F7CE993589DF}"/>
              </a:ext>
            </a:extLst>
          </p:cNvPr>
          <p:cNvSpPr txBox="1"/>
          <p:nvPr/>
        </p:nvSpPr>
        <p:spPr>
          <a:xfrm>
            <a:off x="599350" y="2650325"/>
            <a:ext cx="8392250" cy="155734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971550" lvl="1" indent="-514350" algn="l" fontAlgn="auto"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lang="zh-CN" altLang="en-US" dirty="0"/>
              <a:t>存储位置</a:t>
            </a:r>
            <a:r>
              <a:rPr lang="en-US" altLang="zh-CN" dirty="0"/>
              <a:t>(</a:t>
            </a:r>
            <a:r>
              <a:rPr lang="zh-CN" altLang="en-US" dirty="0"/>
              <a:t>可不在堆区，而在数据区）</a:t>
            </a:r>
            <a:endParaRPr lang="en-US" altLang="zh-CN" dirty="0"/>
          </a:p>
          <a:p>
            <a:pPr marL="971550" lvl="1" indent="-514350" algn="l" fontAlgn="auto"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lang="zh-CN" altLang="en-US" dirty="0"/>
              <a:t>生命周期控制</a:t>
            </a:r>
            <a:r>
              <a:rPr lang="en-US" altLang="zh-CN" dirty="0"/>
              <a:t>(</a:t>
            </a:r>
            <a:r>
              <a:rPr lang="zh-CN" altLang="en-US" dirty="0"/>
              <a:t>不能随时释放和重新实例化）</a:t>
            </a:r>
            <a:endParaRPr lang="en-US" altLang="zh-CN" dirty="0"/>
          </a:p>
          <a:p>
            <a:pPr marL="971550" lvl="1" indent="-514350" algn="l" fontAlgn="auto"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lang="zh-CN" altLang="en-US" dirty="0"/>
              <a:t>安全性（多线程的实例化安全性，异常安全性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7478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0B9C92-E565-4DC2-BDFD-CDD357F05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单例模式</a:t>
            </a:r>
            <a:r>
              <a:rPr lang="en-US" altLang="zh-CN" dirty="0"/>
              <a:t>-C++</a:t>
            </a:r>
            <a:r>
              <a:rPr lang="zh-CN" altLang="en-US" dirty="0"/>
              <a:t>最简单形式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B8929C2-623B-4040-92FF-46FDF3ABFC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algn="l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t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rgbClr val="DDDDDD"/>
                </a:solidFill>
                <a:effectLst/>
                <a:latin typeface="Lucida Console" panose="020B0609040504020204" pitchFamily="49" charset="0"/>
              </a:rPr>
              <a:t>![image-20230904222735091](代码截图_images/image-20230904222735091.png)</a:t>
            </a:r>
            <a:r>
              <a:rPr kumimoji="0" lang="zh-CN" altLang="zh-CN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12AC3E3-D430-436F-9DCC-D89703024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249" y="636729"/>
            <a:ext cx="9144000" cy="506261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CDEC6C0-33A8-442D-96DF-FA736FB6C8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5368738"/>
            <a:ext cx="7810500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511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64F2E8-E0E9-447B-98CC-94838869E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单例模式</a:t>
            </a:r>
            <a:r>
              <a:rPr lang="en-US" altLang="zh-CN" dirty="0"/>
              <a:t>-C++</a:t>
            </a:r>
            <a:r>
              <a:rPr lang="zh-CN" altLang="en-US" dirty="0"/>
              <a:t>最简单形式中不足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6525120-08D8-449F-A3CF-738499E23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529939"/>
            <a:ext cx="7810500" cy="25146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CBFB9AC-A39C-495A-8555-5D832941F2A1}"/>
              </a:ext>
            </a:extLst>
          </p:cNvPr>
          <p:cNvSpPr txBox="1"/>
          <p:nvPr/>
        </p:nvSpPr>
        <p:spPr>
          <a:xfrm>
            <a:off x="685800" y="3581400"/>
            <a:ext cx="8162104" cy="25914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971550" lvl="1" indent="-514350" algn="l" fontAlgn="auto"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lang="zh-CN" altLang="en-US" dirty="0"/>
              <a:t>存储位置</a:t>
            </a:r>
            <a:r>
              <a:rPr lang="en-US" altLang="zh-CN" dirty="0"/>
              <a:t>(</a:t>
            </a:r>
            <a:r>
              <a:rPr lang="zh-CN" altLang="en-US" dirty="0"/>
              <a:t>可不在堆区，而在数据区）</a:t>
            </a:r>
            <a:endParaRPr lang="en-US" altLang="zh-CN" dirty="0"/>
          </a:p>
          <a:p>
            <a:pPr marL="971550" lvl="1" indent="-514350" algn="l" fontAlgn="auto"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lang="zh-CN" altLang="en-US" dirty="0"/>
              <a:t>生命周期控制</a:t>
            </a:r>
            <a:r>
              <a:rPr lang="en-US" altLang="zh-CN" dirty="0"/>
              <a:t>(</a:t>
            </a:r>
            <a:r>
              <a:rPr lang="zh-CN" altLang="en-US" dirty="0"/>
              <a:t>不能随时释放和重新实例化）</a:t>
            </a:r>
            <a:endParaRPr lang="en-US" altLang="zh-CN" dirty="0"/>
          </a:p>
          <a:p>
            <a:pPr marL="971550" lvl="1" indent="-514350" algn="l" fontAlgn="auto"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lang="zh-CN" altLang="en-US" dirty="0"/>
              <a:t>安全性（</a:t>
            </a:r>
            <a:r>
              <a:rPr lang="zh-CN" altLang="en-US" dirty="0">
                <a:solidFill>
                  <a:srgbClr val="00B050"/>
                </a:solidFill>
              </a:rPr>
              <a:t>多线程实例化安全性</a:t>
            </a:r>
            <a:r>
              <a:rPr lang="zh-CN" altLang="en-US" dirty="0"/>
              <a:t>，异常安全性</a:t>
            </a:r>
            <a:r>
              <a:rPr lang="en-US" altLang="zh-CN" dirty="0"/>
              <a:t>)</a:t>
            </a:r>
          </a:p>
          <a:p>
            <a:pPr marL="971550" lvl="1" indent="-514350" algn="l" fontAlgn="auto">
              <a:spcAft>
                <a:spcPts val="0"/>
              </a:spcAft>
              <a:buClrTx/>
              <a:buSzTx/>
              <a:buFont typeface="+mj-lt"/>
              <a:buAutoNum type="arabicPeriod"/>
            </a:pPr>
            <a:endParaRPr lang="en-US" altLang="zh-CN" dirty="0"/>
          </a:p>
          <a:p>
            <a:pPr lvl="1" algn="l" fontAlgn="auto">
              <a:spcAft>
                <a:spcPts val="0"/>
              </a:spcAft>
              <a:buClrTx/>
              <a:buSzTx/>
            </a:pPr>
            <a:r>
              <a:rPr lang="zh-CN" altLang="en-US" dirty="0"/>
              <a:t>只有</a:t>
            </a:r>
            <a:r>
              <a:rPr lang="zh-CN" altLang="en-US" dirty="0">
                <a:solidFill>
                  <a:srgbClr val="00B050"/>
                </a:solidFill>
              </a:rPr>
              <a:t>多线程实例化安全性</a:t>
            </a:r>
            <a:r>
              <a:rPr lang="zh-CN" altLang="en-US" dirty="0">
                <a:solidFill>
                  <a:schemeClr val="tx1"/>
                </a:solidFill>
              </a:rPr>
              <a:t>满足</a:t>
            </a:r>
          </a:p>
        </p:txBody>
      </p:sp>
    </p:spTree>
    <p:extLst>
      <p:ext uri="{BB962C8B-B14F-4D97-AF65-F5344CB8AC3E}">
        <p14:creationId xmlns:p14="http://schemas.microsoft.com/office/powerpoint/2010/main" val="2533382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C28B78-3D2E-4391-9452-09B134644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单例模式</a:t>
            </a:r>
            <a:r>
              <a:rPr lang="en-US" altLang="zh-CN" dirty="0"/>
              <a:t>-C++</a:t>
            </a:r>
            <a:r>
              <a:rPr lang="zh-CN" altLang="en-US" dirty="0"/>
              <a:t>指针形式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9A4AB35-372D-4934-9089-08FF1B358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99"/>
            <a:ext cx="9144000" cy="6389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699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DABC6C-EA39-4EC2-A682-AC6D5C28A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单例模式</a:t>
            </a:r>
            <a:r>
              <a:rPr lang="en-US" altLang="zh-CN" dirty="0"/>
              <a:t>-C++</a:t>
            </a:r>
            <a:r>
              <a:rPr lang="zh-CN" altLang="en-US" dirty="0"/>
              <a:t>指针形式使用及不足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8B48E72-06CE-40DC-9068-6E5261AEE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5800"/>
            <a:ext cx="9144000" cy="259051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04C511F-2097-4747-84BF-CC16DCEB6FDE}"/>
              </a:ext>
            </a:extLst>
          </p:cNvPr>
          <p:cNvSpPr txBox="1"/>
          <p:nvPr/>
        </p:nvSpPr>
        <p:spPr>
          <a:xfrm>
            <a:off x="190500" y="3581687"/>
            <a:ext cx="8762999" cy="30223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971550" lvl="1" indent="-514350" algn="l" fontAlgn="auto"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lang="zh-CN" altLang="en-US" dirty="0">
                <a:solidFill>
                  <a:srgbClr val="00B050"/>
                </a:solidFill>
              </a:rPr>
              <a:t>存储位置</a:t>
            </a:r>
            <a:r>
              <a:rPr lang="en-US" altLang="zh-CN" dirty="0">
                <a:solidFill>
                  <a:srgbClr val="00B050"/>
                </a:solidFill>
              </a:rPr>
              <a:t>(</a:t>
            </a:r>
            <a:r>
              <a:rPr lang="zh-CN" altLang="en-US" dirty="0">
                <a:solidFill>
                  <a:srgbClr val="00B050"/>
                </a:solidFill>
              </a:rPr>
              <a:t>可不在堆区，而在数据区）</a:t>
            </a:r>
            <a:endParaRPr lang="en-US" altLang="zh-CN" dirty="0">
              <a:solidFill>
                <a:srgbClr val="00B050"/>
              </a:solidFill>
            </a:endParaRPr>
          </a:p>
          <a:p>
            <a:pPr marL="971550" lvl="1" indent="-514350" algn="l" fontAlgn="auto"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lang="zh-CN" altLang="en-US" dirty="0">
                <a:solidFill>
                  <a:srgbClr val="00B050"/>
                </a:solidFill>
              </a:rPr>
              <a:t>生命周期控制</a:t>
            </a:r>
            <a:r>
              <a:rPr lang="en-US" altLang="zh-CN" dirty="0">
                <a:solidFill>
                  <a:srgbClr val="00B050"/>
                </a:solidFill>
              </a:rPr>
              <a:t>(</a:t>
            </a:r>
            <a:r>
              <a:rPr lang="zh-CN" altLang="en-US" dirty="0">
                <a:solidFill>
                  <a:srgbClr val="00B050"/>
                </a:solidFill>
              </a:rPr>
              <a:t>不能随时释放和重新实例化）</a:t>
            </a:r>
            <a:endParaRPr lang="en-US" altLang="zh-CN" dirty="0">
              <a:solidFill>
                <a:srgbClr val="00B050"/>
              </a:solidFill>
            </a:endParaRPr>
          </a:p>
          <a:p>
            <a:pPr marL="971550" lvl="1" indent="-514350" algn="l" fontAlgn="auto"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lang="zh-CN" altLang="en-US" dirty="0"/>
              <a:t>安全性（</a:t>
            </a:r>
            <a:r>
              <a:rPr lang="zh-CN" altLang="en-US" dirty="0">
                <a:solidFill>
                  <a:srgbClr val="FFC000"/>
                </a:solidFill>
              </a:rPr>
              <a:t>多线程实例化安全性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00B050"/>
                </a:solidFill>
              </a:rPr>
              <a:t>异常安全性</a:t>
            </a:r>
            <a:r>
              <a:rPr lang="en-US" altLang="zh-CN" dirty="0"/>
              <a:t>)</a:t>
            </a:r>
          </a:p>
          <a:p>
            <a:pPr marL="971550" lvl="1" indent="-514350" algn="l" fontAlgn="auto"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lang="zh-CN" altLang="en-US" dirty="0">
                <a:solidFill>
                  <a:srgbClr val="FF0000"/>
                </a:solidFill>
              </a:rPr>
              <a:t>不足：不能忘记调用</a:t>
            </a:r>
            <a:r>
              <a:rPr lang="en-US" altLang="zh-CN" dirty="0" err="1">
                <a:solidFill>
                  <a:srgbClr val="FF0000"/>
                </a:solidFill>
              </a:rPr>
              <a:t>relaseInstance</a:t>
            </a:r>
            <a:r>
              <a:rPr lang="en-US" altLang="zh-CN" dirty="0">
                <a:solidFill>
                  <a:srgbClr val="FF0000"/>
                </a:solidFill>
              </a:rPr>
              <a:t>();</a:t>
            </a:r>
          </a:p>
          <a:p>
            <a:pPr lvl="1" algn="l" fontAlgn="auto">
              <a:spcAft>
                <a:spcPts val="0"/>
              </a:spcAft>
              <a:buClrTx/>
              <a:buSzTx/>
            </a:pPr>
            <a:r>
              <a:rPr lang="zh-CN" altLang="en-US" dirty="0"/>
              <a:t>只有</a:t>
            </a:r>
            <a:r>
              <a:rPr lang="zh-CN" altLang="en-US" dirty="0">
                <a:solidFill>
                  <a:srgbClr val="FFC000"/>
                </a:solidFill>
              </a:rPr>
              <a:t>多线程实例化安全性</a:t>
            </a:r>
            <a:r>
              <a:rPr lang="zh-CN" altLang="en-US" dirty="0">
                <a:solidFill>
                  <a:schemeClr val="tx1"/>
                </a:solidFill>
              </a:rPr>
              <a:t>不满足</a:t>
            </a:r>
            <a:r>
              <a:rPr lang="en-US" altLang="zh-CN" dirty="0">
                <a:solidFill>
                  <a:schemeClr val="tx1"/>
                </a:solidFill>
              </a:rPr>
              <a:t>,</a:t>
            </a:r>
            <a:r>
              <a:rPr lang="zh-CN" altLang="en-US" dirty="0">
                <a:solidFill>
                  <a:schemeClr val="tx1"/>
                </a:solidFill>
              </a:rPr>
              <a:t>但可以通过</a:t>
            </a:r>
            <a:r>
              <a:rPr lang="en-US" altLang="zh-CN" dirty="0">
                <a:solidFill>
                  <a:schemeClr val="tx1"/>
                </a:solidFill>
              </a:rPr>
              <a:t>lock</a:t>
            </a:r>
            <a:r>
              <a:rPr lang="zh-CN" altLang="en-US" dirty="0">
                <a:solidFill>
                  <a:schemeClr val="tx1"/>
                </a:solidFill>
              </a:rPr>
              <a:t>解决</a:t>
            </a:r>
          </a:p>
        </p:txBody>
      </p:sp>
    </p:spTree>
    <p:extLst>
      <p:ext uri="{BB962C8B-B14F-4D97-AF65-F5344CB8AC3E}">
        <p14:creationId xmlns:p14="http://schemas.microsoft.com/office/powerpoint/2010/main" val="212246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F2130B-3075-4758-9333-060C9945F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单例模式</a:t>
            </a:r>
            <a:r>
              <a:rPr lang="en-US" altLang="zh-CN" dirty="0"/>
              <a:t>-C++</a:t>
            </a:r>
            <a:r>
              <a:rPr lang="zh-CN" altLang="en-US" dirty="0"/>
              <a:t>指针形式的线程安全锁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C77F613-77D6-4F8C-9AFB-479E1BCBE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561315"/>
            <a:ext cx="7867650" cy="596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179072"/>
      </p:ext>
    </p:extLst>
  </p:cSld>
  <p:clrMapOvr>
    <a:masterClrMapping/>
  </p:clrMapOvr>
</p:sld>
</file>

<file path=ppt/theme/theme1.xml><?xml version="1.0" encoding="utf-8"?>
<a:theme xmlns:a="http://schemas.openxmlformats.org/drawingml/2006/main" name="2_第一PPT，www.1ppt.com">
  <a:themeElements>
    <a:clrScheme name="自定义 4">
      <a:dk1>
        <a:sysClr val="windowText" lastClr="000000"/>
      </a:dk1>
      <a:lt1>
        <a:sysClr val="window" lastClr="FFFFFF"/>
      </a:lt1>
      <a:dk2>
        <a:srgbClr val="373545"/>
      </a:dk2>
      <a:lt2>
        <a:srgbClr val="000000"/>
      </a:lt2>
      <a:accent1>
        <a:srgbClr val="2683C6"/>
      </a:accent1>
      <a:accent2>
        <a:srgbClr val="2683C6"/>
      </a:accent2>
      <a:accent3>
        <a:srgbClr val="2683C6"/>
      </a:accent3>
      <a:accent4>
        <a:srgbClr val="2683C6"/>
      </a:accent4>
      <a:accent5>
        <a:srgbClr val="2683C6"/>
      </a:accent5>
      <a:accent6>
        <a:srgbClr val="2683C6"/>
      </a:accent6>
      <a:hlink>
        <a:srgbClr val="2683C6"/>
      </a:hlink>
      <a:folHlink>
        <a:srgbClr val="2683C6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《设计模式01》.pptx" id="{8C16D3DF-CC41-45B9-9CE5-244542505BFA}" vid="{AD6C6112-84CA-4F2A-96DF-3777AD4B44BF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设计模式</Template>
  <TotalTime>7579</TotalTime>
  <Words>900</Words>
  <Application>Microsoft Office PowerPoint</Application>
  <PresentationFormat>全屏显示(4:3)</PresentationFormat>
  <Paragraphs>130</Paragraphs>
  <Slides>36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5" baseType="lpstr">
      <vt:lpstr>DFGothic-EB</vt:lpstr>
      <vt:lpstr>Humnst777 BlkCn BT</vt:lpstr>
      <vt:lpstr>微软雅黑</vt:lpstr>
      <vt:lpstr>新宋体</vt:lpstr>
      <vt:lpstr>Arial</vt:lpstr>
      <vt:lpstr>Calibri</vt:lpstr>
      <vt:lpstr>Lucida Console</vt:lpstr>
      <vt:lpstr>Wingdings</vt:lpstr>
      <vt:lpstr>2_第一PPT，www.1ppt.com</vt:lpstr>
      <vt:lpstr>PowerPoint 演示文稿</vt:lpstr>
      <vt:lpstr>创建型设计模式</vt:lpstr>
      <vt:lpstr>单件/单例/多例模式—意图</vt:lpstr>
      <vt:lpstr>使用全局变量的不足</vt:lpstr>
      <vt:lpstr>单例模式-C++最简单形式</vt:lpstr>
      <vt:lpstr>单例模式-C++最简单形式中不足</vt:lpstr>
      <vt:lpstr>单例模式-C++指针形式</vt:lpstr>
      <vt:lpstr>单例模式-C++指针形式使用及不足</vt:lpstr>
      <vt:lpstr>单例模式-C++指针形式的线程安全锁</vt:lpstr>
      <vt:lpstr>单例模式- C++一般的形式</vt:lpstr>
      <vt:lpstr>单例模式- C++一般的形式(延迟式)</vt:lpstr>
      <vt:lpstr>单例模式- C++一般的形式(延迟式)</vt:lpstr>
      <vt:lpstr>单例模式- C++一般的形式的使用</vt:lpstr>
      <vt:lpstr>单例模式的Java实现</vt:lpstr>
      <vt:lpstr>实现方式-饥饿式（Java例）</vt:lpstr>
      <vt:lpstr>实现方式-注册式（Java例）</vt:lpstr>
      <vt:lpstr>实现方式-延迟式(lazy)</vt:lpstr>
      <vt:lpstr>C++的延迟式单例线程加锁的实现</vt:lpstr>
      <vt:lpstr>多线程中延迟式Java实现</vt:lpstr>
      <vt:lpstr>延迟式中的Java双重检查锁（double checked locking）</vt:lpstr>
      <vt:lpstr>PowerPoint 演示文稿</vt:lpstr>
      <vt:lpstr>线程安全的静态内部类实现</vt:lpstr>
      <vt:lpstr>线程安全的静态内部类实现</vt:lpstr>
      <vt:lpstr>单件模式例</vt:lpstr>
      <vt:lpstr>C++多个单例类的模板及使用</vt:lpstr>
      <vt:lpstr>C++多个单例类的模板及使用</vt:lpstr>
      <vt:lpstr>多例模式</vt:lpstr>
      <vt:lpstr>线程池示意代码</vt:lpstr>
      <vt:lpstr>线程池示意代码</vt:lpstr>
      <vt:lpstr> Richer中使用单例模式</vt:lpstr>
      <vt:lpstr>大富翁中使用单例模式</vt:lpstr>
      <vt:lpstr>大富翁中使用单例模式</vt:lpstr>
      <vt:lpstr>大富翁中使用单例模式</vt:lpstr>
      <vt:lpstr> Richer中使用单例的类模板</vt:lpstr>
      <vt:lpstr> Richer中使用单例的类模板</vt:lpstr>
      <vt:lpstr>本章完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陈伟</cp:lastModifiedBy>
  <cp:revision>156</cp:revision>
  <cp:lastPrinted>1601-01-01T00:00:00Z</cp:lastPrinted>
  <dcterms:created xsi:type="dcterms:W3CDTF">1601-01-01T00:00:00Z</dcterms:created>
  <dcterms:modified xsi:type="dcterms:W3CDTF">2023-09-07T06:30:13Z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