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handoutMasterIdLst>
    <p:handoutMasterId r:id="rId10"/>
  </p:handoutMasterIdLst>
  <p:sldIdLst>
    <p:sldId id="293" r:id="rId2"/>
    <p:sldId id="283" r:id="rId3"/>
    <p:sldId id="284" r:id="rId4"/>
    <p:sldId id="285" r:id="rId5"/>
    <p:sldId id="286" r:id="rId6"/>
    <p:sldId id="287" r:id="rId7"/>
    <p:sldId id="291" r:id="rId8"/>
    <p:sldId id="292" r:id="rId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082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EECC8-1A2A-4306-9D0A-9D074C70E140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1428A-DBDA-4426-A371-86D2468B4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10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477288" y="3025331"/>
            <a:ext cx="736233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简单工厂模式</a:t>
            </a:r>
            <a:endParaRPr lang="en-US" altLang="zh-CN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(Simple Factory</a:t>
            </a:r>
            <a:r>
              <a:rPr lang="en-US" altLang="zh-CN" sz="3750" b="1" baseline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408917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67832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676400" y="3012023"/>
            <a:ext cx="6157425" cy="148377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3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41682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429268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468313" y="2997200"/>
            <a:ext cx="8207375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>
                <a:solidFill>
                  <a:schemeClr val="tx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468313" y="3952875"/>
            <a:ext cx="8207375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>
                <a:ea typeface="微软雅黑" panose="020B0503020204020204" charset="-122"/>
              </a:defRPr>
            </a:lvl1pPr>
            <a:lvl2pPr marL="457200" lvl="1" indent="0" algn="ctr">
              <a:buNone/>
              <a:defRPr sz="1800" b="1">
                <a:ea typeface="华文细黑" panose="02010600040101010101" pitchFamily="2" charset="-122"/>
              </a:defRPr>
            </a:lvl2pPr>
            <a:lvl3pPr marL="914400" lvl="2" indent="0" algn="ctr">
              <a:buNone/>
              <a:defRPr sz="1800" b="1">
                <a:ea typeface="华文细黑" panose="02010600040101010101" pitchFamily="2" charset="-122"/>
              </a:defRPr>
            </a:lvl3pPr>
            <a:lvl4pPr marL="1371600" lvl="3" indent="0" algn="ctr">
              <a:buNone/>
              <a:defRPr sz="1800" b="1">
                <a:ea typeface="华文细黑" panose="02010600040101010101" pitchFamily="2" charset="-122"/>
              </a:defRPr>
            </a:lvl4pPr>
            <a:lvl5pPr marL="1828800" lvl="4" indent="0" algn="ctr">
              <a:buNone/>
              <a:defRPr sz="1800" b="1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83506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15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70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961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6" r:id="rId4"/>
    <p:sldLayoutId id="2147483678" r:id="rId5"/>
    <p:sldLayoutId id="2147483679" r:id="rId6"/>
    <p:sldLayoutId id="2147483681" r:id="rId7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6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回顾工厂方法模式</a:t>
            </a:r>
          </a:p>
        </p:txBody>
      </p:sp>
      <p:pic>
        <p:nvPicPr>
          <p:cNvPr id="1054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6868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工厂方法的退化</a:t>
            </a:r>
          </a:p>
        </p:txBody>
      </p:sp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产品种类稳定</a:t>
            </a:r>
          </a:p>
          <a:p>
            <a:r>
              <a:rPr lang="zh-CN" altLang="en-US"/>
              <a:t>则 </a:t>
            </a:r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Factory</a:t>
            </a:r>
            <a:r>
              <a:rPr lang="zh-CN" altLang="en-US" dirty="0"/>
              <a:t>类派生子类，失去意义</a:t>
            </a:r>
          </a:p>
          <a:p>
            <a:pPr lvl="1"/>
            <a:r>
              <a:rPr lang="en-US" altLang="zh-CN" dirty="0"/>
              <a:t>Factory</a:t>
            </a:r>
            <a:r>
              <a:rPr lang="zh-CN" altLang="en-US" dirty="0"/>
              <a:t>中的工厂方法，成为类方法更合理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17336" y="76200"/>
            <a:ext cx="5032375" cy="457200"/>
          </a:xfrm>
        </p:spPr>
        <p:txBody>
          <a:bodyPr/>
          <a:lstStyle/>
          <a:p>
            <a:r>
              <a:rPr lang="zh-CN" altLang="en-US" dirty="0"/>
              <a:t>简单工厂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r>
              <a:rPr lang="en-US" altLang="zh-CN" dirty="0"/>
              <a:t>1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5715000" y="1219200"/>
            <a:ext cx="3200400" cy="3265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class Fruit {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};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class Grape:public Fruit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{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};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class Apple:public Fruit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{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/>
              <a:t>};</a:t>
            </a:r>
          </a:p>
        </p:txBody>
      </p:sp>
      <p:sp>
        <p:nvSpPr>
          <p:cNvPr id="107525" name="Rectangle 3"/>
          <p:cNvSpPr>
            <a:spLocks noRot="1" noChangeArrowheads="1"/>
          </p:cNvSpPr>
          <p:nvPr/>
        </p:nvSpPr>
        <p:spPr bwMode="auto">
          <a:xfrm>
            <a:off x="241135" y="1828800"/>
            <a:ext cx="5184775" cy="2362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buClr>
                <a:schemeClr val="accent2"/>
              </a:buClr>
              <a:buSzPct val="85000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buSzPct val="85000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buClr>
                <a:schemeClr val="accent2"/>
              </a:buClr>
              <a:buSzPct val="90000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buSzPct val="85000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class </a:t>
            </a:r>
            <a:r>
              <a:rPr lang="en-US" altLang="zh-CN" sz="2800" dirty="0" err="1"/>
              <a:t>SimpleFactory</a:t>
            </a:r>
            <a:r>
              <a:rPr lang="en-US" altLang="zh-CN" sz="2800" dirty="0"/>
              <a:t> 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static Fruit * </a:t>
            </a:r>
            <a:r>
              <a:rPr lang="en-US" altLang="zh-CN" sz="2800" dirty="0" err="1"/>
              <a:t>createGrape</a:t>
            </a:r>
            <a:r>
              <a:rPr lang="en-US" altLang="zh-CN" sz="28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static Fruit * </a:t>
            </a:r>
            <a:r>
              <a:rPr lang="en-US" altLang="zh-CN" sz="2800" dirty="0" err="1"/>
              <a:t>createApple</a:t>
            </a:r>
            <a:r>
              <a:rPr lang="en-US" altLang="zh-CN" sz="28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}</a:t>
            </a:r>
            <a:r>
              <a:rPr lang="zh-CN" altLang="en-US" sz="2800" dirty="0"/>
              <a:t>；</a:t>
            </a:r>
          </a:p>
        </p:txBody>
      </p:sp>
      <p:sp>
        <p:nvSpPr>
          <p:cNvPr id="107526" name="Rectangle 5"/>
          <p:cNvSpPr>
            <a:spLocks noRot="1" noChangeArrowheads="1"/>
          </p:cNvSpPr>
          <p:nvPr/>
        </p:nvSpPr>
        <p:spPr bwMode="auto">
          <a:xfrm>
            <a:off x="304800" y="4800600"/>
            <a:ext cx="8153400" cy="1600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class </a:t>
            </a:r>
            <a:r>
              <a:rPr lang="en-US" altLang="zh-CN" dirty="0" err="1"/>
              <a:t>SimpleFactory</a:t>
            </a:r>
            <a:r>
              <a:rPr lang="en-US" altLang="zh-CN" dirty="0"/>
              <a:t> {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 public: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      static Fruit * </a:t>
            </a:r>
            <a:r>
              <a:rPr lang="en-US" altLang="zh-CN" dirty="0" err="1"/>
              <a:t>createFruit</a:t>
            </a:r>
            <a:r>
              <a:rPr lang="en-US" altLang="zh-CN" dirty="0"/>
              <a:t>(int  </a:t>
            </a:r>
            <a:r>
              <a:rPr lang="en-US" altLang="zh-CN" dirty="0" err="1"/>
              <a:t>fruitID</a:t>
            </a:r>
            <a:r>
              <a:rPr lang="en-US" altLang="zh-CN" dirty="0"/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简单工厂方法</a:t>
            </a:r>
          </a:p>
        </p:txBody>
      </p:sp>
      <p:sp>
        <p:nvSpPr>
          <p:cNvPr id="10854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也称静态工厂方法</a:t>
            </a:r>
          </a:p>
          <a:p>
            <a:r>
              <a:rPr lang="zh-CN" altLang="en-US"/>
              <a:t>核心是工厂类，工厂类可以有多个工厂方法</a:t>
            </a:r>
          </a:p>
          <a:p>
            <a:r>
              <a:rPr lang="zh-CN" altLang="en-US"/>
              <a:t>多个工厂方法可能附加参数等减少工厂方法数量</a:t>
            </a:r>
          </a:p>
          <a:p>
            <a:r>
              <a:rPr lang="zh-CN" altLang="en-US" b="1">
                <a:solidFill>
                  <a:schemeClr val="accent2"/>
                </a:solidFill>
              </a:rPr>
              <a:t>有时，工厂类可简单移入产品类里</a:t>
            </a:r>
          </a:p>
          <a:p>
            <a:r>
              <a:rPr lang="zh-CN" altLang="en-US" b="1">
                <a:solidFill>
                  <a:schemeClr val="accent2"/>
                </a:solidFill>
              </a:rPr>
              <a:t>（退化特例）一个产品有多个重载的构造函数，可应用简单工厂方法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0"/>
            <a:ext cx="8385175" cy="685800"/>
          </a:xfrm>
        </p:spPr>
        <p:txBody>
          <a:bodyPr/>
          <a:lstStyle/>
          <a:p>
            <a:r>
              <a:rPr lang="zh-CN" altLang="en-US" sz="4000" dirty="0"/>
              <a:t>简单工厂方法例</a:t>
            </a:r>
            <a:r>
              <a:rPr lang="en-US" altLang="zh-CN" sz="4000" dirty="0"/>
              <a:t>-</a:t>
            </a:r>
            <a:r>
              <a:rPr lang="zh-CN" altLang="en-US" sz="4000" dirty="0"/>
              <a:t>工厂移入产品类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1295400" y="1219200"/>
            <a:ext cx="6477000" cy="4848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 b="1" dirty="0"/>
              <a:t>class Fruit {</a:t>
            </a:r>
          </a:p>
          <a:p>
            <a:pPr>
              <a:spcBef>
                <a:spcPct val="20000"/>
              </a:spcBef>
            </a:pPr>
            <a:r>
              <a:rPr lang="en-US" altLang="zh-CN" sz="2400" dirty="0"/>
              <a:t>public:</a:t>
            </a:r>
            <a:endParaRPr lang="en-US" altLang="zh-CN" sz="2400" b="1" dirty="0"/>
          </a:p>
          <a:p>
            <a:pPr>
              <a:spcBef>
                <a:spcPct val="20000"/>
              </a:spcBef>
            </a:pPr>
            <a:r>
              <a:rPr lang="en-US" altLang="zh-CN" sz="2400" dirty="0"/>
              <a:t>      static Fruit * </a:t>
            </a:r>
            <a:r>
              <a:rPr lang="en-US" altLang="zh-CN" sz="2400" dirty="0" err="1"/>
              <a:t>createGrape</a:t>
            </a:r>
            <a:r>
              <a:rPr lang="en-US" altLang="zh-CN" sz="2400" dirty="0"/>
              <a:t>();</a:t>
            </a:r>
          </a:p>
          <a:p>
            <a:pPr>
              <a:spcBef>
                <a:spcPct val="20000"/>
              </a:spcBef>
            </a:pPr>
            <a:r>
              <a:rPr lang="en-US" altLang="zh-CN" sz="2400" dirty="0"/>
              <a:t>      static Fruit * </a:t>
            </a:r>
            <a:r>
              <a:rPr lang="en-US" altLang="zh-CN" sz="2400" dirty="0" err="1"/>
              <a:t>createApple</a:t>
            </a:r>
            <a:r>
              <a:rPr lang="en-US" altLang="zh-CN" sz="2400" dirty="0"/>
              <a:t>();</a:t>
            </a:r>
            <a:endParaRPr lang="en-US" altLang="zh-CN" sz="2400" b="1" dirty="0"/>
          </a:p>
          <a:p>
            <a:pPr>
              <a:spcBef>
                <a:spcPct val="20000"/>
              </a:spcBef>
            </a:pPr>
            <a:r>
              <a:rPr lang="en-US" altLang="zh-CN" sz="2400" b="1" dirty="0"/>
              <a:t>};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/>
              <a:t>class </a:t>
            </a:r>
            <a:r>
              <a:rPr lang="en-US" altLang="zh-CN" sz="2400" b="1" dirty="0" err="1"/>
              <a:t>Grape:public</a:t>
            </a:r>
            <a:r>
              <a:rPr lang="en-US" altLang="zh-CN" sz="2400" b="1" dirty="0"/>
              <a:t> Fruit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/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/>
              <a:t>};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/>
              <a:t>class </a:t>
            </a:r>
            <a:r>
              <a:rPr lang="en-US" altLang="zh-CN" sz="2400" b="1" dirty="0" err="1"/>
              <a:t>Apple:public</a:t>
            </a:r>
            <a:r>
              <a:rPr lang="en-US" altLang="zh-CN" sz="2400" b="1" dirty="0"/>
              <a:t> Fruit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/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/>
              <a:t>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67060" y="0"/>
            <a:ext cx="8842375" cy="1143000"/>
          </a:xfrm>
        </p:spPr>
        <p:txBody>
          <a:bodyPr/>
          <a:lstStyle/>
          <a:p>
            <a:r>
              <a:rPr lang="zh-CN" altLang="en-US" sz="4000" dirty="0"/>
              <a:t>单产品重载构造函数下</a:t>
            </a:r>
            <a:br>
              <a:rPr lang="zh-CN" altLang="en-US" sz="4000" dirty="0"/>
            </a:br>
            <a:r>
              <a:rPr lang="zh-CN" altLang="en-US" sz="4000" dirty="0"/>
              <a:t>  </a:t>
            </a:r>
            <a:r>
              <a:rPr lang="en-US" altLang="zh-CN" sz="4000" dirty="0"/>
              <a:t>-</a:t>
            </a:r>
            <a:r>
              <a:rPr lang="zh-CN" altLang="en-US" sz="4000" dirty="0"/>
              <a:t>应用简单工厂方法（</a:t>
            </a:r>
            <a:r>
              <a:rPr lang="en-US" altLang="zh-CN" sz="4000" dirty="0"/>
              <a:t>Create Method</a:t>
            </a:r>
            <a:r>
              <a:rPr lang="zh-CN" altLang="en-US" sz="4000" dirty="0"/>
              <a:t>）</a:t>
            </a:r>
          </a:p>
        </p:txBody>
      </p:sp>
      <p:sp>
        <p:nvSpPr>
          <p:cNvPr id="11366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905000"/>
            <a:ext cx="5413375" cy="3352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    class Product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   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     public: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             Product(int num);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             Product(int </a:t>
            </a:r>
            <a:r>
              <a:rPr lang="en-US" altLang="zh-CN" sz="2400" dirty="0" err="1"/>
              <a:t>num,float</a:t>
            </a:r>
            <a:r>
              <a:rPr lang="en-US" altLang="zh-CN" sz="2400" dirty="0"/>
              <a:t> a);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             Product(Some&amp; para);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    };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5562600" y="2057400"/>
            <a:ext cx="3276600" cy="27082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</a:rPr>
              <a:t>创建产品必须理解参数含义，即不同产品的差别，从名字上不易区分。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</a:rPr>
              <a:t>增加新的构造函数需给出全部构造函数。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</a:rPr>
              <a:t>变更构造函数的实现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57200" y="609600"/>
            <a:ext cx="8083550" cy="5334000"/>
          </a:xfr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    class Product    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     public: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            static Product </a:t>
            </a:r>
            <a:r>
              <a:rPr lang="en-US" altLang="zh-CN" sz="2400" dirty="0" err="1"/>
              <a:t>createNormalProduct</a:t>
            </a:r>
            <a:r>
              <a:rPr lang="en-US" altLang="zh-CN" sz="2400" dirty="0"/>
              <a:t>(int num);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            static Product </a:t>
            </a:r>
            <a:r>
              <a:rPr lang="en-US" altLang="zh-CN" sz="2400" dirty="0" err="1"/>
              <a:t>createFloatProduct</a:t>
            </a:r>
            <a:r>
              <a:rPr lang="en-US" altLang="zh-CN" sz="2400" dirty="0"/>
              <a:t>(int </a:t>
            </a:r>
            <a:r>
              <a:rPr lang="en-US" altLang="zh-CN" sz="2400" dirty="0" err="1"/>
              <a:t>num,float</a:t>
            </a:r>
            <a:r>
              <a:rPr lang="en-US" altLang="zh-CN" sz="2400" dirty="0"/>
              <a:t> 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            static Product </a:t>
            </a:r>
            <a:r>
              <a:rPr lang="en-US" altLang="zh-CN" sz="2400" dirty="0" err="1"/>
              <a:t>createSpecialProduct</a:t>
            </a:r>
            <a:r>
              <a:rPr lang="en-US" altLang="zh-CN" sz="2400" dirty="0"/>
              <a:t>(Some&amp; one);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    private: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             Product(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             Product(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num,float</a:t>
            </a:r>
            <a:r>
              <a:rPr lang="en-US" altLang="zh-CN" sz="2400" dirty="0"/>
              <a:t> a);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             Product(Some&amp; para);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    };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1860</TotalTime>
  <Words>473</Words>
  <Application>Microsoft Office PowerPoint</Application>
  <PresentationFormat>全屏显示(4:3)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DFGothic-EB</vt:lpstr>
      <vt:lpstr>Humnst777 BlkCn BT</vt:lpstr>
      <vt:lpstr>微软雅黑</vt:lpstr>
      <vt:lpstr>Arial</vt:lpstr>
      <vt:lpstr>Calibri</vt:lpstr>
      <vt:lpstr>Wingdings</vt:lpstr>
      <vt:lpstr>2_第一PPT，www.1ppt.com</vt:lpstr>
      <vt:lpstr>PowerPoint 演示文稿</vt:lpstr>
      <vt:lpstr>回顾工厂方法模式</vt:lpstr>
      <vt:lpstr>工厂方法的退化</vt:lpstr>
      <vt:lpstr>简单工厂-例1</vt:lpstr>
      <vt:lpstr>简单工厂方法</vt:lpstr>
      <vt:lpstr>简单工厂方法例-工厂移入产品类</vt:lpstr>
      <vt:lpstr>单产品重载构造函数下   -应用简单工厂方法（Create Method）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陈伟</cp:lastModifiedBy>
  <cp:revision>81</cp:revision>
  <cp:lastPrinted>1601-01-01T00:00:00Z</cp:lastPrinted>
  <dcterms:created xsi:type="dcterms:W3CDTF">1601-01-01T00:00:00Z</dcterms:created>
  <dcterms:modified xsi:type="dcterms:W3CDTF">2023-09-05T03:11:19Z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