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94" r:id="rId2"/>
    <p:sldId id="283" r:id="rId3"/>
    <p:sldId id="284" r:id="rId4"/>
    <p:sldId id="286" r:id="rId5"/>
    <p:sldId id="287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634" y="3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72179" y="2825381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原型方法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75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Propotype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919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17968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5200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6" y="76200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2701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70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384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24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</a:t>
            </a:r>
            <a:r>
              <a:rPr lang="en-US" altLang="zh-CN"/>
              <a:t>-</a:t>
            </a:r>
            <a:r>
              <a:rPr lang="zh-CN" altLang="en-US"/>
              <a:t>登记式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ShapeManager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static  </a:t>
            </a:r>
            <a:r>
              <a:rPr lang="en-US" altLang="zh-CN" sz="2400" dirty="0" err="1"/>
              <a:t>Rectang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aRect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static  Circle     * </a:t>
            </a:r>
            <a:r>
              <a:rPr lang="en-US" altLang="zh-CN" sz="2400" dirty="0" err="1"/>
              <a:t>aCircle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Shape * Create(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id 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if (id==1)         return </a:t>
            </a:r>
            <a:r>
              <a:rPr lang="en-US" altLang="zh-CN" sz="2400" dirty="0" err="1"/>
              <a:t>aRect</a:t>
            </a:r>
            <a:r>
              <a:rPr lang="en-US" altLang="zh-CN" sz="2400" dirty="0"/>
              <a:t>-&gt;clone();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else if (id==2) return </a:t>
            </a:r>
            <a:r>
              <a:rPr lang="en-US" altLang="zh-CN" sz="2400" dirty="0" err="1"/>
              <a:t>aCricle</a:t>
            </a:r>
            <a:r>
              <a:rPr lang="en-US" altLang="zh-CN" sz="2400" dirty="0"/>
              <a:t>-&gt;clone();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else return 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</a:t>
            </a:r>
            <a:r>
              <a:rPr lang="en-US" altLang="zh-CN"/>
              <a:t>-</a:t>
            </a:r>
            <a:r>
              <a:rPr lang="zh-CN" altLang="en-US"/>
              <a:t>登记式</a:t>
            </a:r>
            <a:r>
              <a:rPr lang="en-US" altLang="zh-CN"/>
              <a:t>(</a:t>
            </a:r>
            <a:r>
              <a:rPr lang="zh-CN" altLang="en-US"/>
              <a:t>变化）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z="2800" dirty="0"/>
              <a:t>可以通过一个”注册表”来记录全部实例对象</a:t>
            </a:r>
          </a:p>
          <a:p>
            <a:r>
              <a:rPr lang="zh-CN" altLang="en-US" sz="2800" dirty="0"/>
              <a:t>增删注册表，就可以实现动态修改产品</a:t>
            </a:r>
          </a:p>
          <a:p>
            <a:r>
              <a:rPr lang="zh-CN" altLang="en-US" sz="2800" dirty="0"/>
              <a:t>改变注册对象，可以相当于新定义一个产品类</a:t>
            </a:r>
          </a:p>
          <a:p>
            <a:r>
              <a:rPr lang="zh-CN" altLang="en-US" sz="2800" dirty="0"/>
              <a:t>创建对象时，通过索引，从注册表中查找，再克隆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Shape * create(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id 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return  </a:t>
            </a:r>
            <a:r>
              <a:rPr lang="en-US" altLang="zh-CN" sz="2800" dirty="0" err="1"/>
              <a:t>vec</a:t>
            </a:r>
            <a:r>
              <a:rPr lang="en-US" altLang="zh-CN" sz="2800" dirty="0"/>
              <a:t>-&gt;get(id)-&gt;clone();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原型方法补充说明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对比工厂方法：有效减少子类数量</a:t>
            </a:r>
          </a:p>
          <a:p>
            <a:r>
              <a:rPr lang="en-US" altLang="zh-CN" dirty="0"/>
              <a:t>clone</a:t>
            </a:r>
            <a:r>
              <a:rPr lang="zh-CN" altLang="en-US" dirty="0"/>
              <a:t>操作的实现问题</a:t>
            </a:r>
            <a:endParaRPr lang="en-US" altLang="zh-CN" dirty="0"/>
          </a:p>
          <a:p>
            <a:pPr lvl="1"/>
            <a:r>
              <a:rPr lang="en-US" altLang="zh-CN" dirty="0"/>
              <a:t>clone</a:t>
            </a:r>
            <a:r>
              <a:rPr lang="zh-CN" altLang="en-US" dirty="0"/>
              <a:t>的可行性</a:t>
            </a:r>
            <a:endParaRPr lang="en-US" altLang="zh-CN" dirty="0"/>
          </a:p>
          <a:p>
            <a:pPr lvl="1"/>
            <a:r>
              <a:rPr lang="zh-CN" altLang="en-US" dirty="0"/>
              <a:t>修改的难易程度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322D-DA36-491A-9162-3331E3FB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04DCD-9B00-4FE7-937E-5AAB1025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61315"/>
            <a:ext cx="471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D092-0AAF-42AF-BE3D-352CFDC2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ABC032-400D-4EA9-8292-25CD4232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7962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93F633-C699-4D7C-965D-80725BB4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的原型工厂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7757F8-2EBE-4CE4-A26D-9C7B5492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728"/>
            <a:ext cx="9144000" cy="5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3E0A-DF25-4715-B576-4EF27D9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CC81B-2C25-4341-8975-71AD8ACF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366"/>
            <a:ext cx="9144000" cy="55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79C8-2A90-45C0-8448-A5325DF3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使用原型工厂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2B95D7-7A7F-4134-B9AD-95E72FD6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00"/>
            <a:ext cx="9144000" cy="46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原型方法模式意图</a:t>
            </a:r>
          </a:p>
        </p:txBody>
      </p:sp>
      <p:graphicFrame>
        <p:nvGraphicFramePr>
          <p:cNvPr id="1167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9555531"/>
              </p:ext>
            </p:extLst>
          </p:nvPr>
        </p:nvGraphicFramePr>
        <p:xfrm>
          <a:off x="990600" y="1726322"/>
          <a:ext cx="76962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45691" imgH="1441864" progId="Visio.Drawing.11">
                  <p:embed/>
                </p:oleObj>
              </mc:Choice>
              <mc:Fallback>
                <p:oleObj name="Visio" r:id="rId2" imgW="3745691" imgH="14418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6322"/>
                        <a:ext cx="76962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04800" y="57912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FF0000"/>
                </a:solidFill>
              </a:rPr>
              <a:t>需要创建多次、多个，但都“一个样”或“差不多”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不同解决方案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直接使用构造函数</a:t>
            </a:r>
          </a:p>
          <a:p>
            <a:endParaRPr lang="zh-CN" altLang="en-US" dirty="0"/>
          </a:p>
          <a:p>
            <a:r>
              <a:rPr lang="zh-CN" altLang="en-US" dirty="0"/>
              <a:t>使用拷贝构造函数</a:t>
            </a:r>
          </a:p>
          <a:p>
            <a:endParaRPr lang="zh-CN" altLang="en-US" dirty="0"/>
          </a:p>
          <a:p>
            <a:r>
              <a:rPr lang="zh-CN" altLang="en-US" dirty="0"/>
              <a:t>使用虚拟拷贝构造函数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直接使用构造函数</a:t>
            </a:r>
            <a:r>
              <a:rPr lang="en-US" altLang="zh-CN"/>
              <a:t>-</a:t>
            </a:r>
            <a:r>
              <a:rPr lang="zh-CN" altLang="en-US"/>
              <a:t>问题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形如：   </a:t>
            </a:r>
            <a:r>
              <a:rPr lang="en-US" altLang="zh-CN" dirty="0"/>
              <a:t>Picture pic = new Mountain();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Picture pic = new </a:t>
            </a:r>
            <a:r>
              <a:rPr lang="en-US" altLang="zh-CN" dirty="0" err="1"/>
              <a:t>SnowMountain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问题：</a:t>
            </a:r>
          </a:p>
          <a:p>
            <a:pPr lvl="1"/>
            <a:r>
              <a:rPr lang="zh-CN" altLang="en-US" dirty="0"/>
              <a:t>属于硬编码</a:t>
            </a:r>
          </a:p>
          <a:p>
            <a:pPr lvl="1"/>
            <a:r>
              <a:rPr lang="zh-CN" altLang="en-US" dirty="0"/>
              <a:t>增加产品子类，虽可应用工厂方法，但工厂的子类较多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而且工厂方法，不能动态改变产品子类类型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复制”的思想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为每个可能用到的产品，实例化出一个“样本”</a:t>
            </a:r>
          </a:p>
          <a:p>
            <a:r>
              <a:rPr lang="zh-CN" altLang="en-US"/>
              <a:t>需要产品时，“复制”相应的“样本”</a:t>
            </a:r>
          </a:p>
          <a:p>
            <a:r>
              <a:rPr lang="zh-CN" altLang="en-US"/>
              <a:t>必要的话，再细微“修改”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使用拷贝构造函数的问题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19200" y="1066800"/>
            <a:ext cx="6861175" cy="2362200"/>
          </a:xfrm>
        </p:spPr>
        <p:txBody>
          <a:bodyPr/>
          <a:lstStyle/>
          <a:p>
            <a:r>
              <a:rPr lang="zh-CN" altLang="en-US" dirty="0"/>
              <a:t>如已有样本，</a:t>
            </a:r>
            <a:r>
              <a:rPr lang="en-US" altLang="zh-CN" dirty="0" err="1"/>
              <a:t>o,m,p</a:t>
            </a:r>
            <a:endParaRPr lang="en-US" altLang="zh-CN" dirty="0"/>
          </a:p>
          <a:p>
            <a:r>
              <a:rPr lang="en-US" altLang="zh-CN" dirty="0"/>
              <a:t>Picture * pic = new Ocean(0);</a:t>
            </a:r>
          </a:p>
          <a:p>
            <a:r>
              <a:rPr lang="en-US" altLang="zh-CN" dirty="0"/>
              <a:t>Picture * pic = new Mountain(m);</a:t>
            </a:r>
          </a:p>
          <a:p>
            <a:r>
              <a:rPr lang="en-US" altLang="zh-CN" dirty="0"/>
              <a:t>Picture * pic = new Plain(p);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742087" y="4495800"/>
            <a:ext cx="7543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创建对象必须知道确切类型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拷贝构造函数，名字不同，也不可</a:t>
            </a:r>
            <a:r>
              <a:rPr lang="en-US" altLang="zh-CN" b="1" dirty="0">
                <a:solidFill>
                  <a:srgbClr val="FF0000"/>
                </a:solidFill>
              </a:rPr>
              <a:t>override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533400"/>
            <a:ext cx="1295400" cy="5638800"/>
          </a:xfrm>
        </p:spPr>
        <p:txBody>
          <a:bodyPr/>
          <a:lstStyle/>
          <a:p>
            <a:r>
              <a:rPr lang="zh-CN" altLang="en-US" sz="4000"/>
              <a:t>使用虚拟的拷贝构造函数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76400" y="762000"/>
            <a:ext cx="7239000" cy="5943600"/>
          </a:xfrm>
          <a:ln>
            <a:solidFill>
              <a:schemeClr val="accent1"/>
            </a:solidFill>
          </a:ln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public: virtual Picture * clone( )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Mountain:public</a:t>
            </a:r>
            <a:r>
              <a:rPr lang="en-US" altLang="zh-CN" dirty="0"/>
              <a:t>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public: </a:t>
            </a:r>
            <a:r>
              <a:rPr lang="en-US" altLang="zh-CN" dirty="0">
                <a:solidFill>
                  <a:schemeClr val="accent2"/>
                </a:solidFill>
              </a:rPr>
              <a:t>virtual Mountain* clone() {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return new Mountain(*this);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Ocean:public</a:t>
            </a:r>
            <a:r>
              <a:rPr lang="en-US" altLang="zh-CN" dirty="0"/>
              <a:t>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public: </a:t>
            </a:r>
            <a:r>
              <a:rPr lang="en-US" altLang="zh-CN" dirty="0">
                <a:solidFill>
                  <a:schemeClr val="accent2"/>
                </a:solidFill>
              </a:rPr>
              <a:t>virtual Ocean* clone() {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return new Ocean (*this);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原型方法结构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" y="1143000"/>
            <a:ext cx="83820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具体应用及实现（例）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674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2987</TotalTime>
  <Words>434</Words>
  <Application>Microsoft Office PowerPoint</Application>
  <PresentationFormat>全屏显示(4:3)</PresentationFormat>
  <Paragraphs>66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原型方法模式意图</vt:lpstr>
      <vt:lpstr>不同解决方案</vt:lpstr>
      <vt:lpstr>直接使用构造函数-问题</vt:lpstr>
      <vt:lpstr>“复制”的思想</vt:lpstr>
      <vt:lpstr>使用拷贝构造函数的问题</vt:lpstr>
      <vt:lpstr>使用虚拟的拷贝构造函数</vt:lpstr>
      <vt:lpstr>原型方法结构</vt:lpstr>
      <vt:lpstr>具体应用及实现（例）</vt:lpstr>
      <vt:lpstr>原型方法-登记式</vt:lpstr>
      <vt:lpstr>原型方法-登记式(变化）</vt:lpstr>
      <vt:lpstr>原型方法补充说明</vt:lpstr>
      <vt:lpstr>PowerPoint 演示文稿</vt:lpstr>
      <vt:lpstr>PowerPoint 演示文稿</vt:lpstr>
      <vt:lpstr>Block的原型工厂</vt:lpstr>
      <vt:lpstr>PowerPoint 演示文稿</vt:lpstr>
      <vt:lpstr>使用原型工厂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83</cp:revision>
  <cp:lastPrinted>1601-01-01T00:00:00Z</cp:lastPrinted>
  <dcterms:created xsi:type="dcterms:W3CDTF">1601-01-01T00:00:00Z</dcterms:created>
  <dcterms:modified xsi:type="dcterms:W3CDTF">2023-09-07T06:27:02Z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