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301" r:id="rId2"/>
    <p:sldId id="297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0" r:id="rId11"/>
    <p:sldId id="294" r:id="rId12"/>
    <p:sldId id="295" r:id="rId13"/>
    <p:sldId id="296" r:id="rId14"/>
    <p:sldId id="293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904" y="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125985" y="2403143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生成器</a:t>
            </a:r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构造器模式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(Builder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72853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256965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220430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76590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4389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993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194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构造器模式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524000"/>
            <a:ext cx="89154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3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609600"/>
            <a:ext cx="765175" cy="5638800"/>
          </a:xfrm>
        </p:spPr>
        <p:txBody>
          <a:bodyPr/>
          <a:lstStyle/>
          <a:p>
            <a:r>
              <a:rPr lang="zh-CN" altLang="en-US"/>
              <a:t>时序图</a:t>
            </a:r>
          </a:p>
        </p:txBody>
      </p:sp>
      <p:graphicFrame>
        <p:nvGraphicFramePr>
          <p:cNvPr id="144387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1197594"/>
              </p:ext>
            </p:extLst>
          </p:nvPr>
        </p:nvGraphicFramePr>
        <p:xfrm>
          <a:off x="1524000" y="685800"/>
          <a:ext cx="6781800" cy="578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05228" imgH="4894639" progId="Visio.Drawing.11">
                  <p:embed/>
                </p:oleObj>
              </mc:Choice>
              <mc:Fallback>
                <p:oleObj name="Visio" r:id="rId2" imgW="4205228" imgH="4894639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685800"/>
                        <a:ext cx="6781800" cy="578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生成器</a:t>
            </a:r>
            <a:r>
              <a:rPr lang="en-US" altLang="zh-CN" dirty="0"/>
              <a:t>/</a:t>
            </a:r>
            <a:r>
              <a:rPr lang="zh-CN" altLang="en-US" dirty="0"/>
              <a:t>构造器模式效果</a:t>
            </a:r>
          </a:p>
        </p:txBody>
      </p:sp>
      <p:sp>
        <p:nvSpPr>
          <p:cNvPr id="14541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分离了构造代码和产品表示</a:t>
            </a:r>
          </a:p>
          <a:p>
            <a:r>
              <a:rPr lang="zh-CN" altLang="en-US" dirty="0"/>
              <a:t>隐藏了构建的细节和装配过程</a:t>
            </a:r>
          </a:p>
          <a:p>
            <a:r>
              <a:rPr lang="zh-CN" altLang="en-US" dirty="0"/>
              <a:t>使用相同的产品，但使用不同的构造器，可以构造不同的复杂对象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适应性</a:t>
            </a:r>
            <a:endParaRPr lang="en-US" altLang="zh-CN" dirty="0"/>
          </a:p>
          <a:p>
            <a:pPr lvl="1"/>
            <a:r>
              <a:rPr lang="zh-CN" altLang="en-US" dirty="0"/>
              <a:t>复杂产品的多种构建算法</a:t>
            </a:r>
          </a:p>
          <a:p>
            <a:pPr lvl="1"/>
            <a:r>
              <a:rPr lang="zh-CN" altLang="en-US" dirty="0"/>
              <a:t>复杂产品的多种组成结构</a:t>
            </a:r>
          </a:p>
          <a:p>
            <a:pPr lvl="1"/>
            <a:r>
              <a:rPr lang="zh-CN" altLang="en-US" dirty="0"/>
              <a:t>同样的算法、结构，但“零件”不同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实现中的退化问题</a:t>
            </a: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省略抽象</a:t>
            </a:r>
            <a:r>
              <a:rPr lang="en-US" altLang="zh-CN"/>
              <a:t>Builder</a:t>
            </a:r>
          </a:p>
          <a:p>
            <a:r>
              <a:rPr lang="zh-CN" altLang="en-US"/>
              <a:t>省略</a:t>
            </a:r>
            <a:r>
              <a:rPr lang="en-US" altLang="zh-CN"/>
              <a:t>director</a:t>
            </a:r>
          </a:p>
          <a:p>
            <a:r>
              <a:rPr lang="en-US" altLang="zh-CN"/>
              <a:t>Builder</a:t>
            </a:r>
            <a:r>
              <a:rPr lang="zh-CN" altLang="en-US"/>
              <a:t>移动到</a:t>
            </a:r>
            <a:r>
              <a:rPr lang="en-US" altLang="zh-CN"/>
              <a:t>Product</a:t>
            </a:r>
            <a:r>
              <a:rPr lang="zh-CN" altLang="en-US"/>
              <a:t>中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4" name="Rectangle 4"/>
          <p:cNvSpPr>
            <a:spLocks noGrp="1" noRot="1" noChangeArrowheads="1"/>
          </p:cNvSpPr>
          <p:nvPr>
            <p:ph type="title"/>
          </p:nvPr>
        </p:nvSpPr>
        <p:spPr>
          <a:xfrm>
            <a:off x="4343400" y="152400"/>
            <a:ext cx="1262062" cy="914400"/>
          </a:xfrm>
          <a:noFill/>
          <a:ln/>
        </p:spPr>
        <p:txBody>
          <a:bodyPr/>
          <a:lstStyle/>
          <a:p>
            <a:r>
              <a:rPr lang="zh-CN" altLang="en-US" dirty="0"/>
              <a:t>例：</a:t>
            </a:r>
            <a:br>
              <a:rPr lang="zh-CN" altLang="en-US" dirty="0"/>
            </a:br>
            <a:br>
              <a:rPr lang="zh-CN" altLang="en-US" dirty="0"/>
            </a:br>
            <a:endParaRPr lang="zh-CN" altLang="en-US" dirty="0"/>
          </a:p>
        </p:txBody>
      </p:sp>
      <p:sp>
        <p:nvSpPr>
          <p:cNvPr id="143365" name="Rectangle 5"/>
          <p:cNvSpPr>
            <a:spLocks noGrp="1" noRot="1" noChangeArrowheads="1"/>
          </p:cNvSpPr>
          <p:nvPr>
            <p:ph idx="1"/>
          </p:nvPr>
        </p:nvSpPr>
        <p:spPr>
          <a:xfrm>
            <a:off x="381000" y="914400"/>
            <a:ext cx="8305800" cy="5638800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MazeBuilder</a:t>
            </a:r>
            <a:r>
              <a:rPr lang="en-US" altLang="zh-CN" sz="20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public</a:t>
            </a:r>
            <a:r>
              <a:rPr lang="zh-CN" altLang="en-US" sz="2000" dirty="0"/>
              <a:t>：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000" dirty="0"/>
              <a:t>     </a:t>
            </a:r>
            <a:r>
              <a:rPr lang="en-US" altLang="zh-CN" sz="2000" dirty="0"/>
              <a:t>virtual void </a:t>
            </a:r>
            <a:r>
              <a:rPr lang="en-US" altLang="zh-CN" sz="2000" dirty="0" err="1"/>
              <a:t>buildMaze</a:t>
            </a:r>
            <a:r>
              <a:rPr lang="en-US" altLang="zh-CN" sz="2000" dirty="0"/>
              <a:t>(){}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virtual void </a:t>
            </a:r>
            <a:r>
              <a:rPr lang="en-US" altLang="zh-CN" sz="2000" dirty="0" err="1"/>
              <a:t>buildRoom</a:t>
            </a:r>
            <a:r>
              <a:rPr lang="en-US" altLang="zh-CN" sz="2000" dirty="0"/>
              <a:t>(int room){}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virtual void </a:t>
            </a:r>
            <a:r>
              <a:rPr lang="en-US" altLang="zh-CN" sz="2000" dirty="0" err="1"/>
              <a:t>buildDoor</a:t>
            </a:r>
            <a:r>
              <a:rPr lang="en-US" altLang="zh-CN" sz="2000" dirty="0"/>
              <a:t>(int </a:t>
            </a:r>
            <a:r>
              <a:rPr lang="en-US" altLang="zh-CN" sz="2000" dirty="0" err="1"/>
              <a:t>roomFrom,int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roomTo</a:t>
            </a:r>
            <a:r>
              <a:rPr lang="en-US" altLang="zh-CN" sz="2000" dirty="0"/>
              <a:t>) {}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     virtual Maze * </a:t>
            </a:r>
            <a:r>
              <a:rPr lang="en-US" altLang="zh-CN" sz="2000" dirty="0" err="1"/>
              <a:t>getMaze</a:t>
            </a:r>
            <a:r>
              <a:rPr lang="en-US" altLang="zh-CN" sz="2000" dirty="0"/>
              <a:t>() { return 0;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Maze * Game::</a:t>
            </a:r>
            <a:r>
              <a:rPr lang="en-US" altLang="zh-CN" sz="2000" dirty="0" err="1"/>
              <a:t>createMaze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MazeBuilder</a:t>
            </a:r>
            <a:r>
              <a:rPr lang="en-US" altLang="zh-CN" sz="2000" dirty="0"/>
              <a:t>&amp; builder)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builder.BuildMaze</a:t>
            </a:r>
            <a:r>
              <a:rPr lang="en-US" altLang="zh-CN" sz="20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builder.BuildRoom</a:t>
            </a:r>
            <a:r>
              <a:rPr lang="en-US" altLang="zh-CN" sz="2000" dirty="0"/>
              <a:t>(1);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builder.BuildRoom</a:t>
            </a:r>
            <a:r>
              <a:rPr lang="en-US" altLang="zh-CN" sz="2000" dirty="0"/>
              <a:t>(2);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	</a:t>
            </a:r>
            <a:r>
              <a:rPr lang="en-US" altLang="zh-CN" sz="2000" dirty="0" err="1"/>
              <a:t>builder.BuildDoor</a:t>
            </a:r>
            <a:r>
              <a:rPr lang="en-US" altLang="zh-CN" sz="2000" dirty="0"/>
              <a:t>(1,2);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	return </a:t>
            </a:r>
            <a:r>
              <a:rPr lang="en-US" altLang="zh-CN" sz="2000" dirty="0" err="1"/>
              <a:t>builder.getMaze</a:t>
            </a:r>
            <a:r>
              <a:rPr lang="en-US" altLang="zh-CN" sz="2000" dirty="0"/>
              <a:t>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143366" name="Text Box 6"/>
          <p:cNvSpPr txBox="1">
            <a:spLocks noChangeArrowheads="1"/>
          </p:cNvSpPr>
          <p:nvPr/>
        </p:nvSpPr>
        <p:spPr bwMode="auto">
          <a:xfrm>
            <a:off x="5184774" y="36968"/>
            <a:ext cx="3657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dirty="0">
                <a:solidFill>
                  <a:schemeClr val="tx2"/>
                </a:solidFill>
              </a:rPr>
              <a:t>（省略了</a:t>
            </a:r>
            <a:r>
              <a:rPr lang="en-US" altLang="zh-CN" dirty="0">
                <a:solidFill>
                  <a:schemeClr val="tx2"/>
                </a:solidFill>
              </a:rPr>
              <a:t>Director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42EDDA-592A-4937-88F9-D4ADAAB5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Richer</a:t>
            </a:r>
            <a:r>
              <a:rPr lang="zh-CN" altLang="en-US" dirty="0"/>
              <a:t>中例子</a:t>
            </a:r>
            <a:r>
              <a:rPr lang="en-US" altLang="zh-CN" dirty="0"/>
              <a:t>-</a:t>
            </a:r>
            <a:r>
              <a:rPr lang="zh-CN" altLang="en-US" dirty="0"/>
              <a:t>构建</a:t>
            </a:r>
            <a:r>
              <a:rPr lang="en-US" altLang="zh-CN" dirty="0"/>
              <a:t>Map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F6836D-83E1-4793-9251-DE01DF7B4719}"/>
              </a:ext>
            </a:extLst>
          </p:cNvPr>
          <p:cNvSpPr txBox="1"/>
          <p:nvPr/>
        </p:nvSpPr>
        <p:spPr>
          <a:xfrm>
            <a:off x="685800" y="685800"/>
            <a:ext cx="8305800" cy="42288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在本案例中的</a:t>
            </a:r>
            <a:r>
              <a:rPr lang="en-US" altLang="zh-CN" dirty="0"/>
              <a:t>Map</a:t>
            </a:r>
            <a:r>
              <a:rPr lang="zh-CN" altLang="en-US" dirty="0"/>
              <a:t>应用生成器模式：</a:t>
            </a:r>
            <a:r>
              <a:rPr lang="en-US" altLang="zh-CN" dirty="0"/>
              <a:t>Map</a:t>
            </a:r>
            <a:r>
              <a:rPr lang="zh-CN" altLang="en-US" dirty="0"/>
              <a:t>中只有</a:t>
            </a:r>
            <a:r>
              <a:rPr lang="en-US" altLang="zh-CN" dirty="0"/>
              <a:t>Block</a:t>
            </a:r>
            <a:r>
              <a:rPr lang="zh-CN" altLang="en-US" dirty="0"/>
              <a:t>，所以</a:t>
            </a:r>
            <a:r>
              <a:rPr lang="en-US" altLang="zh-CN" dirty="0" err="1"/>
              <a:t>MapBuilder</a:t>
            </a:r>
            <a:r>
              <a:rPr lang="zh-CN" altLang="en-US" dirty="0"/>
              <a:t>的核心成员只有</a:t>
            </a:r>
            <a:r>
              <a:rPr lang="en-US" altLang="zh-CN" dirty="0" err="1"/>
              <a:t>buildBlock</a:t>
            </a:r>
            <a:r>
              <a:rPr lang="zh-CN" altLang="en-US" dirty="0"/>
              <a:t>一个，所以在本例中</a:t>
            </a:r>
            <a:r>
              <a:rPr lang="en-US" altLang="zh-CN" dirty="0"/>
              <a:t>Builder</a:t>
            </a:r>
            <a:r>
              <a:rPr lang="zh-CN" altLang="en-US" dirty="0"/>
              <a:t>的实际意义不大。</a:t>
            </a:r>
            <a:endParaRPr lang="en-US" altLang="zh-CN" dirty="0"/>
          </a:p>
          <a:p>
            <a:pPr algn="l"/>
            <a:r>
              <a:rPr lang="en-US" altLang="zh-CN" dirty="0"/>
              <a:t>Director</a:t>
            </a:r>
            <a:r>
              <a:rPr lang="zh-CN" altLang="en-US" dirty="0"/>
              <a:t>指导</a:t>
            </a:r>
            <a:r>
              <a:rPr lang="en-US" altLang="zh-CN" dirty="0"/>
              <a:t>Block</a:t>
            </a:r>
            <a:r>
              <a:rPr lang="zh-CN" altLang="en-US" dirty="0"/>
              <a:t>的组装过程，由于</a:t>
            </a:r>
            <a:r>
              <a:rPr lang="en-US" altLang="zh-CN" dirty="0"/>
              <a:t>Map</a:t>
            </a:r>
            <a:r>
              <a:rPr lang="zh-CN" altLang="en-US" dirty="0"/>
              <a:t>中</a:t>
            </a:r>
            <a:r>
              <a:rPr lang="en-US" altLang="zh-CN" dirty="0"/>
              <a:t>Block</a:t>
            </a:r>
            <a:r>
              <a:rPr lang="zh-CN" altLang="en-US" dirty="0"/>
              <a:t>的不同布局只是数据不同，其组装算法过程是一样的。总之，本例中使用生成器模式用于创建</a:t>
            </a:r>
            <a:r>
              <a:rPr lang="en-US" altLang="zh-CN" dirty="0"/>
              <a:t>Map</a:t>
            </a:r>
            <a:r>
              <a:rPr lang="zh-CN" altLang="en-US" dirty="0"/>
              <a:t>，意义不大。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若强行使用生成器模式</a:t>
            </a:r>
          </a:p>
        </p:txBody>
      </p:sp>
    </p:spTree>
    <p:extLst>
      <p:ext uri="{BB962C8B-B14F-4D97-AF65-F5344CB8AC3E}">
        <p14:creationId xmlns:p14="http://schemas.microsoft.com/office/powerpoint/2010/main" val="165921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01F07-8023-4E3B-A20A-14CCE7D1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7E14364-5AFB-4C8F-8DC4-4D725A0BB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7934"/>
            <a:ext cx="9144000" cy="640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730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BC7C-7215-4967-9730-E7F0434A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C69E02-5124-497E-AAC1-A1B4AE121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17"/>
            <a:ext cx="9144000" cy="671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1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BC7C-7215-4967-9730-E7F0434A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C701570-5790-44C4-8CAE-B61D3E44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871" y="0"/>
            <a:ext cx="53382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623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BC7C-7215-4967-9730-E7F0434A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119EE5-3DB6-484A-B4F8-2C6B6A72E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259" y="0"/>
            <a:ext cx="65674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187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77097" y="125002"/>
            <a:ext cx="4809303" cy="498717"/>
          </a:xfrm>
        </p:spPr>
        <p:txBody>
          <a:bodyPr/>
          <a:lstStyle/>
          <a:p>
            <a:r>
              <a:rPr lang="zh-CN" altLang="en-US" dirty="0"/>
              <a:t>生成器模式动机</a:t>
            </a:r>
            <a:r>
              <a:rPr lang="en-US" altLang="zh-CN" dirty="0"/>
              <a:t>-</a:t>
            </a:r>
            <a:r>
              <a:rPr lang="zh-CN" altLang="en-US" dirty="0"/>
              <a:t>创建复杂</a:t>
            </a:r>
            <a:r>
              <a:rPr lang="en-US" altLang="zh-CN" dirty="0"/>
              <a:t>/</a:t>
            </a:r>
            <a:r>
              <a:rPr lang="zh-CN" altLang="en-US" dirty="0"/>
              <a:t>复合对象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162800" cy="1447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733800"/>
            <a:ext cx="76200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41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BC7C-7215-4967-9730-E7F0434A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0CE14-CFAD-4CA8-B9E3-67AF607FB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187" y="0"/>
            <a:ext cx="5301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1624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BC7C-7215-4967-9730-E7F0434A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使用生成器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CC35427-9173-4B34-A8B5-8FA8DD830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8232"/>
            <a:ext cx="9144000" cy="22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642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BC7C-7215-4967-9730-E7F0434A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使用生成器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E10A229-F73D-48C4-88D0-95B92638B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15" y="0"/>
            <a:ext cx="68009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86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7BC7C-7215-4967-9730-E7F0434AB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</a:t>
            </a:r>
            <a:r>
              <a:rPr lang="en-US" altLang="zh-CN" dirty="0"/>
              <a:t>Map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F2E69BC-C304-45B1-9631-B4494C6D7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8617"/>
            <a:ext cx="9144000" cy="49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869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C4C478-419E-494A-8F71-CBE027789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5799903" cy="498717"/>
          </a:xfrm>
        </p:spPr>
        <p:txBody>
          <a:bodyPr/>
          <a:lstStyle/>
          <a:p>
            <a:r>
              <a:rPr lang="zh-CN" altLang="en-US" dirty="0"/>
              <a:t>更一般的复杂对象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072954-5853-4869-82F4-C2AD266F0FEF}"/>
              </a:ext>
            </a:extLst>
          </p:cNvPr>
          <p:cNvSpPr txBox="1"/>
          <p:nvPr/>
        </p:nvSpPr>
        <p:spPr>
          <a:xfrm>
            <a:off x="677097" y="1295400"/>
            <a:ext cx="2675703" cy="465973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class Product {</a:t>
            </a:r>
          </a:p>
          <a:p>
            <a:pPr algn="l"/>
            <a:r>
              <a:rPr lang="en-US" altLang="zh-CN" dirty="0"/>
              <a:t>   …</a:t>
            </a:r>
          </a:p>
          <a:p>
            <a:pPr algn="l"/>
            <a:r>
              <a:rPr lang="en-US" altLang="zh-CN" dirty="0"/>
              <a:t>private:</a:t>
            </a:r>
          </a:p>
          <a:p>
            <a:pPr algn="l"/>
            <a:r>
              <a:rPr lang="en-US" altLang="zh-CN" dirty="0"/>
              <a:t>   </a:t>
            </a:r>
            <a:r>
              <a:rPr lang="zh-CN" altLang="en-US" dirty="0"/>
              <a:t>复杂数据</a:t>
            </a:r>
            <a:r>
              <a:rPr lang="en-US" altLang="zh-CN" dirty="0"/>
              <a:t>1; </a:t>
            </a:r>
          </a:p>
          <a:p>
            <a:pPr algn="l"/>
            <a:r>
              <a:rPr lang="zh-CN" altLang="en-US" dirty="0"/>
              <a:t>   复杂数据</a:t>
            </a:r>
            <a:r>
              <a:rPr lang="en-US" altLang="zh-CN" dirty="0"/>
              <a:t>2;</a:t>
            </a:r>
          </a:p>
          <a:p>
            <a:pPr algn="l"/>
            <a:r>
              <a:rPr lang="zh-CN" altLang="en-US" dirty="0"/>
              <a:t>   复杂数据</a:t>
            </a:r>
            <a:r>
              <a:rPr lang="en-US" altLang="zh-CN" dirty="0"/>
              <a:t>3;</a:t>
            </a:r>
          </a:p>
          <a:p>
            <a:pPr algn="l"/>
            <a:r>
              <a:rPr lang="en-US" altLang="zh-CN" dirty="0"/>
              <a:t>    …</a:t>
            </a:r>
          </a:p>
          <a:p>
            <a:pPr algn="l"/>
            <a:r>
              <a:rPr lang="zh-CN" altLang="en-US" dirty="0"/>
              <a:t>   复杂数据</a:t>
            </a:r>
            <a:r>
              <a:rPr lang="en-US" altLang="zh-CN" dirty="0"/>
              <a:t>N;</a:t>
            </a:r>
          </a:p>
          <a:p>
            <a:pPr algn="l"/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2AB92B9-9D2D-4187-80C8-995DF8C9FDE6}"/>
              </a:ext>
            </a:extLst>
          </p:cNvPr>
          <p:cNvSpPr txBox="1"/>
          <p:nvPr/>
        </p:nvSpPr>
        <p:spPr>
          <a:xfrm>
            <a:off x="3962400" y="1219200"/>
            <a:ext cx="4876800" cy="448738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需要创建多个对象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不同对象的数据不同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复杂数据</a:t>
            </a:r>
            <a:r>
              <a:rPr lang="en-US" altLang="zh-CN" dirty="0"/>
              <a:t>n</a:t>
            </a:r>
            <a:r>
              <a:rPr lang="zh-CN" altLang="en-US" dirty="0"/>
              <a:t>的算法变化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复杂数据</a:t>
            </a:r>
            <a:r>
              <a:rPr lang="en-US" altLang="zh-CN" dirty="0"/>
              <a:t>n</a:t>
            </a:r>
            <a:r>
              <a:rPr lang="zh-CN" altLang="en-US" dirty="0"/>
              <a:t>的子产品数量变化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复杂数据</a:t>
            </a:r>
            <a:r>
              <a:rPr lang="en-US" altLang="zh-CN" dirty="0"/>
              <a:t>n</a:t>
            </a:r>
            <a:r>
              <a:rPr lang="zh-CN" altLang="en-US" dirty="0"/>
              <a:t>的子产品装配过程变化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0214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7E777-861A-46F1-B307-91389695F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适应方式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4B7F4-E81E-47C8-B688-DDE25C3D358F}"/>
              </a:ext>
            </a:extLst>
          </p:cNvPr>
          <p:cNvSpPr txBox="1"/>
          <p:nvPr/>
        </p:nvSpPr>
        <p:spPr>
          <a:xfrm>
            <a:off x="6019800" y="1143000"/>
            <a:ext cx="2751903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1400" dirty="0"/>
              <a:t>需要创建多个对象</a:t>
            </a:r>
            <a:endParaRPr lang="en-US" altLang="zh-CN" sz="1400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1400" dirty="0"/>
              <a:t>不同对象的数据不同</a:t>
            </a:r>
            <a:endParaRPr lang="en-US" altLang="zh-CN" sz="1400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endParaRPr lang="en-US" altLang="zh-CN" sz="1400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1400" dirty="0"/>
              <a:t>复杂数据</a:t>
            </a:r>
            <a:r>
              <a:rPr lang="en-US" altLang="zh-CN" sz="1400" dirty="0"/>
              <a:t>n</a:t>
            </a:r>
            <a:r>
              <a:rPr lang="zh-CN" altLang="en-US" sz="1400" dirty="0"/>
              <a:t>的算法变化</a:t>
            </a:r>
            <a:endParaRPr lang="en-US" altLang="zh-CN" sz="1400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1400" dirty="0"/>
              <a:t>复杂数据</a:t>
            </a:r>
            <a:r>
              <a:rPr lang="en-US" altLang="zh-CN" sz="1400" dirty="0"/>
              <a:t>n</a:t>
            </a:r>
            <a:r>
              <a:rPr lang="zh-CN" altLang="en-US" sz="1400" dirty="0"/>
              <a:t>的子产品数量变化</a:t>
            </a:r>
            <a:endParaRPr lang="en-US" altLang="zh-CN" sz="1400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sz="1400" dirty="0"/>
              <a:t>复杂数据</a:t>
            </a:r>
            <a:r>
              <a:rPr lang="en-US" altLang="zh-CN" sz="1400" dirty="0"/>
              <a:t>n</a:t>
            </a:r>
            <a:r>
              <a:rPr lang="zh-CN" altLang="en-US" sz="1400" dirty="0"/>
              <a:t>的子产品装配过程变化</a:t>
            </a:r>
            <a:endParaRPr lang="en-US" altLang="zh-CN" sz="1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F78F736-6448-40AD-AFEE-30AD23DFD89D}"/>
              </a:ext>
            </a:extLst>
          </p:cNvPr>
          <p:cNvSpPr txBox="1"/>
          <p:nvPr/>
        </p:nvSpPr>
        <p:spPr>
          <a:xfrm>
            <a:off x="677097" y="762000"/>
            <a:ext cx="5037903" cy="56938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方式一：</a:t>
            </a:r>
            <a:endParaRPr lang="en-US" altLang="zh-CN" dirty="0"/>
          </a:p>
          <a:p>
            <a:pPr algn="l"/>
            <a:r>
              <a:rPr lang="zh-CN" altLang="en-US" dirty="0"/>
              <a:t>重载构造函数</a:t>
            </a:r>
            <a:endParaRPr lang="en-US" altLang="zh-CN" dirty="0"/>
          </a:p>
          <a:p>
            <a:pPr algn="l"/>
            <a:r>
              <a:rPr lang="en-US" altLang="zh-CN" dirty="0"/>
              <a:t>(</a:t>
            </a:r>
            <a:r>
              <a:rPr lang="zh-CN" altLang="en-US" dirty="0"/>
              <a:t>不满足开闭原则</a:t>
            </a:r>
            <a:r>
              <a:rPr lang="en-US" altLang="zh-CN" dirty="0"/>
              <a:t>)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方式二：</a:t>
            </a:r>
            <a:endParaRPr lang="en-US" altLang="zh-CN" dirty="0"/>
          </a:p>
          <a:p>
            <a:pPr algn="l"/>
            <a:r>
              <a:rPr lang="zh-CN" altLang="en-US" dirty="0"/>
              <a:t>派生</a:t>
            </a:r>
            <a:r>
              <a:rPr lang="en-US" altLang="zh-CN" dirty="0"/>
              <a:t>Product</a:t>
            </a:r>
            <a:r>
              <a:rPr lang="zh-CN" altLang="en-US" dirty="0"/>
              <a:t>的新子类</a:t>
            </a:r>
            <a:endParaRPr lang="en-US" altLang="zh-CN" dirty="0"/>
          </a:p>
          <a:p>
            <a:pPr algn="l"/>
            <a:r>
              <a:rPr lang="en-US" altLang="zh-CN" dirty="0"/>
              <a:t>(</a:t>
            </a:r>
            <a:r>
              <a:rPr lang="zh-CN" altLang="en-US" dirty="0"/>
              <a:t>子类的数量激增</a:t>
            </a:r>
            <a:r>
              <a:rPr lang="en-US" altLang="zh-CN" dirty="0"/>
              <a:t>)</a:t>
            </a:r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方式三：</a:t>
            </a:r>
            <a:endParaRPr lang="en-US" altLang="zh-CN" dirty="0"/>
          </a:p>
          <a:p>
            <a:pPr algn="l"/>
            <a:r>
              <a:rPr lang="zh-CN" altLang="en-US" dirty="0"/>
              <a:t>应用生成器模式</a:t>
            </a:r>
            <a:endParaRPr lang="en-US" altLang="zh-CN" dirty="0"/>
          </a:p>
          <a:p>
            <a:pPr algn="l"/>
            <a:r>
              <a:rPr lang="en-US" altLang="zh-CN" dirty="0"/>
              <a:t>(</a:t>
            </a:r>
            <a:r>
              <a:rPr lang="zh-CN" altLang="en-US" dirty="0"/>
              <a:t>将构建过程独立出去）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9249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7B13-51D0-4833-BBCB-360B79D0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4199703" cy="498717"/>
          </a:xfrm>
        </p:spPr>
        <p:txBody>
          <a:bodyPr/>
          <a:lstStyle/>
          <a:p>
            <a:r>
              <a:rPr lang="zh-CN" altLang="en-US" dirty="0"/>
              <a:t>演变过程</a:t>
            </a:r>
            <a:r>
              <a:rPr lang="en-US" altLang="zh-CN" dirty="0"/>
              <a:t>1</a:t>
            </a:r>
            <a:r>
              <a:rPr lang="zh-CN" altLang="en-US" dirty="0"/>
              <a:t>：应用工厂方法模式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5411B8-4C04-4C4A-87B1-788130E6C8D0}"/>
              </a:ext>
            </a:extLst>
          </p:cNvPr>
          <p:cNvSpPr txBox="1"/>
          <p:nvPr/>
        </p:nvSpPr>
        <p:spPr>
          <a:xfrm>
            <a:off x="677097" y="762000"/>
            <a:ext cx="7781103" cy="57061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/>
              <a:t>Procduct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ProductFactory</a:t>
            </a:r>
            <a:r>
              <a:rPr lang="en-US" altLang="zh-CN" sz="2400" dirty="0"/>
              <a:t>:: </a:t>
            </a:r>
            <a:r>
              <a:rPr lang="en-US" altLang="zh-CN" sz="2400" dirty="0" err="1"/>
              <a:t>createProduct</a:t>
            </a:r>
            <a:r>
              <a:rPr lang="en-US" altLang="zh-CN" sz="2400" dirty="0"/>
              <a:t>( </a:t>
            </a:r>
            <a:r>
              <a:rPr lang="zh-CN" altLang="en-US" sz="2400" dirty="0"/>
              <a:t>参数</a:t>
            </a:r>
            <a:r>
              <a:rPr lang="en-US" altLang="zh-CN" sz="2400" dirty="0"/>
              <a:t> ){</a:t>
            </a:r>
          </a:p>
          <a:p>
            <a:pPr algn="l"/>
            <a:r>
              <a:rPr lang="en-US" altLang="zh-CN" sz="2400" dirty="0"/>
              <a:t>      if(</a:t>
            </a:r>
            <a:r>
              <a:rPr lang="zh-CN" altLang="en-US" sz="2400" dirty="0"/>
              <a:t>条件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en-US" altLang="zh-CN" sz="2400" dirty="0"/>
              <a:t>{</a:t>
            </a:r>
          </a:p>
          <a:p>
            <a:pPr algn="l"/>
            <a:r>
              <a:rPr lang="en-US" altLang="zh-CN" sz="2400" dirty="0"/>
              <a:t>               …</a:t>
            </a:r>
          </a:p>
          <a:p>
            <a:pPr algn="l"/>
            <a:r>
              <a:rPr lang="en-US" altLang="zh-CN" sz="2400" dirty="0"/>
              <a:t>               return </a:t>
            </a:r>
            <a:r>
              <a:rPr lang="en-US" altLang="zh-CN" sz="2400" dirty="0" err="1"/>
              <a:t>pResult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/>
              <a:t>      }else if (</a:t>
            </a:r>
            <a:r>
              <a:rPr lang="zh-CN" altLang="en-US" sz="2400" dirty="0"/>
              <a:t>条件</a:t>
            </a:r>
            <a:r>
              <a:rPr lang="en-US" altLang="zh-CN" sz="2400" dirty="0"/>
              <a:t>2</a:t>
            </a:r>
            <a:r>
              <a:rPr lang="zh-CN" altLang="en-US" sz="2400" dirty="0"/>
              <a:t>）</a:t>
            </a:r>
            <a:r>
              <a:rPr lang="en-US" altLang="zh-CN" sz="2400" dirty="0"/>
              <a:t>{</a:t>
            </a:r>
          </a:p>
          <a:p>
            <a:pPr algn="l"/>
            <a:r>
              <a:rPr lang="en-US" altLang="zh-CN" sz="2400" dirty="0"/>
              <a:t>               …</a:t>
            </a:r>
          </a:p>
          <a:p>
            <a:pPr algn="l"/>
            <a:r>
              <a:rPr lang="en-US" altLang="zh-CN" sz="2400" dirty="0"/>
              <a:t>               return </a:t>
            </a:r>
            <a:r>
              <a:rPr lang="en-US" altLang="zh-CN" sz="2400" dirty="0" err="1"/>
              <a:t>pResult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/>
              <a:t>      } else if( … ) {</a:t>
            </a:r>
          </a:p>
          <a:p>
            <a:pPr algn="l"/>
            <a:r>
              <a:rPr lang="en-US" altLang="zh-CN" sz="2400" dirty="0"/>
              <a:t>          …</a:t>
            </a:r>
            <a:br>
              <a:rPr lang="en-US" altLang="zh-CN" sz="2400" dirty="0"/>
            </a:br>
            <a:r>
              <a:rPr lang="en-US" altLang="zh-CN" sz="2400" dirty="0"/>
              <a:t>      }else if (</a:t>
            </a:r>
            <a:r>
              <a:rPr lang="zh-CN" altLang="en-US" sz="2400" dirty="0"/>
              <a:t>条件</a:t>
            </a:r>
            <a:r>
              <a:rPr lang="en-US" altLang="zh-CN" sz="2400" dirty="0"/>
              <a:t>N</a:t>
            </a:r>
            <a:r>
              <a:rPr lang="zh-CN" altLang="en-US" sz="2400" dirty="0"/>
              <a:t>）</a:t>
            </a:r>
            <a:r>
              <a:rPr lang="en-US" altLang="zh-CN" sz="2400" dirty="0"/>
              <a:t>{</a:t>
            </a:r>
          </a:p>
          <a:p>
            <a:pPr algn="l"/>
            <a:r>
              <a:rPr lang="en-US" altLang="zh-CN" sz="2400" dirty="0"/>
              <a:t>               …</a:t>
            </a:r>
          </a:p>
          <a:p>
            <a:pPr algn="l"/>
            <a:r>
              <a:rPr lang="en-US" altLang="zh-CN" sz="2400" dirty="0"/>
              <a:t>               return </a:t>
            </a:r>
            <a:r>
              <a:rPr lang="en-US" altLang="zh-CN" sz="2400" dirty="0" err="1"/>
              <a:t>pResult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/>
              <a:t>      };</a:t>
            </a:r>
          </a:p>
        </p:txBody>
      </p:sp>
    </p:spTree>
    <p:extLst>
      <p:ext uri="{BB962C8B-B14F-4D97-AF65-F5344CB8AC3E}">
        <p14:creationId xmlns:p14="http://schemas.microsoft.com/office/powerpoint/2010/main" val="412522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7B13-51D0-4833-BBCB-360B79D0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4199703" cy="498717"/>
          </a:xfrm>
        </p:spPr>
        <p:txBody>
          <a:bodyPr/>
          <a:lstStyle/>
          <a:p>
            <a:r>
              <a:rPr lang="zh-CN" altLang="en-US" dirty="0"/>
              <a:t>演变过程</a:t>
            </a:r>
            <a:r>
              <a:rPr lang="en-US" altLang="zh-CN" dirty="0"/>
              <a:t>2</a:t>
            </a:r>
            <a:r>
              <a:rPr lang="zh-CN" altLang="en-US" dirty="0"/>
              <a:t>：将分支独立到</a:t>
            </a:r>
            <a:r>
              <a:rPr lang="en-US" altLang="zh-CN" dirty="0"/>
              <a:t>Builder</a:t>
            </a:r>
            <a:r>
              <a:rPr lang="zh-CN" altLang="en-US" dirty="0"/>
              <a:t>中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5411B8-4C04-4C4A-87B1-788130E6C8D0}"/>
              </a:ext>
            </a:extLst>
          </p:cNvPr>
          <p:cNvSpPr txBox="1"/>
          <p:nvPr/>
        </p:nvSpPr>
        <p:spPr>
          <a:xfrm>
            <a:off x="533400" y="762000"/>
            <a:ext cx="8314503" cy="179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dirty="0" err="1"/>
              <a:t>Procduct</a:t>
            </a:r>
            <a:r>
              <a:rPr lang="en-US" altLang="zh-CN" sz="2400" dirty="0"/>
              <a:t> * </a:t>
            </a:r>
          </a:p>
          <a:p>
            <a:pPr algn="l"/>
            <a:r>
              <a:rPr lang="en-US" altLang="zh-CN" sz="2400" dirty="0" err="1"/>
              <a:t>ProductFactory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createProduct</a:t>
            </a:r>
            <a:r>
              <a:rPr lang="en-US" altLang="zh-CN" sz="2400" dirty="0"/>
              <a:t>( </a:t>
            </a:r>
            <a:r>
              <a:rPr lang="en-US" altLang="zh-CN" sz="2400" dirty="0" err="1"/>
              <a:t>ProductBuilder</a:t>
            </a:r>
            <a:r>
              <a:rPr lang="en-US" altLang="zh-CN" sz="2400" dirty="0"/>
              <a:t> &amp; builder ,</a:t>
            </a:r>
            <a:r>
              <a:rPr lang="zh-CN" altLang="en-US" sz="2400" dirty="0"/>
              <a:t> 参数</a:t>
            </a:r>
            <a:r>
              <a:rPr lang="en-US" altLang="zh-CN" sz="2400" dirty="0"/>
              <a:t> ){</a:t>
            </a:r>
          </a:p>
          <a:p>
            <a:pPr algn="l"/>
            <a:r>
              <a:rPr lang="en-US" altLang="zh-CN" sz="2400" dirty="0"/>
              <a:t>       return </a:t>
            </a:r>
            <a:r>
              <a:rPr lang="en-US" altLang="zh-CN" sz="2400" dirty="0" err="1"/>
              <a:t>builder.getProduct</a:t>
            </a:r>
            <a:r>
              <a:rPr lang="en-US" altLang="zh-CN" sz="2400" dirty="0"/>
              <a:t>(</a:t>
            </a:r>
            <a:r>
              <a:rPr lang="zh-CN" altLang="en-US" sz="2400" dirty="0"/>
              <a:t>参数</a:t>
            </a:r>
            <a:r>
              <a:rPr lang="en-US" altLang="zh-CN" sz="2400" dirty="0"/>
              <a:t>);</a:t>
            </a:r>
          </a:p>
          <a:p>
            <a:pPr algn="l"/>
            <a:r>
              <a:rPr lang="en-US" altLang="zh-CN" sz="2400" dirty="0"/>
              <a:t>}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07526D-5975-4DB5-A316-9990AF5BA96A}"/>
              </a:ext>
            </a:extLst>
          </p:cNvPr>
          <p:cNvSpPr txBox="1"/>
          <p:nvPr/>
        </p:nvSpPr>
        <p:spPr>
          <a:xfrm>
            <a:off x="533399" y="2590800"/>
            <a:ext cx="8314503" cy="40934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class </a:t>
            </a:r>
            <a:r>
              <a:rPr lang="en-US" altLang="zh-CN" sz="2000" dirty="0" err="1"/>
              <a:t>ProductBuilder</a:t>
            </a:r>
            <a:r>
              <a:rPr lang="en-US" altLang="zh-CN" sz="2000" dirty="0"/>
              <a:t> {   </a:t>
            </a:r>
          </a:p>
          <a:p>
            <a:pPr algn="l"/>
            <a:r>
              <a:rPr lang="en-US" altLang="zh-CN" sz="2000" dirty="0"/>
              <a:t>public:</a:t>
            </a:r>
          </a:p>
          <a:p>
            <a:pPr algn="l"/>
            <a:r>
              <a:rPr lang="en-US" altLang="zh-CN" sz="2000" dirty="0"/>
              <a:t>      virtual ~</a:t>
            </a:r>
            <a:r>
              <a:rPr lang="en-US" altLang="zh-CN" sz="2000" dirty="0" err="1"/>
              <a:t>ProductBuilder</a:t>
            </a:r>
            <a:r>
              <a:rPr lang="en-US" altLang="zh-CN" sz="2000" dirty="0"/>
              <a:t>() = default;</a:t>
            </a:r>
          </a:p>
          <a:p>
            <a:pPr algn="l"/>
            <a:r>
              <a:rPr lang="en-US" altLang="zh-CN" sz="2000" dirty="0"/>
              <a:t>      virtual Product * </a:t>
            </a:r>
            <a:r>
              <a:rPr lang="en-US" altLang="zh-CN" sz="2000" dirty="0" err="1"/>
              <a:t>getProduct</a:t>
            </a:r>
            <a:r>
              <a:rPr lang="en-US" altLang="zh-CN" sz="2000" dirty="0"/>
              <a:t>(</a:t>
            </a:r>
            <a:r>
              <a:rPr lang="zh-CN" altLang="en-US" sz="2000" dirty="0"/>
              <a:t>参数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}; </a:t>
            </a:r>
          </a:p>
          <a:p>
            <a:pPr algn="l"/>
            <a:r>
              <a:rPr lang="en-US" altLang="zh-CN" sz="2000" dirty="0"/>
              <a:t>class  </a:t>
            </a:r>
            <a:r>
              <a:rPr lang="en-US" altLang="zh-CN" sz="2000" dirty="0" err="1"/>
              <a:t>ProductBuilderXyz:public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ProductBuilder</a:t>
            </a:r>
            <a:r>
              <a:rPr lang="en-US" altLang="zh-CN" sz="2000" dirty="0"/>
              <a:t> {</a:t>
            </a:r>
          </a:p>
          <a:p>
            <a:pPr algn="l"/>
            <a:r>
              <a:rPr lang="en-US" altLang="zh-CN" sz="2000" dirty="0"/>
              <a:t>public:</a:t>
            </a:r>
          </a:p>
          <a:p>
            <a:pPr algn="l"/>
            <a:r>
              <a:rPr lang="en-US" altLang="zh-CN" sz="2000" dirty="0"/>
              <a:t>       virtual Product * </a:t>
            </a:r>
            <a:r>
              <a:rPr lang="en-US" altLang="zh-CN" sz="2000" dirty="0" err="1"/>
              <a:t>getProduct</a:t>
            </a:r>
            <a:r>
              <a:rPr lang="en-US" altLang="zh-CN" sz="2000" dirty="0"/>
              <a:t>(</a:t>
            </a:r>
            <a:r>
              <a:rPr lang="zh-CN" altLang="en-US" sz="2000" dirty="0"/>
              <a:t>参数</a:t>
            </a:r>
            <a:r>
              <a:rPr lang="en-US" altLang="zh-CN" sz="2000" dirty="0"/>
              <a:t>) {</a:t>
            </a:r>
          </a:p>
          <a:p>
            <a:pPr algn="l"/>
            <a:r>
              <a:rPr lang="en-US" altLang="zh-CN" sz="2000" dirty="0"/>
              <a:t>            //</a:t>
            </a:r>
            <a:r>
              <a:rPr lang="zh-CN" altLang="en-US" sz="2000" dirty="0"/>
              <a:t>上页中的一个分支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}</a:t>
            </a:r>
          </a:p>
          <a:p>
            <a:pPr algn="l"/>
            <a:r>
              <a:rPr lang="en-US" altLang="zh-CN" sz="20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012564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7B13-51D0-4833-BBCB-360B79D0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4199703" cy="498717"/>
          </a:xfrm>
        </p:spPr>
        <p:txBody>
          <a:bodyPr/>
          <a:lstStyle/>
          <a:p>
            <a:r>
              <a:rPr lang="zh-CN" altLang="en-US" dirty="0"/>
              <a:t>演变过程</a:t>
            </a:r>
            <a:r>
              <a:rPr lang="en-US" altLang="zh-CN" dirty="0"/>
              <a:t>3</a:t>
            </a:r>
            <a:r>
              <a:rPr lang="zh-CN" altLang="en-US" dirty="0"/>
              <a:t>：</a:t>
            </a:r>
            <a:r>
              <a:rPr lang="en-US" altLang="zh-CN" dirty="0"/>
              <a:t>Builder</a:t>
            </a:r>
            <a:r>
              <a:rPr lang="zh-CN" altLang="en-US" dirty="0"/>
              <a:t>的进一步分离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5411B8-4C04-4C4A-87B1-788130E6C8D0}"/>
              </a:ext>
            </a:extLst>
          </p:cNvPr>
          <p:cNvSpPr txBox="1"/>
          <p:nvPr/>
        </p:nvSpPr>
        <p:spPr>
          <a:xfrm>
            <a:off x="533400" y="762000"/>
            <a:ext cx="8314503" cy="179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400" dirty="0"/>
              <a:t>Product * </a:t>
            </a:r>
            <a:r>
              <a:rPr lang="en-US" altLang="zh-CN" sz="2400" dirty="0" err="1"/>
              <a:t>ProductBuilderXyz</a:t>
            </a:r>
            <a:r>
              <a:rPr lang="en-US" altLang="zh-CN" sz="2400" dirty="0"/>
              <a:t>::</a:t>
            </a:r>
            <a:r>
              <a:rPr lang="en-US" altLang="zh-CN" sz="2400" dirty="0" err="1"/>
              <a:t>getProduct</a:t>
            </a:r>
            <a:r>
              <a:rPr lang="en-US" altLang="zh-CN" sz="2400" dirty="0"/>
              <a:t>(</a:t>
            </a:r>
            <a:r>
              <a:rPr lang="zh-CN" altLang="en-US" sz="2400" dirty="0"/>
              <a:t>参数</a:t>
            </a:r>
            <a:r>
              <a:rPr lang="en-US" altLang="zh-CN" sz="2400" dirty="0"/>
              <a:t>) {</a:t>
            </a:r>
          </a:p>
          <a:p>
            <a:pPr algn="l"/>
            <a:r>
              <a:rPr lang="en-US" altLang="zh-CN" sz="2400" dirty="0"/>
              <a:t>            //</a:t>
            </a:r>
            <a:r>
              <a:rPr lang="zh-CN" altLang="en-US" sz="2400" dirty="0"/>
              <a:t>上页中的一个分支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      </a:t>
            </a:r>
            <a:r>
              <a:rPr lang="zh-CN" altLang="en-US" sz="2400" dirty="0"/>
              <a:t>这里的变化：子产品的创建</a:t>
            </a:r>
            <a:r>
              <a:rPr lang="en-US" altLang="zh-CN" sz="2400" dirty="0"/>
              <a:t>/ </a:t>
            </a:r>
            <a:r>
              <a:rPr lang="zh-CN" altLang="en-US" sz="2400" dirty="0"/>
              <a:t>数量 </a:t>
            </a:r>
            <a:r>
              <a:rPr lang="en-US" altLang="zh-CN" sz="2400" dirty="0"/>
              <a:t>/ </a:t>
            </a:r>
            <a:r>
              <a:rPr lang="zh-CN" altLang="en-US" sz="2400" dirty="0"/>
              <a:t>组装过程</a:t>
            </a:r>
            <a:r>
              <a:rPr lang="en-US" altLang="zh-CN" sz="2400" dirty="0"/>
              <a:t>/ </a:t>
            </a:r>
            <a:r>
              <a:rPr lang="zh-CN" altLang="en-US" sz="2400" dirty="0"/>
              <a:t>算法等</a:t>
            </a:r>
            <a:endParaRPr lang="en-US" altLang="zh-CN" sz="2400" dirty="0"/>
          </a:p>
          <a:p>
            <a:pPr algn="l"/>
            <a:r>
              <a:rPr lang="en-US" altLang="zh-CN" sz="2400" dirty="0"/>
              <a:t>}</a:t>
            </a:r>
            <a:endParaRPr lang="en-US" altLang="zh-CN" sz="2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07526D-5975-4DB5-A316-9990AF5BA96A}"/>
              </a:ext>
            </a:extLst>
          </p:cNvPr>
          <p:cNvSpPr txBox="1"/>
          <p:nvPr/>
        </p:nvSpPr>
        <p:spPr>
          <a:xfrm>
            <a:off x="545960" y="3200400"/>
            <a:ext cx="8314503" cy="17912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altLang="en-US" sz="2400" dirty="0"/>
              <a:t>进一步分离</a:t>
            </a:r>
            <a:r>
              <a:rPr lang="en-US" altLang="zh-CN" sz="2400" dirty="0" err="1"/>
              <a:t>ProductBuilder</a:t>
            </a:r>
            <a:r>
              <a:rPr lang="zh-CN" altLang="en-US" sz="2400" dirty="0"/>
              <a:t>为</a:t>
            </a:r>
            <a:r>
              <a:rPr lang="en-US" altLang="zh-CN" sz="2400" dirty="0"/>
              <a:t>Director</a:t>
            </a:r>
            <a:r>
              <a:rPr lang="zh-CN" altLang="en-US" sz="2400" dirty="0"/>
              <a:t>和</a:t>
            </a:r>
            <a:r>
              <a:rPr lang="en-US" altLang="zh-CN" sz="2400" dirty="0"/>
              <a:t>Builder</a:t>
            </a:r>
            <a:r>
              <a:rPr lang="zh-CN" altLang="en-US" sz="2400" dirty="0"/>
              <a:t>两个变化维度：</a:t>
            </a:r>
            <a:endParaRPr lang="en-US" altLang="zh-CN" sz="2400" dirty="0"/>
          </a:p>
          <a:p>
            <a:pPr algn="l"/>
            <a:endParaRPr lang="en-US" altLang="zh-CN" sz="2400" dirty="0"/>
          </a:p>
          <a:p>
            <a:pPr algn="l"/>
            <a:r>
              <a:rPr lang="en-US" altLang="zh-CN" sz="2400" dirty="0"/>
              <a:t>Director</a:t>
            </a:r>
            <a:r>
              <a:rPr lang="zh-CN" altLang="en-US" sz="2400" dirty="0"/>
              <a:t>负责复杂数据中的子产品的数量</a:t>
            </a:r>
            <a:r>
              <a:rPr lang="en-US" altLang="zh-CN" sz="2400" dirty="0"/>
              <a:t>/</a:t>
            </a:r>
            <a:r>
              <a:rPr lang="zh-CN" altLang="en-US" sz="2400" dirty="0"/>
              <a:t>组装过程</a:t>
            </a:r>
            <a:r>
              <a:rPr lang="en-US" altLang="zh-CN" sz="2400" dirty="0"/>
              <a:t>/</a:t>
            </a:r>
            <a:r>
              <a:rPr lang="zh-CN" altLang="en-US" sz="2400" dirty="0"/>
              <a:t>算法</a:t>
            </a:r>
            <a:endParaRPr lang="en-US" altLang="zh-CN" sz="2400" dirty="0"/>
          </a:p>
          <a:p>
            <a:pPr algn="l"/>
            <a:r>
              <a:rPr lang="en-US" altLang="zh-CN" sz="2400" dirty="0"/>
              <a:t>Builder</a:t>
            </a:r>
            <a:r>
              <a:rPr lang="zh-CN" altLang="en-US" sz="2400" dirty="0"/>
              <a:t>负责复杂数据中的子产品的具体创建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678043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C7B13-51D0-4833-BBCB-360B79D02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097" y="125002"/>
            <a:ext cx="4199703" cy="498717"/>
          </a:xfrm>
        </p:spPr>
        <p:txBody>
          <a:bodyPr/>
          <a:lstStyle/>
          <a:p>
            <a:r>
              <a:rPr lang="zh-CN" altLang="en-US" dirty="0"/>
              <a:t>演变过程</a:t>
            </a:r>
            <a:r>
              <a:rPr lang="en-US" altLang="zh-CN" dirty="0"/>
              <a:t>4</a:t>
            </a:r>
            <a:r>
              <a:rPr lang="zh-CN" altLang="en-US" dirty="0"/>
              <a:t>：生成器模式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A07526D-5975-4DB5-A316-9990AF5BA96A}"/>
              </a:ext>
            </a:extLst>
          </p:cNvPr>
          <p:cNvSpPr txBox="1"/>
          <p:nvPr/>
        </p:nvSpPr>
        <p:spPr>
          <a:xfrm>
            <a:off x="457200" y="762000"/>
            <a:ext cx="8314503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class Director123:public</a:t>
            </a:r>
            <a:r>
              <a:rPr lang="zh-CN" altLang="en-US" sz="2000" dirty="0"/>
              <a:t> </a:t>
            </a:r>
            <a:r>
              <a:rPr lang="en-US" altLang="zh-CN" sz="2000" dirty="0"/>
              <a:t>Director {</a:t>
            </a:r>
          </a:p>
          <a:p>
            <a:pPr algn="l"/>
            <a:r>
              <a:rPr lang="en-US" altLang="zh-CN" sz="2000" dirty="0"/>
              <a:t>public:</a:t>
            </a:r>
          </a:p>
          <a:p>
            <a:pPr algn="l"/>
            <a:r>
              <a:rPr lang="en-US" altLang="zh-CN" sz="2000" dirty="0"/>
              <a:t>      virtual void </a:t>
            </a:r>
            <a:r>
              <a:rPr lang="en-US" altLang="zh-CN" sz="2000" dirty="0" err="1"/>
              <a:t>makeProduct</a:t>
            </a:r>
            <a:r>
              <a:rPr lang="en-US" altLang="zh-CN" sz="2000" dirty="0"/>
              <a:t>( Builder &amp; builder,</a:t>
            </a:r>
            <a:r>
              <a:rPr lang="zh-CN" altLang="en-US" sz="2000" dirty="0"/>
              <a:t>参数</a:t>
            </a:r>
            <a:r>
              <a:rPr lang="en-US" altLang="zh-CN" sz="2000" dirty="0"/>
              <a:t>) { </a:t>
            </a:r>
          </a:p>
          <a:p>
            <a:pPr algn="l"/>
            <a:r>
              <a:rPr lang="en-US" altLang="zh-CN" sz="2000" dirty="0"/>
              <a:t>             builder. </a:t>
            </a:r>
            <a:r>
              <a:rPr lang="en-US" altLang="zh-CN" sz="2000" dirty="0" err="1"/>
              <a:t>buildProduct</a:t>
            </a:r>
            <a:r>
              <a:rPr lang="en-US" altLang="zh-CN" sz="2000" dirty="0"/>
              <a:t>( );</a:t>
            </a:r>
          </a:p>
          <a:p>
            <a:pPr algn="l"/>
            <a:r>
              <a:rPr lang="en-US" altLang="zh-CN" sz="2000" dirty="0"/>
              <a:t>             builder. </a:t>
            </a:r>
            <a:r>
              <a:rPr lang="en-US" altLang="zh-CN" sz="2000" dirty="0" err="1"/>
              <a:t>buildSubPartA</a:t>
            </a:r>
            <a:r>
              <a:rPr lang="en-US" altLang="zh-CN" sz="2000" dirty="0"/>
              <a:t>( );</a:t>
            </a:r>
          </a:p>
          <a:p>
            <a:pPr algn="l"/>
            <a:r>
              <a:rPr lang="en-US" altLang="zh-CN" sz="2000" dirty="0"/>
              <a:t>             builder. </a:t>
            </a:r>
            <a:r>
              <a:rPr lang="en-US" altLang="zh-CN" sz="2000" dirty="0" err="1"/>
              <a:t>buildSubPartB</a:t>
            </a:r>
            <a:r>
              <a:rPr lang="en-US" altLang="zh-CN" sz="2000" dirty="0"/>
              <a:t>( );</a:t>
            </a:r>
          </a:p>
          <a:p>
            <a:pPr algn="l"/>
            <a:r>
              <a:rPr lang="en-US" altLang="zh-CN" sz="2000" dirty="0"/>
              <a:t>}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3AE204-B466-4288-8CB6-C4F1CAECD81F}"/>
              </a:ext>
            </a:extLst>
          </p:cNvPr>
          <p:cNvSpPr txBox="1"/>
          <p:nvPr/>
        </p:nvSpPr>
        <p:spPr>
          <a:xfrm>
            <a:off x="457200" y="3886200"/>
            <a:ext cx="8314503" cy="26161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class </a:t>
            </a:r>
            <a:r>
              <a:rPr lang="en-US" altLang="zh-CN" sz="2000" dirty="0" err="1"/>
              <a:t>BuilderXyz:public</a:t>
            </a:r>
            <a:r>
              <a:rPr lang="zh-CN" altLang="en-US" sz="2000" dirty="0"/>
              <a:t> </a:t>
            </a:r>
            <a:r>
              <a:rPr lang="en-US" altLang="zh-CN" sz="2000" dirty="0"/>
              <a:t>Builder {</a:t>
            </a:r>
          </a:p>
          <a:p>
            <a:pPr algn="l"/>
            <a:r>
              <a:rPr lang="en-US" altLang="zh-CN" sz="2000" dirty="0"/>
              <a:t>public:</a:t>
            </a:r>
          </a:p>
          <a:p>
            <a:pPr algn="l"/>
            <a:r>
              <a:rPr lang="en-US" altLang="zh-CN" sz="2000" dirty="0"/>
              <a:t>      void </a:t>
            </a:r>
            <a:r>
              <a:rPr lang="en-US" altLang="zh-CN" sz="2000" dirty="0" err="1"/>
              <a:t>buildProduct</a:t>
            </a:r>
            <a:r>
              <a:rPr lang="en-US" altLang="zh-CN" sz="2000" dirty="0"/>
              <a:t>() {}</a:t>
            </a:r>
          </a:p>
          <a:p>
            <a:pPr algn="l"/>
            <a:r>
              <a:rPr lang="en-US" altLang="zh-CN" sz="2000" dirty="0"/>
              <a:t>      void </a:t>
            </a:r>
            <a:r>
              <a:rPr lang="en-US" altLang="zh-CN" sz="2000" dirty="0" err="1"/>
              <a:t>buildSubPartA</a:t>
            </a:r>
            <a:r>
              <a:rPr lang="en-US" altLang="zh-CN" sz="2000" dirty="0"/>
              <a:t>( ) {}</a:t>
            </a:r>
          </a:p>
          <a:p>
            <a:pPr algn="l"/>
            <a:r>
              <a:rPr lang="en-US" altLang="zh-CN" sz="2000" dirty="0"/>
              <a:t>      void </a:t>
            </a:r>
            <a:r>
              <a:rPr lang="en-US" altLang="zh-CN" sz="2000" dirty="0" err="1"/>
              <a:t>buildSubPartB</a:t>
            </a:r>
            <a:r>
              <a:rPr lang="en-US" altLang="zh-CN" sz="2000" dirty="0"/>
              <a:t>( ) { }</a:t>
            </a:r>
          </a:p>
          <a:p>
            <a:pPr algn="l"/>
            <a:r>
              <a:rPr lang="en-US" altLang="zh-CN" sz="2000" dirty="0"/>
              <a:t>      Product * </a:t>
            </a:r>
            <a:r>
              <a:rPr lang="en-US" altLang="zh-CN" sz="2000" dirty="0" err="1"/>
              <a:t>getProduct</a:t>
            </a:r>
            <a:r>
              <a:rPr lang="en-US" altLang="zh-CN" sz="2000" dirty="0"/>
              <a:t>() { return product;}</a:t>
            </a:r>
          </a:p>
          <a:p>
            <a:pPr algn="l"/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72E750-2834-42D6-A217-57339FF48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使用生成器模式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BB356D-CB9B-4AAB-8F7A-E617EAD84FAB}"/>
              </a:ext>
            </a:extLst>
          </p:cNvPr>
          <p:cNvSpPr txBox="1"/>
          <p:nvPr/>
        </p:nvSpPr>
        <p:spPr>
          <a:xfrm>
            <a:off x="533400" y="1066800"/>
            <a:ext cx="8314503" cy="44627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sz="2000" dirty="0"/>
              <a:t>class Client  {</a:t>
            </a:r>
          </a:p>
          <a:p>
            <a:pPr algn="l"/>
            <a:r>
              <a:rPr lang="en-US" altLang="zh-CN" sz="2000" dirty="0"/>
              <a:t>public:</a:t>
            </a:r>
          </a:p>
          <a:p>
            <a:pPr algn="l"/>
            <a:r>
              <a:rPr lang="en-US" altLang="zh-CN" sz="2000" dirty="0"/>
              <a:t>      virtual Product * </a:t>
            </a:r>
            <a:r>
              <a:rPr lang="en-US" altLang="zh-CN" sz="2000" dirty="0" err="1"/>
              <a:t>createProduct</a:t>
            </a:r>
            <a:r>
              <a:rPr lang="en-US" altLang="zh-CN" sz="2000" dirty="0"/>
              <a:t>(</a:t>
            </a:r>
            <a:r>
              <a:rPr lang="zh-CN" altLang="en-US" sz="2000" dirty="0"/>
              <a:t>参数</a:t>
            </a:r>
            <a:r>
              <a:rPr lang="en-US" altLang="zh-CN" sz="2000" dirty="0"/>
              <a:t>) { </a:t>
            </a:r>
          </a:p>
          <a:p>
            <a:pPr algn="l"/>
            <a:r>
              <a:rPr lang="en-US" altLang="zh-CN" sz="2000" dirty="0"/>
              <a:t>             Builder  * </a:t>
            </a:r>
            <a:r>
              <a:rPr lang="en-US" altLang="zh-CN" sz="2000" dirty="0" err="1"/>
              <a:t>pBuilder</a:t>
            </a:r>
            <a:r>
              <a:rPr lang="en-US" altLang="zh-CN" sz="2000" dirty="0"/>
              <a:t> = new </a:t>
            </a:r>
            <a:r>
              <a:rPr lang="en-US" altLang="zh-CN" sz="2000" dirty="0" err="1"/>
              <a:t>BuilderXyz</a:t>
            </a:r>
            <a:r>
              <a:rPr lang="en-US" altLang="zh-CN" sz="2000" dirty="0"/>
              <a:t>();</a:t>
            </a:r>
          </a:p>
          <a:p>
            <a:pPr algn="l"/>
            <a:r>
              <a:rPr lang="en-US" altLang="zh-CN" sz="2000" dirty="0"/>
              <a:t>             Director * </a:t>
            </a:r>
            <a:r>
              <a:rPr lang="en-US" altLang="zh-CN" sz="2000" dirty="0" err="1"/>
              <a:t>pDirector</a:t>
            </a:r>
            <a:r>
              <a:rPr lang="en-US" altLang="zh-CN" sz="2000" dirty="0"/>
              <a:t> = new Director123(</a:t>
            </a:r>
            <a:r>
              <a:rPr lang="en-US" altLang="zh-CN" sz="2000" dirty="0" err="1"/>
              <a:t>pBuilder</a:t>
            </a:r>
            <a:r>
              <a:rPr lang="en-US" altLang="zh-CN" sz="2000" dirty="0"/>
              <a:t>);</a:t>
            </a:r>
          </a:p>
          <a:p>
            <a:pPr algn="l"/>
            <a:r>
              <a:rPr lang="en-US" altLang="zh-CN" sz="2000" dirty="0"/>
              <a:t>             director-&gt;</a:t>
            </a:r>
            <a:r>
              <a:rPr lang="en-US" altLang="zh-CN" sz="2000" dirty="0" err="1"/>
              <a:t>makeProduct</a:t>
            </a:r>
            <a:r>
              <a:rPr lang="en-US" altLang="zh-CN" sz="2000" dirty="0"/>
              <a:t>();</a:t>
            </a:r>
          </a:p>
          <a:p>
            <a:pPr algn="l"/>
            <a:r>
              <a:rPr lang="en-US" altLang="zh-CN" sz="2000" dirty="0"/>
              <a:t>             Product * </a:t>
            </a:r>
            <a:r>
              <a:rPr lang="en-US" altLang="zh-CN" sz="2000" dirty="0" err="1"/>
              <a:t>pResult</a:t>
            </a:r>
            <a:r>
              <a:rPr lang="en-US" altLang="zh-CN" sz="2000" dirty="0"/>
              <a:t>  = </a:t>
            </a:r>
            <a:r>
              <a:rPr lang="en-US" altLang="zh-CN" sz="2000" dirty="0" err="1"/>
              <a:t>pBuilder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getProduct</a:t>
            </a:r>
            <a:r>
              <a:rPr lang="en-US" altLang="zh-CN" sz="2000" dirty="0"/>
              <a:t>();</a:t>
            </a:r>
          </a:p>
          <a:p>
            <a:pPr algn="l"/>
            <a:r>
              <a:rPr lang="en-US" altLang="zh-CN" sz="2000" dirty="0"/>
              <a:t>             delete </a:t>
            </a:r>
            <a:r>
              <a:rPr lang="en-US" altLang="zh-CN" sz="2000" dirty="0" err="1"/>
              <a:t>pDirector</a:t>
            </a:r>
            <a:r>
              <a:rPr lang="en-US" altLang="zh-CN" sz="2000" dirty="0"/>
              <a:t>;</a:t>
            </a:r>
          </a:p>
          <a:p>
            <a:pPr algn="l"/>
            <a:r>
              <a:rPr lang="en-US" altLang="zh-CN" sz="2000" dirty="0"/>
              <a:t>             delete </a:t>
            </a:r>
            <a:r>
              <a:rPr lang="en-US" altLang="zh-CN" sz="2000" dirty="0" err="1"/>
              <a:t>pBuilder</a:t>
            </a:r>
            <a:r>
              <a:rPr lang="en-US" altLang="zh-CN" sz="2000" dirty="0"/>
              <a:t>;</a:t>
            </a:r>
          </a:p>
          <a:p>
            <a:pPr algn="l"/>
            <a:r>
              <a:rPr lang="en-US" altLang="zh-CN" sz="2000" dirty="0"/>
              <a:t>            </a:t>
            </a:r>
          </a:p>
          <a:p>
            <a:pPr algn="l"/>
            <a:r>
              <a:rPr lang="en-US" altLang="zh-CN" sz="2000" dirty="0"/>
              <a:t>            return </a:t>
            </a:r>
            <a:r>
              <a:rPr lang="en-US" altLang="zh-CN" sz="2000" dirty="0" err="1"/>
              <a:t>pResult</a:t>
            </a:r>
            <a:r>
              <a:rPr lang="en-US" altLang="zh-CN" sz="2000" dirty="0"/>
              <a:t>;</a:t>
            </a:r>
          </a:p>
          <a:p>
            <a:pPr algn="l"/>
            <a:r>
              <a:rPr lang="en-US" altLang="zh-C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4364855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2241</TotalTime>
  <Words>802</Words>
  <Application>Microsoft Office PowerPoint</Application>
  <PresentationFormat>全屏显示(4:3)</PresentationFormat>
  <Paragraphs>141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Visio</vt:lpstr>
      <vt:lpstr>PowerPoint 演示文稿</vt:lpstr>
      <vt:lpstr>生成器模式动机-创建复杂/复合对象</vt:lpstr>
      <vt:lpstr>更一般的复杂对象</vt:lpstr>
      <vt:lpstr>适应方式</vt:lpstr>
      <vt:lpstr>演变过程1：应用工厂方法模式</vt:lpstr>
      <vt:lpstr>演变过程2：将分支独立到Builder中</vt:lpstr>
      <vt:lpstr>演变过程3：Builder的进一步分离</vt:lpstr>
      <vt:lpstr>演变过程4：生成器模式</vt:lpstr>
      <vt:lpstr>使用生成器模式</vt:lpstr>
      <vt:lpstr>构造器模式</vt:lpstr>
      <vt:lpstr>时序图</vt:lpstr>
      <vt:lpstr>生成器/构造器模式效果</vt:lpstr>
      <vt:lpstr>实现中的退化问题</vt:lpstr>
      <vt:lpstr>例：  </vt:lpstr>
      <vt:lpstr>Richer中例子-构建Map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使用生成器</vt:lpstr>
      <vt:lpstr>使用生成器</vt:lpstr>
      <vt:lpstr>加载Map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陈伟</cp:lastModifiedBy>
  <cp:revision>121</cp:revision>
  <cp:lastPrinted>1601-01-01T00:00:00Z</cp:lastPrinted>
  <dcterms:created xsi:type="dcterms:W3CDTF">1601-01-01T00:00:00Z</dcterms:created>
  <dcterms:modified xsi:type="dcterms:W3CDTF">2023-09-19T04:49:55Z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