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317" r:id="rId2"/>
    <p:sldId id="283" r:id="rId3"/>
    <p:sldId id="294" r:id="rId4"/>
    <p:sldId id="295" r:id="rId5"/>
    <p:sldId id="297" r:id="rId6"/>
    <p:sldId id="299" r:id="rId7"/>
    <p:sldId id="302" r:id="rId8"/>
    <p:sldId id="301" r:id="rId9"/>
    <p:sldId id="303" r:id="rId10"/>
    <p:sldId id="300" r:id="rId11"/>
    <p:sldId id="304" r:id="rId12"/>
    <p:sldId id="305" r:id="rId13"/>
    <p:sldId id="307" r:id="rId14"/>
    <p:sldId id="306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9" r:id="rId25"/>
    <p:sldId id="318" r:id="rId26"/>
    <p:sldId id="320" r:id="rId27"/>
    <p:sldId id="321" r:id="rId28"/>
    <p:sldId id="322" r:id="rId29"/>
    <p:sldId id="323" r:id="rId30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73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课程名学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07651" y="2220512"/>
            <a:ext cx="749450" cy="999267"/>
            <a:chOff x="304800" y="673100"/>
            <a:chExt cx="4000500" cy="4000500"/>
          </a:xfrm>
          <a:solidFill>
            <a:schemeClr val="accent3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" name="同心圆 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-1496892" y="7449140"/>
            <a:ext cx="10562035" cy="69527"/>
          </a:xfrm>
          <a:prstGeom prst="rect">
            <a:avLst/>
          </a:prstGeom>
          <a:solidFill>
            <a:schemeClr val="accent6">
              <a:alpha val="84000"/>
            </a:schemeClr>
          </a:solidFill>
          <a:ln>
            <a:noFill/>
          </a:ln>
          <a:effectLst>
            <a:outerShdw blurRad="139700" dist="38100" dir="5400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sp>
        <p:nvSpPr>
          <p:cNvPr id="7" name="TextBox 74"/>
          <p:cNvSpPr txBox="1"/>
          <p:nvPr/>
        </p:nvSpPr>
        <p:spPr>
          <a:xfrm>
            <a:off x="1147152" y="2436425"/>
            <a:ext cx="736233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75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抽象工厂模式</a:t>
            </a:r>
            <a:br>
              <a:rPr lang="en-US" altLang="zh-CN" sz="375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75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(Abstract Factory Pattern)</a:t>
            </a:r>
            <a:endParaRPr lang="zh-CN" altLang="en-US" sz="375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46"/>
          <p:cNvSpPr txBox="1"/>
          <p:nvPr/>
        </p:nvSpPr>
        <p:spPr>
          <a:xfrm>
            <a:off x="413484" y="8884826"/>
            <a:ext cx="896399" cy="377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  <p:sp>
        <p:nvSpPr>
          <p:cNvPr id="10" name="椭圆 9"/>
          <p:cNvSpPr/>
          <p:nvPr/>
        </p:nvSpPr>
        <p:spPr>
          <a:xfrm>
            <a:off x="7804165" y="1093733"/>
            <a:ext cx="386710" cy="5156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sp>
        <p:nvSpPr>
          <p:cNvPr id="11" name="椭圆 10"/>
          <p:cNvSpPr/>
          <p:nvPr/>
        </p:nvSpPr>
        <p:spPr>
          <a:xfrm>
            <a:off x="8121802" y="136617"/>
            <a:ext cx="212133" cy="28284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grpSp>
        <p:nvGrpSpPr>
          <p:cNvPr id="12" name="组合 11"/>
          <p:cNvGrpSpPr/>
          <p:nvPr/>
        </p:nvGrpSpPr>
        <p:grpSpPr>
          <a:xfrm>
            <a:off x="8702760" y="1401308"/>
            <a:ext cx="169672" cy="226229"/>
            <a:chOff x="304800" y="673100"/>
            <a:chExt cx="4000500" cy="4000500"/>
          </a:xfrm>
          <a:solidFill>
            <a:schemeClr val="accent3"/>
          </a:solidFill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accent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accent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509489" y="527901"/>
            <a:ext cx="222278" cy="296371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6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457231" y="127442"/>
            <a:ext cx="315275" cy="420366"/>
            <a:chOff x="304800" y="673100"/>
            <a:chExt cx="4000500" cy="4000500"/>
          </a:xfrm>
          <a:solidFill>
            <a:schemeClr val="accent4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1" name="椭圆 20"/>
          <p:cNvSpPr/>
          <p:nvPr/>
        </p:nvSpPr>
        <p:spPr>
          <a:xfrm>
            <a:off x="8596693" y="2187073"/>
            <a:ext cx="106067" cy="14142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>
              <a:solidFill>
                <a:schemeClr val="accent1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683514" y="165685"/>
            <a:ext cx="601799" cy="802398"/>
            <a:chOff x="304800" y="673100"/>
            <a:chExt cx="4000500" cy="4000500"/>
          </a:xfrm>
          <a:solidFill>
            <a:schemeClr val="accent1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775599" y="894519"/>
            <a:ext cx="387022" cy="516029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0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45672" y="975481"/>
            <a:ext cx="561109" cy="748145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3" name="同心圆 3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60883" y="3261786"/>
            <a:ext cx="304705" cy="406273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6" name="同心圆 3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26577" y="4223868"/>
            <a:ext cx="874894" cy="1166525"/>
            <a:chOff x="304800" y="673100"/>
            <a:chExt cx="4000500" cy="4000500"/>
          </a:xfrm>
          <a:solidFill>
            <a:schemeClr val="accent3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9" name="同心圆 3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sp>
        <p:nvSpPr>
          <p:cNvPr id="41" name="TextBox 102"/>
          <p:cNvSpPr txBox="1"/>
          <p:nvPr/>
        </p:nvSpPr>
        <p:spPr>
          <a:xfrm>
            <a:off x="-419390" y="8349580"/>
            <a:ext cx="807009" cy="332781"/>
          </a:xfrm>
          <a:prstGeom prst="rect">
            <a:avLst/>
          </a:prstGeom>
          <a:noFill/>
        </p:spPr>
        <p:txBody>
          <a:bodyPr wrap="none" lIns="47177" tIns="23589" rIns="47177" bIns="23589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196026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0A71C27-1EDF-45FB-8D9B-A3003A9E8DE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7303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章名及主要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864" y="287380"/>
            <a:ext cx="7886700" cy="707037"/>
          </a:xfrm>
        </p:spPr>
        <p:txBody>
          <a:bodyPr/>
          <a:lstStyle>
            <a:lvl1pPr algn="ctr">
              <a:defRPr sz="3300">
                <a:solidFill>
                  <a:srgbClr val="0070C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340475" y="1427911"/>
            <a:ext cx="2501616" cy="4595561"/>
          </a:xfrm>
          <a:prstGeom prst="rect">
            <a:avLst/>
          </a:prstGeom>
          <a:gradFill>
            <a:gsLst>
              <a:gs pos="0">
                <a:schemeClr val="bg1">
                  <a:lumMod val="82000"/>
                  <a:lumOff val="18000"/>
                </a:schemeClr>
              </a:gs>
              <a:gs pos="47000">
                <a:srgbClr val="F5F5F5"/>
              </a:gs>
              <a:gs pos="100000">
                <a:schemeClr val="bg1">
                  <a:lumMod val="95000"/>
                  <a:lumOff val="5000"/>
                </a:schemeClr>
              </a:gs>
            </a:gsLst>
            <a:lin ang="18900000" scaled="0"/>
          </a:gradFill>
          <a:ln w="7938" cap="flat">
            <a:noFill/>
            <a:prstDash val="solid"/>
            <a:miter lim="800000"/>
            <a:headEnd/>
            <a:tailEnd/>
          </a:ln>
          <a:effectLst>
            <a:outerShdw blurRad="2286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70593" tIns="35297" rIns="70593" bIns="35297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grpSp>
        <p:nvGrpSpPr>
          <p:cNvPr id="4" name="组合 3"/>
          <p:cNvGrpSpPr/>
          <p:nvPr/>
        </p:nvGrpSpPr>
        <p:grpSpPr>
          <a:xfrm>
            <a:off x="2526985" y="1547290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5" name="同心圆 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7" name="椭圆 6"/>
          <p:cNvSpPr/>
          <p:nvPr/>
        </p:nvSpPr>
        <p:spPr>
          <a:xfrm>
            <a:off x="2614830" y="1667854"/>
            <a:ext cx="546826" cy="75051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 dirty="0"/>
          </a:p>
        </p:txBody>
      </p:sp>
      <p:grpSp>
        <p:nvGrpSpPr>
          <p:cNvPr id="8" name="组合 7"/>
          <p:cNvGrpSpPr/>
          <p:nvPr/>
        </p:nvGrpSpPr>
        <p:grpSpPr>
          <a:xfrm>
            <a:off x="2514085" y="3193404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9" name="同心圆 8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1" name="椭圆 10"/>
          <p:cNvSpPr/>
          <p:nvPr/>
        </p:nvSpPr>
        <p:spPr>
          <a:xfrm>
            <a:off x="2601929" y="3313968"/>
            <a:ext cx="546826" cy="7505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12" name="组合 11"/>
          <p:cNvGrpSpPr/>
          <p:nvPr/>
        </p:nvGrpSpPr>
        <p:grpSpPr>
          <a:xfrm>
            <a:off x="2514085" y="4762586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484232" y="1093652"/>
              <a:ext cx="1504272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5" name="椭圆 14"/>
          <p:cNvSpPr/>
          <p:nvPr/>
        </p:nvSpPr>
        <p:spPr>
          <a:xfrm>
            <a:off x="2601929" y="4883150"/>
            <a:ext cx="546826" cy="75051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16" name="组合 15"/>
          <p:cNvGrpSpPr/>
          <p:nvPr/>
        </p:nvGrpSpPr>
        <p:grpSpPr>
          <a:xfrm>
            <a:off x="6035110" y="1547290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17" name="同心圆 16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9" name="椭圆 18"/>
          <p:cNvSpPr/>
          <p:nvPr/>
        </p:nvSpPr>
        <p:spPr>
          <a:xfrm>
            <a:off x="6122953" y="1667854"/>
            <a:ext cx="546826" cy="75051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20" name="组合 19"/>
          <p:cNvGrpSpPr/>
          <p:nvPr/>
        </p:nvGrpSpPr>
        <p:grpSpPr>
          <a:xfrm>
            <a:off x="6022210" y="3193404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21" name="同心圆 20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3" name="椭圆 22"/>
          <p:cNvSpPr/>
          <p:nvPr/>
        </p:nvSpPr>
        <p:spPr>
          <a:xfrm>
            <a:off x="6110052" y="3313968"/>
            <a:ext cx="546826" cy="7505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24" name="组合 23"/>
          <p:cNvGrpSpPr/>
          <p:nvPr/>
        </p:nvGrpSpPr>
        <p:grpSpPr>
          <a:xfrm>
            <a:off x="6022210" y="4762586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25" name="同心圆 2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7" name="椭圆 26"/>
          <p:cNvSpPr/>
          <p:nvPr/>
        </p:nvSpPr>
        <p:spPr>
          <a:xfrm>
            <a:off x="6110052" y="4883150"/>
            <a:ext cx="546826" cy="75051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sp>
        <p:nvSpPr>
          <p:cNvPr id="28" name="TextBox 2053"/>
          <p:cNvSpPr txBox="1"/>
          <p:nvPr/>
        </p:nvSpPr>
        <p:spPr>
          <a:xfrm>
            <a:off x="2618079" y="1741429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Humnst777 BlkCn BT" panose="020B0803030504020204" pitchFamily="34" charset="0"/>
              </a:rPr>
              <a:t>01</a:t>
            </a:r>
            <a:endParaRPr lang="zh-CN" altLang="en-US" sz="2393" dirty="0">
              <a:solidFill>
                <a:schemeClr val="bg1"/>
              </a:solidFill>
              <a:latin typeface="Humnst777 BlkCn BT" panose="020B0803030504020204" pitchFamily="34" charset="0"/>
            </a:endParaRPr>
          </a:p>
        </p:txBody>
      </p:sp>
      <p:sp>
        <p:nvSpPr>
          <p:cNvPr id="29" name="TextBox 100"/>
          <p:cNvSpPr txBox="1"/>
          <p:nvPr/>
        </p:nvSpPr>
        <p:spPr>
          <a:xfrm>
            <a:off x="2614827" y="3303361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02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0" name="TextBox 101"/>
          <p:cNvSpPr txBox="1"/>
          <p:nvPr/>
        </p:nvSpPr>
        <p:spPr>
          <a:xfrm>
            <a:off x="2614830" y="4906992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03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1" name="TextBox 102"/>
          <p:cNvSpPr txBox="1"/>
          <p:nvPr/>
        </p:nvSpPr>
        <p:spPr>
          <a:xfrm>
            <a:off x="6110052" y="489322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06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2" name="TextBox 103"/>
          <p:cNvSpPr txBox="1"/>
          <p:nvPr/>
        </p:nvSpPr>
        <p:spPr>
          <a:xfrm>
            <a:off x="6129161" y="336226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05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3" name="TextBox 104"/>
          <p:cNvSpPr txBox="1"/>
          <p:nvPr/>
        </p:nvSpPr>
        <p:spPr>
          <a:xfrm>
            <a:off x="6133645" y="170827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04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4" name="Freeform 11"/>
          <p:cNvSpPr>
            <a:spLocks/>
          </p:cNvSpPr>
          <p:nvPr/>
        </p:nvSpPr>
        <p:spPr bwMode="auto">
          <a:xfrm>
            <a:off x="3451657" y="1547289"/>
            <a:ext cx="1116587" cy="2123944"/>
          </a:xfrm>
          <a:custGeom>
            <a:avLst/>
            <a:gdLst>
              <a:gd name="T0" fmla="*/ 2209 w 2293"/>
              <a:gd name="T1" fmla="*/ 0 h 3267"/>
              <a:gd name="T2" fmla="*/ 83 w 2293"/>
              <a:gd name="T3" fmla="*/ 0 h 3267"/>
              <a:gd name="T4" fmla="*/ 0 w 2293"/>
              <a:gd name="T5" fmla="*/ 83 h 3267"/>
              <a:gd name="T6" fmla="*/ 0 w 2293"/>
              <a:gd name="T7" fmla="*/ 3184 h 3267"/>
              <a:gd name="T8" fmla="*/ 83 w 2293"/>
              <a:gd name="T9" fmla="*/ 3267 h 3267"/>
              <a:gd name="T10" fmla="*/ 2209 w 2293"/>
              <a:gd name="T11" fmla="*/ 3267 h 3267"/>
              <a:gd name="T12" fmla="*/ 2293 w 2293"/>
              <a:gd name="T13" fmla="*/ 3184 h 3267"/>
              <a:gd name="T14" fmla="*/ 2293 w 2293"/>
              <a:gd name="T15" fmla="*/ 83 h 3267"/>
              <a:gd name="T16" fmla="*/ 2209 w 2293"/>
              <a:gd name="T17" fmla="*/ 0 h 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3" h="3267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4"/>
                </a:lnTo>
                <a:cubicBezTo>
                  <a:pt x="0" y="3229"/>
                  <a:pt x="37" y="3267"/>
                  <a:pt x="83" y="3267"/>
                </a:cubicBezTo>
                <a:lnTo>
                  <a:pt x="2209" y="3267"/>
                </a:lnTo>
                <a:cubicBezTo>
                  <a:pt x="2255" y="3267"/>
                  <a:pt x="2293" y="3229"/>
                  <a:pt x="2293" y="3184"/>
                </a:cubicBezTo>
                <a:lnTo>
                  <a:pt x="2293" y="83"/>
                </a:lnTo>
                <a:cubicBezTo>
                  <a:pt x="2293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5" name="Freeform 12"/>
          <p:cNvSpPr>
            <a:spLocks/>
          </p:cNvSpPr>
          <p:nvPr/>
        </p:nvSpPr>
        <p:spPr bwMode="auto">
          <a:xfrm>
            <a:off x="4632104" y="1547289"/>
            <a:ext cx="1115618" cy="2123944"/>
          </a:xfrm>
          <a:custGeom>
            <a:avLst/>
            <a:gdLst>
              <a:gd name="T0" fmla="*/ 2209 w 2292"/>
              <a:gd name="T1" fmla="*/ 0 h 3267"/>
              <a:gd name="T2" fmla="*/ 83 w 2292"/>
              <a:gd name="T3" fmla="*/ 0 h 3267"/>
              <a:gd name="T4" fmla="*/ 0 w 2292"/>
              <a:gd name="T5" fmla="*/ 83 h 3267"/>
              <a:gd name="T6" fmla="*/ 0 w 2292"/>
              <a:gd name="T7" fmla="*/ 3184 h 3267"/>
              <a:gd name="T8" fmla="*/ 83 w 2292"/>
              <a:gd name="T9" fmla="*/ 3267 h 3267"/>
              <a:gd name="T10" fmla="*/ 2209 w 2292"/>
              <a:gd name="T11" fmla="*/ 3267 h 3267"/>
              <a:gd name="T12" fmla="*/ 2292 w 2292"/>
              <a:gd name="T13" fmla="*/ 3184 h 3267"/>
              <a:gd name="T14" fmla="*/ 2292 w 2292"/>
              <a:gd name="T15" fmla="*/ 83 h 3267"/>
              <a:gd name="T16" fmla="*/ 2209 w 2292"/>
              <a:gd name="T17" fmla="*/ 0 h 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3267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4"/>
                </a:lnTo>
                <a:cubicBezTo>
                  <a:pt x="0" y="3229"/>
                  <a:pt x="37" y="3267"/>
                  <a:pt x="83" y="3267"/>
                </a:cubicBezTo>
                <a:lnTo>
                  <a:pt x="2209" y="3267"/>
                </a:lnTo>
                <a:cubicBezTo>
                  <a:pt x="2255" y="3267"/>
                  <a:pt x="2292" y="3229"/>
                  <a:pt x="2292" y="3184"/>
                </a:cubicBezTo>
                <a:lnTo>
                  <a:pt x="2292" y="83"/>
                </a:lnTo>
                <a:cubicBezTo>
                  <a:pt x="2292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6" name="Freeform 13"/>
          <p:cNvSpPr>
            <a:spLocks/>
          </p:cNvSpPr>
          <p:nvPr/>
        </p:nvSpPr>
        <p:spPr bwMode="auto">
          <a:xfrm>
            <a:off x="4632104" y="3751284"/>
            <a:ext cx="1115618" cy="2123944"/>
          </a:xfrm>
          <a:custGeom>
            <a:avLst/>
            <a:gdLst>
              <a:gd name="T0" fmla="*/ 2209 w 2292"/>
              <a:gd name="T1" fmla="*/ 0 h 3266"/>
              <a:gd name="T2" fmla="*/ 83 w 2292"/>
              <a:gd name="T3" fmla="*/ 0 h 3266"/>
              <a:gd name="T4" fmla="*/ 0 w 2292"/>
              <a:gd name="T5" fmla="*/ 83 h 3266"/>
              <a:gd name="T6" fmla="*/ 0 w 2292"/>
              <a:gd name="T7" fmla="*/ 3183 h 3266"/>
              <a:gd name="T8" fmla="*/ 83 w 2292"/>
              <a:gd name="T9" fmla="*/ 3266 h 3266"/>
              <a:gd name="T10" fmla="*/ 2209 w 2292"/>
              <a:gd name="T11" fmla="*/ 3266 h 3266"/>
              <a:gd name="T12" fmla="*/ 2292 w 2292"/>
              <a:gd name="T13" fmla="*/ 3183 h 3266"/>
              <a:gd name="T14" fmla="*/ 2292 w 2292"/>
              <a:gd name="T15" fmla="*/ 83 h 3266"/>
              <a:gd name="T16" fmla="*/ 2209 w 2292"/>
              <a:gd name="T17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3266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3"/>
                </a:lnTo>
                <a:cubicBezTo>
                  <a:pt x="0" y="3229"/>
                  <a:pt x="37" y="3266"/>
                  <a:pt x="83" y="3266"/>
                </a:cubicBezTo>
                <a:lnTo>
                  <a:pt x="2209" y="3266"/>
                </a:lnTo>
                <a:cubicBezTo>
                  <a:pt x="2255" y="3266"/>
                  <a:pt x="2292" y="3229"/>
                  <a:pt x="2292" y="3183"/>
                </a:cubicBezTo>
                <a:lnTo>
                  <a:pt x="2292" y="83"/>
                </a:lnTo>
                <a:cubicBezTo>
                  <a:pt x="2292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7" name="Freeform 14"/>
          <p:cNvSpPr>
            <a:spLocks/>
          </p:cNvSpPr>
          <p:nvPr/>
        </p:nvSpPr>
        <p:spPr bwMode="auto">
          <a:xfrm>
            <a:off x="3451657" y="3751284"/>
            <a:ext cx="1116587" cy="2123944"/>
          </a:xfrm>
          <a:custGeom>
            <a:avLst/>
            <a:gdLst>
              <a:gd name="T0" fmla="*/ 2209 w 2293"/>
              <a:gd name="T1" fmla="*/ 0 h 3266"/>
              <a:gd name="T2" fmla="*/ 83 w 2293"/>
              <a:gd name="T3" fmla="*/ 0 h 3266"/>
              <a:gd name="T4" fmla="*/ 0 w 2293"/>
              <a:gd name="T5" fmla="*/ 83 h 3266"/>
              <a:gd name="T6" fmla="*/ 0 w 2293"/>
              <a:gd name="T7" fmla="*/ 3183 h 3266"/>
              <a:gd name="T8" fmla="*/ 83 w 2293"/>
              <a:gd name="T9" fmla="*/ 3266 h 3266"/>
              <a:gd name="T10" fmla="*/ 2209 w 2293"/>
              <a:gd name="T11" fmla="*/ 3266 h 3266"/>
              <a:gd name="T12" fmla="*/ 2293 w 2293"/>
              <a:gd name="T13" fmla="*/ 3183 h 3266"/>
              <a:gd name="T14" fmla="*/ 2293 w 2293"/>
              <a:gd name="T15" fmla="*/ 83 h 3266"/>
              <a:gd name="T16" fmla="*/ 2209 w 2293"/>
              <a:gd name="T17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3" h="3266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3"/>
                </a:lnTo>
                <a:cubicBezTo>
                  <a:pt x="0" y="3229"/>
                  <a:pt x="37" y="3266"/>
                  <a:pt x="83" y="3266"/>
                </a:cubicBezTo>
                <a:lnTo>
                  <a:pt x="2209" y="3266"/>
                </a:lnTo>
                <a:cubicBezTo>
                  <a:pt x="2255" y="3266"/>
                  <a:pt x="2293" y="3229"/>
                  <a:pt x="2293" y="3183"/>
                </a:cubicBezTo>
                <a:lnTo>
                  <a:pt x="2293" y="83"/>
                </a:lnTo>
                <a:cubicBezTo>
                  <a:pt x="2293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9" name="文本占位符 38"/>
          <p:cNvSpPr>
            <a:spLocks noGrp="1"/>
          </p:cNvSpPr>
          <p:nvPr>
            <p:ph type="body" sz="quarter" idx="10" hasCustomPrompt="1"/>
          </p:nvPr>
        </p:nvSpPr>
        <p:spPr>
          <a:xfrm>
            <a:off x="6924841" y="4940163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6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511426" y="3395437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7" name="文本占位符 38"/>
          <p:cNvSpPr>
            <a:spLocks noGrp="1"/>
          </p:cNvSpPr>
          <p:nvPr>
            <p:ph type="body" sz="quarter" idx="12" hasCustomPrompt="1"/>
          </p:nvPr>
        </p:nvSpPr>
        <p:spPr>
          <a:xfrm>
            <a:off x="517269" y="5007666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8" name="文本占位符 38"/>
          <p:cNvSpPr>
            <a:spLocks noGrp="1"/>
          </p:cNvSpPr>
          <p:nvPr>
            <p:ph type="body" sz="quarter" idx="13" hasCustomPrompt="1"/>
          </p:nvPr>
        </p:nvSpPr>
        <p:spPr>
          <a:xfrm>
            <a:off x="6836482" y="1708275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9" name="文本占位符 38"/>
          <p:cNvSpPr>
            <a:spLocks noGrp="1"/>
          </p:cNvSpPr>
          <p:nvPr>
            <p:ph type="body" sz="quarter" idx="14" hasCustomPrompt="1"/>
          </p:nvPr>
        </p:nvSpPr>
        <p:spPr>
          <a:xfrm>
            <a:off x="6924841" y="3336532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50" name="文本占位符 38"/>
          <p:cNvSpPr>
            <a:spLocks noGrp="1"/>
          </p:cNvSpPr>
          <p:nvPr>
            <p:ph type="body" sz="quarter" idx="15" hasCustomPrompt="1"/>
          </p:nvPr>
        </p:nvSpPr>
        <p:spPr>
          <a:xfrm>
            <a:off x="617444" y="1860676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</p:spTree>
    <p:extLst>
      <p:ext uri="{BB962C8B-B14F-4D97-AF65-F5344CB8AC3E}">
        <p14:creationId xmlns:p14="http://schemas.microsoft.com/office/powerpoint/2010/main" val="791704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燕尾形 10"/>
          <p:cNvSpPr/>
          <p:nvPr/>
        </p:nvSpPr>
        <p:spPr>
          <a:xfrm>
            <a:off x="7531084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2" name="燕尾形 11"/>
          <p:cNvSpPr/>
          <p:nvPr/>
        </p:nvSpPr>
        <p:spPr>
          <a:xfrm>
            <a:off x="7833825" y="414578"/>
            <a:ext cx="161462" cy="209140"/>
          </a:xfrm>
          <a:prstGeom prst="chevron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3" name="燕尾形 12"/>
          <p:cNvSpPr/>
          <p:nvPr/>
        </p:nvSpPr>
        <p:spPr>
          <a:xfrm>
            <a:off x="8136566" y="414578"/>
            <a:ext cx="161462" cy="209140"/>
          </a:xfrm>
          <a:prstGeom prst="chevron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4" name="燕尾形 13"/>
          <p:cNvSpPr/>
          <p:nvPr/>
        </p:nvSpPr>
        <p:spPr>
          <a:xfrm>
            <a:off x="8439306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5" name="燕尾形 14"/>
          <p:cNvSpPr/>
          <p:nvPr/>
        </p:nvSpPr>
        <p:spPr>
          <a:xfrm>
            <a:off x="8742047" y="414578"/>
            <a:ext cx="161462" cy="209140"/>
          </a:xfrm>
          <a:prstGeom prst="chevron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cxnSp>
        <p:nvCxnSpPr>
          <p:cNvPr id="18" name="直接连接符 17"/>
          <p:cNvCxnSpPr/>
          <p:nvPr/>
        </p:nvCxnSpPr>
        <p:spPr>
          <a:xfrm>
            <a:off x="158635" y="6522441"/>
            <a:ext cx="8933308" cy="232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77097" y="125002"/>
            <a:ext cx="3176441" cy="498717"/>
          </a:xfrm>
          <a:prstGeom prst="rect">
            <a:avLst/>
          </a:prstGeom>
        </p:spPr>
        <p:txBody>
          <a:bodyPr vert="horz" lIns="123444" tIns="61722" rIns="123444" bIns="61722" rtlCol="0" anchor="ctr">
            <a:noAutofit/>
          </a:bodyPr>
          <a:lstStyle>
            <a:lvl1pPr>
              <a:defRPr lang="zh-CN" altLang="en-US" sz="187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l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374360"/>
            <a:ext cx="317270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  <p:sp>
        <p:nvSpPr>
          <p:cNvPr id="16" name="矩形 15"/>
          <p:cNvSpPr/>
          <p:nvPr/>
        </p:nvSpPr>
        <p:spPr>
          <a:xfrm>
            <a:off x="343296" y="374360"/>
            <a:ext cx="115252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</p:spTree>
    <p:extLst>
      <p:ext uri="{BB962C8B-B14F-4D97-AF65-F5344CB8AC3E}">
        <p14:creationId xmlns:p14="http://schemas.microsoft.com/office/powerpoint/2010/main" val="4107973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与内容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燕尾形 10"/>
          <p:cNvSpPr/>
          <p:nvPr/>
        </p:nvSpPr>
        <p:spPr>
          <a:xfrm>
            <a:off x="7531084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2" name="燕尾形 11"/>
          <p:cNvSpPr/>
          <p:nvPr/>
        </p:nvSpPr>
        <p:spPr>
          <a:xfrm>
            <a:off x="7833825" y="414578"/>
            <a:ext cx="161462" cy="209140"/>
          </a:xfrm>
          <a:prstGeom prst="chevron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3" name="燕尾形 12"/>
          <p:cNvSpPr/>
          <p:nvPr/>
        </p:nvSpPr>
        <p:spPr>
          <a:xfrm>
            <a:off x="8136566" y="414578"/>
            <a:ext cx="161462" cy="209140"/>
          </a:xfrm>
          <a:prstGeom prst="chevron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4" name="燕尾形 13"/>
          <p:cNvSpPr/>
          <p:nvPr/>
        </p:nvSpPr>
        <p:spPr>
          <a:xfrm>
            <a:off x="8439306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5" name="燕尾形 14"/>
          <p:cNvSpPr/>
          <p:nvPr/>
        </p:nvSpPr>
        <p:spPr>
          <a:xfrm>
            <a:off x="8742047" y="414578"/>
            <a:ext cx="161462" cy="209140"/>
          </a:xfrm>
          <a:prstGeom prst="chevron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cxnSp>
        <p:nvCxnSpPr>
          <p:cNvPr id="18" name="直接连接符 17"/>
          <p:cNvCxnSpPr/>
          <p:nvPr/>
        </p:nvCxnSpPr>
        <p:spPr>
          <a:xfrm>
            <a:off x="158635" y="6522441"/>
            <a:ext cx="8933308" cy="232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77097" y="125002"/>
            <a:ext cx="3176441" cy="498717"/>
          </a:xfrm>
          <a:prstGeom prst="rect">
            <a:avLst/>
          </a:prstGeom>
        </p:spPr>
        <p:txBody>
          <a:bodyPr vert="horz" lIns="123444" tIns="61722" rIns="123444" bIns="61722" rtlCol="0" anchor="ctr">
            <a:noAutofit/>
          </a:bodyPr>
          <a:lstStyle>
            <a:lvl1pPr>
              <a:defRPr lang="zh-CN" altLang="en-US" sz="187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l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374360"/>
            <a:ext cx="317270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  <p:sp>
        <p:nvSpPr>
          <p:cNvPr id="16" name="矩形 15"/>
          <p:cNvSpPr/>
          <p:nvPr/>
        </p:nvSpPr>
        <p:spPr>
          <a:xfrm>
            <a:off x="343296" y="374360"/>
            <a:ext cx="115252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</p:spTree>
    <p:extLst>
      <p:ext uri="{BB962C8B-B14F-4D97-AF65-F5344CB8AC3E}">
        <p14:creationId xmlns:p14="http://schemas.microsoft.com/office/powerpoint/2010/main" val="324850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1_标题幻灯片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7"/>
          <p:cNvSpPr>
            <a:spLocks noGrp="1"/>
          </p:cNvSpPr>
          <p:nvPr>
            <p:ph type="ctrTitle"/>
          </p:nvPr>
        </p:nvSpPr>
        <p:spPr>
          <a:xfrm>
            <a:off x="468313" y="2997200"/>
            <a:ext cx="8207375" cy="9604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r">
              <a:defRPr sz="3400" b="0">
                <a:solidFill>
                  <a:schemeClr val="tx1"/>
                </a:solidFill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2" name="Rectangle 31"/>
          <p:cNvSpPr>
            <a:spLocks noGrp="1"/>
          </p:cNvSpPr>
          <p:nvPr>
            <p:ph type="subTitle" idx="1" hasCustomPrompt="1"/>
          </p:nvPr>
        </p:nvSpPr>
        <p:spPr>
          <a:xfrm>
            <a:off x="468313" y="3952875"/>
            <a:ext cx="8207375" cy="40798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r">
              <a:buNone/>
              <a:defRPr sz="1800" b="0">
                <a:ea typeface="微软雅黑" panose="020B0503020204020204" charset="-122"/>
              </a:defRPr>
            </a:lvl1pPr>
            <a:lvl2pPr marL="457200" lvl="1" indent="0" algn="ctr">
              <a:buNone/>
              <a:defRPr sz="1800" b="1">
                <a:ea typeface="华文细黑" panose="02010600040101010101" pitchFamily="2" charset="-122"/>
              </a:defRPr>
            </a:lvl2pPr>
            <a:lvl3pPr marL="914400" lvl="2" indent="0" algn="ctr">
              <a:buNone/>
              <a:defRPr sz="1800" b="1">
                <a:ea typeface="华文细黑" panose="02010600040101010101" pitchFamily="2" charset="-122"/>
              </a:defRPr>
            </a:lvl3pPr>
            <a:lvl4pPr marL="1371600" lvl="3" indent="0" algn="ctr">
              <a:buNone/>
              <a:defRPr sz="1800" b="1">
                <a:ea typeface="华文细黑" panose="02010600040101010101" pitchFamily="2" charset="-122"/>
              </a:defRPr>
            </a:lvl4pPr>
            <a:lvl5pPr marL="1828800" lvl="4" indent="0" algn="ctr">
              <a:buNone/>
              <a:defRPr sz="1800" b="1">
                <a:ea typeface="华文细黑" panose="02010600040101010101" pitchFamily="2" charset="-122"/>
              </a:defRPr>
            </a:lvl5pPr>
          </a:lstStyle>
          <a:p>
            <a:pPr lvl="0"/>
            <a:r>
              <a:rPr lang="zh-CN" altLang="en-US"/>
              <a:t>单击添加署名或公司信息</a:t>
            </a:r>
          </a:p>
        </p:txBody>
      </p:sp>
    </p:spTree>
    <p:extLst>
      <p:ext uri="{BB962C8B-B14F-4D97-AF65-F5344CB8AC3E}">
        <p14:creationId xmlns:p14="http://schemas.microsoft.com/office/powerpoint/2010/main" val="3432526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32ECB4F7-CDA6-4D6A-8231-574AF9D11862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6356351"/>
            <a:ext cx="2895599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1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460C981-4EE3-450C-BD26-AA72518E1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465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1614" cy="5183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074" y="1125538"/>
            <a:ext cx="4021614" cy="5183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52723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2083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625" y="609600"/>
            <a:ext cx="8540750" cy="5489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7C1AEE4-2BF6-40D6-8F53-C6691EB9B6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577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99000">
              <a:schemeClr val="bg1">
                <a:lumMod val="9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363837" y="615637"/>
            <a:ext cx="8293540" cy="18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43"/>
          <p:cNvSpPr txBox="1"/>
          <p:nvPr/>
        </p:nvSpPr>
        <p:spPr>
          <a:xfrm>
            <a:off x="1910375" y="8884826"/>
            <a:ext cx="896399" cy="377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  <p:sp>
        <p:nvSpPr>
          <p:cNvPr id="54" name="标题占位符 53"/>
          <p:cNvSpPr>
            <a:spLocks noGrp="1"/>
          </p:cNvSpPr>
          <p:nvPr>
            <p:ph type="title"/>
          </p:nvPr>
        </p:nvSpPr>
        <p:spPr>
          <a:xfrm>
            <a:off x="363836" y="75415"/>
            <a:ext cx="7886700" cy="485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85800" y="995892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71396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</p:sldLayoutIdLst>
  <p:txStyles>
    <p:titleStyle>
      <a:lvl1pPr algn="l" defTabSz="825056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9396" indent="-309396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874" kern="1200">
          <a:solidFill>
            <a:schemeClr val="tx1"/>
          </a:solidFill>
          <a:latin typeface="+mn-lt"/>
          <a:ea typeface="+mn-ea"/>
          <a:cs typeface="+mn-cs"/>
        </a:defRPr>
      </a:lvl1pPr>
      <a:lvl2pPr marL="670358" indent="-257830" algn="l" defTabSz="825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2540" kern="1200">
          <a:solidFill>
            <a:schemeClr val="tx1"/>
          </a:solidFill>
          <a:latin typeface="+mn-lt"/>
          <a:ea typeface="+mn-ea"/>
          <a:cs typeface="+mn-cs"/>
        </a:defRPr>
      </a:lvl2pPr>
      <a:lvl3pPr marL="1031319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139" kern="1200">
          <a:solidFill>
            <a:schemeClr val="tx1"/>
          </a:solidFill>
          <a:latin typeface="+mn-lt"/>
          <a:ea typeface="+mn-ea"/>
          <a:cs typeface="+mn-cs"/>
        </a:defRPr>
      </a:lvl3pPr>
      <a:lvl4pPr marL="1443846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56373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»"/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68901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681429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093956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506483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1pPr>
      <a:lvl2pPr marL="412527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2pPr>
      <a:lvl3pPr marL="825056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3pPr>
      <a:lvl4pPr marL="1237583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4pPr>
      <a:lvl5pPr marL="165011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5pPr>
      <a:lvl6pPr marL="2062637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6pPr>
      <a:lvl7pPr marL="2475165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7pPr>
      <a:lvl8pPr marL="2887692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8pPr>
      <a:lvl9pPr marL="330022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6191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271" name="Object 7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2381733593"/>
              </p:ext>
            </p:extLst>
          </p:nvPr>
        </p:nvGraphicFramePr>
        <p:xfrm>
          <a:off x="838200" y="617538"/>
          <a:ext cx="7696200" cy="547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581527" imgH="5473695" progId="Visio.Drawing.11">
                  <p:embed/>
                </p:oleObj>
              </mc:Choice>
              <mc:Fallback>
                <p:oleObj name="Visio" r:id="rId2" imgW="5581527" imgH="5473695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617538"/>
                        <a:ext cx="7696200" cy="547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新方案的特点</a:t>
            </a:r>
          </a:p>
        </p:txBody>
      </p:sp>
      <p:sp>
        <p:nvSpPr>
          <p:cNvPr id="14745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68313" y="1125538"/>
            <a:ext cx="8207375" cy="4437062"/>
          </a:xfrm>
        </p:spPr>
        <p:txBody>
          <a:bodyPr/>
          <a:lstStyle/>
          <a:p>
            <a:r>
              <a:rPr lang="zh-CN" altLang="en-US" sz="3200" dirty="0"/>
              <a:t>优势</a:t>
            </a:r>
          </a:p>
          <a:p>
            <a:pPr lvl="1"/>
            <a:r>
              <a:rPr lang="zh-CN" altLang="en-US" sz="2800" dirty="0"/>
              <a:t>容易增加或更换新的产品系列</a:t>
            </a:r>
            <a:br>
              <a:rPr lang="zh-CN" altLang="en-US" sz="2800" dirty="0"/>
            </a:br>
            <a:r>
              <a:rPr lang="zh-CN" altLang="en-US" sz="2800" dirty="0"/>
              <a:t>（如增加高等数学系列，更换专业英语系列为英文写作系类）</a:t>
            </a:r>
          </a:p>
          <a:p>
            <a:pPr lvl="1"/>
            <a:r>
              <a:rPr lang="zh-CN" altLang="en-US" sz="2800" dirty="0"/>
              <a:t>限制用户只能使用同一个系列中的产品</a:t>
            </a:r>
          </a:p>
          <a:p>
            <a:r>
              <a:rPr lang="zh-CN" altLang="en-US" sz="3200" dirty="0"/>
              <a:t>劣势</a:t>
            </a:r>
          </a:p>
          <a:p>
            <a:pPr lvl="1"/>
            <a:r>
              <a:rPr lang="zh-CN" altLang="en-US" sz="2800" dirty="0"/>
              <a:t>不易增加新的产品树（如增加教室类的继承树）</a:t>
            </a: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抽象工厂模式结构</a:t>
            </a:r>
          </a:p>
        </p:txBody>
      </p:sp>
      <p:pic>
        <p:nvPicPr>
          <p:cNvPr id="148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8382000" cy="505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抽象工厂模式</a:t>
            </a:r>
          </a:p>
        </p:txBody>
      </p:sp>
      <p:sp>
        <p:nvSpPr>
          <p:cNvPr id="150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1625" y="1524000"/>
            <a:ext cx="8540750" cy="4953000"/>
          </a:xfrm>
        </p:spPr>
        <p:txBody>
          <a:bodyPr/>
          <a:lstStyle/>
          <a:p>
            <a:r>
              <a:rPr lang="zh-CN" altLang="en-US"/>
              <a:t>适应性</a:t>
            </a:r>
          </a:p>
          <a:p>
            <a:pPr lvl="1"/>
            <a:r>
              <a:rPr lang="zh-CN" altLang="en-US"/>
              <a:t>存在多个产品族</a:t>
            </a:r>
            <a:r>
              <a:rPr lang="en-US" altLang="zh-CN"/>
              <a:t>(</a:t>
            </a:r>
            <a:r>
              <a:rPr lang="zh-CN" altLang="en-US"/>
              <a:t>系列</a:t>
            </a:r>
            <a:r>
              <a:rPr lang="en-US" altLang="zh-CN"/>
              <a:t>),</a:t>
            </a:r>
            <a:r>
              <a:rPr lang="zh-CN" altLang="en-US"/>
              <a:t>客户只消费其中某一族产品；</a:t>
            </a:r>
          </a:p>
          <a:p>
            <a:pPr lvl="1"/>
            <a:r>
              <a:rPr lang="zh-CN" altLang="en-US"/>
              <a:t>需要在设计时，体现上述特性</a:t>
            </a:r>
          </a:p>
          <a:p>
            <a:r>
              <a:rPr lang="zh-CN" altLang="en-US"/>
              <a:t>优点</a:t>
            </a:r>
          </a:p>
          <a:p>
            <a:pPr lvl="1"/>
            <a:r>
              <a:rPr lang="zh-CN" altLang="en-US"/>
              <a:t>容易更换产品系列</a:t>
            </a:r>
          </a:p>
          <a:p>
            <a:pPr lvl="1"/>
            <a:r>
              <a:rPr lang="zh-CN" altLang="en-US"/>
              <a:t>限制客户跨系列消费产品；</a:t>
            </a:r>
          </a:p>
          <a:p>
            <a:r>
              <a:rPr lang="zh-CN" altLang="en-US"/>
              <a:t>不足</a:t>
            </a:r>
          </a:p>
          <a:p>
            <a:pPr lvl="1"/>
            <a:r>
              <a:rPr lang="zh-CN" altLang="en-US"/>
              <a:t>难以添加新种类产品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抽象工厂模式例</a:t>
            </a:r>
          </a:p>
        </p:txBody>
      </p:sp>
      <p:sp>
        <p:nvSpPr>
          <p:cNvPr id="149507" name="Rectangle 3"/>
          <p:cNvSpPr>
            <a:spLocks noGrp="1" noRot="1" noChangeArrowheads="1"/>
          </p:cNvSpPr>
          <p:nvPr>
            <p:ph idx="4294967295"/>
          </p:nvPr>
        </p:nvSpPr>
        <p:spPr>
          <a:xfrm>
            <a:off x="1257300" y="995363"/>
            <a:ext cx="7886700" cy="4351337"/>
          </a:xfrm>
        </p:spPr>
        <p:txBody>
          <a:bodyPr/>
          <a:lstStyle/>
          <a:p>
            <a:r>
              <a:rPr lang="zh-CN" altLang="en-US" dirty="0"/>
              <a:t>控件有多种（如</a:t>
            </a:r>
            <a:r>
              <a:rPr lang="en-US" altLang="zh-CN" dirty="0"/>
              <a:t>Button</a:t>
            </a:r>
            <a:r>
              <a:rPr lang="zh-CN" altLang="en-US" dirty="0"/>
              <a:t>，</a:t>
            </a:r>
            <a:r>
              <a:rPr lang="en-US" altLang="zh-CN" dirty="0" err="1"/>
              <a:t>TextBox</a:t>
            </a:r>
            <a:r>
              <a:rPr lang="zh-CN" altLang="en-US" dirty="0"/>
              <a:t>，</a:t>
            </a:r>
            <a:r>
              <a:rPr lang="en-US" altLang="zh-CN" dirty="0" err="1"/>
              <a:t>ListBox</a:t>
            </a:r>
            <a:r>
              <a:rPr lang="zh-CN" altLang="en-US" dirty="0"/>
              <a:t>等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平台有多种（如</a:t>
            </a:r>
            <a:r>
              <a:rPr lang="en-US" altLang="zh-CN" dirty="0"/>
              <a:t>Window</a:t>
            </a:r>
            <a:r>
              <a:rPr lang="zh-CN" altLang="en-US" dirty="0"/>
              <a:t>，</a:t>
            </a:r>
            <a:r>
              <a:rPr lang="en-US" altLang="zh-CN" dirty="0"/>
              <a:t>Linux</a:t>
            </a:r>
            <a:r>
              <a:rPr lang="zh-CN" altLang="en-US" dirty="0"/>
              <a:t>，</a:t>
            </a:r>
            <a:r>
              <a:rPr lang="en-US" altLang="zh-CN" dirty="0" err="1"/>
              <a:t>Androd</a:t>
            </a:r>
            <a:r>
              <a:rPr lang="zh-CN" altLang="en-US" dirty="0"/>
              <a:t>等）</a:t>
            </a: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4800" y="76200"/>
            <a:ext cx="3889375" cy="914400"/>
          </a:xfrm>
        </p:spPr>
        <p:txBody>
          <a:bodyPr/>
          <a:lstStyle/>
          <a:p>
            <a:r>
              <a:rPr lang="zh-CN" altLang="en-US" sz="4000" dirty="0"/>
              <a:t>类的组织形式</a:t>
            </a:r>
            <a:r>
              <a:rPr lang="en-US" altLang="zh-CN" sz="4000" dirty="0"/>
              <a:t>-1</a:t>
            </a:r>
          </a:p>
        </p:txBody>
      </p:sp>
      <p:graphicFrame>
        <p:nvGraphicFramePr>
          <p:cNvPr id="151556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2064730"/>
              </p:ext>
            </p:extLst>
          </p:nvPr>
        </p:nvGraphicFramePr>
        <p:xfrm>
          <a:off x="1219200" y="1370013"/>
          <a:ext cx="6324600" cy="487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701709" imgH="3601773" progId="Visio.Drawing.11">
                  <p:embed/>
                </p:oleObj>
              </mc:Choice>
              <mc:Fallback>
                <p:oleObj name="Visio" r:id="rId2" imgW="2701709" imgH="3601773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370013"/>
                        <a:ext cx="6324600" cy="487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组织形式</a:t>
            </a:r>
            <a:r>
              <a:rPr lang="en-US" altLang="zh-CN"/>
              <a:t>-1</a:t>
            </a:r>
            <a:r>
              <a:rPr lang="zh-CN" altLang="en-US"/>
              <a:t>的解决方案</a:t>
            </a:r>
          </a:p>
        </p:txBody>
      </p:sp>
      <p:sp>
        <p:nvSpPr>
          <p:cNvPr id="15360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工厂方法最合适</a:t>
            </a:r>
          </a:p>
          <a:p>
            <a:pPr lvl="1"/>
            <a:r>
              <a:rPr lang="zh-CN" altLang="en-US" dirty="0"/>
              <a:t>容易扩展新的子类控件</a:t>
            </a:r>
          </a:p>
          <a:p>
            <a:pPr lvl="1"/>
            <a:r>
              <a:rPr lang="zh-CN" altLang="en-US" dirty="0"/>
              <a:t>容易选择不同平台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609600"/>
            <a:ext cx="765175" cy="5562600"/>
          </a:xfrm>
        </p:spPr>
        <p:txBody>
          <a:bodyPr/>
          <a:lstStyle/>
          <a:p>
            <a:r>
              <a:rPr lang="zh-CN" altLang="en-US"/>
              <a:t>类的组织形式</a:t>
            </a:r>
            <a:r>
              <a:rPr lang="en-US" altLang="zh-CN"/>
              <a:t>-2</a:t>
            </a:r>
          </a:p>
        </p:txBody>
      </p:sp>
      <p:graphicFrame>
        <p:nvGraphicFramePr>
          <p:cNvPr id="15462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447800" y="1290638"/>
          <a:ext cx="7391400" cy="465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492857" imgH="3457780" progId="Visio.Drawing.11">
                  <p:embed/>
                </p:oleObj>
              </mc:Choice>
              <mc:Fallback>
                <p:oleObj name="Visio" r:id="rId2" imgW="5492857" imgH="345778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290638"/>
                        <a:ext cx="7391400" cy="465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组织形式</a:t>
            </a:r>
            <a:r>
              <a:rPr lang="en-US" altLang="zh-CN"/>
              <a:t>-2</a:t>
            </a:r>
            <a:r>
              <a:rPr lang="zh-CN" altLang="en-US"/>
              <a:t>的解决方案</a:t>
            </a:r>
          </a:p>
        </p:txBody>
      </p:sp>
      <p:sp>
        <p:nvSpPr>
          <p:cNvPr id="156675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1905000"/>
            <a:ext cx="4651375" cy="4194175"/>
          </a:xfrm>
        </p:spPr>
        <p:txBody>
          <a:bodyPr/>
          <a:lstStyle/>
          <a:p>
            <a:r>
              <a:rPr lang="zh-CN" altLang="en-US" sz="2800"/>
              <a:t>工厂方法</a:t>
            </a:r>
          </a:p>
          <a:p>
            <a:pPr lvl="1"/>
            <a:r>
              <a:rPr lang="zh-CN" altLang="en-US" sz="2400"/>
              <a:t>灵活（易扩展平台，易扩展控件）</a:t>
            </a:r>
          </a:p>
          <a:p>
            <a:pPr lvl="1"/>
            <a:r>
              <a:rPr lang="zh-CN" altLang="en-US" sz="2400"/>
              <a:t>但使用易出错（应限定在同一平台中）</a:t>
            </a:r>
          </a:p>
          <a:p>
            <a:r>
              <a:rPr lang="zh-CN" altLang="en-US" sz="2800"/>
              <a:t>抽象工厂（右图）</a:t>
            </a:r>
          </a:p>
        </p:txBody>
      </p:sp>
      <p:graphicFrame>
        <p:nvGraphicFramePr>
          <p:cNvPr id="15667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572000" y="2560638"/>
          <a:ext cx="4267200" cy="2573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832785" imgH="1708677" progId="Visio.Drawing.11">
                  <p:embed/>
                </p:oleObj>
              </mc:Choice>
              <mc:Fallback>
                <p:oleObj name="Visio" r:id="rId2" imgW="2832785" imgH="1708677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560638"/>
                        <a:ext cx="4267200" cy="2573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5769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class  </a:t>
            </a:r>
            <a:r>
              <a:rPr lang="en-US" altLang="zh-CN" dirty="0" err="1"/>
              <a:t>AbstractFactory</a:t>
            </a:r>
            <a:r>
              <a:rPr lang="en-US" altLang="zh-CN" dirty="0"/>
              <a:t>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Public</a:t>
            </a:r>
            <a:r>
              <a:rPr lang="zh-CN" altLang="en-US" dirty="0"/>
              <a:t>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        </a:t>
            </a:r>
            <a:r>
              <a:rPr lang="en-US" altLang="zh-CN" dirty="0"/>
              <a:t>virtual  Button    * </a:t>
            </a:r>
            <a:r>
              <a:rPr lang="en-US" altLang="zh-CN" dirty="0" err="1"/>
              <a:t>createButton</a:t>
            </a:r>
            <a:r>
              <a:rPr lang="en-US" altLang="zh-CN" dirty="0"/>
              <a:t>() = 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        virtual  </a:t>
            </a:r>
            <a:r>
              <a:rPr lang="en-US" altLang="zh-CN" dirty="0" err="1"/>
              <a:t>TextBox</a:t>
            </a:r>
            <a:r>
              <a:rPr lang="en-US" altLang="zh-CN" dirty="0"/>
              <a:t> * </a:t>
            </a:r>
            <a:r>
              <a:rPr lang="en-US" altLang="zh-CN" dirty="0" err="1"/>
              <a:t>createTextBox</a:t>
            </a:r>
            <a:r>
              <a:rPr lang="en-US" altLang="zh-CN" dirty="0"/>
              <a:t>() = 0;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        virtual  </a:t>
            </a:r>
            <a:r>
              <a:rPr lang="en-US" altLang="zh-CN" dirty="0" err="1"/>
              <a:t>ListBox</a:t>
            </a:r>
            <a:r>
              <a:rPr lang="en-US" altLang="zh-CN" dirty="0"/>
              <a:t>  *  </a:t>
            </a:r>
            <a:r>
              <a:rPr lang="en-US" altLang="zh-CN" dirty="0" err="1"/>
              <a:t>createListBox</a:t>
            </a:r>
            <a:r>
              <a:rPr lang="en-US" altLang="zh-CN" dirty="0"/>
              <a:t>() = 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        ….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}</a:t>
            </a:r>
            <a:r>
              <a:rPr lang="zh-CN" altLang="en-US" dirty="0"/>
              <a:t>；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抽象工厂模式</a:t>
            </a:r>
            <a:r>
              <a:rPr lang="en-US" altLang="zh-CN" dirty="0"/>
              <a:t>---</a:t>
            </a:r>
            <a:r>
              <a:rPr lang="zh-CN" altLang="en-US" dirty="0"/>
              <a:t>意图</a:t>
            </a:r>
          </a:p>
        </p:txBody>
      </p:sp>
      <p:graphicFrame>
        <p:nvGraphicFramePr>
          <p:cNvPr id="116745" name="Object 9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8526351"/>
              </p:ext>
            </p:extLst>
          </p:nvPr>
        </p:nvGraphicFramePr>
        <p:xfrm>
          <a:off x="914400" y="2487613"/>
          <a:ext cx="7315200" cy="218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185600" imgH="1549667" progId="Visio.Drawing.11">
                  <p:embed/>
                </p:oleObj>
              </mc:Choice>
              <mc:Fallback>
                <p:oleObj name="Visio" r:id="rId2" imgW="5185600" imgH="1549667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487613"/>
                        <a:ext cx="7315200" cy="218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1625" y="1219200"/>
            <a:ext cx="8540750" cy="4879975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class </a:t>
            </a:r>
            <a:r>
              <a:rPr lang="en-US" altLang="zh-CN" sz="2800" dirty="0" err="1"/>
              <a:t>WinFactory</a:t>
            </a:r>
            <a:r>
              <a:rPr lang="en-US" altLang="zh-CN" sz="2800" dirty="0"/>
              <a:t>: public </a:t>
            </a:r>
            <a:r>
              <a:rPr lang="en-US" altLang="zh-CN" sz="2800" dirty="0" err="1"/>
              <a:t>AbstractFactory</a:t>
            </a:r>
            <a:r>
              <a:rPr lang="en-US" altLang="zh-CN" sz="2800" dirty="0"/>
              <a:t> 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public: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     virtual  Button    * </a:t>
            </a:r>
            <a:r>
              <a:rPr lang="en-US" altLang="zh-CN" sz="2800" dirty="0" err="1"/>
              <a:t>createButton</a:t>
            </a:r>
            <a:r>
              <a:rPr lang="en-US" altLang="zh-CN" sz="2800" dirty="0"/>
              <a:t>()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        { return new </a:t>
            </a:r>
            <a:r>
              <a:rPr lang="en-US" altLang="zh-CN" sz="2800" dirty="0" err="1"/>
              <a:t>WinButton</a:t>
            </a:r>
            <a:r>
              <a:rPr lang="en-US" altLang="zh-CN" sz="2800" dirty="0"/>
              <a:t>; 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     virtual  </a:t>
            </a:r>
            <a:r>
              <a:rPr lang="en-US" altLang="zh-CN" sz="2800" dirty="0" err="1"/>
              <a:t>TextBox</a:t>
            </a:r>
            <a:r>
              <a:rPr lang="en-US" altLang="zh-CN" sz="2800" dirty="0"/>
              <a:t> * </a:t>
            </a:r>
            <a:r>
              <a:rPr lang="en-US" altLang="zh-CN" sz="2800" dirty="0" err="1"/>
              <a:t>createTextBox</a:t>
            </a:r>
            <a:r>
              <a:rPr lang="en-US" altLang="zh-CN" sz="2800" dirty="0"/>
              <a:t>()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        { return new </a:t>
            </a:r>
            <a:r>
              <a:rPr lang="en-US" altLang="zh-CN" sz="2800" dirty="0" err="1"/>
              <a:t>WinTextBox</a:t>
            </a:r>
            <a:r>
              <a:rPr lang="en-US" altLang="zh-CN" sz="2800" dirty="0"/>
              <a:t>; }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     virtual  </a:t>
            </a:r>
            <a:r>
              <a:rPr lang="en-US" altLang="zh-CN" sz="2800" dirty="0" err="1"/>
              <a:t>ListBox</a:t>
            </a:r>
            <a:r>
              <a:rPr lang="en-US" altLang="zh-CN" sz="2800" dirty="0"/>
              <a:t>  *  </a:t>
            </a:r>
            <a:r>
              <a:rPr lang="en-US" altLang="zh-CN" sz="2800" dirty="0" err="1"/>
              <a:t>createListBox</a:t>
            </a:r>
            <a:r>
              <a:rPr lang="en-US" altLang="zh-CN" sz="2800" dirty="0"/>
              <a:t>()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        { return new </a:t>
            </a:r>
            <a:r>
              <a:rPr lang="en-US" altLang="zh-CN" sz="2800" dirty="0" err="1"/>
              <a:t>WinListBox</a:t>
            </a:r>
            <a:r>
              <a:rPr lang="en-US" altLang="zh-CN" sz="2800" dirty="0"/>
              <a:t>; 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     ….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};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1625" y="1066800"/>
            <a:ext cx="8540750" cy="5032375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class </a:t>
            </a:r>
            <a:r>
              <a:rPr lang="en-US" altLang="zh-CN" sz="2800" dirty="0" err="1"/>
              <a:t>UnixFactory</a:t>
            </a:r>
            <a:r>
              <a:rPr lang="en-US" altLang="zh-CN" sz="2800" dirty="0"/>
              <a:t>: public </a:t>
            </a:r>
            <a:r>
              <a:rPr lang="en-US" altLang="zh-CN" sz="2800" dirty="0" err="1"/>
              <a:t>AbstractFactory</a:t>
            </a:r>
            <a:r>
              <a:rPr lang="en-US" altLang="zh-CN" sz="2800" dirty="0"/>
              <a:t> 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public: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     virtual  Button    * </a:t>
            </a:r>
            <a:r>
              <a:rPr lang="en-US" altLang="zh-CN" sz="2800" dirty="0" err="1"/>
              <a:t>createButton</a:t>
            </a:r>
            <a:r>
              <a:rPr lang="en-US" altLang="zh-CN" sz="2800" dirty="0"/>
              <a:t>()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        { return new </a:t>
            </a:r>
            <a:r>
              <a:rPr lang="en-US" altLang="zh-CN" sz="2800" dirty="0" err="1"/>
              <a:t>UnixButton</a:t>
            </a:r>
            <a:r>
              <a:rPr lang="en-US" altLang="zh-CN" sz="2800" dirty="0"/>
              <a:t>; 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     virtual  </a:t>
            </a:r>
            <a:r>
              <a:rPr lang="en-US" altLang="zh-CN" sz="2800" dirty="0" err="1"/>
              <a:t>TextBox</a:t>
            </a:r>
            <a:r>
              <a:rPr lang="en-US" altLang="zh-CN" sz="2800" dirty="0"/>
              <a:t> * </a:t>
            </a:r>
            <a:r>
              <a:rPr lang="en-US" altLang="zh-CN" sz="2800" dirty="0" err="1"/>
              <a:t>createTextBox</a:t>
            </a:r>
            <a:r>
              <a:rPr lang="en-US" altLang="zh-CN" sz="2800" dirty="0"/>
              <a:t>()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        { return new </a:t>
            </a:r>
            <a:r>
              <a:rPr lang="en-US" altLang="zh-CN" sz="2800" dirty="0" err="1"/>
              <a:t>UnixTextBox</a:t>
            </a:r>
            <a:r>
              <a:rPr lang="en-US" altLang="zh-CN" sz="2800" dirty="0"/>
              <a:t>; }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     virtual  </a:t>
            </a:r>
            <a:r>
              <a:rPr lang="en-US" altLang="zh-CN" sz="2800" dirty="0" err="1"/>
              <a:t>ListBox</a:t>
            </a:r>
            <a:r>
              <a:rPr lang="en-US" altLang="zh-CN" sz="2800" dirty="0"/>
              <a:t>  *  </a:t>
            </a:r>
            <a:r>
              <a:rPr lang="en-US" altLang="zh-CN" sz="2800" dirty="0" err="1"/>
              <a:t>createListBox</a:t>
            </a:r>
            <a:r>
              <a:rPr lang="en-US" altLang="zh-CN" sz="2800" dirty="0"/>
              <a:t>()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        { return new </a:t>
            </a:r>
            <a:r>
              <a:rPr lang="en-US" altLang="zh-CN" sz="2800" dirty="0" err="1"/>
              <a:t>UnixListBox</a:t>
            </a:r>
            <a:r>
              <a:rPr lang="en-US" altLang="zh-CN" sz="2800" dirty="0"/>
              <a:t>; 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     ….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};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4800" y="152400"/>
            <a:ext cx="8540750" cy="533400"/>
          </a:xfrm>
        </p:spPr>
        <p:txBody>
          <a:bodyPr/>
          <a:lstStyle/>
          <a:p>
            <a:r>
              <a:rPr lang="zh-CN" altLang="en-US" dirty="0"/>
              <a:t>工厂方法和抽象工厂比较</a:t>
            </a:r>
          </a:p>
        </p:txBody>
      </p:sp>
      <p:sp>
        <p:nvSpPr>
          <p:cNvPr id="161795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4800" y="1066800"/>
            <a:ext cx="8308975" cy="1676400"/>
          </a:xfrm>
        </p:spPr>
        <p:txBody>
          <a:bodyPr/>
          <a:lstStyle/>
          <a:p>
            <a:r>
              <a:rPr lang="zh-CN" altLang="en-US" sz="2800" dirty="0"/>
              <a:t>工厂方法</a:t>
            </a:r>
          </a:p>
          <a:p>
            <a:pPr lvl="1"/>
            <a:r>
              <a:rPr lang="zh-CN" altLang="en-US" sz="2400" dirty="0"/>
              <a:t>灵活（易扩展平台，易扩展控件）</a:t>
            </a:r>
          </a:p>
          <a:p>
            <a:pPr lvl="1"/>
            <a:r>
              <a:rPr lang="zh-CN" altLang="en-US" sz="2400" dirty="0"/>
              <a:t>但使用易出错（应限定在同一平台中）</a:t>
            </a:r>
          </a:p>
        </p:txBody>
      </p:sp>
      <p:graphicFrame>
        <p:nvGraphicFramePr>
          <p:cNvPr id="16179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935163" y="2286000"/>
          <a:ext cx="6491287" cy="408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492857" imgH="3457780" progId="Visio.Drawing.11">
                  <p:embed/>
                </p:oleObj>
              </mc:Choice>
              <mc:Fallback>
                <p:oleObj name="Visio" r:id="rId2" imgW="5492857" imgH="345778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5163" y="2286000"/>
                        <a:ext cx="6491287" cy="408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81000" y="29424"/>
            <a:ext cx="8540750" cy="609600"/>
          </a:xfrm>
        </p:spPr>
        <p:txBody>
          <a:bodyPr/>
          <a:lstStyle/>
          <a:p>
            <a:r>
              <a:rPr lang="zh-CN" altLang="en-US" dirty="0"/>
              <a:t>工厂方法和抽象工厂比较</a:t>
            </a:r>
          </a:p>
        </p:txBody>
      </p:sp>
      <p:sp>
        <p:nvSpPr>
          <p:cNvPr id="162819" name="Rectangle 3"/>
          <p:cNvSpPr>
            <a:spLocks noGrp="1" noRot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zh-CN" altLang="en-US" sz="2800" dirty="0"/>
              <a:t>抽象工厂</a:t>
            </a:r>
          </a:p>
          <a:p>
            <a:pPr lvl="1"/>
            <a:r>
              <a:rPr lang="zh-CN" altLang="en-US" sz="2400" dirty="0">
                <a:solidFill>
                  <a:schemeClr val="accent2"/>
                </a:solidFill>
              </a:rPr>
              <a:t>易扩展</a:t>
            </a:r>
            <a:r>
              <a:rPr lang="en-US" altLang="zh-CN" sz="2400" dirty="0">
                <a:solidFill>
                  <a:schemeClr val="accent2"/>
                </a:solidFill>
              </a:rPr>
              <a:t>(</a:t>
            </a:r>
            <a:r>
              <a:rPr lang="zh-CN" altLang="en-US" sz="2400" dirty="0">
                <a:solidFill>
                  <a:schemeClr val="accent2"/>
                </a:solidFill>
              </a:rPr>
              <a:t>或更换</a:t>
            </a:r>
            <a:r>
              <a:rPr lang="en-US" altLang="zh-CN" sz="2400" dirty="0">
                <a:solidFill>
                  <a:schemeClr val="accent2"/>
                </a:solidFill>
              </a:rPr>
              <a:t>)</a:t>
            </a:r>
            <a:r>
              <a:rPr lang="zh-CN" altLang="en-US" sz="2400" dirty="0">
                <a:solidFill>
                  <a:schemeClr val="accent2"/>
                </a:solidFill>
              </a:rPr>
              <a:t>平台</a:t>
            </a:r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扩展控件困难</a:t>
            </a:r>
          </a:p>
          <a:p>
            <a:pPr lvl="1"/>
            <a:r>
              <a:rPr lang="zh-CN" altLang="en-US" sz="2400" dirty="0">
                <a:solidFill>
                  <a:schemeClr val="accent2"/>
                </a:solidFill>
              </a:rPr>
              <a:t>可以限制用户只使用同一个平台的控件</a:t>
            </a:r>
          </a:p>
          <a:p>
            <a:pPr lvl="1"/>
            <a:endParaRPr lang="en-US" altLang="zh-CN" sz="2400" dirty="0">
              <a:solidFill>
                <a:schemeClr val="accent2"/>
              </a:solidFill>
            </a:endParaRPr>
          </a:p>
        </p:txBody>
      </p:sp>
      <p:graphicFrame>
        <p:nvGraphicFramePr>
          <p:cNvPr id="162820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85070861"/>
              </p:ext>
            </p:extLst>
          </p:nvPr>
        </p:nvGraphicFramePr>
        <p:xfrm>
          <a:off x="4191000" y="1143000"/>
          <a:ext cx="4572000" cy="404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832785" imgH="1708677" progId="Visio.Drawing.11">
                  <p:embed/>
                </p:oleObj>
              </mc:Choice>
              <mc:Fallback>
                <p:oleObj name="Visio" r:id="rId2" imgW="2832785" imgH="1708677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143000"/>
                        <a:ext cx="4572000" cy="404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1AEEB98-1817-45DD-BD9A-117EF494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Richer</a:t>
            </a:r>
            <a:r>
              <a:rPr lang="zh-CN" altLang="en-US" dirty="0"/>
              <a:t>中举例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9E92ABA-EAC7-43ED-977C-81C9B426C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00"/>
            <a:ext cx="9144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494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DD6A31C-01B4-457B-9D73-92361A1E6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46" y="0"/>
            <a:ext cx="81005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6374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EBF40C4-C0FD-4609-B922-A8ACEB48A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380A443-76FA-4EA5-B967-318A33B4C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1315"/>
            <a:ext cx="10896600" cy="614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948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EBF40C4-C0FD-4609-B922-A8ACEB48A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7639FCD-5C4C-4C86-8ECD-25DC2F4DC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049"/>
            <a:ext cx="9144000" cy="487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178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EBF40C4-C0FD-4609-B922-A8ACEB48A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5F819A3-35CA-4C3F-B9B8-AC56684E4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05" y="0"/>
            <a:ext cx="84833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976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EBF40C4-C0FD-4609-B922-A8ACEB48A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2AE66E1-5CB7-408F-9C14-03572EB70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66" y="0"/>
            <a:ext cx="79564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147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30" name="Rectangle 6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一般解决方案（工厂方法）</a:t>
            </a:r>
          </a:p>
        </p:txBody>
      </p:sp>
      <p:graphicFrame>
        <p:nvGraphicFramePr>
          <p:cNvPr id="129028" name="Object 4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700437532"/>
              </p:ext>
            </p:extLst>
          </p:nvPr>
        </p:nvGraphicFramePr>
        <p:xfrm>
          <a:off x="353624" y="1447800"/>
          <a:ext cx="83820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653618" imgH="2161834" progId="Visio.Drawing.11">
                  <p:embed/>
                </p:oleObj>
              </mc:Choice>
              <mc:Fallback>
                <p:oleObj name="Visio" r:id="rId2" imgW="5653618" imgH="2161834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624" y="1447800"/>
                        <a:ext cx="8382000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工厂方法解决方案的优势</a:t>
            </a:r>
          </a:p>
        </p:txBody>
      </p:sp>
      <p:sp>
        <p:nvSpPr>
          <p:cNvPr id="13209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1625" y="1905000"/>
            <a:ext cx="8540750" cy="3886200"/>
          </a:xfrm>
        </p:spPr>
        <p:txBody>
          <a:bodyPr/>
          <a:lstStyle/>
          <a:p>
            <a:r>
              <a:rPr lang="zh-CN" altLang="en-US" dirty="0"/>
              <a:t>优势</a:t>
            </a:r>
          </a:p>
          <a:p>
            <a:pPr lvl="1"/>
            <a:r>
              <a:rPr lang="zh-CN" altLang="en-US" dirty="0"/>
              <a:t>易扩展产品</a:t>
            </a:r>
            <a:r>
              <a:rPr lang="en-US" altLang="zh-CN" dirty="0"/>
              <a:t>A</a:t>
            </a:r>
            <a:r>
              <a:rPr lang="zh-CN" altLang="en-US" dirty="0"/>
              <a:t>的子类</a:t>
            </a:r>
          </a:p>
          <a:p>
            <a:pPr lvl="1"/>
            <a:r>
              <a:rPr lang="zh-CN" altLang="en-US" dirty="0"/>
              <a:t>易扩展产品</a:t>
            </a:r>
            <a:r>
              <a:rPr lang="en-US" altLang="zh-CN" dirty="0"/>
              <a:t>A01</a:t>
            </a:r>
            <a:r>
              <a:rPr lang="zh-CN" altLang="en-US" dirty="0"/>
              <a:t>的子类</a:t>
            </a:r>
          </a:p>
          <a:p>
            <a:pPr lvl="1"/>
            <a:r>
              <a:rPr lang="zh-CN" altLang="en-US" dirty="0"/>
              <a:t>易扩展产品树中产品组合</a:t>
            </a:r>
          </a:p>
          <a:p>
            <a:pPr lvl="1"/>
            <a:r>
              <a:rPr lang="zh-CN" altLang="en-US" dirty="0"/>
              <a:t>易增加新的产品树</a:t>
            </a:r>
            <a:r>
              <a:rPr lang="en-US" altLang="zh-CN" dirty="0"/>
              <a:t>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609600"/>
            <a:ext cx="841375" cy="5638800"/>
          </a:xfrm>
        </p:spPr>
        <p:txBody>
          <a:bodyPr/>
          <a:lstStyle/>
          <a:p>
            <a:r>
              <a:rPr lang="zh-CN" altLang="en-US"/>
              <a:t>特殊情况的例</a:t>
            </a:r>
          </a:p>
        </p:txBody>
      </p:sp>
      <p:graphicFrame>
        <p:nvGraphicFramePr>
          <p:cNvPr id="134150" name="Object 6"/>
          <p:cNvGraphicFramePr>
            <a:graphicFrameLocks noGrp="1" noChangeAspect="1"/>
          </p:cNvGraphicFramePr>
          <p:nvPr>
            <p:ph sz="half" idx="1"/>
          </p:nvPr>
        </p:nvGraphicFramePr>
        <p:xfrm>
          <a:off x="1524000" y="619125"/>
          <a:ext cx="7318375" cy="600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401875" imgH="4429546" progId="Visio.Drawing.11">
                  <p:embed/>
                </p:oleObj>
              </mc:Choice>
              <mc:Fallback>
                <p:oleObj name="Visio" r:id="rId2" imgW="5401875" imgH="4429546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619125"/>
                        <a:ext cx="7318375" cy="600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特征</a:t>
            </a:r>
          </a:p>
        </p:txBody>
      </p:sp>
      <p:sp>
        <p:nvSpPr>
          <p:cNvPr id="13824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不同的产品树，具有相同的层次结构</a:t>
            </a:r>
          </a:p>
          <a:p>
            <a:endParaRPr lang="zh-CN" altLang="en-US"/>
          </a:p>
          <a:p>
            <a:r>
              <a:rPr lang="zh-CN" altLang="en-US"/>
              <a:t>只能在同一个系列中消费消费各产品树中的产品</a:t>
            </a:r>
          </a:p>
          <a:p>
            <a:pPr lvl="1"/>
            <a:r>
              <a:rPr lang="zh-CN" altLang="en-US"/>
              <a:t>系列</a:t>
            </a:r>
            <a:r>
              <a:rPr lang="en-US" altLang="zh-CN"/>
              <a:t>A</a:t>
            </a:r>
            <a:r>
              <a:rPr lang="zh-CN" altLang="en-US"/>
              <a:t>：基础英语</a:t>
            </a:r>
            <a:r>
              <a:rPr lang="en-US" altLang="zh-CN"/>
              <a:t>,</a:t>
            </a:r>
            <a:r>
              <a:rPr lang="zh-CN" altLang="en-US"/>
              <a:t>公外教师，基础英语教材</a:t>
            </a:r>
          </a:p>
          <a:p>
            <a:pPr lvl="1"/>
            <a:r>
              <a:rPr lang="zh-CN" altLang="en-US"/>
              <a:t>系列</a:t>
            </a:r>
            <a:r>
              <a:rPr lang="en-US" altLang="zh-CN"/>
              <a:t>B</a:t>
            </a:r>
            <a:r>
              <a:rPr lang="zh-CN" altLang="en-US"/>
              <a:t>：专业英语</a:t>
            </a:r>
            <a:r>
              <a:rPr lang="en-US" altLang="zh-CN"/>
              <a:t>,</a:t>
            </a:r>
            <a:r>
              <a:rPr lang="zh-CN" altLang="en-US"/>
              <a:t>专业英语教师，专业英语教材</a:t>
            </a:r>
          </a:p>
          <a:p>
            <a:pPr lvl="1"/>
            <a:r>
              <a:rPr lang="zh-CN" altLang="en-US"/>
              <a:t>系列</a:t>
            </a:r>
            <a:r>
              <a:rPr lang="en-US" altLang="zh-CN"/>
              <a:t>C</a:t>
            </a:r>
            <a:r>
              <a:rPr lang="zh-CN" altLang="en-US"/>
              <a:t>：软件工程</a:t>
            </a:r>
            <a:r>
              <a:rPr lang="en-US" altLang="zh-CN"/>
              <a:t>,</a:t>
            </a:r>
            <a:r>
              <a:rPr lang="zh-CN" altLang="en-US"/>
              <a:t>专业课教师，软件工程教材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609600"/>
            <a:ext cx="612775" cy="5410200"/>
          </a:xfrm>
        </p:spPr>
        <p:txBody>
          <a:bodyPr/>
          <a:lstStyle/>
          <a:p>
            <a:r>
              <a:rPr lang="zh-CN" altLang="en-US"/>
              <a:t>一般方案</a:t>
            </a:r>
          </a:p>
        </p:txBody>
      </p:sp>
      <p:graphicFrame>
        <p:nvGraphicFramePr>
          <p:cNvPr id="141319" name="Object 7"/>
          <p:cNvGraphicFramePr>
            <a:graphicFrameLocks noGrp="1" noChangeAspect="1"/>
          </p:cNvGraphicFramePr>
          <p:nvPr>
            <p:ph idx="1"/>
          </p:nvPr>
        </p:nvGraphicFramePr>
        <p:xfrm>
          <a:off x="1066800" y="1901825"/>
          <a:ext cx="7618413" cy="297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083085" imgH="2377825" progId="Visio.Drawing.11">
                  <p:embed/>
                </p:oleObj>
              </mc:Choice>
              <mc:Fallback>
                <p:oleObj name="Visio" r:id="rId2" imgW="6083085" imgH="2377825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901825"/>
                        <a:ext cx="7618413" cy="297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63836" y="75415"/>
            <a:ext cx="8399164" cy="485900"/>
          </a:xfrm>
        </p:spPr>
        <p:txBody>
          <a:bodyPr/>
          <a:lstStyle/>
          <a:p>
            <a:r>
              <a:rPr lang="zh-CN" altLang="en-US" sz="4000" dirty="0"/>
              <a:t>修改方案 ：按系列重新组织工厂类</a:t>
            </a:r>
          </a:p>
        </p:txBody>
      </p:sp>
      <p:graphicFrame>
        <p:nvGraphicFramePr>
          <p:cNvPr id="140292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990600" y="2146300"/>
          <a:ext cx="6781800" cy="187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917599" imgH="808137" progId="Visio.Drawing.11">
                  <p:embed/>
                </p:oleObj>
              </mc:Choice>
              <mc:Fallback>
                <p:oleObj name="Visio" r:id="rId2" imgW="2917599" imgH="808137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146300"/>
                        <a:ext cx="6781800" cy="187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4" name="Text Box 6"/>
          <p:cNvSpPr txBox="1">
            <a:spLocks noChangeArrowheads="1"/>
          </p:cNvSpPr>
          <p:nvPr/>
        </p:nvSpPr>
        <p:spPr bwMode="auto">
          <a:xfrm>
            <a:off x="304800" y="4724400"/>
            <a:ext cx="8305800" cy="15541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zh-CN" altLang="en-US"/>
              <a:t>系列</a:t>
            </a:r>
            <a:r>
              <a:rPr lang="en-US" altLang="zh-CN"/>
              <a:t>A</a:t>
            </a:r>
            <a:r>
              <a:rPr lang="zh-CN" altLang="en-US"/>
              <a:t>：基础英语</a:t>
            </a:r>
            <a:r>
              <a:rPr lang="en-US" altLang="zh-CN"/>
              <a:t>,</a:t>
            </a:r>
            <a:r>
              <a:rPr lang="zh-CN" altLang="en-US"/>
              <a:t>公外教师，基础英语教材</a:t>
            </a:r>
          </a:p>
          <a:p>
            <a:pPr lvl="1">
              <a:spcBef>
                <a:spcPct val="20000"/>
              </a:spcBef>
            </a:pPr>
            <a:r>
              <a:rPr lang="zh-CN" altLang="en-US"/>
              <a:t>系列</a:t>
            </a:r>
            <a:r>
              <a:rPr lang="en-US" altLang="zh-CN"/>
              <a:t>B</a:t>
            </a:r>
            <a:r>
              <a:rPr lang="zh-CN" altLang="en-US"/>
              <a:t>：专业英语</a:t>
            </a:r>
            <a:r>
              <a:rPr lang="en-US" altLang="zh-CN"/>
              <a:t>,</a:t>
            </a:r>
            <a:r>
              <a:rPr lang="zh-CN" altLang="en-US"/>
              <a:t>专业英语教师，专业英语教材</a:t>
            </a:r>
          </a:p>
          <a:p>
            <a:pPr lvl="1">
              <a:spcBef>
                <a:spcPct val="20000"/>
              </a:spcBef>
            </a:pPr>
            <a:r>
              <a:rPr lang="zh-CN" altLang="en-US"/>
              <a:t>系列</a:t>
            </a:r>
            <a:r>
              <a:rPr lang="en-US" altLang="zh-CN"/>
              <a:t>C</a:t>
            </a:r>
            <a:r>
              <a:rPr lang="zh-CN" altLang="en-US"/>
              <a:t>：软件工程</a:t>
            </a:r>
            <a:r>
              <a:rPr lang="en-US" altLang="zh-CN"/>
              <a:t>,</a:t>
            </a:r>
            <a:r>
              <a:rPr lang="zh-CN" altLang="en-US"/>
              <a:t>专业课教师，软件工程教材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609600"/>
            <a:ext cx="4575175" cy="685800"/>
          </a:xfrm>
        </p:spPr>
        <p:txBody>
          <a:bodyPr/>
          <a:lstStyle/>
          <a:p>
            <a:r>
              <a:rPr lang="zh-CN" altLang="en-US" sz="4000" dirty="0"/>
              <a:t>将工厂进一步抽象</a:t>
            </a:r>
          </a:p>
        </p:txBody>
      </p:sp>
      <p:graphicFrame>
        <p:nvGraphicFramePr>
          <p:cNvPr id="144388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2182132"/>
              </p:ext>
            </p:extLst>
          </p:nvPr>
        </p:nvGraphicFramePr>
        <p:xfrm>
          <a:off x="457200" y="1687513"/>
          <a:ext cx="7620000" cy="4992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917599" imgH="2968046" progId="Visio.Drawing.11">
                  <p:embed/>
                </p:oleObj>
              </mc:Choice>
              <mc:Fallback>
                <p:oleObj name="Visio" r:id="rId2" imgW="2917599" imgH="2968046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87513"/>
                        <a:ext cx="7620000" cy="49923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2_第一PPT，www.1ppt.com">
  <a:themeElements>
    <a:clrScheme name="自定义 4">
      <a:dk1>
        <a:sysClr val="windowText" lastClr="000000"/>
      </a:dk1>
      <a:lt1>
        <a:sysClr val="window" lastClr="FFFFFF"/>
      </a:lt1>
      <a:dk2>
        <a:srgbClr val="373545"/>
      </a:dk2>
      <a:lt2>
        <a:srgbClr val="000000"/>
      </a:lt2>
      <a:accent1>
        <a:srgbClr val="2683C6"/>
      </a:accent1>
      <a:accent2>
        <a:srgbClr val="2683C6"/>
      </a:accent2>
      <a:accent3>
        <a:srgbClr val="2683C6"/>
      </a:accent3>
      <a:accent4>
        <a:srgbClr val="2683C6"/>
      </a:accent4>
      <a:accent5>
        <a:srgbClr val="2683C6"/>
      </a:accent5>
      <a:accent6>
        <a:srgbClr val="2683C6"/>
      </a:accent6>
      <a:hlink>
        <a:srgbClr val="2683C6"/>
      </a:hlink>
      <a:folHlink>
        <a:srgbClr val="2683C6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《设计模式01》.pptx" id="{8C16D3DF-CC41-45B9-9CE5-244542505BFA}" vid="{AD6C6112-84CA-4F2A-96DF-3777AD4B44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设计模式</Template>
  <TotalTime>2100</TotalTime>
  <Words>564</Words>
  <Application>Microsoft Office PowerPoint</Application>
  <PresentationFormat>全屏显示(4:3)</PresentationFormat>
  <Paragraphs>89</Paragraphs>
  <Slides>29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DFGothic-EB</vt:lpstr>
      <vt:lpstr>Humnst777 BlkCn BT</vt:lpstr>
      <vt:lpstr>微软雅黑</vt:lpstr>
      <vt:lpstr>Arial</vt:lpstr>
      <vt:lpstr>Calibri</vt:lpstr>
      <vt:lpstr>Wingdings</vt:lpstr>
      <vt:lpstr>2_第一PPT，www.1ppt.com</vt:lpstr>
      <vt:lpstr>Visio</vt:lpstr>
      <vt:lpstr>PowerPoint 演示文稿</vt:lpstr>
      <vt:lpstr>抽象工厂模式---意图</vt:lpstr>
      <vt:lpstr>一般解决方案（工厂方法）</vt:lpstr>
      <vt:lpstr>工厂方法解决方案的优势</vt:lpstr>
      <vt:lpstr>特殊情况的例</vt:lpstr>
      <vt:lpstr>特征</vt:lpstr>
      <vt:lpstr>一般方案</vt:lpstr>
      <vt:lpstr>修改方案 ：按系列重新组织工厂类</vt:lpstr>
      <vt:lpstr>将工厂进一步抽象</vt:lpstr>
      <vt:lpstr>PowerPoint 演示文稿</vt:lpstr>
      <vt:lpstr>新方案的特点</vt:lpstr>
      <vt:lpstr>抽象工厂模式结构</vt:lpstr>
      <vt:lpstr>抽象工厂模式</vt:lpstr>
      <vt:lpstr>抽象工厂模式例</vt:lpstr>
      <vt:lpstr>类的组织形式-1</vt:lpstr>
      <vt:lpstr>组织形式-1的解决方案</vt:lpstr>
      <vt:lpstr>类的组织形式-2</vt:lpstr>
      <vt:lpstr>组织形式-2的解决方案</vt:lpstr>
      <vt:lpstr>PowerPoint 演示文稿</vt:lpstr>
      <vt:lpstr>PowerPoint 演示文稿</vt:lpstr>
      <vt:lpstr>PowerPoint 演示文稿</vt:lpstr>
      <vt:lpstr>工厂方法和抽象工厂比较</vt:lpstr>
      <vt:lpstr>工厂方法和抽象工厂比较</vt:lpstr>
      <vt:lpstr>Richer中举例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陈伟</cp:lastModifiedBy>
  <cp:revision>85</cp:revision>
  <cp:lastPrinted>1601-01-01T00:00:00Z</cp:lastPrinted>
  <dcterms:created xsi:type="dcterms:W3CDTF">1601-01-01T00:00:00Z</dcterms:created>
  <dcterms:modified xsi:type="dcterms:W3CDTF">2023-09-21T04:19:15Z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