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300" r:id="rId2"/>
    <p:sldId id="283" r:id="rId3"/>
    <p:sldId id="284" r:id="rId4"/>
    <p:sldId id="299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6" r:id="rId16"/>
    <p:sldId id="291" r:id="rId17"/>
    <p:sldId id="297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5" autoAdjust="0"/>
    <p:restoredTop sz="94660"/>
  </p:normalViewPr>
  <p:slideViewPr>
    <p:cSldViewPr>
      <p:cViewPr varScale="1">
        <p:scale>
          <a:sx n="107" d="100"/>
          <a:sy n="107" d="100"/>
        </p:scale>
        <p:origin x="1386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357101" y="2495722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合成模式</a:t>
            </a:r>
            <a:b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(Composite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1946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119812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4302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01080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8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81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F4C4-59E6-4AD0-AEF7-554E9B691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20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221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4" r:id="rId5"/>
    <p:sldLayoutId id="2147483695" r:id="rId6"/>
    <p:sldLayoutId id="2147483696" r:id="rId7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02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8077200" y="609600"/>
            <a:ext cx="765175" cy="57150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安全式合成模式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7772400" cy="590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219200"/>
            <a:ext cx="8540750" cy="6858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zh-CN" altLang="en-US" dirty="0"/>
              <a:t>计算机中的各种设备，一种设备可以由多个子设备合成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62200"/>
            <a:ext cx="7339527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-76200" y="609600"/>
            <a:ext cx="8842375" cy="6324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class Equipment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protected:  Equipment(char * </a:t>
            </a:r>
            <a:r>
              <a:rPr lang="en-US" altLang="zh-CN" dirty="0" err="1"/>
              <a:t>theName</a:t>
            </a:r>
            <a:r>
              <a:rPr lang="en-US" altLang="zh-CN" dirty="0"/>
              <a:t>) ;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  </a:t>
            </a:r>
            <a:r>
              <a:rPr lang="en-US" altLang="zh-CN" dirty="0"/>
              <a:t>virtual ~Equipment() { }</a:t>
            </a:r>
            <a:br>
              <a:rPr lang="en-US" altLang="zh-CN" dirty="0"/>
            </a:br>
            <a:r>
              <a:rPr lang="en-US" altLang="zh-CN" dirty="0"/>
              <a:t>            virtual char * name()  {return </a:t>
            </a:r>
            <a:r>
              <a:rPr lang="en-US" altLang="zh-CN" dirty="0" err="1"/>
              <a:t>mName</a:t>
            </a:r>
            <a:r>
              <a:rPr lang="en-US" altLang="zh-CN" dirty="0"/>
              <a:t>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 virtual int 	power();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 virtual int   </a:t>
            </a:r>
            <a:r>
              <a:rPr lang="en-US" altLang="zh-CN" dirty="0">
                <a:solidFill>
                  <a:srgbClr val="0000FF"/>
                </a:solidFill>
              </a:rPr>
              <a:t>price();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 virtual void </a:t>
            </a:r>
            <a:r>
              <a:rPr lang="en-US" altLang="zh-CN" dirty="0" err="1"/>
              <a:t>addChild</a:t>
            </a:r>
            <a:r>
              <a:rPr lang="en-US" altLang="zh-CN" dirty="0"/>
              <a:t>(Equipment *);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virtula</a:t>
            </a:r>
            <a:r>
              <a:rPr lang="en-US" altLang="zh-CN" dirty="0"/>
              <a:t> void </a:t>
            </a:r>
            <a:r>
              <a:rPr lang="en-US" altLang="zh-CN" dirty="0" err="1"/>
              <a:t>removeChild</a:t>
            </a:r>
            <a:r>
              <a:rPr lang="en-US" altLang="zh-CN" dirty="0"/>
              <a:t>(Equipment *);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 virtual vector&lt;Equipment *&gt; children();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private:   char * </a:t>
            </a:r>
            <a:r>
              <a:rPr lang="en-US" altLang="zh-CN" dirty="0" err="1"/>
              <a:t>mName</a:t>
            </a:r>
            <a:r>
              <a:rPr lang="en-US" altLang="zh-CN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066800"/>
            <a:ext cx="8540750" cy="47244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FloppyDisk</a:t>
            </a:r>
            <a:r>
              <a:rPr lang="en-US" altLang="zh-CN" dirty="0"/>
              <a:t>: public Equipment {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 </a:t>
            </a:r>
            <a:r>
              <a:rPr lang="en-US" altLang="zh-CN" dirty="0" err="1"/>
              <a:t>FloppyDisk</a:t>
            </a:r>
            <a:r>
              <a:rPr lang="en-US" altLang="zh-CN" dirty="0"/>
              <a:t>(char * </a:t>
            </a:r>
            <a:r>
              <a:rPr lang="en-US" altLang="zh-CN" dirty="0" err="1"/>
              <a:t>theName</a:t>
            </a:r>
            <a:r>
              <a:rPr lang="en-US" altLang="zh-CN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virtual ~ </a:t>
            </a:r>
            <a:r>
              <a:rPr lang="en-US" altLang="zh-CN" dirty="0" err="1"/>
              <a:t>FloppyDisk</a:t>
            </a:r>
            <a:r>
              <a:rPr lang="en-US" altLang="zh-CN" dirty="0"/>
              <a:t>(); </a:t>
            </a:r>
            <a:br>
              <a:rPr lang="en-US" altLang="zh-CN" dirty="0"/>
            </a:br>
            <a:r>
              <a:rPr lang="en-US" altLang="zh-CN" dirty="0"/>
              <a:t>            virtual int 	power();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 virtual int   </a:t>
            </a:r>
            <a:r>
              <a:rPr lang="en-US" altLang="zh-CN" dirty="0">
                <a:solidFill>
                  <a:srgbClr val="0000FF"/>
                </a:solidFill>
              </a:rPr>
              <a:t>price</a:t>
            </a:r>
            <a:r>
              <a:rPr lang="en-US" altLang="zh-CN" dirty="0"/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private:   char * </a:t>
            </a:r>
            <a:r>
              <a:rPr lang="en-US" altLang="zh-CN" dirty="0" err="1"/>
              <a:t>mName</a:t>
            </a:r>
            <a:r>
              <a:rPr lang="en-US" altLang="zh-CN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685800"/>
            <a:ext cx="8842375" cy="662940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CompositeEquipment</a:t>
            </a:r>
            <a:r>
              <a:rPr lang="en-US" altLang="zh-CN" dirty="0"/>
              <a:t>: public Equipment {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 </a:t>
            </a:r>
            <a:r>
              <a:rPr lang="en-US" altLang="zh-CN" dirty="0" err="1"/>
              <a:t>CompositeEquipment</a:t>
            </a:r>
            <a:r>
              <a:rPr lang="en-US" altLang="zh-CN" dirty="0"/>
              <a:t>( char * </a:t>
            </a:r>
            <a:r>
              <a:rPr lang="en-US" altLang="zh-CN" dirty="0" err="1"/>
              <a:t>theName</a:t>
            </a:r>
            <a:r>
              <a:rPr lang="en-US" altLang="zh-CN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virtual ~ </a:t>
            </a:r>
            <a:r>
              <a:rPr lang="en-US" altLang="zh-CN" dirty="0" err="1"/>
              <a:t>CompositeEquipment</a:t>
            </a:r>
            <a:r>
              <a:rPr lang="en-US" altLang="zh-CN" dirty="0"/>
              <a:t>(); </a:t>
            </a:r>
            <a:br>
              <a:rPr lang="en-US" altLang="zh-CN" dirty="0"/>
            </a:br>
            <a:r>
              <a:rPr lang="en-US" altLang="zh-CN" dirty="0"/>
              <a:t>           virtual int 	power();</a:t>
            </a:r>
          </a:p>
          <a:p>
            <a:pPr>
              <a:buNone/>
            </a:pPr>
            <a:r>
              <a:rPr lang="en-US" altLang="zh-CN" dirty="0"/>
              <a:t>                </a:t>
            </a:r>
            <a:r>
              <a:rPr lang="en-US" altLang="zh-CN" dirty="0">
                <a:solidFill>
                  <a:srgbClr val="0000FF"/>
                </a:solidFill>
              </a:rPr>
              <a:t>virtual int 	price();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 virtual void </a:t>
            </a:r>
            <a:r>
              <a:rPr lang="en-US" altLang="zh-CN" dirty="0" err="1"/>
              <a:t>addChild</a:t>
            </a:r>
            <a:r>
              <a:rPr lang="en-US" altLang="zh-CN" dirty="0"/>
              <a:t>(Equipment *);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en-US" altLang="zh-CN" dirty="0" err="1"/>
              <a:t>virtula</a:t>
            </a:r>
            <a:r>
              <a:rPr lang="en-US" altLang="zh-CN" dirty="0"/>
              <a:t> void </a:t>
            </a:r>
            <a:r>
              <a:rPr lang="en-US" altLang="zh-CN" dirty="0" err="1"/>
              <a:t>removeChild</a:t>
            </a:r>
            <a:r>
              <a:rPr lang="en-US" altLang="zh-CN" dirty="0"/>
              <a:t>(Equipment *);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 virtual vector&lt;Equipment *&gt; children();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private: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vector&lt;Equipment *&gt;  </a:t>
            </a:r>
            <a:r>
              <a:rPr lang="en-US" altLang="zh-CN" dirty="0" err="1"/>
              <a:t>equipments</a:t>
            </a:r>
            <a:r>
              <a:rPr lang="en-US" altLang="zh-CN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90600"/>
            <a:ext cx="8540750" cy="5184775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virtual int </a:t>
            </a:r>
            <a:r>
              <a:rPr lang="en-US" altLang="zh-CN" dirty="0" err="1"/>
              <a:t>CompositeEquipment</a:t>
            </a:r>
            <a:r>
              <a:rPr lang="en-US" altLang="zh-CN" dirty="0"/>
              <a:t> ::</a:t>
            </a:r>
            <a:r>
              <a:rPr lang="en-US" altLang="zh-CN" dirty="0">
                <a:solidFill>
                  <a:srgbClr val="0000FF"/>
                </a:solidFill>
              </a:rPr>
              <a:t>price()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for ( auto equipment : </a:t>
            </a:r>
            <a:r>
              <a:rPr lang="en-US" altLang="zh-CN" dirty="0" err="1"/>
              <a:t>equipments</a:t>
            </a:r>
            <a:r>
              <a:rPr lang="en-US" altLang="zh-CN" dirty="0"/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     sum += equipment -&gt;price();</a:t>
            </a:r>
            <a:br>
              <a:rPr lang="en-US" altLang="zh-CN" dirty="0"/>
            </a:br>
            <a:r>
              <a:rPr lang="en-US" altLang="zh-CN" dirty="0"/>
              <a:t>   }</a:t>
            </a:r>
            <a:br>
              <a:rPr lang="en-US" altLang="zh-CN" dirty="0"/>
            </a:br>
            <a:r>
              <a:rPr lang="en-US" altLang="zh-CN" dirty="0"/>
              <a:t>  return sum;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</a:t>
            </a:r>
          </a:p>
        </p:txBody>
      </p:sp>
      <p:sp>
        <p:nvSpPr>
          <p:cNvPr id="17411" name="Rectangle 5"/>
          <p:cNvSpPr>
            <a:spLocks noGrp="1" noRot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一个集团公司：下设多个部门，如办公室、财务处、基建处、人事处等；同时还下设多个分公司，如北京分公司、广东分公司等；各分公司，也可以下设多个部门和多个分公司，如广东分公司，可能下设财务处、投标办、广州分公司、深圳分公司、珠海分公司等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合成模式的适用情况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905000"/>
            <a:ext cx="854075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树状结构的表示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具有明确的整体</a:t>
            </a:r>
            <a:r>
              <a:rPr lang="en-US" altLang="zh-CN" dirty="0"/>
              <a:t>-</a:t>
            </a:r>
            <a:r>
              <a:rPr lang="zh-CN" altLang="en-US" dirty="0"/>
              <a:t>部分含义，甚至整体</a:t>
            </a:r>
            <a:r>
              <a:rPr lang="en-US" altLang="zh-CN" dirty="0"/>
              <a:t>-</a:t>
            </a:r>
            <a:r>
              <a:rPr lang="zh-CN" altLang="en-US" dirty="0"/>
              <a:t>部分</a:t>
            </a:r>
            <a:r>
              <a:rPr lang="en-US" altLang="zh-CN" dirty="0"/>
              <a:t>-</a:t>
            </a:r>
            <a:r>
              <a:rPr lang="zh-CN" altLang="en-US" dirty="0"/>
              <a:t>子部分，但能够以一致的方式管理各对象。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8436" name="矩形 3"/>
          <p:cNvSpPr>
            <a:spLocks noChangeArrowheads="1"/>
          </p:cNvSpPr>
          <p:nvPr/>
        </p:nvSpPr>
        <p:spPr bwMode="auto">
          <a:xfrm>
            <a:off x="457200" y="4953000"/>
            <a:ext cx="152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419100" y="4724400"/>
            <a:ext cx="1447800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整体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438400" y="4724400"/>
            <a:ext cx="1447800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部分</a:t>
            </a:r>
          </a:p>
        </p:txBody>
      </p:sp>
      <p:sp>
        <p:nvSpPr>
          <p:cNvPr id="18439" name="右箭头 7"/>
          <p:cNvSpPr>
            <a:spLocks noChangeArrowheads="1"/>
          </p:cNvSpPr>
          <p:nvPr/>
        </p:nvSpPr>
        <p:spPr bwMode="auto">
          <a:xfrm>
            <a:off x="1866900" y="4953000"/>
            <a:ext cx="571500" cy="228600"/>
          </a:xfrm>
          <a:prstGeom prst="rightArrow">
            <a:avLst>
              <a:gd name="adj1" fmla="val 50000"/>
              <a:gd name="adj2" fmla="val 50058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5257800" y="4062413"/>
            <a:ext cx="1447800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部件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6096000" y="5053013"/>
            <a:ext cx="2514600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合成部件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整体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57700" y="5067300"/>
            <a:ext cx="1447800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部分</a:t>
            </a:r>
          </a:p>
        </p:txBody>
      </p:sp>
      <p:cxnSp>
        <p:nvCxnSpPr>
          <p:cNvPr id="13" name="直接箭头连接符 12"/>
          <p:cNvCxnSpPr>
            <a:stCxn id="11" idx="0"/>
            <a:endCxn id="9" idx="2"/>
          </p:cNvCxnSpPr>
          <p:nvPr/>
        </p:nvCxnSpPr>
        <p:spPr bwMode="auto">
          <a:xfrm flipV="1">
            <a:off x="5181600" y="4672013"/>
            <a:ext cx="800100" cy="395287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10" idx="0"/>
          </p:cNvCxnSpPr>
          <p:nvPr/>
        </p:nvCxnSpPr>
        <p:spPr bwMode="auto">
          <a:xfrm flipH="1" flipV="1">
            <a:off x="6305550" y="4678363"/>
            <a:ext cx="1047750" cy="374650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肘形连接符 16"/>
          <p:cNvCxnSpPr>
            <a:stCxn id="10" idx="3"/>
            <a:endCxn id="9" idx="3"/>
          </p:cNvCxnSpPr>
          <p:nvPr/>
        </p:nvCxnSpPr>
        <p:spPr bwMode="auto">
          <a:xfrm flipH="1" flipV="1">
            <a:off x="6705600" y="4367213"/>
            <a:ext cx="1905000" cy="990600"/>
          </a:xfrm>
          <a:prstGeom prst="bentConnector3">
            <a:avLst>
              <a:gd name="adj1" fmla="val -1200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合成模式动机</a:t>
            </a:r>
            <a:r>
              <a:rPr lang="en-US" altLang="zh-CN" dirty="0"/>
              <a:t>—</a:t>
            </a:r>
            <a:r>
              <a:rPr lang="zh-CN" altLang="en-US" dirty="0"/>
              <a:t>各种树形结构</a:t>
            </a:r>
          </a:p>
        </p:txBody>
      </p:sp>
      <p:sp>
        <p:nvSpPr>
          <p:cNvPr id="4099" name="Oval 4"/>
          <p:cNvSpPr>
            <a:spLocks noChangeArrowheads="1"/>
          </p:cNvSpPr>
          <p:nvPr/>
        </p:nvSpPr>
        <p:spPr bwMode="auto">
          <a:xfrm>
            <a:off x="1371600" y="25146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树枝</a:t>
            </a:r>
          </a:p>
        </p:txBody>
      </p:sp>
      <p:sp>
        <p:nvSpPr>
          <p:cNvPr id="4100" name="Oval 5"/>
          <p:cNvSpPr>
            <a:spLocks noChangeArrowheads="1"/>
          </p:cNvSpPr>
          <p:nvPr/>
        </p:nvSpPr>
        <p:spPr bwMode="auto">
          <a:xfrm>
            <a:off x="0" y="4800600"/>
            <a:ext cx="9144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树叶</a:t>
            </a:r>
          </a:p>
        </p:txBody>
      </p:sp>
      <p:sp>
        <p:nvSpPr>
          <p:cNvPr id="4101" name="Oval 6"/>
          <p:cNvSpPr>
            <a:spLocks noChangeArrowheads="1"/>
          </p:cNvSpPr>
          <p:nvPr/>
        </p:nvSpPr>
        <p:spPr bwMode="auto">
          <a:xfrm>
            <a:off x="685800" y="35814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树枝</a:t>
            </a:r>
          </a:p>
        </p:txBody>
      </p:sp>
      <p:sp>
        <p:nvSpPr>
          <p:cNvPr id="4102" name="Oval 7"/>
          <p:cNvSpPr>
            <a:spLocks noChangeArrowheads="1"/>
          </p:cNvSpPr>
          <p:nvPr/>
        </p:nvSpPr>
        <p:spPr bwMode="auto">
          <a:xfrm>
            <a:off x="1981200" y="35814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树枝</a:t>
            </a:r>
          </a:p>
        </p:txBody>
      </p:sp>
      <p:sp>
        <p:nvSpPr>
          <p:cNvPr id="4103" name="Oval 8"/>
          <p:cNvSpPr>
            <a:spLocks noChangeArrowheads="1"/>
          </p:cNvSpPr>
          <p:nvPr/>
        </p:nvSpPr>
        <p:spPr bwMode="auto">
          <a:xfrm>
            <a:off x="1447800" y="4800600"/>
            <a:ext cx="9144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树叶</a:t>
            </a:r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H="1">
            <a:off x="1219200" y="30480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 flipH="1">
            <a:off x="533400" y="4114800"/>
            <a:ext cx="4572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1981200" y="3048000"/>
            <a:ext cx="3810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219200" y="4114800"/>
            <a:ext cx="533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Oval 13"/>
          <p:cNvSpPr>
            <a:spLocks noChangeArrowheads="1"/>
          </p:cNvSpPr>
          <p:nvPr/>
        </p:nvSpPr>
        <p:spPr bwMode="auto">
          <a:xfrm>
            <a:off x="4419600" y="25908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树枝</a:t>
            </a:r>
          </a:p>
        </p:txBody>
      </p:sp>
      <p:sp>
        <p:nvSpPr>
          <p:cNvPr id="4109" name="Oval 14"/>
          <p:cNvSpPr>
            <a:spLocks noChangeArrowheads="1"/>
          </p:cNvSpPr>
          <p:nvPr/>
        </p:nvSpPr>
        <p:spPr bwMode="auto">
          <a:xfrm>
            <a:off x="3048000" y="4876800"/>
            <a:ext cx="9144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树叶</a:t>
            </a:r>
          </a:p>
        </p:txBody>
      </p:sp>
      <p:sp>
        <p:nvSpPr>
          <p:cNvPr id="4110" name="Oval 15"/>
          <p:cNvSpPr>
            <a:spLocks noChangeArrowheads="1"/>
          </p:cNvSpPr>
          <p:nvPr/>
        </p:nvSpPr>
        <p:spPr bwMode="auto">
          <a:xfrm>
            <a:off x="3733800" y="36576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树枝</a:t>
            </a:r>
          </a:p>
        </p:txBody>
      </p:sp>
      <p:sp>
        <p:nvSpPr>
          <p:cNvPr id="4111" name="Oval 16"/>
          <p:cNvSpPr>
            <a:spLocks noChangeArrowheads="1"/>
          </p:cNvSpPr>
          <p:nvPr/>
        </p:nvSpPr>
        <p:spPr bwMode="auto">
          <a:xfrm>
            <a:off x="5029200" y="36576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树枝</a:t>
            </a:r>
          </a:p>
        </p:txBody>
      </p:sp>
      <p:sp>
        <p:nvSpPr>
          <p:cNvPr id="4112" name="Oval 17"/>
          <p:cNvSpPr>
            <a:spLocks noChangeArrowheads="1"/>
          </p:cNvSpPr>
          <p:nvPr/>
        </p:nvSpPr>
        <p:spPr bwMode="auto">
          <a:xfrm>
            <a:off x="4495800" y="4876800"/>
            <a:ext cx="9144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树叶</a:t>
            </a:r>
          </a:p>
        </p:txBody>
      </p:sp>
      <p:sp>
        <p:nvSpPr>
          <p:cNvPr id="4113" name="Line 18"/>
          <p:cNvSpPr>
            <a:spLocks noChangeShapeType="1"/>
          </p:cNvSpPr>
          <p:nvPr/>
        </p:nvSpPr>
        <p:spPr bwMode="auto">
          <a:xfrm flipH="1">
            <a:off x="4267200" y="31242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 flipH="1">
            <a:off x="3581400" y="4191000"/>
            <a:ext cx="4572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5029200" y="3124200"/>
            <a:ext cx="3810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21"/>
          <p:cNvSpPr>
            <a:spLocks noChangeShapeType="1"/>
          </p:cNvSpPr>
          <p:nvPr/>
        </p:nvSpPr>
        <p:spPr bwMode="auto">
          <a:xfrm>
            <a:off x="4267200" y="4191000"/>
            <a:ext cx="533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" name="Oval 22"/>
          <p:cNvSpPr>
            <a:spLocks noChangeArrowheads="1"/>
          </p:cNvSpPr>
          <p:nvPr/>
        </p:nvSpPr>
        <p:spPr bwMode="auto">
          <a:xfrm>
            <a:off x="7239000" y="26670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树枝</a:t>
            </a:r>
          </a:p>
        </p:txBody>
      </p:sp>
      <p:sp>
        <p:nvSpPr>
          <p:cNvPr id="4118" name="Oval 23"/>
          <p:cNvSpPr>
            <a:spLocks noChangeArrowheads="1"/>
          </p:cNvSpPr>
          <p:nvPr/>
        </p:nvSpPr>
        <p:spPr bwMode="auto">
          <a:xfrm>
            <a:off x="5867400" y="4953000"/>
            <a:ext cx="9144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树叶</a:t>
            </a:r>
          </a:p>
        </p:txBody>
      </p:sp>
      <p:sp>
        <p:nvSpPr>
          <p:cNvPr id="4119" name="Oval 24"/>
          <p:cNvSpPr>
            <a:spLocks noChangeArrowheads="1"/>
          </p:cNvSpPr>
          <p:nvPr/>
        </p:nvSpPr>
        <p:spPr bwMode="auto">
          <a:xfrm>
            <a:off x="6553200" y="37338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树枝</a:t>
            </a:r>
          </a:p>
        </p:txBody>
      </p:sp>
      <p:sp>
        <p:nvSpPr>
          <p:cNvPr id="4120" name="Oval 25"/>
          <p:cNvSpPr>
            <a:spLocks noChangeArrowheads="1"/>
          </p:cNvSpPr>
          <p:nvPr/>
        </p:nvSpPr>
        <p:spPr bwMode="auto">
          <a:xfrm>
            <a:off x="7848600" y="37338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树枝</a:t>
            </a:r>
          </a:p>
        </p:txBody>
      </p:sp>
      <p:sp>
        <p:nvSpPr>
          <p:cNvPr id="4121" name="Oval 26"/>
          <p:cNvSpPr>
            <a:spLocks noChangeArrowheads="1"/>
          </p:cNvSpPr>
          <p:nvPr/>
        </p:nvSpPr>
        <p:spPr bwMode="auto">
          <a:xfrm>
            <a:off x="7315200" y="4953000"/>
            <a:ext cx="914400" cy="533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树叶</a:t>
            </a:r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 flipH="1">
            <a:off x="7086600" y="3200400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 flipH="1">
            <a:off x="6400800" y="4267200"/>
            <a:ext cx="4572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4" name="Line 29"/>
          <p:cNvSpPr>
            <a:spLocks noChangeShapeType="1"/>
          </p:cNvSpPr>
          <p:nvPr/>
        </p:nvSpPr>
        <p:spPr bwMode="auto">
          <a:xfrm>
            <a:off x="7848600" y="3200400"/>
            <a:ext cx="3810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5" name="Line 30"/>
          <p:cNvSpPr>
            <a:spLocks noChangeShapeType="1"/>
          </p:cNvSpPr>
          <p:nvPr/>
        </p:nvSpPr>
        <p:spPr bwMode="auto">
          <a:xfrm>
            <a:off x="7086600" y="4267200"/>
            <a:ext cx="5334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树的表示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905000"/>
            <a:ext cx="6175375" cy="1752600"/>
          </a:xfrm>
        </p:spPr>
        <p:txBody>
          <a:bodyPr/>
          <a:lstStyle/>
          <a:p>
            <a:pPr eaLnBrk="1" hangingPunct="1"/>
            <a:r>
              <a:rPr lang="zh-CN" altLang="en-US" dirty="0"/>
              <a:t>根节点</a:t>
            </a:r>
            <a:r>
              <a:rPr lang="en-US" altLang="zh-CN" dirty="0"/>
              <a:t>(</a:t>
            </a:r>
            <a:r>
              <a:rPr lang="zh-CN" altLang="en-US" dirty="0"/>
              <a:t>特殊的树枝</a:t>
            </a:r>
            <a:r>
              <a:rPr lang="en-US" altLang="zh-CN" dirty="0"/>
              <a:t>/</a:t>
            </a:r>
            <a:r>
              <a:rPr lang="zh-CN" altLang="en-US" dirty="0"/>
              <a:t>叶子节点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树枝节点</a:t>
            </a:r>
          </a:p>
          <a:p>
            <a:pPr eaLnBrk="1" hangingPunct="1"/>
            <a:r>
              <a:rPr lang="zh-CN" altLang="en-US" dirty="0"/>
              <a:t>叶子节点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38600"/>
            <a:ext cx="563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6781800" y="762000"/>
            <a:ext cx="2133600" cy="4343400"/>
          </a:xfrm>
          <a:prstGeom prst="wedgeEllipseCallout">
            <a:avLst>
              <a:gd name="adj1" fmla="val -4375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是否有更一般化的表示呢？即不论哪种节点，访问的方法最好能一致些呢？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一般的整体</a:t>
            </a:r>
            <a:r>
              <a:rPr lang="en-US" altLang="zh-CN" dirty="0"/>
              <a:t>-</a:t>
            </a:r>
            <a:r>
              <a:rPr lang="zh-CN" altLang="en-US" dirty="0"/>
              <a:t>部分表示</a:t>
            </a:r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781300" y="4800600"/>
            <a:ext cx="3810000" cy="6858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可以看做一棵变形的树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51309"/>
            <a:ext cx="7391400" cy="227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6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81000" y="762000"/>
            <a:ext cx="688975" cy="54864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一般化表示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72390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762000"/>
          </a:xfrm>
        </p:spPr>
        <p:txBody>
          <a:bodyPr/>
          <a:lstStyle/>
          <a:p>
            <a:pPr eaLnBrk="1" hangingPunct="1"/>
            <a:r>
              <a:rPr lang="zh-CN" altLang="en-US"/>
              <a:t>一般化表示的好处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600200"/>
            <a:ext cx="6708775" cy="182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可用树形结构表示线性的整体</a:t>
            </a:r>
            <a:r>
              <a:rPr lang="en-US" altLang="zh-CN" sz="2800" b="1" dirty="0">
                <a:solidFill>
                  <a:schemeClr val="accent2"/>
                </a:solidFill>
              </a:rPr>
              <a:t>-</a:t>
            </a:r>
            <a:r>
              <a:rPr lang="zh-CN" altLang="en-US" sz="2800" b="1" dirty="0">
                <a:solidFill>
                  <a:schemeClr val="accent2"/>
                </a:solidFill>
              </a:rPr>
              <a:t>部分关系</a:t>
            </a:r>
          </a:p>
          <a:p>
            <a:pPr eaLnBrk="1" hangingPunct="1"/>
            <a:r>
              <a:rPr lang="zh-CN" altLang="en-US" sz="2400" dirty="0"/>
              <a:t>访问任意一个结点时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不需要判定或明确结点类型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一致的方式访问各结点</a:t>
            </a:r>
          </a:p>
        </p:txBody>
      </p:sp>
      <p:graphicFrame>
        <p:nvGraphicFramePr>
          <p:cNvPr id="7172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3246438"/>
          <a:ext cx="799941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03535" imgH="1549667" progId="Visio.Drawing.11">
                  <p:embed/>
                </p:oleObj>
              </mc:Choice>
              <mc:Fallback>
                <p:oleObj name="Visio" r:id="rId2" imgW="4303535" imgH="1549667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46438"/>
                        <a:ext cx="799941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Rot="1" noChangeArrowheads="1"/>
          </p:cNvSpPr>
          <p:nvPr/>
        </p:nvSpPr>
        <p:spPr bwMode="auto">
          <a:xfrm>
            <a:off x="304800" y="685800"/>
            <a:ext cx="8540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tx2"/>
                </a:solidFill>
              </a:rPr>
              <a:t>子节点的管理</a:t>
            </a:r>
          </a:p>
        </p:txBody>
      </p:sp>
      <p:sp>
        <p:nvSpPr>
          <p:cNvPr id="8195" name="Rectangle 5"/>
          <p:cNvSpPr>
            <a:spLocks noRot="1" noChangeArrowheads="1"/>
          </p:cNvSpPr>
          <p:nvPr/>
        </p:nvSpPr>
        <p:spPr bwMode="auto">
          <a:xfrm>
            <a:off x="304800" y="1752600"/>
            <a:ext cx="8540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addChild</a:t>
            </a:r>
            <a:r>
              <a:rPr lang="en-US" altLang="zh-CN" dirty="0"/>
              <a:t>(),</a:t>
            </a:r>
            <a:r>
              <a:rPr lang="en-US" altLang="zh-CN" dirty="0" err="1"/>
              <a:t>removeChild</a:t>
            </a:r>
            <a:r>
              <a:rPr lang="en-US" altLang="zh-CN" dirty="0"/>
              <a:t>( ),</a:t>
            </a:r>
            <a:r>
              <a:rPr lang="en-US" altLang="zh-CN" dirty="0" err="1"/>
              <a:t>getChild</a:t>
            </a:r>
            <a:r>
              <a:rPr lang="en-US" altLang="zh-CN" dirty="0"/>
              <a:t>(int),</a:t>
            </a:r>
            <a:r>
              <a:rPr lang="en-US" altLang="zh-CN" dirty="0" err="1"/>
              <a:t>getChildren</a:t>
            </a:r>
            <a:r>
              <a:rPr lang="en-US" altLang="zh-CN" dirty="0"/>
              <a:t>()</a:t>
            </a:r>
            <a:r>
              <a:rPr lang="zh-CN" altLang="en-US" dirty="0"/>
              <a:t>等只对树枝节点有意义</a:t>
            </a:r>
          </a:p>
          <a:p>
            <a:pPr eaLnBrk="1" hangingPunct="1"/>
            <a:r>
              <a:rPr lang="zh-CN" altLang="en-US" dirty="0"/>
              <a:t>这些管理子节点的操作放哪个类里呢？</a:t>
            </a:r>
          </a:p>
          <a:p>
            <a:pPr lvl="1" eaLnBrk="1" hangingPunct="1"/>
            <a:r>
              <a:rPr lang="zh-CN" altLang="en-US" dirty="0"/>
              <a:t>放</a:t>
            </a:r>
            <a:r>
              <a:rPr lang="en-US" altLang="zh-CN" dirty="0"/>
              <a:t>Node</a:t>
            </a:r>
            <a:r>
              <a:rPr lang="zh-CN" altLang="en-US" dirty="0"/>
              <a:t>中</a:t>
            </a:r>
            <a:r>
              <a:rPr lang="en-US" altLang="zh-CN" dirty="0"/>
              <a:t>(</a:t>
            </a:r>
            <a:r>
              <a:rPr lang="zh-CN" altLang="en-US" dirty="0"/>
              <a:t>透明式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/>
              <a:t>放</a:t>
            </a:r>
            <a:r>
              <a:rPr lang="en-US" altLang="zh-CN" dirty="0" err="1"/>
              <a:t>BranchNode</a:t>
            </a:r>
            <a:r>
              <a:rPr lang="zh-CN" altLang="en-US" dirty="0"/>
              <a:t>中</a:t>
            </a:r>
            <a:r>
              <a:rPr lang="en-US" altLang="zh-CN" dirty="0"/>
              <a:t>(</a:t>
            </a:r>
            <a:r>
              <a:rPr lang="zh-CN" altLang="en-US" dirty="0"/>
              <a:t>安全式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7086600" y="609600"/>
            <a:ext cx="1755775" cy="2133600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透明式合成模式结构（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839200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7315200" y="609600"/>
            <a:ext cx="1600200" cy="2971800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透明式合成模式结构（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0866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2099</TotalTime>
  <Words>516</Words>
  <Application>Microsoft Office PowerPoint</Application>
  <PresentationFormat>全屏显示(4:3)</PresentationFormat>
  <Paragraphs>76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Visio</vt:lpstr>
      <vt:lpstr>PowerPoint 演示文稿</vt:lpstr>
      <vt:lpstr>合成模式动机—各种树形结构</vt:lpstr>
      <vt:lpstr>树的表示</vt:lpstr>
      <vt:lpstr>一般的整体-部分表示</vt:lpstr>
      <vt:lpstr>一般化表示</vt:lpstr>
      <vt:lpstr>一般化表示的好处</vt:lpstr>
      <vt:lpstr>PowerPoint 演示文稿</vt:lpstr>
      <vt:lpstr>透明式合成模式结构（1）</vt:lpstr>
      <vt:lpstr>透明式合成模式结构（2）</vt:lpstr>
      <vt:lpstr>安全式合成模式</vt:lpstr>
      <vt:lpstr>例1</vt:lpstr>
      <vt:lpstr>PowerPoint 演示文稿</vt:lpstr>
      <vt:lpstr>PowerPoint 演示文稿</vt:lpstr>
      <vt:lpstr>PowerPoint 演示文稿</vt:lpstr>
      <vt:lpstr>PowerPoint 演示文稿</vt:lpstr>
      <vt:lpstr>例2</vt:lpstr>
      <vt:lpstr>合成模式的适用情况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陈伟</cp:lastModifiedBy>
  <cp:revision>104</cp:revision>
  <cp:lastPrinted>1601-01-01T00:00:00Z</cp:lastPrinted>
  <dcterms:created xsi:type="dcterms:W3CDTF">1601-01-01T00:00:00Z</dcterms:created>
  <dcterms:modified xsi:type="dcterms:W3CDTF">2023-10-07T02:03:23Z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