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5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473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001471" y="2560101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(Decorator</a:t>
            </a:r>
            <a:r>
              <a:rPr lang="en-US" altLang="zh-CN" sz="3750" b="1" baseline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103896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585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698463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01430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2022/9/22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540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52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23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8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sp>
        <p:nvSpPr>
          <p:cNvPr id="11267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4953000" y="1905000"/>
            <a:ext cx="3889375" cy="4194175"/>
          </a:xfrm>
          <a:noFill/>
        </p:spPr>
        <p:txBody>
          <a:bodyPr>
            <a:normAutofit lnSpcReduction="10000"/>
          </a:bodyPr>
          <a:lstStyle/>
          <a:p>
            <a:pPr eaLnBrk="1" hangingPunct="1"/>
            <a:r>
              <a:rPr lang="zh-CN" altLang="en-US" smtClean="0"/>
              <a:t>现在希望扩展所有</a:t>
            </a:r>
            <a:r>
              <a:rPr lang="en-US" altLang="zh-CN" smtClean="0"/>
              <a:t>Shape</a:t>
            </a:r>
            <a:r>
              <a:rPr lang="zh-CN" altLang="en-US" smtClean="0"/>
              <a:t>的</a:t>
            </a:r>
            <a:r>
              <a:rPr lang="en-US" altLang="zh-CN" smtClean="0"/>
              <a:t>Draw</a:t>
            </a:r>
            <a:r>
              <a:rPr lang="zh-CN" altLang="en-US" smtClean="0"/>
              <a:t>功能</a:t>
            </a:r>
            <a:r>
              <a:rPr lang="en-US" altLang="zh-CN" smtClean="0"/>
              <a:t>:</a:t>
            </a:r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即：处理原来正常的绘制外，还要在各自</a:t>
            </a:r>
            <a:r>
              <a:rPr lang="en-US" altLang="zh-CN" smtClean="0"/>
              <a:t>Shape</a:t>
            </a:r>
            <a:r>
              <a:rPr lang="zh-CN" altLang="en-US" smtClean="0"/>
              <a:t>的外边画各自的边框，</a:t>
            </a:r>
            <a:r>
              <a:rPr lang="en-US" altLang="zh-CN" smtClean="0"/>
              <a:t>Circle</a:t>
            </a:r>
            <a:r>
              <a:rPr lang="zh-CN" altLang="en-US" smtClean="0"/>
              <a:t>外边画一个菱形框，</a:t>
            </a:r>
            <a:r>
              <a:rPr lang="en-US" altLang="zh-CN" smtClean="0"/>
              <a:t>Triangle</a:t>
            </a:r>
            <a:r>
              <a:rPr lang="zh-CN" altLang="en-US" smtClean="0"/>
              <a:t>外边画一个矩形框。</a:t>
            </a:r>
          </a:p>
        </p:txBody>
      </p:sp>
      <p:pic>
        <p:nvPicPr>
          <p:cNvPr id="1126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191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" y="533400"/>
            <a:ext cx="8996363" cy="61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装饰模式</a:t>
            </a:r>
            <a:r>
              <a:rPr lang="en-US" altLang="zh-CN" dirty="0" smtClean="0"/>
              <a:t>(Decorator Pattern)</a:t>
            </a:r>
          </a:p>
        </p:txBody>
      </p:sp>
      <p:sp>
        <p:nvSpPr>
          <p:cNvPr id="3075" name="Rectangle 20"/>
          <p:cNvSpPr>
            <a:spLocks noGrp="1" noRot="1" noChangeArrowheads="1"/>
          </p:cNvSpPr>
          <p:nvPr>
            <p:ph idx="1"/>
          </p:nvPr>
        </p:nvSpPr>
        <p:spPr>
          <a:xfrm>
            <a:off x="5257800" y="1905000"/>
            <a:ext cx="3584575" cy="4194175"/>
          </a:xfrm>
          <a:noFill/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改变</a:t>
            </a:r>
            <a:r>
              <a:rPr lang="en-US" altLang="zh-CN" smtClean="0"/>
              <a:t>Dog</a:t>
            </a:r>
            <a:r>
              <a:rPr lang="zh-CN" altLang="en-US" smtClean="0"/>
              <a:t>的</a:t>
            </a:r>
            <a:r>
              <a:rPr lang="en-US" altLang="zh-CN" smtClean="0"/>
              <a:t>Eat</a:t>
            </a:r>
            <a:r>
              <a:rPr lang="zh-CN" altLang="en-US" smtClean="0"/>
              <a:t>实现，怎么办？</a:t>
            </a:r>
            <a:r>
              <a:rPr lang="en-US" altLang="zh-CN" smtClean="0"/>
              <a:t>(</a:t>
            </a:r>
            <a:r>
              <a:rPr lang="zh-CN" altLang="en-US" smtClean="0"/>
              <a:t>两种方式</a:t>
            </a:r>
            <a:r>
              <a:rPr lang="en-US" altLang="zh-CN" smtClean="0"/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smtClean="0"/>
              <a:t>若只是希望给</a:t>
            </a:r>
            <a:r>
              <a:rPr lang="en-US" altLang="zh-CN" smtClean="0"/>
              <a:t>Dog</a:t>
            </a:r>
            <a:r>
              <a:rPr lang="zh-CN" altLang="en-US" smtClean="0"/>
              <a:t>的</a:t>
            </a:r>
            <a:r>
              <a:rPr lang="en-US" altLang="zh-CN" smtClean="0"/>
              <a:t>Eat</a:t>
            </a:r>
            <a:r>
              <a:rPr lang="zh-CN" altLang="en-US" smtClean="0"/>
              <a:t>扩展一些功能呢？</a:t>
            </a:r>
            <a:r>
              <a:rPr lang="en-US" altLang="zh-CN" smtClean="0"/>
              <a:t>1</a:t>
            </a:r>
            <a:r>
              <a:rPr lang="zh-CN" altLang="en-US" smtClean="0"/>
              <a:t>中的方法会有哪些不足呢？</a:t>
            </a:r>
          </a:p>
        </p:txBody>
      </p:sp>
      <p:pic>
        <p:nvPicPr>
          <p:cNvPr id="3076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4495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/>
          <p:cNvSpPr txBox="1">
            <a:spLocks noChangeArrowheads="1"/>
          </p:cNvSpPr>
          <p:nvPr/>
        </p:nvSpPr>
        <p:spPr bwMode="auto">
          <a:xfrm>
            <a:off x="457200" y="4724400"/>
            <a:ext cx="8382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/>
              <a:t>只使用组合的不足</a:t>
            </a:r>
            <a:r>
              <a:rPr lang="en-US" altLang="zh-CN" sz="2000" b="1"/>
              <a:t>:</a:t>
            </a:r>
            <a:endParaRPr lang="en-US" altLang="zh-CN" sz="2000" b="1"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 b="1">
                <a:sym typeface="Wingdings" panose="05000000000000000000" pitchFamily="2" charset="2"/>
              </a:rPr>
              <a:t>NewDog</a:t>
            </a:r>
            <a:r>
              <a:rPr lang="zh-CN" altLang="en-US" sz="2000" b="1">
                <a:sym typeface="Wingdings" panose="05000000000000000000" pitchFamily="2" charset="2"/>
              </a:rPr>
              <a:t>与</a:t>
            </a:r>
            <a:r>
              <a:rPr lang="en-US" altLang="zh-CN" sz="2000" b="1">
                <a:sym typeface="Wingdings" panose="05000000000000000000" pitchFamily="2" charset="2"/>
              </a:rPr>
              <a:t>Animal</a:t>
            </a:r>
            <a:r>
              <a:rPr lang="zh-CN" altLang="en-US" sz="2000" b="1">
                <a:sym typeface="Wingdings" panose="05000000000000000000" pitchFamily="2" charset="2"/>
              </a:rPr>
              <a:t>不再有父子关系</a:t>
            </a:r>
            <a:r>
              <a:rPr lang="en-US" altLang="zh-CN" sz="2000" b="1">
                <a:sym typeface="Wingdings" panose="05000000000000000000" pitchFamily="2" charset="2"/>
              </a:rPr>
              <a:t>(</a:t>
            </a:r>
            <a:r>
              <a:rPr lang="zh-CN" altLang="en-US" sz="2000" b="1">
                <a:sym typeface="Wingdings" panose="05000000000000000000" pitchFamily="2" charset="2"/>
              </a:rPr>
              <a:t>即使</a:t>
            </a:r>
            <a:r>
              <a:rPr lang="en-US" altLang="zh-CN" sz="2000" b="1">
                <a:sym typeface="Wingdings" panose="05000000000000000000" pitchFamily="2" charset="2"/>
              </a:rPr>
              <a:t>NewDog</a:t>
            </a:r>
            <a:r>
              <a:rPr lang="zh-CN" altLang="en-US" sz="2000" b="1">
                <a:sym typeface="Wingdings" panose="05000000000000000000" pitchFamily="2" charset="2"/>
              </a:rPr>
              <a:t>组合</a:t>
            </a:r>
            <a:r>
              <a:rPr lang="en-US" altLang="zh-CN" sz="2000" b="1">
                <a:sym typeface="Wingdings" panose="05000000000000000000" pitchFamily="2" charset="2"/>
              </a:rPr>
              <a:t>Animal</a:t>
            </a:r>
            <a:r>
              <a:rPr lang="zh-CN" altLang="en-US" sz="2000" b="1">
                <a:sym typeface="Wingdings" panose="05000000000000000000" pitchFamily="2" charset="2"/>
              </a:rPr>
              <a:t>也一样</a:t>
            </a:r>
            <a:r>
              <a:rPr lang="en-US" altLang="zh-CN" sz="2000" b="1">
                <a:sym typeface="Wingdings" panose="05000000000000000000" pitchFamily="2" charset="2"/>
              </a:rPr>
              <a:t>)</a:t>
            </a:r>
            <a:r>
              <a:rPr lang="zh-CN" altLang="en-US" sz="2000" b="1">
                <a:sym typeface="Wingdings" panose="05000000000000000000" pitchFamily="2" charset="2"/>
              </a:rPr>
              <a:t>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en-US" altLang="zh-CN" sz="2000" b="1">
                <a:sym typeface="Wingdings" panose="05000000000000000000" pitchFamily="2" charset="2"/>
              </a:rPr>
              <a:t>Client</a:t>
            </a:r>
            <a:r>
              <a:rPr lang="zh-CN" altLang="en-US" sz="2000" b="1">
                <a:sym typeface="Wingdings" panose="05000000000000000000" pitchFamily="2" charset="2"/>
              </a:rPr>
              <a:t>需要修改。</a:t>
            </a:r>
            <a:endParaRPr lang="zh-CN" altLang="en-US" sz="2000" b="1"/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7696200" cy="3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38200"/>
            <a:ext cx="426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5029200" y="1066800"/>
            <a:ext cx="38100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1" dirty="0"/>
              <a:t>只使用继承的不足：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 b="1" dirty="0"/>
              <a:t>当</a:t>
            </a:r>
            <a:r>
              <a:rPr lang="en-US" altLang="zh-CN" sz="2000" b="1" dirty="0"/>
              <a:t>Eat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Sleep</a:t>
            </a:r>
            <a:r>
              <a:rPr lang="zh-CN" altLang="en-US" sz="2000" b="1" dirty="0"/>
              <a:t>同时变化，有多种组合时，子类数量激增。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 b="1" dirty="0"/>
              <a:t>只能改变单个类的功能，例如这里只能改变</a:t>
            </a:r>
            <a:r>
              <a:rPr lang="en-US" altLang="zh-CN" sz="2000" b="1" dirty="0"/>
              <a:t>Dog</a:t>
            </a:r>
            <a:r>
              <a:rPr lang="zh-CN" altLang="en-US" sz="2000" b="1" dirty="0"/>
              <a:t>的，不能改变</a:t>
            </a:r>
            <a:r>
              <a:rPr lang="en-US" altLang="zh-CN" sz="2000" b="1" dirty="0"/>
              <a:t>Tiger</a:t>
            </a:r>
            <a:r>
              <a:rPr lang="zh-CN" altLang="en-US" sz="2000" b="1" dirty="0"/>
              <a:t>的。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eriod"/>
            </a:pPr>
            <a:r>
              <a:rPr lang="zh-CN" altLang="en-US" sz="2000" b="1" dirty="0"/>
              <a:t>不能统一改变全部类型的功能。如不能同时改变</a:t>
            </a:r>
            <a:r>
              <a:rPr lang="en-US" altLang="zh-CN" sz="2000" b="1" dirty="0"/>
              <a:t>Tiger</a:t>
            </a:r>
            <a:r>
              <a:rPr lang="zh-CN" altLang="en-US" sz="2000" b="1" dirty="0"/>
              <a:t>和</a:t>
            </a:r>
            <a:r>
              <a:rPr lang="en-US" altLang="zh-CN" sz="2000" b="1" dirty="0"/>
              <a:t>Dog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Eat</a:t>
            </a:r>
            <a:r>
              <a:rPr lang="zh-CN" altLang="en-US" sz="2000" b="1" dirty="0"/>
              <a:t>。</a:t>
            </a:r>
            <a:br>
              <a:rPr lang="zh-CN" altLang="en-US" sz="2000" b="1" dirty="0"/>
            </a:br>
            <a:r>
              <a:rPr lang="zh-CN" altLang="en-US" sz="2000" b="1" dirty="0"/>
              <a:t>如：</a:t>
            </a:r>
            <a:br>
              <a:rPr lang="zh-CN" altLang="en-US" sz="2000" b="1" dirty="0"/>
            </a:br>
            <a:r>
              <a:rPr lang="zh-CN" altLang="en-US" sz="2000" b="1" dirty="0"/>
              <a:t>希望全部动物在原来</a:t>
            </a:r>
            <a:r>
              <a:rPr lang="en-US" altLang="zh-CN" sz="2000" b="1" dirty="0"/>
              <a:t>Eat</a:t>
            </a:r>
            <a:r>
              <a:rPr lang="zh-CN" altLang="en-US" sz="2000" b="1" dirty="0"/>
              <a:t>的基础上，还</a:t>
            </a:r>
            <a:r>
              <a:rPr lang="en-US" altLang="zh-CN" sz="2000" b="1" dirty="0" err="1"/>
              <a:t>DrinkWater</a:t>
            </a:r>
            <a:r>
              <a:rPr lang="en-US" altLang="zh-CN" sz="2000" b="1" dirty="0"/>
              <a:t>()</a:t>
            </a:r>
            <a:br>
              <a:rPr lang="en-US" altLang="zh-CN" sz="2000" b="1" dirty="0"/>
            </a:br>
            <a:r>
              <a:rPr lang="zh-CN" altLang="en-US" sz="2000" b="1" dirty="0"/>
              <a:t>希望全部动物在原来</a:t>
            </a:r>
            <a:r>
              <a:rPr lang="en-US" altLang="zh-CN" sz="2000" b="1" dirty="0"/>
              <a:t>Sleep</a:t>
            </a:r>
            <a:r>
              <a:rPr lang="zh-CN" altLang="en-US" sz="2000" b="1" dirty="0"/>
              <a:t>的基础上，先</a:t>
            </a:r>
            <a:r>
              <a:rPr lang="en-US" altLang="zh-CN" sz="2000" b="1" dirty="0" err="1"/>
              <a:t>WashTeeth</a:t>
            </a:r>
            <a:r>
              <a:rPr lang="en-US" altLang="zh-CN" sz="2000" b="1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5"/>
          <p:cNvSpPr txBox="1">
            <a:spLocks noChangeArrowheads="1"/>
          </p:cNvSpPr>
          <p:nvPr/>
        </p:nvSpPr>
        <p:spPr bwMode="auto">
          <a:xfrm>
            <a:off x="152400" y="228600"/>
            <a:ext cx="3352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/>
              <a:t>共同使用组合</a:t>
            </a:r>
            <a:r>
              <a:rPr lang="zh-CN" altLang="en-US" sz="2400" b="1"/>
              <a:t>和</a:t>
            </a:r>
            <a:r>
              <a:rPr lang="zh-CN" altLang="en-US" sz="2400" b="1" smtClean="0"/>
              <a:t>继承 </a:t>
            </a:r>
            <a:r>
              <a:rPr lang="en-US" altLang="zh-CN" sz="2400" b="1" dirty="0" smtClean="0"/>
              <a:t/>
            </a:r>
            <a:br>
              <a:rPr lang="en-US" altLang="zh-CN" sz="2400" b="1" dirty="0" smtClean="0"/>
            </a:b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在原继承体系的基础上，扩充行为功能</a:t>
            </a:r>
            <a:r>
              <a:rPr lang="zh-CN" altLang="en-US" sz="2400" b="1" dirty="0" smtClean="0"/>
              <a:t>）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62000"/>
            <a:ext cx="6473814" cy="5664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62000"/>
            <a:ext cx="8823325" cy="584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 b="1" dirty="0"/>
              <a:t>更一般化的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碎片化的实例过程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613775" cy="5105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CN" altLang="en-US" dirty="0" smtClean="0"/>
              <a:t>饭前洗两次爪，饭后喝一次水，睡前刷牙的狗；</a:t>
            </a: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accent2"/>
                </a:solidFill>
              </a:rPr>
              <a:t>   </a:t>
            </a:r>
            <a:r>
              <a:rPr lang="en-US" altLang="zh-CN" sz="2400" dirty="0" smtClean="0">
                <a:solidFill>
                  <a:schemeClr val="accent2"/>
                </a:solidFill>
              </a:rPr>
              <a:t>new 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SleepDecorator</a:t>
            </a:r>
            <a:r>
              <a:rPr lang="en-US" altLang="zh-CN" sz="2400" dirty="0" smtClean="0">
                <a:solidFill>
                  <a:schemeClr val="accent2"/>
                </a:solidFill>
              </a:rPr>
              <a:t>(               //</a:t>
            </a:r>
            <a:r>
              <a:rPr lang="zh-CN" altLang="en-US" sz="2400" dirty="0" smtClean="0">
                <a:solidFill>
                  <a:schemeClr val="accent2"/>
                </a:solidFill>
              </a:rPr>
              <a:t>睡前刷牙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</a:rPr>
              <a:t>            new EatDecorator1(         //</a:t>
            </a:r>
            <a:r>
              <a:rPr lang="zh-CN" altLang="en-US" sz="2400" dirty="0" smtClean="0">
                <a:solidFill>
                  <a:schemeClr val="accent2"/>
                </a:solidFill>
              </a:rPr>
              <a:t>饭后喝一次水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</a:rPr>
              <a:t>                  new EatDecorator2(   //</a:t>
            </a:r>
            <a:r>
              <a:rPr lang="zh-CN" altLang="en-US" sz="2400" dirty="0" smtClean="0">
                <a:solidFill>
                  <a:schemeClr val="accent2"/>
                </a:solidFill>
              </a:rPr>
              <a:t>饭前洗一次爪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</a:rPr>
              <a:t>                      new EatDecorator2( //</a:t>
            </a:r>
            <a:r>
              <a:rPr lang="zh-CN" altLang="en-US" sz="2400" dirty="0" smtClean="0">
                <a:solidFill>
                  <a:schemeClr val="accent2"/>
                </a:solidFill>
              </a:rPr>
              <a:t>饭前再洗一次爪</a:t>
            </a:r>
            <a:endParaRPr lang="en-US" altLang="zh-CN" sz="2400" dirty="0" smtClean="0">
              <a:solidFill>
                <a:schemeClr val="accent2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</a:rPr>
              <a:t>                             new Dog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</a:rPr>
              <a:t>                      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</a:rPr>
              <a:t>                  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</a:rPr>
              <a:t>             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accent2"/>
                </a:solidFill>
              </a:rPr>
              <a:t>      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  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 smtClean="0"/>
              <a:t>装饰模式结构</a:t>
            </a:r>
          </a:p>
        </p:txBody>
      </p:sp>
      <p:pic>
        <p:nvPicPr>
          <p:cNvPr id="9219" name="Picture 5" descr="2009-11-29_211304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Rot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装饰模式效果</a:t>
            </a:r>
          </a:p>
        </p:txBody>
      </p:sp>
      <p:sp>
        <p:nvSpPr>
          <p:cNvPr id="10243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341840" y="1143000"/>
            <a:ext cx="8537575" cy="4800600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marL="609600" indent="-609600" eaLnBrk="1" hangingPunct="1"/>
            <a:r>
              <a:rPr lang="zh-CN" altLang="en-US" dirty="0" smtClean="0"/>
              <a:t>优点：</a:t>
            </a:r>
          </a:p>
          <a:p>
            <a:pPr marL="609600" indent="-609600"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保持抽象层上关系的稳定；</a:t>
            </a:r>
          </a:p>
          <a:p>
            <a:pPr marL="609600" indent="-609600"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比单独使用组合或继承灵活；</a:t>
            </a:r>
          </a:p>
          <a:p>
            <a:pPr marL="609600" indent="-609600" eaLnBrk="1" hangingPunct="1"/>
            <a:r>
              <a:rPr lang="en-US" altLang="zh-CN" dirty="0" smtClean="0"/>
              <a:t>3.</a:t>
            </a:r>
            <a:r>
              <a:rPr lang="zh-CN" altLang="en-US" dirty="0" smtClean="0"/>
              <a:t>随时扩展功能或职责；</a:t>
            </a:r>
          </a:p>
          <a:p>
            <a:pPr marL="609600" indent="-609600" eaLnBrk="1" hangingPunct="1"/>
            <a:r>
              <a:rPr lang="zh-CN" altLang="en-US" dirty="0" smtClean="0"/>
              <a:t>不足：</a:t>
            </a:r>
          </a:p>
          <a:p>
            <a:pPr marL="609600" indent="-609600" eaLnBrk="1" hangingPunct="1"/>
            <a:r>
              <a:rPr lang="zh-CN" altLang="en-US" dirty="0" smtClean="0"/>
              <a:t>可能产生许多更小的子类；</a:t>
            </a:r>
          </a:p>
          <a:p>
            <a:pPr marL="609600" indent="-609600" eaLnBrk="1" hangingPunct="1"/>
            <a:r>
              <a:rPr lang="en-US" altLang="zh-CN" dirty="0" smtClean="0"/>
              <a:t>Component</a:t>
            </a:r>
            <a:r>
              <a:rPr lang="zh-CN" altLang="en-US" dirty="0" smtClean="0"/>
              <a:t>类过大时，效率较低，此时可考虑使用策略模式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2111</TotalTime>
  <Words>315</Words>
  <Application>Microsoft Office PowerPoint</Application>
  <PresentationFormat>全屏显示(4:3)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DFGothic-EB</vt:lpstr>
      <vt:lpstr>Humnst777 BlkCn BT</vt:lpstr>
      <vt:lpstr>宋体</vt:lpstr>
      <vt:lpstr>微软雅黑</vt:lpstr>
      <vt:lpstr>Arial</vt:lpstr>
      <vt:lpstr>Calibri</vt:lpstr>
      <vt:lpstr>Wingdings</vt:lpstr>
      <vt:lpstr>2_第一PPT，www.1ppt.com</vt:lpstr>
      <vt:lpstr>PowerPoint 演示文稿</vt:lpstr>
      <vt:lpstr>装饰模式(Decorator Pattern)</vt:lpstr>
      <vt:lpstr>PowerPoint 演示文稿</vt:lpstr>
      <vt:lpstr>PowerPoint 演示文稿</vt:lpstr>
      <vt:lpstr>PowerPoint 演示文稿</vt:lpstr>
      <vt:lpstr>更一般化的</vt:lpstr>
      <vt:lpstr>碎片化的实例过程</vt:lpstr>
      <vt:lpstr>装饰模式结构</vt:lpstr>
      <vt:lpstr>装饰模式效果</vt:lpstr>
      <vt:lpstr>例子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90</cp:revision>
  <cp:lastPrinted>1601-01-01T00:00:00Z</cp:lastPrinted>
  <dcterms:created xsi:type="dcterms:W3CDTF">1601-01-01T00:00:00Z</dcterms:created>
  <dcterms:modified xsi:type="dcterms:W3CDTF">2022-09-21T16:39:48Z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