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73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147152" y="2730014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享元模式</a:t>
            </a:r>
            <a:endParaRPr lang="en-US" altLang="zh-CN" sz="375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(Flyweight</a:t>
            </a:r>
            <a:r>
              <a:rPr lang="en-US" altLang="zh-CN" sz="3750" b="1" baseline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88783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87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932148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562813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2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iming>
    <p:tnLst>
      <p:par>
        <p:cTn id="1" dur="indefinite" restart="never" nodeType="tmRoot"/>
      </p:par>
    </p:tnLst>
  </p:timing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4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享</a:t>
            </a:r>
            <a:r>
              <a:rPr lang="zh-CN" altLang="en-US" dirty="0"/>
              <a:t>元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引入</a:t>
            </a:r>
            <a:endParaRPr lang="zh-CN" altLang="en-US" dirty="0"/>
          </a:p>
        </p:txBody>
      </p:sp>
      <p:graphicFrame>
        <p:nvGraphicFramePr>
          <p:cNvPr id="18227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" y="2279650"/>
          <a:ext cx="8075613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0" name="Visio" r:id="rId3" imgW="3817783" imgH="1513861" progId="Visio.Drawing.11">
                  <p:embed/>
                </p:oleObj>
              </mc:Choice>
              <mc:Fallback>
                <p:oleObj name="Visio" r:id="rId3" imgW="3817783" imgH="151386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79650"/>
                        <a:ext cx="8075613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1832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类及子类</a:t>
            </a:r>
            <a:r>
              <a:rPr lang="zh-CN" altLang="en-US"/>
              <a:t>对象</a:t>
            </a:r>
            <a:r>
              <a:rPr lang="zh-CN" altLang="en-US" smtClean="0"/>
              <a:t>众多 </a:t>
            </a:r>
            <a:endParaRPr lang="zh-CN" altLang="en-US" dirty="0"/>
          </a:p>
          <a:p>
            <a:r>
              <a:rPr lang="zh-CN" altLang="en-US" dirty="0"/>
              <a:t>对象粒度小</a:t>
            </a:r>
            <a:r>
              <a:rPr lang="en-US" altLang="zh-CN" dirty="0"/>
              <a:t>(</a:t>
            </a:r>
            <a:r>
              <a:rPr lang="zh-CN" altLang="en-US" dirty="0"/>
              <a:t>超轻量级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对象状态变化不过于复杂</a:t>
            </a:r>
          </a:p>
          <a:p>
            <a:r>
              <a:rPr lang="zh-CN" altLang="en-US" dirty="0"/>
              <a:t>例： 一个绘图程序里用到大量的线段、园、矩形等对象。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解决方案</a:t>
            </a:r>
          </a:p>
        </p:txBody>
      </p:sp>
      <p:sp>
        <p:nvSpPr>
          <p:cNvPr id="184323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/>
          <a:lstStyle/>
          <a:p>
            <a:r>
              <a:rPr lang="zh-CN" altLang="en-US" dirty="0"/>
              <a:t>采用共享的思想</a:t>
            </a:r>
          </a:p>
          <a:p>
            <a:r>
              <a:rPr lang="zh-CN" altLang="en-US" dirty="0"/>
              <a:t>必须解决对象的计数和区分</a:t>
            </a:r>
          </a:p>
          <a:p>
            <a:pPr lvl="1"/>
            <a:r>
              <a:rPr lang="zh-CN" altLang="en-US" dirty="0"/>
              <a:t>共享对象的计数</a:t>
            </a:r>
          </a:p>
          <a:p>
            <a:pPr lvl="1"/>
            <a:r>
              <a:rPr lang="zh-CN" altLang="en-US" dirty="0"/>
              <a:t>区分内部</a:t>
            </a:r>
            <a:r>
              <a:rPr lang="en-US" altLang="zh-CN" dirty="0"/>
              <a:t>(</a:t>
            </a:r>
            <a:r>
              <a:rPr lang="zh-CN" altLang="en-US" dirty="0"/>
              <a:t>内蕴</a:t>
            </a:r>
            <a:r>
              <a:rPr lang="en-US" altLang="zh-CN" dirty="0"/>
              <a:t>)</a:t>
            </a:r>
            <a:r>
              <a:rPr lang="zh-CN" altLang="en-US" dirty="0"/>
              <a:t>状态和外部</a:t>
            </a:r>
            <a:r>
              <a:rPr lang="en-US" altLang="zh-CN" dirty="0"/>
              <a:t>(</a:t>
            </a:r>
            <a:r>
              <a:rPr lang="zh-CN" altLang="en-US" dirty="0"/>
              <a:t>外蕴</a:t>
            </a:r>
            <a:r>
              <a:rPr lang="en-US" altLang="zh-CN" dirty="0"/>
              <a:t>)</a:t>
            </a:r>
            <a:r>
              <a:rPr lang="zh-CN" altLang="en-US" dirty="0"/>
              <a:t>状态</a:t>
            </a:r>
          </a:p>
          <a:p>
            <a:pPr lvl="1"/>
            <a:r>
              <a:rPr lang="zh-CN" altLang="en-US" dirty="0"/>
              <a:t>外部状态的表示</a:t>
            </a:r>
            <a:r>
              <a:rPr lang="en-US" altLang="zh-CN" dirty="0"/>
              <a:t>-</a:t>
            </a:r>
            <a:r>
              <a:rPr lang="zh-CN" altLang="en-US" dirty="0"/>
              <a:t>通常会有</a:t>
            </a:r>
            <a:r>
              <a:rPr lang="en-US" altLang="zh-CN" dirty="0"/>
              <a:t>Layout</a:t>
            </a:r>
            <a:r>
              <a:rPr lang="zh-CN" altLang="en-US" dirty="0"/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185347" name="Rectangle 3"/>
          <p:cNvSpPr>
            <a:spLocks noGrp="1" noRot="1" noChangeArrowheads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</a:t>
            </a:r>
            <a:r>
              <a:rPr lang="zh-CN" altLang="en-US" sz="2400" dirty="0"/>
              <a:t>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virtual ~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virtual Character * </a:t>
            </a:r>
            <a:r>
              <a:rPr lang="en-US" altLang="zh-CN" sz="2400" dirty="0" err="1"/>
              <a:t>CreateCharacter</a:t>
            </a:r>
            <a:r>
              <a:rPr lang="en-US" altLang="zh-CN" sz="2400" dirty="0"/>
              <a:t>( char);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virtual Row * </a:t>
            </a:r>
            <a:r>
              <a:rPr lang="en-US" altLang="zh-CN" sz="2400" dirty="0" err="1"/>
              <a:t>CreateRow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virtual Column * </a:t>
            </a:r>
            <a:r>
              <a:rPr lang="en-US" altLang="zh-CN" sz="2400" dirty="0" err="1"/>
              <a:t>CreateColumn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Private: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Character * chars[128];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09600" y="762000"/>
            <a:ext cx="7546975" cy="56388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GlyphFactory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=0;i&lt;128;i++) chars[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Character * 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CreateCharacter</a:t>
            </a:r>
            <a:r>
              <a:rPr lang="en-US" altLang="zh-CN" sz="2400" dirty="0"/>
              <a:t>(char c)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if(!chars[c])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chars[c] = new Character(c);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return chars[c];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Row * 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CreateRow</a:t>
            </a:r>
            <a:r>
              <a:rPr lang="en-US" altLang="zh-CN" sz="2400" dirty="0"/>
              <a:t>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return new Row;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Column * 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CreateColumn</a:t>
            </a:r>
            <a:r>
              <a:rPr lang="en-US" altLang="zh-CN" sz="2400" dirty="0"/>
              <a:t>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return new Column;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09600" y="762000"/>
            <a:ext cx="7546975" cy="56388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外蕴信息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Info {</a:t>
            </a:r>
            <a:br>
              <a:rPr lang="en-US" altLang="zh-CN" sz="2400" dirty="0" smtClean="0"/>
            </a:b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xPos</a:t>
            </a:r>
            <a:r>
              <a:rPr lang="en-US" altLang="zh-CN" sz="2400" dirty="0" smtClean="0"/>
              <a:t>;</a:t>
            </a:r>
            <a:br>
              <a:rPr lang="en-US" altLang="zh-CN" sz="2400" dirty="0" smtClean="0"/>
            </a:b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yPos</a:t>
            </a:r>
            <a:r>
              <a:rPr lang="en-US" altLang="zh-CN" sz="2400" dirty="0" smtClean="0"/>
              <a:t>;</a:t>
            </a:r>
            <a:br>
              <a:rPr lang="en-US" altLang="zh-CN" sz="2400" dirty="0" smtClean="0"/>
            </a:b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width;</a:t>
            </a:r>
            <a:br>
              <a:rPr lang="en-US" altLang="zh-CN" sz="2400" dirty="0" smtClean="0"/>
            </a:b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height;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Color </a:t>
            </a:r>
            <a:r>
              <a:rPr lang="en-US" altLang="zh-CN" sz="2400" dirty="0" err="1" smtClean="0"/>
              <a:t>clrPen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type;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};</a:t>
            </a:r>
            <a:br>
              <a:rPr lang="en-US" altLang="zh-CN" sz="2400" dirty="0" smtClean="0"/>
            </a:b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class Scene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private:</a:t>
            </a:r>
            <a:br>
              <a:rPr lang="en-US" altLang="zh-CN" sz="2400" dirty="0" smtClean="0"/>
            </a:br>
            <a:r>
              <a:rPr lang="en-US" altLang="zh-CN" sz="2400" dirty="0" smtClean="0"/>
              <a:t> vector&lt;Info&gt;  </a:t>
            </a:r>
            <a:r>
              <a:rPr lang="en-US" altLang="zh-CN" sz="2400" dirty="0" err="1" smtClean="0"/>
              <a:t>mLayout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};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46047440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2055</TotalTime>
  <Words>154</Words>
  <Application>Microsoft Office PowerPoint</Application>
  <PresentationFormat>全屏显示(4:3)</PresentationFormat>
  <Paragraphs>45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DFGothic-EB</vt:lpstr>
      <vt:lpstr>Humnst777 BlkCn BT</vt:lpstr>
      <vt:lpstr>宋体</vt:lpstr>
      <vt:lpstr>微软雅黑</vt:lpstr>
      <vt:lpstr>Arial</vt:lpstr>
      <vt:lpstr>Calibri</vt:lpstr>
      <vt:lpstr>Wingdings</vt:lpstr>
      <vt:lpstr>2_第一PPT，www.1ppt.com</vt:lpstr>
      <vt:lpstr>Visio</vt:lpstr>
      <vt:lpstr>PowerPoint 演示文稿</vt:lpstr>
      <vt:lpstr>享元模式-引入</vt:lpstr>
      <vt:lpstr>引入</vt:lpstr>
      <vt:lpstr>解决方案</vt:lpstr>
      <vt:lpstr>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91</cp:revision>
  <cp:lastPrinted>1601-01-01T00:00:00Z</cp:lastPrinted>
  <dcterms:created xsi:type="dcterms:W3CDTF">1601-01-01T00:00:00Z</dcterms:created>
  <dcterms:modified xsi:type="dcterms:W3CDTF">2022-09-21T16:44:05Z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