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72" r:id="rId2"/>
    <p:sldId id="258" r:id="rId3"/>
    <p:sldId id="267" r:id="rId4"/>
    <p:sldId id="269" r:id="rId5"/>
    <p:sldId id="268" r:id="rId6"/>
    <p:sldId id="270" r:id="rId7"/>
    <p:sldId id="271" r:id="rId8"/>
    <p:sldId id="260" r:id="rId9"/>
    <p:sldId id="259" r:id="rId10"/>
    <p:sldId id="261" r:id="rId11"/>
    <p:sldId id="263" r:id="rId12"/>
    <p:sldId id="264" r:id="rId13"/>
    <p:sldId id="273" r:id="rId14"/>
    <p:sldId id="275" r:id="rId15"/>
    <p:sldId id="274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660" autoAdjust="0"/>
  </p:normalViewPr>
  <p:slideViewPr>
    <p:cSldViewPr>
      <p:cViewPr varScale="1">
        <p:scale>
          <a:sx n="92" d="100"/>
          <a:sy n="92" d="100"/>
        </p:scale>
        <p:origin x="617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1066892" y="2679559"/>
            <a:ext cx="736233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策略模式</a:t>
            </a:r>
            <a:endParaRPr lang="en-US" altLang="zh-CN" sz="375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75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(strategy Pattern)</a:t>
            </a:r>
            <a:endParaRPr lang="zh-CN" altLang="en-US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4225686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657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2097336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3302237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2022/10/4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769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81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1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0" r:id="rId5"/>
    <p:sldLayoutId id="2147483681" r:id="rId6"/>
  </p:sldLayoutIdLst>
  <p:timing>
    <p:tnLst>
      <p:par>
        <p:cTn id="1" dur="indefinite" restart="never" nodeType="tmRoot"/>
      </p:par>
    </p:tnLst>
  </p:timing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227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206849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适用性</a:t>
            </a:r>
          </a:p>
        </p:txBody>
      </p:sp>
      <p:sp>
        <p:nvSpPr>
          <p:cNvPr id="6146" name="文本占位符 206850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只是行为上有差异，</a:t>
            </a:r>
          </a:p>
          <a:p>
            <a:r>
              <a:rPr lang="zh-CN" altLang="en-US" smtClean="0"/>
              <a:t>差异部分可动态替换（区别于静态变化适应方式）</a:t>
            </a:r>
          </a:p>
          <a:p>
            <a:r>
              <a:rPr lang="zh-CN" altLang="en-US" smtClean="0"/>
              <a:t>差异部分可能有更多的变体</a:t>
            </a:r>
          </a:p>
          <a:p>
            <a:r>
              <a:rPr lang="zh-CN" altLang="en-US" smtClean="0"/>
              <a:t>实现中以多个条件语句的形式区别不同的实质行为。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20889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效果</a:t>
            </a:r>
          </a:p>
        </p:txBody>
      </p:sp>
      <p:sp>
        <p:nvSpPr>
          <p:cNvPr id="8194" name="文本占位符 208898"/>
          <p:cNvSpPr>
            <a:spLocks noGrp="1" noRot="1" noChangeArrowheads="1"/>
          </p:cNvSpPr>
          <p:nvPr>
            <p:ph idx="1"/>
          </p:nvPr>
        </p:nvSpPr>
        <p:spPr>
          <a:xfrm>
            <a:off x="468313" y="1125538"/>
            <a:ext cx="8207375" cy="3827422"/>
          </a:xfrm>
        </p:spPr>
        <p:txBody>
          <a:bodyPr/>
          <a:lstStyle/>
          <a:p>
            <a:r>
              <a:rPr lang="zh-CN" altLang="en-US" dirty="0" smtClean="0"/>
              <a:t>封装一部分实现细节</a:t>
            </a:r>
          </a:p>
          <a:p>
            <a:r>
              <a:rPr lang="zh-CN" altLang="en-US" dirty="0" smtClean="0"/>
              <a:t>允许在不新建上下文</a:t>
            </a:r>
            <a:r>
              <a:rPr lang="en-US" altLang="zh-CN" dirty="0" smtClean="0"/>
              <a:t>(Context)</a:t>
            </a:r>
            <a:r>
              <a:rPr lang="zh-CN" altLang="en-US" dirty="0" smtClean="0"/>
              <a:t>的情况下，改变行为。</a:t>
            </a:r>
          </a:p>
          <a:p>
            <a:r>
              <a:rPr lang="zh-CN" altLang="en-US" dirty="0" smtClean="0"/>
              <a:t>允许相同的行为有不同的实现，而且可动态地选择并改变。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209921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实现说明</a:t>
            </a:r>
          </a:p>
        </p:txBody>
      </p:sp>
      <p:sp>
        <p:nvSpPr>
          <p:cNvPr id="9218" name="文本占位符 209922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比较静态、动态行为变化</a:t>
            </a:r>
          </a:p>
          <a:p>
            <a:r>
              <a:rPr lang="zh-CN" altLang="en-US" sz="2800" dirty="0" smtClean="0"/>
              <a:t>可代替条件分支或</a:t>
            </a:r>
            <a:r>
              <a:rPr lang="en-US" altLang="zh-CN" sz="2800" dirty="0" smtClean="0"/>
              <a:t>case</a:t>
            </a:r>
            <a:r>
              <a:rPr lang="zh-CN" altLang="en-US" sz="2800" dirty="0" smtClean="0"/>
              <a:t>语句。</a:t>
            </a:r>
            <a:endParaRPr lang="zh-CN" altLang="en-US" sz="2800" dirty="0" smtClean="0"/>
          </a:p>
          <a:p>
            <a:r>
              <a:rPr lang="zh-CN" altLang="en-US" sz="2800" dirty="0" smtClean="0">
                <a:solidFill>
                  <a:srgbClr val="0000FF"/>
                </a:solidFill>
              </a:rPr>
              <a:t>具体策略的建立与绑定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可以依赖或关联形式</a:t>
            </a:r>
            <a:endParaRPr lang="en-US" altLang="zh-CN" sz="2400" dirty="0"/>
          </a:p>
          <a:p>
            <a:pPr lvl="1"/>
            <a:r>
              <a:rPr lang="zh-CN" altLang="en-US" sz="2400" dirty="0"/>
              <a:t>策略可使用创建型</a:t>
            </a:r>
            <a:r>
              <a:rPr lang="zh-CN" altLang="en-US" sz="2400" dirty="0" smtClean="0"/>
              <a:t>模式</a:t>
            </a:r>
            <a:endParaRPr lang="zh-CN" altLang="en-US" sz="2400" dirty="0" smtClean="0">
              <a:solidFill>
                <a:srgbClr val="0000FF"/>
              </a:solidFill>
            </a:endParaRPr>
          </a:p>
          <a:p>
            <a:r>
              <a:rPr lang="en-US" altLang="zh-CN" sz="2800" dirty="0" smtClean="0"/>
              <a:t>Context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Strategy</a:t>
            </a:r>
            <a:r>
              <a:rPr lang="zh-CN" altLang="en-US" sz="2800" dirty="0" smtClean="0"/>
              <a:t>间的信息传递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将</a:t>
            </a:r>
            <a:r>
              <a:rPr lang="en-US" altLang="zh-CN" sz="2400" dirty="0" smtClean="0"/>
              <a:t>Context</a:t>
            </a:r>
            <a:r>
              <a:rPr lang="zh-CN" altLang="en-US" sz="2400" dirty="0" smtClean="0"/>
              <a:t>的数据作为</a:t>
            </a:r>
            <a:r>
              <a:rPr lang="en-US" altLang="zh-CN" sz="2400" dirty="0" smtClean="0"/>
              <a:t>Strategy</a:t>
            </a:r>
            <a:r>
              <a:rPr lang="zh-CN" altLang="en-US" sz="2400" dirty="0" smtClean="0"/>
              <a:t>的参数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Context</a:t>
            </a:r>
            <a:r>
              <a:rPr lang="zh-CN" altLang="en-US" sz="2400" dirty="0" smtClean="0"/>
              <a:t>整个作为</a:t>
            </a:r>
            <a:r>
              <a:rPr lang="en-US" altLang="zh-CN" sz="2400" dirty="0" smtClean="0"/>
              <a:t>Strategy</a:t>
            </a:r>
            <a:r>
              <a:rPr lang="zh-CN" altLang="en-US" sz="2400" dirty="0" smtClean="0"/>
              <a:t>的参数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通过</a:t>
            </a:r>
            <a:r>
              <a:rPr lang="en-US" altLang="zh-CN" sz="2400" dirty="0" smtClean="0"/>
              <a:t>Context</a:t>
            </a:r>
            <a:r>
              <a:rPr lang="zh-CN" altLang="en-US" sz="2400" dirty="0" smtClean="0"/>
              <a:t>的接口访问</a:t>
            </a:r>
            <a:r>
              <a:rPr lang="en-US" altLang="zh-CN" sz="2400" dirty="0" smtClean="0"/>
              <a:t>Context</a:t>
            </a:r>
            <a:r>
              <a:rPr lang="zh-CN" altLang="en-US" sz="2400" dirty="0" smtClean="0"/>
              <a:t>的数据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209921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代替条件分支或</a:t>
            </a:r>
            <a:r>
              <a:rPr lang="en-US" altLang="zh-CN" sz="2400" dirty="0"/>
              <a:t>case</a:t>
            </a:r>
            <a:r>
              <a:rPr lang="zh-CN" altLang="en-US" sz="2400" dirty="0" smtClean="0"/>
              <a:t>语句</a:t>
            </a:r>
            <a:r>
              <a:rPr lang="en-US" altLang="zh-CN" sz="2400" dirty="0"/>
              <a:t>(</a:t>
            </a:r>
            <a:r>
              <a:rPr lang="zh-CN" altLang="en-US" sz="2400" dirty="0"/>
              <a:t>例</a:t>
            </a:r>
            <a:r>
              <a:rPr lang="en-US" altLang="zh-CN" sz="2400" dirty="0"/>
              <a:t>)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359412" y="838268"/>
            <a:ext cx="3733702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class A {</a:t>
            </a:r>
          </a:p>
          <a:p>
            <a:r>
              <a:rPr lang="en-US" altLang="zh-CN" sz="2000" dirty="0" smtClean="0"/>
              <a:t>public: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void </a:t>
            </a:r>
            <a:r>
              <a:rPr lang="en-US" altLang="zh-CN" sz="2000" dirty="0" err="1" smtClean="0"/>
              <a:t>func</a:t>
            </a:r>
            <a:r>
              <a:rPr lang="en-US" altLang="zh-CN" sz="2000" dirty="0" smtClean="0"/>
              <a:t>( ) {</a:t>
            </a:r>
          </a:p>
          <a:p>
            <a:r>
              <a:rPr lang="en-US" altLang="zh-CN" sz="2000" dirty="0" smtClean="0"/>
              <a:t>    if(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== COND1) {</a:t>
            </a:r>
          </a:p>
          <a:p>
            <a:r>
              <a:rPr lang="en-US" altLang="zh-CN" sz="2000" dirty="0" smtClean="0"/>
              <a:t>    …</a:t>
            </a:r>
          </a:p>
          <a:p>
            <a:r>
              <a:rPr lang="en-US" altLang="zh-CN" sz="2000" dirty="0" smtClean="0"/>
              <a:t>    } else if(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== COND2) 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…</a:t>
            </a:r>
          </a:p>
          <a:p>
            <a:r>
              <a:rPr lang="en-US" altLang="zh-CN" sz="2000" dirty="0" smtClean="0"/>
              <a:t>    }</a:t>
            </a:r>
          </a:p>
          <a:p>
            <a:r>
              <a:rPr lang="en-US" altLang="zh-CN" sz="2000" dirty="0" smtClean="0"/>
              <a:t>    …</a:t>
            </a:r>
          </a:p>
          <a:p>
            <a:r>
              <a:rPr lang="en-US" altLang="zh-CN" sz="2000" dirty="0" smtClean="0"/>
              <a:t>   else if(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== COND3) {</a:t>
            </a:r>
          </a:p>
          <a:p>
            <a:r>
              <a:rPr lang="en-US" altLang="zh-CN" sz="2000" dirty="0" smtClean="0"/>
              <a:t>   }</a:t>
            </a:r>
          </a:p>
          <a:p>
            <a:r>
              <a:rPr lang="en-US" altLang="zh-CN" sz="2000" dirty="0" smtClean="0"/>
              <a:t>private:</a:t>
            </a:r>
            <a:br>
              <a:rPr lang="en-US" altLang="zh-CN" sz="2000" dirty="0" smtClean="0"/>
            </a:b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val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…</a:t>
            </a:r>
          </a:p>
          <a:p>
            <a:r>
              <a:rPr lang="en-US" altLang="zh-CN" sz="2000" dirty="0" smtClean="0"/>
              <a:t>};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4419604" y="844194"/>
            <a:ext cx="3733702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class A {</a:t>
            </a:r>
          </a:p>
          <a:p>
            <a:r>
              <a:rPr lang="en-US" altLang="zh-CN" sz="2000" dirty="0" smtClean="0"/>
              <a:t>public: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void </a:t>
            </a:r>
            <a:r>
              <a:rPr lang="en-US" altLang="zh-CN" sz="2000" dirty="0" err="1" smtClean="0"/>
              <a:t>func</a:t>
            </a:r>
            <a:r>
              <a:rPr lang="en-US" altLang="zh-CN" sz="2000" dirty="0" smtClean="0"/>
              <a:t>( Strategy &amp; s) {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s-&gt;</a:t>
            </a:r>
            <a:r>
              <a:rPr lang="en-US" altLang="zh-CN" sz="2000" dirty="0" err="1" smtClean="0"/>
              <a:t>doFunc</a:t>
            </a:r>
            <a:r>
              <a:rPr lang="en-US" altLang="zh-CN" sz="2000" dirty="0" smtClean="0"/>
              <a:t>( );</a:t>
            </a:r>
          </a:p>
          <a:p>
            <a:r>
              <a:rPr lang="en-US" altLang="zh-CN" sz="2000" dirty="0"/>
              <a:t> }</a:t>
            </a:r>
            <a:endParaRPr lang="en-US" altLang="zh-CN" sz="2000" dirty="0" smtClean="0"/>
          </a:p>
          <a:p>
            <a:r>
              <a:rPr lang="en-US" altLang="zh-CN" sz="2000" dirty="0" smtClean="0"/>
              <a:t>private:</a:t>
            </a:r>
            <a:br>
              <a:rPr lang="en-US" altLang="zh-CN" sz="2000" dirty="0" smtClean="0"/>
            </a:b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val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…</a:t>
            </a:r>
          </a:p>
          <a:p>
            <a:r>
              <a:rPr lang="en-US" altLang="zh-CN" sz="2000" dirty="0" smtClean="0"/>
              <a:t>};</a:t>
            </a:r>
            <a:endParaRPr lang="en-US" altLang="zh-CN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4419604" y="4267178"/>
            <a:ext cx="3733702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class Strategy {</a:t>
            </a:r>
          </a:p>
          <a:p>
            <a:r>
              <a:rPr lang="en-US" altLang="zh-CN" sz="2000" dirty="0" smtClean="0"/>
              <a:t>public:</a:t>
            </a:r>
            <a:br>
              <a:rPr lang="en-US" altLang="zh-CN" sz="2000" dirty="0" smtClean="0"/>
            </a:br>
            <a:r>
              <a:rPr lang="en-US" altLang="zh-CN" sz="2000" dirty="0" smtClean="0"/>
              <a:t>   virtual ~Strategy( ) { }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virtual void </a:t>
            </a:r>
            <a:r>
              <a:rPr lang="en-US" altLang="zh-CN" sz="2000" dirty="0" err="1" smtClean="0"/>
              <a:t>doFunc</a:t>
            </a:r>
            <a:r>
              <a:rPr lang="en-US" altLang="zh-CN" sz="2000" dirty="0" smtClean="0"/>
              <a:t>( ) =0;</a:t>
            </a:r>
          </a:p>
          <a:p>
            <a:r>
              <a:rPr lang="en-US" altLang="zh-CN" sz="2000" dirty="0" smtClean="0"/>
              <a:t>};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7672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209921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策略的建立与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绑定</a:t>
            </a:r>
            <a:r>
              <a:rPr lang="en-US" altLang="zh-CN" sz="2400" dirty="0"/>
              <a:t>(</a:t>
            </a:r>
            <a:r>
              <a:rPr lang="zh-CN" altLang="en-US" sz="2400" dirty="0"/>
              <a:t>例</a:t>
            </a:r>
            <a:r>
              <a:rPr lang="en-US" altLang="zh-CN" sz="2400" dirty="0"/>
              <a:t>)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1010" y="812736"/>
            <a:ext cx="4648078" cy="37364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//</a:t>
            </a:r>
            <a:r>
              <a:rPr lang="zh-CN" altLang="en-US" sz="1600" dirty="0" smtClean="0"/>
              <a:t>策略的创建可使用各种创建模式</a:t>
            </a:r>
            <a:endParaRPr lang="en-US" altLang="zh-CN" sz="1600" dirty="0" smtClean="0"/>
          </a:p>
          <a:p>
            <a:r>
              <a:rPr lang="en-US" altLang="zh-CN" sz="1600" dirty="0" smtClean="0"/>
              <a:t>class Client {</a:t>
            </a:r>
          </a:p>
          <a:p>
            <a:r>
              <a:rPr lang="en-US" altLang="zh-CN" sz="1600" dirty="0" smtClean="0"/>
              <a:t>public: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void </a:t>
            </a:r>
            <a:r>
              <a:rPr lang="en-US" altLang="zh-CN" sz="1600" dirty="0" err="1" smtClean="0"/>
              <a:t>useA</a:t>
            </a:r>
            <a:r>
              <a:rPr lang="en-US" altLang="zh-CN" sz="1600" dirty="0" smtClean="0"/>
              <a:t>( ) {</a:t>
            </a:r>
            <a:br>
              <a:rPr lang="en-US" altLang="zh-CN" sz="1600" dirty="0" smtClean="0"/>
            </a:b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std</a:t>
            </a:r>
            <a:r>
              <a:rPr lang="en-US" altLang="zh-CN" sz="1600" dirty="0" smtClean="0"/>
              <a:t>::</a:t>
            </a:r>
            <a:r>
              <a:rPr lang="en-US" altLang="zh-CN" sz="1600" dirty="0" err="1" smtClean="0"/>
              <a:t>shared_ptr</a:t>
            </a:r>
            <a:r>
              <a:rPr lang="en-US" altLang="zh-CN" sz="1600" dirty="0" smtClean="0"/>
              <a:t>&lt;A&gt; pa(new A);</a:t>
            </a:r>
          </a:p>
          <a:p>
            <a:endParaRPr lang="en-US" altLang="zh-CN" sz="1600" dirty="0" smtClean="0"/>
          </a:p>
          <a:p>
            <a:r>
              <a:rPr lang="en-US" altLang="zh-CN" sz="1600" dirty="0"/>
              <a:t> Strategy &amp; s  =</a:t>
            </a:r>
          </a:p>
          <a:p>
            <a:r>
              <a:rPr lang="en-US" altLang="zh-CN" sz="1600" dirty="0" err="1"/>
              <a:t>Stragegy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getInstance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StrategyEnum</a:t>
            </a:r>
            <a:r>
              <a:rPr lang="en-US" altLang="zh-CN" sz="1600" dirty="0"/>
              <a:t>::KIND_ID);</a:t>
            </a:r>
          </a:p>
          <a:p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  pa-&gt;</a:t>
            </a:r>
            <a:r>
              <a:rPr lang="en-US" altLang="zh-CN" sz="1600" dirty="0" err="1" smtClean="0"/>
              <a:t>func</a:t>
            </a:r>
            <a:r>
              <a:rPr lang="en-US" altLang="zh-CN" sz="1600" dirty="0" smtClean="0"/>
              <a:t>(s);</a:t>
            </a:r>
            <a:br>
              <a:rPr lang="en-US" altLang="zh-CN" sz="1600" dirty="0" smtClean="0"/>
            </a:br>
            <a:r>
              <a:rPr lang="en-US" altLang="zh-CN" sz="1600" dirty="0" smtClean="0"/>
              <a:t> }</a:t>
            </a:r>
          </a:p>
          <a:p>
            <a:r>
              <a:rPr lang="en-US" altLang="zh-CN" sz="1600" dirty="0" smtClean="0"/>
              <a:t>};</a:t>
            </a:r>
            <a:endParaRPr lang="en-US" altLang="zh-CN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363836" y="838268"/>
            <a:ext cx="3733702" cy="273921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class A {</a:t>
            </a:r>
            <a:br>
              <a:rPr lang="en-US" altLang="zh-CN" sz="2000" dirty="0" smtClean="0"/>
            </a:br>
            <a:r>
              <a:rPr lang="en-US" altLang="zh-CN" sz="2000" dirty="0" smtClean="0"/>
              <a:t>public:</a:t>
            </a:r>
          </a:p>
          <a:p>
            <a:r>
              <a:rPr lang="en-US" altLang="zh-CN" sz="2000" dirty="0" smtClean="0"/>
              <a:t>  //</a:t>
            </a:r>
            <a:r>
              <a:rPr lang="zh-CN" altLang="en-US" sz="2000" dirty="0" smtClean="0"/>
              <a:t>依赖形式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void </a:t>
            </a:r>
            <a:r>
              <a:rPr lang="en-US" altLang="zh-CN" sz="2000" dirty="0" err="1" smtClean="0"/>
              <a:t>func</a:t>
            </a:r>
            <a:r>
              <a:rPr lang="en-US" altLang="zh-CN" sz="2000" dirty="0" smtClean="0"/>
              <a:t>( Strategy &amp; s) {</a:t>
            </a:r>
            <a:br>
              <a:rPr lang="en-US" altLang="zh-CN" sz="2000" dirty="0" smtClean="0"/>
            </a:br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s.doFunc</a:t>
            </a:r>
            <a:r>
              <a:rPr lang="en-US" altLang="zh-CN" sz="2000" dirty="0" smtClean="0"/>
              <a:t>( );</a:t>
            </a:r>
            <a:br>
              <a:rPr lang="en-US" altLang="zh-CN" sz="2000" dirty="0" smtClean="0"/>
            </a:br>
            <a:r>
              <a:rPr lang="en-US" altLang="zh-CN" sz="2000" dirty="0" smtClean="0"/>
              <a:t> </a:t>
            </a:r>
            <a:r>
              <a:rPr lang="en-US" altLang="zh-CN" sz="2000" dirty="0"/>
              <a:t>}</a:t>
            </a:r>
            <a:endParaRPr lang="en-US" altLang="zh-CN" sz="2000" dirty="0" smtClean="0"/>
          </a:p>
          <a:p>
            <a:r>
              <a:rPr lang="en-US" altLang="zh-CN" sz="2000" dirty="0" smtClean="0"/>
              <a:t>…</a:t>
            </a:r>
          </a:p>
          <a:p>
            <a:r>
              <a:rPr lang="en-US" altLang="zh-CN" sz="2000" dirty="0" smtClean="0"/>
              <a:t>};</a:t>
            </a:r>
            <a:endParaRPr lang="en-US" altLang="zh-CN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363836" y="3651668"/>
            <a:ext cx="3733702" cy="304698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class A {</a:t>
            </a:r>
            <a:br>
              <a:rPr lang="en-US" altLang="zh-CN" sz="2000" dirty="0" smtClean="0"/>
            </a:br>
            <a:r>
              <a:rPr lang="en-US" altLang="zh-CN" sz="2000" dirty="0" smtClean="0"/>
              <a:t>public:</a:t>
            </a:r>
            <a:br>
              <a:rPr lang="en-US" altLang="zh-CN" sz="2000" dirty="0" smtClean="0"/>
            </a:br>
            <a:r>
              <a:rPr lang="en-US" altLang="zh-CN" sz="2000" dirty="0" smtClean="0"/>
              <a:t> void </a:t>
            </a:r>
            <a:r>
              <a:rPr lang="en-US" altLang="zh-CN" sz="2000" dirty="0" err="1" smtClean="0"/>
              <a:t>func</a:t>
            </a:r>
            <a:r>
              <a:rPr lang="en-US" altLang="zh-CN" sz="2000" dirty="0" smtClean="0"/>
              <a:t>() {</a:t>
            </a:r>
            <a:br>
              <a:rPr lang="en-US" altLang="zh-CN" sz="2000" dirty="0" smtClean="0"/>
            </a:br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ps</a:t>
            </a:r>
            <a:r>
              <a:rPr lang="en-US" altLang="zh-CN" sz="2000" dirty="0" smtClean="0"/>
              <a:t>-&gt;</a:t>
            </a:r>
            <a:r>
              <a:rPr lang="en-US" altLang="zh-CN" sz="2000" dirty="0" err="1" smtClean="0"/>
              <a:t>doFunc</a:t>
            </a:r>
            <a:r>
              <a:rPr lang="en-US" altLang="zh-CN" sz="2000" dirty="0" smtClean="0"/>
              <a:t>( );</a:t>
            </a:r>
            <a:br>
              <a:rPr lang="en-US" altLang="zh-CN" sz="2000" dirty="0" smtClean="0"/>
            </a:br>
            <a:r>
              <a:rPr lang="en-US" altLang="zh-CN" sz="2000" dirty="0" smtClean="0"/>
              <a:t> }</a:t>
            </a:r>
            <a:br>
              <a:rPr lang="en-US" altLang="zh-CN" sz="2000" dirty="0" smtClean="0"/>
            </a:br>
            <a:r>
              <a:rPr lang="en-US" altLang="zh-CN" sz="2000" dirty="0" smtClean="0"/>
              <a:t>…</a:t>
            </a:r>
          </a:p>
          <a:p>
            <a:r>
              <a:rPr lang="en-US" altLang="zh-CN" sz="2000" dirty="0" smtClean="0"/>
              <a:t>private:</a:t>
            </a:r>
          </a:p>
          <a:p>
            <a:r>
              <a:rPr lang="en-US" altLang="zh-CN" sz="2000" dirty="0" smtClean="0"/>
              <a:t>    Strategy * </a:t>
            </a:r>
            <a:r>
              <a:rPr lang="en-US" altLang="zh-CN" sz="2000" dirty="0" err="1" smtClean="0"/>
              <a:t>ps</a:t>
            </a:r>
            <a:r>
              <a:rPr lang="en-US" altLang="zh-CN" sz="2000" dirty="0" smtClean="0"/>
              <a:t>; //</a:t>
            </a:r>
            <a:r>
              <a:rPr lang="zh-CN" altLang="en-US" sz="2000" dirty="0" smtClean="0"/>
              <a:t>关联形式</a:t>
            </a:r>
            <a:endParaRPr lang="en-US" altLang="zh-CN" sz="2000" dirty="0" smtClean="0"/>
          </a:p>
          <a:p>
            <a:r>
              <a:rPr lang="en-US" altLang="zh-CN" sz="2000" dirty="0" smtClean="0"/>
              <a:t>};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832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209921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/>
              <a:t>Context</a:t>
            </a:r>
            <a:r>
              <a:rPr lang="zh-CN" altLang="en-US" sz="2000" dirty="0"/>
              <a:t>与</a:t>
            </a:r>
            <a:r>
              <a:rPr lang="en-US" altLang="zh-CN" sz="2000" dirty="0"/>
              <a:t>Strategy</a:t>
            </a:r>
            <a:r>
              <a:rPr lang="zh-CN" altLang="en-US" sz="2000" dirty="0"/>
              <a:t>间的信息</a:t>
            </a:r>
            <a:r>
              <a:rPr lang="zh-CN" altLang="en-US" sz="2000" dirty="0" smtClean="0"/>
              <a:t>传递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例</a:t>
            </a:r>
            <a:r>
              <a:rPr lang="en-US" altLang="zh-CN" sz="2000" dirty="0" smtClean="0"/>
              <a:t>)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8640" y="762070"/>
            <a:ext cx="7637074" cy="618630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class A {</a:t>
            </a:r>
            <a:br>
              <a:rPr lang="en-US" altLang="zh-CN" sz="2000" dirty="0" smtClean="0"/>
            </a:br>
            <a:r>
              <a:rPr lang="en-US" altLang="zh-CN" sz="2000" dirty="0" smtClean="0"/>
              <a:t>public:</a:t>
            </a:r>
            <a:br>
              <a:rPr lang="en-US" altLang="zh-CN" sz="2000" dirty="0" smtClean="0"/>
            </a:br>
            <a:r>
              <a:rPr lang="en-US" altLang="zh-CN" sz="2000" dirty="0" smtClean="0"/>
              <a:t> void </a:t>
            </a:r>
            <a:r>
              <a:rPr lang="en-US" altLang="zh-CN" sz="2000" dirty="0" err="1" smtClean="0"/>
              <a:t>func</a:t>
            </a:r>
            <a:r>
              <a:rPr lang="en-US" altLang="zh-CN" sz="2000" dirty="0" smtClean="0"/>
              <a:t>( Strategy &amp; s,…) {</a:t>
            </a:r>
          </a:p>
          <a:p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     </a:t>
            </a:r>
            <a:r>
              <a:rPr lang="en-US" altLang="zh-CN" sz="2000" dirty="0"/>
              <a:t>//</a:t>
            </a:r>
            <a:r>
              <a:rPr lang="zh-CN" altLang="en-US" sz="2000" dirty="0"/>
              <a:t>可以传</a:t>
            </a:r>
            <a:r>
              <a:rPr lang="en-US" altLang="zh-CN" sz="2000" dirty="0"/>
              <a:t>context</a:t>
            </a:r>
            <a:r>
              <a:rPr lang="zh-CN" altLang="en-US" sz="2000" dirty="0"/>
              <a:t>的值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s.doFunc</a:t>
            </a:r>
            <a:r>
              <a:rPr lang="en-US" altLang="zh-CN" sz="2000" dirty="0" smtClean="0"/>
              <a:t>(2,5,8);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 //</a:t>
            </a:r>
            <a:r>
              <a:rPr lang="zh-CN" altLang="en-US" sz="2000" dirty="0"/>
              <a:t>可以传</a:t>
            </a:r>
            <a:r>
              <a:rPr lang="en-US" altLang="zh-CN" sz="2000" dirty="0"/>
              <a:t>context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对象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s.doFunc</a:t>
            </a:r>
            <a:r>
              <a:rPr lang="en-US" altLang="zh-CN" sz="2000" dirty="0"/>
              <a:t>( </a:t>
            </a:r>
            <a:r>
              <a:rPr lang="en-US" altLang="zh-CN" sz="2000" dirty="0" smtClean="0"/>
              <a:t>context);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      //</a:t>
            </a:r>
            <a:r>
              <a:rPr lang="en-US" altLang="zh-CN" sz="2000" dirty="0"/>
              <a:t>s</a:t>
            </a:r>
            <a:r>
              <a:rPr lang="zh-CN" altLang="en-US" sz="2000" dirty="0"/>
              <a:t>中可以访问</a:t>
            </a:r>
            <a:r>
              <a:rPr lang="en-US" altLang="zh-CN" sz="2000" dirty="0"/>
              <a:t>A</a:t>
            </a:r>
            <a:r>
              <a:rPr lang="zh-CN" altLang="en-US" sz="2000" dirty="0"/>
              <a:t>对象的</a:t>
            </a:r>
            <a:r>
              <a:rPr lang="en-US" altLang="zh-CN" sz="2000" dirty="0"/>
              <a:t>public</a:t>
            </a:r>
            <a:r>
              <a:rPr lang="zh-CN" altLang="en-US" sz="2000" dirty="0" smtClean="0"/>
              <a:t>成员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s.doFunc</a:t>
            </a:r>
            <a:r>
              <a:rPr lang="en-US" altLang="zh-CN" sz="2000" dirty="0" smtClean="0"/>
              <a:t>(this);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</a:p>
          <a:p>
            <a:r>
              <a:rPr lang="en-US" altLang="zh-CN" sz="2000" dirty="0" smtClean="0"/>
              <a:t>      //s</a:t>
            </a:r>
            <a:r>
              <a:rPr lang="zh-CN" altLang="en-US" sz="2000" dirty="0" smtClean="0"/>
              <a:t>中</a:t>
            </a:r>
            <a:r>
              <a:rPr lang="zh-CN" altLang="en-US" sz="2000" dirty="0"/>
              <a:t>也</a:t>
            </a:r>
            <a:r>
              <a:rPr lang="zh-CN" altLang="en-US" sz="2000" dirty="0" smtClean="0"/>
              <a:t>可以通过</a:t>
            </a:r>
            <a:r>
              <a:rPr lang="en-US" altLang="zh-CN" sz="2000" dirty="0" smtClean="0"/>
              <a:t>context</a:t>
            </a:r>
            <a:r>
              <a:rPr lang="zh-CN" altLang="en-US" sz="2000" dirty="0" smtClean="0"/>
              <a:t>接口访问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如先取得</a:t>
            </a:r>
            <a:r>
              <a:rPr lang="en-US" altLang="zh-CN" sz="2000" dirty="0" smtClean="0"/>
              <a:t>context</a:t>
            </a:r>
            <a:r>
              <a:rPr lang="zh-CN" altLang="en-US" sz="2000" dirty="0" smtClean="0"/>
              <a:t>中的单例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再访问接口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s.doFunc</a:t>
            </a:r>
            <a:r>
              <a:rPr lang="en-US" altLang="zh-CN" sz="2000" dirty="0" smtClean="0"/>
              <a:t>( );</a:t>
            </a:r>
            <a:br>
              <a:rPr lang="en-US" altLang="zh-CN" sz="2000" dirty="0" smtClean="0"/>
            </a:br>
            <a:r>
              <a:rPr lang="en-US" altLang="zh-CN" sz="2000" dirty="0" smtClean="0"/>
              <a:t> </a:t>
            </a:r>
            <a:r>
              <a:rPr lang="en-US" altLang="zh-CN" sz="2000" dirty="0"/>
              <a:t>}</a:t>
            </a:r>
            <a:endParaRPr lang="en-US" altLang="zh-CN" sz="2000" dirty="0" smtClean="0"/>
          </a:p>
          <a:p>
            <a:r>
              <a:rPr lang="en-US" altLang="zh-CN" sz="2000" dirty="0" smtClean="0"/>
              <a:t>};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265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89441"/>
          <p:cNvSpPr>
            <a:spLocks noGrp="1" noRot="1" noChangeArrowheads="1"/>
          </p:cNvSpPr>
          <p:nvPr>
            <p:ph type="title"/>
          </p:nvPr>
        </p:nvSpPr>
        <p:spPr>
          <a:xfrm>
            <a:off x="677097" y="125002"/>
            <a:ext cx="4275893" cy="498717"/>
          </a:xfrm>
        </p:spPr>
        <p:txBody>
          <a:bodyPr/>
          <a:lstStyle/>
          <a:p>
            <a:r>
              <a:rPr lang="zh-CN" altLang="en-US" dirty="0" smtClean="0"/>
              <a:t>策略模式</a:t>
            </a:r>
            <a:r>
              <a:rPr lang="en-US" altLang="zh-CN" dirty="0" smtClean="0"/>
              <a:t>(Strategy Pattern)</a:t>
            </a:r>
          </a:p>
        </p:txBody>
      </p:sp>
      <p:sp>
        <p:nvSpPr>
          <p:cNvPr id="3074" name="文本占位符 189442"/>
          <p:cNvSpPr>
            <a:spLocks noGrp="1" noRot="1" noChangeArrowheads="1"/>
          </p:cNvSpPr>
          <p:nvPr>
            <p:ph idx="4294967295"/>
          </p:nvPr>
        </p:nvSpPr>
        <p:spPr>
          <a:xfrm>
            <a:off x="1257300" y="995363"/>
            <a:ext cx="7886700" cy="4351337"/>
          </a:xfrm>
        </p:spPr>
        <p:txBody>
          <a:bodyPr>
            <a:normAutofit fontScale="92500"/>
          </a:bodyPr>
          <a:lstStyle/>
          <a:p>
            <a:pPr marL="812800" indent="-812800"/>
            <a:r>
              <a:rPr lang="zh-CN" altLang="en-US" b="1" dirty="0" smtClean="0">
                <a:solidFill>
                  <a:srgbClr val="000000"/>
                </a:solidFill>
              </a:rPr>
              <a:t>举例：</a:t>
            </a:r>
          </a:p>
          <a:p>
            <a:pPr marL="812800" indent="-812800"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000000"/>
                </a:solidFill>
              </a:rPr>
              <a:t>    一个扑克牌游戏中的玩家</a:t>
            </a:r>
            <a:r>
              <a:rPr lang="en-US" altLang="zh-CN" b="1" dirty="0" smtClean="0">
                <a:solidFill>
                  <a:srgbClr val="000000"/>
                </a:solidFill>
              </a:rPr>
              <a:t>(Player),</a:t>
            </a:r>
            <a:r>
              <a:rPr lang="zh-CN" altLang="en-US" b="1" dirty="0" smtClean="0">
                <a:solidFill>
                  <a:srgbClr val="000000"/>
                </a:solidFill>
              </a:rPr>
              <a:t>其行为出牌</a:t>
            </a:r>
            <a:r>
              <a:rPr lang="en-US" altLang="zh-CN" b="1" dirty="0" smtClean="0">
                <a:solidFill>
                  <a:srgbClr val="000000"/>
                </a:solidFill>
              </a:rPr>
              <a:t>(</a:t>
            </a:r>
            <a:r>
              <a:rPr lang="en-US" altLang="zh-CN" b="1" dirty="0" err="1" smtClean="0">
                <a:solidFill>
                  <a:srgbClr val="000000"/>
                </a:solidFill>
              </a:rPr>
              <a:t>outCards</a:t>
            </a:r>
            <a:r>
              <a:rPr lang="en-US" altLang="zh-CN" b="1" dirty="0" smtClean="0">
                <a:solidFill>
                  <a:srgbClr val="000000"/>
                </a:solidFill>
              </a:rPr>
              <a:t>)</a:t>
            </a:r>
            <a:r>
              <a:rPr lang="zh-CN" altLang="en-US" b="1" dirty="0" smtClean="0">
                <a:solidFill>
                  <a:srgbClr val="000000"/>
                </a:solidFill>
              </a:rPr>
              <a:t>。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812800" indent="-812800">
              <a:buFont typeface="Wingdings" panose="05000000000000000000" pitchFamily="2" charset="2"/>
              <a:buNone/>
            </a:pPr>
            <a:endParaRPr lang="en-US" altLang="zh-CN" b="1" dirty="0" smtClean="0">
              <a:solidFill>
                <a:srgbClr val="000000"/>
              </a:solidFill>
            </a:endParaRPr>
          </a:p>
          <a:p>
            <a:pPr marL="812800" indent="-812800"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000000"/>
                </a:solidFill>
              </a:rPr>
              <a:t>在其玩的过程中</a:t>
            </a:r>
            <a:r>
              <a:rPr lang="en-US" altLang="zh-CN" b="1" dirty="0" smtClean="0">
                <a:solidFill>
                  <a:srgbClr val="000000"/>
                </a:solidFill>
              </a:rPr>
              <a:t>:</a:t>
            </a:r>
          </a:p>
          <a:p>
            <a:pPr marL="812800" indent="-812800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1</a:t>
            </a:r>
            <a:r>
              <a:rPr lang="zh-CN" altLang="en-US" b="1" dirty="0" smtClean="0">
                <a:solidFill>
                  <a:srgbClr val="000000"/>
                </a:solidFill>
              </a:rPr>
              <a:t>）可以选择难度级别</a:t>
            </a:r>
            <a:r>
              <a:rPr lang="en-US" altLang="zh-CN" b="1" dirty="0" smtClean="0">
                <a:solidFill>
                  <a:srgbClr val="000000"/>
                </a:solidFill>
              </a:rPr>
              <a:t>,</a:t>
            </a:r>
            <a:r>
              <a:rPr lang="zh-CN" altLang="en-US" b="1" dirty="0" smtClean="0">
                <a:solidFill>
                  <a:srgbClr val="000000"/>
                </a:solidFill>
              </a:rPr>
              <a:t>如</a:t>
            </a:r>
            <a:r>
              <a:rPr lang="en-US" altLang="zh-CN" b="1" dirty="0" smtClean="0">
                <a:solidFill>
                  <a:srgbClr val="000000"/>
                </a:solidFill>
              </a:rPr>
              <a:t>Beginner</a:t>
            </a:r>
            <a:r>
              <a:rPr lang="zh-CN" altLang="en-US" b="1" dirty="0" smtClean="0">
                <a:solidFill>
                  <a:srgbClr val="000000"/>
                </a:solidFill>
              </a:rPr>
              <a:t>，</a:t>
            </a:r>
            <a:r>
              <a:rPr lang="en-US" altLang="zh-CN" b="1" dirty="0" smtClean="0">
                <a:solidFill>
                  <a:srgbClr val="000000"/>
                </a:solidFill>
              </a:rPr>
              <a:t>Expert</a:t>
            </a:r>
            <a:r>
              <a:rPr lang="zh-CN" altLang="en-US" b="1" dirty="0" smtClean="0">
                <a:solidFill>
                  <a:srgbClr val="000000"/>
                </a:solidFill>
              </a:rPr>
              <a:t>等</a:t>
            </a:r>
            <a:endParaRPr lang="en-US" altLang="zh-CN" b="1" dirty="0" smtClean="0">
              <a:solidFill>
                <a:srgbClr val="000000"/>
              </a:solidFill>
            </a:endParaRPr>
          </a:p>
          <a:p>
            <a:pPr marL="812800" indent="-812800"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2</a:t>
            </a:r>
            <a:r>
              <a:rPr lang="zh-CN" altLang="en-US" b="1" dirty="0" smtClean="0">
                <a:solidFill>
                  <a:srgbClr val="000000"/>
                </a:solidFill>
              </a:rPr>
              <a:t>）可以动态更改难度</a:t>
            </a:r>
            <a:r>
              <a:rPr lang="en-US" altLang="zh-CN" b="1" dirty="0" smtClean="0">
                <a:solidFill>
                  <a:srgbClr val="000000"/>
                </a:solidFill>
              </a:rPr>
              <a:t/>
            </a:r>
            <a:br>
              <a:rPr lang="en-US" altLang="zh-CN" b="1" dirty="0" smtClean="0">
                <a:solidFill>
                  <a:srgbClr val="000000"/>
                </a:solidFill>
              </a:rPr>
            </a:br>
            <a:r>
              <a:rPr lang="zh-CN" altLang="en-US" b="1" dirty="0" smtClean="0">
                <a:solidFill>
                  <a:srgbClr val="000000"/>
                </a:solidFill>
              </a:rPr>
              <a:t>若嫌电脑太笨，可能加大电脑的</a:t>
            </a:r>
            <a:r>
              <a:rPr lang="en-US" altLang="zh-CN" b="1" dirty="0" smtClean="0">
                <a:solidFill>
                  <a:srgbClr val="000000"/>
                </a:solidFill>
              </a:rPr>
              <a:t>AI</a:t>
            </a:r>
            <a:r>
              <a:rPr lang="zh-CN" altLang="en-US" b="1" dirty="0" smtClean="0">
                <a:solidFill>
                  <a:srgbClr val="000000"/>
                </a:solidFill>
              </a:rPr>
              <a:t>；若总是玩不过电脑，便可能选择较低难度的出牌方式。</a:t>
            </a:r>
          </a:p>
          <a:p>
            <a:pPr marL="812800" indent="-812800"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原有实现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836" y="838268"/>
            <a:ext cx="5551449" cy="5427580"/>
          </a:xfrm>
          <a:ln>
            <a:solidFill>
              <a:srgbClr val="0000FF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class </a:t>
            </a:r>
            <a:r>
              <a:rPr lang="en-US" altLang="zh-CN" dirty="0" err="1" smtClean="0"/>
              <a:t>AutoPlayer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public Player {</a:t>
            </a:r>
            <a:br>
              <a:rPr lang="en-US" altLang="zh-CN" dirty="0" smtClean="0"/>
            </a:br>
            <a:r>
              <a:rPr lang="en-US" altLang="zh-CN" dirty="0" smtClean="0"/>
              <a:t>public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…</a:t>
            </a:r>
            <a:br>
              <a:rPr lang="en-US" altLang="zh-CN" dirty="0" smtClean="0"/>
            </a:br>
            <a:r>
              <a:rPr lang="en-US" altLang="zh-CN" dirty="0" smtClean="0"/>
              <a:t>       void </a:t>
            </a:r>
            <a:r>
              <a:rPr lang="en-US" altLang="zh-CN" dirty="0" err="1" smtClean="0"/>
              <a:t>outCards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level ) {</a:t>
            </a:r>
            <a:br>
              <a:rPr lang="en-US" altLang="zh-CN" dirty="0" smtClean="0"/>
            </a:br>
            <a:r>
              <a:rPr lang="en-US" altLang="zh-CN" dirty="0" smtClean="0"/>
              <a:t>            if(level == BEGINNER) {</a:t>
            </a:r>
            <a:br>
              <a:rPr lang="en-US" altLang="zh-CN" dirty="0" smtClean="0"/>
            </a:br>
            <a:r>
              <a:rPr lang="en-US" altLang="zh-CN" dirty="0" smtClean="0"/>
              <a:t>                  …</a:t>
            </a:r>
            <a:br>
              <a:rPr lang="en-US" altLang="zh-CN" dirty="0" smtClean="0"/>
            </a:br>
            <a:r>
              <a:rPr lang="en-US" altLang="zh-CN" dirty="0" smtClean="0"/>
              <a:t>            }else if (level== EXPERT) {</a:t>
            </a:r>
            <a:br>
              <a:rPr lang="en-US" altLang="zh-CN" dirty="0" smtClean="0"/>
            </a:br>
            <a:r>
              <a:rPr lang="en-US" altLang="zh-CN" dirty="0" smtClean="0"/>
              <a:t>                  …</a:t>
            </a:r>
            <a:br>
              <a:rPr lang="en-US" altLang="zh-CN" dirty="0" smtClean="0"/>
            </a:br>
            <a:r>
              <a:rPr lang="en-US" altLang="zh-CN" dirty="0" smtClean="0"/>
              <a:t>            }</a:t>
            </a:r>
            <a:br>
              <a:rPr lang="en-US" altLang="zh-CN" dirty="0" smtClean="0"/>
            </a:br>
            <a:r>
              <a:rPr lang="en-US" altLang="zh-CN" dirty="0" smtClean="0"/>
              <a:t>        }</a:t>
            </a:r>
            <a:br>
              <a:rPr lang="en-US" altLang="zh-CN" dirty="0" smtClean="0"/>
            </a:br>
            <a:r>
              <a:rPr lang="en-US" altLang="zh-CN" dirty="0" smtClean="0"/>
              <a:t>        virtual void  </a:t>
            </a:r>
            <a:r>
              <a:rPr lang="en-US" altLang="zh-CN" dirty="0" err="1" smtClean="0"/>
              <a:t>otherFunction</a:t>
            </a:r>
            <a:r>
              <a:rPr lang="en-US" altLang="zh-CN" dirty="0" smtClean="0"/>
              <a:t>( );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19762" y="1219258"/>
            <a:ext cx="304792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增加</a:t>
            </a:r>
            <a:r>
              <a:rPr lang="en-US" altLang="zh-CN" dirty="0" smtClean="0"/>
              <a:t>level/</a:t>
            </a:r>
            <a:r>
              <a:rPr lang="zh-CN" altLang="en-US" dirty="0" smtClean="0"/>
              <a:t>变更实现时：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、修改</a:t>
            </a:r>
            <a:r>
              <a:rPr lang="en-US" altLang="zh-CN" dirty="0" err="1" smtClean="0"/>
              <a:t>outCards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派生子类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r>
              <a:rPr lang="zh-CN" altLang="en-US" dirty="0" smtClean="0">
                <a:solidFill>
                  <a:srgbClr val="FF0000"/>
                </a:solidFill>
              </a:rPr>
              <a:t>（实现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66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原有实现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912" y="914466"/>
            <a:ext cx="6678411" cy="4894194"/>
          </a:xfrm>
          <a:solidFill>
            <a:schemeClr val="bg1"/>
          </a:solidFill>
          <a:ln>
            <a:solidFill>
              <a:schemeClr val="accent5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 err="1" smtClean="0"/>
              <a:t>ExpandAutoPlayer</a:t>
            </a:r>
            <a:r>
              <a:rPr lang="zh-CN" altLang="en-US" dirty="0"/>
              <a:t>：</a:t>
            </a:r>
            <a:r>
              <a:rPr lang="en-US" altLang="zh-CN" dirty="0"/>
              <a:t>public </a:t>
            </a:r>
            <a:r>
              <a:rPr lang="en-US" altLang="zh-CN" dirty="0" err="1"/>
              <a:t>AutoPlayer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public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…</a:t>
            </a: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en-US" altLang="zh-CN" dirty="0" smtClean="0"/>
              <a:t>virtual void </a:t>
            </a:r>
            <a:r>
              <a:rPr lang="en-US" altLang="zh-CN" dirty="0" err="1"/>
              <a:t>outCards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level ) {</a:t>
            </a:r>
            <a:br>
              <a:rPr lang="en-US" altLang="zh-CN" dirty="0"/>
            </a:br>
            <a:r>
              <a:rPr lang="en-US" altLang="zh-CN" dirty="0"/>
              <a:t>            if(level == </a:t>
            </a:r>
            <a:r>
              <a:rPr lang="en-US" altLang="zh-CN" dirty="0" smtClean="0"/>
              <a:t>GENIUS) {</a:t>
            </a:r>
            <a:br>
              <a:rPr lang="en-US" altLang="zh-CN" dirty="0" smtClean="0"/>
            </a:br>
            <a:r>
              <a:rPr lang="en-US" altLang="zh-CN" dirty="0" smtClean="0"/>
              <a:t>                  …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}else 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          </a:t>
            </a:r>
            <a:r>
              <a:rPr lang="en-US" altLang="zh-CN" dirty="0" err="1" smtClean="0"/>
              <a:t>AutoPlayer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outCards</a:t>
            </a:r>
            <a:r>
              <a:rPr lang="en-US" altLang="zh-CN" dirty="0" smtClean="0"/>
              <a:t>(level);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}</a:t>
            </a:r>
            <a:br>
              <a:rPr lang="en-US" altLang="zh-CN" dirty="0"/>
            </a:br>
            <a:r>
              <a:rPr lang="en-US" altLang="zh-CN" dirty="0"/>
              <a:t>        virtual void  </a:t>
            </a:r>
            <a:r>
              <a:rPr lang="en-US" altLang="zh-CN" dirty="0" err="1"/>
              <a:t>otherFunction</a:t>
            </a:r>
            <a:r>
              <a:rPr lang="en-US" altLang="zh-CN" dirty="0"/>
              <a:t>( );</a:t>
            </a:r>
            <a:br>
              <a:rPr lang="en-US" altLang="zh-CN" dirty="0"/>
            </a:br>
            <a:r>
              <a:rPr lang="en-US" altLang="zh-CN" dirty="0"/>
              <a:t>}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14970" y="1828842"/>
            <a:ext cx="3505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限制了其它方向的变化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如 </a:t>
            </a:r>
            <a:r>
              <a:rPr lang="en-US" altLang="zh-CN" dirty="0" err="1" smtClean="0">
                <a:solidFill>
                  <a:srgbClr val="FF0000"/>
                </a:solidFill>
              </a:rPr>
              <a:t>otherFunction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1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原有</a:t>
            </a:r>
            <a:r>
              <a:rPr lang="zh-CN" altLang="en-US" dirty="0" smtClean="0"/>
              <a:t>实现</a:t>
            </a:r>
            <a:r>
              <a:rPr lang="en-US" altLang="zh-CN" dirty="0"/>
              <a:t>3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110" y="914466"/>
            <a:ext cx="6465825" cy="55037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AutoPlayer</a:t>
            </a:r>
            <a:r>
              <a:rPr lang="zh-CN" altLang="en-US" dirty="0"/>
              <a:t>：</a:t>
            </a:r>
            <a:r>
              <a:rPr lang="en-US" altLang="zh-CN" dirty="0"/>
              <a:t>public Player {</a:t>
            </a:r>
            <a:br>
              <a:rPr lang="en-US" altLang="zh-CN" dirty="0"/>
            </a:br>
            <a:r>
              <a:rPr lang="en-US" altLang="zh-CN" dirty="0"/>
              <a:t>public</a:t>
            </a:r>
            <a:r>
              <a:rPr lang="zh-CN" altLang="en-US" dirty="0" smtClean="0"/>
              <a:t>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en-US" altLang="zh-CN" dirty="0" smtClean="0"/>
              <a:t> virtual void </a:t>
            </a:r>
            <a:r>
              <a:rPr lang="en-US" altLang="zh-CN" dirty="0" err="1"/>
              <a:t>outCards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level </a:t>
            </a:r>
            <a:r>
              <a:rPr lang="en-US" altLang="zh-CN" dirty="0" smtClean="0"/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virtual void  </a:t>
            </a:r>
            <a:r>
              <a:rPr lang="en-US" altLang="zh-CN" dirty="0" err="1"/>
              <a:t>otherFunction</a:t>
            </a:r>
            <a:r>
              <a:rPr lang="en-US" altLang="zh-CN" dirty="0"/>
              <a:t>( );</a:t>
            </a:r>
            <a:br>
              <a:rPr lang="en-US" altLang="zh-CN" dirty="0"/>
            </a:br>
            <a:r>
              <a:rPr lang="en-US" altLang="zh-CN" dirty="0"/>
              <a:t>}</a:t>
            </a:r>
            <a:r>
              <a:rPr lang="zh-CN" altLang="en-US" dirty="0" smtClean="0"/>
              <a:t>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 err="1" smtClean="0"/>
              <a:t>BeginnerPlayer</a:t>
            </a:r>
            <a:r>
              <a:rPr lang="zh-CN" altLang="en-US" dirty="0"/>
              <a:t>：</a:t>
            </a:r>
            <a:r>
              <a:rPr lang="en-US" altLang="zh-CN" dirty="0"/>
              <a:t>public </a:t>
            </a:r>
            <a:r>
              <a:rPr lang="en-US" altLang="zh-CN" dirty="0" err="1"/>
              <a:t>AutoPlayer</a:t>
            </a:r>
            <a:r>
              <a:rPr lang="en-US" altLang="zh-CN" dirty="0" smtClean="0"/>
              <a:t>{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public</a:t>
            </a:r>
            <a:r>
              <a:rPr lang="zh-CN" altLang="en-US" dirty="0" smtClean="0"/>
              <a:t>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void </a:t>
            </a:r>
            <a:r>
              <a:rPr lang="en-US" altLang="zh-CN" dirty="0" err="1"/>
              <a:t>outCards</a:t>
            </a:r>
            <a:r>
              <a:rPr lang="en-US" altLang="zh-CN" dirty="0" smtClean="0"/>
              <a:t>();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virtual void  </a:t>
            </a:r>
            <a:r>
              <a:rPr lang="en-US" altLang="zh-CN" dirty="0" err="1"/>
              <a:t>otherFunction</a:t>
            </a:r>
            <a:r>
              <a:rPr lang="en-US" altLang="zh-CN" dirty="0"/>
              <a:t>( );</a:t>
            </a:r>
            <a:br>
              <a:rPr lang="en-US" altLang="zh-CN" dirty="0"/>
            </a:br>
            <a:r>
              <a:rPr lang="en-US" altLang="zh-CN" dirty="0"/>
              <a:t>}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Class </a:t>
            </a:r>
            <a:r>
              <a:rPr lang="en-US" altLang="zh-CN" dirty="0" err="1" smtClean="0"/>
              <a:t>ExpertPlayer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public </a:t>
            </a:r>
            <a:r>
              <a:rPr lang="en-US" altLang="zh-CN" dirty="0" err="1" smtClean="0"/>
              <a:t>AutoPlayer</a:t>
            </a:r>
            <a:r>
              <a:rPr lang="en-US" altLang="zh-CN" dirty="0" smtClean="0"/>
              <a:t> { … }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638892" y="2057436"/>
            <a:ext cx="35051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同样</a:t>
            </a:r>
            <a:r>
              <a:rPr lang="zh-CN" altLang="en-US" dirty="0" smtClean="0">
                <a:solidFill>
                  <a:srgbClr val="FF0000"/>
                </a:solidFill>
              </a:rPr>
              <a:t>限制了其它方向的变化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如 </a:t>
            </a:r>
            <a:r>
              <a:rPr lang="en-US" altLang="zh-CN" dirty="0" err="1" smtClean="0">
                <a:solidFill>
                  <a:srgbClr val="FF0000"/>
                </a:solidFill>
              </a:rPr>
              <a:t>otherFunction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41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900" y="1905040"/>
            <a:ext cx="8207375" cy="116049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各</a:t>
            </a:r>
            <a:r>
              <a:rPr lang="en-US" altLang="zh-CN" dirty="0" err="1" smtClean="0"/>
              <a:t>outCards</a:t>
            </a:r>
            <a:r>
              <a:rPr lang="zh-CN" altLang="en-US" dirty="0" smtClean="0"/>
              <a:t>的差异，是因为各种算法的变化导致的。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将算法的变化进行封装，再独立出来。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72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6" y="381080"/>
            <a:ext cx="8762770" cy="601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1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20582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策略模式结构</a:t>
            </a:r>
          </a:p>
        </p:txBody>
      </p:sp>
      <p:pic>
        <p:nvPicPr>
          <p:cNvPr id="4" name="Picture 2" descr="http://my.csdn.net/uploads/201205/11/1336732187_45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06" y="1981238"/>
            <a:ext cx="8076988" cy="396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204801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策略模式意图</a:t>
            </a:r>
          </a:p>
        </p:txBody>
      </p:sp>
      <p:sp>
        <p:nvSpPr>
          <p:cNvPr id="4098" name="文本占位符 204802"/>
          <p:cNvSpPr>
            <a:spLocks noGrp="1" noRot="1" noChangeArrowheads="1"/>
          </p:cNvSpPr>
          <p:nvPr>
            <p:ph idx="4294967295"/>
          </p:nvPr>
        </p:nvSpPr>
        <p:spPr>
          <a:xfrm>
            <a:off x="457308" y="1371654"/>
            <a:ext cx="8207375" cy="4632325"/>
          </a:xfrm>
        </p:spPr>
        <p:txBody>
          <a:bodyPr/>
          <a:lstStyle/>
          <a:p>
            <a:r>
              <a:rPr lang="zh-CN" altLang="en-US" dirty="0" smtClean="0"/>
              <a:t>定义</a:t>
            </a:r>
            <a:r>
              <a:rPr lang="zh-CN" altLang="en-US" dirty="0" smtClean="0">
                <a:solidFill>
                  <a:schemeClr val="hlink"/>
                </a:solidFill>
              </a:rPr>
              <a:t>多个</a:t>
            </a:r>
            <a:r>
              <a:rPr lang="zh-CN" altLang="en-US" dirty="0" smtClean="0"/>
              <a:t>实现或实现的一部分，并一一封装起来。</a:t>
            </a:r>
          </a:p>
          <a:p>
            <a:r>
              <a:rPr lang="zh-CN" altLang="en-US" dirty="0" smtClean="0"/>
              <a:t>在行为的</a:t>
            </a:r>
            <a:r>
              <a:rPr lang="zh-CN" altLang="en-US" dirty="0" smtClean="0">
                <a:solidFill>
                  <a:schemeClr val="hlink"/>
                </a:solidFill>
              </a:rPr>
              <a:t>动态</a:t>
            </a:r>
            <a:r>
              <a:rPr lang="zh-CN" altLang="en-US" dirty="0" smtClean="0"/>
              <a:t>执行过程中，可以</a:t>
            </a:r>
            <a:r>
              <a:rPr lang="zh-CN" altLang="en-US" dirty="0" smtClean="0">
                <a:solidFill>
                  <a:schemeClr val="hlink"/>
                </a:solidFill>
              </a:rPr>
              <a:t>替换</a:t>
            </a:r>
            <a:r>
              <a:rPr lang="zh-CN" altLang="en-US" dirty="0" smtClean="0"/>
              <a:t>各实现。</a:t>
            </a:r>
          </a:p>
          <a:p>
            <a:r>
              <a:rPr lang="zh-CN" altLang="en-US" dirty="0" smtClean="0"/>
              <a:t>这样，各实现可独立于使用者</a:t>
            </a:r>
            <a:r>
              <a:rPr lang="en-US" altLang="zh-CN" dirty="0" smtClean="0"/>
              <a:t>(</a:t>
            </a:r>
            <a:r>
              <a:rPr lang="zh-CN" altLang="en-US" dirty="0" smtClean="0"/>
              <a:t>客户</a:t>
            </a:r>
            <a:r>
              <a:rPr lang="en-US" altLang="zh-CN" dirty="0" smtClean="0"/>
              <a:t>)</a:t>
            </a:r>
            <a:r>
              <a:rPr lang="zh-CN" altLang="en-US" dirty="0" smtClean="0"/>
              <a:t>而变化。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118</TotalTime>
  <Pages>0</Pages>
  <Words>460</Words>
  <Characters>0</Characters>
  <Application>Microsoft Office PowerPoint</Application>
  <PresentationFormat>全屏显示(4:3)</PresentationFormat>
  <Lines>0</Lines>
  <Paragraphs>106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 Unicode MS</vt:lpstr>
      <vt:lpstr>DFGothic-EB</vt:lpstr>
      <vt:lpstr>Humnst777 BlkCn BT</vt:lpstr>
      <vt:lpstr>宋体</vt:lpstr>
      <vt:lpstr>微软雅黑</vt:lpstr>
      <vt:lpstr>Arial</vt:lpstr>
      <vt:lpstr>Calibri</vt:lpstr>
      <vt:lpstr>Wingdings</vt:lpstr>
      <vt:lpstr>2_第一PPT，www.1ppt.com</vt:lpstr>
      <vt:lpstr>PowerPoint 演示文稿</vt:lpstr>
      <vt:lpstr>策略模式(Strategy Pattern)</vt:lpstr>
      <vt:lpstr>原有实现1：</vt:lpstr>
      <vt:lpstr>原有实现2：</vt:lpstr>
      <vt:lpstr>原有实现3：</vt:lpstr>
      <vt:lpstr>解决方案</vt:lpstr>
      <vt:lpstr>PowerPoint 演示文稿</vt:lpstr>
      <vt:lpstr>策略模式结构</vt:lpstr>
      <vt:lpstr>策略模式意图</vt:lpstr>
      <vt:lpstr>适用性</vt:lpstr>
      <vt:lpstr>效果</vt:lpstr>
      <vt:lpstr>实现说明</vt:lpstr>
      <vt:lpstr>代替条件分支或case语句(例)</vt:lpstr>
      <vt:lpstr>策略的建立与绑定(例)</vt:lpstr>
      <vt:lpstr>Context与Strategy间的信息传递(例)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Administrator</dc:creator>
  <cp:keywords/>
  <dc:description/>
  <cp:lastModifiedBy>微软用户</cp:lastModifiedBy>
  <cp:revision>108</cp:revision>
  <dcterms:created xsi:type="dcterms:W3CDTF">2017-09-26T11:09:24Z</dcterms:created>
  <dcterms:modified xsi:type="dcterms:W3CDTF">2022-10-04T04:16:46Z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2052-10.1.0.6235</vt:lpwstr>
  </property>
</Properties>
</file>