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8" r:id="rId2"/>
    <p:sldId id="257" r:id="rId3"/>
    <p:sldId id="270" r:id="rId4"/>
    <p:sldId id="271" r:id="rId5"/>
    <p:sldId id="265" r:id="rId6"/>
    <p:sldId id="269" r:id="rId7"/>
    <p:sldId id="273" r:id="rId8"/>
    <p:sldId id="266" r:id="rId9"/>
    <p:sldId id="259" r:id="rId10"/>
    <p:sldId id="260" r:id="rId11"/>
    <p:sldId id="261" r:id="rId12"/>
    <p:sldId id="262" r:id="rId13"/>
    <p:sldId id="274" r:id="rId14"/>
    <p:sldId id="272" r:id="rId15"/>
    <p:sldId id="26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560267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(Command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65316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00882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34729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33686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0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373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87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37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重新设计</a:t>
            </a:r>
          </a:p>
        </p:txBody>
      </p:sp>
      <p:sp>
        <p:nvSpPr>
          <p:cNvPr id="8193" name="文本占位符 217089"/>
          <p:cNvSpPr>
            <a:spLocks noGrp="1" noRot="1" noChangeArrowheads="1"/>
          </p:cNvSpPr>
          <p:nvPr>
            <p:ph idx="4294967295"/>
          </p:nvPr>
        </p:nvSpPr>
        <p:spPr>
          <a:xfrm>
            <a:off x="990694" y="838268"/>
            <a:ext cx="6477000" cy="5486400"/>
          </a:xfrm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将</a:t>
            </a:r>
            <a:r>
              <a:rPr lang="en-US" altLang="zh-CN" sz="2000" dirty="0">
                <a:solidFill>
                  <a:srgbClr val="0000FF"/>
                </a:solidFill>
              </a:rPr>
              <a:t>Requester</a:t>
            </a:r>
            <a:r>
              <a:rPr lang="zh-CN" altLang="en-US" sz="2000" dirty="0">
                <a:solidFill>
                  <a:srgbClr val="0000FF"/>
                </a:solidFill>
              </a:rPr>
              <a:t>的</a:t>
            </a:r>
            <a:r>
              <a:rPr lang="en-US" altLang="zh-CN" sz="2000" dirty="0" err="1">
                <a:solidFill>
                  <a:srgbClr val="0000FF"/>
                </a:solidFill>
              </a:rPr>
              <a:t>DoAction</a:t>
            </a:r>
            <a:r>
              <a:rPr lang="zh-CN" altLang="en-US" sz="2000" dirty="0">
                <a:solidFill>
                  <a:srgbClr val="0000FF"/>
                </a:solidFill>
              </a:rPr>
              <a:t>及参数变化单独封装起来</a:t>
            </a:r>
            <a:r>
              <a:rPr lang="zh-CN" altLang="en-US" sz="2000" dirty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Requester{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doAction</a:t>
            </a:r>
            <a:r>
              <a:rPr lang="en-US" altLang="zh-CN" sz="2000" dirty="0"/>
              <a:t>(Command * </a:t>
            </a:r>
            <a:r>
              <a:rPr lang="en-US" altLang="zh-CN" sz="2000" dirty="0" err="1"/>
              <a:t>comd</a:t>
            </a:r>
            <a:r>
              <a:rPr lang="en-US" altLang="zh-CN" sz="20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{  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                  //</a:t>
            </a:r>
            <a:r>
              <a:rPr lang="zh-CN" altLang="en-US" sz="2000" dirty="0"/>
              <a:t>这里的</a:t>
            </a:r>
            <a:r>
              <a:rPr lang="en-US" altLang="zh-CN" sz="2000" dirty="0"/>
              <a:t>this</a:t>
            </a:r>
            <a:r>
              <a:rPr lang="zh-CN" altLang="en-US" sz="2000" dirty="0"/>
              <a:t>可用于传递上下文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comd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 this 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Command 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     </a:t>
            </a:r>
            <a:br>
              <a:rPr lang="en-US" altLang="zh-CN" sz="2000" dirty="0"/>
            </a:br>
            <a:r>
              <a:rPr lang="en-US" altLang="zh-CN" sz="2000" dirty="0"/>
              <a:t>virtual ~Command();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virtual void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(Requester * r) = 0;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218113"/>
          <p:cNvSpPr>
            <a:spLocks noChangeArrowheads="1"/>
          </p:cNvSpPr>
          <p:nvPr/>
        </p:nvSpPr>
        <p:spPr bwMode="auto">
          <a:xfrm>
            <a:off x="4800594" y="1614074"/>
            <a:ext cx="4267088" cy="36625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Command2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  :public Command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Command2(</a:t>
            </a:r>
            <a:r>
              <a:rPr lang="en-US" altLang="zh-CN" sz="2000" dirty="0" err="1"/>
              <a:t>ReceiverC</a:t>
            </a:r>
            <a:r>
              <a:rPr lang="en-US" altLang="zh-CN" sz="2000" dirty="0"/>
              <a:t> * rec) </a:t>
            </a:r>
            <a:br>
              <a:rPr lang="en-US" altLang="zh-CN" sz="2000" dirty="0"/>
            </a:br>
            <a:r>
              <a:rPr lang="en-US" altLang="zh-CN" sz="2000" dirty="0"/>
              <a:t>   :receiver(rec) {}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virtual void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(Requester * r) 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{  receiver-&gt;doSomething2( ); 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</a:t>
            </a:r>
            <a:r>
              <a:rPr lang="en-US" altLang="zh-CN" sz="2000" dirty="0" err="1"/>
              <a:t>ReceiverC</a:t>
            </a:r>
            <a:r>
              <a:rPr lang="en-US" altLang="zh-CN" sz="2000" dirty="0"/>
              <a:t> *  receiver;  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9218" name="矩形 218114"/>
          <p:cNvSpPr>
            <a:spLocks noChangeArrowheads="1"/>
          </p:cNvSpPr>
          <p:nvPr/>
        </p:nvSpPr>
        <p:spPr bwMode="auto">
          <a:xfrm>
            <a:off x="152516" y="912974"/>
            <a:ext cx="4495800" cy="4339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由</a:t>
            </a:r>
            <a:r>
              <a:rPr lang="en-US" altLang="zh-CN" sz="2000" dirty="0">
                <a:solidFill>
                  <a:srgbClr val="0000FF"/>
                </a:solidFill>
              </a:rPr>
              <a:t>Command</a:t>
            </a:r>
            <a:r>
              <a:rPr lang="zh-CN" altLang="en-US" sz="2000" dirty="0">
                <a:solidFill>
                  <a:srgbClr val="0000FF"/>
                </a:solidFill>
              </a:rPr>
              <a:t>区分</a:t>
            </a:r>
            <a:r>
              <a:rPr lang="en-US" altLang="zh-CN" sz="2000" dirty="0">
                <a:solidFill>
                  <a:srgbClr val="0000FF"/>
                </a:solidFill>
              </a:rPr>
              <a:t>Action</a:t>
            </a:r>
            <a:r>
              <a:rPr lang="zh-CN" altLang="en-US" sz="2000" dirty="0">
                <a:solidFill>
                  <a:srgbClr val="0000FF"/>
                </a:solidFill>
              </a:rPr>
              <a:t>及</a:t>
            </a:r>
            <a:r>
              <a:rPr lang="en-US" altLang="zh-CN" sz="2000" dirty="0">
                <a:solidFill>
                  <a:srgbClr val="0000FF"/>
                </a:solidFill>
              </a:rPr>
              <a:t>Receiver</a:t>
            </a:r>
            <a:r>
              <a:rPr lang="zh-CN" altLang="en-US" sz="2000" dirty="0">
                <a:solidFill>
                  <a:srgbClr val="0000FF"/>
                </a:solidFill>
              </a:rPr>
              <a:t>：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Command1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    :public Command 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 Command1(</a:t>
            </a:r>
            <a:r>
              <a:rPr lang="en-US" altLang="zh-CN" sz="2000" dirty="0" err="1"/>
              <a:t>Reciveiver</a:t>
            </a:r>
            <a:r>
              <a:rPr lang="en-US" altLang="zh-CN" sz="2000" dirty="0"/>
              <a:t> * rec)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:receiver(rec)   { 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virtual void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 Requester * r) 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{  receiver-&gt;doSomething1( ); 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Receiver  *  receiver;       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</a:t>
            </a:r>
            <a:r>
              <a:rPr lang="en-US" altLang="zh-CN" dirty="0"/>
              <a:t>Command</a:t>
            </a:r>
            <a:r>
              <a:rPr lang="zh-CN" altLang="en-US" dirty="0"/>
              <a:t>的变化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构建请求队列</a:t>
            </a:r>
          </a:p>
        </p:txBody>
      </p:sp>
      <p:sp>
        <p:nvSpPr>
          <p:cNvPr id="10241" name="文本占位符 219137"/>
          <p:cNvSpPr>
            <a:spLocks noGrp="1" noRot="1" noChangeArrowheads="1"/>
          </p:cNvSpPr>
          <p:nvPr>
            <p:ph idx="4294967295"/>
          </p:nvPr>
        </p:nvSpPr>
        <p:spPr>
          <a:xfrm>
            <a:off x="914496" y="762000"/>
            <a:ext cx="7626254" cy="5562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队列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例如由两个</a:t>
            </a:r>
            <a:r>
              <a:rPr lang="en-US" altLang="zh-CN" sz="2400" dirty="0">
                <a:solidFill>
                  <a:srgbClr val="0000FF"/>
                </a:solidFill>
              </a:rPr>
              <a:t>Command</a:t>
            </a:r>
            <a:r>
              <a:rPr lang="zh-CN" altLang="en-US" sz="2400" dirty="0">
                <a:solidFill>
                  <a:srgbClr val="0000FF"/>
                </a:solidFill>
              </a:rPr>
              <a:t>组成的请求队列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MacroCommod:public</a:t>
            </a:r>
            <a:r>
              <a:rPr lang="en-US" altLang="zh-CN" sz="2400" dirty="0"/>
              <a:t> Command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 </a:t>
            </a:r>
            <a:r>
              <a:rPr lang="en-US" altLang="zh-CN" sz="2400" dirty="0" err="1"/>
              <a:t>MacroCommand</a:t>
            </a:r>
            <a:r>
              <a:rPr lang="en-US" altLang="zh-CN" sz="2400" dirty="0"/>
              <a:t>( Command * comand1,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                        Command  * command2)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      : cmd1(command1),cmd2(command2)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virtual void </a:t>
            </a:r>
            <a:r>
              <a:rPr lang="en-US" altLang="zh-CN" sz="2400" dirty="0" err="1"/>
              <a:t>excute</a:t>
            </a:r>
            <a:r>
              <a:rPr lang="en-US" altLang="zh-CN" sz="2400" dirty="0"/>
              <a:t>( Requester </a:t>
            </a:r>
            <a:r>
              <a:rPr lang="zh-CN" altLang="en-US" sz="2400" dirty="0"/>
              <a:t>* </a:t>
            </a:r>
            <a:r>
              <a:rPr lang="en-US" altLang="zh-CN" sz="2400" dirty="0"/>
              <a:t>r)  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cmd1-&gt;</a:t>
            </a:r>
            <a:r>
              <a:rPr lang="en-US" altLang="zh-CN" sz="2400" dirty="0" err="1"/>
              <a:t>excute</a:t>
            </a:r>
            <a:r>
              <a:rPr lang="en-US" altLang="zh-CN" sz="2400" dirty="0"/>
              <a:t>(r);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          cmd2-&gt;</a:t>
            </a:r>
            <a:r>
              <a:rPr lang="en-US" altLang="zh-CN" sz="2400" dirty="0" err="1"/>
              <a:t>excute</a:t>
            </a:r>
            <a:r>
              <a:rPr lang="en-US" altLang="zh-CN" sz="2400" dirty="0"/>
              <a:t>(r)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}          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  Command  * cmd1;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     Command  * cmd2;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4504487" cy="498717"/>
          </a:xfrm>
        </p:spPr>
        <p:txBody>
          <a:bodyPr/>
          <a:lstStyle/>
          <a:p>
            <a:r>
              <a:rPr lang="zh-CN" altLang="en-US" dirty="0"/>
              <a:t>构建可记录、撤销的</a:t>
            </a:r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3" name="文本占位符 217089"/>
          <p:cNvSpPr txBox="1">
            <a:spLocks noRot="1" noChangeArrowheads="1"/>
          </p:cNvSpPr>
          <p:nvPr/>
        </p:nvSpPr>
        <p:spPr>
          <a:xfrm>
            <a:off x="152516" y="1143060"/>
            <a:ext cx="4648078" cy="4952870"/>
          </a:xfrm>
          <a:prstGeom prst="rect">
            <a:avLst/>
          </a:prstGeom>
          <a:ln>
            <a:solidFill>
              <a:srgbClr val="000000"/>
            </a:solidFill>
            <a:miter lim="800000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class Requester{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doAction</a:t>
            </a:r>
            <a:r>
              <a:rPr lang="en-US" altLang="zh-CN" sz="2000" dirty="0"/>
              <a:t>(Command * </a:t>
            </a:r>
            <a:r>
              <a:rPr lang="en-US" altLang="zh-CN" sz="2000" dirty="0" err="1"/>
              <a:t>comd</a:t>
            </a:r>
            <a:r>
              <a:rPr lang="en-US" altLang="zh-CN" sz="2000" dirty="0"/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{  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dirty="0" err="1"/>
              <a:t>comd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 this );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   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virtual void </a:t>
            </a:r>
            <a:r>
              <a:rPr lang="en-US" altLang="zh-CN" sz="2000" dirty="0" err="1"/>
              <a:t>undoAction</a:t>
            </a:r>
            <a:r>
              <a:rPr lang="en-US" altLang="zh-CN" sz="2000" dirty="0"/>
              <a:t>(Command* 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   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-&gt;undo();</a:t>
            </a:r>
            <a:br>
              <a:rPr lang="en-US" altLang="zh-CN" sz="2000" dirty="0"/>
            </a:br>
            <a:r>
              <a:rPr lang="en-US" altLang="zh-CN" sz="2000" dirty="0"/>
              <a:t>     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Command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     </a:t>
            </a:r>
            <a:br>
              <a:rPr lang="en-US" altLang="zh-CN" sz="2000" dirty="0"/>
            </a:br>
            <a:r>
              <a:rPr lang="en-US" altLang="zh-CN" sz="2000" dirty="0"/>
              <a:t>virtual ~Command();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virtual void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 Requester * r) = 0;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FF"/>
                </a:solidFill>
              </a:rPr>
              <a:t>virtual void redo()=0;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virtual void undo( ) =0;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</p:txBody>
      </p:sp>
      <p:sp>
        <p:nvSpPr>
          <p:cNvPr id="4" name="文本占位符 217089"/>
          <p:cNvSpPr txBox="1">
            <a:spLocks noRot="1" noChangeArrowheads="1"/>
          </p:cNvSpPr>
          <p:nvPr/>
        </p:nvSpPr>
        <p:spPr>
          <a:xfrm>
            <a:off x="4876792" y="1143060"/>
            <a:ext cx="4114692" cy="5029068"/>
          </a:xfrm>
          <a:prstGeom prst="rect">
            <a:avLst/>
          </a:prstGeom>
          <a:ln>
            <a:solidFill>
              <a:srgbClr val="00000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SubCommand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:public Command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     </a:t>
            </a:r>
            <a:br>
              <a:rPr lang="en-US" altLang="zh-CN" sz="2000" dirty="0"/>
            </a:br>
            <a:r>
              <a:rPr lang="en-US" altLang="zh-CN" sz="2000" dirty="0" err="1"/>
              <a:t>SubCommand</a:t>
            </a:r>
            <a:r>
              <a:rPr lang="en-US" altLang="zh-CN" sz="2000" dirty="0"/>
              <a:t>();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virtual void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( Requester * r) </a:t>
            </a:r>
            <a:br>
              <a:rPr lang="en-US" altLang="zh-CN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receiver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doAction</a:t>
            </a:r>
            <a:r>
              <a:rPr lang="en-US" altLang="zh-CN" sz="2000" dirty="0">
                <a:solidFill>
                  <a:srgbClr val="0000FF"/>
                </a:solidFill>
              </a:rPr>
              <a:t>( r 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None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0000FF"/>
                </a:solidFill>
              </a:rPr>
              <a:t>virtual void redo();</a:t>
            </a:r>
            <a:br>
              <a:rPr lang="en-US" altLang="zh-CN" sz="2000" dirty="0">
                <a:solidFill>
                  <a:srgbClr val="0000FF"/>
                </a:solidFill>
              </a:rPr>
            </a:br>
            <a:r>
              <a:rPr lang="en-US" altLang="zh-CN" sz="2000" dirty="0">
                <a:solidFill>
                  <a:srgbClr val="0000FF"/>
                </a:solidFill>
              </a:rPr>
              <a:t>virtual void undo();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 …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protected: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Receiver  *  receiver;       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7279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/>
              <a:t>命令模式</a:t>
            </a:r>
            <a:r>
              <a:rPr lang="en-US" altLang="zh-CN" dirty="0"/>
              <a:t>(Command Pattern)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4294967295"/>
          </p:nvPr>
        </p:nvSpPr>
        <p:spPr>
          <a:xfrm>
            <a:off x="762100" y="990664"/>
            <a:ext cx="7886700" cy="4351337"/>
          </a:xfrm>
        </p:spPr>
        <p:txBody>
          <a:bodyPr/>
          <a:lstStyle/>
          <a:p>
            <a:pPr marL="609600" indent="-609600"/>
            <a:r>
              <a:rPr lang="zh-CN" altLang="en-US" dirty="0"/>
              <a:t>意图：</a:t>
            </a:r>
          </a:p>
          <a:p>
            <a:pPr marL="990600" lvl="1" indent="-533400"/>
            <a:r>
              <a:rPr lang="zh-CN" altLang="en-US" dirty="0"/>
              <a:t>解耦请求者和执行者</a:t>
            </a:r>
            <a:endParaRPr lang="en-US" altLang="zh-CN" dirty="0"/>
          </a:p>
          <a:p>
            <a:pPr marL="990600" lvl="1" indent="-533400"/>
            <a:r>
              <a:rPr lang="zh-CN" altLang="en-US" dirty="0"/>
              <a:t>将一个请求</a:t>
            </a:r>
            <a:r>
              <a:rPr lang="en-US" altLang="zh-CN" dirty="0"/>
              <a:t>(</a:t>
            </a:r>
            <a:r>
              <a:rPr lang="zh-CN" altLang="en-US" dirty="0"/>
              <a:t>或动作、命令等）封装，这样的请求就可以带参数进行实例化了。因此，同一个请求，不同的参数，可以是不同的实现结果。</a:t>
            </a:r>
          </a:p>
          <a:p>
            <a:pPr marL="990600" lvl="1" indent="-533400"/>
            <a:r>
              <a:rPr lang="zh-CN" altLang="en-US" dirty="0"/>
              <a:t>请求可能增加 </a:t>
            </a:r>
          </a:p>
          <a:p>
            <a:pPr marL="990600" lvl="1" indent="-533400"/>
            <a:r>
              <a:rPr lang="zh-CN" altLang="en-US" dirty="0"/>
              <a:t>请求可以是请求队列</a:t>
            </a:r>
          </a:p>
          <a:p>
            <a:pPr marL="990600" lvl="1" indent="-533400"/>
            <a:r>
              <a:rPr lang="zh-CN" altLang="en-US" dirty="0"/>
              <a:t>请求可以被记录、撤销等。</a:t>
            </a:r>
          </a:p>
        </p:txBody>
      </p:sp>
    </p:spTree>
    <p:extLst>
      <p:ext uri="{BB962C8B-B14F-4D97-AF65-F5344CB8AC3E}">
        <p14:creationId xmlns:p14="http://schemas.microsoft.com/office/powerpoint/2010/main" val="50741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2118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命令模式优缺点</a:t>
            </a:r>
          </a:p>
        </p:txBody>
      </p:sp>
      <p:sp>
        <p:nvSpPr>
          <p:cNvPr id="12290" name="文本占位符 22118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好处：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　　</a:t>
            </a:r>
            <a:r>
              <a:rPr lang="en-US" altLang="zh-CN" b="1" dirty="0"/>
              <a:t>◆</a:t>
            </a:r>
            <a:r>
              <a:rPr lang="zh-CN" altLang="en-US" b="1" dirty="0"/>
              <a:t>容易构造一个命令队列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　　</a:t>
            </a:r>
            <a:r>
              <a:rPr lang="en-US" altLang="zh-CN" b="1" dirty="0"/>
              <a:t>◆</a:t>
            </a:r>
            <a:r>
              <a:rPr lang="zh-CN" altLang="en-US" b="1" dirty="0"/>
              <a:t>便于以日志形式记录命令的执行情况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　　</a:t>
            </a:r>
            <a:r>
              <a:rPr lang="en-US" altLang="zh-CN" b="1" dirty="0"/>
              <a:t>◆</a:t>
            </a:r>
            <a:r>
              <a:rPr lang="zh-CN" altLang="en-US" b="1" dirty="0"/>
              <a:t>保留并存储命令执行中的各种信息，可以实现命令的撤销和重做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　　</a:t>
            </a:r>
            <a:r>
              <a:rPr lang="en-US" altLang="zh-CN" b="1" dirty="0"/>
              <a:t>◆</a:t>
            </a:r>
            <a:r>
              <a:rPr lang="zh-CN" altLang="en-US" b="1" dirty="0"/>
              <a:t>便于增加新的命令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缺点：可能会有过多的具体命令类存在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/>
              <a:t>命令模式</a:t>
            </a:r>
            <a:r>
              <a:rPr lang="en-US" altLang="zh-CN" dirty="0"/>
              <a:t>(Command Pattern)</a:t>
            </a:r>
          </a:p>
        </p:txBody>
      </p:sp>
      <p:sp>
        <p:nvSpPr>
          <p:cNvPr id="4" name="文本占位符 215042"/>
          <p:cNvSpPr txBox="1">
            <a:spLocks noRot="1" noChangeArrowheads="1"/>
          </p:cNvSpPr>
          <p:nvPr/>
        </p:nvSpPr>
        <p:spPr>
          <a:xfrm>
            <a:off x="533506" y="1066862"/>
            <a:ext cx="4571880" cy="41941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 procedure1( 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      void  procedure1(A* pa);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void  procedure2 (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void  procedure3 (B &amp; b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 …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5" name="文本占位符 215042"/>
          <p:cNvSpPr txBox="1">
            <a:spLocks noRot="1" noChangeArrowheads="1"/>
          </p:cNvSpPr>
          <p:nvPr/>
        </p:nvSpPr>
        <p:spPr>
          <a:xfrm>
            <a:off x="5333980" y="1066861"/>
            <a:ext cx="3657504" cy="41941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特点：有一个或多个过程行为</a:t>
            </a: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变化：</a:t>
            </a: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   1. </a:t>
            </a:r>
            <a:r>
              <a:rPr lang="zh-CN" altLang="en-US" sz="2400" dirty="0">
                <a:latin typeface="+mj-ea"/>
                <a:ea typeface="+mj-ea"/>
              </a:rPr>
              <a:t>增加新的过程行为</a:t>
            </a: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   2.</a:t>
            </a:r>
            <a:r>
              <a:rPr lang="zh-CN" altLang="en-US" sz="2400" dirty="0">
                <a:latin typeface="+mj-ea"/>
                <a:ea typeface="+mj-ea"/>
              </a:rPr>
              <a:t>更改过程行为</a:t>
            </a:r>
            <a:r>
              <a:rPr lang="zh-CN" altLang="en-US" sz="2400">
                <a:latin typeface="+mj-ea"/>
                <a:ea typeface="+mj-ea"/>
              </a:rPr>
              <a:t>的参与者 </a:t>
            </a: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   3. </a:t>
            </a:r>
            <a:r>
              <a:rPr lang="zh-CN" altLang="en-US" sz="2400" dirty="0">
                <a:latin typeface="+mj-ea"/>
                <a:ea typeface="+mj-ea"/>
              </a:rPr>
              <a:t>更改行为的实现</a:t>
            </a:r>
            <a:endParaRPr lang="en-US" altLang="zh-CN" sz="2400" dirty="0">
              <a:latin typeface="+mj-ea"/>
              <a:ea typeface="+mj-ea"/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/>
              <a:t>可用重载先统一行为</a:t>
            </a:r>
            <a:endParaRPr lang="en-US" altLang="zh-CN" dirty="0"/>
          </a:p>
        </p:txBody>
      </p:sp>
      <p:sp>
        <p:nvSpPr>
          <p:cNvPr id="4" name="文本占位符 215042"/>
          <p:cNvSpPr txBox="1">
            <a:spLocks noRot="1" noChangeArrowheads="1"/>
          </p:cNvSpPr>
          <p:nvPr/>
        </p:nvSpPr>
        <p:spPr>
          <a:xfrm>
            <a:off x="152516" y="1219258"/>
            <a:ext cx="4571880" cy="41941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 procedure1( 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      void  procedure1(A* pa);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void  procedure2 (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void  procedure3 (B &amp; b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dirty="0"/>
              <a:t>       …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5" name="文本占位符 215042"/>
          <p:cNvSpPr txBox="1">
            <a:spLocks noRot="1" noChangeArrowheads="1"/>
          </p:cNvSpPr>
          <p:nvPr/>
        </p:nvSpPr>
        <p:spPr>
          <a:xfrm>
            <a:off x="4952990" y="1202038"/>
            <a:ext cx="3657504" cy="41941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 procedure( 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void  procedure (A* pa);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400" dirty="0"/>
              <a:t>      void  procedure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400" dirty="0"/>
              <a:t>      void  procedure (B &amp; b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400" dirty="0"/>
              <a:t>       …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上弧形箭头 1"/>
          <p:cNvSpPr/>
          <p:nvPr/>
        </p:nvSpPr>
        <p:spPr>
          <a:xfrm flipV="1">
            <a:off x="3390931" y="5562544"/>
            <a:ext cx="2666930" cy="53338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1504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同一个行为的变化</a:t>
            </a:r>
          </a:p>
        </p:txBody>
      </p:sp>
      <p:sp>
        <p:nvSpPr>
          <p:cNvPr id="4098" name="文本占位符 215042"/>
          <p:cNvSpPr>
            <a:spLocks noGrp="1" noRot="1" noChangeArrowheads="1"/>
          </p:cNvSpPr>
          <p:nvPr>
            <p:ph idx="1"/>
          </p:nvPr>
        </p:nvSpPr>
        <p:spPr>
          <a:xfrm>
            <a:off x="304912" y="1143060"/>
            <a:ext cx="4876672" cy="419417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/>
              <a:t>public</a:t>
            </a:r>
            <a:r>
              <a:rPr lang="zh-CN" altLang="en-US" sz="3200" dirty="0"/>
              <a:t>：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3200" dirty="0"/>
              <a:t>      </a:t>
            </a:r>
            <a:r>
              <a:rPr lang="en-US" altLang="zh-CN" sz="3200" dirty="0"/>
              <a:t>void  procedure( 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/>
              <a:t>      void  procedure (A* pa);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3200" dirty="0"/>
              <a:t>      void  procedure 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3200" dirty="0"/>
              <a:t>      void  procedure (B &amp; b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3200" dirty="0"/>
              <a:t>       …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dirty="0"/>
              <a:t>}</a:t>
            </a:r>
            <a:r>
              <a:rPr lang="zh-CN" altLang="en-US" sz="3200" dirty="0"/>
              <a:t>；</a:t>
            </a:r>
          </a:p>
        </p:txBody>
      </p:sp>
      <p:sp>
        <p:nvSpPr>
          <p:cNvPr id="4099" name="文本框 215043"/>
          <p:cNvSpPr txBox="1">
            <a:spLocks noChangeArrowheads="1"/>
          </p:cNvSpPr>
          <p:nvPr/>
        </p:nvSpPr>
        <p:spPr bwMode="auto">
          <a:xfrm>
            <a:off x="5486376" y="1143060"/>
            <a:ext cx="3429000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zh-CN" altLang="en-US" sz="1800" b="1" dirty="0"/>
              <a:t>增加 </a:t>
            </a:r>
            <a:br>
              <a:rPr lang="zh-CN" altLang="en-US" sz="1800" b="1" dirty="0"/>
            </a:br>
            <a:r>
              <a:rPr lang="en-US" altLang="zh-CN" sz="1800" b="1" dirty="0"/>
              <a:t>procedure(A * pa,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arg1</a:t>
            </a:r>
            <a:r>
              <a:rPr lang="zh-CN" altLang="en-US" sz="1800" b="1" dirty="0"/>
              <a:t>，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arg2 );</a:t>
            </a:r>
          </a:p>
          <a:p>
            <a:pPr>
              <a:spcBef>
                <a:spcPct val="50000"/>
              </a:spcBef>
              <a:buAutoNum type="arabicPeriod" startAt="2"/>
            </a:pPr>
            <a:r>
              <a:rPr lang="zh-CN" altLang="en-US" sz="1800" b="1" dirty="0"/>
              <a:t>修改 </a:t>
            </a:r>
            <a:r>
              <a:rPr lang="en-US" altLang="zh-CN" sz="1800" b="1" dirty="0"/>
              <a:t>procedure (B &amp; b )</a:t>
            </a:r>
            <a:r>
              <a:rPr lang="zh-CN" altLang="en-US" sz="1800" dirty="0"/>
              <a:t>为</a:t>
            </a:r>
            <a:br>
              <a:rPr lang="zh-CN" altLang="en-US" sz="1800" b="1" dirty="0"/>
            </a:br>
            <a:r>
              <a:rPr lang="zh-CN" altLang="en-US" sz="1800" b="1" dirty="0"/>
              <a:t> </a:t>
            </a:r>
            <a:r>
              <a:rPr lang="en-US" altLang="zh-CN" sz="1800" b="1" dirty="0"/>
              <a:t>procedure(D * </a:t>
            </a:r>
            <a:r>
              <a:rPr lang="en-US" altLang="zh-CN" sz="1800" b="1" dirty="0" err="1"/>
              <a:t>pd</a:t>
            </a:r>
            <a:r>
              <a:rPr lang="en-US" altLang="zh-CN" sz="1800" b="1" dirty="0"/>
              <a:t>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AutoNum type="arabicPeriod" startAt="2"/>
            </a:pPr>
            <a:r>
              <a:rPr lang="en-US" altLang="zh-CN" sz="1800" b="1" dirty="0"/>
              <a:t> </a:t>
            </a:r>
            <a:r>
              <a:rPr lang="zh-CN" altLang="en-US" sz="1800" b="1" dirty="0"/>
              <a:t>更改</a:t>
            </a:r>
            <a:br>
              <a:rPr lang="zh-CN" altLang="en-US" sz="1800" b="1" dirty="0"/>
            </a:br>
            <a:r>
              <a:rPr lang="zh-CN" altLang="en-US" sz="1800" b="1" dirty="0"/>
              <a:t> </a:t>
            </a:r>
            <a:r>
              <a:rPr lang="en-US" altLang="zh-CN" sz="1800" b="1" dirty="0"/>
              <a:t>procedure( A* pa)</a:t>
            </a:r>
            <a:r>
              <a:rPr lang="zh-CN" altLang="en-US" sz="1800" b="1" dirty="0"/>
              <a:t>的实现</a:t>
            </a:r>
            <a:endParaRPr lang="en-US" altLang="zh-CN" sz="1800" b="1" dirty="0"/>
          </a:p>
          <a:p>
            <a:pPr>
              <a:spcBef>
                <a:spcPct val="50000"/>
              </a:spcBef>
              <a:buAutoNum type="arabicPeriod" startAt="2"/>
            </a:pPr>
            <a:endParaRPr lang="en-US" altLang="zh-CN" sz="1800" b="1" dirty="0"/>
          </a:p>
          <a:p>
            <a:pPr>
              <a:spcBef>
                <a:spcPct val="50000"/>
              </a:spcBef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47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重新设计</a:t>
            </a:r>
          </a:p>
        </p:txBody>
      </p:sp>
      <p:sp>
        <p:nvSpPr>
          <p:cNvPr id="4098" name="文本占位符 215042"/>
          <p:cNvSpPr>
            <a:spLocks noGrp="1" noRot="1"/>
          </p:cNvSpPr>
          <p:nvPr>
            <p:ph idx="4294967295"/>
          </p:nvPr>
        </p:nvSpPr>
        <p:spPr>
          <a:xfrm>
            <a:off x="457308" y="838268"/>
            <a:ext cx="8551863" cy="1712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class Object {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public</a:t>
            </a:r>
            <a:r>
              <a:rPr lang="zh-CN" altLang="en-US" sz="2000" dirty="0">
                <a:solidFill>
                  <a:schemeClr val="tx1"/>
                </a:solidFill>
              </a:rPr>
              <a:t>：     </a:t>
            </a:r>
            <a:r>
              <a:rPr lang="en-US" altLang="zh-CN" sz="2000" dirty="0">
                <a:solidFill>
                  <a:schemeClr val="tx1"/>
                </a:solidFill>
              </a:rPr>
              <a:t>void  Procedure (Arguments * </a:t>
            </a:r>
            <a:r>
              <a:rPr lang="en-US" altLang="zh-CN" sz="2000" dirty="0" err="1">
                <a:solidFill>
                  <a:schemeClr val="tx1"/>
                </a:solidFill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</a:rPr>
              <a:t> )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               {</a:t>
            </a:r>
            <a:r>
              <a:rPr lang="zh-CN" altLang="en-US" sz="2000" dirty="0">
                <a:solidFill>
                  <a:schemeClr val="tx1"/>
                </a:solidFill>
              </a:rPr>
              <a:t>　</a:t>
            </a:r>
            <a:r>
              <a:rPr lang="en-US" altLang="zh-CN" sz="2000" dirty="0" err="1">
                <a:solidFill>
                  <a:schemeClr val="tx1"/>
                </a:solidFill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</a:rPr>
              <a:t>-&gt;</a:t>
            </a:r>
            <a:r>
              <a:rPr lang="en-US" altLang="zh-CN" sz="2000" dirty="0" err="1">
                <a:solidFill>
                  <a:schemeClr val="tx1"/>
                </a:solidFill>
              </a:rPr>
              <a:t>excute</a:t>
            </a:r>
            <a:r>
              <a:rPr lang="en-US" altLang="zh-CN" sz="2000" dirty="0">
                <a:solidFill>
                  <a:schemeClr val="tx1"/>
                </a:solidFill>
              </a:rPr>
              <a:t>( );</a:t>
            </a:r>
            <a:r>
              <a:rPr lang="zh-CN" altLang="en-US" sz="2000" dirty="0">
                <a:solidFill>
                  <a:schemeClr val="tx1"/>
                </a:solidFill>
              </a:rPr>
              <a:t>　</a:t>
            </a:r>
            <a:r>
              <a:rPr lang="en-US" altLang="zh-CN" sz="2000" dirty="0">
                <a:solidFill>
                  <a:schemeClr val="tx1"/>
                </a:solidFill>
              </a:rPr>
              <a:t>}  </a:t>
            </a:r>
            <a:r>
              <a:rPr lang="zh-CN" altLang="zh-CN" sz="2000" dirty="0">
                <a:solidFill>
                  <a:schemeClr val="tx1"/>
                </a:solidFill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</a:rPr>
              <a:t> { </a:t>
            </a:r>
            <a:r>
              <a:rPr lang="en-US" altLang="zh-CN" sz="2000" dirty="0" err="1">
                <a:solidFill>
                  <a:schemeClr val="tx1"/>
                </a:solidFill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</a:rPr>
              <a:t>-&gt;</a:t>
            </a:r>
            <a:r>
              <a:rPr lang="en-US" altLang="zh-CN" sz="2000" dirty="0" err="1">
                <a:solidFill>
                  <a:schemeClr val="tx1"/>
                </a:solidFill>
              </a:rPr>
              <a:t>excute</a:t>
            </a:r>
            <a:r>
              <a:rPr lang="en-US" altLang="zh-CN" sz="2000" dirty="0">
                <a:solidFill>
                  <a:schemeClr val="tx1"/>
                </a:solidFill>
              </a:rPr>
              <a:t>( this);}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r>
              <a:rPr lang="zh-CN" altLang="en-US" sz="20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4" name="文本占位符 215042"/>
          <p:cNvSpPr>
            <a:spLocks noGrp="1" noRot="1"/>
          </p:cNvSpPr>
          <p:nvPr/>
        </p:nvSpPr>
        <p:spPr>
          <a:xfrm>
            <a:off x="462519" y="2667020"/>
            <a:ext cx="6928807" cy="320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609600" indent="-609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class Arguments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r>
              <a:rPr lang="en-US" altLang="zh-CN" dirty="0"/>
              <a:t>Arguments ( );</a:t>
            </a:r>
            <a:br>
              <a:rPr lang="en-US" altLang="zh-CN" dirty="0"/>
            </a:br>
            <a:r>
              <a:rPr lang="en-US" altLang="zh-CN" dirty="0"/>
              <a:t>      virtual ~Arguments();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      virtual void </a:t>
            </a:r>
            <a:r>
              <a:rPr lang="en-US" altLang="zh-CN" dirty="0" err="1"/>
              <a:t>excute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zh-CN" altLang="zh-CN" dirty="0"/>
              <a:t>或 </a:t>
            </a:r>
            <a:r>
              <a:rPr lang="en-US" altLang="zh-CN" dirty="0"/>
              <a:t>virtual void </a:t>
            </a:r>
            <a:r>
              <a:rPr lang="en-US" altLang="zh-CN" dirty="0" err="1"/>
              <a:t>excute</a:t>
            </a:r>
            <a:r>
              <a:rPr lang="en-US" altLang="zh-CN" dirty="0"/>
              <a:t>(Object * obj);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/>
              <a:t>适应变化</a:t>
            </a:r>
            <a:endParaRPr lang="en-US" altLang="zh-CN" dirty="0"/>
          </a:p>
        </p:txBody>
      </p:sp>
      <p:sp>
        <p:nvSpPr>
          <p:cNvPr id="4" name="文本占位符 215042"/>
          <p:cNvSpPr txBox="1">
            <a:spLocks noRot="1"/>
          </p:cNvSpPr>
          <p:nvPr/>
        </p:nvSpPr>
        <p:spPr>
          <a:xfrm>
            <a:off x="457308" y="838268"/>
            <a:ext cx="4648078" cy="1712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public</a:t>
            </a:r>
            <a:r>
              <a:rPr lang="zh-CN" altLang="en-US" sz="1800" dirty="0">
                <a:solidFill>
                  <a:schemeClr val="tx1"/>
                </a:solidFill>
              </a:rPr>
              <a:t>：    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   void  procedure (Arguments * </a:t>
            </a:r>
            <a:r>
              <a:rPr lang="en-US" altLang="zh-CN" sz="1800" dirty="0" err="1">
                <a:solidFill>
                  <a:schemeClr val="tx1"/>
                </a:solidFill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</a:rPr>
              <a:t> )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               {</a:t>
            </a:r>
            <a:r>
              <a:rPr lang="zh-CN" altLang="en-US" sz="1800" dirty="0">
                <a:solidFill>
                  <a:schemeClr val="tx1"/>
                </a:solidFill>
              </a:rPr>
              <a:t>　</a:t>
            </a:r>
            <a:r>
              <a:rPr lang="en-US" altLang="zh-CN" sz="1800" dirty="0" err="1">
                <a:solidFill>
                  <a:schemeClr val="tx1"/>
                </a:solidFill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</a:rPr>
              <a:t>-&gt;</a:t>
            </a:r>
            <a:r>
              <a:rPr lang="en-US" altLang="zh-CN" sz="1800" dirty="0" err="1">
                <a:solidFill>
                  <a:schemeClr val="tx1"/>
                </a:solidFill>
              </a:rPr>
              <a:t>excute</a:t>
            </a:r>
            <a:r>
              <a:rPr lang="en-US" altLang="zh-CN" sz="1800" dirty="0">
                <a:solidFill>
                  <a:schemeClr val="tx1"/>
                </a:solidFill>
              </a:rPr>
              <a:t>( );</a:t>
            </a:r>
            <a:r>
              <a:rPr lang="zh-CN" altLang="en-US" sz="1800" dirty="0">
                <a:solidFill>
                  <a:schemeClr val="tx1"/>
                </a:solidFill>
              </a:rPr>
              <a:t>　</a:t>
            </a:r>
            <a:r>
              <a:rPr lang="en-US" altLang="zh-CN" sz="1800" dirty="0">
                <a:solidFill>
                  <a:schemeClr val="tx1"/>
                </a:solidFill>
              </a:rPr>
              <a:t>}  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                 </a:t>
            </a:r>
            <a:r>
              <a:rPr lang="zh-CN" altLang="zh-CN" sz="1800" dirty="0">
                <a:solidFill>
                  <a:schemeClr val="tx1"/>
                </a:solidFill>
              </a:rPr>
              <a:t>或 </a:t>
            </a:r>
            <a:r>
              <a:rPr lang="en-US" altLang="zh-CN" sz="1800" dirty="0">
                <a:solidFill>
                  <a:schemeClr val="tx1"/>
                </a:solidFill>
              </a:rPr>
              <a:t> { </a:t>
            </a:r>
            <a:r>
              <a:rPr lang="en-US" altLang="zh-CN" sz="1800" dirty="0" err="1">
                <a:solidFill>
                  <a:schemeClr val="tx1"/>
                </a:solidFill>
              </a:rPr>
              <a:t>args</a:t>
            </a:r>
            <a:r>
              <a:rPr lang="en-US" altLang="zh-CN" sz="1800" dirty="0">
                <a:solidFill>
                  <a:schemeClr val="tx1"/>
                </a:solidFill>
              </a:rPr>
              <a:t>-&gt;</a:t>
            </a:r>
            <a:r>
              <a:rPr lang="en-US" altLang="zh-CN" sz="1800" dirty="0" err="1">
                <a:solidFill>
                  <a:schemeClr val="tx1"/>
                </a:solidFill>
              </a:rPr>
              <a:t>excute</a:t>
            </a:r>
            <a:r>
              <a:rPr lang="en-US" altLang="zh-CN" sz="1800" dirty="0">
                <a:solidFill>
                  <a:schemeClr val="tx1"/>
                </a:solidFill>
              </a:rPr>
              <a:t>( this);}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</a:p>
        </p:txBody>
      </p:sp>
      <p:sp>
        <p:nvSpPr>
          <p:cNvPr id="5" name="文本占位符 215042"/>
          <p:cNvSpPr>
            <a:spLocks noGrp="1" noRot="1"/>
          </p:cNvSpPr>
          <p:nvPr/>
        </p:nvSpPr>
        <p:spPr>
          <a:xfrm>
            <a:off x="462519" y="2667020"/>
            <a:ext cx="4642867" cy="2514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609600" indent="-609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class Arguments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r>
              <a:rPr lang="en-US" altLang="zh-CN" sz="1800" dirty="0"/>
              <a:t>Arguments ( );</a:t>
            </a:r>
            <a:br>
              <a:rPr lang="en-US" altLang="zh-CN" sz="1800" dirty="0"/>
            </a:br>
            <a:r>
              <a:rPr lang="en-US" altLang="zh-CN" sz="1800" dirty="0"/>
              <a:t>  virtual ~Arguments();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            virtual void </a:t>
            </a:r>
            <a:r>
              <a:rPr lang="en-US" altLang="zh-CN" sz="1800" dirty="0" err="1"/>
              <a:t>excute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zh-CN" altLang="zh-CN" sz="1800" dirty="0"/>
              <a:t>或 </a:t>
            </a:r>
            <a:r>
              <a:rPr lang="en-US" altLang="zh-CN" sz="1800" dirty="0"/>
              <a:t>virtual void </a:t>
            </a:r>
            <a:r>
              <a:rPr lang="en-US" altLang="zh-CN" sz="1800" dirty="0" err="1"/>
              <a:t>excute</a:t>
            </a:r>
            <a:r>
              <a:rPr lang="en-US" altLang="zh-CN" sz="1800" dirty="0"/>
              <a:t>(Object * obj);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6" name="文本占位符 215042"/>
          <p:cNvSpPr>
            <a:spLocks noGrp="1" noRot="1"/>
          </p:cNvSpPr>
          <p:nvPr/>
        </p:nvSpPr>
        <p:spPr>
          <a:xfrm>
            <a:off x="4572000" y="1371654"/>
            <a:ext cx="4419484" cy="320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609600" indent="-609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XXArguments</a:t>
            </a:r>
            <a:br>
              <a:rPr lang="en-US" altLang="zh-CN" sz="1800" dirty="0"/>
            </a:br>
            <a:r>
              <a:rPr lang="en-US" altLang="zh-CN" sz="1800" dirty="0"/>
              <a:t>:public Arguments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r>
              <a:rPr lang="en-US" altLang="zh-CN" sz="1800" dirty="0"/>
              <a:t> 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XXArguments</a:t>
            </a:r>
            <a:r>
              <a:rPr lang="en-US" altLang="zh-CN" sz="1800" dirty="0"/>
              <a:t> (A* pa );</a:t>
            </a:r>
            <a:br>
              <a:rPr lang="en-US" altLang="zh-CN" sz="1800" dirty="0"/>
            </a:br>
            <a:r>
              <a:rPr lang="en-US" altLang="zh-CN" sz="1800" dirty="0"/>
              <a:t>virtual void </a:t>
            </a:r>
            <a:r>
              <a:rPr lang="en-US" altLang="zh-CN" sz="1800" dirty="0" err="1"/>
              <a:t>excute</a:t>
            </a:r>
            <a:r>
              <a:rPr lang="en-US" altLang="zh-CN" sz="1800" dirty="0"/>
              <a:t>();</a:t>
            </a:r>
            <a:br>
              <a:rPr lang="en-US" altLang="zh-CN" sz="1800" dirty="0"/>
            </a:br>
            <a:r>
              <a:rPr lang="zh-CN" altLang="zh-CN" sz="1800" dirty="0"/>
              <a:t>或 </a:t>
            </a:r>
            <a:r>
              <a:rPr lang="en-US" altLang="zh-CN" sz="1800" dirty="0"/>
              <a:t>virtual void </a:t>
            </a:r>
            <a:r>
              <a:rPr lang="en-US" altLang="zh-CN" sz="1800" dirty="0" err="1"/>
              <a:t>excute</a:t>
            </a:r>
            <a:r>
              <a:rPr lang="en-US" altLang="zh-CN" sz="1800" dirty="0"/>
              <a:t>(Object * obj);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private: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         A * </a:t>
            </a:r>
            <a:r>
              <a:rPr lang="en-US" altLang="zh-CN" sz="1800" dirty="0" err="1"/>
              <a:t>pA</a:t>
            </a:r>
            <a:r>
              <a:rPr lang="en-US" altLang="zh-CN" sz="1800" dirty="0"/>
              <a:t>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99895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2016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命令模式结构</a:t>
            </a:r>
          </a:p>
        </p:txBody>
      </p:sp>
      <p:pic>
        <p:nvPicPr>
          <p:cNvPr id="11266" name="图片 220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8077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7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16065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504487" cy="498717"/>
          </a:xfrm>
        </p:spPr>
        <p:txBody>
          <a:bodyPr/>
          <a:lstStyle/>
          <a:p>
            <a:r>
              <a:rPr lang="zh-CN" altLang="en-US" sz="2800" dirty="0"/>
              <a:t>命令模式适用场景</a:t>
            </a:r>
          </a:p>
        </p:txBody>
      </p:sp>
      <p:sp>
        <p:nvSpPr>
          <p:cNvPr id="6146" name="文本占位符 216066"/>
          <p:cNvSpPr>
            <a:spLocks noGrp="1" noRot="1" noChangeArrowheads="1"/>
          </p:cNvSpPr>
          <p:nvPr>
            <p:ph idx="4294967295"/>
          </p:nvPr>
        </p:nvSpPr>
        <p:spPr>
          <a:xfrm>
            <a:off x="1219288" y="1143060"/>
            <a:ext cx="6761162" cy="297172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1. </a:t>
            </a:r>
            <a:r>
              <a:rPr lang="zh-CN" altLang="en-US" dirty="0"/>
              <a:t>对象需要向不同对象发送请求；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2. </a:t>
            </a:r>
            <a:r>
              <a:rPr lang="zh-CN" altLang="en-US" dirty="0"/>
              <a:t>各请求可有不同参数；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可能增加新的请求；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4. </a:t>
            </a:r>
            <a:r>
              <a:rPr lang="zh-CN" altLang="en-US" dirty="0"/>
              <a:t>可能是一个请求序列；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5. </a:t>
            </a:r>
            <a:r>
              <a:rPr lang="zh-CN" altLang="en-US" dirty="0"/>
              <a:t>请求可记录；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6. </a:t>
            </a:r>
            <a:r>
              <a:rPr lang="zh-CN" altLang="en-US" dirty="0"/>
              <a:t>请求可撤销；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16065"/>
          <p:cNvSpPr>
            <a:spLocks noGrp="1" noRot="1" noChangeArrowheads="1"/>
          </p:cNvSpPr>
          <p:nvPr>
            <p:ph type="title"/>
          </p:nvPr>
        </p:nvSpPr>
        <p:spPr>
          <a:xfrm>
            <a:off x="2743200" y="609600"/>
            <a:ext cx="6099175" cy="685800"/>
          </a:xfrm>
        </p:spPr>
        <p:txBody>
          <a:bodyPr/>
          <a:lstStyle/>
          <a:p>
            <a:r>
              <a:rPr lang="zh-CN" altLang="en-US" sz="4000"/>
              <a:t>例</a:t>
            </a:r>
          </a:p>
        </p:txBody>
      </p:sp>
      <p:sp>
        <p:nvSpPr>
          <p:cNvPr id="7170" name="文本占位符 216066"/>
          <p:cNvSpPr>
            <a:spLocks noGrp="1" noRot="1" noChangeArrowheads="1"/>
          </p:cNvSpPr>
          <p:nvPr>
            <p:ph idx="1"/>
          </p:nvPr>
        </p:nvSpPr>
        <p:spPr>
          <a:xfrm>
            <a:off x="152516" y="1493837"/>
            <a:ext cx="4800600" cy="438949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Requester{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virtual void DoAction1(</a:t>
            </a:r>
            <a:r>
              <a:rPr lang="en-US" altLang="zh-CN" sz="2000" dirty="0" err="1"/>
              <a:t>ReceiverA</a:t>
            </a:r>
            <a:r>
              <a:rPr lang="en-US" altLang="zh-CN" sz="2000" dirty="0"/>
              <a:t> * a);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virtual void DoAction1(</a:t>
            </a:r>
            <a:r>
              <a:rPr lang="en-US" altLang="zh-CN" sz="2000" dirty="0" err="1"/>
              <a:t>ReceiverB</a:t>
            </a:r>
            <a:r>
              <a:rPr lang="en-US" altLang="zh-CN" sz="2000" dirty="0"/>
              <a:t> * b);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virtual void DoAction2(</a:t>
            </a:r>
            <a:r>
              <a:rPr lang="en-US" altLang="zh-CN" sz="2000" dirty="0" err="1"/>
              <a:t>ReceiverD</a:t>
            </a:r>
            <a:r>
              <a:rPr lang="en-US" altLang="zh-CN" sz="2000" dirty="0"/>
              <a:t> * d);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7171" name="文本框 216067"/>
          <p:cNvSpPr txBox="1">
            <a:spLocks noChangeArrowheads="1"/>
          </p:cNvSpPr>
          <p:nvPr/>
        </p:nvSpPr>
        <p:spPr bwMode="auto">
          <a:xfrm>
            <a:off x="5105386" y="1447852"/>
            <a:ext cx="3886200" cy="443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/>
              <a:t>问题：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1</a:t>
            </a:r>
            <a:r>
              <a:rPr lang="zh-CN" altLang="en-US" sz="2000" dirty="0"/>
              <a:t>）增加新的</a:t>
            </a:r>
            <a:r>
              <a:rPr lang="en-US" altLang="zh-CN" sz="2000" dirty="0"/>
              <a:t>ReceiverA2</a:t>
            </a:r>
            <a:r>
              <a:rPr lang="zh-CN" altLang="en-US" sz="2000" dirty="0"/>
              <a:t>，怎么办？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2</a:t>
            </a:r>
            <a:r>
              <a:rPr lang="zh-CN" altLang="en-US" sz="2000" dirty="0"/>
              <a:t>）同时增加新的</a:t>
            </a:r>
            <a:r>
              <a:rPr lang="en-US" altLang="zh-CN" sz="2000" dirty="0"/>
              <a:t>RecieverD2</a:t>
            </a:r>
            <a:r>
              <a:rPr lang="zh-CN" altLang="en-US" sz="2000" dirty="0"/>
              <a:t>，又怎么办？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3</a:t>
            </a:r>
            <a:r>
              <a:rPr lang="zh-CN" altLang="en-US" sz="2000" dirty="0"/>
              <a:t>）增加一个新的</a:t>
            </a:r>
            <a:r>
              <a:rPr lang="en-US" altLang="zh-CN" sz="2000" dirty="0"/>
              <a:t>Action</a:t>
            </a:r>
            <a:r>
              <a:rPr lang="zh-CN" altLang="en-US" sz="2000" dirty="0"/>
              <a:t>，它是由</a:t>
            </a:r>
            <a:r>
              <a:rPr lang="en-US" altLang="zh-CN" sz="2000" dirty="0"/>
              <a:t> DoAction1(</a:t>
            </a:r>
            <a:r>
              <a:rPr lang="en-US" altLang="zh-CN" sz="2000" dirty="0" err="1"/>
              <a:t>ReceiverA</a:t>
            </a:r>
            <a:r>
              <a:rPr lang="en-US" altLang="zh-CN" sz="2000" dirty="0"/>
              <a:t> * a)</a:t>
            </a:r>
            <a:r>
              <a:rPr lang="zh-CN" altLang="en-US" sz="2000" dirty="0"/>
              <a:t>和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DoAction1(</a:t>
            </a:r>
            <a:r>
              <a:rPr lang="en-US" altLang="zh-CN" sz="2000" dirty="0" err="1"/>
              <a:t>ReceiverB</a:t>
            </a:r>
            <a:r>
              <a:rPr lang="en-US" altLang="zh-CN" sz="2000" dirty="0"/>
              <a:t> * b)</a:t>
            </a:r>
            <a:r>
              <a:rPr lang="zh-CN" altLang="en-US" sz="2000" dirty="0"/>
              <a:t>顺序组成的，又怎么办？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4</a:t>
            </a:r>
            <a:r>
              <a:rPr lang="zh-CN" altLang="en-US" sz="2000" dirty="0"/>
              <a:t>）需要对每个</a:t>
            </a:r>
            <a:r>
              <a:rPr lang="en-US" altLang="zh-CN" sz="2000" dirty="0"/>
              <a:t>Action</a:t>
            </a:r>
            <a:r>
              <a:rPr lang="zh-CN" altLang="en-US" sz="2000" dirty="0"/>
              <a:t>，都做日志记录，怎么办？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5</a:t>
            </a:r>
            <a:r>
              <a:rPr lang="zh-CN" altLang="en-US" sz="2000" dirty="0"/>
              <a:t>）需要对每个</a:t>
            </a:r>
            <a:r>
              <a:rPr lang="en-US" altLang="zh-CN" sz="2000" dirty="0"/>
              <a:t>Action</a:t>
            </a:r>
            <a:r>
              <a:rPr lang="zh-CN" altLang="en-US" sz="2000" dirty="0"/>
              <a:t>，都可以做撤销操作，怎么办？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br>
              <a:rPr lang="zh-CN" altLang="en-US" sz="2000" dirty="0"/>
            </a:b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525</TotalTime>
  <Words>1314</Words>
  <Application>Microsoft Office PowerPoint</Application>
  <PresentationFormat>全屏显示(4:3)</PresentationFormat>
  <Paragraphs>191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命令模式(Command Pattern)</vt:lpstr>
      <vt:lpstr>可用重载先统一行为</vt:lpstr>
      <vt:lpstr>同一个行为的变化</vt:lpstr>
      <vt:lpstr>重新设计</vt:lpstr>
      <vt:lpstr>适应变化</vt:lpstr>
      <vt:lpstr>命令模式结构</vt:lpstr>
      <vt:lpstr>命令模式适用场景</vt:lpstr>
      <vt:lpstr>例</vt:lpstr>
      <vt:lpstr>重新设计</vt:lpstr>
      <vt:lpstr>适应Command的变化</vt:lpstr>
      <vt:lpstr>构建请求队列</vt:lpstr>
      <vt:lpstr>构建可记录、撤销的Command</vt:lpstr>
      <vt:lpstr>命令模式(Command Pattern)</vt:lpstr>
      <vt:lpstr>命令模式优缺点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149</cp:revision>
  <dcterms:created xsi:type="dcterms:W3CDTF">2016-10-10T08:49:00Z</dcterms:created>
  <dcterms:modified xsi:type="dcterms:W3CDTF">2023-10-12T05:31:47Z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