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8" r:id="rId2"/>
    <p:sldId id="257" r:id="rId3"/>
    <p:sldId id="264" r:id="rId4"/>
    <p:sldId id="265" r:id="rId5"/>
    <p:sldId id="258" r:id="rId6"/>
    <p:sldId id="267" r:id="rId7"/>
    <p:sldId id="259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7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17403" y="2748056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(Iterator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24035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7029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09290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3817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088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81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内部迭代器和外部迭代器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1E2FC00-74D4-48DE-9A9F-B66335D963F1}"/>
              </a:ext>
            </a:extLst>
          </p:cNvPr>
          <p:cNvCxnSpPr/>
          <p:nvPr/>
        </p:nvCxnSpPr>
        <p:spPr>
          <a:xfrm>
            <a:off x="1600278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68C72E-9145-4375-B554-5525E37C3D07}"/>
              </a:ext>
            </a:extLst>
          </p:cNvPr>
          <p:cNvCxnSpPr/>
          <p:nvPr/>
        </p:nvCxnSpPr>
        <p:spPr>
          <a:xfrm>
            <a:off x="3200436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45C71C-95BC-4812-9B27-FF4DBE1BB5C4}"/>
              </a:ext>
            </a:extLst>
          </p:cNvPr>
          <p:cNvCxnSpPr/>
          <p:nvPr/>
        </p:nvCxnSpPr>
        <p:spPr>
          <a:xfrm>
            <a:off x="1600278" y="2667020"/>
            <a:ext cx="1600158" cy="30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A66240-9EF7-4B2B-A324-0A72C66D6A29}"/>
              </a:ext>
            </a:extLst>
          </p:cNvPr>
          <p:cNvCxnSpPr/>
          <p:nvPr/>
        </p:nvCxnSpPr>
        <p:spPr>
          <a:xfrm flipH="1">
            <a:off x="1600278" y="3352802"/>
            <a:ext cx="1600158" cy="22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6D2030-2691-4C8A-95A7-36A0E697902B}"/>
              </a:ext>
            </a:extLst>
          </p:cNvPr>
          <p:cNvCxnSpPr>
            <a:cxnSpLocks/>
          </p:cNvCxnSpPr>
          <p:nvPr/>
        </p:nvCxnSpPr>
        <p:spPr>
          <a:xfrm>
            <a:off x="1606092" y="4504946"/>
            <a:ext cx="1584377" cy="7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5A4D8C-A8BD-4DDD-9A48-5CC99BED2504}"/>
              </a:ext>
            </a:extLst>
          </p:cNvPr>
          <p:cNvSpPr txBox="1"/>
          <p:nvPr/>
        </p:nvSpPr>
        <p:spPr>
          <a:xfrm>
            <a:off x="1371684" y="5791138"/>
            <a:ext cx="213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外部迭代器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A57B2D-7FEE-42E1-AE61-FA2D6A8D7F49}"/>
              </a:ext>
            </a:extLst>
          </p:cNvPr>
          <p:cNvSpPr txBox="1"/>
          <p:nvPr/>
        </p:nvSpPr>
        <p:spPr>
          <a:xfrm>
            <a:off x="1028793" y="1566713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程序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42D0F0-ABC6-4741-A7F9-E4B40088ECC4}"/>
              </a:ext>
            </a:extLst>
          </p:cNvPr>
          <p:cNvSpPr txBox="1"/>
          <p:nvPr/>
        </p:nvSpPr>
        <p:spPr>
          <a:xfrm>
            <a:off x="2724198" y="1539299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集合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B63F50-5F4A-441D-8832-5DF19B7E3E13}"/>
              </a:ext>
            </a:extLst>
          </p:cNvPr>
          <p:cNvSpPr txBox="1"/>
          <p:nvPr/>
        </p:nvSpPr>
        <p:spPr>
          <a:xfrm>
            <a:off x="1924122" y="224402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外部迭代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F909DA-D87B-43A3-8F40-7104ECDEC471}"/>
              </a:ext>
            </a:extLst>
          </p:cNvPr>
          <p:cNvSpPr txBox="1"/>
          <p:nvPr/>
        </p:nvSpPr>
        <p:spPr>
          <a:xfrm>
            <a:off x="647809" y="2540545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!</a:t>
            </a:r>
            <a:r>
              <a:rPr lang="en-US" altLang="zh-CN" sz="1400" dirty="0" err="1"/>
              <a:t>it.end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028878-9986-40C0-B84F-C416338AA377}"/>
              </a:ext>
            </a:extLst>
          </p:cNvPr>
          <p:cNvSpPr txBox="1"/>
          <p:nvPr/>
        </p:nvSpPr>
        <p:spPr>
          <a:xfrm>
            <a:off x="663590" y="338158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true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90F746-5A4F-4782-8D65-4A3A038884F9}"/>
              </a:ext>
            </a:extLst>
          </p:cNvPr>
          <p:cNvSpPr txBox="1"/>
          <p:nvPr/>
        </p:nvSpPr>
        <p:spPr>
          <a:xfrm>
            <a:off x="663590" y="4373654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++it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110025-03EE-4460-AEB9-139BBB92B55D}"/>
              </a:ext>
            </a:extLst>
          </p:cNvPr>
          <p:cNvSpPr txBox="1"/>
          <p:nvPr/>
        </p:nvSpPr>
        <p:spPr>
          <a:xfrm>
            <a:off x="663590" y="388717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</a:t>
            </a:r>
            <a:r>
              <a:rPr lang="zh-CN" altLang="en-US" sz="1400" dirty="0"/>
              <a:t>处理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163F5A-31EF-4FA4-8246-5C57820E10C4}"/>
              </a:ext>
            </a:extLst>
          </p:cNvPr>
          <p:cNvCxnSpPr/>
          <p:nvPr/>
        </p:nvCxnSpPr>
        <p:spPr>
          <a:xfrm>
            <a:off x="5619720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EF0BFA5-5246-426B-9CD7-7E16DC858CEF}"/>
              </a:ext>
            </a:extLst>
          </p:cNvPr>
          <p:cNvCxnSpPr/>
          <p:nvPr/>
        </p:nvCxnSpPr>
        <p:spPr>
          <a:xfrm>
            <a:off x="7219878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AB586C7-B49C-4FB5-B4AB-E408B3329631}"/>
              </a:ext>
            </a:extLst>
          </p:cNvPr>
          <p:cNvCxnSpPr/>
          <p:nvPr/>
        </p:nvCxnSpPr>
        <p:spPr>
          <a:xfrm>
            <a:off x="5619720" y="2667020"/>
            <a:ext cx="1600158" cy="30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126CA13-9F5B-49A0-BAC2-13A63C2F4FF0}"/>
              </a:ext>
            </a:extLst>
          </p:cNvPr>
          <p:cNvCxnSpPr/>
          <p:nvPr/>
        </p:nvCxnSpPr>
        <p:spPr>
          <a:xfrm flipH="1">
            <a:off x="5619720" y="3352802"/>
            <a:ext cx="1600158" cy="22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1E6D3C-8B85-4FF6-B680-573C047CC51A}"/>
              </a:ext>
            </a:extLst>
          </p:cNvPr>
          <p:cNvSpPr txBox="1"/>
          <p:nvPr/>
        </p:nvSpPr>
        <p:spPr>
          <a:xfrm>
            <a:off x="5391126" y="5791138"/>
            <a:ext cx="213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A24C35-C049-48F8-BAFB-DD4FEBDE0E40}"/>
              </a:ext>
            </a:extLst>
          </p:cNvPr>
          <p:cNvSpPr txBox="1"/>
          <p:nvPr/>
        </p:nvSpPr>
        <p:spPr>
          <a:xfrm>
            <a:off x="5048235" y="1566713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程序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2CDD6B-F7AE-4092-96DA-038483AB282D}"/>
              </a:ext>
            </a:extLst>
          </p:cNvPr>
          <p:cNvSpPr txBox="1"/>
          <p:nvPr/>
        </p:nvSpPr>
        <p:spPr>
          <a:xfrm>
            <a:off x="6743640" y="1539299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504A97-573F-4AD4-973A-9BBB75249D5F}"/>
              </a:ext>
            </a:extLst>
          </p:cNvPr>
          <p:cNvSpPr txBox="1"/>
          <p:nvPr/>
        </p:nvSpPr>
        <p:spPr>
          <a:xfrm>
            <a:off x="5943564" y="224402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内部迭代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E776B8-F4E3-41E4-9B3A-7621984688C4}"/>
              </a:ext>
            </a:extLst>
          </p:cNvPr>
          <p:cNvSpPr txBox="1"/>
          <p:nvPr/>
        </p:nvSpPr>
        <p:spPr>
          <a:xfrm>
            <a:off x="4667251" y="2540545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090C70-5735-4B6D-8B5F-A315DF5360AB}"/>
              </a:ext>
            </a:extLst>
          </p:cNvPr>
          <p:cNvSpPr txBox="1"/>
          <p:nvPr/>
        </p:nvSpPr>
        <p:spPr>
          <a:xfrm>
            <a:off x="4683032" y="338158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result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8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内部迭代器和外部迭代器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838298" y="1143060"/>
            <a:ext cx="7086414" cy="441948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内部迭代器：由迭代器控制迭代的步伐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外部迭代器：由客户控制迭代的步伐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内部迭代器：耦合紧密，但客户易使用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外部迭代器：耦合松散，但更灵活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迭代器的最小接口： （实现方式和命名随语言和风格）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void first()</a:t>
            </a:r>
          </a:p>
          <a:p>
            <a:pPr marL="0" indent="0">
              <a:buNone/>
            </a:pPr>
            <a:r>
              <a:rPr lang="en-US" altLang="zh-CN" sz="2000" dirty="0"/>
              <a:t>	void next()</a:t>
            </a:r>
          </a:p>
          <a:p>
            <a:pPr marL="0" indent="0">
              <a:buNone/>
            </a:pPr>
            <a:r>
              <a:rPr lang="en-US" altLang="zh-CN" sz="2000" dirty="0"/>
              <a:t>	bool </a:t>
            </a:r>
            <a:r>
              <a:rPr lang="en-US" altLang="zh-CN" sz="2000" dirty="0" err="1"/>
              <a:t>isDone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	Item &amp; </a:t>
            </a:r>
            <a:r>
              <a:rPr lang="en-US" altLang="zh-CN" sz="2000" dirty="0" err="1"/>
              <a:t>currentItem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089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外部迭代器（例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743420"/>
            <a:ext cx="7086414" cy="580969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集合：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Rooms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Rooms(int num) : </a:t>
            </a:r>
            <a:r>
              <a:rPr lang="en-US" altLang="zh-CN" dirty="0" err="1"/>
              <a:t>mNum</a:t>
            </a:r>
            <a:r>
              <a:rPr lang="en-US" altLang="zh-CN" dirty="0"/>
              <a:t>(num) {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mppRooms</a:t>
            </a:r>
            <a:r>
              <a:rPr lang="en-US" altLang="zh-CN" dirty="0"/>
              <a:t> = new Room*[num];</a:t>
            </a:r>
          </a:p>
          <a:p>
            <a:pPr marL="0" indent="0">
              <a:buNone/>
            </a:pPr>
            <a:r>
              <a:rPr lang="en-US" altLang="zh-CN" dirty="0"/>
              <a:t>              for(int n=0;n&lt;num;++n)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mppRooms</a:t>
            </a:r>
            <a:r>
              <a:rPr lang="en-US" altLang="zh-CN" dirty="0"/>
              <a:t>[n] = new Room;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  ~Rooms() {</a:t>
            </a:r>
          </a:p>
          <a:p>
            <a:pPr marL="0" indent="0">
              <a:buNone/>
            </a:pPr>
            <a:r>
              <a:rPr lang="en-US" altLang="zh-CN" dirty="0"/>
              <a:t>                for( int n =0;n&lt;</a:t>
            </a:r>
            <a:r>
              <a:rPr lang="en-US" altLang="zh-CN" dirty="0" err="1"/>
              <a:t>mNum</a:t>
            </a:r>
            <a:r>
              <a:rPr lang="en-US" altLang="zh-CN" dirty="0"/>
              <a:t>;++n) delete </a:t>
            </a:r>
            <a:r>
              <a:rPr lang="en-US" altLang="zh-CN" dirty="0" err="1"/>
              <a:t>mppRooms</a:t>
            </a:r>
            <a:r>
              <a:rPr lang="en-US" altLang="zh-CN" dirty="0"/>
              <a:t>[n];</a:t>
            </a:r>
          </a:p>
          <a:p>
            <a:pPr marL="0" indent="0">
              <a:buNone/>
            </a:pPr>
            <a:r>
              <a:rPr lang="en-US" altLang="zh-CN" dirty="0"/>
              <a:t>                delete[] </a:t>
            </a:r>
            <a:r>
              <a:rPr lang="en-US" altLang="zh-CN" dirty="0" err="1"/>
              <a:t>mppRooms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}</a:t>
            </a:r>
          </a:p>
          <a:p>
            <a:pPr marL="0" indent="0">
              <a:buNone/>
            </a:pPr>
            <a:r>
              <a:rPr lang="en-US" altLang="zh-CN" dirty="0"/>
              <a:t>       …</a:t>
            </a:r>
          </a:p>
          <a:p>
            <a:pPr marL="0" indent="0">
              <a:buNone/>
            </a:pPr>
            <a:r>
              <a:rPr lang="en-US" altLang="zh-CN" dirty="0"/>
              <a:t>      const Room * operator[](int index) const </a:t>
            </a:r>
          </a:p>
          <a:p>
            <a:pPr marL="0" indent="0">
              <a:buNone/>
            </a:pPr>
            <a:r>
              <a:rPr lang="en-US" altLang="zh-CN" dirty="0"/>
              <a:t>           { return </a:t>
            </a:r>
            <a:r>
              <a:rPr lang="en-US" altLang="zh-CN" dirty="0" err="1"/>
              <a:t>mppRooms</a:t>
            </a:r>
            <a:r>
              <a:rPr lang="en-US" altLang="zh-CN" dirty="0"/>
              <a:t>[index]; }</a:t>
            </a:r>
          </a:p>
          <a:p>
            <a:pPr marL="0" indent="0">
              <a:buNone/>
            </a:pPr>
            <a:r>
              <a:rPr lang="en-US" altLang="zh-CN" dirty="0"/>
              <a:t>      Room * operator[](int index) </a:t>
            </a:r>
          </a:p>
          <a:p>
            <a:pPr marL="0" indent="0">
              <a:buNone/>
            </a:pPr>
            <a:r>
              <a:rPr lang="en-US" altLang="zh-CN" dirty="0"/>
              <a:t>           { return </a:t>
            </a:r>
            <a:r>
              <a:rPr lang="en-US" altLang="zh-CN" dirty="0" err="1"/>
              <a:t>mppRooms</a:t>
            </a:r>
            <a:r>
              <a:rPr lang="en-US" altLang="zh-CN" dirty="0"/>
              <a:t>[index]; }</a:t>
            </a:r>
          </a:p>
          <a:p>
            <a:pPr marL="0" indent="0">
              <a:buNone/>
            </a:pPr>
            <a:r>
              <a:rPr lang="en-US" altLang="zh-CN" dirty="0"/>
              <a:t>      int   count() const { return </a:t>
            </a:r>
            <a:r>
              <a:rPr lang="en-US" altLang="zh-CN" dirty="0" err="1"/>
              <a:t>mNum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private:</a:t>
            </a:r>
          </a:p>
          <a:p>
            <a:pPr marL="0" indent="0">
              <a:buNone/>
            </a:pPr>
            <a:r>
              <a:rPr lang="en-US" altLang="zh-CN" dirty="0"/>
              <a:t>      const int   </a:t>
            </a:r>
            <a:r>
              <a:rPr lang="en-US" altLang="zh-CN" dirty="0" err="1"/>
              <a:t>mNum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Room ** </a:t>
            </a:r>
            <a:r>
              <a:rPr lang="en-US" altLang="zh-CN" dirty="0" err="1"/>
              <a:t>mppRooms</a:t>
            </a:r>
            <a:r>
              <a:rPr lang="en-US" altLang="zh-CN" dirty="0"/>
              <a:t> =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81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304912" y="752745"/>
            <a:ext cx="7945624" cy="535251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迭代器：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RoomIterator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RoomIterator</a:t>
            </a:r>
            <a:r>
              <a:rPr lang="en-US" altLang="zh-CN" dirty="0"/>
              <a:t>(Rooms * rooms)</a:t>
            </a:r>
          </a:p>
          <a:p>
            <a:pPr marL="0" indent="0">
              <a:buNone/>
            </a:pPr>
            <a:r>
              <a:rPr lang="en-US" altLang="zh-CN" dirty="0"/>
              <a:t>                    : </a:t>
            </a:r>
            <a:r>
              <a:rPr lang="en-US" altLang="zh-CN" dirty="0" err="1"/>
              <a:t>mPos</a:t>
            </a:r>
            <a:r>
              <a:rPr lang="en-US" altLang="zh-CN" dirty="0"/>
              <a:t>(0) , </a:t>
            </a:r>
            <a:r>
              <a:rPr lang="en-US" altLang="zh-CN" dirty="0" err="1"/>
              <a:t>mMaxPos</a:t>
            </a:r>
            <a:r>
              <a:rPr lang="en-US" altLang="zh-CN" dirty="0"/>
              <a:t> (</a:t>
            </a:r>
            <a:r>
              <a:rPr lang="en-US" altLang="zh-CN" dirty="0" err="1"/>
              <a:t>rooms.count</a:t>
            </a:r>
            <a:r>
              <a:rPr lang="en-US" altLang="zh-CN" dirty="0"/>
              <a:t>()),</a:t>
            </a:r>
            <a:r>
              <a:rPr lang="en-US" altLang="zh-CN" dirty="0" err="1"/>
              <a:t>mpRooms</a:t>
            </a:r>
            <a:r>
              <a:rPr lang="en-US" altLang="zh-CN" dirty="0"/>
              <a:t>(rooms) {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void  first()  {</a:t>
            </a:r>
            <a:r>
              <a:rPr lang="en-US" altLang="zh-CN" dirty="0" err="1"/>
              <a:t>mPos</a:t>
            </a:r>
            <a:r>
              <a:rPr lang="en-US" altLang="zh-CN" dirty="0"/>
              <a:t> = 0; }</a:t>
            </a:r>
          </a:p>
          <a:p>
            <a:pPr marL="0" indent="0">
              <a:buNone/>
            </a:pPr>
            <a:r>
              <a:rPr lang="en-US" altLang="zh-CN" dirty="0"/>
              <a:t>     void  next() {++</a:t>
            </a:r>
            <a:r>
              <a:rPr lang="en-US" altLang="zh-CN" dirty="0" err="1"/>
              <a:t>mPos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     bool </a:t>
            </a:r>
            <a:r>
              <a:rPr lang="en-US" altLang="zh-CN" dirty="0" err="1"/>
              <a:t>isDone</a:t>
            </a:r>
            <a:r>
              <a:rPr lang="en-US" altLang="zh-CN" dirty="0"/>
              <a:t>() const { return </a:t>
            </a:r>
            <a:r>
              <a:rPr lang="en-US" altLang="zh-CN" dirty="0" err="1"/>
              <a:t>mPos</a:t>
            </a:r>
            <a:r>
              <a:rPr lang="en-US" altLang="zh-CN" dirty="0"/>
              <a:t>&gt;=</a:t>
            </a:r>
            <a:r>
              <a:rPr lang="en-US" altLang="zh-CN" dirty="0" err="1"/>
              <a:t>mMaxPos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     Room * </a:t>
            </a:r>
            <a:r>
              <a:rPr lang="en-US" altLang="zh-CN" dirty="0" err="1"/>
              <a:t>currentItem</a:t>
            </a:r>
            <a:r>
              <a:rPr lang="en-US" altLang="zh-CN" dirty="0"/>
              <a:t>()  {  return </a:t>
            </a:r>
            <a:r>
              <a:rPr lang="en-US" altLang="zh-CN" dirty="0" err="1"/>
              <a:t>mpRooms</a:t>
            </a:r>
            <a:r>
              <a:rPr lang="en-US" altLang="zh-CN" dirty="0"/>
              <a:t>[</a:t>
            </a:r>
            <a:r>
              <a:rPr lang="en-US" altLang="zh-CN" dirty="0" err="1"/>
              <a:t>mPos</a:t>
            </a:r>
            <a:r>
              <a:rPr lang="en-US" altLang="zh-CN" dirty="0"/>
              <a:t>];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private:</a:t>
            </a:r>
          </a:p>
          <a:p>
            <a:pPr marL="0" indent="0">
              <a:buNone/>
            </a:pPr>
            <a:r>
              <a:rPr lang="en-US" altLang="zh-CN" dirty="0"/>
              <a:t>     int  </a:t>
            </a:r>
            <a:r>
              <a:rPr lang="en-US" altLang="zh-CN" dirty="0" err="1"/>
              <a:t>mpos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/>
              <a:t>     const int  </a:t>
            </a:r>
            <a:r>
              <a:rPr lang="en-US" altLang="zh-CN" dirty="0" err="1"/>
              <a:t>mMaxPos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Rooms * </a:t>
            </a:r>
            <a:r>
              <a:rPr lang="en-US" altLang="zh-CN" dirty="0" err="1"/>
              <a:t>mpRooms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04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使用外部迭代器</a:t>
            </a:r>
            <a:r>
              <a:rPr lang="en-US" altLang="zh-CN" dirty="0"/>
              <a:t>(C++</a:t>
            </a:r>
            <a:r>
              <a:rPr lang="zh-CN" altLang="en-US" dirty="0"/>
              <a:t>风格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743420"/>
            <a:ext cx="7694119" cy="535251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int main( ) {</a:t>
            </a:r>
          </a:p>
          <a:p>
            <a:pPr marL="0" indent="0">
              <a:buNone/>
            </a:pPr>
            <a:r>
              <a:rPr lang="en-US" altLang="zh-CN" dirty="0"/>
              <a:t>     Rooms   </a:t>
            </a:r>
            <a:r>
              <a:rPr lang="en-US" altLang="zh-CN" dirty="0" err="1"/>
              <a:t>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RoomIterator</a:t>
            </a:r>
            <a:r>
              <a:rPr lang="en-US" altLang="zh-CN" dirty="0"/>
              <a:t> it(&amp; rooms);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用户控制</a:t>
            </a:r>
            <a:r>
              <a:rPr lang="en-US" altLang="zh-CN" dirty="0"/>
              <a:t>it</a:t>
            </a:r>
            <a:r>
              <a:rPr lang="zh-CN" altLang="en-US" dirty="0"/>
              <a:t>的步进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it.first</a:t>
            </a:r>
            <a:r>
              <a:rPr lang="en-US" altLang="zh-CN" dirty="0"/>
              <a:t> ;  </a:t>
            </a:r>
            <a:r>
              <a:rPr lang="en-US" altLang="zh-CN" dirty="0" err="1"/>
              <a:t>it.isDone</a:t>
            </a:r>
            <a:r>
              <a:rPr lang="en-US" altLang="zh-CN" dirty="0"/>
              <a:t>(); </a:t>
            </a:r>
            <a:r>
              <a:rPr lang="en-US" altLang="zh-CN" dirty="0" err="1"/>
              <a:t>it.next</a:t>
            </a:r>
            <a:r>
              <a:rPr lang="en-US" altLang="zh-CN" dirty="0"/>
              <a:t>() 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it.currrentItem</a:t>
            </a:r>
            <a:r>
              <a:rPr lang="en-US" altLang="zh-CN" dirty="0"/>
              <a:t>() -&gt; </a:t>
            </a:r>
            <a:r>
              <a:rPr lang="en-US" altLang="zh-CN" dirty="0" err="1"/>
              <a:t>processRoom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00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使用外部迭代器</a:t>
            </a:r>
            <a:r>
              <a:rPr lang="en-US" altLang="zh-CN" dirty="0"/>
              <a:t>(java</a:t>
            </a:r>
            <a:r>
              <a:rPr lang="zh-CN" altLang="en-US" dirty="0"/>
              <a:t>风格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743420"/>
            <a:ext cx="7886700" cy="5352510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Client {</a:t>
            </a:r>
          </a:p>
          <a:p>
            <a:pPr marL="0" indent="0">
              <a:buNone/>
            </a:pPr>
            <a:r>
              <a:rPr lang="en-US" altLang="zh-CN" dirty="0"/>
              <a:t>public Client(int size) {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mRooms</a:t>
            </a:r>
            <a:r>
              <a:rPr lang="en-US" altLang="zh-CN" dirty="0"/>
              <a:t>  = new</a:t>
            </a:r>
            <a:r>
              <a:rPr lang="zh-CN" altLang="en-US" dirty="0"/>
              <a:t> </a:t>
            </a:r>
            <a:r>
              <a:rPr lang="en-US" altLang="zh-CN" dirty="0"/>
              <a:t>Rooms(size) ;</a:t>
            </a:r>
          </a:p>
          <a:p>
            <a:pPr marL="0" indent="0">
              <a:buNone/>
            </a:pPr>
            <a:r>
              <a:rPr lang="en-US" altLang="zh-CN" dirty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RoomIterator</a:t>
            </a:r>
            <a:r>
              <a:rPr lang="en-US" altLang="zh-CN" dirty="0"/>
              <a:t>  it =new </a:t>
            </a:r>
            <a:r>
              <a:rPr lang="en-US" altLang="zh-CN" dirty="0" err="1"/>
              <a:t>RoomIterator</a:t>
            </a:r>
            <a:r>
              <a:rPr lang="en-US" altLang="zh-CN" dirty="0"/>
              <a:t>(</a:t>
            </a:r>
            <a:r>
              <a:rPr lang="en-US" altLang="zh-CN" dirty="0" err="1"/>
              <a:t>mRooms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while( !</a:t>
            </a:r>
            <a:r>
              <a:rPr lang="en-US" altLang="zh-CN" dirty="0" err="1"/>
              <a:t>it.isDone</a:t>
            </a:r>
            <a:r>
              <a:rPr lang="en-US" altLang="zh-CN" dirty="0"/>
              <a:t>() ) {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it.currrentItem</a:t>
            </a:r>
            <a:r>
              <a:rPr lang="en-US" altLang="zh-CN" dirty="0"/>
              <a:t>().</a:t>
            </a:r>
            <a:r>
              <a:rPr lang="en-US" altLang="zh-CN" dirty="0" err="1"/>
              <a:t>processRoom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it.next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       }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private    Rooms   </a:t>
            </a:r>
            <a:r>
              <a:rPr lang="en-US" altLang="zh-CN" dirty="0" err="1"/>
              <a:t>mRooms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3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743420"/>
            <a:ext cx="7886700" cy="5809698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6400" dirty="0"/>
              <a:t>class Rooms {</a:t>
            </a:r>
          </a:p>
          <a:p>
            <a:pPr marL="0" indent="0">
              <a:buNone/>
            </a:pPr>
            <a:r>
              <a:rPr lang="en-US" altLang="zh-CN" sz="6400" dirty="0"/>
              <a:t>public:</a:t>
            </a:r>
          </a:p>
          <a:p>
            <a:pPr marL="0" indent="0">
              <a:buNone/>
            </a:pPr>
            <a:r>
              <a:rPr lang="en-US" altLang="zh-CN" sz="6400" dirty="0"/>
              <a:t>      Rooms(int num) : </a:t>
            </a:r>
            <a:r>
              <a:rPr lang="en-US" altLang="zh-CN" sz="6400" dirty="0" err="1"/>
              <a:t>mNum</a:t>
            </a:r>
            <a:r>
              <a:rPr lang="en-US" altLang="zh-CN" sz="6400" dirty="0"/>
              <a:t>(num) {</a:t>
            </a:r>
          </a:p>
          <a:p>
            <a:pPr marL="0" indent="0">
              <a:buNone/>
            </a:pPr>
            <a:r>
              <a:rPr lang="en-US" altLang="zh-CN" sz="6400" dirty="0"/>
              <a:t>             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 = new Room*[num];</a:t>
            </a:r>
          </a:p>
          <a:p>
            <a:pPr marL="0" indent="0">
              <a:buNone/>
            </a:pPr>
            <a:r>
              <a:rPr lang="en-US" altLang="zh-CN" sz="6400" dirty="0"/>
              <a:t>              for(int n=0;n&lt;num;++n)</a:t>
            </a:r>
          </a:p>
          <a:p>
            <a:pPr marL="0" indent="0">
              <a:buNone/>
            </a:pPr>
            <a:r>
              <a:rPr lang="en-US" altLang="zh-CN" sz="6400" dirty="0"/>
              <a:t>                   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[n] = new Room;             </a:t>
            </a:r>
          </a:p>
          <a:p>
            <a:pPr marL="0" indent="0">
              <a:buNone/>
            </a:pPr>
            <a:r>
              <a:rPr lang="en-US" altLang="zh-CN" sz="6400" dirty="0"/>
              <a:t>      }</a:t>
            </a:r>
          </a:p>
          <a:p>
            <a:pPr marL="0" indent="0">
              <a:buNone/>
            </a:pPr>
            <a:r>
              <a:rPr lang="en-US" altLang="zh-CN" sz="6400" dirty="0"/>
              <a:t>      ~Rooms( ) {</a:t>
            </a:r>
          </a:p>
          <a:p>
            <a:pPr marL="0" indent="0">
              <a:buNone/>
            </a:pPr>
            <a:r>
              <a:rPr lang="en-US" altLang="zh-CN" sz="6400" dirty="0"/>
              <a:t>                for( int n =0;n&lt;</a:t>
            </a:r>
            <a:r>
              <a:rPr lang="en-US" altLang="zh-CN" sz="6400" dirty="0" err="1"/>
              <a:t>mNum</a:t>
            </a:r>
            <a:r>
              <a:rPr lang="en-US" altLang="zh-CN" sz="6400" dirty="0"/>
              <a:t>;++n) delete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[n];</a:t>
            </a:r>
          </a:p>
          <a:p>
            <a:pPr marL="0" indent="0">
              <a:buNone/>
            </a:pPr>
            <a:r>
              <a:rPr lang="en-US" altLang="zh-CN" sz="6400" dirty="0"/>
              <a:t>                delete[]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;</a:t>
            </a:r>
          </a:p>
          <a:p>
            <a:pPr marL="0" indent="0">
              <a:buNone/>
            </a:pPr>
            <a:r>
              <a:rPr lang="en-US" altLang="zh-CN" sz="6400" dirty="0"/>
              <a:t>       }</a:t>
            </a:r>
          </a:p>
          <a:p>
            <a:pPr marL="0" indent="0">
              <a:buNone/>
            </a:pPr>
            <a:r>
              <a:rPr lang="en-US" altLang="zh-CN" sz="6400" dirty="0"/>
              <a:t>       …</a:t>
            </a:r>
          </a:p>
          <a:p>
            <a:pPr marL="0" indent="0">
              <a:buNone/>
            </a:pPr>
            <a:r>
              <a:rPr lang="en-US" altLang="zh-CN" sz="6400" dirty="0"/>
              <a:t>        </a:t>
            </a:r>
          </a:p>
          <a:p>
            <a:pPr marL="0" indent="0">
              <a:buNone/>
            </a:pPr>
            <a:r>
              <a:rPr lang="en-US" altLang="zh-CN" sz="6400" dirty="0"/>
              <a:t>       void </a:t>
            </a:r>
            <a:r>
              <a:rPr lang="en-US" altLang="zh-CN" sz="6400" dirty="0" err="1"/>
              <a:t>printAll</a:t>
            </a:r>
            <a:r>
              <a:rPr lang="en-US" altLang="zh-CN" sz="6400" dirty="0"/>
              <a:t>() {</a:t>
            </a: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</a:t>
            </a:r>
            <a:r>
              <a:rPr lang="en-US" altLang="zh-CN" sz="6400" dirty="0" err="1">
                <a:solidFill>
                  <a:srgbClr val="0000FF"/>
                </a:solidFill>
              </a:rPr>
              <a:t>RoomIterator</a:t>
            </a:r>
            <a:r>
              <a:rPr lang="en-US" altLang="zh-CN" sz="6400" dirty="0">
                <a:solidFill>
                  <a:srgbClr val="0000FF"/>
                </a:solidFill>
              </a:rPr>
              <a:t>  It(this);  //</a:t>
            </a:r>
            <a:r>
              <a:rPr lang="zh-CN" altLang="en-US" sz="6400" dirty="0">
                <a:solidFill>
                  <a:srgbClr val="0000FF"/>
                </a:solidFill>
              </a:rPr>
              <a:t>或定义为数据成员</a:t>
            </a:r>
            <a:endParaRPr lang="en-US" altLang="zh-CN" sz="6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for(</a:t>
            </a:r>
            <a:r>
              <a:rPr lang="en-US" altLang="zh-CN" sz="6400" dirty="0" err="1">
                <a:solidFill>
                  <a:srgbClr val="0000FF"/>
                </a:solidFill>
              </a:rPr>
              <a:t>it.first</a:t>
            </a:r>
            <a:r>
              <a:rPr lang="en-US" altLang="zh-CN" sz="6400" dirty="0">
                <a:solidFill>
                  <a:srgbClr val="0000FF"/>
                </a:solidFill>
              </a:rPr>
              <a:t> ;  </a:t>
            </a:r>
            <a:r>
              <a:rPr lang="en-US" altLang="zh-CN" sz="6400" dirty="0" err="1">
                <a:solidFill>
                  <a:srgbClr val="0000FF"/>
                </a:solidFill>
              </a:rPr>
              <a:t>it.isDone</a:t>
            </a:r>
            <a:r>
              <a:rPr lang="en-US" altLang="zh-CN" sz="6400" dirty="0">
                <a:solidFill>
                  <a:srgbClr val="0000FF"/>
                </a:solidFill>
              </a:rPr>
              <a:t>(); </a:t>
            </a:r>
            <a:r>
              <a:rPr lang="en-US" altLang="zh-CN" sz="6400" dirty="0" err="1">
                <a:solidFill>
                  <a:srgbClr val="0000FF"/>
                </a:solidFill>
              </a:rPr>
              <a:t>it.next</a:t>
            </a:r>
            <a:r>
              <a:rPr lang="en-US" altLang="zh-CN" sz="6400" dirty="0">
                <a:solidFill>
                  <a:srgbClr val="0000FF"/>
                </a:solidFill>
              </a:rPr>
              <a:t>() ) {</a:t>
            </a: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             </a:t>
            </a:r>
            <a:r>
              <a:rPr lang="en-US" altLang="zh-CN" sz="6400" dirty="0" err="1">
                <a:solidFill>
                  <a:srgbClr val="0000FF"/>
                </a:solidFill>
              </a:rPr>
              <a:t>it.currrentItem</a:t>
            </a:r>
            <a:r>
              <a:rPr lang="en-US" altLang="zh-CN" sz="6400" dirty="0">
                <a:solidFill>
                  <a:srgbClr val="0000FF"/>
                </a:solidFill>
              </a:rPr>
              <a:t>() -&gt; print(); </a:t>
            </a: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}</a:t>
            </a:r>
          </a:p>
          <a:p>
            <a:pPr marL="0" indent="0">
              <a:buNone/>
            </a:pPr>
            <a:r>
              <a:rPr lang="en-US" altLang="zh-CN" sz="6400" dirty="0"/>
              <a:t>       } </a:t>
            </a:r>
          </a:p>
          <a:p>
            <a:pPr marL="0" indent="0">
              <a:buNone/>
            </a:pPr>
            <a:r>
              <a:rPr lang="en-US" altLang="zh-CN" sz="6400" dirty="0"/>
              <a:t>private:</a:t>
            </a:r>
          </a:p>
          <a:p>
            <a:pPr marL="0" indent="0">
              <a:buNone/>
            </a:pPr>
            <a:r>
              <a:rPr lang="en-US" altLang="zh-CN" sz="6400" dirty="0"/>
              <a:t>      const int   </a:t>
            </a:r>
            <a:r>
              <a:rPr lang="en-US" altLang="zh-CN" sz="6400" dirty="0" err="1"/>
              <a:t>mNum</a:t>
            </a:r>
            <a:r>
              <a:rPr lang="en-US" altLang="zh-CN" sz="6400" dirty="0"/>
              <a:t>;</a:t>
            </a:r>
          </a:p>
          <a:p>
            <a:pPr marL="0" indent="0">
              <a:buNone/>
            </a:pPr>
            <a:r>
              <a:rPr lang="en-US" altLang="zh-CN" sz="6400" dirty="0"/>
              <a:t>      Room **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 = </a:t>
            </a:r>
            <a:r>
              <a:rPr lang="en-US" altLang="zh-CN" sz="6400" dirty="0" err="1"/>
              <a:t>nullptr</a:t>
            </a:r>
            <a:r>
              <a:rPr lang="en-US" altLang="zh-CN" sz="6400" dirty="0"/>
              <a:t>;</a:t>
            </a:r>
          </a:p>
          <a:p>
            <a:pPr marL="0" indent="0">
              <a:buNone/>
            </a:pPr>
            <a:r>
              <a:rPr lang="en-US" altLang="zh-CN" sz="6400" dirty="0"/>
              <a:t>}</a:t>
            </a:r>
            <a:r>
              <a:rPr lang="zh-CN" altLang="en-US" sz="6400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43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1629022"/>
            <a:ext cx="7886700" cy="359995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int main( ) {</a:t>
            </a:r>
          </a:p>
          <a:p>
            <a:pPr marL="0" indent="0">
              <a:buNone/>
            </a:pPr>
            <a:r>
              <a:rPr lang="en-US" altLang="zh-CN" sz="1800" dirty="0"/>
              <a:t>     Rooms   </a:t>
            </a:r>
            <a:r>
              <a:rPr lang="en-US" altLang="zh-CN" sz="1800" dirty="0" err="1"/>
              <a:t>rooms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     //</a:t>
            </a:r>
            <a:r>
              <a:rPr lang="zh-CN" altLang="en-US" sz="1800" dirty="0"/>
              <a:t>集合中的</a:t>
            </a:r>
            <a:r>
              <a:rPr lang="en-US" altLang="zh-CN" sz="1800" dirty="0"/>
              <a:t>it</a:t>
            </a:r>
            <a:r>
              <a:rPr lang="zh-CN" altLang="en-US" sz="1800" dirty="0"/>
              <a:t>控制步进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rooms.printAll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90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迭代器模式</a:t>
            </a:r>
            <a:r>
              <a:rPr lang="en-US" altLang="zh-CN" sz="4000" dirty="0"/>
              <a:t>(Iterator Pattern)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920750" y="1747520"/>
          <a:ext cx="7756525" cy="392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67500" imgH="2209800" progId="Visio.Drawing.11">
                  <p:embed/>
                </p:oleObj>
              </mc:Choice>
              <mc:Fallback>
                <p:oleObj r:id="rId2" imgW="6667500" imgH="22098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0" y="1747520"/>
                        <a:ext cx="7756525" cy="392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 </a:t>
            </a:r>
            <a:r>
              <a:rPr lang="zh-CN" altLang="en-US" sz="4000" b="1">
                <a:sym typeface="+mn-ea"/>
              </a:rPr>
              <a:t>意图</a:t>
            </a:r>
            <a:endParaRPr lang="en-US" altLang="zh-CN" sz="4000" dirty="0"/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1"/>
          </p:nvPr>
        </p:nvSpPr>
        <p:spPr>
          <a:xfrm>
            <a:off x="527685" y="1923415"/>
            <a:ext cx="8207375" cy="1412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Client</a:t>
            </a:r>
            <a:r>
              <a:rPr lang="zh-CN" altLang="en-US" sz="2800" b="1"/>
              <a:t>有较为一致的方式遍历不同容器；</a:t>
            </a:r>
          </a:p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Client</a:t>
            </a:r>
            <a:r>
              <a:rPr lang="zh-CN" altLang="en-US" sz="2800" b="1"/>
              <a:t>在遍历时，不用暴露容器的组织结构；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3600" b="1"/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 </a:t>
            </a:r>
            <a:r>
              <a:rPr lang="zh-CN" altLang="en-US" sz="4000" dirty="0">
                <a:sym typeface="+mn-ea"/>
              </a:rPr>
              <a:t>实现方式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1"/>
          </p:nvPr>
        </p:nvSpPr>
        <p:spPr>
          <a:xfrm>
            <a:off x="535940" y="1503680"/>
            <a:ext cx="8207375" cy="1412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 </a:t>
            </a:r>
            <a:r>
              <a:rPr lang="zh-CN" altLang="en-US" sz="2800" b="1"/>
              <a:t>将</a:t>
            </a:r>
            <a:r>
              <a:rPr lang="en-US" altLang="zh-CN" sz="2800" b="1"/>
              <a:t>Container</a:t>
            </a:r>
            <a:r>
              <a:rPr lang="zh-CN" altLang="en-US" sz="2800" b="1"/>
              <a:t>看做一个</a:t>
            </a:r>
            <a:r>
              <a:rPr lang="en-US" altLang="zh-CN" sz="2800" b="1"/>
              <a:t>“</a:t>
            </a:r>
            <a:r>
              <a:rPr lang="zh-CN" altLang="en-US" sz="2800" b="1"/>
              <a:t>线性</a:t>
            </a:r>
            <a:r>
              <a:rPr lang="en-US" altLang="zh-CN" sz="2800" b="1"/>
              <a:t>”</a:t>
            </a:r>
            <a:r>
              <a:rPr lang="zh-CN" altLang="en-US" sz="2800" b="1"/>
              <a:t>的集合；</a:t>
            </a:r>
          </a:p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 </a:t>
            </a:r>
            <a:r>
              <a:rPr lang="zh-CN" altLang="en-US" sz="2800" b="1"/>
              <a:t>通过指向该</a:t>
            </a:r>
            <a:r>
              <a:rPr lang="zh-CN" altLang="en-US" sz="2800" b="1">
                <a:sym typeface="+mn-ea"/>
              </a:rPr>
              <a:t>集合元素的定位</a:t>
            </a:r>
            <a:r>
              <a:rPr lang="en-US" altLang="zh-CN" sz="2800" b="1">
                <a:sym typeface="+mn-ea"/>
              </a:rPr>
              <a:t>“</a:t>
            </a:r>
            <a:r>
              <a:rPr lang="zh-CN" altLang="en-US" sz="2800" b="1">
                <a:sym typeface="+mn-ea"/>
              </a:rPr>
              <a:t>游标</a:t>
            </a:r>
            <a:r>
              <a:rPr lang="en-US" altLang="zh-CN" sz="2800" b="1">
                <a:sym typeface="+mn-ea"/>
              </a:rPr>
              <a:t>”</a:t>
            </a:r>
            <a:r>
              <a:rPr lang="zh-CN" altLang="en-US" sz="2800" b="1">
                <a:sym typeface="+mn-ea"/>
              </a:rPr>
              <a:t>，遍历集合；</a:t>
            </a:r>
            <a:endParaRPr lang="zh-CN" altLang="en-US" sz="2800" b="1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3600" b="1"/>
              <a:t>   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264410" y="3148330"/>
          <a:ext cx="461835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97600" imgH="3733800" progId="Visio.Drawing.11">
                  <p:embed/>
                </p:oleObj>
              </mc:Choice>
              <mc:Fallback>
                <p:oleObj r:id="rId2" imgW="6197600" imgH="37338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4410" y="3148330"/>
                        <a:ext cx="4618355" cy="2768600"/>
                      </a:xfrm>
                      <a:prstGeom prst="rect">
                        <a:avLst/>
                      </a:prstGeom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/>
        </p:nvGraphicFramePr>
        <p:xfrm>
          <a:off x="351155" y="232410"/>
          <a:ext cx="8597265" cy="608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13800" imgH="4102100" progId="Visio.Drawing.11">
                  <p:embed/>
                </p:oleObj>
              </mc:Choice>
              <mc:Fallback>
                <p:oleObj r:id="rId2" imgW="8813800" imgH="41021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155" y="232410"/>
                        <a:ext cx="8597265" cy="608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迭代器模式结构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568960" y="1053465"/>
          <a:ext cx="8310245" cy="520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18200" imgH="4457700" progId="Visio.Drawing.11">
                  <p:embed/>
                </p:oleObj>
              </mc:Choice>
              <mc:Fallback>
                <p:oleObj r:id="rId2" imgW="5918200" imgH="44577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8960" y="1053465"/>
                        <a:ext cx="8310245" cy="520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2323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迭代器的实现</a:t>
            </a:r>
          </a:p>
        </p:txBody>
      </p:sp>
      <p:sp>
        <p:nvSpPr>
          <p:cNvPr id="5122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469900" y="1422400"/>
            <a:ext cx="8207375" cy="3742690"/>
          </a:xfrm>
        </p:spPr>
        <p:txBody>
          <a:bodyPr/>
          <a:lstStyle/>
          <a:p>
            <a:r>
              <a:rPr lang="zh-CN" altLang="en-US" dirty="0"/>
              <a:t>多迭代器</a:t>
            </a:r>
          </a:p>
          <a:p>
            <a:r>
              <a:rPr lang="zh-CN" altLang="en-US" dirty="0"/>
              <a:t>单向迭代器和双向迭代器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迭代器和</a:t>
            </a:r>
            <a:r>
              <a:rPr lang="en-US" altLang="zh-CN" dirty="0"/>
              <a:t>Java</a:t>
            </a:r>
            <a:r>
              <a:rPr lang="zh-CN" altLang="en-US" dirty="0"/>
              <a:t>迭代器</a:t>
            </a:r>
          </a:p>
          <a:p>
            <a:r>
              <a:rPr lang="zh-CN" altLang="en-US" dirty="0"/>
              <a:t>外部迭代器和内部迭代器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迭代器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31660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1676476" y="1981238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696118" y="1828842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375710" y="3200406"/>
            <a:ext cx="8207375" cy="297172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{1,2,3,4,5};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typedef</a:t>
            </a:r>
            <a:r>
              <a:rPr lang="en-US" altLang="zh-CN" dirty="0"/>
              <a:t> vector&lt;</a:t>
            </a:r>
            <a:r>
              <a:rPr lang="en-US" altLang="zh-CN" dirty="0" err="1"/>
              <a:t>int</a:t>
            </a:r>
            <a:r>
              <a:rPr lang="en-US" altLang="zh-CN" dirty="0"/>
              <a:t>&gt;::iterator  </a:t>
            </a:r>
            <a:r>
              <a:rPr lang="en-US" altLang="zh-CN" dirty="0" err="1"/>
              <a:t>MyIterator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for(</a:t>
            </a:r>
            <a:r>
              <a:rPr lang="en-US" altLang="zh-CN" dirty="0" err="1"/>
              <a:t>MyIterator</a:t>
            </a:r>
            <a:r>
              <a:rPr lang="en-US" altLang="zh-CN" dirty="0"/>
              <a:t> it=</a:t>
            </a:r>
            <a:r>
              <a:rPr lang="en-US" altLang="zh-CN" dirty="0" err="1"/>
              <a:t>vec.begin</a:t>
            </a:r>
            <a:r>
              <a:rPr lang="en-US" altLang="zh-CN" dirty="0"/>
              <a:t>();it!=</a:t>
            </a:r>
            <a:r>
              <a:rPr lang="en-US" altLang="zh-CN" dirty="0" err="1"/>
              <a:t>vec.end</a:t>
            </a:r>
            <a:r>
              <a:rPr lang="en-US" altLang="zh-CN" dirty="0"/>
              <a:t>();++it)</a:t>
            </a:r>
          </a:p>
          <a:p>
            <a:pPr marL="0" indent="0">
              <a:buNone/>
            </a:pPr>
            <a:r>
              <a:rPr lang="en-US" altLang="zh-CN" dirty="0"/>
              <a:t>  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0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迭代器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31660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1143090" y="1905040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162732" y="1905040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914496" y="3200406"/>
            <a:ext cx="7086414" cy="2971722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 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=new Vector&lt;</a:t>
            </a:r>
            <a:r>
              <a:rPr lang="en-US" altLang="zh-CN" dirty="0" err="1"/>
              <a:t>int</a:t>
            </a:r>
            <a:r>
              <a:rPr lang="en-US" altLang="zh-CN" dirty="0"/>
              <a:t>&gt;();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Iterator&lt;String&gt; it = </a:t>
            </a:r>
            <a:r>
              <a:rPr lang="en-US" altLang="zh-CN" dirty="0" err="1"/>
              <a:t>vec.iterator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while(</a:t>
            </a:r>
            <a:r>
              <a:rPr lang="en-US" altLang="zh-CN" dirty="0" err="1"/>
              <a:t>it.hasNext</a:t>
            </a:r>
            <a:r>
              <a:rPr lang="en-US" altLang="zh-CN" dirty="0"/>
              <a:t>() ) {</a:t>
            </a:r>
          </a:p>
          <a:p>
            <a:pPr marL="0" indent="0">
              <a:buNone/>
            </a:pPr>
            <a:r>
              <a:rPr lang="en-US" altLang="zh-CN" dirty="0"/>
              <a:t>   {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it.next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119927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174</TotalTime>
  <Words>888</Words>
  <Application>Microsoft Office PowerPoint</Application>
  <PresentationFormat>全屏显示(4:3)</PresentationFormat>
  <Paragraphs>170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Microsoft Visio 2003-2010 Drawing</vt:lpstr>
      <vt:lpstr>PowerPoint 演示文稿</vt:lpstr>
      <vt:lpstr>迭代器模式(Iterator Pattern)</vt:lpstr>
      <vt:lpstr> 意图</vt:lpstr>
      <vt:lpstr> 实现方式</vt:lpstr>
      <vt:lpstr>PowerPoint 演示文稿</vt:lpstr>
      <vt:lpstr>迭代器模式结构</vt:lpstr>
      <vt:lpstr>迭代器的实现</vt:lpstr>
      <vt:lpstr>C++迭代器</vt:lpstr>
      <vt:lpstr>Java迭代器</vt:lpstr>
      <vt:lpstr>内部迭代器和外部迭代器</vt:lpstr>
      <vt:lpstr>内部迭代器和外部迭代器</vt:lpstr>
      <vt:lpstr>外部迭代器（例)</vt:lpstr>
      <vt:lpstr>外部迭代器</vt:lpstr>
      <vt:lpstr>使用外部迭代器(C++风格)</vt:lpstr>
      <vt:lpstr>使用外部迭代器(java风格)</vt:lpstr>
      <vt:lpstr>内部迭代器</vt:lpstr>
      <vt:lpstr>使用内部迭代器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陈伟</cp:lastModifiedBy>
  <cp:revision>151</cp:revision>
  <dcterms:created xsi:type="dcterms:W3CDTF">2016-10-10T08:53:00Z</dcterms:created>
  <dcterms:modified xsi:type="dcterms:W3CDTF">2023-10-16T20:30:07Z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