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389" r:id="rId2"/>
    <p:sldId id="341" r:id="rId3"/>
    <p:sldId id="365" r:id="rId4"/>
    <p:sldId id="366" r:id="rId5"/>
    <p:sldId id="367" r:id="rId6"/>
    <p:sldId id="342" r:id="rId7"/>
    <p:sldId id="368" r:id="rId8"/>
    <p:sldId id="372" r:id="rId9"/>
    <p:sldId id="370" r:id="rId10"/>
    <p:sldId id="384" r:id="rId11"/>
    <p:sldId id="369" r:id="rId12"/>
    <p:sldId id="386" r:id="rId13"/>
    <p:sldId id="385" r:id="rId14"/>
    <p:sldId id="387" r:id="rId15"/>
    <p:sldId id="388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73" autoAdjust="0"/>
  </p:normalViewPr>
  <p:slideViewPr>
    <p:cSldViewPr>
      <p:cViewPr varScale="1">
        <p:scale>
          <a:sx n="84" d="100"/>
          <a:sy n="84" d="100"/>
        </p:scale>
        <p:origin x="134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0EEB1CA-CE09-4CAA-90F7-8E951B674818}" type="datetimeFigureOut">
              <a:rPr lang="zh-CN" altLang="en-US"/>
              <a:t>2020-10-06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86B70486-48F6-4A87-94CF-D5E02ECDF5D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BBCC75-B1F3-4B80-8CB4-14866DC79480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5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95729" y="2305621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责任链模式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(Chain</a:t>
            </a:r>
            <a:r>
              <a:rPr lang="en-US" altLang="zh-CN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Responsibility</a:t>
            </a:r>
            <a:r>
              <a:rPr lang="zh-CN" altLang="en-US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58887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03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57239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81612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1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17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5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18845" y="607060"/>
          <a:ext cx="7445375" cy="552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6388100" imgH="4076700" progId="Visio.Drawing.11">
                  <p:embed/>
                </p:oleObj>
              </mc:Choice>
              <mc:Fallback>
                <p:oleObj r:id="rId3" imgW="6388100" imgH="40767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845" y="607060"/>
                        <a:ext cx="7445375" cy="552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4419600" y="609600"/>
            <a:ext cx="4724400" cy="609600"/>
          </a:xfrm>
        </p:spPr>
        <p:txBody>
          <a:bodyPr/>
          <a:lstStyle/>
          <a:p>
            <a:r>
              <a:rPr lang="zh-CN" altLang="en-US" sz="4000" smtClean="0"/>
              <a:t>例子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990600" y="1447800"/>
            <a:ext cx="7315200" cy="4572000"/>
          </a:xfrm>
          <a:noFill/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class HelpHandler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    HelpHandler(HelpHandler * next)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         : handler(next)  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virtual ~HelpHandler( 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     virtual void showHelp( ) 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     </a:t>
            </a:r>
            <a:r>
              <a:rPr lang="en-US" altLang="zh-CN" sz="2800" smtClean="0">
                <a:solidFill>
                  <a:srgbClr val="0000FF"/>
                </a:solidFill>
              </a:rPr>
              <a:t>HelpHandler *  handler;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/>
        </p:nvSpPr>
        <p:spPr>
          <a:xfrm>
            <a:off x="526415" y="156845"/>
            <a:ext cx="8006715" cy="2012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class Widget:public HelpHandler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public:     </a:t>
            </a:r>
            <a:r>
              <a:rPr lang="en-US" altLang="zh-CN" sz="2800" smtClean="0">
                <a:sym typeface="+mn-ea"/>
              </a:rPr>
              <a:t>Widget</a:t>
            </a:r>
            <a:r>
              <a:rPr lang="en-US" altLang="zh-CN" sz="2800" smtClean="0"/>
              <a:t>(HelpHandler * parent) </a:t>
            </a:r>
            <a:br>
              <a:rPr lang="en-US" altLang="zh-CN" sz="2800" smtClean="0"/>
            </a:br>
            <a:r>
              <a:rPr lang="en-US" altLang="zh-CN" sz="2800" smtClean="0"/>
              <a:t>                   : </a:t>
            </a:r>
            <a:r>
              <a:rPr lang="en-US" altLang="zh-CN" sz="2800" smtClean="0">
                <a:sym typeface="+mn-ea"/>
              </a:rPr>
              <a:t>HelpHandler 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+mn-ea"/>
              </a:rPr>
              <a:t>parent</a:t>
            </a:r>
            <a:r>
              <a:rPr lang="en-US" altLang="zh-CN" sz="2800" smtClean="0"/>
              <a:t>)  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          virtual ~</a:t>
            </a:r>
            <a:r>
              <a:rPr lang="en-US" altLang="zh-CN" sz="2800" smtClean="0">
                <a:sym typeface="+mn-ea"/>
              </a:rPr>
              <a:t>Widget</a:t>
            </a:r>
            <a:r>
              <a:rPr lang="en-US" altLang="zh-CN" sz="2800" smtClean="0"/>
              <a:t>( ) { }</a:t>
            </a:r>
            <a:endParaRPr lang="zh-CN" altLang="en-US" sz="280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};</a:t>
            </a:r>
            <a:endParaRPr lang="en-US" altLang="zh-CN" sz="900" smtClean="0"/>
          </a:p>
        </p:txBody>
      </p:sp>
      <p:sp>
        <p:nvSpPr>
          <p:cNvPr id="2" name="Rectangle 3"/>
          <p:cNvSpPr>
            <a:spLocks noGrp="1" noRot="1" noChangeArrowheads="1"/>
          </p:cNvSpPr>
          <p:nvPr/>
        </p:nvSpPr>
        <p:spPr>
          <a:xfrm>
            <a:off x="526415" y="2292350"/>
            <a:ext cx="8006715" cy="41363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class Button:public Widget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public:   </a:t>
            </a:r>
            <a:r>
              <a:rPr lang="en-US" altLang="zh-CN" sz="2800" smtClean="0">
                <a:sym typeface="+mn-ea"/>
              </a:rPr>
              <a:t>Button</a:t>
            </a:r>
            <a:r>
              <a:rPr lang="en-US" altLang="zh-CN" sz="2800" smtClean="0"/>
              <a:t>(HelpHandler * parent)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                      : </a:t>
            </a:r>
            <a:r>
              <a:rPr lang="en-US" altLang="zh-CN" sz="2800" smtClean="0">
                <a:sym typeface="+mn-ea"/>
              </a:rPr>
              <a:t>Widget 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+mn-ea"/>
              </a:rPr>
              <a:t>parent</a:t>
            </a:r>
            <a:r>
              <a:rPr lang="en-US" altLang="zh-CN" sz="2800" smtClean="0"/>
              <a:t>)  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        virtual ~</a:t>
            </a:r>
            <a:r>
              <a:rPr lang="en-US" altLang="zh-CN" sz="2800" smtClean="0">
                <a:sym typeface="+mn-ea"/>
              </a:rPr>
              <a:t>Button</a:t>
            </a:r>
            <a:r>
              <a:rPr lang="en-US" altLang="zh-CN" sz="2800" smtClean="0"/>
              <a:t>( 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             virtual void 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showHelp</a:t>
            </a:r>
            <a:r>
              <a:rPr lang="en-US" altLang="zh-CN" sz="2800" smtClean="0">
                <a:solidFill>
                  <a:srgbClr val="0000FF"/>
                </a:solidFill>
              </a:rPr>
              <a:t>( )  {</a:t>
            </a:r>
            <a:br>
              <a:rPr lang="en-US" altLang="zh-CN" sz="2800" smtClean="0">
                <a:solidFill>
                  <a:srgbClr val="0000FF"/>
                </a:solidFill>
              </a:rPr>
            </a:br>
            <a:r>
              <a:rPr lang="en-US" altLang="zh-CN" sz="2800" smtClean="0">
                <a:solidFill>
                  <a:srgbClr val="0000FF"/>
                </a:solidFill>
              </a:rPr>
              <a:t>              if( hasButtonHelp( ) ) {</a:t>
            </a:r>
            <a:br>
              <a:rPr lang="en-US" altLang="zh-CN" sz="2800" smtClean="0">
                <a:solidFill>
                  <a:srgbClr val="0000FF"/>
                </a:solidFill>
              </a:rPr>
            </a:br>
            <a:r>
              <a:rPr lang="en-US" altLang="zh-CN" sz="2800" smtClean="0">
                <a:solidFill>
                  <a:srgbClr val="0000FF"/>
                </a:solidFill>
              </a:rPr>
              <a:t>                    //</a:t>
            </a:r>
            <a:r>
              <a:rPr lang="zh-CN" altLang="en-US" sz="2800" smtClean="0">
                <a:solidFill>
                  <a:srgbClr val="0000FF"/>
                </a:solidFill>
              </a:rPr>
              <a:t>显示</a:t>
            </a:r>
            <a:r>
              <a:rPr lang="en-US" altLang="zh-CN" sz="2800" smtClean="0">
                <a:solidFill>
                  <a:srgbClr val="0000FF"/>
                </a:solidFill>
              </a:rPr>
              <a:t>Button</a:t>
            </a:r>
            <a:r>
              <a:rPr lang="zh-CN" altLang="en-US" sz="2800" smtClean="0">
                <a:solidFill>
                  <a:srgbClr val="0000FF"/>
                </a:solidFill>
              </a:rPr>
              <a:t>帮助</a:t>
            </a:r>
            <a:br>
              <a:rPr lang="zh-CN" altLang="en-US" sz="2800" smtClean="0">
                <a:solidFill>
                  <a:srgbClr val="0000FF"/>
                </a:solidFill>
              </a:rPr>
            </a:br>
            <a:r>
              <a:rPr lang="zh-CN" altLang="en-US" sz="2800" smtClean="0">
                <a:solidFill>
                  <a:srgbClr val="0000FF"/>
                </a:solidFill>
              </a:rPr>
              <a:t>              </a:t>
            </a:r>
            <a:r>
              <a:rPr lang="en-US" altLang="zh-CN" sz="2800" smtClean="0">
                <a:solidFill>
                  <a:srgbClr val="0000FF"/>
                </a:solidFill>
              </a:rPr>
              <a:t>} else if</a:t>
            </a:r>
            <a:r>
              <a:rPr lang="zh-CN" altLang="en-US" sz="2800" smtClean="0">
                <a:solidFill>
                  <a:srgbClr val="0000FF"/>
                </a:solidFill>
              </a:rPr>
              <a:t>（</a:t>
            </a:r>
            <a:r>
              <a:rPr lang="en-US" altLang="zh-CN" sz="2800" smtClean="0">
                <a:solidFill>
                  <a:srgbClr val="0000FF"/>
                </a:solidFill>
              </a:rPr>
              <a:t>handler</a:t>
            </a:r>
            <a:r>
              <a:rPr lang="zh-CN" altLang="en-US" sz="2800" smtClean="0">
                <a:solidFill>
                  <a:srgbClr val="0000FF"/>
                </a:solidFill>
              </a:rPr>
              <a:t>）</a:t>
            </a:r>
            <a:br>
              <a:rPr lang="zh-CN" altLang="en-US" sz="2800" smtClean="0">
                <a:solidFill>
                  <a:srgbClr val="0000FF"/>
                </a:solidFill>
              </a:rPr>
            </a:br>
            <a:r>
              <a:rPr lang="zh-CN" altLang="en-US" sz="2800" smtClean="0">
                <a:solidFill>
                  <a:srgbClr val="0000FF"/>
                </a:solidFill>
              </a:rPr>
              <a:t>                  </a:t>
            </a:r>
            <a:r>
              <a:rPr lang="en-US" altLang="zh-CN" sz="2800" smtClean="0">
                <a:solidFill>
                  <a:srgbClr val="0000FF"/>
                </a:solidFill>
              </a:rPr>
              <a:t>handler-&gt;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showHelp</a:t>
            </a:r>
            <a:r>
              <a:rPr lang="en-US" altLang="zh-CN" sz="2800" smtClean="0">
                <a:solidFill>
                  <a:srgbClr val="0000FF"/>
                </a:solidFill>
              </a:rPr>
              <a:t>( );</a:t>
            </a:r>
            <a:br>
              <a:rPr lang="en-US" altLang="zh-CN" sz="2800" smtClean="0">
                <a:solidFill>
                  <a:srgbClr val="0000FF"/>
                </a:solidFill>
              </a:rPr>
            </a:br>
            <a:r>
              <a:rPr lang="en-US" altLang="zh-CN" sz="2800" smtClean="0">
                <a:solidFill>
                  <a:srgbClr val="0000FF"/>
                </a:solidFill>
              </a:rPr>
              <a:t> 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/>
        </p:nvSpPr>
        <p:spPr>
          <a:xfrm>
            <a:off x="838200" y="685800"/>
            <a:ext cx="7323455" cy="56591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class Window:public HelpHandler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    </a:t>
            </a:r>
            <a:r>
              <a:rPr lang="en-US" altLang="zh-CN" sz="2800" smtClean="0">
                <a:sym typeface="+mn-ea"/>
              </a:rPr>
              <a:t>Window</a:t>
            </a:r>
            <a:r>
              <a:rPr lang="en-US" altLang="zh-CN" sz="2800" smtClean="0"/>
              <a:t>(HelpHandler * parent)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         : </a:t>
            </a:r>
            <a:r>
              <a:rPr lang="en-US" altLang="zh-CN" sz="2800" smtClean="0">
                <a:sym typeface="+mn-ea"/>
              </a:rPr>
              <a:t>HelpHandler 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+mn-ea"/>
              </a:rPr>
              <a:t>parent</a:t>
            </a:r>
            <a:r>
              <a:rPr lang="en-US" altLang="zh-CN" sz="2800" smtClean="0"/>
              <a:t>)  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virtual ~</a:t>
            </a:r>
            <a:r>
              <a:rPr lang="en-US" altLang="zh-CN" sz="2800" smtClean="0">
                <a:sym typeface="+mn-ea"/>
              </a:rPr>
              <a:t>Window</a:t>
            </a:r>
            <a:r>
              <a:rPr lang="en-US" altLang="zh-CN" sz="2800" smtClean="0"/>
              <a:t>( 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     virtual void 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showHelp</a:t>
            </a:r>
            <a:r>
              <a:rPr lang="en-US" altLang="zh-CN" sz="2800" smtClean="0">
                <a:solidFill>
                  <a:srgbClr val="0000FF"/>
                </a:solidFill>
              </a:rPr>
              <a:t>( 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              if(hasWindowHelp( ) ) {</a:t>
            </a:r>
            <a:br>
              <a:rPr lang="en-US" altLang="zh-CN" sz="2800" smtClean="0">
                <a:solidFill>
                  <a:srgbClr val="0000FF"/>
                </a:solidFill>
              </a:rPr>
            </a:br>
            <a:r>
              <a:rPr lang="en-US" altLang="zh-CN" sz="2800" smtClean="0">
                <a:solidFill>
                  <a:srgbClr val="0000FF"/>
                </a:solidFill>
              </a:rPr>
              <a:t>              //</a:t>
            </a:r>
            <a:r>
              <a:rPr lang="zh-CN" altLang="en-US" sz="2800" smtClean="0">
                <a:solidFill>
                  <a:srgbClr val="0000FF"/>
                </a:solidFill>
              </a:rPr>
              <a:t>显示</a:t>
            </a:r>
            <a:r>
              <a:rPr lang="en-US" altLang="zh-CN" sz="2800" smtClean="0">
                <a:solidFill>
                  <a:srgbClr val="0000FF"/>
                </a:solidFill>
              </a:rPr>
              <a:t>window</a:t>
            </a:r>
            <a:r>
              <a:rPr lang="zh-CN" altLang="en-US" sz="2800" smtClean="0">
                <a:solidFill>
                  <a:srgbClr val="0000FF"/>
                </a:solidFill>
              </a:rPr>
              <a:t>帮助</a:t>
            </a:r>
            <a:r>
              <a:rPr lang="en-US" altLang="zh-CN" sz="2800" smtClean="0">
                <a:solidFill>
                  <a:srgbClr val="0000FF"/>
                </a:solidFill>
              </a:rPr>
              <a:t/>
            </a:r>
            <a:br>
              <a:rPr lang="en-US" altLang="zh-CN" sz="2800" smtClean="0">
                <a:solidFill>
                  <a:srgbClr val="0000FF"/>
                </a:solidFill>
              </a:rPr>
            </a:br>
            <a:r>
              <a:rPr lang="en-US" altLang="zh-CN" sz="2800" smtClean="0">
                <a:solidFill>
                  <a:srgbClr val="0000FF"/>
                </a:solidFill>
              </a:rPr>
              <a:t>            }else if (handler)</a:t>
            </a:r>
            <a:br>
              <a:rPr lang="en-US" altLang="zh-CN" sz="2800" smtClean="0">
                <a:solidFill>
                  <a:srgbClr val="0000FF"/>
                </a:solidFill>
              </a:rPr>
            </a:br>
            <a:r>
              <a:rPr lang="en-US" altLang="zh-CN" sz="2800" smtClean="0">
                <a:solidFill>
                  <a:srgbClr val="0000FF"/>
                </a:solidFill>
              </a:rPr>
              <a:t>         	handler-&gt;</a:t>
            </a:r>
            <a:r>
              <a:rPr lang="en-US" altLang="zh-CN" sz="2800" smtClean="0">
                <a:solidFill>
                  <a:srgbClr val="0000FF"/>
                </a:solidFill>
                <a:sym typeface="+mn-ea"/>
              </a:rPr>
              <a:t>showHelp</a:t>
            </a:r>
            <a:r>
              <a:rPr lang="en-US" altLang="zh-CN" sz="2800" smtClean="0">
                <a:solidFill>
                  <a:srgbClr val="0000FF"/>
                </a:solidFill>
              </a:rPr>
              <a:t>( 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0000FF"/>
                </a:solidFill>
              </a:rPr>
              <a:t>       }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/>
        </p:nvSpPr>
        <p:spPr>
          <a:xfrm>
            <a:off x="533400" y="762000"/>
            <a:ext cx="8039735" cy="56591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class </a:t>
            </a:r>
            <a:r>
              <a:rPr lang="en-US" altLang="zh-CN" sz="2800" dirty="0" err="1" smtClean="0"/>
              <a:t>Container:public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HelpHandler</a:t>
            </a:r>
            <a:r>
              <a:rPr lang="en-US" altLang="zh-CN" sz="2800" dirty="0" smtClean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    </a:t>
            </a:r>
            <a:r>
              <a:rPr lang="en-US" altLang="zh-CN" sz="2800" dirty="0" smtClean="0">
                <a:sym typeface="+mn-ea"/>
              </a:rPr>
              <a:t>Container</a:t>
            </a:r>
            <a:r>
              <a:rPr lang="en-US" altLang="zh-CN" sz="2800" dirty="0" smtClean="0"/>
              <a:t>( ) : </a:t>
            </a:r>
            <a:r>
              <a:rPr lang="en-US" altLang="zh-CN" sz="2800" dirty="0" err="1" smtClean="0">
                <a:sym typeface="+mn-ea"/>
              </a:rPr>
              <a:t>HelpHandler</a:t>
            </a:r>
            <a:r>
              <a:rPr lang="en-US" altLang="zh-CN" sz="2800" dirty="0" smtClean="0">
                <a:sym typeface="+mn-ea"/>
              </a:rPr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nullptr</a:t>
            </a:r>
            <a:r>
              <a:rPr lang="en-US" altLang="zh-CN" sz="2800" dirty="0" smtClean="0"/>
              <a:t>)  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virtual ~</a:t>
            </a:r>
            <a:r>
              <a:rPr lang="en-US" altLang="zh-CN" sz="2800" dirty="0" smtClean="0">
                <a:sym typeface="+mn-ea"/>
              </a:rPr>
              <a:t>Container</a:t>
            </a:r>
            <a:r>
              <a:rPr lang="en-US" altLang="zh-CN" sz="2800" dirty="0" smtClean="0"/>
              <a:t>( ) {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     virtual void </a:t>
            </a:r>
            <a:r>
              <a:rPr lang="en-US" altLang="zh-CN" sz="2800" dirty="0" err="1" smtClean="0">
                <a:solidFill>
                  <a:srgbClr val="0000FF"/>
                </a:solidFill>
                <a:sym typeface="+mn-ea"/>
              </a:rPr>
              <a:t>showHelp</a:t>
            </a:r>
            <a:r>
              <a:rPr lang="en-US" altLang="zh-CN" sz="2800" dirty="0" smtClean="0">
                <a:solidFill>
                  <a:srgbClr val="0000FF"/>
                </a:solidFill>
              </a:rPr>
              <a:t>( 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             if(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hasHelp</a:t>
            </a:r>
            <a:r>
              <a:rPr lang="en-US" altLang="zh-CN" sz="2800" dirty="0" smtClean="0">
                <a:solidFill>
                  <a:srgbClr val="0000FF"/>
                </a:solidFill>
              </a:rPr>
              <a:t>( ) ) {</a:t>
            </a:r>
            <a:br>
              <a:rPr lang="en-US" altLang="zh-CN" sz="2800" dirty="0" smtClean="0">
                <a:solidFill>
                  <a:srgbClr val="0000FF"/>
                </a:solidFill>
              </a:rPr>
            </a:br>
            <a:r>
              <a:rPr lang="en-US" altLang="zh-CN" sz="2800" dirty="0" smtClean="0">
                <a:solidFill>
                  <a:srgbClr val="0000FF"/>
                </a:solidFill>
              </a:rPr>
              <a:t>              //</a:t>
            </a:r>
            <a:r>
              <a:rPr lang="zh-CN" altLang="en-US" sz="2800" dirty="0" smtClean="0">
                <a:solidFill>
                  <a:srgbClr val="0000FF"/>
                </a:solidFill>
              </a:rPr>
              <a:t>显示</a:t>
            </a:r>
            <a:r>
              <a:rPr lang="en-US" altLang="zh-CN" sz="2800" dirty="0" smtClean="0">
                <a:solidFill>
                  <a:srgbClr val="0000FF"/>
                </a:solidFill>
              </a:rPr>
              <a:t>Container</a:t>
            </a:r>
            <a:r>
              <a:rPr lang="zh-CN" altLang="en-US" sz="2800" dirty="0" smtClean="0">
                <a:solidFill>
                  <a:srgbClr val="0000FF"/>
                </a:solidFill>
              </a:rPr>
              <a:t>帮助</a:t>
            </a:r>
            <a:r>
              <a:rPr lang="en-US" altLang="zh-CN" sz="2800" dirty="0" smtClean="0">
                <a:solidFill>
                  <a:srgbClr val="0000FF"/>
                </a:solidFill>
              </a:rPr>
              <a:t/>
            </a:r>
            <a:br>
              <a:rPr lang="en-US" altLang="zh-CN" sz="2800" dirty="0" smtClean="0">
                <a:solidFill>
                  <a:srgbClr val="0000FF"/>
                </a:solidFill>
              </a:rPr>
            </a:br>
            <a:r>
              <a:rPr lang="en-US" altLang="zh-CN" sz="2800" dirty="0" smtClean="0">
                <a:solidFill>
                  <a:srgbClr val="0000FF"/>
                </a:solidFill>
              </a:rPr>
              <a:t>            }else {</a:t>
            </a:r>
            <a:br>
              <a:rPr lang="en-US" altLang="zh-CN" sz="2800" dirty="0" smtClean="0">
                <a:solidFill>
                  <a:srgbClr val="0000FF"/>
                </a:solidFill>
              </a:rPr>
            </a:br>
            <a:r>
              <a:rPr lang="en-US" altLang="zh-CN" sz="2800" dirty="0" smtClean="0">
                <a:solidFill>
                  <a:srgbClr val="0000FF"/>
                </a:solidFill>
              </a:rPr>
              <a:t>               //</a:t>
            </a:r>
            <a:r>
              <a:rPr lang="zh-CN" altLang="en-US" sz="2800" dirty="0" smtClean="0">
                <a:solidFill>
                  <a:srgbClr val="0000FF"/>
                </a:solidFill>
              </a:rPr>
              <a:t>输出</a:t>
            </a:r>
            <a:r>
              <a:rPr lang="en-US" altLang="zh-CN" sz="2800" dirty="0" smtClean="0">
                <a:solidFill>
                  <a:srgbClr val="0000FF"/>
                </a:solidFill>
              </a:rPr>
              <a:t>“</a:t>
            </a:r>
            <a:r>
              <a:rPr lang="zh-CN" altLang="en-US" sz="2800" dirty="0" smtClean="0">
                <a:solidFill>
                  <a:srgbClr val="0000FF"/>
                </a:solidFill>
              </a:rPr>
              <a:t>没有找到合适的帮助信息</a:t>
            </a:r>
            <a:r>
              <a:rPr lang="en-US" altLang="zh-CN" sz="2800" dirty="0" smtClean="0">
                <a:solidFill>
                  <a:srgbClr val="0000FF"/>
                </a:solidFill>
              </a:rPr>
              <a:t>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      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       }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Rot="1" noChangeArrowheads="1"/>
          </p:cNvSpPr>
          <p:nvPr/>
        </p:nvSpPr>
        <p:spPr>
          <a:xfrm>
            <a:off x="609600" y="838200"/>
            <a:ext cx="8039735" cy="56508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int main(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 </a:t>
            </a:r>
            <a:br>
              <a:rPr lang="en-US" altLang="zh-CN" sz="2800" smtClean="0"/>
            </a:br>
            <a:r>
              <a:rPr lang="en-US" altLang="zh-CN" sz="2800" smtClean="0"/>
              <a:t> Container * ctn = new Container;</a:t>
            </a:r>
            <a:br>
              <a:rPr lang="en-US" altLang="zh-CN" sz="2800" smtClean="0"/>
            </a:br>
            <a:r>
              <a:rPr lang="en-US" altLang="zh-CN" sz="2800" smtClean="0"/>
              <a:t> Window    * win = new Window(ctn);</a:t>
            </a:r>
            <a:br>
              <a:rPr lang="en-US" altLang="zh-CN" sz="2800" smtClean="0"/>
            </a:br>
            <a:r>
              <a:rPr lang="en-US" altLang="zh-CN" sz="2800" smtClean="0"/>
              <a:t> Button       * btn = new Button(win);</a:t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 btn-&gt;showHelp( );</a:t>
            </a:r>
            <a:br>
              <a:rPr lang="en-US" altLang="zh-CN" sz="2800" smtClean="0"/>
            </a:b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en-US" altLang="zh-CN" sz="2800" smtClean="0"/>
              <a:t> delete btn;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delete win;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smtClean="0"/>
              <a:t>    delete ctn;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9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5037903" cy="498717"/>
          </a:xfrm>
        </p:spPr>
        <p:txBody>
          <a:bodyPr/>
          <a:lstStyle/>
          <a:p>
            <a:r>
              <a:rPr lang="zh-CN" altLang="en-US" dirty="0" smtClean="0"/>
              <a:t>责任链模式</a:t>
            </a:r>
            <a:r>
              <a:rPr lang="en-US" altLang="zh-CN" dirty="0" smtClean="0"/>
              <a:t>(Chain of Responsibility)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457200" y="1828800"/>
            <a:ext cx="823277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场景：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     甲希望在图书馆学习，需要占个座位，</a:t>
            </a:r>
            <a:r>
              <a:rPr lang="en-US" altLang="zh-CN" kern="0" dirty="0"/>
              <a:t/>
            </a:r>
            <a:br>
              <a:rPr lang="en-US" altLang="zh-CN" kern="0" dirty="0"/>
            </a:br>
            <a:r>
              <a:rPr lang="zh-CN" altLang="en-US" kern="0" dirty="0" smtClean="0"/>
              <a:t>但暂时不能去，于是委托别的同学帮他占个座位。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zh-CN" altLang="en-US" kern="0" dirty="0" smtClean="0"/>
              <a:t>甲告诉乙帮他占个座位，</a:t>
            </a:r>
            <a:r>
              <a:rPr lang="en-US" altLang="zh-CN" kern="0" dirty="0"/>
              <a:t/>
            </a:r>
            <a:br>
              <a:rPr lang="en-US" altLang="zh-CN" kern="0" dirty="0"/>
            </a:br>
            <a:r>
              <a:rPr lang="zh-CN" altLang="en-US" kern="0" dirty="0" smtClean="0"/>
              <a:t>乙告诉丙占个座位，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zh-CN" altLang="en-US" kern="0" dirty="0" smtClean="0"/>
              <a:t>丙告诉丁占个座位，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en-US" altLang="zh-CN" kern="0" dirty="0" smtClean="0"/>
              <a:t>…..</a:t>
            </a: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457200" y="1219200"/>
            <a:ext cx="823277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schemeClr val="accent2"/>
                </a:solidFill>
              </a:rPr>
              <a:t>占座的解决方案</a:t>
            </a:r>
            <a:r>
              <a:rPr lang="en-US" altLang="zh-CN" kern="0" dirty="0" smtClean="0">
                <a:solidFill>
                  <a:schemeClr val="accent2"/>
                </a:solidFill>
              </a:rPr>
              <a:t>1</a:t>
            </a:r>
            <a:r>
              <a:rPr lang="zh-CN" altLang="en-US" kern="0" dirty="0" smtClean="0">
                <a:solidFill>
                  <a:schemeClr val="accent2"/>
                </a:solidFill>
              </a:rPr>
              <a:t>：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     甲认识所有的乙、丙、丁、</a:t>
            </a:r>
            <a:r>
              <a:rPr lang="en-US" altLang="zh-CN" kern="0" dirty="0" smtClean="0"/>
              <a:t>…,</a:t>
            </a:r>
            <a:r>
              <a:rPr lang="zh-CN" altLang="en-US" kern="0" dirty="0" smtClean="0"/>
              <a:t>由甲依次询问每个人，并指定某个能去占座的人。</a:t>
            </a:r>
            <a:endParaRPr lang="en-US" altLang="zh-CN" kern="0" dirty="0" smtClean="0"/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schemeClr val="accent2"/>
                </a:solidFill>
              </a:rPr>
              <a:t>不足：</a:t>
            </a:r>
            <a:endParaRPr lang="en-US" altLang="zh-CN" kern="0" dirty="0">
              <a:solidFill>
                <a:schemeClr val="accent2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     </a:t>
            </a:r>
            <a:r>
              <a:rPr lang="en-US" altLang="zh-CN" kern="0" dirty="0" smtClean="0"/>
              <a:t>1. </a:t>
            </a:r>
            <a:r>
              <a:rPr lang="zh-CN" altLang="en-US" kern="0" dirty="0" smtClean="0"/>
              <a:t>对甲的要求高（熟人多）</a:t>
            </a:r>
            <a:endParaRPr lang="en-US" altLang="zh-CN" kern="0" dirty="0" smtClean="0"/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</a:t>
            </a:r>
            <a:r>
              <a:rPr lang="en-US" altLang="zh-CN" kern="0" dirty="0" smtClean="0"/>
              <a:t>    2. </a:t>
            </a:r>
            <a:r>
              <a:rPr lang="zh-CN" altLang="en-US" kern="0" dirty="0" smtClean="0"/>
              <a:t>知道每个人的能力（能否占座）</a:t>
            </a:r>
            <a:endParaRPr lang="en-US" altLang="zh-CN" kern="0" dirty="0" smtClean="0"/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</a:t>
            </a:r>
            <a:r>
              <a:rPr lang="en-US" altLang="zh-CN" kern="0" dirty="0" smtClean="0"/>
              <a:t>    3. </a:t>
            </a:r>
            <a:r>
              <a:rPr lang="zh-CN" altLang="en-US" kern="0" dirty="0" smtClean="0"/>
              <a:t>甲的维护成本高（全部熟人列表）</a:t>
            </a:r>
            <a:endParaRPr lang="en-US" altLang="zh-CN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457200" y="1219200"/>
            <a:ext cx="823277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schemeClr val="accent2"/>
                </a:solidFill>
              </a:rPr>
              <a:t>占座的解决方案</a:t>
            </a:r>
            <a:r>
              <a:rPr lang="en-US" altLang="zh-CN" kern="0" dirty="0">
                <a:solidFill>
                  <a:schemeClr val="accent2"/>
                </a:solidFill>
              </a:rPr>
              <a:t>2</a:t>
            </a:r>
            <a:r>
              <a:rPr lang="zh-CN" altLang="en-US" kern="0" dirty="0" smtClean="0">
                <a:solidFill>
                  <a:schemeClr val="accent2"/>
                </a:solidFill>
              </a:rPr>
              <a:t>：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     甲委托乙帮他占个座位，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zh-CN" altLang="en-US" kern="0" dirty="0" smtClean="0"/>
              <a:t>乙可以亲自占座，也可以委托给丙，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zh-CN" altLang="en-US" kern="0" dirty="0" smtClean="0"/>
              <a:t>丙可以亲自占座，也可以委托给丁，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zh-CN" altLang="en-US" kern="0" dirty="0"/>
              <a:t>丁</a:t>
            </a:r>
            <a:r>
              <a:rPr lang="zh-CN" altLang="en-US" kern="0" dirty="0" smtClean="0"/>
              <a:t>可以亲自占座，也可以委托给别人，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en-US" altLang="zh-CN" kern="0" dirty="0" smtClean="0"/>
              <a:t>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228600" y="762000"/>
            <a:ext cx="8232775" cy="601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c</a:t>
            </a:r>
            <a:r>
              <a:rPr lang="en-US" altLang="zh-CN" kern="0" dirty="0" smtClean="0"/>
              <a:t>lass Student {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 smtClean="0"/>
              <a:t>public:</a:t>
            </a:r>
            <a:br>
              <a:rPr lang="en-US" altLang="zh-CN" kern="0" dirty="0" smtClean="0"/>
            </a:br>
            <a:r>
              <a:rPr lang="en-US" altLang="zh-CN" kern="0" dirty="0" smtClean="0"/>
              <a:t>Student( Student * other ): mate(other) { }</a:t>
            </a:r>
            <a:br>
              <a:rPr lang="en-US" altLang="zh-CN" kern="0" dirty="0" smtClean="0"/>
            </a:br>
            <a:r>
              <a:rPr lang="en-US" altLang="zh-CN" kern="0" dirty="0" smtClean="0"/>
              <a:t>void Occupy() {</a:t>
            </a:r>
            <a:br>
              <a:rPr lang="en-US" altLang="zh-CN" kern="0" dirty="0" smtClean="0"/>
            </a:br>
            <a:r>
              <a:rPr lang="en-US" altLang="zh-CN" kern="0" dirty="0" smtClean="0"/>
              <a:t>        if( </a:t>
            </a:r>
            <a:r>
              <a:rPr lang="zh-CN" altLang="en-US" kern="0" dirty="0" smtClean="0"/>
              <a:t>能自己占</a:t>
            </a:r>
            <a:r>
              <a:rPr lang="zh-CN" altLang="en-US" kern="0" dirty="0"/>
              <a:t>座位</a:t>
            </a:r>
            <a:r>
              <a:rPr lang="en-US" altLang="zh-CN" kern="0" dirty="0" smtClean="0"/>
              <a:t>)</a:t>
            </a:r>
            <a:br>
              <a:rPr lang="en-US" altLang="zh-CN" kern="0" dirty="0" smtClean="0"/>
            </a:br>
            <a:r>
              <a:rPr lang="en-US" altLang="zh-CN" kern="0" dirty="0" smtClean="0"/>
              <a:t>                  </a:t>
            </a:r>
            <a:r>
              <a:rPr lang="zh-CN" altLang="en-US" kern="0" dirty="0" smtClean="0"/>
              <a:t>则自己占；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en-US" altLang="zh-CN" kern="0" dirty="0" smtClean="0"/>
              <a:t>        else if(mate) </a:t>
            </a:r>
            <a:br>
              <a:rPr lang="en-US" altLang="zh-CN" kern="0" dirty="0" smtClean="0"/>
            </a:br>
            <a:r>
              <a:rPr lang="en-US" altLang="zh-CN" kern="0" dirty="0" smtClean="0"/>
              <a:t>                 </a:t>
            </a:r>
            <a:r>
              <a:rPr lang="en-US" altLang="zh-CN" kern="0" dirty="0" smtClean="0">
                <a:solidFill>
                  <a:schemeClr val="accent2"/>
                </a:solidFill>
              </a:rPr>
              <a:t>mate-&gt;Occupy( );</a:t>
            </a:r>
            <a:r>
              <a:rPr lang="en-US" altLang="zh-CN" kern="0" dirty="0" smtClean="0"/>
              <a:t/>
            </a:r>
            <a:br>
              <a:rPr lang="en-US" altLang="zh-CN" kern="0" dirty="0" smtClean="0"/>
            </a:br>
            <a:r>
              <a:rPr lang="en-US" altLang="zh-CN" kern="0" dirty="0" smtClean="0"/>
              <a:t> }                  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 smtClean="0"/>
              <a:t>private: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</a:t>
            </a:r>
            <a:r>
              <a:rPr lang="en-US" altLang="zh-CN" kern="0" dirty="0" smtClean="0"/>
              <a:t>    </a:t>
            </a:r>
            <a:r>
              <a:rPr lang="en-US" altLang="zh-CN" kern="0" dirty="0" smtClean="0">
                <a:solidFill>
                  <a:schemeClr val="accent2"/>
                </a:solidFill>
              </a:rPr>
              <a:t>Student * mate;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0" y="123825"/>
            <a:ext cx="8540750" cy="685800"/>
          </a:xfrm>
        </p:spPr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Occupy</a:t>
            </a:r>
            <a:r>
              <a:rPr lang="zh-CN" altLang="en-US" dirty="0" smtClean="0"/>
              <a:t>抽象出来</a:t>
            </a:r>
          </a:p>
        </p:txBody>
      </p:sp>
      <p:sp>
        <p:nvSpPr>
          <p:cNvPr id="2" name="矩形 1"/>
          <p:cNvSpPr/>
          <p:nvPr/>
        </p:nvSpPr>
        <p:spPr>
          <a:xfrm>
            <a:off x="3980815" y="1023620"/>
            <a:ext cx="4759960" cy="34150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class Student:public Occupier  {</a:t>
            </a:r>
          </a:p>
          <a:p>
            <a:pPr marL="609600" indent="-609600">
              <a:defRPr/>
            </a:pPr>
            <a:r>
              <a:rPr lang="en-US" altLang="zh-CN" kern="0" dirty="0"/>
              <a:t>public:</a:t>
            </a:r>
            <a:br>
              <a:rPr lang="en-US" altLang="zh-CN" kern="0" dirty="0"/>
            </a:br>
            <a:r>
              <a:rPr lang="en-US" altLang="zh-CN" kern="0" dirty="0"/>
              <a:t>Student(</a:t>
            </a:r>
            <a:r>
              <a:rPr lang="en-US" altLang="zh-CN" kern="0" dirty="0">
                <a:sym typeface="+mn-ea"/>
              </a:rPr>
              <a:t>Occupier </a:t>
            </a:r>
            <a:r>
              <a:rPr lang="en-US" altLang="zh-CN" kern="0" dirty="0"/>
              <a:t>* </a:t>
            </a:r>
            <a:r>
              <a:rPr lang="en-US" altLang="zh-CN" kern="0" dirty="0" err="1"/>
              <a:t>hdr</a:t>
            </a:r>
            <a:r>
              <a:rPr lang="en-US" altLang="zh-CN" kern="0" dirty="0"/>
              <a:t> )</a:t>
            </a:r>
            <a:br>
              <a:rPr lang="en-US" altLang="zh-CN" kern="0" dirty="0"/>
            </a:br>
            <a:r>
              <a:rPr lang="en-US" altLang="zh-CN" kern="0" dirty="0"/>
              <a:t>      : </a:t>
            </a:r>
            <a:r>
              <a:rPr lang="en-US" altLang="zh-CN" kern="0" dirty="0">
                <a:sym typeface="+mn-ea"/>
              </a:rPr>
              <a:t>Occupier </a:t>
            </a:r>
            <a:r>
              <a:rPr lang="en-US" altLang="zh-CN" kern="0" dirty="0"/>
              <a:t>(</a:t>
            </a:r>
            <a:r>
              <a:rPr lang="en-US" altLang="zh-CN" kern="0" dirty="0" err="1"/>
              <a:t>hdr</a:t>
            </a:r>
            <a:r>
              <a:rPr lang="en-US" altLang="zh-CN" kern="0" dirty="0"/>
              <a:t> ) { }</a:t>
            </a:r>
            <a:br>
              <a:rPr lang="en-US" altLang="zh-CN" kern="0" dirty="0"/>
            </a:br>
            <a:r>
              <a:rPr lang="en-US" altLang="zh-CN" b="1" kern="0" dirty="0">
                <a:solidFill>
                  <a:srgbClr val="0000FF"/>
                </a:solidFill>
              </a:rPr>
              <a:t>void Occupy() {</a:t>
            </a:r>
          </a:p>
          <a:p>
            <a:pPr marL="609600" indent="-609600">
              <a:defRPr/>
            </a:pPr>
            <a:r>
              <a:rPr lang="en-US" altLang="zh-CN" b="1" kern="0" dirty="0">
                <a:solidFill>
                  <a:srgbClr val="0000FF"/>
                </a:solidFill>
                <a:sym typeface="+mn-ea"/>
              </a:rPr>
              <a:t>                 if( </a:t>
            </a:r>
            <a:r>
              <a:rPr lang="zh-CN" altLang="en-US" b="1" kern="0" dirty="0">
                <a:solidFill>
                  <a:srgbClr val="0000FF"/>
                </a:solidFill>
                <a:sym typeface="+mn-ea"/>
              </a:rPr>
              <a:t>能自己占座位</a:t>
            </a:r>
            <a:r>
              <a:rPr lang="en-US" altLang="zh-CN" b="1" kern="0" dirty="0">
                <a:solidFill>
                  <a:srgbClr val="0000FF"/>
                </a:solidFill>
                <a:sym typeface="+mn-ea"/>
              </a:rPr>
              <a:t>)</a:t>
            </a:r>
            <a:br>
              <a:rPr lang="en-US" altLang="zh-CN" b="1" kern="0" dirty="0">
                <a:solidFill>
                  <a:srgbClr val="0000FF"/>
                </a:solidFill>
                <a:sym typeface="+mn-ea"/>
              </a:rPr>
            </a:br>
            <a:r>
              <a:rPr lang="en-US" altLang="zh-CN" b="1" kern="0" dirty="0">
                <a:solidFill>
                  <a:srgbClr val="0000FF"/>
                </a:solidFill>
                <a:sym typeface="+mn-ea"/>
              </a:rPr>
              <a:t>                  </a:t>
            </a:r>
            <a:r>
              <a:rPr lang="zh-CN" altLang="en-US" b="1" kern="0" dirty="0">
                <a:solidFill>
                  <a:srgbClr val="0000FF"/>
                </a:solidFill>
                <a:sym typeface="+mn-ea"/>
              </a:rPr>
              <a:t>则自己占；</a:t>
            </a:r>
            <a:r>
              <a:rPr lang="en-US" altLang="zh-CN" b="1" kern="0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b="1" kern="0" dirty="0">
                <a:solidFill>
                  <a:srgbClr val="0000FF"/>
                </a:solidFill>
                <a:sym typeface="+mn-ea"/>
              </a:rPr>
            </a:br>
            <a:r>
              <a:rPr lang="en-US" altLang="zh-CN" b="1" kern="0" dirty="0">
                <a:solidFill>
                  <a:srgbClr val="0000FF"/>
                </a:solidFill>
                <a:sym typeface="+mn-ea"/>
              </a:rPr>
              <a:t>        else if(</a:t>
            </a:r>
            <a:r>
              <a:rPr lang="en-US" altLang="zh-CN" b="1" kern="0" dirty="0" err="1">
                <a:solidFill>
                  <a:srgbClr val="0000FF"/>
                </a:solidFill>
                <a:sym typeface="+mn-ea"/>
              </a:rPr>
              <a:t>nextHandler</a:t>
            </a:r>
            <a:r>
              <a:rPr lang="en-US" altLang="zh-CN" b="1" kern="0" dirty="0">
                <a:solidFill>
                  <a:srgbClr val="0000FF"/>
                </a:solidFill>
                <a:sym typeface="+mn-ea"/>
              </a:rPr>
              <a:t>) </a:t>
            </a:r>
            <a:br>
              <a:rPr lang="en-US" altLang="zh-CN" b="1" kern="0" dirty="0">
                <a:solidFill>
                  <a:srgbClr val="0000FF"/>
                </a:solidFill>
                <a:sym typeface="+mn-ea"/>
              </a:rPr>
            </a:br>
            <a:r>
              <a:rPr lang="en-US" altLang="zh-CN" b="1" kern="0" dirty="0">
                <a:solidFill>
                  <a:srgbClr val="0000FF"/>
                </a:solidFill>
                <a:sym typeface="+mn-ea"/>
              </a:rPr>
              <a:t>             </a:t>
            </a:r>
            <a:r>
              <a:rPr lang="en-US" altLang="zh-CN" b="1" kern="0" dirty="0" err="1">
                <a:solidFill>
                  <a:srgbClr val="0000FF"/>
                </a:solidFill>
                <a:sym typeface="+mn-ea"/>
              </a:rPr>
              <a:t>nextHandler</a:t>
            </a:r>
            <a:r>
              <a:rPr lang="en-US" altLang="zh-CN" b="1" kern="0" dirty="0">
                <a:solidFill>
                  <a:srgbClr val="0000FF"/>
                </a:solidFill>
                <a:sym typeface="+mn-ea"/>
              </a:rPr>
              <a:t> -&gt;Occupy( );</a:t>
            </a:r>
            <a:r>
              <a:rPr lang="en-US" altLang="zh-CN" b="1" kern="0" dirty="0">
                <a:solidFill>
                  <a:srgbClr val="0000FF"/>
                </a:solidFill>
              </a:rPr>
              <a:t/>
            </a:r>
            <a:br>
              <a:rPr lang="en-US" altLang="zh-CN" b="1" kern="0" dirty="0">
                <a:solidFill>
                  <a:srgbClr val="0000FF"/>
                </a:solidFill>
              </a:rPr>
            </a:br>
            <a:r>
              <a:rPr lang="en-US" altLang="zh-CN" b="1" kern="0" dirty="0">
                <a:solidFill>
                  <a:srgbClr val="0000FF"/>
                </a:solidFill>
              </a:rPr>
              <a:t> }    </a:t>
            </a:r>
          </a:p>
          <a:p>
            <a:pPr marL="609600" indent="-609600">
              <a:defRPr/>
            </a:pPr>
            <a:r>
              <a:rPr lang="en-US" altLang="zh-CN" kern="0" dirty="0"/>
              <a:t>          void </a:t>
            </a:r>
            <a:r>
              <a:rPr lang="en-US" altLang="zh-CN" kern="0" dirty="0" err="1"/>
              <a:t>OtherMethod</a:t>
            </a:r>
            <a:r>
              <a:rPr lang="en-US" altLang="zh-CN" kern="0" dirty="0"/>
              <a:t>( );              </a:t>
            </a:r>
            <a:endParaRPr lang="en-US" altLang="zh-CN" kern="0" dirty="0">
              <a:solidFill>
                <a:srgbClr val="0000FF"/>
              </a:solidFill>
            </a:endParaRP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250190" y="1023620"/>
            <a:ext cx="3500120" cy="258445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class Occupier {</a:t>
            </a:r>
          </a:p>
          <a:p>
            <a:pPr marL="609600" indent="-609600">
              <a:defRPr/>
            </a:pPr>
            <a:r>
              <a:rPr lang="en-US" altLang="zh-CN" kern="0" dirty="0"/>
              <a:t>public:</a:t>
            </a:r>
            <a:br>
              <a:rPr lang="en-US" altLang="zh-CN" kern="0" dirty="0"/>
            </a:br>
            <a:r>
              <a:rPr lang="en-US" altLang="zh-CN" kern="0" dirty="0">
                <a:sym typeface="+mn-ea"/>
              </a:rPr>
              <a:t>Occupier </a:t>
            </a:r>
            <a:r>
              <a:rPr lang="en-US" altLang="zh-CN" kern="0" dirty="0"/>
              <a:t>(</a:t>
            </a:r>
            <a:r>
              <a:rPr lang="en-US" altLang="zh-CN" kern="0" dirty="0">
                <a:sym typeface="+mn-ea"/>
              </a:rPr>
              <a:t>Occupier </a:t>
            </a:r>
            <a:r>
              <a:rPr lang="en-US" altLang="zh-CN" kern="0" dirty="0"/>
              <a:t>* </a:t>
            </a:r>
            <a:r>
              <a:rPr lang="en-US" altLang="zh-CN" kern="0" dirty="0" err="1"/>
              <a:t>hdr</a:t>
            </a:r>
            <a:r>
              <a:rPr lang="en-US" altLang="zh-CN" kern="0" dirty="0"/>
              <a:t> )</a:t>
            </a:r>
          </a:p>
          <a:p>
            <a:pPr marL="609600" indent="-609600">
              <a:defRPr/>
            </a:pPr>
            <a:r>
              <a:rPr lang="en-US" altLang="zh-CN" kern="0" dirty="0"/>
              <a:t>               : </a:t>
            </a:r>
            <a:r>
              <a:rPr lang="en-US" altLang="zh-CN" kern="0" dirty="0" err="1"/>
              <a:t>nextHandler</a:t>
            </a:r>
            <a:r>
              <a:rPr lang="en-US" altLang="zh-CN" kern="0" dirty="0"/>
              <a:t>(</a:t>
            </a:r>
            <a:r>
              <a:rPr lang="en-US" altLang="zh-CN" kern="0" dirty="0" err="1"/>
              <a:t>hdr</a:t>
            </a:r>
            <a:r>
              <a:rPr lang="en-US" altLang="zh-CN" kern="0" dirty="0"/>
              <a:t>) { }</a:t>
            </a:r>
            <a:br>
              <a:rPr lang="en-US" altLang="zh-CN" kern="0" dirty="0"/>
            </a:br>
            <a:r>
              <a:rPr lang="en-US" altLang="zh-CN" kern="0" dirty="0"/>
              <a:t>virtual ~</a:t>
            </a:r>
            <a:r>
              <a:rPr lang="en-US" altLang="zh-CN" kern="0" dirty="0">
                <a:sym typeface="+mn-ea"/>
              </a:rPr>
              <a:t>Occupier </a:t>
            </a:r>
            <a:r>
              <a:rPr lang="en-US" altLang="zh-CN" kern="0" dirty="0"/>
              <a:t>( ) { }</a:t>
            </a:r>
            <a:br>
              <a:rPr lang="en-US" altLang="zh-CN" kern="0" dirty="0"/>
            </a:br>
            <a:r>
              <a:rPr lang="en-US" altLang="zh-CN" kern="0" dirty="0">
                <a:solidFill>
                  <a:srgbClr val="0000FF"/>
                </a:solidFill>
              </a:rPr>
              <a:t>virtual void Occupy()  =0;       </a:t>
            </a:r>
            <a:r>
              <a:rPr lang="en-US" altLang="zh-CN" kern="0" dirty="0">
                <a:solidFill>
                  <a:schemeClr val="accent2"/>
                </a:solidFill>
              </a:rPr>
              <a:t>                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protected: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    </a:t>
            </a:r>
            <a:r>
              <a:rPr lang="en-US" altLang="zh-CN" kern="0" dirty="0">
                <a:solidFill>
                  <a:srgbClr val="0000FF"/>
                </a:solidFill>
                <a:sym typeface="+mn-ea"/>
              </a:rPr>
              <a:t>Occupier </a:t>
            </a:r>
            <a:r>
              <a:rPr lang="en-US" altLang="zh-CN" kern="0" dirty="0">
                <a:solidFill>
                  <a:srgbClr val="0000FF"/>
                </a:solidFill>
              </a:rPr>
              <a:t>* </a:t>
            </a:r>
            <a:r>
              <a:rPr lang="en-US" altLang="zh-CN" kern="0" dirty="0" err="1">
                <a:solidFill>
                  <a:srgbClr val="0000FF"/>
                </a:solidFill>
              </a:rPr>
              <a:t>nextHandler</a:t>
            </a:r>
            <a:r>
              <a:rPr lang="en-US" altLang="zh-CN" kern="0" dirty="0">
                <a:solidFill>
                  <a:srgbClr val="0000FF"/>
                </a:solidFill>
              </a:rPr>
              <a:t>;</a:t>
            </a: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};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04800" y="5410200"/>
            <a:ext cx="83820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Occupier </a:t>
            </a:r>
            <a:r>
              <a:rPr lang="zh-CN" altLang="en-US" sz="2000" b="1">
                <a:solidFill>
                  <a:srgbClr val="FF0000"/>
                </a:solidFill>
              </a:rPr>
              <a:t>子类：可以是任何能占座的，如学生、书包、书、纸、</a:t>
            </a:r>
            <a:r>
              <a:rPr lang="en-US" altLang="zh-CN" sz="2000" b="1">
                <a:solidFill>
                  <a:srgbClr val="FF0000"/>
                </a:solidFill>
              </a:rPr>
              <a:t>…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 txBox="1">
            <a:spLocks noRot="1" noChangeArrowheads="1"/>
          </p:cNvSpPr>
          <p:nvPr/>
        </p:nvSpPr>
        <p:spPr bwMode="auto">
          <a:xfrm>
            <a:off x="381000" y="1752600"/>
            <a:ext cx="82327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意图：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/>
              <a:t>给多个对象处理请求的机会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/>
              <a:t>解耦发送者和接收者间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0" y="6096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责任链模式</a:t>
            </a:r>
            <a:endParaRPr lang="en-US" altLang="zh-CN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228600" y="123825"/>
            <a:ext cx="7978775" cy="409575"/>
          </a:xfrm>
        </p:spPr>
        <p:txBody>
          <a:bodyPr/>
          <a:lstStyle/>
          <a:p>
            <a:r>
              <a:rPr lang="zh-CN" altLang="en-US" dirty="0" smtClean="0"/>
              <a:t>责任链结构</a:t>
            </a:r>
          </a:p>
        </p:txBody>
      </p:sp>
      <p:pic>
        <p:nvPicPr>
          <p:cNvPr id="10243" name="Picture 3" descr="jt-2002-4-15-chainofres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55115"/>
            <a:ext cx="78486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例：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457200" y="1571625"/>
            <a:ext cx="8232775" cy="144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窗口中有各种控件，每个控件可能多层嵌套在多个容器中，希望随时得到帮助信息</a:t>
            </a:r>
            <a:endParaRPr lang="en-US" altLang="zh-CN" kern="0" dirty="0" smtClean="0"/>
          </a:p>
        </p:txBody>
      </p:sp>
      <p:graphicFrame>
        <p:nvGraphicFramePr>
          <p:cNvPr id="4" name="对象 3"/>
          <p:cNvGraphicFramePr/>
          <p:nvPr/>
        </p:nvGraphicFramePr>
        <p:xfrm>
          <a:off x="1079500" y="2872740"/>
          <a:ext cx="7150100" cy="314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6388100" imgH="2311400" progId="Visio.Drawing.11">
                  <p:embed/>
                </p:oleObj>
              </mc:Choice>
              <mc:Fallback>
                <p:oleObj r:id="rId3" imgW="6388100" imgH="23114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2872740"/>
                        <a:ext cx="7150100" cy="314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65</TotalTime>
  <Words>238</Words>
  <Application>Microsoft Office PowerPoint</Application>
  <PresentationFormat>全屏显示(4:3)</PresentationFormat>
  <Paragraphs>79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DFGothic-EB</vt:lpstr>
      <vt:lpstr>Humnst777 BlkCn BT</vt:lpstr>
      <vt:lpstr>宋体</vt:lpstr>
      <vt:lpstr>微软雅黑</vt:lpstr>
      <vt:lpstr>Arial</vt:lpstr>
      <vt:lpstr>Calibri</vt:lpstr>
      <vt:lpstr>Wingdings</vt:lpstr>
      <vt:lpstr>2_第一PPT，www.1ppt.com</vt:lpstr>
      <vt:lpstr>Microsoft Visio 2003-2010 绘图</vt:lpstr>
      <vt:lpstr>PowerPoint 演示文稿</vt:lpstr>
      <vt:lpstr>责任链模式(Chain of Responsibility)</vt:lpstr>
      <vt:lpstr>PowerPoint 演示文稿</vt:lpstr>
      <vt:lpstr>PowerPoint 演示文稿</vt:lpstr>
      <vt:lpstr>PowerPoint 演示文稿</vt:lpstr>
      <vt:lpstr>将Occupy抽象出来</vt:lpstr>
      <vt:lpstr>PowerPoint 演示文稿</vt:lpstr>
      <vt:lpstr>责任链结构</vt:lpstr>
      <vt:lpstr>例：</vt:lpstr>
      <vt:lpstr>PowerPoint 演示文稿</vt:lpstr>
      <vt:lpstr>例子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</cp:lastModifiedBy>
  <cp:revision>136</cp:revision>
  <cp:lastPrinted>2113-01-01T00:00:00Z</cp:lastPrinted>
  <dcterms:created xsi:type="dcterms:W3CDTF">2113-01-01T00:00:00Z</dcterms:created>
  <dcterms:modified xsi:type="dcterms:W3CDTF">2020-10-06T04:47:52Z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2052-10.1.0.6876</vt:lpwstr>
  </property>
</Properties>
</file>