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</p:sldMasterIdLst>
  <p:notesMasterIdLst>
    <p:notesMasterId r:id="rId25"/>
  </p:notesMasterIdLst>
  <p:sldIdLst>
    <p:sldId id="257" r:id="rId4"/>
    <p:sldId id="260" r:id="rId5"/>
    <p:sldId id="261" r:id="rId6"/>
    <p:sldId id="263" r:id="rId7"/>
    <p:sldId id="279" r:id="rId8"/>
    <p:sldId id="264" r:id="rId9"/>
    <p:sldId id="265" r:id="rId10"/>
    <p:sldId id="266" r:id="rId11"/>
    <p:sldId id="267" r:id="rId12"/>
    <p:sldId id="268" r:id="rId13"/>
    <p:sldId id="280" r:id="rId14"/>
    <p:sldId id="269" r:id="rId15"/>
    <p:sldId id="270" r:id="rId16"/>
    <p:sldId id="271" r:id="rId17"/>
    <p:sldId id="282" r:id="rId18"/>
    <p:sldId id="281" r:id="rId19"/>
    <p:sldId id="272" r:id="rId20"/>
    <p:sldId id="284" r:id="rId21"/>
    <p:sldId id="283" r:id="rId22"/>
    <p:sldId id="273" r:id="rId23"/>
    <p:sldId id="27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FC06-B039-4CDC-A7BD-F86450A1245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72A12-B53E-4746-8B21-07B97BD20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7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76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035DF3-95A3-4952-ABBF-693D430BA323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78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E22895-CDD0-46DB-835D-057471AB2A46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7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57 h 4320"/>
                <a:gd name="T2" fmla="*/ 1737 w 1737"/>
                <a:gd name="T3" fmla="*/ 476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5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611 h 4320"/>
                <a:gd name="T2" fmla="*/ 1737 w 1737"/>
                <a:gd name="T3" fmla="*/ 462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238 h 4420"/>
                <a:gd name="T2" fmla="*/ 1739 w 1739"/>
                <a:gd name="T3" fmla="*/ 224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23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897 h 4338"/>
                <a:gd name="T4" fmla="*/ 2080 w 2080"/>
                <a:gd name="T5" fmla="*/ 389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F562E-1FC0-4150-B951-42FB3C12E55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4335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B372D-D691-4DD3-9DBE-7215A622388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6659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B77EA-78AB-4FE9-AF93-B2C07897AF9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6376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39 h 4320"/>
                <a:gd name="T2" fmla="*/ 1737 w 1737"/>
                <a:gd name="T3" fmla="*/ 445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9 h 4320"/>
                <a:gd name="T2" fmla="*/ 1737 w 1737"/>
                <a:gd name="T3" fmla="*/ 441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94 h 4420"/>
                <a:gd name="T2" fmla="*/ 1739 w 1739"/>
                <a:gd name="T3" fmla="*/ 359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94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98 h 4338"/>
                <a:gd name="T4" fmla="*/ 2080 w 2080"/>
                <a:gd name="T5" fmla="*/ 419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79B83-CF40-4B6B-BA4D-D793695A7DD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C5B77-8C5E-4501-AD35-0A70A5BE8CA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72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CC997-3D73-48CB-9B14-0F5CF3A84F0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9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DF068-81DB-4EBE-A7D5-B7670EDD76A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57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0FC1C-38E5-48BF-BA6F-84AB7D24EE0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0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24DF-9D13-471D-ABEC-25807E4DFF1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72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A974-4EFF-4D25-8DB6-5E553E58B63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98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D86B2-6A2E-4D90-9967-321E614CEC1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7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8F721-82BA-480D-B692-C90D4F7F022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34616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E88F7-0069-43DF-A8D2-93E87E11D44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66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F7C23-5B18-4475-B62B-574F71B1909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09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B82B8-84B9-4F94-A08F-1867B1FF984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58D7E-A2DD-40CE-8E58-70DE7144EF4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0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39 h 4320"/>
                <a:gd name="T2" fmla="*/ 1737 w 1737"/>
                <a:gd name="T3" fmla="*/ 445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9 h 4320"/>
                <a:gd name="T2" fmla="*/ 1737 w 1737"/>
                <a:gd name="T3" fmla="*/ 441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94 h 4420"/>
                <a:gd name="T2" fmla="*/ 1739 w 1739"/>
                <a:gd name="T3" fmla="*/ 359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94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98 h 4338"/>
                <a:gd name="T4" fmla="*/ 2080 w 2080"/>
                <a:gd name="T5" fmla="*/ 419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79B83-CF40-4B6B-BA4D-D793695A7DD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37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C5B77-8C5E-4501-AD35-0A70A5BE8CA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24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CC997-3D73-48CB-9B14-0F5CF3A84F0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57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DF068-81DB-4EBE-A7D5-B7670EDD76A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73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0FC1C-38E5-48BF-BA6F-84AB7D24EE0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60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24DF-9D13-471D-ABEC-25807E4DFF1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64E34-3D3E-4ABA-90A5-D0882895C15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9910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A974-4EFF-4D25-8DB6-5E553E58B63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32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D86B2-6A2E-4D90-9967-321E614CEC1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15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E88F7-0069-43DF-A8D2-93E87E11D44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305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F7C23-5B18-4475-B62B-574F71B1909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9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B82B8-84B9-4F94-A08F-1867B1FF984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5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58D7E-A2DD-40CE-8E58-70DE7144EF4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9487D-CA12-4FB8-ACA4-7D3D18B26F4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463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37A48-EBED-45A5-BFD9-3F4433ECFE9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6570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BCD38-21BA-4EE7-B352-C106A446F05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3393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914F5-6217-4980-B450-3107A69B0AB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469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32C8A-0A0A-4202-AF23-CCCB289855B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7238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2B69E-F666-45F5-8BBD-932AA28E98B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4456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57 h 4320"/>
                <a:gd name="T2" fmla="*/ 1737 w 1737"/>
                <a:gd name="T3" fmla="*/ 476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5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611 h 4320"/>
                <a:gd name="T2" fmla="*/ 1737 w 1737"/>
                <a:gd name="T3" fmla="*/ 462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238 h 4420"/>
                <a:gd name="T2" fmla="*/ 1739 w 1739"/>
                <a:gd name="T3" fmla="*/ 224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23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897 h 4338"/>
                <a:gd name="T4" fmla="*/ 2080 w 2080"/>
                <a:gd name="T5" fmla="*/ 389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2867FD-BA90-4200-BF44-538CEE739E0E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541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39 h 4320"/>
                <a:gd name="T2" fmla="*/ 1737 w 1737"/>
                <a:gd name="T3" fmla="*/ 445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9 h 4320"/>
                <a:gd name="T2" fmla="*/ 1737 w 1737"/>
                <a:gd name="T3" fmla="*/ 441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94 h 4420"/>
                <a:gd name="T2" fmla="*/ 1739 w 1739"/>
                <a:gd name="T3" fmla="*/ 359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94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98 h 4338"/>
                <a:gd name="T4" fmla="*/ 2080 w 2080"/>
                <a:gd name="T5" fmla="*/ 419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9862D8-BBEB-49FB-B843-0796728A88B7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622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39 h 4320"/>
                <a:gd name="T2" fmla="*/ 1737 w 1737"/>
                <a:gd name="T3" fmla="*/ 445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9 h 4320"/>
                <a:gd name="T2" fmla="*/ 1737 w 1737"/>
                <a:gd name="T3" fmla="*/ 441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94 h 4420"/>
                <a:gd name="T2" fmla="*/ 1739 w 1739"/>
                <a:gd name="T3" fmla="*/ 359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94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98 h 4338"/>
                <a:gd name="T4" fmla="*/ 2080 w 2080"/>
                <a:gd name="T5" fmla="*/ 419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9862D8-BBEB-49FB-B843-0796728A88B7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248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92088"/>
            <a:ext cx="8991600" cy="1076325"/>
          </a:xfrm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latin typeface="+mn-lt"/>
              </a:rPr>
              <a:t>习题</a:t>
            </a:r>
            <a:r>
              <a:rPr lang="en-US" altLang="zh-CN" sz="3200" b="1" dirty="0" smtClean="0">
                <a:latin typeface="+mn-lt"/>
              </a:rPr>
              <a:t>3.1 -1   </a:t>
            </a:r>
            <a:r>
              <a:rPr lang="zh-CN" altLang="zh-CN" sz="3200" b="1" dirty="0" smtClean="0">
                <a:latin typeface="+mn-lt"/>
              </a:rPr>
              <a:t>给</a:t>
            </a:r>
            <a:r>
              <a:rPr lang="en-US" altLang="zh-CN" sz="3200" b="1" dirty="0" smtClean="0">
                <a:latin typeface="+mn-lt"/>
              </a:rPr>
              <a:t>P</a:t>
            </a:r>
            <a:r>
              <a:rPr lang="zh-CN" altLang="zh-CN" sz="3200" b="1" dirty="0" smtClean="0">
                <a:latin typeface="+mn-lt"/>
              </a:rPr>
              <a:t>和</a:t>
            </a:r>
            <a:r>
              <a:rPr lang="en-US" altLang="zh-CN" sz="3200" b="1" dirty="0" smtClean="0">
                <a:latin typeface="+mn-lt"/>
              </a:rPr>
              <a:t>Q</a:t>
            </a:r>
            <a:r>
              <a:rPr lang="zh-CN" altLang="zh-CN" sz="3200" b="1" dirty="0" smtClean="0">
                <a:latin typeface="+mn-lt"/>
              </a:rPr>
              <a:t>指派真值</a:t>
            </a:r>
            <a:r>
              <a:rPr lang="en-US" altLang="zh-CN" sz="3200" b="1" dirty="0" smtClean="0">
                <a:latin typeface="+mn-lt"/>
              </a:rPr>
              <a:t>1</a:t>
            </a:r>
            <a:r>
              <a:rPr lang="zh-CN" altLang="zh-CN" sz="3200" b="1" dirty="0" smtClean="0">
                <a:latin typeface="+mn-lt"/>
              </a:rPr>
              <a:t>，给</a:t>
            </a:r>
            <a:r>
              <a:rPr lang="en-US" altLang="zh-CN" sz="3200" b="1" dirty="0" smtClean="0">
                <a:latin typeface="+mn-lt"/>
              </a:rPr>
              <a:t>R</a:t>
            </a:r>
            <a:r>
              <a:rPr lang="zh-CN" altLang="zh-CN" sz="3200" b="1" dirty="0" smtClean="0">
                <a:latin typeface="+mn-lt"/>
              </a:rPr>
              <a:t>和</a:t>
            </a:r>
            <a:r>
              <a:rPr lang="en-US" altLang="zh-CN" sz="3200" b="1" dirty="0" smtClean="0">
                <a:latin typeface="+mn-lt"/>
              </a:rPr>
              <a:t>S</a:t>
            </a:r>
            <a:r>
              <a:rPr lang="zh-CN" altLang="zh-CN" sz="3200" b="1" dirty="0" smtClean="0">
                <a:latin typeface="+mn-lt"/>
              </a:rPr>
              <a:t>指派真值</a:t>
            </a:r>
            <a:r>
              <a:rPr lang="en-US" altLang="zh-CN" sz="3200" b="1" dirty="0" smtClean="0">
                <a:latin typeface="+mn-lt"/>
              </a:rPr>
              <a:t>0</a:t>
            </a:r>
            <a:r>
              <a:rPr lang="zh-CN" altLang="zh-CN" sz="3200" b="1" dirty="0" smtClean="0">
                <a:latin typeface="+mn-lt"/>
              </a:rPr>
              <a:t>，求出下面命题的真值：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266243" name="内容占位符 2"/>
          <p:cNvSpPr>
            <a:spLocks noGrp="1"/>
          </p:cNvSpPr>
          <p:nvPr>
            <p:ph idx="1"/>
          </p:nvPr>
        </p:nvSpPr>
        <p:spPr>
          <a:xfrm>
            <a:off x="152400" y="1434192"/>
            <a:ext cx="8839200" cy="4572000"/>
          </a:xfrm>
        </p:spPr>
        <p:txBody>
          <a:bodyPr/>
          <a:lstStyle/>
          <a:p>
            <a:r>
              <a:rPr lang="en-US" altLang="zh-CN" sz="3200" dirty="0" smtClean="0"/>
              <a:t>(3)  (</a:t>
            </a:r>
            <a:r>
              <a:rPr lang="en-US" altLang="zh-CN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(P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Q)</a:t>
            </a:r>
            <a:r>
              <a:rPr lang="en-US" altLang="zh-CN" sz="3200" dirty="0" smtClean="0">
                <a:sym typeface="Symbol" panose="05050102010706020507" pitchFamily="18" charset="2"/>
              </a:rPr>
              <a:t></a:t>
            </a:r>
            <a:r>
              <a:rPr lang="en-US" altLang="zh-CN" sz="3200" dirty="0" smtClean="0"/>
              <a:t>R)</a:t>
            </a:r>
            <a:r>
              <a:rPr lang="en-US" altLang="zh-CN" sz="3200" dirty="0" smtClean="0">
                <a:sym typeface="Symbol" panose="05050102010706020507" pitchFamily="18" charset="2"/>
              </a:rPr>
              <a:t></a:t>
            </a:r>
            <a:r>
              <a:rPr lang="en-US" altLang="zh-CN" sz="3200" dirty="0" smtClean="0"/>
              <a:t>((Q</a:t>
            </a:r>
            <a:r>
              <a:rPr lang="en-US" altLang="zh-CN" sz="3200" dirty="0" smtClean="0">
                <a:sym typeface="Symbol" panose="05050102010706020507" pitchFamily="18" charset="2"/>
              </a:rPr>
              <a:t></a:t>
            </a:r>
            <a:r>
              <a:rPr lang="en-US" altLang="zh-CN" sz="3200" dirty="0" smtClean="0"/>
              <a:t>P)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(R</a:t>
            </a:r>
            <a:r>
              <a:rPr lang="en-US" altLang="zh-CN" sz="3200" dirty="0" smtClean="0">
                <a:sym typeface="Symbol" panose="05050102010706020507" pitchFamily="18" charset="2"/>
              </a:rPr>
              <a:t></a:t>
            </a:r>
            <a:r>
              <a:rPr lang="en-US" altLang="zh-CN" sz="3200" dirty="0" smtClean="0"/>
              <a:t>S</a:t>
            </a:r>
            <a:r>
              <a:rPr lang="en-US" altLang="zh-CN" sz="3200" dirty="0" smtClean="0"/>
              <a:t>))</a:t>
            </a:r>
          </a:p>
          <a:p>
            <a:pPr>
              <a:lnSpc>
                <a:spcPct val="125000"/>
              </a:lnSpc>
            </a:pPr>
            <a:r>
              <a:rPr lang="zh-CN" altLang="en-US" sz="3200" dirty="0" smtClean="0"/>
              <a:t>解：</a:t>
            </a:r>
            <a:endParaRPr lang="en-US" altLang="zh-CN" sz="3200" dirty="0" smtClean="0"/>
          </a:p>
          <a:p>
            <a:pPr>
              <a:lnSpc>
                <a:spcPct val="125000"/>
              </a:lnSpc>
            </a:pPr>
            <a:r>
              <a:rPr lang="zh-CN" altLang="zh-CN" sz="3200" dirty="0"/>
              <a:t>令</a:t>
            </a:r>
            <a:r>
              <a:rPr lang="en-US" altLang="zh-CN" sz="3200" dirty="0"/>
              <a:t>G =(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(P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Q)</a:t>
            </a:r>
            <a:r>
              <a:rPr lang="en-US" altLang="zh-CN" sz="3200" dirty="0">
                <a:sym typeface="Symbol" panose="05050102010706020507" pitchFamily="18" charset="2"/>
              </a:rPr>
              <a:t></a:t>
            </a:r>
            <a:r>
              <a:rPr lang="en-US" altLang="zh-CN" sz="3200" dirty="0"/>
              <a:t>R)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((Q</a:t>
            </a:r>
            <a:r>
              <a:rPr lang="en-US" altLang="zh-CN" sz="3200" dirty="0">
                <a:sym typeface="Symbol" panose="05050102010706020507" pitchFamily="18" charset="2"/>
              </a:rPr>
              <a:t></a:t>
            </a:r>
            <a:r>
              <a:rPr lang="en-US" altLang="zh-CN" sz="3200" dirty="0"/>
              <a:t>P)</a:t>
            </a:r>
            <a:r>
              <a:rPr lang="en-US" altLang="zh-CN" sz="3200" dirty="0">
                <a:sym typeface="Symbol" panose="05050102010706020507" pitchFamily="18" charset="2"/>
              </a:rPr>
              <a:t></a:t>
            </a:r>
            <a:r>
              <a:rPr lang="en-US" altLang="zh-CN" sz="3200" dirty="0"/>
              <a:t>(R</a:t>
            </a:r>
            <a:r>
              <a:rPr lang="en-US" altLang="zh-CN" sz="3200" dirty="0">
                <a:sym typeface="Symbol" panose="05050102010706020507" pitchFamily="18" charset="2"/>
              </a:rPr>
              <a:t></a:t>
            </a:r>
            <a:r>
              <a:rPr lang="en-US" altLang="zh-CN" sz="3200" dirty="0"/>
              <a:t>S))</a:t>
            </a:r>
            <a:endParaRPr lang="zh-CN" altLang="zh-CN" sz="32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T</a:t>
            </a:r>
            <a:r>
              <a:rPr lang="en-US" altLang="zh-CN" sz="3200" baseline="-25000" dirty="0" smtClean="0">
                <a:solidFill>
                  <a:srgbClr val="FFC000"/>
                </a:solidFill>
              </a:rPr>
              <a:t>I</a:t>
            </a:r>
            <a:r>
              <a:rPr lang="en-US" altLang="zh-CN" sz="3200" dirty="0" smtClean="0">
                <a:solidFill>
                  <a:srgbClr val="FFC000"/>
                </a:solidFill>
              </a:rPr>
              <a:t> </a:t>
            </a:r>
            <a:r>
              <a:rPr lang="en-US" altLang="zh-CN" sz="3200" dirty="0">
                <a:solidFill>
                  <a:srgbClr val="FFC000"/>
                </a:solidFill>
              </a:rPr>
              <a:t>(G)</a:t>
            </a:r>
            <a:r>
              <a:rPr lang="en-US" altLang="zh-CN" sz="3200" dirty="0"/>
              <a:t> =(</a:t>
            </a:r>
            <a:r>
              <a:rPr lang="en-US" altLang="zh-CN" sz="3200" dirty="0">
                <a:sym typeface="Symbol" panose="05050102010706020507" pitchFamily="18" charset="2"/>
              </a:rPr>
              <a:t>(11) 1) </a:t>
            </a:r>
            <a:r>
              <a:rPr lang="en-US" altLang="zh-CN" sz="3200" dirty="0"/>
              <a:t>((1</a:t>
            </a:r>
            <a:r>
              <a:rPr lang="en-US" altLang="zh-CN" sz="3200" dirty="0">
                <a:sym typeface="Symbol" panose="05050102010706020507" pitchFamily="18" charset="2"/>
              </a:rPr>
              <a:t>0) (01))                 </a:t>
            </a:r>
            <a:r>
              <a:rPr lang="en-US" altLang="zh-CN" sz="3200" dirty="0" smtClean="0">
                <a:sym typeface="Symbol" panose="05050102010706020507" pitchFamily="18" charset="2"/>
              </a:rPr>
              <a:t>  =(</a:t>
            </a:r>
            <a:r>
              <a:rPr lang="en-US" altLang="zh-CN" sz="3200" dirty="0">
                <a:sym typeface="Symbol" panose="05050102010706020507" pitchFamily="18" charset="2"/>
              </a:rPr>
              <a:t>01) (01)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3200" dirty="0">
                <a:sym typeface="Symbol" panose="05050102010706020507" pitchFamily="18" charset="2"/>
              </a:rPr>
              <a:t>   =11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3200" dirty="0">
                <a:sym typeface="Symbol" panose="05050102010706020507" pitchFamily="18" charset="2"/>
              </a:rPr>
              <a:t>   =1</a:t>
            </a:r>
          </a:p>
          <a:p>
            <a:endParaRPr lang="zh-CN" altLang="en-US" sz="3200" dirty="0" smtClean="0"/>
          </a:p>
        </p:txBody>
      </p:sp>
      <p:sp>
        <p:nvSpPr>
          <p:cNvPr id="26624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624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7FC8BB-821A-4ACA-8C25-F82C0EBB9DFB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034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15888"/>
            <a:ext cx="8839200" cy="640873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(</a:t>
            </a:r>
            <a:r>
              <a:rPr lang="zh-CN" altLang="en-US" sz="3200" dirty="0" smtClean="0"/>
              <a:t>再证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由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蕴涵的任意公式化成主合取范式后，都是</a:t>
            </a:r>
            <a:r>
              <a:rPr lang="en-US" altLang="zh-CN" sz="3200" dirty="0" smtClean="0"/>
              <a:t>G’</a:t>
            </a:r>
            <a:r>
              <a:rPr lang="zh-CN" altLang="en-US" sz="3200" dirty="0" smtClean="0"/>
              <a:t>中若干极大项的合取）</a:t>
            </a:r>
            <a:endParaRPr lang="en-US" altLang="zh-CN" sz="3200" dirty="0" smtClean="0"/>
          </a:p>
          <a:p>
            <a:pPr marL="0" indent="0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zh-CN" sz="3200" dirty="0" smtClean="0"/>
              <a:t>设公式</a:t>
            </a:r>
            <a:r>
              <a:rPr lang="en-US" altLang="zh-CN" sz="3200" dirty="0" smtClean="0"/>
              <a:t>H</a:t>
            </a:r>
            <a:r>
              <a:rPr lang="zh-CN" altLang="zh-CN" sz="3200" dirty="0" smtClean="0"/>
              <a:t>是</a:t>
            </a:r>
            <a:r>
              <a:rPr lang="en-US" altLang="zh-CN" sz="3200" dirty="0" smtClean="0"/>
              <a:t>S</a:t>
            </a:r>
            <a:r>
              <a:rPr lang="zh-CN" altLang="zh-CN" sz="3200" dirty="0" smtClean="0"/>
              <a:t>的一个任意逻辑结果，</a:t>
            </a:r>
            <a:r>
              <a:rPr lang="zh-CN" altLang="en-US" sz="3200" dirty="0" smtClean="0"/>
              <a:t>把</a:t>
            </a:r>
            <a:r>
              <a:rPr lang="en-US" altLang="zh-CN" sz="3200" dirty="0" smtClean="0"/>
              <a:t>H</a:t>
            </a:r>
            <a:r>
              <a:rPr lang="zh-CN" altLang="en-US" sz="3200" dirty="0" smtClean="0"/>
              <a:t>化成和其等价的主合取范式</a:t>
            </a:r>
            <a:r>
              <a:rPr lang="zh-CN" altLang="zh-CN" sz="3200" dirty="0" smtClean="0"/>
              <a:t>。现在要证</a:t>
            </a:r>
            <a:r>
              <a:rPr lang="en-US" altLang="zh-CN" sz="3200" dirty="0" smtClean="0"/>
              <a:t>H</a:t>
            </a:r>
            <a:r>
              <a:rPr lang="zh-CN" altLang="en-US" sz="3200" dirty="0" smtClean="0"/>
              <a:t>主合取范式中每一个</a:t>
            </a:r>
            <a:r>
              <a:rPr lang="zh-CN" altLang="zh-CN" sz="3200" dirty="0" smtClean="0"/>
              <a:t>极大项都在</a:t>
            </a:r>
            <a:r>
              <a:rPr lang="en-US" altLang="zh-CN" sz="3200" dirty="0" smtClean="0"/>
              <a:t>G</a:t>
            </a:r>
            <a:r>
              <a:rPr lang="zh-CN" altLang="zh-CN" sz="3200" dirty="0" smtClean="0"/>
              <a:t>的主合取范式</a:t>
            </a:r>
            <a:r>
              <a:rPr lang="en-US" altLang="zh-CN" sz="3200" dirty="0" smtClean="0"/>
              <a:t>G’</a:t>
            </a:r>
            <a:r>
              <a:rPr lang="zh-CN" altLang="zh-CN" sz="3200" dirty="0" smtClean="0"/>
              <a:t>中。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3200" dirty="0" smtClean="0">
                <a:solidFill>
                  <a:srgbClr val="FFC000"/>
                </a:solidFill>
              </a:rPr>
              <a:t>反证法：</a:t>
            </a:r>
            <a:r>
              <a:rPr lang="zh-CN" altLang="zh-CN" sz="3200" dirty="0" smtClean="0"/>
              <a:t>若不然，假设</a:t>
            </a:r>
            <a:r>
              <a:rPr lang="en-US" altLang="zh-CN" sz="3200" dirty="0" smtClean="0"/>
              <a:t>H</a:t>
            </a:r>
            <a:r>
              <a:rPr lang="zh-CN" altLang="zh-CN" sz="3200" dirty="0" smtClean="0"/>
              <a:t>中有一个极大项</a:t>
            </a:r>
            <a:r>
              <a:rPr lang="en-US" altLang="zh-CN" sz="3200" dirty="0" smtClean="0"/>
              <a:t>M</a:t>
            </a:r>
            <a:r>
              <a:rPr lang="en-US" altLang="zh-CN" sz="3200" baseline="-25000" dirty="0" smtClean="0"/>
              <a:t>k</a:t>
            </a:r>
            <a:r>
              <a:rPr lang="zh-CN" altLang="zh-CN" sz="3200" dirty="0" smtClean="0"/>
              <a:t>不在</a:t>
            </a:r>
            <a:r>
              <a:rPr lang="en-US" altLang="zh-CN" sz="3200" dirty="0" smtClean="0"/>
              <a:t>G</a:t>
            </a:r>
            <a:r>
              <a:rPr lang="zh-CN" altLang="zh-CN" sz="3200" dirty="0" smtClean="0"/>
              <a:t>的主合取范式中。则取使</a:t>
            </a:r>
            <a:r>
              <a:rPr lang="en-US" altLang="zh-CN" sz="3200" dirty="0" smtClean="0"/>
              <a:t>M</a:t>
            </a:r>
            <a:r>
              <a:rPr lang="en-US" altLang="zh-CN" sz="3200" baseline="-25000" dirty="0" smtClean="0"/>
              <a:t>k</a:t>
            </a:r>
            <a:r>
              <a:rPr lang="zh-CN" altLang="zh-CN" sz="3200" dirty="0" smtClean="0"/>
              <a:t>为</a:t>
            </a:r>
            <a:r>
              <a:rPr lang="en-US" altLang="zh-CN" sz="3200" dirty="0" smtClean="0"/>
              <a:t>0</a:t>
            </a:r>
            <a:r>
              <a:rPr lang="zh-CN" altLang="zh-CN" sz="3200" dirty="0" smtClean="0"/>
              <a:t>的解释</a:t>
            </a:r>
            <a:r>
              <a:rPr lang="en-US" altLang="zh-CN" sz="3200" dirty="0" smtClean="0"/>
              <a:t>I</a:t>
            </a:r>
            <a:r>
              <a:rPr lang="zh-CN" altLang="zh-CN" sz="3200" dirty="0" smtClean="0"/>
              <a:t>，</a:t>
            </a:r>
            <a:r>
              <a:rPr lang="zh-CN" altLang="en-US" sz="3200" dirty="0" smtClean="0"/>
              <a:t>该</a:t>
            </a:r>
            <a:r>
              <a:rPr lang="zh-CN" altLang="zh-CN" sz="3200" dirty="0" smtClean="0"/>
              <a:t>解释</a:t>
            </a:r>
            <a:r>
              <a:rPr lang="en-US" altLang="zh-CN" sz="3200" dirty="0" smtClean="0"/>
              <a:t>I</a:t>
            </a:r>
            <a:r>
              <a:rPr lang="zh-CN" altLang="zh-CN" sz="3200" dirty="0" smtClean="0"/>
              <a:t>使</a:t>
            </a:r>
            <a:r>
              <a:rPr lang="en-US" altLang="zh-CN" sz="3200" dirty="0" smtClean="0"/>
              <a:t>H</a:t>
            </a:r>
            <a:r>
              <a:rPr lang="zh-CN" altLang="zh-CN" sz="3200" dirty="0" smtClean="0"/>
              <a:t>取</a:t>
            </a:r>
            <a:r>
              <a:rPr lang="en-US" altLang="zh-CN" sz="3200" dirty="0" smtClean="0"/>
              <a:t>0</a:t>
            </a:r>
            <a:r>
              <a:rPr lang="zh-CN" altLang="zh-CN" sz="3200" dirty="0" smtClean="0"/>
              <a:t>值。而</a:t>
            </a:r>
            <a:r>
              <a:rPr lang="en-US" altLang="zh-CN" sz="3200" dirty="0" smtClean="0"/>
              <a:t>I</a:t>
            </a:r>
            <a:r>
              <a:rPr lang="zh-CN" altLang="zh-CN" sz="3200" dirty="0" smtClean="0"/>
              <a:t>使所有不等于</a:t>
            </a:r>
            <a:r>
              <a:rPr lang="en-US" altLang="zh-CN" sz="3200" dirty="0" smtClean="0"/>
              <a:t>M</a:t>
            </a:r>
            <a:r>
              <a:rPr lang="en-US" altLang="zh-CN" sz="3200" baseline="-25000" dirty="0" smtClean="0"/>
              <a:t>k</a:t>
            </a:r>
            <a:r>
              <a:rPr lang="zh-CN" altLang="zh-CN" sz="3200" dirty="0" smtClean="0"/>
              <a:t>的极大项都为</a:t>
            </a:r>
            <a:r>
              <a:rPr lang="en-US" altLang="zh-CN" sz="3200" dirty="0" smtClean="0"/>
              <a:t>1</a:t>
            </a:r>
            <a:r>
              <a:rPr lang="zh-CN" altLang="zh-CN" sz="3200" dirty="0" smtClean="0"/>
              <a:t>，则可有</a:t>
            </a:r>
            <a:r>
              <a:rPr lang="en-US" altLang="zh-CN" sz="3200" dirty="0" smtClean="0"/>
              <a:t>G</a:t>
            </a:r>
            <a:r>
              <a:rPr lang="zh-CN" altLang="zh-CN" sz="3200" dirty="0" smtClean="0"/>
              <a:t>的主合取范式</a:t>
            </a:r>
            <a:r>
              <a:rPr lang="en-US" altLang="zh-CN" sz="3200" dirty="0" smtClean="0"/>
              <a:t>G’</a:t>
            </a:r>
            <a:r>
              <a:rPr lang="zh-CN" altLang="zh-CN" sz="3200" dirty="0" smtClean="0"/>
              <a:t>在</a:t>
            </a:r>
            <a:r>
              <a:rPr lang="en-US" altLang="zh-CN" sz="3200" dirty="0" smtClean="0"/>
              <a:t>I</a:t>
            </a:r>
            <a:r>
              <a:rPr lang="zh-CN" altLang="zh-CN" sz="3200" dirty="0" smtClean="0"/>
              <a:t>下取</a:t>
            </a:r>
            <a:r>
              <a:rPr lang="en-US" altLang="zh-CN" sz="3200" dirty="0" smtClean="0"/>
              <a:t>1</a:t>
            </a:r>
            <a:r>
              <a:rPr lang="zh-CN" altLang="zh-CN" sz="3200" dirty="0" smtClean="0"/>
              <a:t>值，即</a:t>
            </a:r>
            <a:r>
              <a:rPr lang="en-US" altLang="zh-CN" sz="3200" dirty="0" smtClean="0"/>
              <a:t>G</a:t>
            </a:r>
            <a:r>
              <a:rPr lang="zh-CN" altLang="zh-CN" sz="3200" dirty="0" smtClean="0"/>
              <a:t>在</a:t>
            </a:r>
            <a:r>
              <a:rPr lang="en-US" altLang="zh-CN" sz="3200" dirty="0" smtClean="0"/>
              <a:t>I</a:t>
            </a:r>
            <a:r>
              <a:rPr lang="zh-CN" altLang="zh-CN" sz="3200" dirty="0" smtClean="0"/>
              <a:t>下取</a:t>
            </a:r>
            <a:r>
              <a:rPr lang="en-US" altLang="zh-CN" sz="3200" dirty="0" smtClean="0"/>
              <a:t>1</a:t>
            </a:r>
            <a:r>
              <a:rPr lang="zh-CN" altLang="zh-CN" sz="3200" dirty="0" smtClean="0"/>
              <a:t>值，这与</a:t>
            </a:r>
            <a:r>
              <a:rPr lang="en-US" altLang="zh-CN" sz="3200" dirty="0" smtClean="0"/>
              <a:t>G=&gt;H</a:t>
            </a:r>
            <a:r>
              <a:rPr lang="zh-CN" altLang="zh-CN" sz="3200" dirty="0" smtClean="0"/>
              <a:t>矛盾。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80579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0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26FD8E-5E77-4CEE-BBBE-9E99D5B38ECF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890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69421"/>
            <a:ext cx="8839200" cy="5826579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zh-CN" altLang="en-US" sz="3200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</a:t>
            </a:r>
            <a:r>
              <a:rPr lang="en-US" altLang="zh-CN" sz="3200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3.1-9 </a:t>
            </a:r>
            <a:r>
              <a:rPr lang="zh-CN" altLang="zh-CN" sz="3200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：若前提集合</a:t>
            </a:r>
            <a:r>
              <a:rPr lang="en-US" altLang="zh-CN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中的公式都是恒真的，</a:t>
            </a:r>
            <a:r>
              <a:rPr lang="en-US" altLang="zh-CN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是从</a:t>
            </a:r>
            <a:r>
              <a:rPr lang="en-US" altLang="zh-CN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出发的一个演绎的逻辑结果，则</a:t>
            </a:r>
            <a:r>
              <a:rPr lang="en-US" altLang="zh-CN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32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必是恒真公式</a:t>
            </a:r>
            <a:r>
              <a:rPr lang="zh-CN" altLang="zh-CN" sz="3200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kern="1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zh-CN" altLang="en-US" sz="3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sz="32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5090" indent="0">
              <a:spcAft>
                <a:spcPts val="0"/>
              </a:spcAft>
              <a:buNone/>
            </a:pPr>
            <a:r>
              <a:rPr lang="zh-CN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是由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，…，</a:t>
            </a:r>
            <a:r>
              <a:rPr lang="en-US" altLang="zh-CN" sz="32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构成的，则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，…，</a:t>
            </a:r>
            <a:r>
              <a:rPr lang="en-US" altLang="zh-CN" sz="32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是恒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真的</a:t>
            </a:r>
            <a:r>
              <a:rPr lang="en-US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那么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是恒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真的</a:t>
            </a:r>
            <a:r>
              <a:rPr lang="en-US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而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由已知有：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=&gt;G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，因此由蕴涵定义有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必为恒真公式</a:t>
            </a: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8F721-82BA-480D-B692-C90D4F7F0227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79446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333375"/>
            <a:ext cx="8839200" cy="55721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300" dirty="0">
                <a:solidFill>
                  <a:srgbClr val="FFCC00"/>
                </a:solidFill>
                <a:cs typeface="+mj-cs"/>
              </a:rPr>
              <a:t>习题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3.1-10.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设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G</a:t>
            </a:r>
            <a:r>
              <a:rPr lang="en-US" altLang="zh-CN" sz="3300" baseline="-25000" dirty="0">
                <a:solidFill>
                  <a:srgbClr val="FFCC00"/>
                </a:solidFill>
                <a:cs typeface="+mj-cs"/>
              </a:rPr>
              <a:t>1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，…，</a:t>
            </a:r>
            <a:r>
              <a:rPr lang="en-US" altLang="zh-CN" sz="3300" dirty="0" err="1">
                <a:solidFill>
                  <a:srgbClr val="FFCC00"/>
                </a:solidFill>
                <a:cs typeface="+mj-cs"/>
              </a:rPr>
              <a:t>G</a:t>
            </a:r>
            <a:r>
              <a:rPr lang="en-US" altLang="zh-CN" sz="3300" baseline="-25000" dirty="0" err="1">
                <a:solidFill>
                  <a:srgbClr val="FFCC00"/>
                </a:solidFill>
                <a:cs typeface="+mj-cs"/>
              </a:rPr>
              <a:t>n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是公式。证明：从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{G</a:t>
            </a:r>
            <a:r>
              <a:rPr lang="en-US" altLang="zh-CN" sz="3300" baseline="-25000" dirty="0">
                <a:solidFill>
                  <a:srgbClr val="FFCC00"/>
                </a:solidFill>
                <a:cs typeface="+mj-cs"/>
              </a:rPr>
              <a:t>1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，…，</a:t>
            </a:r>
            <a:r>
              <a:rPr lang="en-US" altLang="zh-CN" sz="3300" dirty="0" err="1">
                <a:solidFill>
                  <a:srgbClr val="FFCC00"/>
                </a:solidFill>
                <a:cs typeface="+mj-cs"/>
              </a:rPr>
              <a:t>G</a:t>
            </a:r>
            <a:r>
              <a:rPr lang="en-US" altLang="zh-CN" sz="3300" baseline="-25000" dirty="0" err="1">
                <a:solidFill>
                  <a:srgbClr val="FFCC00"/>
                </a:solidFill>
                <a:cs typeface="+mj-cs"/>
              </a:rPr>
              <a:t>n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}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出发可演绎出公式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G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的充要条件是从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{G</a:t>
            </a:r>
            <a:r>
              <a:rPr lang="en-US" altLang="zh-CN" sz="3300" baseline="-25000" dirty="0">
                <a:solidFill>
                  <a:srgbClr val="FFCC00"/>
                </a:solidFill>
                <a:cs typeface="+mj-cs"/>
              </a:rPr>
              <a:t>1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，…，</a:t>
            </a:r>
            <a:r>
              <a:rPr lang="en-US" altLang="zh-CN" sz="3300" dirty="0" err="1">
                <a:solidFill>
                  <a:srgbClr val="FFCC00"/>
                </a:solidFill>
                <a:cs typeface="+mj-cs"/>
              </a:rPr>
              <a:t>G</a:t>
            </a:r>
            <a:r>
              <a:rPr lang="en-US" altLang="zh-CN" sz="3300" baseline="-25000" dirty="0" err="1">
                <a:solidFill>
                  <a:srgbClr val="FFCC00"/>
                </a:solidFill>
                <a:cs typeface="+mj-cs"/>
              </a:rPr>
              <a:t>n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，</a:t>
            </a:r>
            <a:r>
              <a:rPr lang="en-US" altLang="zh-CN" sz="3300" dirty="0">
                <a:solidFill>
                  <a:srgbClr val="FFCC00"/>
                </a:solidFill>
                <a:cs typeface="+mj-cs"/>
                <a:sym typeface="Symbol"/>
              </a:rPr>
              <a:t>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G}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出发可演绎出公式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(R</a:t>
            </a:r>
            <a:r>
              <a:rPr lang="en-US" altLang="zh-CN" sz="3300" dirty="0">
                <a:solidFill>
                  <a:srgbClr val="FFCC00"/>
                </a:solidFill>
                <a:cs typeface="+mj-cs"/>
                <a:sym typeface="Symbol"/>
              </a:rPr>
              <a:t>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R</a:t>
            </a:r>
            <a:r>
              <a:rPr lang="en-US" altLang="zh-CN" sz="3300" dirty="0" smtClean="0">
                <a:solidFill>
                  <a:srgbClr val="FFCC00"/>
                </a:solidFill>
                <a:cs typeface="+mj-cs"/>
              </a:rPr>
              <a:t>).</a:t>
            </a:r>
            <a:r>
              <a:rPr lang="zh-CN" altLang="zh-CN" sz="3300" dirty="0" smtClean="0">
                <a:solidFill>
                  <a:srgbClr val="FFCC00"/>
                </a:solidFill>
                <a:cs typeface="+mj-cs"/>
              </a:rPr>
              <a:t>其中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R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为任意公式。</a:t>
            </a:r>
            <a:r>
              <a:rPr lang="zh-CN" altLang="zh-CN" sz="3300" b="0" dirty="0">
                <a:solidFill>
                  <a:srgbClr val="FFCC00"/>
                </a:solidFill>
                <a:latin typeface="Arial Black"/>
                <a:cs typeface="+mj-cs"/>
              </a:rPr>
              <a:t/>
            </a:r>
            <a:br>
              <a:rPr lang="zh-CN" altLang="zh-CN" sz="3300" b="0" dirty="0">
                <a:solidFill>
                  <a:srgbClr val="FFCC00"/>
                </a:solidFill>
                <a:latin typeface="Arial Black"/>
                <a:cs typeface="+mj-cs"/>
              </a:rPr>
            </a:br>
            <a:r>
              <a:rPr lang="zh-CN" altLang="en-US" sz="3300" dirty="0" smtClean="0"/>
              <a:t>证明：</a:t>
            </a:r>
            <a:r>
              <a:rPr lang="zh-CN" altLang="zh-CN" sz="3300" dirty="0" smtClean="0"/>
              <a:t>必要性，即已知：</a:t>
            </a:r>
            <a:r>
              <a:rPr lang="en-US" altLang="zh-CN" sz="3300" dirty="0" smtClean="0"/>
              <a:t>{G</a:t>
            </a:r>
            <a:r>
              <a:rPr lang="en-US" altLang="zh-CN" sz="3300" baseline="-25000" dirty="0" smtClean="0"/>
              <a:t>1</a:t>
            </a:r>
            <a:r>
              <a:rPr lang="zh-CN" altLang="zh-CN" sz="3300" dirty="0" smtClean="0"/>
              <a:t>，…，</a:t>
            </a:r>
            <a:r>
              <a:rPr lang="en-US" altLang="zh-CN" sz="3300" dirty="0" err="1" smtClean="0"/>
              <a:t>G</a:t>
            </a:r>
            <a:r>
              <a:rPr lang="en-US" altLang="zh-CN" sz="3300" baseline="-25000" dirty="0" err="1" smtClean="0"/>
              <a:t>n</a:t>
            </a:r>
            <a:r>
              <a:rPr lang="en-US" altLang="zh-CN" sz="3300" dirty="0" smtClean="0"/>
              <a:t>}</a:t>
            </a:r>
            <a:r>
              <a:rPr lang="en-US" altLang="zh-CN" sz="3300" dirty="0" smtClean="0">
                <a:sym typeface="Symbol" panose="05050102010706020507" pitchFamily="18" charset="2"/>
              </a:rPr>
              <a:t></a:t>
            </a:r>
            <a:r>
              <a:rPr lang="en-US" altLang="zh-CN" sz="3300" dirty="0" smtClean="0"/>
              <a:t> G</a:t>
            </a:r>
            <a:r>
              <a:rPr lang="zh-CN" altLang="zh-CN" sz="3300" dirty="0" smtClean="0"/>
              <a:t>，有</a:t>
            </a:r>
            <a:r>
              <a:rPr lang="en-US" altLang="zh-CN" sz="3300" dirty="0" smtClean="0"/>
              <a:t>(G</a:t>
            </a:r>
            <a:r>
              <a:rPr lang="en-US" altLang="zh-CN" sz="3300" baseline="-25000" dirty="0" smtClean="0"/>
              <a:t>1</a:t>
            </a:r>
            <a:r>
              <a:rPr lang="en-US" altLang="zh-CN" sz="3300" dirty="0" smtClean="0">
                <a:sym typeface="Symbol"/>
              </a:rPr>
              <a:t></a:t>
            </a:r>
            <a:r>
              <a:rPr lang="en-US" altLang="zh-CN" sz="3300" dirty="0" smtClean="0"/>
              <a:t>…</a:t>
            </a:r>
            <a:r>
              <a:rPr lang="en-US" altLang="zh-CN" sz="3300" dirty="0" smtClean="0">
                <a:sym typeface="Symbol"/>
              </a:rPr>
              <a:t>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G</a:t>
            </a:r>
            <a:r>
              <a:rPr lang="en-US" altLang="zh-CN" sz="3300" baseline="-25000" dirty="0" err="1" smtClean="0"/>
              <a:t>n</a:t>
            </a:r>
            <a:r>
              <a:rPr lang="en-US" altLang="zh-CN" sz="3300" dirty="0" smtClean="0"/>
              <a:t>)</a:t>
            </a:r>
            <a:r>
              <a:rPr lang="en-US" altLang="zh-CN" sz="3300" dirty="0" smtClean="0">
                <a:sym typeface="Symbol"/>
              </a:rPr>
              <a:t></a:t>
            </a:r>
            <a:r>
              <a:rPr lang="en-US" altLang="zh-CN" sz="3300" dirty="0" smtClean="0"/>
              <a:t>G</a:t>
            </a:r>
            <a:r>
              <a:rPr lang="zh-CN" altLang="zh-CN" sz="3300" dirty="0" smtClean="0"/>
              <a:t>恒真，即</a:t>
            </a:r>
            <a:r>
              <a:rPr lang="en-US" altLang="zh-CN" sz="3300" dirty="0" smtClean="0">
                <a:sym typeface="Symbol"/>
              </a:rPr>
              <a:t></a:t>
            </a:r>
            <a:r>
              <a:rPr lang="en-US" altLang="zh-CN" sz="3300" dirty="0" smtClean="0"/>
              <a:t>(G</a:t>
            </a:r>
            <a:r>
              <a:rPr lang="en-US" altLang="zh-CN" sz="3300" baseline="-25000" dirty="0" smtClean="0"/>
              <a:t>1</a:t>
            </a:r>
            <a:r>
              <a:rPr lang="en-US" altLang="zh-CN" sz="3300" dirty="0" smtClean="0">
                <a:sym typeface="Symbol"/>
              </a:rPr>
              <a:t></a:t>
            </a:r>
            <a:r>
              <a:rPr lang="en-US" altLang="zh-CN" sz="3300" dirty="0" smtClean="0"/>
              <a:t>…</a:t>
            </a:r>
            <a:r>
              <a:rPr lang="en-US" altLang="zh-CN" sz="3300" dirty="0" smtClean="0">
                <a:sym typeface="Symbol"/>
              </a:rPr>
              <a:t>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G</a:t>
            </a:r>
            <a:r>
              <a:rPr lang="en-US" altLang="zh-CN" sz="3300" baseline="-25000" dirty="0" err="1" smtClean="0"/>
              <a:t>n</a:t>
            </a:r>
            <a:r>
              <a:rPr lang="en-US" altLang="zh-CN" sz="3300" baseline="-25000" dirty="0" smtClean="0"/>
              <a:t> </a:t>
            </a:r>
            <a:r>
              <a:rPr lang="en-US" altLang="zh-CN" sz="3300" dirty="0" smtClean="0"/>
              <a:t>)</a:t>
            </a:r>
            <a:r>
              <a:rPr lang="en-US" altLang="zh-CN" sz="3300" dirty="0" smtClean="0">
                <a:sym typeface="Symbol"/>
              </a:rPr>
              <a:t></a:t>
            </a:r>
            <a:r>
              <a:rPr lang="en-US" altLang="zh-CN" sz="3300" dirty="0" smtClean="0"/>
              <a:t> G</a:t>
            </a:r>
            <a:r>
              <a:rPr lang="zh-CN" altLang="zh-CN" sz="3300" dirty="0" smtClean="0"/>
              <a:t>恒真，那么对上式取非有</a:t>
            </a:r>
            <a:r>
              <a:rPr lang="en-US" altLang="zh-CN" sz="3300" dirty="0" smtClean="0"/>
              <a:t>G</a:t>
            </a:r>
            <a:r>
              <a:rPr lang="en-US" altLang="zh-CN" sz="3300" baseline="-25000" dirty="0" smtClean="0"/>
              <a:t>1</a:t>
            </a:r>
            <a:r>
              <a:rPr lang="en-US" altLang="zh-CN" sz="3300" dirty="0" smtClean="0">
                <a:sym typeface="Symbol"/>
              </a:rPr>
              <a:t></a:t>
            </a:r>
            <a:r>
              <a:rPr lang="en-US" altLang="zh-CN" sz="3300" dirty="0" smtClean="0"/>
              <a:t>…</a:t>
            </a:r>
            <a:r>
              <a:rPr lang="en-US" altLang="zh-CN" sz="3300" dirty="0" smtClean="0">
                <a:sym typeface="Symbol"/>
              </a:rPr>
              <a:t>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G</a:t>
            </a:r>
            <a:r>
              <a:rPr lang="en-US" altLang="zh-CN" sz="3300" baseline="-25000" dirty="0" err="1" smtClean="0"/>
              <a:t>n</a:t>
            </a:r>
            <a:r>
              <a:rPr lang="en-US" altLang="zh-CN" sz="3300" dirty="0" smtClean="0">
                <a:sym typeface="Symbol"/>
              </a:rPr>
              <a:t></a:t>
            </a:r>
            <a:r>
              <a:rPr lang="en-US" altLang="zh-CN" sz="3300" dirty="0" smtClean="0"/>
              <a:t>G</a:t>
            </a:r>
            <a:r>
              <a:rPr lang="zh-CN" altLang="zh-CN" sz="3300" dirty="0" smtClean="0"/>
              <a:t>恒假</a:t>
            </a:r>
            <a:r>
              <a:rPr lang="en-US" altLang="zh-CN" sz="3300" dirty="0" smtClean="0"/>
              <a:t>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/>
              <a:t>(G</a:t>
            </a:r>
            <a:r>
              <a:rPr lang="en-US" altLang="zh-CN" sz="3300" baseline="-25000" dirty="0" smtClean="0"/>
              <a:t>1</a:t>
            </a:r>
            <a:r>
              <a:rPr lang="en-US" altLang="zh-CN" sz="3300" dirty="0">
                <a:sym typeface="Symbol"/>
              </a:rPr>
              <a:t></a:t>
            </a:r>
            <a:r>
              <a:rPr lang="en-US" altLang="zh-CN" sz="3300" dirty="0"/>
              <a:t>…</a:t>
            </a:r>
            <a:r>
              <a:rPr lang="en-US" altLang="zh-CN" sz="3300" dirty="0">
                <a:sym typeface="Symbol"/>
              </a:rPr>
              <a:t></a:t>
            </a:r>
            <a:r>
              <a:rPr lang="en-US" altLang="zh-CN" sz="3300" dirty="0"/>
              <a:t> </a:t>
            </a:r>
            <a:r>
              <a:rPr lang="en-US" altLang="zh-CN" sz="3300" dirty="0" err="1"/>
              <a:t>G</a:t>
            </a:r>
            <a:r>
              <a:rPr lang="en-US" altLang="zh-CN" sz="3300" baseline="-25000" dirty="0" err="1"/>
              <a:t>n</a:t>
            </a:r>
            <a:r>
              <a:rPr lang="en-US" altLang="zh-CN" sz="3300" dirty="0">
                <a:sym typeface="Symbol"/>
              </a:rPr>
              <a:t></a:t>
            </a:r>
            <a:r>
              <a:rPr lang="en-US" altLang="zh-CN" sz="3300" dirty="0" smtClean="0"/>
              <a:t>G)</a:t>
            </a:r>
            <a:r>
              <a:rPr lang="en-US" altLang="zh-CN" sz="3300" dirty="0">
                <a:sym typeface="Symbol"/>
              </a:rPr>
              <a:t> </a:t>
            </a:r>
            <a:r>
              <a:rPr lang="en-US" altLang="zh-CN" sz="3300" dirty="0" smtClean="0">
                <a:sym typeface="Symbol"/>
              </a:rPr>
              <a:t></a:t>
            </a:r>
            <a:r>
              <a:rPr lang="en-US" altLang="zh-CN" sz="3300" dirty="0"/>
              <a:t>(R</a:t>
            </a:r>
            <a:r>
              <a:rPr lang="en-US" altLang="zh-CN" sz="3300" dirty="0">
                <a:sym typeface="Symbol"/>
              </a:rPr>
              <a:t></a:t>
            </a:r>
            <a:r>
              <a:rPr lang="en-US" altLang="zh-CN" sz="3300" dirty="0"/>
              <a:t>R</a:t>
            </a:r>
            <a:r>
              <a:rPr lang="en-US" altLang="zh-CN" sz="3300" dirty="0" smtClean="0"/>
              <a:t>)</a:t>
            </a:r>
            <a:r>
              <a:rPr lang="zh-CN" altLang="en-US" sz="3300" dirty="0" smtClean="0"/>
              <a:t>恒真，</a:t>
            </a:r>
            <a:endParaRPr lang="en-US" altLang="zh-CN" sz="330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/>
              <a:t>则有</a:t>
            </a:r>
            <a:r>
              <a:rPr lang="en-US" altLang="zh-CN" sz="3300" dirty="0" smtClean="0"/>
              <a:t>(G</a:t>
            </a:r>
            <a:r>
              <a:rPr lang="en-US" altLang="zh-CN" sz="3300" baseline="-25000" dirty="0" smtClean="0"/>
              <a:t>1</a:t>
            </a:r>
            <a:r>
              <a:rPr lang="en-US" altLang="zh-CN" sz="3300" dirty="0" smtClean="0">
                <a:sym typeface="Symbol"/>
              </a:rPr>
              <a:t></a:t>
            </a:r>
            <a:r>
              <a:rPr lang="en-US" altLang="zh-CN" sz="3300" dirty="0" smtClean="0"/>
              <a:t>…</a:t>
            </a:r>
            <a:r>
              <a:rPr lang="en-US" altLang="zh-CN" sz="3300" dirty="0" smtClean="0">
                <a:sym typeface="Symbol"/>
              </a:rPr>
              <a:t>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G</a:t>
            </a:r>
            <a:r>
              <a:rPr lang="en-US" altLang="zh-CN" sz="3300" baseline="-25000" dirty="0" err="1" smtClean="0"/>
              <a:t>n</a:t>
            </a:r>
            <a:r>
              <a:rPr lang="en-US" altLang="zh-CN" sz="3300" dirty="0" smtClean="0">
                <a:sym typeface="Symbol"/>
              </a:rPr>
              <a:t></a:t>
            </a:r>
            <a:r>
              <a:rPr lang="en-US" altLang="zh-CN" sz="3300" dirty="0" smtClean="0"/>
              <a:t>G) </a:t>
            </a:r>
            <a:r>
              <a:rPr lang="en-US" altLang="zh-CN" sz="3300" dirty="0">
                <a:solidFill>
                  <a:srgbClr val="FFFFFF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3300" dirty="0" smtClean="0"/>
              <a:t> (R</a:t>
            </a:r>
            <a:r>
              <a:rPr lang="en-US" altLang="zh-CN" sz="3300" dirty="0" smtClean="0">
                <a:sym typeface="Symbol"/>
              </a:rPr>
              <a:t></a:t>
            </a:r>
            <a:r>
              <a:rPr lang="en-US" altLang="zh-CN" sz="3300" dirty="0" smtClean="0"/>
              <a:t>R)</a:t>
            </a:r>
            <a:r>
              <a:rPr lang="zh-CN" altLang="zh-CN" sz="3300" dirty="0" smtClean="0"/>
              <a:t>，即从</a:t>
            </a:r>
            <a:r>
              <a:rPr lang="en-US" altLang="zh-CN" sz="3300" dirty="0" smtClean="0"/>
              <a:t>{G</a:t>
            </a:r>
            <a:r>
              <a:rPr lang="en-US" altLang="zh-CN" sz="3300" baseline="-25000" dirty="0" smtClean="0"/>
              <a:t>1</a:t>
            </a:r>
            <a:r>
              <a:rPr lang="zh-CN" altLang="zh-CN" sz="3300" dirty="0" smtClean="0"/>
              <a:t>，…，</a:t>
            </a:r>
            <a:r>
              <a:rPr lang="en-US" altLang="zh-CN" sz="3300" dirty="0" err="1" smtClean="0"/>
              <a:t>G</a:t>
            </a:r>
            <a:r>
              <a:rPr lang="en-US" altLang="zh-CN" sz="3300" baseline="-25000" dirty="0" err="1" smtClean="0"/>
              <a:t>n</a:t>
            </a:r>
            <a:r>
              <a:rPr lang="zh-CN" altLang="zh-CN" sz="3300" dirty="0" smtClean="0"/>
              <a:t>，</a:t>
            </a:r>
            <a:r>
              <a:rPr lang="en-US" altLang="zh-CN" sz="3300" dirty="0" smtClean="0">
                <a:sym typeface="Symbol"/>
              </a:rPr>
              <a:t></a:t>
            </a:r>
            <a:r>
              <a:rPr lang="en-US" altLang="zh-CN" sz="3300" dirty="0" smtClean="0"/>
              <a:t>G}</a:t>
            </a:r>
            <a:r>
              <a:rPr lang="zh-CN" altLang="zh-CN" sz="3300" dirty="0" smtClean="0"/>
              <a:t>出发可演绎出公式</a:t>
            </a:r>
            <a:r>
              <a:rPr lang="en-US" altLang="zh-CN" sz="3300" dirty="0" smtClean="0"/>
              <a:t>(R</a:t>
            </a:r>
            <a:r>
              <a:rPr lang="en-US" altLang="zh-CN" sz="3300" dirty="0" smtClean="0">
                <a:sym typeface="Symbol"/>
              </a:rPr>
              <a:t></a:t>
            </a:r>
            <a:r>
              <a:rPr lang="en-US" altLang="zh-CN" sz="3300" dirty="0" smtClean="0"/>
              <a:t>R</a:t>
            </a:r>
            <a:r>
              <a:rPr lang="en-US" altLang="zh-CN" sz="2800" dirty="0" smtClean="0"/>
              <a:t>).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81603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160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27A135-5308-4177-8A9B-BA5F84771AF4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778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44624"/>
            <a:ext cx="8839200" cy="6119813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rgbClr val="FFCC00"/>
              </a:buClr>
              <a:defRPr/>
            </a:pPr>
            <a:r>
              <a:rPr lang="zh-CN" altLang="en-US" sz="3300" dirty="0">
                <a:solidFill>
                  <a:srgbClr val="FFCC00"/>
                </a:solidFill>
                <a:cs typeface="+mj-cs"/>
              </a:rPr>
              <a:t>习题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3.1-10.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设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G</a:t>
            </a:r>
            <a:r>
              <a:rPr lang="en-US" altLang="zh-CN" sz="3300" baseline="-25000" dirty="0">
                <a:solidFill>
                  <a:srgbClr val="FFCC00"/>
                </a:solidFill>
                <a:cs typeface="+mj-cs"/>
              </a:rPr>
              <a:t>1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，…，</a:t>
            </a:r>
            <a:r>
              <a:rPr lang="en-US" altLang="zh-CN" sz="3300" dirty="0" err="1">
                <a:solidFill>
                  <a:srgbClr val="FFCC00"/>
                </a:solidFill>
                <a:cs typeface="+mj-cs"/>
              </a:rPr>
              <a:t>G</a:t>
            </a:r>
            <a:r>
              <a:rPr lang="en-US" altLang="zh-CN" sz="3300" baseline="-25000" dirty="0" err="1">
                <a:solidFill>
                  <a:srgbClr val="FFCC00"/>
                </a:solidFill>
                <a:cs typeface="+mj-cs"/>
              </a:rPr>
              <a:t>n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是公式。证明：从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{G</a:t>
            </a:r>
            <a:r>
              <a:rPr lang="en-US" altLang="zh-CN" sz="3300" baseline="-25000" dirty="0">
                <a:solidFill>
                  <a:srgbClr val="FFCC00"/>
                </a:solidFill>
                <a:cs typeface="+mj-cs"/>
              </a:rPr>
              <a:t>1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，…，</a:t>
            </a:r>
            <a:r>
              <a:rPr lang="en-US" altLang="zh-CN" sz="3300" dirty="0" err="1">
                <a:solidFill>
                  <a:srgbClr val="FFCC00"/>
                </a:solidFill>
                <a:cs typeface="+mj-cs"/>
              </a:rPr>
              <a:t>G</a:t>
            </a:r>
            <a:r>
              <a:rPr lang="en-US" altLang="zh-CN" sz="3300" baseline="-25000" dirty="0" err="1">
                <a:solidFill>
                  <a:srgbClr val="FFCC00"/>
                </a:solidFill>
                <a:cs typeface="+mj-cs"/>
              </a:rPr>
              <a:t>n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}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出发可演绎出公式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G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的充要条件是从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{G</a:t>
            </a:r>
            <a:r>
              <a:rPr lang="en-US" altLang="zh-CN" sz="3300" baseline="-25000" dirty="0">
                <a:solidFill>
                  <a:srgbClr val="FFCC00"/>
                </a:solidFill>
                <a:cs typeface="+mj-cs"/>
              </a:rPr>
              <a:t>1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，…，</a:t>
            </a:r>
            <a:r>
              <a:rPr lang="en-US" altLang="zh-CN" sz="3300" dirty="0" err="1">
                <a:solidFill>
                  <a:srgbClr val="FFCC00"/>
                </a:solidFill>
                <a:cs typeface="+mj-cs"/>
              </a:rPr>
              <a:t>G</a:t>
            </a:r>
            <a:r>
              <a:rPr lang="en-US" altLang="zh-CN" sz="3300" baseline="-25000" dirty="0" err="1">
                <a:solidFill>
                  <a:srgbClr val="FFCC00"/>
                </a:solidFill>
                <a:cs typeface="+mj-cs"/>
              </a:rPr>
              <a:t>n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，</a:t>
            </a:r>
            <a:r>
              <a:rPr lang="en-US" altLang="zh-CN" sz="3300" dirty="0">
                <a:solidFill>
                  <a:srgbClr val="FFCC00"/>
                </a:solidFill>
                <a:cs typeface="+mj-cs"/>
                <a:sym typeface="Symbol"/>
              </a:rPr>
              <a:t>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G}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出发可演绎出公式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(R</a:t>
            </a:r>
            <a:r>
              <a:rPr lang="en-US" altLang="zh-CN" sz="3300" dirty="0">
                <a:solidFill>
                  <a:srgbClr val="FFCC00"/>
                </a:solidFill>
                <a:cs typeface="+mj-cs"/>
                <a:sym typeface="Symbol"/>
              </a:rPr>
              <a:t>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R)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。其中</a:t>
            </a:r>
            <a:r>
              <a:rPr lang="en-US" altLang="zh-CN" sz="3300" dirty="0">
                <a:solidFill>
                  <a:srgbClr val="FFCC00"/>
                </a:solidFill>
                <a:cs typeface="+mj-cs"/>
              </a:rPr>
              <a:t>R</a:t>
            </a:r>
            <a:r>
              <a:rPr lang="zh-CN" altLang="zh-CN" sz="3300" dirty="0">
                <a:solidFill>
                  <a:srgbClr val="FFCC00"/>
                </a:solidFill>
                <a:cs typeface="+mj-cs"/>
              </a:rPr>
              <a:t>为任意公式</a:t>
            </a:r>
            <a:r>
              <a:rPr lang="zh-CN" altLang="zh-CN" sz="3300" dirty="0" smtClean="0">
                <a:solidFill>
                  <a:srgbClr val="FFCC00"/>
                </a:solidFill>
                <a:cs typeface="+mj-cs"/>
              </a:rPr>
              <a:t>。</a:t>
            </a:r>
            <a:endParaRPr lang="en-US" altLang="zh-CN" sz="3300" dirty="0" smtClean="0">
              <a:solidFill>
                <a:srgbClr val="FFCC00"/>
              </a:solidFill>
              <a:cs typeface="+mj-cs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zh-CN" altLang="zh-CN" sz="3300" b="0" dirty="0">
                <a:solidFill>
                  <a:srgbClr val="FFCC00"/>
                </a:solidFill>
                <a:latin typeface="Arial Black"/>
                <a:cs typeface="+mj-cs"/>
              </a:rPr>
              <a:t/>
            </a:r>
            <a:br>
              <a:rPr lang="zh-CN" altLang="zh-CN" sz="3300" b="0" dirty="0">
                <a:solidFill>
                  <a:srgbClr val="FFCC00"/>
                </a:solidFill>
                <a:latin typeface="Arial Black"/>
                <a:cs typeface="+mj-cs"/>
              </a:rPr>
            </a:br>
            <a:r>
              <a:rPr lang="zh-CN" altLang="en-US" sz="3300" b="0" dirty="0" smtClean="0">
                <a:latin typeface="Arial Black"/>
                <a:cs typeface="+mj-cs"/>
              </a:rPr>
              <a:t>证明：</a:t>
            </a:r>
            <a:r>
              <a:rPr lang="zh-CN" altLang="zh-CN" sz="3300" dirty="0" smtClean="0">
                <a:solidFill>
                  <a:srgbClr val="FFFFFF"/>
                </a:solidFill>
              </a:rPr>
              <a:t>充分性</a:t>
            </a:r>
            <a:r>
              <a:rPr lang="zh-CN" altLang="zh-CN" sz="3300" dirty="0">
                <a:solidFill>
                  <a:srgbClr val="FFFFFF"/>
                </a:solidFill>
              </a:rPr>
              <a:t>，即</a:t>
            </a:r>
            <a:r>
              <a:rPr lang="en-US" altLang="zh-CN" sz="3300" dirty="0">
                <a:solidFill>
                  <a:srgbClr val="FFFFFF"/>
                </a:solidFill>
              </a:rPr>
              <a:t>{G</a:t>
            </a:r>
            <a:r>
              <a:rPr lang="en-US" altLang="zh-CN" sz="3300" baseline="-25000" dirty="0">
                <a:solidFill>
                  <a:srgbClr val="FFFFFF"/>
                </a:solidFill>
              </a:rPr>
              <a:t>1</a:t>
            </a:r>
            <a:r>
              <a:rPr lang="zh-CN" altLang="zh-CN" sz="3300" dirty="0">
                <a:solidFill>
                  <a:srgbClr val="FFFFFF"/>
                </a:solidFill>
              </a:rPr>
              <a:t>，…，</a:t>
            </a:r>
            <a:r>
              <a:rPr lang="en-US" altLang="zh-CN" sz="3300" dirty="0" err="1" smtClean="0">
                <a:solidFill>
                  <a:srgbClr val="FFFFFF"/>
                </a:solidFill>
              </a:rPr>
              <a:t>G</a:t>
            </a:r>
            <a:r>
              <a:rPr lang="en-US" altLang="zh-CN" sz="3300" baseline="-25000" dirty="0" err="1" smtClean="0">
                <a:solidFill>
                  <a:srgbClr val="FFFFFF"/>
                </a:solidFill>
              </a:rPr>
              <a:t>n</a:t>
            </a:r>
            <a:r>
              <a:rPr lang="zh-CN" altLang="en-US" sz="3300" dirty="0" smtClean="0">
                <a:solidFill>
                  <a:srgbClr val="FFFFFF"/>
                </a:solidFill>
              </a:rPr>
              <a:t>，</a:t>
            </a:r>
            <a:r>
              <a:rPr lang="en-US" altLang="zh-CN" sz="3300" dirty="0" smtClean="0">
                <a:solidFill>
                  <a:srgbClr val="FFFFFF"/>
                </a:solidFill>
                <a:sym typeface="Symbol"/>
              </a:rPr>
              <a:t></a:t>
            </a:r>
            <a:r>
              <a:rPr lang="en-US" altLang="zh-CN" sz="3300" dirty="0">
                <a:solidFill>
                  <a:srgbClr val="FFFFFF"/>
                </a:solidFill>
              </a:rPr>
              <a:t>G</a:t>
            </a:r>
            <a:r>
              <a:rPr lang="en-US" altLang="zh-CN" sz="3300" dirty="0" smtClean="0">
                <a:solidFill>
                  <a:srgbClr val="FFFFFF"/>
                </a:solidFill>
              </a:rPr>
              <a:t>}</a:t>
            </a:r>
            <a:r>
              <a:rPr lang="en-US" altLang="zh-CN" sz="3300" dirty="0" smtClean="0">
                <a:solidFill>
                  <a:srgbClr val="FFFFFF"/>
                </a:solidFill>
                <a:sym typeface="Symbol" panose="05050102010706020507" pitchFamily="18" charset="2"/>
              </a:rPr>
              <a:t> </a:t>
            </a:r>
            <a:r>
              <a:rPr lang="en-US" altLang="zh-CN" sz="3300" dirty="0" smtClean="0">
                <a:solidFill>
                  <a:srgbClr val="FFFFFF"/>
                </a:solidFill>
              </a:rPr>
              <a:t>(</a:t>
            </a:r>
            <a:r>
              <a:rPr lang="en-US" altLang="zh-CN" sz="3300" dirty="0">
                <a:solidFill>
                  <a:srgbClr val="FFFFFF"/>
                </a:solidFill>
              </a:rPr>
              <a:t>R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</a:t>
            </a:r>
            <a:r>
              <a:rPr lang="en-US" altLang="zh-CN" sz="3300" dirty="0">
                <a:solidFill>
                  <a:srgbClr val="FFFFFF"/>
                </a:solidFill>
              </a:rPr>
              <a:t>R)</a:t>
            </a:r>
            <a:r>
              <a:rPr lang="zh-CN" altLang="zh-CN" sz="3300" dirty="0">
                <a:solidFill>
                  <a:srgbClr val="FFFFFF"/>
                </a:solidFill>
              </a:rPr>
              <a:t>，可</a:t>
            </a:r>
            <a:r>
              <a:rPr lang="zh-CN" altLang="zh-CN" sz="3300" dirty="0" smtClean="0">
                <a:solidFill>
                  <a:srgbClr val="FFFFFF"/>
                </a:solidFill>
              </a:rPr>
              <a:t>有</a:t>
            </a:r>
            <a:r>
              <a:rPr lang="en-US" altLang="zh-CN" sz="3300" dirty="0" smtClean="0">
                <a:solidFill>
                  <a:srgbClr val="FFFFFF"/>
                </a:solidFill>
              </a:rPr>
              <a:t>G</a:t>
            </a:r>
            <a:r>
              <a:rPr lang="en-US" altLang="zh-CN" sz="3300" baseline="-25000" dirty="0" smtClean="0">
                <a:solidFill>
                  <a:srgbClr val="FFFFFF"/>
                </a:solidFill>
              </a:rPr>
              <a:t>1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</a:t>
            </a:r>
            <a:r>
              <a:rPr lang="en-US" altLang="zh-CN" sz="3300" dirty="0">
                <a:solidFill>
                  <a:srgbClr val="FFFFFF"/>
                </a:solidFill>
              </a:rPr>
              <a:t>…</a:t>
            </a:r>
            <a:r>
              <a:rPr lang="en-US" altLang="zh-CN" sz="3300" dirty="0" smtClean="0">
                <a:solidFill>
                  <a:srgbClr val="FFFFFF"/>
                </a:solidFill>
                <a:sym typeface="Symbol"/>
              </a:rPr>
              <a:t></a:t>
            </a:r>
            <a:r>
              <a:rPr lang="en-US" altLang="zh-CN" sz="3300" dirty="0" err="1" smtClean="0">
                <a:solidFill>
                  <a:srgbClr val="FFFFFF"/>
                </a:solidFill>
              </a:rPr>
              <a:t>G</a:t>
            </a:r>
            <a:r>
              <a:rPr lang="en-US" altLang="zh-CN" sz="3300" baseline="-25000" dirty="0" err="1" smtClean="0">
                <a:solidFill>
                  <a:srgbClr val="FFFFFF"/>
                </a:solidFill>
              </a:rPr>
              <a:t>n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</a:t>
            </a:r>
            <a:r>
              <a:rPr lang="en-US" altLang="zh-CN" sz="3300" dirty="0" smtClean="0">
                <a:solidFill>
                  <a:srgbClr val="FFFFFF"/>
                </a:solidFill>
              </a:rPr>
              <a:t>G</a:t>
            </a:r>
            <a:r>
              <a:rPr lang="en-US" altLang="zh-CN" sz="3300" dirty="0">
                <a:sym typeface="Symbol" panose="05050102010706020507" pitchFamily="18" charset="2"/>
              </a:rPr>
              <a:t>  </a:t>
            </a:r>
            <a:r>
              <a:rPr lang="en-US" altLang="zh-CN" sz="3300" dirty="0" smtClean="0">
                <a:solidFill>
                  <a:srgbClr val="FFFFFF"/>
                </a:solidFill>
              </a:rPr>
              <a:t>(</a:t>
            </a:r>
            <a:r>
              <a:rPr lang="en-US" altLang="zh-CN" sz="3300" dirty="0">
                <a:solidFill>
                  <a:srgbClr val="FFFFFF"/>
                </a:solidFill>
              </a:rPr>
              <a:t>R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</a:t>
            </a:r>
            <a:r>
              <a:rPr lang="en-US" altLang="zh-CN" sz="3300" dirty="0">
                <a:solidFill>
                  <a:srgbClr val="FFFFFF"/>
                </a:solidFill>
              </a:rPr>
              <a:t>R)</a:t>
            </a:r>
            <a:r>
              <a:rPr lang="zh-CN" altLang="zh-CN" sz="3300" dirty="0">
                <a:solidFill>
                  <a:srgbClr val="FFFFFF"/>
                </a:solidFill>
              </a:rPr>
              <a:t>，因</a:t>
            </a:r>
            <a:r>
              <a:rPr lang="en-US" altLang="zh-CN" sz="3300" dirty="0">
                <a:solidFill>
                  <a:srgbClr val="FFFFFF"/>
                </a:solidFill>
              </a:rPr>
              <a:t>(R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</a:t>
            </a:r>
            <a:r>
              <a:rPr lang="en-US" altLang="zh-CN" sz="3300" dirty="0">
                <a:solidFill>
                  <a:srgbClr val="FFFFFF"/>
                </a:solidFill>
              </a:rPr>
              <a:t>R)</a:t>
            </a:r>
            <a:r>
              <a:rPr lang="zh-CN" altLang="zh-CN" sz="3300" dirty="0">
                <a:solidFill>
                  <a:srgbClr val="FFFFFF"/>
                </a:solidFill>
              </a:rPr>
              <a:t>恒假，则</a:t>
            </a:r>
            <a:r>
              <a:rPr lang="en-US" altLang="zh-CN" sz="3300" dirty="0">
                <a:solidFill>
                  <a:srgbClr val="FFCC00"/>
                </a:solidFill>
              </a:rPr>
              <a:t>G</a:t>
            </a:r>
            <a:r>
              <a:rPr lang="en-US" altLang="zh-CN" sz="3300" baseline="-25000" dirty="0">
                <a:solidFill>
                  <a:srgbClr val="FFCC00"/>
                </a:solidFill>
              </a:rPr>
              <a:t>1</a:t>
            </a:r>
            <a:r>
              <a:rPr lang="en-US" altLang="zh-CN" sz="3300" dirty="0">
                <a:solidFill>
                  <a:srgbClr val="FFCC00"/>
                </a:solidFill>
                <a:sym typeface="Symbol"/>
              </a:rPr>
              <a:t></a:t>
            </a:r>
            <a:r>
              <a:rPr lang="en-US" altLang="zh-CN" sz="3300" dirty="0">
                <a:solidFill>
                  <a:srgbClr val="FFCC00"/>
                </a:solidFill>
              </a:rPr>
              <a:t>…</a:t>
            </a:r>
            <a:r>
              <a:rPr lang="en-US" altLang="zh-CN" sz="3300" dirty="0">
                <a:solidFill>
                  <a:srgbClr val="FFCC00"/>
                </a:solidFill>
                <a:sym typeface="Symbol"/>
              </a:rPr>
              <a:t></a:t>
            </a:r>
            <a:r>
              <a:rPr lang="en-US" altLang="zh-CN" sz="3300" dirty="0">
                <a:solidFill>
                  <a:srgbClr val="FFCC00"/>
                </a:solidFill>
              </a:rPr>
              <a:t> </a:t>
            </a:r>
            <a:r>
              <a:rPr lang="en-US" altLang="zh-CN" sz="3300" dirty="0" err="1">
                <a:solidFill>
                  <a:srgbClr val="FFCC00"/>
                </a:solidFill>
              </a:rPr>
              <a:t>G</a:t>
            </a:r>
            <a:r>
              <a:rPr lang="en-US" altLang="zh-CN" sz="3300" baseline="-25000" dirty="0" err="1">
                <a:solidFill>
                  <a:srgbClr val="FFCC00"/>
                </a:solidFill>
              </a:rPr>
              <a:t>n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</a:t>
            </a:r>
            <a:r>
              <a:rPr lang="en-US" altLang="zh-CN" sz="3300" dirty="0">
                <a:solidFill>
                  <a:srgbClr val="FFFFFF"/>
                </a:solidFill>
              </a:rPr>
              <a:t>G</a:t>
            </a:r>
            <a:r>
              <a:rPr lang="zh-CN" altLang="zh-CN" sz="3300" dirty="0">
                <a:solidFill>
                  <a:srgbClr val="FFFFFF"/>
                </a:solidFill>
              </a:rPr>
              <a:t>恒假。那么有</a:t>
            </a:r>
            <a:r>
              <a:rPr lang="en-US" altLang="zh-CN" sz="3300" dirty="0" smtClean="0">
                <a:solidFill>
                  <a:srgbClr val="FFFFFF"/>
                </a:solidFill>
                <a:sym typeface="Symbol"/>
              </a:rPr>
              <a:t></a:t>
            </a:r>
            <a:r>
              <a:rPr lang="en-US" altLang="zh-CN" sz="3300" dirty="0" smtClean="0">
                <a:solidFill>
                  <a:srgbClr val="FFFFFF"/>
                </a:solidFill>
              </a:rPr>
              <a:t>(G</a:t>
            </a:r>
            <a:r>
              <a:rPr lang="en-US" altLang="zh-CN" sz="3300" baseline="-25000" dirty="0" smtClean="0">
                <a:solidFill>
                  <a:srgbClr val="FFFFFF"/>
                </a:solidFill>
              </a:rPr>
              <a:t>1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</a:t>
            </a:r>
            <a:r>
              <a:rPr lang="en-US" altLang="zh-CN" sz="3300" dirty="0">
                <a:solidFill>
                  <a:srgbClr val="FFFFFF"/>
                </a:solidFill>
              </a:rPr>
              <a:t>…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</a:t>
            </a:r>
            <a:r>
              <a:rPr lang="en-US" altLang="zh-CN" sz="3300" dirty="0">
                <a:solidFill>
                  <a:srgbClr val="FFFFFF"/>
                </a:solidFill>
              </a:rPr>
              <a:t> </a:t>
            </a:r>
            <a:r>
              <a:rPr lang="en-US" altLang="zh-CN" sz="3300" dirty="0" err="1" smtClean="0">
                <a:solidFill>
                  <a:srgbClr val="FFFFFF"/>
                </a:solidFill>
              </a:rPr>
              <a:t>G</a:t>
            </a:r>
            <a:r>
              <a:rPr lang="en-US" altLang="zh-CN" sz="3300" baseline="-25000" dirty="0" err="1" smtClean="0">
                <a:solidFill>
                  <a:srgbClr val="FFFFFF"/>
                </a:solidFill>
              </a:rPr>
              <a:t>n</a:t>
            </a:r>
            <a:r>
              <a:rPr lang="en-US" altLang="zh-CN" sz="3300" dirty="0" smtClean="0">
                <a:solidFill>
                  <a:srgbClr val="FFFFFF"/>
                </a:solidFill>
              </a:rPr>
              <a:t>)</a:t>
            </a:r>
            <a:r>
              <a:rPr lang="en-US" altLang="zh-CN" sz="3300" dirty="0" smtClean="0">
                <a:solidFill>
                  <a:srgbClr val="FFFFFF"/>
                </a:solidFill>
                <a:sym typeface="Symbol"/>
              </a:rPr>
              <a:t></a:t>
            </a:r>
            <a:r>
              <a:rPr lang="en-US" altLang="zh-CN" sz="3300" dirty="0">
                <a:solidFill>
                  <a:srgbClr val="FFFFFF"/>
                </a:solidFill>
              </a:rPr>
              <a:t>G</a:t>
            </a:r>
            <a:r>
              <a:rPr lang="zh-CN" altLang="zh-CN" sz="3300" dirty="0">
                <a:solidFill>
                  <a:srgbClr val="FFFFFF"/>
                </a:solidFill>
              </a:rPr>
              <a:t>恒真，</a:t>
            </a:r>
            <a:r>
              <a:rPr lang="zh-CN" altLang="zh-CN" sz="3300" dirty="0" smtClean="0">
                <a:solidFill>
                  <a:srgbClr val="FFFFFF"/>
                </a:solidFill>
              </a:rPr>
              <a:t>即</a:t>
            </a:r>
            <a:r>
              <a:rPr lang="en-US" altLang="zh-CN" sz="3300" dirty="0">
                <a:solidFill>
                  <a:srgbClr val="FFFFFF"/>
                </a:solidFill>
              </a:rPr>
              <a:t>(</a:t>
            </a:r>
            <a:r>
              <a:rPr lang="en-US" altLang="zh-CN" sz="3300" dirty="0" smtClean="0">
                <a:solidFill>
                  <a:srgbClr val="FFFFFF"/>
                </a:solidFill>
              </a:rPr>
              <a:t>G</a:t>
            </a:r>
            <a:r>
              <a:rPr lang="en-US" altLang="zh-CN" sz="3300" baseline="-25000" dirty="0" smtClean="0">
                <a:solidFill>
                  <a:srgbClr val="FFFFFF"/>
                </a:solidFill>
              </a:rPr>
              <a:t>1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</a:t>
            </a:r>
            <a:r>
              <a:rPr lang="en-US" altLang="zh-CN" sz="3300" dirty="0">
                <a:solidFill>
                  <a:srgbClr val="FFFFFF"/>
                </a:solidFill>
              </a:rPr>
              <a:t>…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</a:t>
            </a:r>
            <a:r>
              <a:rPr lang="en-US" altLang="zh-CN" sz="3300" dirty="0">
                <a:solidFill>
                  <a:srgbClr val="FFFFFF"/>
                </a:solidFill>
              </a:rPr>
              <a:t> </a:t>
            </a:r>
            <a:r>
              <a:rPr lang="en-US" altLang="zh-CN" sz="3300" dirty="0" err="1" smtClean="0">
                <a:solidFill>
                  <a:srgbClr val="FFFFFF"/>
                </a:solidFill>
              </a:rPr>
              <a:t>G</a:t>
            </a:r>
            <a:r>
              <a:rPr lang="en-US" altLang="zh-CN" sz="3300" baseline="-25000" dirty="0" err="1" smtClean="0">
                <a:solidFill>
                  <a:srgbClr val="FFFFFF"/>
                </a:solidFill>
              </a:rPr>
              <a:t>n</a:t>
            </a:r>
            <a:r>
              <a:rPr lang="en-US" altLang="zh-CN" sz="3300" dirty="0" smtClean="0">
                <a:solidFill>
                  <a:srgbClr val="FFFFFF"/>
                </a:solidFill>
              </a:rPr>
              <a:t>)</a:t>
            </a:r>
            <a:r>
              <a:rPr lang="en-US" altLang="zh-CN" sz="3300" dirty="0" smtClean="0">
                <a:solidFill>
                  <a:srgbClr val="FFFFFF"/>
                </a:solidFill>
                <a:sym typeface="Symbol"/>
              </a:rPr>
              <a:t></a:t>
            </a:r>
            <a:r>
              <a:rPr lang="en-US" altLang="zh-CN" sz="3300" dirty="0">
                <a:solidFill>
                  <a:srgbClr val="FFFFFF"/>
                </a:solidFill>
              </a:rPr>
              <a:t>G</a:t>
            </a:r>
            <a:r>
              <a:rPr lang="zh-CN" altLang="zh-CN" sz="3300" dirty="0">
                <a:solidFill>
                  <a:srgbClr val="FFFFFF"/>
                </a:solidFill>
              </a:rPr>
              <a:t>恒真，则有</a:t>
            </a:r>
            <a:r>
              <a:rPr lang="en-US" altLang="zh-CN" sz="3300" dirty="0">
                <a:solidFill>
                  <a:srgbClr val="FFFFFF"/>
                </a:solidFill>
              </a:rPr>
              <a:t>(G</a:t>
            </a:r>
            <a:r>
              <a:rPr lang="en-US" altLang="zh-CN" sz="3300" baseline="-25000" dirty="0">
                <a:solidFill>
                  <a:srgbClr val="FFFFFF"/>
                </a:solidFill>
              </a:rPr>
              <a:t>1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</a:t>
            </a:r>
            <a:r>
              <a:rPr lang="en-US" altLang="zh-CN" sz="3300" dirty="0">
                <a:solidFill>
                  <a:srgbClr val="FFFFFF"/>
                </a:solidFill>
              </a:rPr>
              <a:t>…</a:t>
            </a:r>
            <a:r>
              <a:rPr lang="en-US" altLang="zh-CN" sz="3300" dirty="0">
                <a:solidFill>
                  <a:srgbClr val="FFFFFF"/>
                </a:solidFill>
                <a:sym typeface="Symbol"/>
              </a:rPr>
              <a:t></a:t>
            </a:r>
            <a:r>
              <a:rPr lang="en-US" altLang="zh-CN" sz="3300" dirty="0">
                <a:solidFill>
                  <a:srgbClr val="FFFFFF"/>
                </a:solidFill>
              </a:rPr>
              <a:t> </a:t>
            </a:r>
            <a:r>
              <a:rPr lang="en-US" altLang="zh-CN" sz="3300" dirty="0" err="1">
                <a:solidFill>
                  <a:srgbClr val="FFFFFF"/>
                </a:solidFill>
              </a:rPr>
              <a:t>G</a:t>
            </a:r>
            <a:r>
              <a:rPr lang="en-US" altLang="zh-CN" sz="3300" baseline="-25000" dirty="0" err="1">
                <a:solidFill>
                  <a:srgbClr val="FFFFFF"/>
                </a:solidFill>
              </a:rPr>
              <a:t>n</a:t>
            </a:r>
            <a:r>
              <a:rPr lang="en-US" altLang="zh-CN" sz="3300" dirty="0">
                <a:solidFill>
                  <a:srgbClr val="FFFFFF"/>
                </a:solidFill>
              </a:rPr>
              <a:t> </a:t>
            </a:r>
            <a:r>
              <a:rPr lang="en-US" altLang="zh-CN" sz="3300" dirty="0" smtClean="0">
                <a:solidFill>
                  <a:srgbClr val="FFFFFF"/>
                </a:solidFill>
              </a:rPr>
              <a:t>)</a:t>
            </a:r>
            <a:r>
              <a:rPr lang="en-US" altLang="zh-CN" sz="3300" dirty="0" smtClean="0">
                <a:sym typeface="Symbol" panose="05050102010706020507" pitchFamily="18" charset="2"/>
              </a:rPr>
              <a:t> </a:t>
            </a:r>
            <a:r>
              <a:rPr lang="en-US" altLang="zh-CN" sz="3300" dirty="0">
                <a:sym typeface="Symbol" panose="05050102010706020507" pitchFamily="18" charset="2"/>
              </a:rPr>
              <a:t> </a:t>
            </a:r>
            <a:r>
              <a:rPr lang="en-US" altLang="zh-CN" sz="3300" dirty="0" smtClean="0">
                <a:solidFill>
                  <a:srgbClr val="FFFFFF"/>
                </a:solidFill>
              </a:rPr>
              <a:t>G</a:t>
            </a:r>
            <a:r>
              <a:rPr lang="zh-CN" altLang="zh-CN" sz="3300" dirty="0">
                <a:solidFill>
                  <a:srgbClr val="FFFFFF"/>
                </a:solidFill>
              </a:rPr>
              <a:t>，因此有</a:t>
            </a:r>
            <a:r>
              <a:rPr lang="en-US" altLang="zh-CN" sz="3300" dirty="0">
                <a:solidFill>
                  <a:srgbClr val="FFFFFF"/>
                </a:solidFill>
              </a:rPr>
              <a:t>{G</a:t>
            </a:r>
            <a:r>
              <a:rPr lang="en-US" altLang="zh-CN" sz="3300" baseline="-25000" dirty="0">
                <a:solidFill>
                  <a:srgbClr val="FFFFFF"/>
                </a:solidFill>
              </a:rPr>
              <a:t>1</a:t>
            </a:r>
            <a:r>
              <a:rPr lang="zh-CN" altLang="zh-CN" sz="3300" dirty="0">
                <a:solidFill>
                  <a:srgbClr val="FFFFFF"/>
                </a:solidFill>
              </a:rPr>
              <a:t>，…，</a:t>
            </a:r>
            <a:r>
              <a:rPr lang="en-US" altLang="zh-CN" sz="3300" dirty="0" err="1">
                <a:solidFill>
                  <a:srgbClr val="FFFFFF"/>
                </a:solidFill>
              </a:rPr>
              <a:t>G</a:t>
            </a:r>
            <a:r>
              <a:rPr lang="en-US" altLang="zh-CN" sz="3300" baseline="-25000" dirty="0" err="1">
                <a:solidFill>
                  <a:srgbClr val="FFFFFF"/>
                </a:solidFill>
              </a:rPr>
              <a:t>n</a:t>
            </a:r>
            <a:r>
              <a:rPr lang="en-US" altLang="zh-CN" sz="3300" dirty="0">
                <a:solidFill>
                  <a:srgbClr val="FFFFFF"/>
                </a:solidFill>
              </a:rPr>
              <a:t>}</a:t>
            </a:r>
            <a:r>
              <a:rPr lang="zh-CN" altLang="zh-CN" sz="3300" dirty="0">
                <a:solidFill>
                  <a:srgbClr val="FFFFFF"/>
                </a:solidFill>
              </a:rPr>
              <a:t>蕴涵</a:t>
            </a:r>
            <a:r>
              <a:rPr lang="en-US" altLang="zh-CN" sz="3300" dirty="0">
                <a:solidFill>
                  <a:srgbClr val="FFFFFF"/>
                </a:solidFill>
              </a:rPr>
              <a:t>G</a:t>
            </a:r>
            <a:r>
              <a:rPr lang="zh-CN" altLang="zh-CN" sz="3300" dirty="0">
                <a:solidFill>
                  <a:srgbClr val="FFFFFF"/>
                </a:solidFill>
              </a:rPr>
              <a:t>。</a:t>
            </a:r>
          </a:p>
          <a:p>
            <a:pPr>
              <a:defRPr/>
            </a:pPr>
            <a:endParaRPr lang="en-US" altLang="zh-CN" sz="3300" b="0" dirty="0" smtClean="0">
              <a:solidFill>
                <a:srgbClr val="FFCC00"/>
              </a:solidFill>
              <a:latin typeface="Arial Black"/>
              <a:cs typeface="+mj-cs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282627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2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A82FB-3A1D-403B-9B87-F2C1B95E03AC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73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1913"/>
            <a:ext cx="8380413" cy="6461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latin typeface="+mn-lt"/>
              </a:rPr>
              <a:t>习题</a:t>
            </a:r>
            <a:r>
              <a:rPr lang="en-US" altLang="zh-CN" sz="3600" b="1" dirty="0" smtClean="0">
                <a:latin typeface="+mn-lt"/>
              </a:rPr>
              <a:t>3.1-11  </a:t>
            </a:r>
            <a:r>
              <a:rPr lang="zh-CN" altLang="en-US" sz="3600" b="1" dirty="0" smtClean="0">
                <a:latin typeface="+mn-lt"/>
              </a:rPr>
              <a:t>证明下列蕴涵式</a:t>
            </a:r>
            <a:endParaRPr lang="zh-CN" altLang="en-US" sz="3600" dirty="0">
              <a:latin typeface="+mn-lt"/>
            </a:endParaRPr>
          </a:p>
        </p:txBody>
      </p:sp>
      <p:sp>
        <p:nvSpPr>
          <p:cNvPr id="273411" name="内容占位符 2"/>
          <p:cNvSpPr>
            <a:spLocks noGrp="1"/>
          </p:cNvSpPr>
          <p:nvPr>
            <p:ph idx="1"/>
          </p:nvPr>
        </p:nvSpPr>
        <p:spPr>
          <a:xfrm>
            <a:off x="409575" y="711200"/>
            <a:ext cx="8378825" cy="5867400"/>
          </a:xfrm>
        </p:spPr>
        <p:txBody>
          <a:bodyPr/>
          <a:lstStyle/>
          <a:p>
            <a:r>
              <a:rPr lang="en-US" altLang="zh-CN" sz="3200" dirty="0" smtClean="0"/>
              <a:t>(3) (P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(Q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R))</a:t>
            </a:r>
            <a:r>
              <a:rPr lang="en-US" altLang="zh-CN" sz="3200" dirty="0" smtClean="0">
                <a:sym typeface="Symbol" panose="05050102010706020507" pitchFamily="18" charset="2"/>
              </a:rPr>
              <a:t></a:t>
            </a:r>
            <a:r>
              <a:rPr lang="en-US" altLang="zh-CN" sz="3200" dirty="0" smtClean="0"/>
              <a:t>(P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Q)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(P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R)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3200" dirty="0" smtClean="0"/>
              <a:t>证明：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(P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(Q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R)) 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 ((P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Q)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(P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R))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= (</a:t>
            </a:r>
            <a:r>
              <a:rPr lang="en-US" altLang="zh-CN" sz="3200" dirty="0" smtClean="0">
                <a:sym typeface="Symbol" panose="05050102010706020507" pitchFamily="18" charset="2"/>
              </a:rPr>
              <a:t>P(</a:t>
            </a:r>
            <a:r>
              <a:rPr lang="en-US" altLang="zh-CN" sz="3200" dirty="0" smtClean="0"/>
              <a:t> Q</a:t>
            </a:r>
            <a:r>
              <a:rPr lang="en-US" altLang="zh-CN" sz="3200" dirty="0" smtClean="0">
                <a:sym typeface="Symbol" panose="05050102010706020507" pitchFamily="18" charset="2"/>
              </a:rPr>
              <a:t>R)) 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dirty="0" smtClean="0">
                <a:sym typeface="Symbol" panose="05050102010706020507" pitchFamily="18" charset="2"/>
              </a:rPr>
              <a:t> ((PQ) (PR))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>
                <a:sym typeface="Symbol" panose="05050102010706020507" pitchFamily="18" charset="2"/>
              </a:rPr>
              <a:t>= 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ym typeface="Symbol" panose="05050102010706020507" pitchFamily="18" charset="2"/>
              </a:rPr>
              <a:t>P(</a:t>
            </a:r>
            <a:r>
              <a:rPr lang="en-US" altLang="zh-CN" sz="3200" dirty="0" smtClean="0"/>
              <a:t> Q</a:t>
            </a:r>
            <a:r>
              <a:rPr lang="en-US" altLang="zh-CN" sz="3200" dirty="0" smtClean="0">
                <a:sym typeface="Symbol" panose="05050102010706020507" pitchFamily="18" charset="2"/>
              </a:rPr>
              <a:t>R))  ((PQ) (PR))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=(P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/>
              <a:t>R)</a:t>
            </a:r>
            <a:r>
              <a:rPr lang="en-US" altLang="zh-CN" sz="3200" dirty="0" smtClean="0">
                <a:sym typeface="Symbol" panose="05050102010706020507" pitchFamily="18" charset="2"/>
              </a:rPr>
              <a:t> ((PQ) (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PR</a:t>
            </a:r>
            <a:r>
              <a:rPr lang="en-US" altLang="zh-CN" sz="3200" dirty="0" smtClean="0">
                <a:sym typeface="Symbol" panose="05050102010706020507" pitchFamily="18" charset="2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=(P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/>
              <a:t>R)</a:t>
            </a:r>
            <a:r>
              <a:rPr lang="en-US" altLang="zh-CN" sz="3200" dirty="0" smtClean="0">
                <a:sym typeface="Symbol" panose="05050102010706020507" pitchFamily="18" charset="2"/>
              </a:rPr>
              <a:t> ((PPR) (PQR))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=(P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/>
              <a:t>R) </a:t>
            </a:r>
            <a:r>
              <a:rPr lang="en-US" altLang="zh-CN" sz="3200" dirty="0" smtClean="0">
                <a:sym typeface="Symbol" panose="05050102010706020507" pitchFamily="18" charset="2"/>
              </a:rPr>
              <a:t></a:t>
            </a:r>
            <a:r>
              <a:rPr lang="en-US" altLang="zh-CN" sz="3200" dirty="0" smtClean="0"/>
              <a:t> (P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/>
              <a:t>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=1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3200" dirty="0" smtClean="0"/>
              <a:t>得证。</a:t>
            </a:r>
          </a:p>
          <a:p>
            <a:endParaRPr lang="zh-CN" altLang="en-US" dirty="0" smtClean="0"/>
          </a:p>
        </p:txBody>
      </p:sp>
      <p:sp>
        <p:nvSpPr>
          <p:cNvPr id="28365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365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AD1F6D-00B4-4D40-952B-D213614FB54D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903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091293"/>
            <a:ext cx="8839200" cy="4572000"/>
          </a:xfrm>
        </p:spPr>
        <p:txBody>
          <a:bodyPr/>
          <a:lstStyle/>
          <a:p>
            <a:pPr lvl="0">
              <a:spcAft>
                <a:spcPts val="0"/>
              </a:spcAft>
              <a:buFont typeface="+mj-lt"/>
              <a:buAutoNum type="arabicParenBoth" startAt="5"/>
              <a:tabLst>
                <a:tab pos="228600" algn="l"/>
              </a:tabLs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1275" indent="0">
              <a:spcAft>
                <a:spcPts val="0"/>
              </a:spcAft>
              <a:buNone/>
            </a:pP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84175" indent="0">
              <a:spcAft>
                <a:spcPts val="0"/>
              </a:spcAft>
              <a:buNone/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Q) 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84175" indent="0">
              <a:spcAft>
                <a:spcPts val="0"/>
              </a:spcAft>
              <a:buNone/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Q) 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84175" indent="0">
              <a:spcAft>
                <a:spcPts val="0"/>
              </a:spcAft>
              <a:buNone/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Q) 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(Q 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84175" indent="0">
              <a:spcAft>
                <a:spcPts val="0"/>
              </a:spcAft>
              <a:buNone/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=&gt;(P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Q)   (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基本蕴涵式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8F721-82BA-480D-B692-C90D4F7F0227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61913"/>
            <a:ext cx="8380413" cy="6461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latin typeface="+mn-lt"/>
              </a:rPr>
              <a:t>习题</a:t>
            </a:r>
            <a:r>
              <a:rPr lang="en-US" altLang="zh-CN" sz="3600" b="1" dirty="0" smtClean="0">
                <a:latin typeface="+mn-lt"/>
              </a:rPr>
              <a:t>3.1-11  </a:t>
            </a:r>
            <a:r>
              <a:rPr lang="zh-CN" altLang="en-US" sz="3600" b="1" dirty="0" smtClean="0">
                <a:latin typeface="+mn-lt"/>
              </a:rPr>
              <a:t>证明下列蕴涵式</a:t>
            </a:r>
            <a:endParaRPr lang="zh-CN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902793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08264"/>
            <a:ext cx="8839200" cy="5287736"/>
          </a:xfrm>
        </p:spPr>
        <p:txBody>
          <a:bodyPr/>
          <a:lstStyle/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(6) ((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(Q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R)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84175">
              <a:lnSpc>
                <a:spcPct val="120000"/>
              </a:lnSpc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证明：若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(Q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R)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为假，则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为假，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为真，则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为假，而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为真，则有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R)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为假，得证。</a:t>
            </a:r>
          </a:p>
          <a:p>
            <a:pPr>
              <a:lnSpc>
                <a:spcPct val="120000"/>
              </a:lnSpc>
            </a:pP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8F721-82BA-480D-B692-C90D4F7F0227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61913"/>
            <a:ext cx="8380413" cy="6461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latin typeface="+mn-lt"/>
              </a:rPr>
              <a:t>习题</a:t>
            </a:r>
            <a:r>
              <a:rPr lang="en-US" altLang="zh-CN" sz="3600" b="1" dirty="0" smtClean="0">
                <a:latin typeface="+mn-lt"/>
              </a:rPr>
              <a:t>3.1-11  </a:t>
            </a:r>
            <a:r>
              <a:rPr lang="zh-CN" altLang="en-US" sz="3600" b="1" dirty="0" smtClean="0">
                <a:latin typeface="+mn-lt"/>
              </a:rPr>
              <a:t>证明下列蕴涵式</a:t>
            </a:r>
            <a:endParaRPr lang="zh-CN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5808481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31950"/>
          </a:xfrm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latin typeface="+mn-lt"/>
              </a:rPr>
              <a:t>习题</a:t>
            </a:r>
            <a:r>
              <a:rPr lang="en-US" altLang="zh-CN" sz="3200" b="1" dirty="0" smtClean="0">
                <a:latin typeface="+mn-lt"/>
              </a:rPr>
              <a:t>3.1-13  </a:t>
            </a:r>
            <a:r>
              <a:rPr lang="zh-CN" altLang="en-US" sz="3200" b="1" dirty="0" smtClean="0">
                <a:latin typeface="+mn-lt"/>
              </a:rPr>
              <a:t>用形式演绎法证明：</a:t>
            </a:r>
            <a:r>
              <a:rPr lang="en-US" altLang="zh-CN" sz="3600" b="1" dirty="0" smtClean="0">
                <a:latin typeface="+mn-lt"/>
              </a:rPr>
              <a:t/>
            </a:r>
            <a:br>
              <a:rPr lang="en-US" altLang="zh-CN" sz="3600" b="1" dirty="0" smtClean="0">
                <a:latin typeface="+mn-lt"/>
              </a:rPr>
            </a:br>
            <a:r>
              <a:rPr lang="en-US" altLang="zh-CN" sz="3200" b="1" dirty="0" smtClean="0">
                <a:latin typeface="+mn-lt"/>
              </a:rPr>
              <a:t>{P</a:t>
            </a:r>
            <a:r>
              <a:rPr lang="en-US" altLang="zh-CN" sz="3200" b="1" dirty="0" smtClean="0">
                <a:latin typeface="+mn-lt"/>
                <a:sym typeface="Symbol"/>
              </a:rPr>
              <a:t></a:t>
            </a:r>
            <a:r>
              <a:rPr lang="en-US" altLang="zh-CN" sz="3200" b="1" dirty="0" smtClean="0">
                <a:latin typeface="+mn-lt"/>
              </a:rPr>
              <a:t>Q</a:t>
            </a:r>
            <a:r>
              <a:rPr lang="zh-CN" altLang="zh-CN" sz="3200" b="1" dirty="0" smtClean="0">
                <a:latin typeface="+mn-lt"/>
              </a:rPr>
              <a:t>，</a:t>
            </a:r>
            <a:r>
              <a:rPr lang="en-US" altLang="zh-CN" sz="3200" b="1" dirty="0" smtClean="0">
                <a:latin typeface="+mn-lt"/>
              </a:rPr>
              <a:t>Q</a:t>
            </a:r>
            <a:r>
              <a:rPr lang="en-US" altLang="zh-CN" sz="3200" b="1" dirty="0" smtClean="0">
                <a:latin typeface="+mn-lt"/>
                <a:sym typeface="Symbol"/>
              </a:rPr>
              <a:t></a:t>
            </a:r>
            <a:r>
              <a:rPr lang="en-US" altLang="zh-CN" sz="3200" b="1" dirty="0" smtClean="0">
                <a:latin typeface="+mn-lt"/>
              </a:rPr>
              <a:t>R</a:t>
            </a:r>
            <a:r>
              <a:rPr lang="zh-CN" altLang="zh-CN" sz="3200" b="1" dirty="0" smtClean="0">
                <a:latin typeface="+mn-lt"/>
              </a:rPr>
              <a:t>，</a:t>
            </a:r>
            <a:r>
              <a:rPr lang="en-US" altLang="zh-CN" sz="3200" b="1" dirty="0" smtClean="0">
                <a:latin typeface="+mn-lt"/>
              </a:rPr>
              <a:t>P</a:t>
            </a:r>
            <a:r>
              <a:rPr lang="en-US" altLang="zh-CN" sz="3200" b="1" dirty="0" smtClean="0">
                <a:latin typeface="+mn-lt"/>
                <a:sym typeface="Symbol"/>
              </a:rPr>
              <a:t></a:t>
            </a:r>
            <a:r>
              <a:rPr lang="en-US" altLang="zh-CN" sz="3200" b="1" dirty="0" smtClean="0">
                <a:latin typeface="+mn-lt"/>
              </a:rPr>
              <a:t>M</a:t>
            </a:r>
            <a:r>
              <a:rPr lang="zh-CN" altLang="zh-CN" sz="3200" b="1" dirty="0" smtClean="0">
                <a:latin typeface="+mn-lt"/>
              </a:rPr>
              <a:t>，</a:t>
            </a:r>
            <a:r>
              <a:rPr lang="en-US" altLang="zh-CN" sz="3200" b="1" dirty="0" smtClean="0">
                <a:latin typeface="+mn-lt"/>
                <a:sym typeface="Symbol"/>
              </a:rPr>
              <a:t></a:t>
            </a:r>
            <a:r>
              <a:rPr lang="en-US" altLang="zh-CN" sz="3200" b="1" dirty="0" smtClean="0">
                <a:latin typeface="+mn-lt"/>
              </a:rPr>
              <a:t>M}</a:t>
            </a:r>
            <a:r>
              <a:rPr lang="zh-CN" altLang="zh-CN" sz="3200" b="1" dirty="0" smtClean="0">
                <a:latin typeface="+mn-lt"/>
              </a:rPr>
              <a:t>共同蕴涵</a:t>
            </a:r>
            <a:r>
              <a:rPr lang="en-US" altLang="zh-CN" sz="3200" b="1" dirty="0" smtClean="0">
                <a:latin typeface="+mn-lt"/>
              </a:rPr>
              <a:t>R</a:t>
            </a:r>
            <a:r>
              <a:rPr lang="en-US" altLang="zh-CN" sz="3200" b="1" dirty="0" smtClean="0">
                <a:latin typeface="+mn-lt"/>
                <a:sym typeface="Symbol"/>
              </a:rPr>
              <a:t></a:t>
            </a:r>
            <a:r>
              <a:rPr lang="en-US" altLang="zh-CN" sz="3200" b="1" dirty="0" smtClean="0">
                <a:latin typeface="+mn-lt"/>
              </a:rPr>
              <a:t>(P</a:t>
            </a:r>
            <a:r>
              <a:rPr lang="en-US" altLang="zh-CN" sz="3200" b="1" dirty="0" smtClean="0">
                <a:latin typeface="+mn-lt"/>
                <a:sym typeface="Symbol"/>
              </a:rPr>
              <a:t></a:t>
            </a:r>
            <a:r>
              <a:rPr lang="en-US" altLang="zh-CN" sz="3200" b="1" dirty="0" smtClean="0">
                <a:latin typeface="+mn-lt"/>
              </a:rPr>
              <a:t>Q)</a:t>
            </a:r>
            <a:r>
              <a:rPr lang="en-US" altLang="zh-CN" sz="3600" b="1" dirty="0" smtClean="0">
                <a:latin typeface="+mn-lt"/>
              </a:rPr>
              <a:t/>
            </a:r>
            <a:br>
              <a:rPr lang="en-US" altLang="zh-CN" sz="3600" b="1" dirty="0" smtClean="0">
                <a:latin typeface="+mn-lt"/>
              </a:rPr>
            </a:br>
            <a:endParaRPr lang="zh-CN" altLang="en-US" sz="3600" dirty="0">
              <a:latin typeface="+mn-lt"/>
            </a:endParaRPr>
          </a:p>
        </p:txBody>
      </p:sp>
      <p:sp>
        <p:nvSpPr>
          <p:cNvPr id="284675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8839200" cy="53990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1) P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M            </a:t>
            </a:r>
            <a:r>
              <a:rPr lang="zh-CN" altLang="zh-CN" sz="3200" smtClean="0"/>
              <a:t>规则</a:t>
            </a:r>
            <a:r>
              <a:rPr lang="en-US" altLang="zh-CN" sz="3200" smtClean="0"/>
              <a:t>1</a:t>
            </a:r>
            <a:endParaRPr lang="zh-CN" altLang="zh-CN" sz="32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2) 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M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 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      </a:t>
            </a:r>
            <a:r>
              <a:rPr lang="zh-CN" altLang="zh-CN" sz="3200" smtClean="0"/>
              <a:t>规则</a:t>
            </a:r>
            <a:r>
              <a:rPr lang="en-US" altLang="zh-CN" sz="3200" smtClean="0"/>
              <a:t>2</a:t>
            </a:r>
            <a:r>
              <a:rPr lang="zh-CN" altLang="zh-CN" sz="3200" smtClean="0"/>
              <a:t>，根据</a:t>
            </a:r>
            <a:r>
              <a:rPr lang="en-US" altLang="zh-CN" sz="3200" smtClean="0"/>
              <a:t>1)</a:t>
            </a:r>
            <a:endParaRPr lang="zh-CN" altLang="zh-CN" sz="32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3) 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M              </a:t>
            </a:r>
            <a:r>
              <a:rPr lang="zh-CN" altLang="zh-CN" sz="3200" smtClean="0"/>
              <a:t>规则</a:t>
            </a:r>
            <a:r>
              <a:rPr lang="en-US" altLang="zh-CN" sz="3200" smtClean="0"/>
              <a:t>1</a:t>
            </a:r>
            <a:endParaRPr lang="zh-CN" altLang="zh-CN" sz="32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4) 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               </a:t>
            </a:r>
            <a:r>
              <a:rPr lang="zh-CN" altLang="zh-CN" sz="3200" smtClean="0"/>
              <a:t>规则</a:t>
            </a:r>
            <a:r>
              <a:rPr lang="en-US" altLang="zh-CN" sz="3200" smtClean="0"/>
              <a:t>2</a:t>
            </a:r>
            <a:r>
              <a:rPr lang="zh-CN" altLang="zh-CN" sz="3200" smtClean="0"/>
              <a:t>，根据</a:t>
            </a:r>
            <a:r>
              <a:rPr lang="en-US" altLang="zh-CN" sz="3200" smtClean="0"/>
              <a:t>2),3)</a:t>
            </a:r>
            <a:endParaRPr lang="zh-CN" altLang="zh-CN" sz="32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5) P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Q             </a:t>
            </a:r>
            <a:r>
              <a:rPr lang="zh-CN" altLang="zh-CN" sz="3200" smtClean="0"/>
              <a:t>规则</a:t>
            </a:r>
            <a:r>
              <a:rPr lang="en-US" altLang="zh-CN" sz="3200" smtClean="0"/>
              <a:t>1</a:t>
            </a:r>
            <a:endParaRPr lang="zh-CN" altLang="zh-CN" sz="32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6) 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Q         </a:t>
            </a:r>
            <a:r>
              <a:rPr lang="zh-CN" altLang="zh-CN" sz="3200" smtClean="0"/>
              <a:t>规则</a:t>
            </a:r>
            <a:r>
              <a:rPr lang="en-US" altLang="zh-CN" sz="3200" smtClean="0"/>
              <a:t>2</a:t>
            </a:r>
            <a:r>
              <a:rPr lang="zh-CN" altLang="zh-CN" sz="3200" smtClean="0"/>
              <a:t>，根据</a:t>
            </a:r>
            <a:r>
              <a:rPr lang="en-US" altLang="zh-CN" sz="3200" smtClean="0"/>
              <a:t>5)</a:t>
            </a:r>
            <a:endParaRPr lang="zh-CN" altLang="zh-CN" sz="32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7) Q                  </a:t>
            </a:r>
            <a:r>
              <a:rPr lang="zh-CN" altLang="zh-CN" sz="3200" smtClean="0"/>
              <a:t>规则</a:t>
            </a:r>
            <a:r>
              <a:rPr lang="en-US" altLang="zh-CN" sz="3200" smtClean="0"/>
              <a:t>2</a:t>
            </a:r>
            <a:r>
              <a:rPr lang="zh-CN" altLang="zh-CN" sz="3200" smtClean="0"/>
              <a:t>，根据</a:t>
            </a:r>
            <a:r>
              <a:rPr lang="en-US" altLang="zh-CN" sz="3200" smtClean="0"/>
              <a:t>4),6)</a:t>
            </a:r>
            <a:endParaRPr lang="zh-CN" altLang="zh-CN" sz="32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8) Q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R           </a:t>
            </a:r>
            <a:r>
              <a:rPr lang="zh-CN" altLang="zh-CN" sz="3200" smtClean="0"/>
              <a:t>规则</a:t>
            </a:r>
            <a:r>
              <a:rPr lang="en-US" altLang="zh-CN" sz="3200" smtClean="0"/>
              <a:t>1</a:t>
            </a:r>
            <a:endParaRPr lang="zh-CN" altLang="zh-CN" sz="32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9) R                  </a:t>
            </a:r>
            <a:r>
              <a:rPr lang="zh-CN" altLang="zh-CN" sz="3200" smtClean="0"/>
              <a:t>规则</a:t>
            </a:r>
            <a:r>
              <a:rPr lang="en-US" altLang="zh-CN" sz="3200" smtClean="0"/>
              <a:t>2</a:t>
            </a:r>
            <a:r>
              <a:rPr lang="zh-CN" altLang="zh-CN" sz="3200" smtClean="0"/>
              <a:t>，根据</a:t>
            </a:r>
            <a:r>
              <a:rPr lang="en-US" altLang="zh-CN" sz="3200" smtClean="0"/>
              <a:t>7),8)</a:t>
            </a:r>
            <a:endParaRPr lang="zh-CN" altLang="zh-CN" sz="32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10) R</a:t>
            </a:r>
            <a:r>
              <a:rPr lang="en-US" altLang="zh-CN" sz="3200" smtClean="0">
                <a:sym typeface="Symbol" panose="05050102010706020507" pitchFamily="18" charset="2"/>
              </a:rPr>
              <a:t></a:t>
            </a:r>
            <a:r>
              <a:rPr lang="en-US" altLang="zh-CN" sz="3200" smtClean="0"/>
              <a:t>(P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Q)   </a:t>
            </a:r>
            <a:r>
              <a:rPr lang="zh-CN" altLang="zh-CN" sz="3200" smtClean="0">
                <a:solidFill>
                  <a:schemeClr val="tx2"/>
                </a:solidFill>
              </a:rPr>
              <a:t>规则</a:t>
            </a:r>
            <a:r>
              <a:rPr lang="en-US" altLang="zh-CN" sz="3200" smtClean="0">
                <a:solidFill>
                  <a:schemeClr val="tx2"/>
                </a:solidFill>
              </a:rPr>
              <a:t>2</a:t>
            </a:r>
            <a:r>
              <a:rPr lang="zh-CN" altLang="zh-CN" sz="3200" smtClean="0"/>
              <a:t>，根据</a:t>
            </a:r>
            <a:r>
              <a:rPr lang="en-US" altLang="zh-CN" sz="3200" smtClean="0"/>
              <a:t>5),9)</a:t>
            </a:r>
            <a:endParaRPr lang="zh-CN" altLang="zh-CN" sz="3200" smtClean="0"/>
          </a:p>
          <a:p>
            <a:endParaRPr lang="zh-CN" altLang="en-US" smtClean="0"/>
          </a:p>
        </p:txBody>
      </p:sp>
      <p:sp>
        <p:nvSpPr>
          <p:cNvPr id="28467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467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0C5EE-0224-48F3-81AA-FF36E43D2252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496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323850" y="260350"/>
            <a:ext cx="8382000" cy="61928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chemeClr val="tx2"/>
                </a:solidFill>
              </a:rPr>
              <a:t>习题</a:t>
            </a:r>
            <a:r>
              <a:rPr lang="en-US" altLang="zh-CN" sz="3000" dirty="0" smtClean="0">
                <a:solidFill>
                  <a:schemeClr val="tx2"/>
                </a:solidFill>
              </a:rPr>
              <a:t>3.1-14  </a:t>
            </a:r>
            <a:r>
              <a:rPr lang="zh-CN" altLang="zh-CN" sz="3000" dirty="0" smtClean="0">
                <a:solidFill>
                  <a:schemeClr val="tx2"/>
                </a:solidFill>
              </a:rPr>
              <a:t>证明</a:t>
            </a:r>
            <a:r>
              <a:rPr lang="en-US" altLang="zh-CN" sz="3000" dirty="0" smtClean="0">
                <a:solidFill>
                  <a:schemeClr val="tx2"/>
                </a:solidFill>
              </a:rPr>
              <a:t>{</a:t>
            </a:r>
            <a:r>
              <a:rPr lang="en-US" altLang="zh-CN" sz="3000" dirty="0" smtClean="0">
                <a:solidFill>
                  <a:schemeClr val="tx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000" dirty="0" smtClean="0">
                <a:solidFill>
                  <a:schemeClr val="tx2"/>
                </a:solidFill>
              </a:rPr>
              <a:t>P</a:t>
            </a:r>
            <a:r>
              <a:rPr lang="en-US" altLang="zh-CN" sz="3000" dirty="0" smtClean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000" dirty="0" smtClean="0">
                <a:solidFill>
                  <a:schemeClr val="tx2"/>
                </a:solidFill>
              </a:rPr>
              <a:t>Q</a:t>
            </a:r>
            <a:r>
              <a:rPr lang="zh-CN" altLang="zh-CN" sz="3000" dirty="0" smtClean="0">
                <a:solidFill>
                  <a:schemeClr val="tx2"/>
                </a:solidFill>
              </a:rPr>
              <a:t>，</a:t>
            </a:r>
            <a:r>
              <a:rPr lang="en-US" altLang="zh-CN" sz="3000" dirty="0" smtClean="0">
                <a:solidFill>
                  <a:schemeClr val="tx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000" dirty="0" smtClean="0">
                <a:solidFill>
                  <a:schemeClr val="tx2"/>
                </a:solidFill>
              </a:rPr>
              <a:t>Q</a:t>
            </a:r>
            <a:r>
              <a:rPr lang="en-US" altLang="zh-CN" sz="3000" dirty="0" smtClean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000" dirty="0" smtClean="0">
                <a:solidFill>
                  <a:schemeClr val="tx2"/>
                </a:solidFill>
              </a:rPr>
              <a:t>R</a:t>
            </a:r>
            <a:r>
              <a:rPr lang="zh-CN" altLang="zh-CN" sz="3000" dirty="0" smtClean="0">
                <a:solidFill>
                  <a:schemeClr val="tx2"/>
                </a:solidFill>
              </a:rPr>
              <a:t>，</a:t>
            </a:r>
            <a:r>
              <a:rPr lang="en-US" altLang="zh-CN" sz="3000" dirty="0" smtClean="0">
                <a:solidFill>
                  <a:schemeClr val="tx2"/>
                </a:solidFill>
              </a:rPr>
              <a:t>R</a:t>
            </a:r>
            <a:r>
              <a:rPr lang="en-US" altLang="zh-CN" sz="3000" dirty="0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000" dirty="0" smtClean="0">
                <a:solidFill>
                  <a:schemeClr val="tx2"/>
                </a:solidFill>
              </a:rPr>
              <a:t>S}</a:t>
            </a:r>
            <a:r>
              <a:rPr lang="zh-CN" altLang="zh-CN" sz="3000" dirty="0" smtClean="0">
                <a:solidFill>
                  <a:schemeClr val="tx2"/>
                </a:solidFill>
              </a:rPr>
              <a:t>共同蕴涵</a:t>
            </a:r>
            <a:r>
              <a:rPr lang="en-US" altLang="zh-CN" sz="3000" dirty="0" smtClean="0">
                <a:solidFill>
                  <a:schemeClr val="tx2"/>
                </a:solidFill>
              </a:rPr>
              <a:t>P</a:t>
            </a:r>
            <a:r>
              <a:rPr lang="en-US" altLang="zh-CN" sz="3000" dirty="0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000" dirty="0" smtClean="0">
                <a:solidFill>
                  <a:schemeClr val="tx2"/>
                </a:solidFill>
              </a:rPr>
              <a:t>S</a:t>
            </a:r>
            <a:r>
              <a:rPr lang="zh-CN" altLang="zh-CN" sz="3000" dirty="0" smtClean="0">
                <a:solidFill>
                  <a:schemeClr val="tx2"/>
                </a:solidFill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3200" dirty="0" smtClean="0"/>
              <a:t>证明：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1) </a:t>
            </a:r>
            <a:r>
              <a:rPr lang="en-US" altLang="zh-CN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P</a:t>
            </a:r>
            <a:r>
              <a:rPr lang="en-US" altLang="zh-CN" sz="3200" dirty="0" smtClean="0">
                <a:sym typeface="Symbol" panose="05050102010706020507" pitchFamily="18" charset="2"/>
              </a:rPr>
              <a:t></a:t>
            </a:r>
            <a:r>
              <a:rPr lang="en-US" altLang="zh-CN" sz="3200" dirty="0" smtClean="0"/>
              <a:t>Q          </a:t>
            </a:r>
            <a:r>
              <a:rPr lang="zh-CN" altLang="zh-CN" sz="3200" dirty="0" smtClean="0"/>
              <a:t>规则</a:t>
            </a:r>
            <a:r>
              <a:rPr lang="en-US" altLang="zh-CN" sz="3200" dirty="0" smtClean="0"/>
              <a:t>1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2) P  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 Q         </a:t>
            </a:r>
            <a:r>
              <a:rPr lang="zh-CN" altLang="zh-CN" sz="3200" dirty="0" smtClean="0"/>
              <a:t>规则</a:t>
            </a:r>
            <a:r>
              <a:rPr lang="en-US" altLang="zh-CN" sz="3200" dirty="0" smtClean="0"/>
              <a:t>2,</a:t>
            </a:r>
            <a:r>
              <a:rPr lang="zh-CN" altLang="zh-CN" sz="3200" dirty="0" smtClean="0"/>
              <a:t>根据</a:t>
            </a:r>
            <a:r>
              <a:rPr lang="en-US" altLang="zh-CN" sz="3200" dirty="0" smtClean="0"/>
              <a:t>1)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3) </a:t>
            </a:r>
            <a:r>
              <a:rPr lang="en-US" altLang="zh-CN" sz="3200" dirty="0" smtClean="0">
                <a:sym typeface="Symbol" panose="05050102010706020507" pitchFamily="18" charset="2"/>
              </a:rPr>
              <a:t>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sym typeface="Symbol" panose="05050102010706020507" pitchFamily="18" charset="2"/>
              </a:rPr>
              <a:t></a:t>
            </a:r>
            <a:r>
              <a:rPr lang="en-US" altLang="zh-CN" sz="3200" dirty="0" smtClean="0"/>
              <a:t>R          </a:t>
            </a:r>
            <a:r>
              <a:rPr lang="zh-CN" altLang="zh-CN" sz="3200" dirty="0" smtClean="0"/>
              <a:t>规则</a:t>
            </a:r>
            <a:r>
              <a:rPr lang="en-US" altLang="zh-CN" sz="3200" dirty="0" smtClean="0"/>
              <a:t>1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4) Q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R           </a:t>
            </a:r>
            <a:r>
              <a:rPr lang="zh-CN" altLang="zh-CN" sz="3200" dirty="0" smtClean="0"/>
              <a:t>规则</a:t>
            </a:r>
            <a:r>
              <a:rPr lang="en-US" altLang="zh-CN" sz="3200" dirty="0" smtClean="0"/>
              <a:t>2,</a:t>
            </a:r>
            <a:r>
              <a:rPr lang="zh-CN" altLang="zh-CN" sz="3200" dirty="0" smtClean="0"/>
              <a:t>根据</a:t>
            </a:r>
            <a:r>
              <a:rPr lang="en-US" altLang="zh-CN" sz="3200" dirty="0" smtClean="0"/>
              <a:t>3)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5) P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R            </a:t>
            </a:r>
            <a:r>
              <a:rPr lang="zh-CN" altLang="en-US" sz="3200" dirty="0" smtClean="0"/>
              <a:t>规则</a:t>
            </a:r>
            <a:r>
              <a:rPr lang="en-US" altLang="zh-CN" sz="3200" dirty="0" smtClean="0"/>
              <a:t>2</a:t>
            </a:r>
            <a:r>
              <a:rPr lang="zh-CN" altLang="zh-CN" sz="3200" dirty="0" smtClean="0"/>
              <a:t>，根据</a:t>
            </a:r>
            <a:r>
              <a:rPr lang="en-US" altLang="zh-CN" sz="3200" dirty="0" smtClean="0"/>
              <a:t>2),4)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6) R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S            </a:t>
            </a:r>
            <a:r>
              <a:rPr lang="zh-CN" altLang="zh-CN" sz="3200" dirty="0" smtClean="0"/>
              <a:t>规则</a:t>
            </a:r>
            <a:r>
              <a:rPr lang="en-US" altLang="zh-CN" sz="3200" dirty="0" smtClean="0"/>
              <a:t>1</a:t>
            </a: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7) P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S            </a:t>
            </a:r>
            <a:r>
              <a:rPr lang="zh-CN" altLang="zh-CN" sz="3200" dirty="0" smtClean="0"/>
              <a:t>规则</a:t>
            </a:r>
            <a:r>
              <a:rPr lang="en-US" altLang="zh-CN" sz="3200" dirty="0" smtClean="0"/>
              <a:t>2</a:t>
            </a:r>
            <a:r>
              <a:rPr lang="zh-CN" altLang="zh-CN" sz="3200" dirty="0" smtClean="0"/>
              <a:t>，根据</a:t>
            </a:r>
            <a:r>
              <a:rPr lang="en-US" altLang="zh-CN" sz="3200" dirty="0" smtClean="0"/>
              <a:t>5),6)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chemeClr val="tx2"/>
                </a:solidFill>
              </a:rPr>
              <a:t>注：也可使用规则</a:t>
            </a:r>
            <a:r>
              <a:rPr lang="en-US" altLang="zh-CN" sz="3000" dirty="0" smtClean="0">
                <a:solidFill>
                  <a:schemeClr val="tx2"/>
                </a:solidFill>
              </a:rPr>
              <a:t>3</a:t>
            </a:r>
            <a:r>
              <a:rPr lang="zh-CN" altLang="en-US" sz="3000" dirty="0" smtClean="0">
                <a:solidFill>
                  <a:schemeClr val="tx2"/>
                </a:solidFill>
              </a:rPr>
              <a:t>求解</a:t>
            </a:r>
            <a:endParaRPr lang="zh-CN" altLang="zh-CN" sz="3000" dirty="0" smtClean="0">
              <a:solidFill>
                <a:schemeClr val="tx2"/>
              </a:solidFill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4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228600" y="304800"/>
            <a:ext cx="9144000" cy="5791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000" smtClean="0">
                <a:solidFill>
                  <a:schemeClr val="tx2"/>
                </a:solidFill>
              </a:rPr>
              <a:t>习题</a:t>
            </a:r>
            <a:r>
              <a:rPr lang="en-US" altLang="zh-CN" sz="3000" smtClean="0">
                <a:solidFill>
                  <a:schemeClr val="tx2"/>
                </a:solidFill>
              </a:rPr>
              <a:t>3.1-19</a:t>
            </a:r>
            <a:r>
              <a:rPr lang="zh-CN" altLang="en-US" sz="3000" smtClean="0">
                <a:solidFill>
                  <a:schemeClr val="tx2"/>
                </a:solidFill>
              </a:rPr>
              <a:t>将下列公式化为主析取范式、主合取范式</a:t>
            </a:r>
            <a:endParaRPr lang="en-US" altLang="zh-CN" sz="30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3200" smtClean="0"/>
              <a:t>解：</a:t>
            </a:r>
            <a:endParaRPr lang="en-US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(1) P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((P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Q)</a:t>
            </a:r>
            <a:r>
              <a:rPr lang="en-US" altLang="zh-CN" sz="3200" smtClean="0">
                <a:sym typeface="Symbol" panose="05050102010706020507" pitchFamily="18" charset="2"/>
              </a:rPr>
              <a:t></a:t>
            </a:r>
            <a:r>
              <a:rPr lang="en-US" altLang="zh-CN" sz="3200" smtClean="0"/>
              <a:t>(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Q</a:t>
            </a:r>
            <a:r>
              <a:rPr lang="en-US" altLang="zh-CN" sz="3200" smtClean="0">
                <a:sym typeface="Symbol" panose="05050102010706020507" pitchFamily="18" charset="2"/>
              </a:rPr>
              <a:t></a:t>
            </a:r>
            <a:r>
              <a:rPr lang="en-US" altLang="zh-CN" sz="3200" smtClean="0"/>
              <a:t>P))</a:t>
            </a:r>
            <a:endParaRPr lang="zh-CN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=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((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Q) </a:t>
            </a:r>
            <a:r>
              <a:rPr lang="en-US" altLang="zh-CN" sz="3200" smtClean="0">
                <a:sym typeface="Symbol" panose="05050102010706020507" pitchFamily="18" charset="2"/>
              </a:rPr>
              <a:t></a:t>
            </a:r>
            <a:r>
              <a:rPr lang="en-US" altLang="zh-CN" sz="3200" smtClean="0"/>
              <a:t> Q</a:t>
            </a:r>
            <a:r>
              <a:rPr lang="en-US" altLang="zh-CN" sz="3200" smtClean="0">
                <a:sym typeface="Symbol" panose="05050102010706020507" pitchFamily="18" charset="2"/>
              </a:rPr>
              <a:t></a:t>
            </a:r>
            <a:r>
              <a:rPr lang="en-US" altLang="zh-CN" sz="3200" smtClean="0"/>
              <a:t>P)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chemeClr val="tx2"/>
                </a:solidFill>
              </a:rPr>
              <a:t>=</a:t>
            </a:r>
            <a:r>
              <a:rPr lang="en-US" altLang="zh-CN" sz="3200" smtClean="0">
                <a:solidFill>
                  <a:schemeClr val="tx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smtClean="0">
                <a:solidFill>
                  <a:schemeClr val="tx2"/>
                </a:solidFill>
              </a:rPr>
              <a:t>P</a:t>
            </a:r>
            <a:r>
              <a:rPr lang="en-US" altLang="zh-CN" sz="3200" smtClean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smtClean="0">
                <a:solidFill>
                  <a:schemeClr val="tx2"/>
                </a:solidFill>
              </a:rPr>
              <a:t>(Q</a:t>
            </a:r>
            <a:r>
              <a:rPr lang="en-US" altLang="zh-CN" sz="3200" smtClean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smtClean="0">
                <a:solidFill>
                  <a:schemeClr val="tx2"/>
                </a:solidFill>
              </a:rPr>
              <a:t>P)</a:t>
            </a:r>
            <a:endParaRPr lang="zh-CN" altLang="zh-CN" sz="320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=(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 </a:t>
            </a:r>
            <a:r>
              <a:rPr lang="en-US" altLang="zh-CN" sz="3200" smtClean="0">
                <a:sym typeface="Symbol" panose="05050102010706020507" pitchFamily="18" charset="2"/>
              </a:rPr>
              <a:t></a:t>
            </a:r>
            <a:r>
              <a:rPr lang="en-US" altLang="zh-CN" sz="3200" smtClean="0"/>
              <a:t>(Q</a:t>
            </a:r>
            <a:r>
              <a:rPr lang="en-US" altLang="zh-CN" sz="3200" smtClean="0">
                <a:sym typeface="Symbol" panose="05050102010706020507" pitchFamily="18" charset="2"/>
              </a:rPr>
              <a:t></a:t>
            </a:r>
            <a:r>
              <a:rPr lang="en-US" altLang="zh-CN" sz="3200" smtClean="0"/>
              <a:t>Q)) 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(Q</a:t>
            </a:r>
            <a:r>
              <a:rPr lang="en-US" altLang="zh-CN" sz="3200" smtClean="0">
                <a:sym typeface="Symbol" panose="05050102010706020507" pitchFamily="18" charset="2"/>
              </a:rPr>
              <a:t></a:t>
            </a:r>
            <a:r>
              <a:rPr lang="en-US" altLang="zh-CN" sz="3200" smtClean="0"/>
              <a:t>P)</a:t>
            </a:r>
            <a:endParaRPr lang="zh-CN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=(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 </a:t>
            </a:r>
            <a:r>
              <a:rPr lang="en-US" altLang="zh-CN" sz="3200" smtClean="0">
                <a:sym typeface="Symbol" panose="05050102010706020507" pitchFamily="18" charset="2"/>
              </a:rPr>
              <a:t></a:t>
            </a:r>
            <a:r>
              <a:rPr lang="en-US" altLang="zh-CN" sz="3200" smtClean="0"/>
              <a:t>Q) 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(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</a:t>
            </a:r>
            <a:r>
              <a:rPr lang="en-US" altLang="zh-CN" sz="3200" smtClean="0"/>
              <a:t>Q) 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(Q</a:t>
            </a:r>
            <a:r>
              <a:rPr lang="en-US" altLang="zh-CN" sz="3200" smtClean="0">
                <a:sym typeface="Symbol" panose="05050102010706020507" pitchFamily="18" charset="2"/>
              </a:rPr>
              <a:t></a:t>
            </a:r>
            <a:r>
              <a:rPr lang="en-US" altLang="zh-CN" sz="3200" smtClean="0"/>
              <a:t>P)  (</a:t>
            </a:r>
            <a:r>
              <a:rPr lang="zh-CN" altLang="zh-CN" sz="3200" smtClean="0"/>
              <a:t>主析取范式</a:t>
            </a:r>
            <a:r>
              <a:rPr lang="en-US" altLang="zh-CN" sz="3200" smtClean="0"/>
              <a:t>)</a:t>
            </a:r>
            <a:endParaRPr lang="zh-CN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chemeClr val="tx2"/>
                </a:solidFill>
              </a:rPr>
              <a:t>=</a:t>
            </a:r>
            <a:r>
              <a:rPr lang="en-US" altLang="zh-CN" sz="3200" smtClean="0">
                <a:solidFill>
                  <a:schemeClr val="tx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smtClean="0">
                <a:solidFill>
                  <a:schemeClr val="tx2"/>
                </a:solidFill>
              </a:rPr>
              <a:t>P</a:t>
            </a:r>
            <a:r>
              <a:rPr lang="en-US" altLang="zh-CN" sz="3200" smtClean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smtClean="0">
                <a:solidFill>
                  <a:schemeClr val="tx2"/>
                </a:solidFill>
              </a:rPr>
              <a:t>(Q</a:t>
            </a:r>
            <a:r>
              <a:rPr lang="en-US" altLang="zh-CN" sz="3200" smtClean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smtClean="0">
                <a:solidFill>
                  <a:schemeClr val="tx2"/>
                </a:solidFill>
              </a:rPr>
              <a:t>P)</a:t>
            </a:r>
            <a:endParaRPr lang="zh-CN" altLang="zh-CN" sz="320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=(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Q) </a:t>
            </a:r>
            <a:r>
              <a:rPr lang="en-US" altLang="zh-CN" sz="3200" smtClean="0">
                <a:sym typeface="Symbol" panose="05050102010706020507" pitchFamily="18" charset="2"/>
              </a:rPr>
              <a:t></a:t>
            </a:r>
            <a:r>
              <a:rPr lang="en-US" altLang="zh-CN" sz="3200" smtClean="0"/>
              <a:t>(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P)</a:t>
            </a:r>
            <a:endParaRPr lang="zh-CN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=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Q </a:t>
            </a:r>
            <a:r>
              <a:rPr lang="zh-CN" altLang="zh-CN" sz="3200" smtClean="0"/>
              <a:t>（主合取范式）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9286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内容占位符 2"/>
          <p:cNvSpPr>
            <a:spLocks noGrp="1"/>
          </p:cNvSpPr>
          <p:nvPr>
            <p:ph idx="1"/>
          </p:nvPr>
        </p:nvSpPr>
        <p:spPr>
          <a:xfrm>
            <a:off x="103188" y="146957"/>
            <a:ext cx="8991600" cy="6313488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CC00"/>
                </a:solidFill>
                <a:cs typeface="+mj-cs"/>
              </a:rPr>
              <a:t>习题</a:t>
            </a:r>
            <a:r>
              <a:rPr lang="en-US" altLang="zh-CN" sz="3200" dirty="0">
                <a:solidFill>
                  <a:srgbClr val="FFCC00"/>
                </a:solidFill>
                <a:cs typeface="+mj-cs"/>
              </a:rPr>
              <a:t>3.1 -2</a:t>
            </a:r>
            <a:r>
              <a:rPr lang="zh-CN" altLang="zh-CN" sz="3200" dirty="0">
                <a:solidFill>
                  <a:srgbClr val="FFCC00"/>
                </a:solidFill>
                <a:latin typeface="Arial Black"/>
                <a:cs typeface="+mj-cs"/>
              </a:rPr>
              <a:t>构成下列公式的真值表：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 smtClean="0"/>
              <a:t>(</a:t>
            </a:r>
            <a:r>
              <a:rPr lang="en-US" altLang="zh-CN" sz="3200" dirty="0" smtClean="0"/>
              <a:t>3)</a:t>
            </a:r>
            <a:r>
              <a:rPr lang="zh-CN" altLang="zh-CN" sz="3200" dirty="0" smtClean="0"/>
              <a:t>设</a:t>
            </a:r>
            <a:r>
              <a:rPr lang="en-US" altLang="zh-CN" sz="3200" dirty="0" smtClean="0"/>
              <a:t>G=(P</a:t>
            </a:r>
            <a:r>
              <a:rPr lang="en-US" altLang="zh-CN" sz="3200" dirty="0" smtClean="0">
                <a:sym typeface="Symbol" panose="05050102010706020507" pitchFamily="18" charset="2"/>
              </a:rPr>
              <a:t>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 Q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R)</a:t>
            </a:r>
            <a:r>
              <a:rPr lang="en-US" altLang="zh-CN" sz="3200" dirty="0" smtClean="0">
                <a:sym typeface="Symbol" panose="05050102010706020507" pitchFamily="18" charset="2"/>
              </a:rPr>
              <a:t></a:t>
            </a:r>
            <a:r>
              <a:rPr lang="en-US" altLang="zh-CN" sz="3200" dirty="0" smtClean="0"/>
              <a:t> P</a:t>
            </a:r>
            <a:r>
              <a:rPr lang="en-US" altLang="zh-CN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/>
              <a:t> R,</a:t>
            </a:r>
            <a:r>
              <a:rPr lang="zh-CN" altLang="zh-CN" sz="3200" dirty="0" smtClean="0"/>
              <a:t>其真值表如下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zh-CN" dirty="0" smtClean="0"/>
          </a:p>
          <a:p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01142"/>
              </p:ext>
            </p:extLst>
          </p:nvPr>
        </p:nvGraphicFramePr>
        <p:xfrm>
          <a:off x="1959428" y="1412421"/>
          <a:ext cx="3992336" cy="484605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98084"/>
                <a:gridCol w="998084"/>
                <a:gridCol w="998084"/>
                <a:gridCol w="998084"/>
              </a:tblGrid>
              <a:tr h="517071"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endParaRPr lang="zh-CN" altLang="en-US" sz="29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</a:t>
                      </a:r>
                      <a:endParaRPr lang="zh-CN" altLang="en-US" sz="29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endParaRPr lang="zh-CN" altLang="en-US" sz="29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</a:t>
                      </a:r>
                      <a:endParaRPr lang="zh-CN" altLang="en-US" sz="29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</a:tr>
              <a:tr h="517071"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</a:tr>
              <a:tr h="517071"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</a:tr>
              <a:tr h="517071"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</a:tr>
              <a:tr h="517071"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</a:tr>
              <a:tr h="517071"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</a:tr>
              <a:tr h="517071"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</a:tr>
              <a:tr h="517071"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9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9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</a:tr>
              <a:tr h="517071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05" marB="45705"/>
                </a:tc>
              </a:tr>
            </a:tbl>
          </a:graphicData>
        </a:graphic>
      </p:graphicFrame>
      <p:sp>
        <p:nvSpPr>
          <p:cNvPr id="27039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039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FBB845-2B80-4CB1-9221-FB0F6582C6ED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66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200329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latin typeface="+mn-lt"/>
              </a:rPr>
              <a:t>习题</a:t>
            </a:r>
            <a:r>
              <a:rPr lang="en-US" altLang="zh-CN" sz="3600" b="1" dirty="0" smtClean="0">
                <a:latin typeface="+mn-lt"/>
              </a:rPr>
              <a:t>3.1-19</a:t>
            </a:r>
            <a:r>
              <a:rPr lang="zh-CN" altLang="zh-CN" sz="3600" b="1" dirty="0" smtClean="0"/>
              <a:t>试将下列公式化为主析取范式和主合取范式：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285699" name="内容占位符 2"/>
          <p:cNvSpPr>
            <a:spLocks noGrp="1"/>
          </p:cNvSpPr>
          <p:nvPr>
            <p:ph idx="1"/>
          </p:nvPr>
        </p:nvSpPr>
        <p:spPr>
          <a:xfrm>
            <a:off x="179388" y="1700213"/>
            <a:ext cx="8839200" cy="5302250"/>
          </a:xfrm>
        </p:spPr>
        <p:txBody>
          <a:bodyPr/>
          <a:lstStyle/>
          <a:p>
            <a:r>
              <a:rPr lang="en-US" altLang="zh-CN" dirty="0" smtClean="0"/>
              <a:t>(2) 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R)))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=P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R)))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=P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R)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=P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 panose="05050102010706020507" pitchFamily="18" charset="2"/>
              </a:rPr>
              <a:t></a:t>
            </a:r>
            <a:r>
              <a:rPr lang="en-US" altLang="zh-CN" dirty="0" smtClean="0"/>
              <a:t>R                   </a:t>
            </a:r>
            <a:r>
              <a:rPr lang="zh-CN" altLang="zh-CN" dirty="0" smtClean="0"/>
              <a:t>（主合取范式）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28570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57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81B77D-121A-44F2-A22B-B0A295E7155B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106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55600"/>
            <a:ext cx="8893175" cy="64087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=P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R                   </a:t>
            </a:r>
            <a:r>
              <a:rPr lang="zh-CN" altLang="zh-CN" dirty="0" smtClean="0"/>
              <a:t>（主合取范式）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=(P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/>
              </a:rPr>
              <a:t></a:t>
            </a:r>
            <a:r>
              <a:rPr lang="en-US" altLang="zh-CN" dirty="0" smtClean="0"/>
              <a:t> Q) 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(R</a:t>
            </a:r>
            <a:r>
              <a:rPr lang="en-US" altLang="zh-CN" dirty="0" smtClean="0">
                <a:sym typeface="Symbol"/>
              </a:rPr>
              <a:t></a:t>
            </a:r>
            <a:r>
              <a:rPr lang="en-US" altLang="zh-CN" dirty="0" smtClean="0"/>
              <a:t>R))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/>
              </a:rPr>
              <a:t></a:t>
            </a:r>
            <a:r>
              <a:rPr lang="en-US" altLang="zh-CN" dirty="0" smtClean="0"/>
              <a:t> P)</a:t>
            </a:r>
            <a:r>
              <a:rPr lang="en-US" altLang="zh-CN" dirty="0"/>
              <a:t> </a:t>
            </a:r>
            <a:r>
              <a:rPr lang="en-US" altLang="zh-CN" dirty="0">
                <a:sym typeface="Symbol"/>
              </a:rPr>
              <a:t></a:t>
            </a:r>
            <a:r>
              <a:rPr lang="en-US" altLang="zh-CN" dirty="0" smtClean="0"/>
              <a:t>Q 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(R</a:t>
            </a:r>
            <a:r>
              <a:rPr lang="en-US" altLang="zh-CN" dirty="0" smtClean="0">
                <a:sym typeface="Symbol"/>
              </a:rPr>
              <a:t></a:t>
            </a:r>
            <a:r>
              <a:rPr lang="en-US" altLang="zh-CN" dirty="0" smtClean="0"/>
              <a:t>R))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((P</a:t>
            </a:r>
            <a:r>
              <a:rPr lang="en-US" altLang="zh-CN" dirty="0" smtClean="0">
                <a:sym typeface="Symbol"/>
              </a:rPr>
              <a:t></a:t>
            </a:r>
            <a:r>
              <a:rPr lang="en-US" altLang="zh-CN" dirty="0" smtClean="0"/>
              <a:t> P) 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(Q</a:t>
            </a:r>
            <a:r>
              <a:rPr lang="en-US" altLang="zh-CN" dirty="0" smtClean="0">
                <a:sym typeface="Symbol"/>
              </a:rPr>
              <a:t></a:t>
            </a:r>
            <a:r>
              <a:rPr lang="en-US" altLang="zh-CN" dirty="0" smtClean="0"/>
              <a:t>Q)</a:t>
            </a:r>
            <a:r>
              <a:rPr lang="en-US" altLang="zh-CN" dirty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/>
              <a:t>R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=(P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(P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R)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chemeClr val="tx2"/>
                </a:solidFill>
              </a:rPr>
              <a:t>P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</a:t>
            </a:r>
            <a:r>
              <a:rPr lang="en-US" altLang="zh-CN" dirty="0" smtClean="0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  <a:sym typeface="Symbol"/>
              </a:rPr>
              <a:t></a:t>
            </a:r>
            <a:r>
              <a:rPr lang="en-US" altLang="zh-CN" dirty="0" smtClean="0">
                <a:solidFill>
                  <a:schemeClr val="tx2"/>
                </a:solidFill>
              </a:rPr>
              <a:t>R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/>
              <a:t>Q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chemeClr val="tx2"/>
                </a:solidFill>
              </a:rPr>
              <a:t>P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</a:t>
            </a:r>
            <a:r>
              <a:rPr lang="en-US" altLang="zh-CN" dirty="0" smtClean="0">
                <a:solidFill>
                  <a:schemeClr val="tx2"/>
                </a:solidFill>
              </a:rPr>
              <a:t>Q</a:t>
            </a:r>
            <a:r>
              <a:rPr lang="en-US" altLang="zh-CN" dirty="0">
                <a:solidFill>
                  <a:schemeClr val="tx2"/>
                </a:solidFill>
                <a:sym typeface="Symbol"/>
              </a:rPr>
              <a:t>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</a:t>
            </a:r>
            <a:r>
              <a:rPr lang="en-US" altLang="zh-CN" dirty="0" smtClean="0">
                <a:solidFill>
                  <a:schemeClr val="tx2"/>
                </a:solidFill>
              </a:rPr>
              <a:t>R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/>
              <a:t>Q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chemeClr val="tx2"/>
                </a:solidFill>
              </a:rPr>
              <a:t>P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</a:t>
            </a:r>
            <a:r>
              <a:rPr lang="en-US" altLang="zh-CN" dirty="0" smtClean="0">
                <a:solidFill>
                  <a:schemeClr val="tx2"/>
                </a:solidFill>
              </a:rPr>
              <a:t>Q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</a:t>
            </a:r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</a:t>
            </a:r>
            <a:r>
              <a:rPr lang="en-US" altLang="zh-CN" dirty="0" smtClean="0">
                <a:solidFill>
                  <a:schemeClr val="tx2"/>
                </a:solidFill>
              </a:rPr>
              <a:t>P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</a:t>
            </a:r>
            <a:r>
              <a:rPr lang="en-US" altLang="zh-CN" dirty="0" smtClean="0">
                <a:solidFill>
                  <a:schemeClr val="tx2"/>
                </a:solidFill>
              </a:rPr>
              <a:t>Q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</a:t>
            </a:r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/>
              </a:rPr>
              <a:t> 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chemeClr val="tx2"/>
                </a:solidFill>
              </a:rPr>
              <a:t>P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</a:t>
            </a:r>
            <a:r>
              <a:rPr lang="en-US" altLang="zh-CN" dirty="0" smtClean="0">
                <a:solidFill>
                  <a:schemeClr val="tx2"/>
                </a:solidFill>
              </a:rPr>
              <a:t>Q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</a:t>
            </a:r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/>
              <a:t>R</a:t>
            </a:r>
            <a:r>
              <a:rPr lang="en-US" altLang="zh-CN" dirty="0" smtClean="0"/>
              <a:t>)</a:t>
            </a:r>
          </a:p>
          <a:p>
            <a:pPr marL="93663" indent="-93663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=(P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(P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R)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(P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R)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R)</a:t>
            </a:r>
            <a:r>
              <a:rPr lang="en-US" altLang="zh-CN" dirty="0" smtClean="0">
                <a:sym typeface="Symbol"/>
              </a:rPr>
              <a:t> 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Q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R)   </a:t>
            </a:r>
            <a:r>
              <a:rPr lang="en-US" altLang="zh-CN" dirty="0" smtClean="0">
                <a:sym typeface="Symbol"/>
              </a:rPr>
              <a:t></a:t>
            </a:r>
            <a:r>
              <a:rPr lang="en-US" altLang="zh-CN" dirty="0" smtClean="0"/>
              <a:t> (</a:t>
            </a:r>
            <a:r>
              <a:rPr lang="en-US" altLang="zh-CN" dirty="0" smtClean="0">
                <a:sym typeface="Symbol"/>
              </a:rPr>
              <a:t>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/>
              </a:rPr>
              <a:t></a:t>
            </a:r>
            <a:r>
              <a:rPr lang="en-US" altLang="zh-CN" dirty="0" smtClean="0"/>
              <a:t>Q </a:t>
            </a:r>
            <a:r>
              <a:rPr lang="en-US" altLang="zh-CN" dirty="0" smtClean="0">
                <a:sym typeface="Symbol"/>
              </a:rPr>
              <a:t></a:t>
            </a:r>
            <a:r>
              <a:rPr lang="en-US" altLang="zh-CN" dirty="0" smtClean="0"/>
              <a:t>R)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3200" dirty="0"/>
          </a:p>
        </p:txBody>
      </p:sp>
      <p:sp>
        <p:nvSpPr>
          <p:cNvPr id="286723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67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7B2B0-2A98-4BCF-9DF4-A7E8C63F00E0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413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35657"/>
            <a:ext cx="8991600" cy="553998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 smtClean="0">
                <a:latin typeface="+mn-lt"/>
              </a:rPr>
              <a:t>习题</a:t>
            </a:r>
            <a:r>
              <a:rPr lang="en-US" altLang="zh-CN" sz="3000" b="1" dirty="0" smtClean="0">
                <a:latin typeface="+mn-lt"/>
              </a:rPr>
              <a:t>3.1 -3</a:t>
            </a:r>
            <a:r>
              <a:rPr lang="zh-CN" altLang="zh-CN" sz="3000" b="1" dirty="0" smtClean="0">
                <a:latin typeface="+mn-lt"/>
              </a:rPr>
              <a:t>指出下列公式</a:t>
            </a:r>
            <a:r>
              <a:rPr lang="zh-CN" altLang="zh-CN" sz="3000" b="1" dirty="0" smtClean="0">
                <a:latin typeface="+mn-lt"/>
              </a:rPr>
              <a:t>哪些恒真</a:t>
            </a:r>
            <a:r>
              <a:rPr lang="zh-CN" altLang="en-US" sz="3000" b="1" dirty="0" smtClean="0">
                <a:latin typeface="+mn-lt"/>
              </a:rPr>
              <a:t>、</a:t>
            </a:r>
            <a:r>
              <a:rPr lang="zh-CN" altLang="zh-CN" sz="3000" b="1" dirty="0" smtClean="0">
                <a:latin typeface="+mn-lt"/>
              </a:rPr>
              <a:t>恒假</a:t>
            </a:r>
            <a:r>
              <a:rPr lang="zh-CN" altLang="en-US" sz="3000" b="1" dirty="0" smtClean="0">
                <a:latin typeface="+mn-lt"/>
              </a:rPr>
              <a:t>、可满足</a:t>
            </a:r>
            <a:r>
              <a:rPr lang="zh-CN" altLang="zh-CN" sz="3000" b="1" dirty="0" smtClean="0">
                <a:latin typeface="+mn-lt"/>
              </a:rPr>
              <a:t>：</a:t>
            </a:r>
            <a:endParaRPr lang="zh-CN" altLang="en-US" sz="3000" b="1" dirty="0">
              <a:latin typeface="+mn-lt"/>
            </a:endParaRPr>
          </a:p>
        </p:txBody>
      </p:sp>
      <p:sp>
        <p:nvSpPr>
          <p:cNvPr id="271363" name="内容占位符 2"/>
          <p:cNvSpPr>
            <a:spLocks noGrp="1"/>
          </p:cNvSpPr>
          <p:nvPr>
            <p:ph idx="1"/>
          </p:nvPr>
        </p:nvSpPr>
        <p:spPr>
          <a:xfrm>
            <a:off x="152400" y="789654"/>
            <a:ext cx="8839200" cy="5341725"/>
          </a:xfrm>
        </p:spPr>
        <p:txBody>
          <a:bodyPr/>
          <a:lstStyle/>
          <a:p>
            <a:r>
              <a:rPr lang="en-US" altLang="zh-CN" sz="3200" dirty="0" smtClean="0"/>
              <a:t>(4)</a:t>
            </a:r>
            <a:r>
              <a:rPr lang="zh-CN" altLang="zh-CN" sz="3200" dirty="0" smtClean="0"/>
              <a:t>（</a:t>
            </a:r>
            <a:r>
              <a:rPr lang="en-US" altLang="zh-CN" sz="3200" dirty="0" smtClean="0"/>
              <a:t>P</a:t>
            </a:r>
            <a:r>
              <a:rPr lang="en-US" altLang="zh-CN" sz="3200" dirty="0" smtClean="0">
                <a:sym typeface="Symbol" panose="05050102010706020507" pitchFamily="18" charset="2"/>
              </a:rPr>
              <a:t></a:t>
            </a:r>
            <a:r>
              <a:rPr lang="en-US" altLang="zh-CN" sz="3200" dirty="0" smtClean="0"/>
              <a:t> Q</a:t>
            </a:r>
            <a:r>
              <a:rPr lang="zh-CN" altLang="zh-CN" sz="3200" dirty="0" smtClean="0"/>
              <a:t>）</a:t>
            </a:r>
            <a:r>
              <a:rPr lang="en-US" altLang="zh-CN" sz="3200" dirty="0" smtClean="0">
                <a:sym typeface="Symbol" panose="05050102010706020507" pitchFamily="18" charset="2"/>
              </a:rPr>
              <a:t></a:t>
            </a:r>
            <a:r>
              <a:rPr lang="zh-CN" altLang="zh-CN" sz="3200" dirty="0" smtClean="0"/>
              <a:t>（</a:t>
            </a:r>
            <a:r>
              <a:rPr lang="en-US" altLang="zh-CN" sz="3200" dirty="0" smtClean="0"/>
              <a:t>P</a:t>
            </a:r>
            <a:r>
              <a:rPr lang="en-US" altLang="zh-CN" sz="3200" dirty="0" smtClean="0">
                <a:sym typeface="Symbol" panose="05050102010706020507" pitchFamily="18" charset="2"/>
              </a:rPr>
              <a:t></a:t>
            </a:r>
            <a:r>
              <a:rPr lang="en-US" altLang="zh-CN" sz="3200" dirty="0" smtClean="0"/>
              <a:t> Q</a:t>
            </a:r>
            <a:r>
              <a:rPr lang="en-US" altLang="zh-CN" sz="3200" dirty="0" smtClean="0">
                <a:sym typeface="Symbol" panose="05050102010706020507" pitchFamily="18" charset="2"/>
              </a:rPr>
              <a:t></a:t>
            </a:r>
            <a:r>
              <a:rPr lang="en-US" altLang="zh-CN" sz="3200" dirty="0" smtClean="0"/>
              <a:t>P</a:t>
            </a:r>
            <a:r>
              <a:rPr lang="en-US" altLang="zh-CN" sz="3200" dirty="0" smtClean="0">
                <a:sym typeface="Symbol" panose="05050102010706020507" pitchFamily="18" charset="2"/>
              </a:rPr>
              <a:t></a:t>
            </a:r>
            <a:r>
              <a:rPr lang="en-US" altLang="zh-CN" sz="3200" dirty="0" smtClean="0"/>
              <a:t> Q</a:t>
            </a:r>
            <a:r>
              <a:rPr lang="zh-CN" altLang="zh-CN" sz="3200" dirty="0" smtClean="0"/>
              <a:t>）</a:t>
            </a:r>
            <a:endParaRPr lang="en-US" altLang="zh-CN" sz="3200" dirty="0" smtClean="0"/>
          </a:p>
          <a:p>
            <a:r>
              <a:rPr lang="zh-CN" altLang="en-US" sz="3200" dirty="0" smtClean="0"/>
              <a:t>解：设</a:t>
            </a:r>
            <a:r>
              <a:rPr lang="en-US" altLang="zh-CN" sz="3200" dirty="0" smtClean="0"/>
              <a:t>G=</a:t>
            </a:r>
            <a:r>
              <a:rPr lang="zh-CN" altLang="zh-CN" sz="3200" dirty="0">
                <a:solidFill>
                  <a:srgbClr val="FFFFFF"/>
                </a:solidFill>
              </a:rPr>
              <a:t> （</a:t>
            </a:r>
            <a:r>
              <a:rPr lang="en-US" altLang="zh-CN" sz="3200" dirty="0">
                <a:solidFill>
                  <a:srgbClr val="FFFFFF"/>
                </a:solidFill>
              </a:rPr>
              <a:t>P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3200" dirty="0">
                <a:solidFill>
                  <a:srgbClr val="FFFFFF"/>
                </a:solidFill>
              </a:rPr>
              <a:t> Q</a:t>
            </a:r>
            <a:r>
              <a:rPr lang="zh-CN" altLang="zh-CN" sz="3200" dirty="0">
                <a:solidFill>
                  <a:srgbClr val="FFFFFF"/>
                </a:solidFill>
              </a:rPr>
              <a:t>）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</a:t>
            </a:r>
            <a:r>
              <a:rPr lang="zh-CN" altLang="zh-CN" sz="3200" dirty="0">
                <a:solidFill>
                  <a:srgbClr val="FFFFFF"/>
                </a:solidFill>
              </a:rPr>
              <a:t>（</a:t>
            </a:r>
            <a:r>
              <a:rPr lang="en-US" altLang="zh-CN" sz="3200" dirty="0">
                <a:solidFill>
                  <a:srgbClr val="FFFFFF"/>
                </a:solidFill>
              </a:rPr>
              <a:t>P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olidFill>
                  <a:srgbClr val="FFFFFF"/>
                </a:solidFill>
              </a:rPr>
              <a:t> Q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3200" dirty="0">
                <a:solidFill>
                  <a:srgbClr val="FFFFFF"/>
                </a:solidFill>
              </a:rPr>
              <a:t>P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3200" dirty="0">
                <a:solidFill>
                  <a:srgbClr val="FFFFFF"/>
                </a:solidFill>
              </a:rPr>
              <a:t> Q</a:t>
            </a:r>
            <a:r>
              <a:rPr lang="zh-CN" altLang="zh-CN" sz="3200" dirty="0" smtClean="0">
                <a:solidFill>
                  <a:srgbClr val="FFFFFF"/>
                </a:solidFill>
              </a:rPr>
              <a:t>）</a:t>
            </a:r>
            <a:endParaRPr lang="en-US" altLang="zh-CN" sz="3200" dirty="0" smtClean="0">
              <a:solidFill>
                <a:srgbClr val="FFFFFF"/>
              </a:solidFill>
            </a:endParaRPr>
          </a:p>
          <a:p>
            <a:endParaRPr lang="en-US" altLang="zh-CN" sz="3200" dirty="0">
              <a:solidFill>
                <a:srgbClr val="FFFFFF"/>
              </a:solidFill>
            </a:endParaRPr>
          </a:p>
          <a:p>
            <a:endParaRPr lang="en-US" altLang="zh-CN" sz="3200" dirty="0" smtClean="0">
              <a:solidFill>
                <a:srgbClr val="FFFFFF"/>
              </a:solidFill>
            </a:endParaRPr>
          </a:p>
          <a:p>
            <a:endParaRPr lang="en-US" altLang="zh-CN" sz="3200" dirty="0">
              <a:solidFill>
                <a:srgbClr val="FFFFFF"/>
              </a:solidFill>
            </a:endParaRPr>
          </a:p>
          <a:p>
            <a:endParaRPr lang="en-US" altLang="zh-CN" sz="3200" dirty="0" smtClean="0">
              <a:solidFill>
                <a:srgbClr val="FFFFFF"/>
              </a:solidFill>
            </a:endParaRPr>
          </a:p>
          <a:p>
            <a:endParaRPr lang="en-US" altLang="zh-CN" sz="3200" dirty="0">
              <a:solidFill>
                <a:srgbClr val="FFFFFF"/>
              </a:solidFill>
            </a:endParaRPr>
          </a:p>
          <a:p>
            <a:endParaRPr lang="en-US" altLang="zh-CN" sz="3200" dirty="0" smtClean="0">
              <a:solidFill>
                <a:srgbClr val="FFFFFF"/>
              </a:solidFill>
            </a:endParaRPr>
          </a:p>
          <a:p>
            <a:pPr lvl="0">
              <a:buClr>
                <a:srgbClr val="FFCC00"/>
              </a:buClr>
            </a:pPr>
            <a:r>
              <a:rPr lang="en-US" altLang="zh-CN" sz="3200" dirty="0">
                <a:solidFill>
                  <a:srgbClr val="FFFFFF"/>
                </a:solidFill>
              </a:rPr>
              <a:t>G </a:t>
            </a:r>
            <a:r>
              <a:rPr lang="zh-CN" altLang="en-US" sz="3200" dirty="0">
                <a:solidFill>
                  <a:srgbClr val="FFFFFF"/>
                </a:solidFill>
              </a:rPr>
              <a:t>是可满足的。</a:t>
            </a:r>
            <a:endParaRPr lang="en-US" altLang="zh-CN" sz="3200" dirty="0">
              <a:solidFill>
                <a:srgbClr val="FFFFFF"/>
              </a:solidFill>
            </a:endParaRPr>
          </a:p>
          <a:p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 smtClean="0"/>
          </a:p>
        </p:txBody>
      </p:sp>
      <p:sp>
        <p:nvSpPr>
          <p:cNvPr id="27136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136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9816B4-727F-4708-BF16-8E716A6494C0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76936"/>
              </p:ext>
            </p:extLst>
          </p:nvPr>
        </p:nvGraphicFramePr>
        <p:xfrm>
          <a:off x="1436688" y="2071007"/>
          <a:ext cx="6096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solidFill>
                            <a:srgbClr val="FFC000"/>
                          </a:solidFill>
                        </a:rPr>
                        <a:t>P</a:t>
                      </a:r>
                      <a:endParaRPr lang="zh-CN" altLang="en-US" sz="3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solidFill>
                            <a:srgbClr val="FFC000"/>
                          </a:solidFill>
                        </a:rPr>
                        <a:t>Q</a:t>
                      </a:r>
                      <a:endParaRPr lang="zh-CN" altLang="en-US" sz="3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solidFill>
                            <a:srgbClr val="FFC000"/>
                          </a:solidFill>
                        </a:rPr>
                        <a:t>G</a:t>
                      </a:r>
                      <a:endParaRPr lang="zh-CN" altLang="en-US" sz="3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0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0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0</a:t>
                      </a:r>
                      <a:endParaRPr lang="zh-CN" altLang="en-US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0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1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1</a:t>
                      </a:r>
                      <a:endParaRPr lang="zh-CN" altLang="en-US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1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0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1</a:t>
                      </a:r>
                      <a:endParaRPr lang="zh-CN" altLang="en-US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1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1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/>
                        <a:t>0</a:t>
                      </a:r>
                      <a:endParaRPr lang="zh-CN" altLang="en-US" sz="3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167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413" y="333375"/>
            <a:ext cx="8893175" cy="1019175"/>
          </a:xfrm>
        </p:spPr>
        <p:txBody>
          <a:bodyPr/>
          <a:lstStyle/>
          <a:p>
            <a:pPr>
              <a:defRPr/>
            </a:pPr>
            <a:r>
              <a:rPr lang="zh-CN" altLang="en-US" sz="3100" b="1" dirty="0" smtClean="0">
                <a:latin typeface="+mn-lt"/>
              </a:rPr>
              <a:t>习题</a:t>
            </a:r>
            <a:r>
              <a:rPr lang="en-US" altLang="zh-CN" sz="3100" b="1" dirty="0" smtClean="0">
                <a:latin typeface="+mn-lt"/>
              </a:rPr>
              <a:t>3.1 -4</a:t>
            </a:r>
            <a:r>
              <a:rPr lang="zh-CN" altLang="zh-CN" sz="3100" b="1" dirty="0" smtClean="0">
                <a:latin typeface="+mn-lt"/>
              </a:rPr>
              <a:t>对</a:t>
            </a:r>
            <a:r>
              <a:rPr lang="en-US" altLang="zh-CN" sz="3100" b="1" dirty="0" smtClean="0">
                <a:latin typeface="+mn-lt"/>
              </a:rPr>
              <a:t>P</a:t>
            </a:r>
            <a:r>
              <a:rPr lang="zh-CN" altLang="zh-CN" sz="3100" b="1" dirty="0" smtClean="0">
                <a:latin typeface="+mn-lt"/>
              </a:rPr>
              <a:t>和</a:t>
            </a:r>
            <a:r>
              <a:rPr lang="en-US" altLang="zh-CN" sz="3100" b="1" dirty="0" smtClean="0">
                <a:latin typeface="+mn-lt"/>
              </a:rPr>
              <a:t>Q</a:t>
            </a:r>
            <a:r>
              <a:rPr lang="zh-CN" altLang="zh-CN" sz="3100" b="1" dirty="0" smtClean="0">
                <a:latin typeface="+mn-lt"/>
              </a:rPr>
              <a:t>的所有值，证明</a:t>
            </a:r>
            <a:r>
              <a:rPr lang="en-US" altLang="zh-CN" sz="3100" b="1" dirty="0" smtClean="0">
                <a:latin typeface="+mn-lt"/>
              </a:rPr>
              <a:t>P</a:t>
            </a:r>
            <a:r>
              <a:rPr lang="en-US" altLang="zh-CN" sz="3100" b="1" dirty="0" smtClean="0">
                <a:latin typeface="+mn-lt"/>
                <a:sym typeface="Symbol"/>
              </a:rPr>
              <a:t></a:t>
            </a:r>
            <a:r>
              <a:rPr lang="en-US" altLang="zh-CN" sz="3100" b="1" dirty="0" smtClean="0">
                <a:latin typeface="+mn-lt"/>
              </a:rPr>
              <a:t> Q</a:t>
            </a:r>
            <a:r>
              <a:rPr lang="zh-CN" altLang="zh-CN" sz="3100" b="1" dirty="0" smtClean="0">
                <a:latin typeface="+mn-lt"/>
              </a:rPr>
              <a:t>与</a:t>
            </a:r>
            <a:r>
              <a:rPr lang="en-US" altLang="zh-CN" sz="3100" b="1" dirty="0" smtClean="0">
                <a:latin typeface="+mn-lt"/>
                <a:sym typeface="Symbol"/>
              </a:rPr>
              <a:t></a:t>
            </a:r>
            <a:r>
              <a:rPr lang="en-US" altLang="zh-CN" sz="3100" b="1" dirty="0" smtClean="0">
                <a:latin typeface="+mn-lt"/>
              </a:rPr>
              <a:t>P</a:t>
            </a:r>
            <a:r>
              <a:rPr lang="en-US" altLang="zh-CN" sz="3100" b="1" dirty="0" smtClean="0">
                <a:latin typeface="+mn-lt"/>
                <a:sym typeface="Symbol"/>
              </a:rPr>
              <a:t></a:t>
            </a:r>
            <a:r>
              <a:rPr lang="en-US" altLang="zh-CN" sz="3100" b="1" dirty="0" smtClean="0">
                <a:latin typeface="+mn-lt"/>
              </a:rPr>
              <a:t>Q</a:t>
            </a:r>
            <a:r>
              <a:rPr lang="zh-CN" altLang="zh-CN" sz="3100" b="1" dirty="0" smtClean="0">
                <a:latin typeface="+mn-lt"/>
              </a:rPr>
              <a:t>有同样的真值。证明</a:t>
            </a:r>
            <a:r>
              <a:rPr lang="en-US" altLang="zh-CN" sz="3100" b="1" dirty="0" smtClean="0">
                <a:latin typeface="+mn-lt"/>
              </a:rPr>
              <a:t>(P</a:t>
            </a:r>
            <a:r>
              <a:rPr lang="en-US" altLang="zh-CN" sz="3100" b="1" dirty="0" smtClean="0">
                <a:latin typeface="+mn-lt"/>
                <a:sym typeface="Symbol"/>
              </a:rPr>
              <a:t></a:t>
            </a:r>
            <a:r>
              <a:rPr lang="en-US" altLang="zh-CN" sz="3100" b="1" dirty="0" smtClean="0">
                <a:latin typeface="+mn-lt"/>
              </a:rPr>
              <a:t> Q)</a:t>
            </a:r>
            <a:r>
              <a:rPr lang="en-US" altLang="zh-CN" sz="3100" b="1" dirty="0" smtClean="0">
                <a:latin typeface="+mn-lt"/>
                <a:sym typeface="Symbol"/>
              </a:rPr>
              <a:t></a:t>
            </a:r>
            <a:r>
              <a:rPr lang="en-US" altLang="zh-CN" sz="3100" b="1" dirty="0" smtClean="0">
                <a:latin typeface="+mn-lt"/>
              </a:rPr>
              <a:t>(</a:t>
            </a:r>
            <a:r>
              <a:rPr lang="en-US" altLang="zh-CN" sz="3100" b="1" dirty="0" smtClean="0">
                <a:latin typeface="+mn-lt"/>
                <a:sym typeface="Symbol"/>
              </a:rPr>
              <a:t></a:t>
            </a:r>
            <a:r>
              <a:rPr lang="en-US" altLang="zh-CN" sz="3100" b="1" dirty="0" smtClean="0">
                <a:latin typeface="+mn-lt"/>
              </a:rPr>
              <a:t>P</a:t>
            </a:r>
            <a:r>
              <a:rPr lang="en-US" altLang="zh-CN" sz="3100" b="1" dirty="0" smtClean="0">
                <a:latin typeface="+mn-lt"/>
                <a:sym typeface="Symbol"/>
              </a:rPr>
              <a:t></a:t>
            </a:r>
            <a:r>
              <a:rPr lang="en-US" altLang="zh-CN" sz="3100" b="1" dirty="0" smtClean="0">
                <a:latin typeface="+mn-lt"/>
              </a:rPr>
              <a:t>Q)</a:t>
            </a:r>
            <a:r>
              <a:rPr lang="zh-CN" altLang="zh-CN" sz="3100" b="1" dirty="0" smtClean="0">
                <a:latin typeface="+mn-lt"/>
              </a:rPr>
              <a:t>是恒真的</a:t>
            </a:r>
            <a:r>
              <a:rPr lang="zh-CN" altLang="zh-CN" sz="3100" dirty="0" smtClean="0"/>
              <a:t>。</a:t>
            </a:r>
            <a:br>
              <a:rPr lang="zh-CN" altLang="zh-CN" sz="3100" dirty="0" smtClean="0"/>
            </a:br>
            <a:endParaRPr lang="zh-CN" altLang="en-US" sz="3100" dirty="0"/>
          </a:p>
        </p:txBody>
      </p:sp>
      <p:sp>
        <p:nvSpPr>
          <p:cNvPr id="156675" name="内容占位符 2"/>
          <p:cNvSpPr>
            <a:spLocks noGrp="1"/>
          </p:cNvSpPr>
          <p:nvPr>
            <p:ph idx="1"/>
          </p:nvPr>
        </p:nvSpPr>
        <p:spPr>
          <a:xfrm>
            <a:off x="250825" y="1344613"/>
            <a:ext cx="8642350" cy="4968875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100" dirty="0" smtClean="0">
                <a:solidFill>
                  <a:schemeClr val="tx2"/>
                </a:solidFill>
              </a:rPr>
              <a:t>证明</a:t>
            </a:r>
            <a:r>
              <a:rPr lang="zh-CN" altLang="zh-CN" sz="3100" dirty="0" smtClean="0">
                <a:solidFill>
                  <a:schemeClr val="tx2"/>
                </a:solidFill>
              </a:rPr>
              <a:t>：</a:t>
            </a:r>
            <a:r>
              <a:rPr lang="zh-CN" altLang="zh-CN" sz="3100" dirty="0" smtClean="0"/>
              <a:t>对任意解释</a:t>
            </a:r>
            <a:r>
              <a:rPr lang="en-US" altLang="zh-CN" sz="3100" dirty="0" smtClean="0"/>
              <a:t>I</a:t>
            </a:r>
            <a:r>
              <a:rPr lang="zh-CN" altLang="zh-CN" sz="3100" dirty="0" smtClean="0"/>
              <a:t>，</a:t>
            </a:r>
            <a:endParaRPr lang="en-US" altLang="zh-CN" sz="31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100" dirty="0" smtClean="0">
                <a:solidFill>
                  <a:schemeClr val="tx2"/>
                </a:solidFill>
                <a:sym typeface="Symbol" panose="05050102010706020507" pitchFamily="18" charset="2"/>
              </a:rPr>
              <a:t></a:t>
            </a:r>
            <a:r>
              <a:rPr lang="zh-CN" altLang="zh-CN" sz="3100" dirty="0" smtClean="0"/>
              <a:t>若</a:t>
            </a:r>
            <a:r>
              <a:rPr lang="en-US" altLang="zh-CN" sz="3100" dirty="0" smtClean="0"/>
              <a:t>I</a:t>
            </a:r>
            <a:r>
              <a:rPr lang="zh-CN" altLang="zh-CN" sz="3100" dirty="0" smtClean="0"/>
              <a:t>使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</a:t>
            </a:r>
            <a:r>
              <a:rPr lang="en-US" altLang="zh-CN" sz="3100" dirty="0" smtClean="0"/>
              <a:t> Q</a:t>
            </a:r>
            <a:r>
              <a:rPr lang="zh-CN" altLang="zh-CN" sz="3100" dirty="0" smtClean="0"/>
              <a:t>为真，则</a:t>
            </a:r>
            <a:r>
              <a:rPr lang="en-US" altLang="zh-CN" sz="3100" dirty="0" smtClean="0"/>
              <a:t>I</a:t>
            </a:r>
            <a:r>
              <a:rPr lang="zh-CN" altLang="zh-CN" sz="3100" dirty="0" smtClean="0"/>
              <a:t>使</a:t>
            </a:r>
            <a:r>
              <a:rPr lang="en-US" altLang="zh-CN" sz="3100" dirty="0" smtClean="0"/>
              <a:t>P</a:t>
            </a:r>
            <a:r>
              <a:rPr lang="zh-CN" altLang="zh-CN" sz="3100" dirty="0" smtClean="0"/>
              <a:t>为假或</a:t>
            </a:r>
            <a:r>
              <a:rPr lang="en-US" altLang="zh-CN" sz="3100" dirty="0" smtClean="0"/>
              <a:t>Q</a:t>
            </a:r>
            <a:r>
              <a:rPr lang="zh-CN" altLang="zh-CN" sz="3100" dirty="0" smtClean="0"/>
              <a:t>为真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3100" dirty="0" smtClean="0"/>
              <a:t>若</a:t>
            </a:r>
            <a:r>
              <a:rPr lang="en-US" altLang="zh-CN" sz="3100" dirty="0" smtClean="0"/>
              <a:t>I</a:t>
            </a:r>
            <a:r>
              <a:rPr lang="zh-CN" altLang="zh-CN" sz="3100" dirty="0" smtClean="0"/>
              <a:t>使</a:t>
            </a:r>
            <a:r>
              <a:rPr lang="en-US" altLang="zh-CN" sz="3100" dirty="0" smtClean="0"/>
              <a:t>P</a:t>
            </a:r>
            <a:r>
              <a:rPr lang="zh-CN" altLang="zh-CN" sz="3100" dirty="0" smtClean="0"/>
              <a:t>为假，则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P</a:t>
            </a:r>
            <a:r>
              <a:rPr lang="zh-CN" altLang="en-US" sz="3100" dirty="0" smtClean="0"/>
              <a:t>为真</a:t>
            </a:r>
            <a:r>
              <a:rPr lang="zh-CN" altLang="zh-CN" sz="3100" dirty="0" smtClean="0"/>
              <a:t>，此时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Q</a:t>
            </a:r>
            <a:r>
              <a:rPr lang="zh-CN" altLang="zh-CN" sz="3100" dirty="0" smtClean="0"/>
              <a:t>为真</a:t>
            </a:r>
            <a:r>
              <a:rPr lang="en-US" altLang="zh-CN" sz="3100" dirty="0" smtClean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3100" dirty="0" smtClean="0"/>
              <a:t>若</a:t>
            </a:r>
            <a:r>
              <a:rPr lang="en-US" altLang="zh-CN" sz="3100" dirty="0" smtClean="0"/>
              <a:t>Q</a:t>
            </a:r>
            <a:r>
              <a:rPr lang="zh-CN" altLang="zh-CN" sz="3100" dirty="0" smtClean="0"/>
              <a:t>为真</a:t>
            </a:r>
            <a:r>
              <a:rPr lang="en-US" altLang="zh-CN" sz="3100" dirty="0" smtClean="0"/>
              <a:t>, 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Q</a:t>
            </a:r>
            <a:r>
              <a:rPr lang="zh-CN" altLang="zh-CN" sz="3100" dirty="0" smtClean="0"/>
              <a:t>为真</a:t>
            </a:r>
            <a:r>
              <a:rPr lang="en-US" altLang="zh-CN" sz="3100" dirty="0" smtClean="0"/>
              <a:t>, </a:t>
            </a:r>
            <a:r>
              <a:rPr lang="zh-CN" altLang="en-US" sz="3100" dirty="0" smtClean="0"/>
              <a:t>即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</a:t>
            </a:r>
            <a:r>
              <a:rPr lang="en-US" altLang="zh-CN" sz="3100" dirty="0" smtClean="0"/>
              <a:t> Q</a:t>
            </a:r>
            <a:r>
              <a:rPr lang="zh-CN" altLang="zh-CN" sz="3100" dirty="0" smtClean="0"/>
              <a:t>为真时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Q</a:t>
            </a:r>
            <a:r>
              <a:rPr lang="zh-CN" altLang="zh-CN" sz="3100" dirty="0" smtClean="0"/>
              <a:t>为真</a:t>
            </a:r>
            <a:r>
              <a:rPr lang="en-US" altLang="zh-CN" sz="3100" dirty="0" smtClean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100" dirty="0">
                <a:solidFill>
                  <a:schemeClr val="tx2"/>
                </a:solidFill>
                <a:sym typeface="Symbol" panose="05050102010706020507" pitchFamily="18" charset="2"/>
              </a:rPr>
              <a:t></a:t>
            </a:r>
            <a:r>
              <a:rPr lang="zh-CN" altLang="zh-CN" sz="3100" dirty="0" smtClean="0"/>
              <a:t>若</a:t>
            </a:r>
            <a:r>
              <a:rPr lang="en-US" altLang="zh-CN" sz="3100" dirty="0" smtClean="0"/>
              <a:t>I</a:t>
            </a:r>
            <a:r>
              <a:rPr lang="zh-CN" altLang="zh-CN" sz="3100" dirty="0" smtClean="0"/>
              <a:t>使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</a:t>
            </a:r>
            <a:r>
              <a:rPr lang="en-US" altLang="zh-CN" sz="3100" dirty="0" smtClean="0"/>
              <a:t> Q</a:t>
            </a:r>
            <a:r>
              <a:rPr lang="zh-CN" altLang="zh-CN" sz="3100" dirty="0" smtClean="0"/>
              <a:t>为假，则</a:t>
            </a:r>
            <a:r>
              <a:rPr lang="en-US" altLang="zh-CN" sz="3100" dirty="0" smtClean="0"/>
              <a:t>I</a:t>
            </a:r>
            <a:r>
              <a:rPr lang="zh-CN" altLang="zh-CN" sz="3100" dirty="0" smtClean="0"/>
              <a:t>使</a:t>
            </a:r>
            <a:r>
              <a:rPr lang="en-US" altLang="zh-CN" sz="3100" dirty="0" smtClean="0"/>
              <a:t>P</a:t>
            </a:r>
            <a:r>
              <a:rPr lang="zh-CN" altLang="zh-CN" sz="3100" dirty="0" smtClean="0"/>
              <a:t>为真</a:t>
            </a:r>
            <a:r>
              <a:rPr lang="en-US" altLang="zh-CN" sz="3100" dirty="0" smtClean="0"/>
              <a:t>Q</a:t>
            </a:r>
            <a:r>
              <a:rPr lang="zh-CN" altLang="zh-CN" sz="3100" dirty="0" smtClean="0"/>
              <a:t>为假，此时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Q</a:t>
            </a:r>
            <a:r>
              <a:rPr lang="zh-CN" altLang="zh-CN" sz="3100" dirty="0" smtClean="0"/>
              <a:t>为假，</a:t>
            </a:r>
            <a:r>
              <a:rPr lang="zh-CN" altLang="en-US" sz="3100" dirty="0" smtClean="0"/>
              <a:t>即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</a:t>
            </a:r>
            <a:r>
              <a:rPr lang="en-US" altLang="zh-CN" sz="3100" dirty="0" smtClean="0"/>
              <a:t> Q</a:t>
            </a:r>
            <a:r>
              <a:rPr lang="zh-CN" altLang="zh-CN" sz="3100" dirty="0" smtClean="0"/>
              <a:t>为假时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Q</a:t>
            </a:r>
            <a:r>
              <a:rPr lang="zh-CN" altLang="zh-CN" sz="3100" dirty="0" smtClean="0"/>
              <a:t>为假。</a:t>
            </a:r>
            <a:endParaRPr lang="en-US" altLang="zh-CN" sz="31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100" dirty="0" smtClean="0"/>
              <a:t>     </a:t>
            </a:r>
            <a:r>
              <a:rPr lang="zh-CN" altLang="zh-CN" sz="3100" dirty="0" smtClean="0"/>
              <a:t>综上知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</a:t>
            </a:r>
            <a:r>
              <a:rPr lang="en-US" altLang="zh-CN" sz="3100" dirty="0" smtClean="0"/>
              <a:t> Q</a:t>
            </a:r>
            <a:r>
              <a:rPr lang="zh-CN" altLang="zh-CN" sz="3100" dirty="0" smtClean="0"/>
              <a:t>与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Q</a:t>
            </a:r>
            <a:r>
              <a:rPr lang="zh-CN" altLang="zh-CN" sz="3100" dirty="0" smtClean="0"/>
              <a:t>同真同假，由定义知</a:t>
            </a:r>
            <a:endParaRPr lang="en-US" altLang="zh-CN" sz="31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100" dirty="0"/>
              <a:t> </a:t>
            </a:r>
            <a:r>
              <a:rPr lang="en-US" altLang="zh-CN" sz="3100" dirty="0" smtClean="0"/>
              <a:t>  </a:t>
            </a:r>
            <a:r>
              <a:rPr lang="zh-CN" altLang="zh-CN" sz="3100" dirty="0" smtClean="0"/>
              <a:t>（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</a:t>
            </a:r>
            <a:r>
              <a:rPr lang="en-US" altLang="zh-CN" sz="3100" dirty="0" smtClean="0"/>
              <a:t> Q </a:t>
            </a:r>
            <a:r>
              <a:rPr lang="zh-CN" altLang="zh-CN" sz="3100" dirty="0" smtClean="0"/>
              <a:t>）</a:t>
            </a:r>
            <a:r>
              <a:rPr lang="en-US" altLang="zh-CN" sz="3100" dirty="0" smtClean="0">
                <a:sym typeface="Symbol" panose="05050102010706020507" pitchFamily="18" charset="2"/>
              </a:rPr>
              <a:t></a:t>
            </a:r>
            <a:r>
              <a:rPr lang="zh-CN" altLang="zh-CN" sz="3100" dirty="0" smtClean="0"/>
              <a:t>（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P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Q</a:t>
            </a:r>
            <a:r>
              <a:rPr lang="zh-CN" altLang="zh-CN" sz="3100" dirty="0" smtClean="0"/>
              <a:t>）是恒真的。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7341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341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C58E98-B003-4E0C-9C13-5BD41AB62352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497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413" y="816428"/>
            <a:ext cx="8839200" cy="5739493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(1) (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R))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(Q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R)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(P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R)=R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200" dirty="0" smtClean="0"/>
              <a:t>证明：</a:t>
            </a:r>
            <a:endParaRPr lang="en-US" altLang="zh-CN" sz="3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3200" dirty="0" smtClean="0"/>
              <a:t>左 </a:t>
            </a:r>
            <a:r>
              <a:rPr lang="en-US" altLang="zh-CN" sz="3200" dirty="0" smtClean="0"/>
              <a:t>=(((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P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Q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R))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Q)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((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P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Q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R))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R))   </a:t>
            </a:r>
            <a:r>
              <a:rPr lang="en-US" altLang="zh-CN" sz="3200" dirty="0" smtClean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(P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=(((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P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Q)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(R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Q))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((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P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 R)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 R</a:t>
            </a:r>
            <a:r>
              <a:rPr lang="en-US" altLang="zh-CN" sz="3200" dirty="0" smtClean="0"/>
              <a:t>))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(P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sz="3200" dirty="0"/>
              <a:t>=((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P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Q)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(R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Q)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 R)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(P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sz="3200" dirty="0"/>
              <a:t>=((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P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Q)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(P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sz="3200" dirty="0"/>
              <a:t>=(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P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 (Q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(P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sz="3200" dirty="0"/>
              <a:t>=R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P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P)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 (Q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R)</a:t>
            </a:r>
            <a:endParaRPr lang="zh-CN" altLang="zh-CN" sz="3200" dirty="0"/>
          </a:p>
          <a:p>
            <a:pPr marL="0" indent="0">
              <a:buNone/>
            </a:pPr>
            <a:r>
              <a:rPr lang="en-US" altLang="zh-CN" sz="3200" dirty="0"/>
              <a:t>=R  </a:t>
            </a:r>
            <a:r>
              <a:rPr lang="zh-CN" altLang="zh-CN" sz="3200" dirty="0"/>
              <a:t>得证。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8F721-82BA-480D-B692-C90D4F7F0227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88900"/>
            <a:ext cx="8964613" cy="64611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latin typeface="+mn-lt"/>
              </a:rPr>
              <a:t>习题</a:t>
            </a:r>
            <a:r>
              <a:rPr lang="en-US" altLang="zh-CN" sz="3600" b="1" dirty="0" smtClean="0">
                <a:latin typeface="+mn-lt"/>
              </a:rPr>
              <a:t>3.1-6  </a:t>
            </a:r>
            <a:r>
              <a:rPr lang="zh-CN" altLang="en-US" sz="3600" b="1" dirty="0" smtClean="0">
                <a:latin typeface="+mn-lt"/>
              </a:rPr>
              <a:t>证明下列公式等价</a:t>
            </a:r>
            <a:endParaRPr lang="zh-CN" alt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862685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8900"/>
            <a:ext cx="8964613" cy="64611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latin typeface="+mn-lt"/>
              </a:rPr>
              <a:t>习题</a:t>
            </a:r>
            <a:r>
              <a:rPr lang="en-US" altLang="zh-CN" sz="3600" b="1" dirty="0" smtClean="0">
                <a:latin typeface="+mn-lt"/>
              </a:rPr>
              <a:t>3.1-6  </a:t>
            </a:r>
            <a:r>
              <a:rPr lang="zh-CN" altLang="en-US" sz="3600" b="1" dirty="0" smtClean="0">
                <a:latin typeface="+mn-lt"/>
              </a:rPr>
              <a:t>证明下列公式等价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274435" name="内容占位符 2"/>
          <p:cNvSpPr>
            <a:spLocks noGrp="1"/>
          </p:cNvSpPr>
          <p:nvPr>
            <p:ph idx="1"/>
          </p:nvPr>
        </p:nvSpPr>
        <p:spPr>
          <a:xfrm>
            <a:off x="323850" y="836613"/>
            <a:ext cx="8667750" cy="5259387"/>
          </a:xfrm>
        </p:spPr>
        <p:txBody>
          <a:bodyPr/>
          <a:lstStyle/>
          <a:p>
            <a:r>
              <a:rPr lang="en-US" altLang="zh-CN" sz="3200" smtClean="0"/>
              <a:t>(2) P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(Q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P)=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(P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Q)</a:t>
            </a:r>
            <a:endParaRPr lang="zh-CN" altLang="zh-CN" sz="3200" smtClean="0"/>
          </a:p>
          <a:p>
            <a:r>
              <a:rPr lang="zh-CN" altLang="zh-CN" sz="3200" smtClean="0"/>
              <a:t>证明：左边</a:t>
            </a:r>
            <a:r>
              <a:rPr lang="en-US" altLang="zh-CN" sz="3200" smtClean="0"/>
              <a:t>= P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(Q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P)</a:t>
            </a:r>
            <a:endParaRPr lang="zh-CN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			 = 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 (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Q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 P)</a:t>
            </a:r>
            <a:endParaRPr lang="zh-CN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		         = 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 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Q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 P</a:t>
            </a:r>
            <a:endParaRPr lang="zh-CN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			 = P</a:t>
            </a:r>
            <a:r>
              <a:rPr lang="en-US" altLang="zh-CN" sz="3200" smtClean="0">
                <a:sym typeface="Symbol" panose="05050102010706020507" pitchFamily="18" charset="2"/>
              </a:rPr>
              <a:t>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</a:t>
            </a:r>
            <a:r>
              <a:rPr lang="en-US" altLang="zh-CN" sz="3200" smtClean="0"/>
              <a:t> 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Q = </a:t>
            </a:r>
            <a:r>
              <a:rPr lang="en-US" altLang="zh-CN" sz="3200" smtClean="0">
                <a:solidFill>
                  <a:schemeClr val="tx2"/>
                </a:solidFill>
              </a:rPr>
              <a:t>1</a:t>
            </a:r>
            <a:endParaRPr lang="zh-CN" altLang="zh-CN" sz="320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		 </a:t>
            </a:r>
            <a:r>
              <a:rPr lang="zh-CN" altLang="zh-CN" sz="3200" smtClean="0"/>
              <a:t>右边</a:t>
            </a:r>
            <a:r>
              <a:rPr lang="en-US" altLang="zh-CN" sz="3200" smtClean="0"/>
              <a:t>=</a:t>
            </a:r>
            <a:r>
              <a:rPr lang="en-US" altLang="zh-CN" sz="3200" smtClean="0">
                <a:sym typeface="Symbol" panose="05050102010706020507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(P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Q)</a:t>
            </a:r>
            <a:endParaRPr lang="zh-CN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b="0" smtClean="0"/>
              <a:t>			 =P</a:t>
            </a:r>
            <a:r>
              <a:rPr lang="en-US" altLang="zh-CN" sz="3200" b="0" smtClean="0">
                <a:sym typeface="Symbol" panose="05050102010706020507" pitchFamily="18" charset="2"/>
              </a:rPr>
              <a:t></a:t>
            </a:r>
            <a:r>
              <a:rPr lang="en-US" altLang="zh-CN" sz="3200" b="0" smtClean="0"/>
              <a:t>P</a:t>
            </a:r>
            <a:r>
              <a:rPr lang="en-US" altLang="zh-CN" sz="3200" b="0" smtClean="0">
                <a:sym typeface="Symbol" panose="05050102010706020507" pitchFamily="18" charset="2"/>
              </a:rPr>
              <a:t></a:t>
            </a:r>
            <a:r>
              <a:rPr lang="en-US" altLang="zh-CN" sz="3200" b="0" smtClean="0"/>
              <a:t> Q=</a:t>
            </a:r>
            <a:r>
              <a:rPr lang="en-US" altLang="zh-CN" sz="3200" smtClean="0">
                <a:solidFill>
                  <a:schemeClr val="tx2"/>
                </a:solidFill>
              </a:rPr>
              <a:t>1</a:t>
            </a:r>
            <a:endParaRPr lang="zh-CN" altLang="zh-CN" sz="320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		 </a:t>
            </a:r>
            <a:r>
              <a:rPr lang="zh-CN" altLang="zh-CN" sz="3200" smtClean="0"/>
              <a:t>可有：左边</a:t>
            </a:r>
            <a:r>
              <a:rPr lang="en-US" altLang="zh-CN" sz="3200" smtClean="0"/>
              <a:t>=</a:t>
            </a:r>
            <a:r>
              <a:rPr lang="zh-CN" altLang="zh-CN" sz="3200" smtClean="0"/>
              <a:t>右边，得证</a:t>
            </a:r>
            <a:r>
              <a:rPr lang="en-US" altLang="zh-CN" sz="3200" smtClean="0"/>
              <a:t>	</a:t>
            </a:r>
            <a:r>
              <a:rPr lang="en-US" altLang="zh-CN" sz="3200" smtClean="0">
                <a:solidFill>
                  <a:schemeClr val="tx2"/>
                </a:solidFill>
              </a:rPr>
              <a:t>                          </a:t>
            </a:r>
            <a:endParaRPr lang="zh-CN" altLang="zh-CN" sz="320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	</a:t>
            </a:r>
            <a:endParaRPr lang="zh-CN" altLang="zh-CN" sz="3200" smtClean="0"/>
          </a:p>
          <a:p>
            <a:endParaRPr lang="zh-CN" altLang="en-US" smtClean="0"/>
          </a:p>
        </p:txBody>
      </p:sp>
      <p:sp>
        <p:nvSpPr>
          <p:cNvPr id="27443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443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81A7F3-2452-420E-BB24-2E70678F961D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708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03200"/>
            <a:ext cx="8740775" cy="1570038"/>
          </a:xfrm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latin typeface="+mn-lt"/>
              </a:rPr>
              <a:t>习题</a:t>
            </a:r>
            <a:r>
              <a:rPr lang="en-US" altLang="zh-CN" sz="3200" b="1" dirty="0" smtClean="0">
                <a:latin typeface="+mn-lt"/>
              </a:rPr>
              <a:t>3.1-7 </a:t>
            </a:r>
            <a:r>
              <a:rPr lang="zh-CN" altLang="zh-CN" sz="3200" b="1" dirty="0" smtClean="0">
                <a:latin typeface="+mn-lt"/>
              </a:rPr>
              <a:t>设</a:t>
            </a:r>
            <a:r>
              <a:rPr lang="en-US" altLang="zh-CN" sz="3200" b="1" dirty="0" smtClean="0">
                <a:latin typeface="+mn-lt"/>
              </a:rPr>
              <a:t>S={G</a:t>
            </a:r>
            <a:r>
              <a:rPr lang="en-US" altLang="zh-CN" sz="3200" b="1" baseline="-25000" dirty="0" smtClean="0">
                <a:latin typeface="+mn-lt"/>
              </a:rPr>
              <a:t>1</a:t>
            </a:r>
            <a:r>
              <a:rPr lang="zh-CN" altLang="zh-CN" sz="3200" b="1" dirty="0" smtClean="0">
                <a:latin typeface="+mn-lt"/>
              </a:rPr>
              <a:t>，…，</a:t>
            </a:r>
            <a:r>
              <a:rPr lang="en-US" altLang="zh-CN" sz="3200" b="1" dirty="0" err="1" smtClean="0">
                <a:latin typeface="+mn-lt"/>
              </a:rPr>
              <a:t>G</a:t>
            </a:r>
            <a:r>
              <a:rPr lang="en-US" altLang="zh-CN" sz="3200" b="1" baseline="-25000" dirty="0" err="1" smtClean="0">
                <a:latin typeface="+mn-lt"/>
              </a:rPr>
              <a:t>n</a:t>
            </a:r>
            <a:r>
              <a:rPr lang="en-US" altLang="zh-CN" sz="3200" b="1" dirty="0" smtClean="0">
                <a:latin typeface="+mn-lt"/>
              </a:rPr>
              <a:t>}</a:t>
            </a:r>
            <a:r>
              <a:rPr lang="zh-CN" altLang="zh-CN" sz="3200" b="1" dirty="0" smtClean="0"/>
              <a:t>是命题公式集合。试求出在不增加新原子的情况下从</a:t>
            </a:r>
            <a:r>
              <a:rPr lang="en-US" altLang="zh-CN" sz="3200" b="1" dirty="0" smtClean="0">
                <a:latin typeface="+mn-lt"/>
              </a:rPr>
              <a:t>S</a:t>
            </a:r>
            <a:r>
              <a:rPr lang="zh-CN" altLang="zh-CN" sz="3200" b="1" dirty="0" smtClean="0"/>
              <a:t>出发演绎出的所有命题公式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  <p:sp>
        <p:nvSpPr>
          <p:cNvPr id="265219" name="内容占位符 2"/>
          <p:cNvSpPr>
            <a:spLocks noGrp="1"/>
          </p:cNvSpPr>
          <p:nvPr>
            <p:ph idx="1"/>
          </p:nvPr>
        </p:nvSpPr>
        <p:spPr>
          <a:xfrm>
            <a:off x="250825" y="1700213"/>
            <a:ext cx="8642350" cy="515778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300" dirty="0" smtClean="0"/>
              <a:t>思路：假</a:t>
            </a:r>
            <a:r>
              <a:rPr lang="zh-CN" altLang="zh-CN" sz="3300" dirty="0" smtClean="0"/>
              <a:t>设一公式</a:t>
            </a:r>
            <a:r>
              <a:rPr lang="en-US" altLang="zh-CN" sz="3300" dirty="0" smtClean="0"/>
              <a:t>H</a:t>
            </a:r>
            <a:r>
              <a:rPr lang="zh-CN" altLang="zh-CN" sz="3300" dirty="0" smtClean="0"/>
              <a:t>为从</a:t>
            </a:r>
            <a:r>
              <a:rPr lang="en-US" altLang="zh-CN" sz="3300" dirty="0" smtClean="0"/>
              <a:t>S</a:t>
            </a:r>
            <a:r>
              <a:rPr lang="zh-CN" altLang="zh-CN" sz="3300" dirty="0" smtClean="0"/>
              <a:t>出发演绎出来的公式</a:t>
            </a:r>
            <a:r>
              <a:rPr lang="en-US" altLang="zh-CN" sz="3300" dirty="0" smtClean="0"/>
              <a:t>.</a:t>
            </a:r>
            <a:r>
              <a:rPr lang="zh-CN" altLang="zh-CN" sz="3300" dirty="0" smtClean="0"/>
              <a:t>则可知</a:t>
            </a:r>
            <a:r>
              <a:rPr lang="en-US" altLang="zh-CN" sz="3300" dirty="0" smtClean="0"/>
              <a:t>H</a:t>
            </a:r>
            <a:r>
              <a:rPr lang="zh-CN" altLang="zh-CN" sz="3300" dirty="0" smtClean="0"/>
              <a:t>为</a:t>
            </a:r>
            <a:r>
              <a:rPr lang="en-US" altLang="zh-CN" sz="3300" dirty="0" smtClean="0"/>
              <a:t>G= G</a:t>
            </a:r>
            <a:r>
              <a:rPr lang="en-US" altLang="zh-CN" sz="3300" baseline="-25000" dirty="0" smtClean="0"/>
              <a:t>1</a:t>
            </a:r>
            <a:r>
              <a:rPr lang="en-US" altLang="zh-CN" sz="3300" dirty="0" smtClean="0">
                <a:sym typeface="Symbol" panose="05050102010706020507" pitchFamily="18" charset="2"/>
              </a:rPr>
              <a:t></a:t>
            </a:r>
            <a:r>
              <a:rPr lang="zh-CN" altLang="zh-CN" sz="3300" dirty="0" smtClean="0"/>
              <a:t>…</a:t>
            </a:r>
            <a:r>
              <a:rPr lang="en-US" altLang="zh-CN" sz="3300" dirty="0" smtClean="0">
                <a:sym typeface="Symbol" panose="05050102010706020507" pitchFamily="18" charset="2"/>
              </a:rPr>
              <a:t></a:t>
            </a:r>
            <a:r>
              <a:rPr lang="en-US" altLang="zh-CN" sz="3300" dirty="0" err="1" smtClean="0"/>
              <a:t>G</a:t>
            </a:r>
            <a:r>
              <a:rPr lang="en-US" altLang="zh-CN" sz="3300" baseline="-25000" dirty="0" err="1" smtClean="0"/>
              <a:t>n</a:t>
            </a:r>
            <a:r>
              <a:rPr lang="zh-CN" altLang="zh-CN" sz="3300" dirty="0" smtClean="0"/>
              <a:t>的一个逻辑结果。而</a:t>
            </a:r>
            <a:r>
              <a:rPr lang="en-US" altLang="zh-CN" sz="3300" dirty="0" smtClean="0"/>
              <a:t>G</a:t>
            </a:r>
            <a:r>
              <a:rPr lang="zh-CN" altLang="zh-CN" sz="3300" dirty="0" smtClean="0"/>
              <a:t>有唯一一个与其等价的主合取范式</a:t>
            </a:r>
            <a:r>
              <a:rPr lang="en-US" altLang="zh-CN" sz="3300" dirty="0" smtClean="0"/>
              <a:t>G’, </a:t>
            </a:r>
            <a:r>
              <a:rPr lang="zh-CN" altLang="en-US" sz="3300" dirty="0" smtClean="0"/>
              <a:t>设</a:t>
            </a:r>
            <a:r>
              <a:rPr lang="en-US" altLang="zh-CN" sz="3300" dirty="0" smtClean="0"/>
              <a:t>G’</a:t>
            </a:r>
            <a:r>
              <a:rPr lang="zh-CN" altLang="en-US" sz="3300" dirty="0" smtClean="0"/>
              <a:t>有</a:t>
            </a:r>
            <a:r>
              <a:rPr lang="en-US" altLang="zh-CN" sz="3300" dirty="0" smtClean="0"/>
              <a:t>m</a:t>
            </a:r>
            <a:r>
              <a:rPr lang="zh-CN" altLang="en-US" sz="3300" dirty="0" smtClean="0"/>
              <a:t>个极大项。</a:t>
            </a:r>
            <a:r>
              <a:rPr lang="zh-CN" altLang="zh-CN" sz="3300" dirty="0" smtClean="0"/>
              <a:t>令</a:t>
            </a:r>
            <a:r>
              <a:rPr lang="en-US" altLang="zh-CN" sz="3300" dirty="0" smtClean="0"/>
              <a:t>G’ </a:t>
            </a:r>
            <a:r>
              <a:rPr lang="zh-CN" altLang="zh-CN" sz="3300" dirty="0" smtClean="0"/>
              <a:t>取</a:t>
            </a:r>
            <a:r>
              <a:rPr lang="en-US" altLang="zh-CN" sz="3300" dirty="0" smtClean="0"/>
              <a:t>1</a:t>
            </a:r>
            <a:r>
              <a:rPr lang="zh-CN" altLang="zh-CN" sz="3300" dirty="0" smtClean="0"/>
              <a:t>的解释使这</a:t>
            </a:r>
            <a:r>
              <a:rPr lang="en-US" altLang="zh-CN" sz="3300" dirty="0" smtClean="0"/>
              <a:t>m </a:t>
            </a:r>
            <a:r>
              <a:rPr lang="zh-CN" altLang="zh-CN" sz="3300" dirty="0" smtClean="0"/>
              <a:t>个极大项也取</a:t>
            </a:r>
            <a:r>
              <a:rPr lang="en-US" altLang="zh-CN" sz="3300" dirty="0" smtClean="0"/>
              <a:t>1</a:t>
            </a:r>
            <a:r>
              <a:rPr lang="zh-CN" altLang="zh-CN" sz="3300" dirty="0" smtClean="0"/>
              <a:t>。则从</a:t>
            </a:r>
            <a:r>
              <a:rPr lang="en-US" altLang="zh-CN" sz="3300" dirty="0" smtClean="0"/>
              <a:t>S</a:t>
            </a:r>
            <a:r>
              <a:rPr lang="zh-CN" altLang="zh-CN" sz="3300" dirty="0" smtClean="0"/>
              <a:t>出发的演绎出来的的所有命题公式正是从这</a:t>
            </a:r>
            <a:r>
              <a:rPr lang="en-US" altLang="zh-CN" sz="3300" dirty="0" smtClean="0"/>
              <a:t>m</a:t>
            </a:r>
            <a:r>
              <a:rPr lang="zh-CN" altLang="zh-CN" sz="3300" dirty="0" smtClean="0"/>
              <a:t>个极大项中任取</a:t>
            </a:r>
            <a:r>
              <a:rPr lang="en-US" altLang="zh-CN" sz="3300" dirty="0" smtClean="0"/>
              <a:t>k(0</a:t>
            </a:r>
            <a:r>
              <a:rPr lang="zh-CN" altLang="zh-CN" sz="3300" dirty="0" smtClean="0"/>
              <a:t>≤</a:t>
            </a:r>
            <a:r>
              <a:rPr lang="en-US" altLang="zh-CN" sz="3300" dirty="0" smtClean="0"/>
              <a:t>k</a:t>
            </a:r>
            <a:r>
              <a:rPr lang="zh-CN" altLang="zh-CN" sz="3300" dirty="0" smtClean="0"/>
              <a:t>≤</a:t>
            </a:r>
            <a:r>
              <a:rPr lang="en-US" altLang="zh-CN" sz="3300" dirty="0" smtClean="0"/>
              <a:t>m)</a:t>
            </a:r>
            <a:r>
              <a:rPr lang="zh-CN" altLang="zh-CN" sz="3300" dirty="0" smtClean="0"/>
              <a:t>个合取组成，共有</a:t>
            </a:r>
            <a:r>
              <a:rPr lang="en-US" altLang="zh-CN" sz="3300" dirty="0" smtClean="0"/>
              <a:t>2</a:t>
            </a:r>
            <a:r>
              <a:rPr lang="en-US" altLang="zh-CN" sz="3300" baseline="30000" dirty="0" smtClean="0"/>
              <a:t>m</a:t>
            </a:r>
            <a:r>
              <a:rPr lang="zh-CN" altLang="zh-CN" sz="3300" dirty="0" smtClean="0"/>
              <a:t>个</a:t>
            </a:r>
            <a:r>
              <a:rPr lang="zh-CN" altLang="en-US" sz="3300" dirty="0" smtClean="0"/>
              <a:t>。</a:t>
            </a:r>
            <a:endParaRPr lang="zh-CN" altLang="zh-CN" sz="3300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7546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546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9C0C4D-7F0B-416D-B7AE-669603B99797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098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内容占位符 2"/>
          <p:cNvSpPr>
            <a:spLocks noGrp="1"/>
          </p:cNvSpPr>
          <p:nvPr>
            <p:ph idx="1"/>
          </p:nvPr>
        </p:nvSpPr>
        <p:spPr>
          <a:xfrm>
            <a:off x="250825" y="314325"/>
            <a:ext cx="8642350" cy="6138863"/>
          </a:xfrm>
        </p:spPr>
        <p:txBody>
          <a:bodyPr/>
          <a:lstStyle/>
          <a:p>
            <a:r>
              <a:rPr lang="en-US" altLang="zh-CN" sz="3200" smtClean="0"/>
              <a:t>S={P</a:t>
            </a:r>
            <a:r>
              <a:rPr lang="en-US" altLang="zh-CN" sz="3200" smtClean="0">
                <a:sym typeface="Symbol" panose="05050102010706020507" pitchFamily="18" charset="2"/>
              </a:rPr>
              <a:t> </a:t>
            </a:r>
            <a:r>
              <a:rPr lang="en-US" altLang="zh-CN" sz="3200" smtClean="0"/>
              <a:t>Q,R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Q}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G=(P</a:t>
            </a:r>
            <a:r>
              <a:rPr lang="en-US" altLang="zh-CN" sz="3200" smtClean="0">
                <a:sym typeface="Symbol" panose="05050102010706020507" pitchFamily="18" charset="2"/>
              </a:rPr>
              <a:t> </a:t>
            </a:r>
            <a:r>
              <a:rPr lang="en-US" altLang="zh-CN" sz="3200" smtClean="0"/>
              <a:t>Q)</a:t>
            </a:r>
            <a:r>
              <a:rPr lang="en-US" altLang="zh-CN" sz="3200" smtClean="0">
                <a:sym typeface="Symbol" panose="05050102010706020507" pitchFamily="18" charset="2"/>
              </a:rPr>
              <a:t> (</a:t>
            </a:r>
            <a:r>
              <a:rPr lang="en-US" altLang="zh-CN" sz="3200" smtClean="0"/>
              <a:t>R</a:t>
            </a:r>
            <a:r>
              <a:rPr lang="en-US" altLang="zh-CN" sz="3200" smtClean="0">
                <a:sym typeface="Symbol" panose="05050102010706020507" pitchFamily="18" charset="2"/>
              </a:rPr>
              <a:t></a:t>
            </a:r>
            <a:r>
              <a:rPr lang="en-US" altLang="zh-CN" sz="3200" smtClean="0"/>
              <a:t>Q</a:t>
            </a:r>
            <a:r>
              <a:rPr lang="en-US" altLang="zh-CN" sz="3200" smtClean="0"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>
                <a:sym typeface="Symbol" panose="05050102010706020507" pitchFamily="18" charset="2"/>
              </a:rPr>
              <a:t>   =(P Q) (R Q)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>
                <a:sym typeface="Symbol" panose="05050102010706020507" pitchFamily="18" charset="2"/>
              </a:rPr>
              <a:t>   =(P Q(RR)) ((PP) QR)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>
                <a:sym typeface="Symbol" panose="05050102010706020507" pitchFamily="18" charset="2"/>
              </a:rPr>
              <a:t>   =(P QR) </a:t>
            </a:r>
            <a:r>
              <a:rPr lang="en-US" altLang="zh-CN" sz="3200" smtClean="0">
                <a:solidFill>
                  <a:schemeClr val="tx2"/>
                </a:solidFill>
                <a:sym typeface="Symbol" panose="05050102010706020507" pitchFamily="18" charset="2"/>
              </a:rPr>
              <a:t>(P QR) </a:t>
            </a:r>
            <a:r>
              <a:rPr lang="en-US" altLang="zh-CN" sz="3200" smtClean="0">
                <a:sym typeface="Symbol" panose="05050102010706020507" pitchFamily="18" charset="2"/>
              </a:rPr>
              <a:t>(P QR)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>
                <a:sym typeface="Symbol" panose="05050102010706020507" pitchFamily="18" charset="2"/>
              </a:rPr>
              <a:t>       </a:t>
            </a:r>
            <a:r>
              <a:rPr lang="en-US" altLang="zh-CN" sz="3200" smtClean="0">
                <a:solidFill>
                  <a:schemeClr val="tx2"/>
                </a:solidFill>
                <a:sym typeface="Symbol" panose="05050102010706020507" pitchFamily="18" charset="2"/>
              </a:rPr>
              <a:t>( P Q  R)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>
                <a:sym typeface="Symbol" panose="05050102010706020507" pitchFamily="18" charset="2"/>
              </a:rPr>
              <a:t>   =(P QR) (P QR) (P QR)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>
                <a:sym typeface="Symbol" panose="05050102010706020507" pitchFamily="18" charset="2"/>
              </a:rPr>
              <a:t>   = </a:t>
            </a:r>
            <a:r>
              <a:rPr lang="en-US" altLang="zh-CN" sz="3200" smtClean="0">
                <a:solidFill>
                  <a:schemeClr val="tx2"/>
                </a:solidFill>
                <a:sym typeface="Symbol" panose="05050102010706020507" pitchFamily="18" charset="2"/>
              </a:rPr>
              <a:t>G’</a:t>
            </a:r>
            <a:endParaRPr lang="zh-CN" altLang="en-US" sz="3200" smtClean="0">
              <a:solidFill>
                <a:schemeClr val="tx2"/>
              </a:solidFill>
            </a:endParaRPr>
          </a:p>
        </p:txBody>
      </p:sp>
      <p:sp>
        <p:nvSpPr>
          <p:cNvPr id="277507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750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985A06-6E64-46D8-955E-365FD2422F33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755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内容占位符 2"/>
          <p:cNvSpPr>
            <a:spLocks noGrp="1"/>
          </p:cNvSpPr>
          <p:nvPr>
            <p:ph idx="1"/>
          </p:nvPr>
        </p:nvSpPr>
        <p:spPr>
          <a:xfrm>
            <a:off x="250825" y="260350"/>
            <a:ext cx="8569325" cy="6383338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/>
              <a:t>设</a:t>
            </a:r>
            <a:r>
              <a:rPr lang="en-US" altLang="zh-CN" sz="3300" dirty="0" smtClean="0"/>
              <a:t>H</a:t>
            </a:r>
            <a:r>
              <a:rPr lang="zh-CN" altLang="zh-CN" sz="3300" dirty="0" smtClean="0"/>
              <a:t>为由</a:t>
            </a:r>
            <a:r>
              <a:rPr lang="en-US" altLang="zh-CN" sz="3300" dirty="0" smtClean="0"/>
              <a:t>G’</a:t>
            </a:r>
            <a:r>
              <a:rPr lang="zh-CN" altLang="zh-CN" sz="3300" dirty="0" smtClean="0"/>
              <a:t>若干极大项构成的合取公式</a:t>
            </a:r>
            <a:r>
              <a:rPr lang="en-US" altLang="zh-CN" sz="3300" dirty="0" smtClean="0"/>
              <a:t>.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/>
              <a:t>现证</a:t>
            </a:r>
            <a:r>
              <a:rPr lang="en-US" altLang="zh-CN" sz="3300" dirty="0" smtClean="0"/>
              <a:t>: S=&gt;H</a:t>
            </a:r>
            <a:r>
              <a:rPr lang="zh-CN" altLang="zh-CN" sz="3300" dirty="0" smtClean="0"/>
              <a:t>，即</a:t>
            </a:r>
            <a:r>
              <a:rPr lang="en-US" altLang="zh-CN" sz="3300" dirty="0" smtClean="0"/>
              <a:t>G=&gt;H</a:t>
            </a:r>
            <a:r>
              <a:rPr lang="zh-CN" altLang="zh-CN" sz="3300" dirty="0" smtClean="0"/>
              <a:t>。</a:t>
            </a:r>
            <a:endParaRPr lang="en-US" altLang="zh-CN" sz="3300" dirty="0" smtClean="0"/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证明：</a:t>
            </a:r>
            <a:r>
              <a:rPr lang="zh-CN" altLang="zh-CN" sz="3300" dirty="0" smtClean="0"/>
              <a:t>从定义出发，设有一解释</a:t>
            </a:r>
            <a:r>
              <a:rPr lang="en-US" altLang="zh-CN" sz="3300" dirty="0" smtClean="0"/>
              <a:t>I</a:t>
            </a:r>
            <a:r>
              <a:rPr lang="zh-CN" altLang="zh-CN" sz="3300" dirty="0" smtClean="0"/>
              <a:t>使</a:t>
            </a:r>
            <a:r>
              <a:rPr lang="en-US" altLang="zh-CN" sz="3300" dirty="0" smtClean="0"/>
              <a:t>G=G</a:t>
            </a:r>
            <a:r>
              <a:rPr lang="en-US" altLang="zh-CN" sz="3300" baseline="-25000" dirty="0" smtClean="0"/>
              <a:t>1</a:t>
            </a:r>
            <a:r>
              <a:rPr lang="en-US" altLang="zh-CN" sz="3300" dirty="0" smtClean="0">
                <a:sym typeface="Symbol" panose="05050102010706020507" pitchFamily="18" charset="2"/>
              </a:rPr>
              <a:t></a:t>
            </a:r>
            <a:r>
              <a:rPr lang="zh-CN" altLang="zh-CN" sz="3300" dirty="0" smtClean="0"/>
              <a:t>…</a:t>
            </a:r>
            <a:r>
              <a:rPr lang="en-US" altLang="zh-CN" sz="3300" dirty="0" smtClean="0">
                <a:sym typeface="Symbol" panose="05050102010706020507" pitchFamily="18" charset="2"/>
              </a:rPr>
              <a:t></a:t>
            </a:r>
            <a:r>
              <a:rPr lang="en-US" altLang="zh-CN" sz="3300" dirty="0" err="1" smtClean="0"/>
              <a:t>G</a:t>
            </a:r>
            <a:r>
              <a:rPr lang="en-US" altLang="zh-CN" sz="3300" baseline="-25000" dirty="0" err="1" smtClean="0"/>
              <a:t>n</a:t>
            </a:r>
            <a:r>
              <a:rPr lang="en-US" altLang="zh-CN" sz="3300" dirty="0" smtClean="0"/>
              <a:t> </a:t>
            </a:r>
            <a:r>
              <a:rPr lang="zh-CN" altLang="zh-CN" sz="3300" dirty="0" smtClean="0"/>
              <a:t>取</a:t>
            </a:r>
            <a:r>
              <a:rPr lang="en-US" altLang="zh-CN" sz="3300" dirty="0" smtClean="0"/>
              <a:t>1</a:t>
            </a:r>
            <a:r>
              <a:rPr lang="zh-CN" altLang="zh-CN" sz="3300" dirty="0" smtClean="0"/>
              <a:t>值，必使</a:t>
            </a:r>
            <a:r>
              <a:rPr lang="en-US" altLang="zh-CN" sz="3300" dirty="0" smtClean="0"/>
              <a:t>G</a:t>
            </a:r>
            <a:r>
              <a:rPr lang="zh-CN" altLang="zh-CN" sz="3300" dirty="0" smtClean="0"/>
              <a:t>的主合取范式也取</a:t>
            </a:r>
            <a:r>
              <a:rPr lang="en-US" altLang="zh-CN" sz="3300" dirty="0" smtClean="0"/>
              <a:t>1</a:t>
            </a:r>
            <a:r>
              <a:rPr lang="zh-CN" altLang="zh-CN" sz="3300" dirty="0" smtClean="0"/>
              <a:t>值。即使每一个极大项都取</a:t>
            </a:r>
            <a:r>
              <a:rPr lang="en-US" altLang="zh-CN" sz="3300" dirty="0" smtClean="0"/>
              <a:t>1</a:t>
            </a:r>
            <a:r>
              <a:rPr lang="zh-CN" altLang="zh-CN" sz="3300" dirty="0" smtClean="0"/>
              <a:t>值。从而使由若干极大项合取组成的公式</a:t>
            </a:r>
            <a:r>
              <a:rPr lang="en-US" altLang="zh-CN" sz="3300" dirty="0" smtClean="0"/>
              <a:t>H</a:t>
            </a:r>
            <a:r>
              <a:rPr lang="zh-CN" altLang="zh-CN" sz="3300" dirty="0" smtClean="0"/>
              <a:t>也取</a:t>
            </a:r>
            <a:r>
              <a:rPr lang="en-US" altLang="zh-CN" sz="3300" dirty="0" smtClean="0"/>
              <a:t>1</a:t>
            </a:r>
            <a:r>
              <a:rPr lang="zh-CN" altLang="zh-CN" sz="3300" dirty="0" smtClean="0"/>
              <a:t>值，则有</a:t>
            </a:r>
            <a:r>
              <a:rPr lang="en-US" altLang="zh-CN" sz="3300" dirty="0" smtClean="0"/>
              <a:t>S=&gt;H</a:t>
            </a:r>
            <a:r>
              <a:rPr lang="zh-CN" altLang="zh-CN" sz="3000" dirty="0" smtClean="0"/>
              <a:t>。</a:t>
            </a:r>
          </a:p>
          <a:p>
            <a:pPr marL="0" indent="0">
              <a:spcBef>
                <a:spcPts val="0"/>
              </a:spcBef>
              <a:defRPr/>
            </a:pPr>
            <a:endParaRPr lang="zh-CN" altLang="en-US" dirty="0" smtClean="0"/>
          </a:p>
        </p:txBody>
      </p:sp>
      <p:sp>
        <p:nvSpPr>
          <p:cNvPr id="279555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955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CC1CA7-6D20-45CC-B93A-8F4FBFAE8A2B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589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2384</Words>
  <Application>Microsoft Office PowerPoint</Application>
  <PresentationFormat>全屏显示(4:3)</PresentationFormat>
  <Paragraphs>207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宋体</vt:lpstr>
      <vt:lpstr>Arial</vt:lpstr>
      <vt:lpstr>Arial Black</vt:lpstr>
      <vt:lpstr>Calibri</vt:lpstr>
      <vt:lpstr>Symbol</vt:lpstr>
      <vt:lpstr>Times New Roman</vt:lpstr>
      <vt:lpstr>Wingdings</vt:lpstr>
      <vt:lpstr>Network Blitz</vt:lpstr>
      <vt:lpstr>1_Network Blitz</vt:lpstr>
      <vt:lpstr>2_Network Blitz</vt:lpstr>
      <vt:lpstr>习题3.1 -1   给P和Q指派真值1，给R和S指派真值0，求出下面命题的真值：</vt:lpstr>
      <vt:lpstr>PowerPoint 演示文稿</vt:lpstr>
      <vt:lpstr>习题3.1 -3指出下列公式哪些恒真、恒假、可满足：</vt:lpstr>
      <vt:lpstr>习题3.1 -4对P和Q的所有值，证明P Q与PQ有同样的真值。证明(P Q)(PQ)是恒真的。 </vt:lpstr>
      <vt:lpstr>习题3.1-6  证明下列公式等价</vt:lpstr>
      <vt:lpstr>习题3.1-6  证明下列公式等价</vt:lpstr>
      <vt:lpstr>习题3.1-7 设S={G1，…，Gn}是命题公式集合。试求出在不增加新原子的情况下从S出发演绎出的所有命题公式。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习题3.1-11  证明下列蕴涵式</vt:lpstr>
      <vt:lpstr>习题3.1-11  证明下列蕴涵式</vt:lpstr>
      <vt:lpstr>习题3.1-11  证明下列蕴涵式</vt:lpstr>
      <vt:lpstr>习题3.1-13  用形式演绎法证明： {PQ，QR，PM，M}共同蕴涵R(PQ) </vt:lpstr>
      <vt:lpstr>PowerPoint 演示文稿</vt:lpstr>
      <vt:lpstr>PowerPoint 演示文稿</vt:lpstr>
      <vt:lpstr>习题3.1-19试将下列公式化为主析取范式和主合取范式：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</cp:revision>
  <dcterms:created xsi:type="dcterms:W3CDTF">2022-04-14T04:34:28Z</dcterms:created>
  <dcterms:modified xsi:type="dcterms:W3CDTF">2022-04-14T10:04:29Z</dcterms:modified>
</cp:coreProperties>
</file>