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12" r:id="rId4"/>
    <p:sldMasterId id="2147483728" r:id="rId5"/>
    <p:sldMasterId id="2147483740" r:id="rId6"/>
    <p:sldMasterId id="2147483753" r:id="rId7"/>
    <p:sldMasterId id="2147483765" r:id="rId8"/>
  </p:sldMasterIdLst>
  <p:sldIdLst>
    <p:sldId id="265" r:id="rId9"/>
    <p:sldId id="266" r:id="rId10"/>
    <p:sldId id="267" r:id="rId11"/>
    <p:sldId id="262" r:id="rId12"/>
    <p:sldId id="268" r:id="rId13"/>
    <p:sldId id="269" r:id="rId14"/>
    <p:sldId id="257" r:id="rId15"/>
    <p:sldId id="258" r:id="rId16"/>
    <p:sldId id="259" r:id="rId17"/>
    <p:sldId id="260" r:id="rId18"/>
    <p:sldId id="261" r:id="rId19"/>
    <p:sldId id="280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8" Type="http://schemas.openxmlformats.org/officeDocument/2006/relationships/slideMaster" Target="slideMasters/slideMaster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C243-92E7-461E-A4E7-C83B721E8F0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121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C5AC4-290E-4ED3-A613-A9A18EA818E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694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403E-0AC5-4CE3-AD2F-54E05AEA0ED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286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43AA-AF97-4602-BC2B-DEF83D42933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71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D4357-2433-4258-BEC5-11CB3CE198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60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CC85-DCE4-49B0-8DF1-DD4D570E16C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26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8976A-73E6-4FB6-8B16-13B74332FDF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9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C7768-7348-4CF6-A67C-E1C9BDBB6B4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0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96AC9-CDB9-47B2-AEAA-903F23DF2BD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6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6F158-23B9-4B18-A4F8-AC76FC77FD4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857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7DFA5-3BFB-46AB-BB9D-0F0EB1DD145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3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5C29-0040-4A5D-A14A-19B32C55500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69468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C72BC-7296-4AEE-8C8E-954F8A95AAD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58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8E07-8235-4F9A-A3D0-50B52A8B37B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90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65EC-1436-42B0-B23F-337CAD01CCC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251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29 h 4320"/>
                <a:gd name="T2" fmla="*/ 1737 w 1737"/>
                <a:gd name="T3" fmla="*/ 474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2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91 h 4320"/>
                <a:gd name="T2" fmla="*/ 1737 w 1737"/>
                <a:gd name="T3" fmla="*/ 46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33 h 4420"/>
                <a:gd name="T2" fmla="*/ 1739 w 1739"/>
                <a:gd name="T3" fmla="*/ 233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23 h 4338"/>
                <a:gd name="T4" fmla="*/ 2080 w 2080"/>
                <a:gd name="T5" fmla="*/ 392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45609-D741-4BC8-8045-3050D324B45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267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63175-BD95-43CB-BC1E-2E394BFDF1CC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22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18CF0-E39F-473A-8C7C-8DEBC60078F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73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E098-A9F9-4974-B7AC-C21B3B6A0B4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904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97B8A-C50B-405E-8625-8DBDD21DD77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55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83F4B-BF39-49F7-8EA5-60C843499D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015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B97B-DCBE-46C6-BD4D-0F333011ADB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1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7444-38EE-49B3-88CE-0FA594C63E9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17590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3C8BC-86BF-48B5-9647-0634A560B5C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62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9C68D-8861-4980-A38F-BE82E775EF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897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8AA66-A04C-4F01-ABC7-486B236104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075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D5220-9B34-46F9-942A-3C050F08407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510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C7932-B407-4338-91CE-1B834F9FAD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28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4A60-D24C-4F69-8042-A265EFF1E0D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452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84ABE-0532-440E-BD00-0D7AE7BC16F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00100"/>
            <a:ext cx="7772400" cy="529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E42C-DB53-48DE-9A27-F2BA19D5D3D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91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03742-6F4F-478E-9CAF-99793D286A1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43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B800-5BFD-482C-9DC4-32F0692290A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38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B7313-40C4-419F-A79A-14D4BF4E046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95890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C4218-8538-4ED5-9946-3B928F86D19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868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1BF16-AE83-470A-9CDA-2792DA8DECC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6288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0A350-FAB5-44A6-9B01-43A389ED70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303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D5A4B-F7B2-41EC-B9CB-43231AAC1A9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106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DE9AC-09B1-4FAA-9FD7-4B667FFE1B2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7790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F4381-8013-493B-875F-8C83226B1F6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60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3792-BD40-407D-B859-C6FE9B308CB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545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EB1-696C-4B37-ACB6-6BF4B24A761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982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3BBA6-E1B6-4E04-A94D-24E392322C9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49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10E5-945D-4CD4-84EC-D538E1AAB18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55E8-1496-458D-B711-544A19937B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519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F150D-F218-4FE5-8DE2-A6B33795324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92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44FDC-8AB3-4044-AD99-B141EE755BC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61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800100"/>
            <a:ext cx="7772400" cy="529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1A322-939A-4733-BD3F-A67E5CEBEDF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389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463A273-8101-4862-A1B1-C20A701B21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5727854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B3E7E7-1BFD-4473-BAAF-0584A21845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852643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946AD7-B532-4C37-9BF7-15D0E4CA2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937754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9713CB6-CA9C-4E6F-8AA6-199D5485F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235051"/>
      </p:ext>
    </p:extLst>
  </p:cSld>
  <p:clrMapOvr>
    <a:masterClrMapping/>
  </p:clrMapOvr>
  <p:transition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B772260-FBA5-4F07-A410-8B0EED038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006301"/>
      </p:ext>
    </p:extLst>
  </p:cSld>
  <p:clrMapOvr>
    <a:masterClrMapping/>
  </p:clrMapOvr>
  <p:transition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9216FE-90FF-451F-9FC6-E7FDFB3B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889686"/>
      </p:ext>
    </p:extLst>
  </p:cSld>
  <p:clrMapOvr>
    <a:masterClrMapping/>
  </p:clrMapOvr>
  <p:transition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741B8F-5E24-45A1-A7A3-0333657693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10925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D88B5-4A6A-44BB-A4AB-78060FC5B68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919737"/>
      </p:ext>
    </p:extLst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D426C37-50A2-44A6-B655-EC28FCD64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411165"/>
      </p:ext>
    </p:extLst>
  </p:cSld>
  <p:clrMapOvr>
    <a:masterClrMapping/>
  </p:clrMapOvr>
  <p:transition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A62B24-EE9A-42FA-A013-0C6C59DE1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419010"/>
      </p:ext>
    </p:extLst>
  </p:cSld>
  <p:clrMapOvr>
    <a:masterClrMapping/>
  </p:clrMapOvr>
  <p:transition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C4C75D6-6701-4F3E-8857-44A1983741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69784"/>
      </p:ext>
    </p:extLst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4480D28-634B-4E1C-BBE2-F1A08064E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967114"/>
      </p:ext>
    </p:extLst>
  </p:cSld>
  <p:clrMapOvr>
    <a:masterClrMapping/>
  </p:clrMapOvr>
  <p:transition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37DA-D91F-44E0-ABB8-6DC2B12185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7599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C0D49-72F0-48AA-B821-C308349963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166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5280-CF2A-4325-9901-B44643A5D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8790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3D326-E939-4483-9FFD-4F4471CD28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4484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B1FB-9C9A-458A-8DDF-6E43B79033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4829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8EC0D-D385-4122-A571-149FAD3DF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291F-5631-46A4-96E2-30ED395EFE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986860"/>
      </p:ext>
    </p:extLst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4BE00-1EF2-4FB0-9782-FA94FEBFA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2165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DF27-3051-42D1-A46D-3B071416D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589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9371-490B-4445-8915-69BE310BC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9745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DC99D-63FD-4934-B3B9-A2FFF247F6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904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BDD1-F725-4574-BF1B-C22EA5CA24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5185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01E4-4D0D-4CBA-B023-AD1F99AE2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246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A49A-8798-4AE5-98D3-0D9D6655A2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8133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5C72-E458-44A9-83EE-8F8AB9688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0018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AEFB0-C352-4DB3-8FC6-39BD8F12E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83990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B9A1B-8884-4BA7-8EC8-14EB0EE65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5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F1FF1-5693-4A55-90FB-1748287B71B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342619"/>
      </p:ext>
    </p:extLst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C965E-7173-4BA9-A629-F6B9B3403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2809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689BE-2B5A-444D-B967-DDE64C9FA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538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F71D6-E7A8-4169-A7A1-FDC205D2D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05819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6EE4-48B8-4479-9E4E-8EB55146E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2218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97A42-E508-48D6-A02F-726C8D7BF3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626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B239-CC71-4675-A84D-B1B330D75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025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5C3E-4C2C-4FD1-8B89-1215937DC4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8667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94" y="2426"/>
              <a:ext cx="1043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74" y="2426"/>
              <a:ext cx="1043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398"/>
              <a:ext cx="1017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6939531-29D2-4989-9BE6-0B49F0706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376007"/>
      </p:ext>
    </p:extLst>
  </p:cSld>
  <p:clrMapOvr>
    <a:masterClrMapping/>
  </p:clrMapOvr>
  <p:transition spd="med"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B3CFB1A-C61B-4649-8E46-04B0BF4371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556558"/>
      </p:ext>
    </p:extLst>
  </p:cSld>
  <p:clrMapOvr>
    <a:masterClrMapping/>
  </p:clrMapOvr>
  <p:transition spd="med"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D61A52D-3093-42AE-BDF9-27A776217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20475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4923-61FC-420C-B2F9-9E2F1BA1813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162928"/>
      </p:ext>
    </p:extLst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DA718BD-9CF9-42A8-97CD-8590CEE246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638486"/>
      </p:ext>
    </p:extLst>
  </p:cSld>
  <p:clrMapOvr>
    <a:masterClrMapping/>
  </p:clrMapOvr>
  <p:transition spd="med"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D6A683-2CAD-4450-B701-8267A3B6C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66104"/>
      </p:ext>
    </p:extLst>
  </p:cSld>
  <p:clrMapOvr>
    <a:masterClrMapping/>
  </p:clrMapOvr>
  <p:transition spd="med"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CA261C3-E45B-4333-B7B7-E0758325B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96849"/>
      </p:ext>
    </p:extLst>
  </p:cSld>
  <p:clrMapOvr>
    <a:masterClrMapping/>
  </p:clrMapOvr>
  <p:transition spd="med"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2468F1B-9E51-42EB-814A-9F8A57D7D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560507"/>
      </p:ext>
    </p:extLst>
  </p:cSld>
  <p:clrMapOvr>
    <a:masterClrMapping/>
  </p:clrMapOvr>
  <p:transition spd="med"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E33173B-5F77-4175-8B1A-B59509C7A6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973969"/>
      </p:ext>
    </p:extLst>
  </p:cSld>
  <p:clrMapOvr>
    <a:masterClrMapping/>
  </p:clrMapOvr>
  <p:transition spd="med"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DA7150-E7F0-4AD9-83CC-9F0AC16B4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54610"/>
      </p:ext>
    </p:extLst>
  </p:cSld>
  <p:clrMapOvr>
    <a:masterClrMapping/>
  </p:clrMapOvr>
  <p:transition spd="med"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96C030A-BCFD-4204-8F4E-E6F8D94B4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396612"/>
      </p:ext>
    </p:extLst>
  </p:cSld>
  <p:clrMapOvr>
    <a:masterClrMapping/>
  </p:clrMapOvr>
  <p:transition spd="med"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626A473-A73E-4BB0-B515-D52725C4DE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36466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aseline="30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DA819F-8DBA-4B40-90EC-92555CCD2145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032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FBE279-CE10-4427-81E3-484E62382634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015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729 h 4320"/>
                <a:gd name="T2" fmla="*/ 1737 w 1737"/>
                <a:gd name="T3" fmla="*/ 474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72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91 h 4320"/>
                <a:gd name="T2" fmla="*/ 1737 w 1737"/>
                <a:gd name="T3" fmla="*/ 46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333 h 4420"/>
                <a:gd name="T2" fmla="*/ 1739 w 1739"/>
                <a:gd name="T3" fmla="*/ 233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3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23 h 4338"/>
                <a:gd name="T4" fmla="*/ 2080 w 2080"/>
                <a:gd name="T5" fmla="*/ 3923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300029-E98C-410B-8489-8BF9D3D3D609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547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D9C9EE-D2A1-4BFB-B12F-6CFB82385ADF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21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229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3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230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0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1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6F61C-9FE6-45A1-891A-6AC2B76FE46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1883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DAAD2E-78F4-456B-93B4-D26BB420C5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32039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749DD7-11DC-4611-85CC-8BDC4D75EE8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121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9224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5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6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7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7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8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9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0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1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2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3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1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6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7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8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39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96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1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2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3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4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5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6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7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8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19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727DD1-A9C3-4B8C-9C3E-5CA80389530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15675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med"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9688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习题</a:t>
            </a:r>
            <a:r>
              <a:rPr lang="en-US" altLang="zh-CN" sz="3600" dirty="0" smtClean="0">
                <a:latin typeface="Times New Roman" pitchFamily="18" charset="0"/>
              </a:rPr>
              <a:t>4.1-2</a:t>
            </a:r>
            <a:r>
              <a:rPr lang="en-US" altLang="zh-CN" sz="3600" dirty="0" smtClean="0"/>
              <a:t> </a:t>
            </a:r>
            <a:endParaRPr lang="zh-CN" altLang="en-US" sz="3600" dirty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305800" cy="4114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3300" smtClean="0">
                <a:latin typeface="Times New Roman" panose="02020603050405020304" pitchFamily="18" charset="0"/>
              </a:rPr>
              <a:t> </a:t>
            </a:r>
            <a:r>
              <a:rPr lang="zh-CN" altLang="en-US" sz="3300" smtClean="0">
                <a:latin typeface="Times New Roman" panose="02020603050405020304" pitchFamily="18" charset="0"/>
              </a:rPr>
              <a:t>设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是有限图，</a:t>
            </a:r>
            <a:r>
              <a:rPr lang="en-US" altLang="zh-CN" sz="3300" smtClean="0">
                <a:latin typeface="Times New Roman" panose="02020603050405020304" pitchFamily="18" charset="0"/>
              </a:rPr>
              <a:t>M</a:t>
            </a:r>
            <a:r>
              <a:rPr lang="zh-CN" altLang="en-US" sz="3300" smtClean="0">
                <a:latin typeface="Times New Roman" panose="02020603050405020304" pitchFamily="18" charset="0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zh-CN" altLang="en-US" sz="3300" smtClean="0">
                <a:latin typeface="Times New Roman" panose="02020603050405020304" pitchFamily="18" charset="0"/>
              </a:rPr>
              <a:t>分别是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的关联矩阵和相邻矩阵，证明：</a:t>
            </a:r>
            <a:r>
              <a:rPr lang="en-US" altLang="zh-CN" sz="3300" smtClean="0">
                <a:latin typeface="Times New Roman" panose="02020603050405020304" pitchFamily="18" charset="0"/>
              </a:rPr>
              <a:t>MM’</a:t>
            </a:r>
            <a:r>
              <a:rPr lang="zh-CN" altLang="en-US" sz="3300" smtClean="0">
                <a:latin typeface="Times New Roman" panose="02020603050405020304" pitchFamily="18" charset="0"/>
              </a:rPr>
              <a:t>和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en-US" altLang="zh-CN" sz="3300" baseline="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smtClean="0">
                <a:latin typeface="Times New Roman" panose="02020603050405020304" pitchFamily="18" charset="0"/>
              </a:rPr>
              <a:t>的对角线上的元素是</a:t>
            </a:r>
            <a:r>
              <a:rPr lang="en-US" altLang="zh-CN" sz="3300" smtClean="0">
                <a:latin typeface="Times New Roman" panose="02020603050405020304" pitchFamily="18" charset="0"/>
              </a:rPr>
              <a:t>G</a:t>
            </a:r>
            <a:r>
              <a:rPr lang="zh-CN" altLang="en-US" sz="3300" smtClean="0">
                <a:latin typeface="Times New Roman" panose="02020603050405020304" pitchFamily="18" charset="0"/>
              </a:rPr>
              <a:t>中所有点的度。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523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49DD33-A184-498F-8F41-0F9E57433F15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62" y="714266"/>
            <a:ext cx="8986837" cy="1147302"/>
          </a:xfrm>
        </p:spPr>
        <p:txBody>
          <a:bodyPr/>
          <a:lstStyle/>
          <a:p>
            <a:pPr algn="l">
              <a:lnSpc>
                <a:spcPct val="120000"/>
              </a:lnSpc>
              <a:defRPr/>
            </a:pP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证明：若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∆≥k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的树，其中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∆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中点的最大度，则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最少有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个点的度是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endParaRPr lang="zh-CN" altLang="en-US" sz="30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681" y="1826079"/>
            <a:ext cx="8915400" cy="469718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证明：反证法，树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中顶点数为</a:t>
            </a:r>
            <a:r>
              <a:rPr lang="en-US" altLang="zh-CN" sz="3000" dirty="0" smtClean="0"/>
              <a:t>n</a:t>
            </a:r>
            <a:r>
              <a:rPr lang="zh-CN" altLang="zh-CN" sz="3000" dirty="0" smtClean="0"/>
              <a:t>，假设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中点的度为</a:t>
            </a:r>
            <a:r>
              <a:rPr lang="en-US" altLang="zh-CN" sz="3000" dirty="0" smtClean="0"/>
              <a:t>1</a:t>
            </a:r>
            <a:r>
              <a:rPr lang="zh-CN" altLang="zh-CN" sz="3000" dirty="0" smtClean="0"/>
              <a:t>的个数为</a:t>
            </a:r>
            <a:r>
              <a:rPr lang="en-US" altLang="zh-CN" sz="3000" dirty="0" smtClean="0"/>
              <a:t>m&lt;</a:t>
            </a:r>
            <a:r>
              <a:rPr lang="en-US" altLang="zh-CN" sz="3000" dirty="0"/>
              <a:t> ∆ </a:t>
            </a:r>
            <a:r>
              <a:rPr lang="zh-CN" altLang="zh-CN" sz="3000" dirty="0" smtClean="0"/>
              <a:t>。由已知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中有一点</a:t>
            </a:r>
            <a:r>
              <a:rPr lang="en-US" altLang="zh-CN" sz="3000" dirty="0" smtClean="0"/>
              <a:t>v</a:t>
            </a:r>
            <a:r>
              <a:rPr lang="zh-CN" altLang="zh-CN" sz="3000" dirty="0" smtClean="0"/>
              <a:t>的度为</a:t>
            </a:r>
            <a:r>
              <a:rPr lang="en-US" altLang="zh-CN" sz="3000" dirty="0" smtClean="0"/>
              <a:t>∆</a:t>
            </a:r>
            <a:r>
              <a:rPr lang="zh-CN" altLang="zh-CN" sz="3000" dirty="0" smtClean="0"/>
              <a:t>，则剩余的点为</a:t>
            </a:r>
            <a:r>
              <a:rPr lang="en-US" altLang="zh-CN" sz="3000" dirty="0" smtClean="0"/>
              <a:t>n-m-1</a:t>
            </a:r>
            <a:r>
              <a:rPr lang="zh-CN" altLang="zh-CN" sz="3000" dirty="0" smtClean="0"/>
              <a:t>，并且满足度≥</a:t>
            </a:r>
            <a:r>
              <a:rPr lang="en-US" altLang="zh-CN" sz="3000" dirty="0" smtClean="0"/>
              <a:t>2</a:t>
            </a:r>
            <a:r>
              <a:rPr lang="zh-CN" altLang="zh-CN" sz="3000" dirty="0" smtClean="0"/>
              <a:t>，≤</a:t>
            </a:r>
            <a:r>
              <a:rPr lang="en-US" altLang="zh-CN" sz="3000" dirty="0" smtClean="0"/>
              <a:t>∆</a:t>
            </a:r>
            <a:r>
              <a:rPr lang="zh-CN" altLang="zh-CN" sz="3000" dirty="0" smtClean="0"/>
              <a:t>。则有</a:t>
            </a:r>
            <a:r>
              <a:rPr lang="en-US" altLang="zh-CN" sz="3000" dirty="0" smtClean="0"/>
              <a:t>:</a:t>
            </a:r>
            <a:endParaRPr lang="zh-CN" altLang="zh-CN" sz="30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</a:t>
            </a:r>
            <a:r>
              <a:rPr lang="zh-CN" altLang="zh-CN" sz="3000" dirty="0" smtClean="0"/>
              <a:t>≥</a:t>
            </a:r>
            <a:r>
              <a:rPr lang="en-US" altLang="zh-CN" sz="3000" dirty="0" smtClean="0"/>
              <a:t>m+∆+2(n-m-1)=2n-2+∆-m</a:t>
            </a:r>
          </a:p>
          <a:p>
            <a:pPr marL="4572000" indent="-457200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                                      =2(n-1)+( ∆-m)</a:t>
            </a:r>
            <a:r>
              <a:rPr lang="en-US" altLang="zh-CN" sz="3000" dirty="0"/>
              <a:t> &gt;2(n-1)</a:t>
            </a:r>
            <a:endParaRPr lang="zh-CN" altLang="zh-CN" sz="3000" dirty="0"/>
          </a:p>
          <a:p>
            <a:pPr marL="4572000" indent="-457200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 </a:t>
            </a:r>
            <a:r>
              <a:rPr lang="zh-CN" altLang="zh-CN" sz="3000" dirty="0" smtClean="0"/>
              <a:t>而由已知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是树，必有</a:t>
            </a:r>
            <a:r>
              <a:rPr lang="en-US" altLang="zh-CN" sz="3000" dirty="0" smtClean="0"/>
              <a:t>              =2(n-1)</a:t>
            </a:r>
            <a:r>
              <a:rPr lang="zh-CN" altLang="zh-CN" sz="3000" dirty="0" smtClean="0"/>
              <a:t>。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000" dirty="0"/>
              <a:t>与假设矛盾，所以至少有</a:t>
            </a:r>
            <a:r>
              <a:rPr lang="en-US" altLang="zh-CN" sz="3000" dirty="0"/>
              <a:t>∆</a:t>
            </a:r>
            <a:r>
              <a:rPr lang="zh-CN" altLang="zh-CN" sz="3000" dirty="0"/>
              <a:t>个点的度为</a:t>
            </a:r>
            <a:r>
              <a:rPr lang="en-US" altLang="zh-CN" sz="3000" dirty="0"/>
              <a:t>1</a:t>
            </a:r>
            <a:r>
              <a:rPr lang="zh-CN" altLang="zh-CN" sz="3000" dirty="0" smtClean="0"/>
              <a:t>，</a:t>
            </a:r>
            <a:r>
              <a:rPr lang="zh-CN" altLang="en-US" sz="3000" dirty="0" smtClean="0"/>
              <a:t>而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∆≥k</a:t>
            </a:r>
            <a:r>
              <a:rPr lang="zh-CN" altLang="zh-CN" sz="3000" dirty="0" smtClean="0"/>
              <a:t>所以至少有</a:t>
            </a:r>
            <a:r>
              <a:rPr lang="en-US" altLang="zh-CN" sz="3000" dirty="0" smtClean="0"/>
              <a:t>k</a:t>
            </a:r>
            <a:r>
              <a:rPr lang="zh-CN" altLang="zh-CN" sz="3000" dirty="0" smtClean="0"/>
              <a:t>个点的度为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成立</a:t>
            </a:r>
            <a:r>
              <a:rPr lang="zh-CN" altLang="zh-CN" sz="3000" dirty="0" smtClean="0"/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pic>
        <p:nvPicPr>
          <p:cNvPr id="11264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3299279"/>
            <a:ext cx="1527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208" y="4340678"/>
            <a:ext cx="15271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 bwMode="auto">
          <a:xfrm>
            <a:off x="0" y="30847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kern="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kern="0" dirty="0" smtClean="0">
                <a:solidFill>
                  <a:srgbClr val="FFCC00"/>
                </a:solidFill>
                <a:latin typeface="+mj-ea"/>
              </a:rPr>
              <a:t>4.2-4</a:t>
            </a:r>
          </a:p>
        </p:txBody>
      </p:sp>
    </p:spTree>
    <p:extLst>
      <p:ext uri="{BB962C8B-B14F-4D97-AF65-F5344CB8AC3E}">
        <p14:creationId xmlns:p14="http://schemas.microsoft.com/office/powerpoint/2010/main" val="5352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786269"/>
            <a:ext cx="8686800" cy="587578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一个有限连通图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是一条非回路的简单路，当且仅当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中有两个点的度为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，且其余点的度均为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证明：必要性显然。</a:t>
            </a:r>
            <a:endParaRPr lang="en-US" altLang="zh-CN" sz="30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充分性：设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有</a:t>
            </a:r>
            <a:r>
              <a:rPr lang="en-US" altLang="zh-CN" sz="3000" dirty="0" smtClean="0"/>
              <a:t>k</a:t>
            </a:r>
            <a:r>
              <a:rPr lang="zh-CN" altLang="en-US" sz="3000" dirty="0" smtClean="0"/>
              <a:t>个顶点，对</a:t>
            </a:r>
            <a:r>
              <a:rPr lang="en-US" altLang="zh-CN" sz="3000" dirty="0" smtClean="0"/>
              <a:t>k</a:t>
            </a:r>
            <a:r>
              <a:rPr lang="zh-CN" altLang="en-US" sz="3000" dirty="0" smtClean="0"/>
              <a:t>进行数学归纳。</a:t>
            </a:r>
            <a:endParaRPr lang="en-US" altLang="zh-CN" sz="3000" dirty="0" smtClean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solidFill>
                  <a:srgbClr val="FFFF00"/>
                </a:solidFill>
              </a:rPr>
              <a:t>k=3</a:t>
            </a:r>
            <a:r>
              <a:rPr lang="zh-CN" altLang="zh-CN" sz="3000" dirty="0" smtClean="0"/>
              <a:t>时显然成立，假设</a:t>
            </a:r>
            <a:r>
              <a:rPr lang="en-US" altLang="zh-CN" sz="3000" dirty="0" smtClean="0"/>
              <a:t>k=</a:t>
            </a:r>
            <a:r>
              <a:rPr lang="en-US" altLang="zh-CN" sz="3000" dirty="0" smtClean="0">
                <a:solidFill>
                  <a:srgbClr val="FFFF00"/>
                </a:solidFill>
              </a:rPr>
              <a:t>n-1</a:t>
            </a:r>
            <a:r>
              <a:rPr lang="zh-CN" altLang="zh-CN" sz="3000" dirty="0" smtClean="0"/>
              <a:t>时，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是一条非回路的简单路。则当</a:t>
            </a:r>
            <a:r>
              <a:rPr lang="en-US" altLang="zh-CN" sz="3000" dirty="0" smtClean="0"/>
              <a:t>k=n</a:t>
            </a:r>
            <a:r>
              <a:rPr lang="zh-CN" altLang="zh-CN" sz="3000" dirty="0" smtClean="0"/>
              <a:t>时，设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是路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中度为</a:t>
            </a:r>
            <a:r>
              <a:rPr lang="en-US" altLang="zh-CN" sz="3000" dirty="0" smtClean="0"/>
              <a:t>1</a:t>
            </a:r>
            <a:r>
              <a:rPr lang="zh-CN" altLang="zh-CN" sz="3000" dirty="0" smtClean="0"/>
              <a:t>的一点，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是与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相邻的另一点，把点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及边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从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中删去得</a:t>
            </a:r>
            <a:r>
              <a:rPr lang="en-US" altLang="zh-CN" sz="3000" dirty="0" smtClean="0"/>
              <a:t>G</a:t>
            </a:r>
            <a:r>
              <a:rPr lang="en-US" altLang="zh-CN" sz="3000" dirty="0" smtClean="0">
                <a:sym typeface="Symbol"/>
              </a:rPr>
              <a:t></a:t>
            </a:r>
            <a:r>
              <a:rPr lang="zh-CN" altLang="zh-CN" sz="3000" dirty="0" smtClean="0"/>
              <a:t>，此时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的度必为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</a:t>
            </a:r>
            <a:r>
              <a:rPr lang="en-US" altLang="zh-CN" sz="3000" dirty="0" smtClean="0"/>
              <a:t>G’</a:t>
            </a:r>
            <a:r>
              <a:rPr lang="zh-CN" altLang="en-US" sz="3000" dirty="0" smtClean="0"/>
              <a:t>仍连通，具有两个度为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的点，其余点度为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。由</a:t>
            </a:r>
            <a:r>
              <a:rPr lang="zh-CN" altLang="zh-CN" sz="3000" dirty="0" smtClean="0"/>
              <a:t>假设知</a:t>
            </a:r>
            <a:r>
              <a:rPr lang="en-US" altLang="zh-CN" sz="3000" dirty="0" smtClean="0"/>
              <a:t>G</a:t>
            </a:r>
            <a:r>
              <a:rPr lang="en-US" altLang="zh-CN" sz="3000" dirty="0" smtClean="0">
                <a:sym typeface="Symbol"/>
              </a:rPr>
              <a:t></a:t>
            </a:r>
            <a:r>
              <a:rPr lang="zh-CN" altLang="zh-CN" sz="3000" dirty="0" smtClean="0"/>
              <a:t>是一条非回路的简单路。把点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及边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zh-CN" altLang="zh-CN" sz="3000" dirty="0" smtClean="0"/>
              <a:t>加入到</a:t>
            </a:r>
            <a:r>
              <a:rPr lang="en-US" altLang="zh-CN" sz="3000" dirty="0" smtClean="0"/>
              <a:t>G</a:t>
            </a:r>
            <a:r>
              <a:rPr lang="en-US" altLang="zh-CN" sz="3000" dirty="0" smtClean="0">
                <a:sym typeface="Symbol"/>
              </a:rPr>
              <a:t></a:t>
            </a:r>
            <a:r>
              <a:rPr lang="zh-CN" altLang="zh-CN" sz="3000" dirty="0" smtClean="0"/>
              <a:t>中得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显然仍成立，归纳法完成。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0" y="30847"/>
            <a:ext cx="7772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kern="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kern="0" dirty="0" smtClean="0">
                <a:solidFill>
                  <a:srgbClr val="FFCC00"/>
                </a:solidFill>
                <a:latin typeface="+mj-ea"/>
              </a:rPr>
              <a:t>4.2-5</a:t>
            </a:r>
          </a:p>
        </p:txBody>
      </p:sp>
    </p:spTree>
    <p:extLst>
      <p:ext uri="{BB962C8B-B14F-4D97-AF65-F5344CB8AC3E}">
        <p14:creationId xmlns:p14="http://schemas.microsoft.com/office/powerpoint/2010/main" val="26450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871" y="783771"/>
            <a:ext cx="8360229" cy="5312229"/>
          </a:xfrm>
        </p:spPr>
        <p:txBody>
          <a:bodyPr/>
          <a:lstStyle/>
          <a:p>
            <a:pPr marL="0" lvl="0" indent="0">
              <a:spcAft>
                <a:spcPts val="0"/>
              </a:spcAft>
              <a:buSzPts val="900"/>
              <a:buNone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试举出一个连通的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即漠视为图后是连通的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，但无根的有向图。</a:t>
            </a:r>
          </a:p>
          <a:p>
            <a:pPr marL="0" indent="0">
              <a:spcAft>
                <a:spcPts val="0"/>
              </a:spcAft>
              <a:buNone/>
            </a:pPr>
            <a:r>
              <a:rPr lang="zh-CN" altLang="zh-CN" sz="2800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下图是连通但无根的有向图。</a:t>
            </a:r>
          </a:p>
          <a:p>
            <a:endParaRPr lang="en-US" altLang="zh-CN" sz="3000" dirty="0" smtClean="0"/>
          </a:p>
          <a:p>
            <a:pPr algn="ctr"/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412671" y="3053443"/>
            <a:ext cx="930729" cy="12573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4335236" y="3012621"/>
            <a:ext cx="48985" cy="97972"/>
          </a:xfrm>
          <a:prstGeom prst="ellipse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10" name="直接箭头连接符 9"/>
          <p:cNvCxnSpPr>
            <a:stCxn id="8" idx="5"/>
          </p:cNvCxnSpPr>
          <p:nvPr/>
        </p:nvCxnSpPr>
        <p:spPr bwMode="auto">
          <a:xfrm>
            <a:off x="4377047" y="3096245"/>
            <a:ext cx="995053" cy="1214498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2081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602998"/>
            <a:ext cx="8561164" cy="594353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为有向图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具有有向树定义中的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1)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2),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并且没有有向回路。问：若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有限，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是否是有向树？若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不是有限的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如何？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解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:1)G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有限，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是有向树。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证明：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由已知：①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中每一点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kern="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r</a:t>
            </a:r>
            <a:r>
              <a:rPr lang="en-US" altLang="zh-CN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恰是一条弧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e 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的起点。②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不是任一条弧的起点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zh-CN" kern="100" dirty="0" smtClean="0">
                <a:cs typeface="Times New Roman" panose="02020603050405020304" pitchFamily="18" charset="0"/>
              </a:rPr>
              <a:t>现只需证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是根，即对于任意一点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必有一条到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的有向路。由于每一个点只发出一条弧，设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发出弧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smtClean="0">
                <a:cs typeface="Times New Roman" panose="02020603050405020304" pitchFamily="18" charset="0"/>
              </a:rPr>
              <a:t>1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不为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必发出一条弧到达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v”(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因为无回路，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v”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互不相同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。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E37DA7-092A-47D5-9DEA-68173B177193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4.3-3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06957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74"/>
            <a:ext cx="8458200" cy="579112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解：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假设已经找到点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(k)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(k)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=r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则得到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的有向路，否则可以继续向前找，但因为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有限，有向路必然终止在某一点设为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≠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必为已经找到的一点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</a:t>
            </a:r>
            <a:r>
              <a:rPr lang="en-US" altLang="zh-CN" kern="100" baseline="30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，因而形成回路，产生矛盾，则可知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u=r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，故有从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的有向路，因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任意，则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为根，所以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是有向路</a:t>
            </a:r>
            <a:r>
              <a:rPr lang="zh-CN" altLang="en-US" kern="100" dirty="0">
                <a:cs typeface="Times New Roman" panose="02020603050405020304" pitchFamily="18" charset="0"/>
              </a:rPr>
              <a:t>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</a:t>
            </a:r>
            <a:r>
              <a:rPr lang="zh-CN" altLang="zh-CN" dirty="0"/>
              <a:t>）若</a:t>
            </a:r>
            <a:r>
              <a:rPr lang="en-US" altLang="zh-CN" dirty="0"/>
              <a:t>G</a:t>
            </a:r>
            <a:r>
              <a:rPr lang="zh-CN" altLang="zh-CN" dirty="0"/>
              <a:t>无限，则</a:t>
            </a:r>
            <a:r>
              <a:rPr lang="en-US" altLang="zh-CN" dirty="0"/>
              <a:t>G</a:t>
            </a:r>
            <a:r>
              <a:rPr lang="zh-CN" altLang="zh-CN" dirty="0"/>
              <a:t>不一定是有向树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            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r </a:t>
            </a:r>
            <a:endParaRPr lang="zh-CN" altLang="en-US" dirty="0"/>
          </a:p>
        </p:txBody>
      </p:sp>
      <p:sp>
        <p:nvSpPr>
          <p:cNvPr id="171011" name="椭圆 6"/>
          <p:cNvSpPr>
            <a:spLocks noChangeArrowheads="1"/>
          </p:cNvSpPr>
          <p:nvPr/>
        </p:nvSpPr>
        <p:spPr bwMode="auto">
          <a:xfrm>
            <a:off x="3581400" y="4549775"/>
            <a:ext cx="46038" cy="44450"/>
          </a:xfrm>
          <a:prstGeom prst="ellipse">
            <a:avLst/>
          </a:prstGeom>
          <a:solidFill>
            <a:schemeClr val="tx1"/>
          </a:solidFill>
          <a:ln w="1016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1012" name="直接箭头连接符 8"/>
          <p:cNvCxnSpPr>
            <a:cxnSpLocks noChangeShapeType="1"/>
          </p:cNvCxnSpPr>
          <p:nvPr/>
        </p:nvCxnSpPr>
        <p:spPr bwMode="auto">
          <a:xfrm>
            <a:off x="1600200" y="48768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3" name="直接箭头连接符 10"/>
          <p:cNvCxnSpPr>
            <a:cxnSpLocks noChangeShapeType="1"/>
          </p:cNvCxnSpPr>
          <p:nvPr/>
        </p:nvCxnSpPr>
        <p:spPr bwMode="auto">
          <a:xfrm>
            <a:off x="281940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4" name="直接箭头连接符 11"/>
          <p:cNvCxnSpPr>
            <a:cxnSpLocks noChangeShapeType="1"/>
          </p:cNvCxnSpPr>
          <p:nvPr/>
        </p:nvCxnSpPr>
        <p:spPr bwMode="auto">
          <a:xfrm>
            <a:off x="394335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5" name="直接箭头连接符 12"/>
          <p:cNvCxnSpPr>
            <a:cxnSpLocks noChangeShapeType="1"/>
          </p:cNvCxnSpPr>
          <p:nvPr/>
        </p:nvCxnSpPr>
        <p:spPr bwMode="auto">
          <a:xfrm>
            <a:off x="506730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16" name="椭圆 13"/>
          <p:cNvSpPr>
            <a:spLocks noChangeArrowheads="1"/>
          </p:cNvSpPr>
          <p:nvPr/>
        </p:nvSpPr>
        <p:spPr bwMode="auto">
          <a:xfrm>
            <a:off x="64008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7" name="椭圆 14"/>
          <p:cNvSpPr>
            <a:spLocks noChangeArrowheads="1"/>
          </p:cNvSpPr>
          <p:nvPr/>
        </p:nvSpPr>
        <p:spPr bwMode="auto">
          <a:xfrm>
            <a:off x="65532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8" name="椭圆 15"/>
          <p:cNvSpPr>
            <a:spLocks noChangeArrowheads="1"/>
          </p:cNvSpPr>
          <p:nvPr/>
        </p:nvSpPr>
        <p:spPr bwMode="auto">
          <a:xfrm>
            <a:off x="67056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9" name="椭圆 16"/>
          <p:cNvSpPr>
            <a:spLocks noChangeArrowheads="1"/>
          </p:cNvSpPr>
          <p:nvPr/>
        </p:nvSpPr>
        <p:spPr bwMode="auto">
          <a:xfrm>
            <a:off x="68580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0" name="椭圆 17"/>
          <p:cNvSpPr>
            <a:spLocks noChangeArrowheads="1"/>
          </p:cNvSpPr>
          <p:nvPr/>
        </p:nvSpPr>
        <p:spPr bwMode="auto">
          <a:xfrm>
            <a:off x="7040563" y="48768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1" name="椭圆 18"/>
          <p:cNvSpPr>
            <a:spLocks noChangeArrowheads="1"/>
          </p:cNvSpPr>
          <p:nvPr/>
        </p:nvSpPr>
        <p:spPr bwMode="auto">
          <a:xfrm>
            <a:off x="7192963" y="48768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1022" name="直接箭头连接符 20"/>
          <p:cNvCxnSpPr>
            <a:cxnSpLocks noChangeShapeType="1"/>
          </p:cNvCxnSpPr>
          <p:nvPr/>
        </p:nvCxnSpPr>
        <p:spPr bwMode="auto">
          <a:xfrm>
            <a:off x="1600200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3" name="直接箭头连接符 21"/>
          <p:cNvCxnSpPr>
            <a:cxnSpLocks noChangeShapeType="1"/>
          </p:cNvCxnSpPr>
          <p:nvPr/>
        </p:nvCxnSpPr>
        <p:spPr bwMode="auto">
          <a:xfrm>
            <a:off x="28225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4" name="直接箭头连接符 22"/>
          <p:cNvCxnSpPr>
            <a:cxnSpLocks noChangeShapeType="1"/>
          </p:cNvCxnSpPr>
          <p:nvPr/>
        </p:nvCxnSpPr>
        <p:spPr bwMode="auto">
          <a:xfrm>
            <a:off x="40417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5" name="直接箭头连接符 23"/>
          <p:cNvCxnSpPr>
            <a:cxnSpLocks noChangeShapeType="1"/>
          </p:cNvCxnSpPr>
          <p:nvPr/>
        </p:nvCxnSpPr>
        <p:spPr bwMode="auto">
          <a:xfrm>
            <a:off x="52609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26" name="椭圆 25"/>
          <p:cNvSpPr>
            <a:spLocks noChangeArrowheads="1"/>
          </p:cNvSpPr>
          <p:nvPr/>
        </p:nvSpPr>
        <p:spPr bwMode="auto">
          <a:xfrm>
            <a:off x="67818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7" name="椭圆 26"/>
          <p:cNvSpPr>
            <a:spLocks noChangeArrowheads="1"/>
          </p:cNvSpPr>
          <p:nvPr/>
        </p:nvSpPr>
        <p:spPr bwMode="auto">
          <a:xfrm>
            <a:off x="69342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8" name="椭圆 27"/>
          <p:cNvSpPr>
            <a:spLocks noChangeArrowheads="1"/>
          </p:cNvSpPr>
          <p:nvPr/>
        </p:nvSpPr>
        <p:spPr bwMode="auto">
          <a:xfrm>
            <a:off x="70866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9" name="椭圆 28"/>
          <p:cNvSpPr>
            <a:spLocks noChangeArrowheads="1"/>
          </p:cNvSpPr>
          <p:nvPr/>
        </p:nvSpPr>
        <p:spPr bwMode="auto">
          <a:xfrm>
            <a:off x="72390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0" name="椭圆 29"/>
          <p:cNvSpPr>
            <a:spLocks noChangeArrowheads="1"/>
          </p:cNvSpPr>
          <p:nvPr/>
        </p:nvSpPr>
        <p:spPr bwMode="auto">
          <a:xfrm>
            <a:off x="7421563" y="57912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1" name="椭圆 30"/>
          <p:cNvSpPr>
            <a:spLocks noChangeArrowheads="1"/>
          </p:cNvSpPr>
          <p:nvPr/>
        </p:nvSpPr>
        <p:spPr bwMode="auto">
          <a:xfrm>
            <a:off x="7573963" y="57912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10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5E26B6-5B6C-4A45-9E04-E0CD06FE325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4.3-3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88051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598488"/>
            <a:ext cx="8305800" cy="5715000"/>
          </a:xfrm>
        </p:spPr>
        <p:txBody>
          <a:bodyPr/>
          <a:lstStyle/>
          <a:p>
            <a:pPr>
              <a:defRPr/>
            </a:pPr>
            <a:r>
              <a:rPr lang="zh-CN" altLang="zh-CN" sz="3200" dirty="0" smtClean="0"/>
              <a:t>试证：当</a:t>
            </a:r>
            <a:r>
              <a:rPr lang="en-US" altLang="zh-CN" sz="3200" dirty="0" err="1" smtClean="0"/>
              <a:t>m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</a:t>
            </a:r>
            <a:r>
              <a:rPr lang="en-US" altLang="zh-CN" sz="3200" dirty="0" err="1" smtClean="0"/>
              <a:t>n</a:t>
            </a:r>
            <a:r>
              <a:rPr lang="zh-CN" altLang="zh-CN" sz="3200" dirty="0" smtClean="0"/>
              <a:t>时，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G=                                       </a:t>
            </a:r>
            <a:r>
              <a:rPr lang="zh-CN" altLang="zh-CN" sz="3200" dirty="0" smtClean="0"/>
              <a:t>是非</a:t>
            </a:r>
            <a:r>
              <a:rPr lang="en-US" altLang="zh-CN" sz="3200" dirty="0" smtClean="0"/>
              <a:t>Hamilton</a:t>
            </a:r>
            <a:r>
              <a:rPr lang="zh-CN" altLang="zh-CN" sz="3200" dirty="0" smtClean="0"/>
              <a:t>图。</a:t>
            </a:r>
            <a:endParaRPr lang="en-US" altLang="zh-CN" sz="32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&lt;</a:t>
            </a:r>
            <a:r>
              <a:rPr lang="zh-CN" altLang="en-US" sz="3200" dirty="0" smtClean="0">
                <a:solidFill>
                  <a:schemeClr val="tx2"/>
                </a:solidFill>
              </a:rPr>
              <a:t>方法一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r>
              <a:rPr lang="zh-CN" altLang="en-US" sz="3200" dirty="0" smtClean="0"/>
              <a:t>证明：</a:t>
            </a:r>
            <a:endParaRPr lang="en-US" altLang="zh-CN" sz="32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①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m&lt;n</a:t>
            </a:r>
            <a:r>
              <a:rPr lang="zh-CN" altLang="zh-CN" sz="3000" dirty="0" smtClean="0"/>
              <a:t>，</a:t>
            </a:r>
            <a:r>
              <a:rPr lang="zh-CN" altLang="en-US" sz="3000" dirty="0" smtClean="0"/>
              <a:t>取</a:t>
            </a:r>
            <a:r>
              <a:rPr lang="en-US" altLang="zh-CN" sz="3000" dirty="0" smtClean="0"/>
              <a:t>K</a:t>
            </a:r>
            <a:r>
              <a:rPr lang="en-US" altLang="zh-CN" sz="3000" baseline="-25000" dirty="0" smtClean="0"/>
              <a:t>m</a:t>
            </a:r>
            <a:r>
              <a:rPr lang="en-US" altLang="zh-CN" sz="3000" baseline="30000" dirty="0" smtClean="0"/>
              <a:t>c</a:t>
            </a:r>
            <a:r>
              <a:rPr lang="zh-CN" altLang="en-US" sz="3000" dirty="0" smtClean="0"/>
              <a:t>中点作为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</a:t>
            </a:r>
            <a:r>
              <a:rPr lang="en-US" altLang="zh-CN" sz="3000" dirty="0"/>
              <a:t> </a:t>
            </a:r>
            <a:r>
              <a:rPr lang="en-US" altLang="zh-CN" sz="3000" dirty="0" err="1"/>
              <a:t>K</a:t>
            </a:r>
            <a:r>
              <a:rPr lang="en-US" altLang="zh-CN" sz="3000" baseline="-25000" dirty="0" err="1"/>
              <a:t>m</a:t>
            </a:r>
            <a:r>
              <a:rPr lang="en-US" altLang="zh-CN" sz="3000" baseline="30000" dirty="0" err="1"/>
              <a:t>c</a:t>
            </a:r>
            <a:r>
              <a:rPr lang="en-US" altLang="zh-CN" sz="3000" dirty="0" smtClean="0"/>
              <a:t>)= n&gt; m=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 marL="0">
              <a:lnSpc>
                <a:spcPct val="114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 ②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m&gt;n</a:t>
            </a:r>
            <a:r>
              <a:rPr lang="zh-CN" altLang="zh-CN" sz="3000" dirty="0" smtClean="0"/>
              <a:t>，</a:t>
            </a:r>
            <a:r>
              <a:rPr lang="zh-CN" altLang="en-US" sz="3000" dirty="0">
                <a:solidFill>
                  <a:srgbClr val="FFFFFF"/>
                </a:solidFill>
              </a:rPr>
              <a:t>取</a:t>
            </a:r>
            <a:r>
              <a:rPr lang="en-US" altLang="zh-CN" sz="3000" dirty="0" smtClean="0">
                <a:solidFill>
                  <a:srgbClr val="FFFFFF"/>
                </a:solidFill>
              </a:rPr>
              <a:t>K</a:t>
            </a:r>
            <a:r>
              <a:rPr lang="en-US" altLang="zh-CN" sz="3000" baseline="-25000" dirty="0" smtClean="0">
                <a:solidFill>
                  <a:srgbClr val="FFFFFF"/>
                </a:solidFill>
              </a:rPr>
              <a:t>n</a:t>
            </a:r>
            <a:r>
              <a:rPr lang="en-US" altLang="zh-CN" sz="3000" baseline="30000" dirty="0" smtClean="0">
                <a:solidFill>
                  <a:srgbClr val="FFFFFF"/>
                </a:solidFill>
              </a:rPr>
              <a:t>c</a:t>
            </a:r>
            <a:r>
              <a:rPr lang="zh-CN" altLang="en-US" sz="3000" dirty="0">
                <a:solidFill>
                  <a:srgbClr val="FFFFFF"/>
                </a:solidFill>
              </a:rPr>
              <a:t>中点作为</a:t>
            </a:r>
            <a:r>
              <a:rPr lang="en-US" altLang="zh-CN" sz="3000" dirty="0">
                <a:solidFill>
                  <a:srgbClr val="FFFFFF"/>
                </a:solidFill>
              </a:rPr>
              <a:t>S</a:t>
            </a:r>
            <a:r>
              <a:rPr lang="zh-CN" altLang="en-US" sz="3000" dirty="0">
                <a:solidFill>
                  <a:srgbClr val="FFFFFF"/>
                </a:solidFill>
              </a:rPr>
              <a:t>，</a:t>
            </a:r>
            <a:endParaRPr lang="en-US" altLang="zh-CN" sz="30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</a:t>
            </a:r>
            <a:r>
              <a:rPr lang="en-US" altLang="zh-CN" sz="3000" dirty="0">
                <a:solidFill>
                  <a:srgbClr val="FFFFFF"/>
                </a:solidFill>
              </a:rPr>
              <a:t> K</a:t>
            </a:r>
            <a:r>
              <a:rPr lang="en-US" altLang="zh-CN" sz="3000" baseline="-25000" dirty="0">
                <a:solidFill>
                  <a:srgbClr val="FFFFFF"/>
                </a:solidFill>
              </a:rPr>
              <a:t>n</a:t>
            </a:r>
            <a:r>
              <a:rPr lang="en-US" altLang="zh-CN" sz="3000" baseline="30000" dirty="0">
                <a:solidFill>
                  <a:srgbClr val="FFFFFF"/>
                </a:solidFill>
              </a:rPr>
              <a:t>c</a:t>
            </a:r>
            <a:r>
              <a:rPr lang="en-US" altLang="zh-CN" sz="3000" dirty="0" smtClean="0"/>
              <a:t>)=m&gt;n=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167939" name="Group 10"/>
          <p:cNvGrpSpPr>
            <a:grpSpLocks/>
          </p:cNvGrpSpPr>
          <p:nvPr/>
        </p:nvGrpSpPr>
        <p:grpSpPr bwMode="auto">
          <a:xfrm>
            <a:off x="1219288" y="1524050"/>
            <a:ext cx="2319338" cy="838200"/>
            <a:chOff x="1467" y="2602"/>
            <a:chExt cx="1461" cy="756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b="0" dirty="0" err="1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 dirty="0" err="1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 dirty="0" err="1">
                  <a:solidFill>
                    <a:srgbClr val="FFFFFF"/>
                  </a:solidFill>
                </a:rPr>
                <a:t>c</a:t>
              </a:r>
              <a:endParaRPr lang="en-US" altLang="zh-CN" sz="3200" b="0" baseline="30000" dirty="0">
                <a:solidFill>
                  <a:srgbClr val="FFFFFF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4000" b="0" dirty="0">
                <a:solidFill>
                  <a:srgbClr val="FFFFFF"/>
                </a:solidFill>
              </a:endParaRPr>
            </a:p>
          </p:txBody>
        </p:sp>
        <p:sp>
          <p:nvSpPr>
            <p:cNvPr id="167944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67940" name="Text Box 7"/>
          <p:cNvSpPr txBox="1">
            <a:spLocks noChangeArrowheads="1"/>
          </p:cNvSpPr>
          <p:nvPr/>
        </p:nvSpPr>
        <p:spPr bwMode="auto">
          <a:xfrm>
            <a:off x="3608388" y="1471835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16794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79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364D8-E85F-43F6-80F8-626501CBF339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029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598488"/>
            <a:ext cx="8305800" cy="5715000"/>
          </a:xfrm>
        </p:spPr>
        <p:txBody>
          <a:bodyPr/>
          <a:lstStyle/>
          <a:p>
            <a:pPr>
              <a:defRPr/>
            </a:pPr>
            <a:r>
              <a:rPr lang="zh-CN" altLang="zh-CN" sz="3200" dirty="0" smtClean="0"/>
              <a:t>试证：当</a:t>
            </a:r>
            <a:r>
              <a:rPr lang="en-US" altLang="zh-CN" sz="3200" dirty="0" err="1" smtClean="0"/>
              <a:t>m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</a:t>
            </a:r>
            <a:r>
              <a:rPr lang="en-US" altLang="zh-CN" sz="3200" dirty="0" err="1" smtClean="0"/>
              <a:t>n</a:t>
            </a:r>
            <a:r>
              <a:rPr lang="zh-CN" altLang="zh-CN" sz="3200" dirty="0" smtClean="0"/>
              <a:t>时，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G=                                       </a:t>
            </a:r>
            <a:r>
              <a:rPr lang="zh-CN" altLang="zh-CN" sz="3200" dirty="0" smtClean="0"/>
              <a:t>是非</a:t>
            </a:r>
            <a:r>
              <a:rPr lang="en-US" altLang="zh-CN" sz="3200" dirty="0" smtClean="0"/>
              <a:t>Hamilton</a:t>
            </a:r>
            <a:r>
              <a:rPr lang="zh-CN" altLang="zh-CN" sz="3200" dirty="0" smtClean="0"/>
              <a:t>图。</a:t>
            </a:r>
            <a:endParaRPr lang="en-US" altLang="zh-CN" sz="3200" dirty="0" smtClean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&lt;</a:t>
            </a:r>
            <a:r>
              <a:rPr lang="zh-CN" altLang="en-US" sz="3200" dirty="0">
                <a:solidFill>
                  <a:schemeClr val="tx2"/>
                </a:solidFill>
              </a:rPr>
              <a:t>方法二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r>
              <a:rPr lang="zh-CN" altLang="en-US" sz="3200" dirty="0"/>
              <a:t>证明：反证法，假设</a:t>
            </a:r>
            <a:r>
              <a:rPr lang="en-US" altLang="zh-CN" sz="3200" dirty="0"/>
              <a:t>G</a:t>
            </a:r>
            <a:r>
              <a:rPr lang="zh-CN" altLang="en-US" sz="3200" dirty="0"/>
              <a:t>是</a:t>
            </a:r>
            <a:r>
              <a:rPr lang="en-US" altLang="zh-CN" sz="3200" dirty="0"/>
              <a:t>H</a:t>
            </a:r>
            <a:r>
              <a:rPr lang="zh-CN" altLang="en-US" sz="3200" dirty="0"/>
              <a:t>图，则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zh-CN" altLang="en-US" sz="3200" dirty="0"/>
              <a:t>①取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m</a:t>
            </a:r>
            <a:r>
              <a:rPr lang="en-US" altLang="zh-CN" sz="3200" baseline="30000" dirty="0" err="1"/>
              <a:t>c</a:t>
            </a:r>
            <a:r>
              <a:rPr lang="zh-CN" altLang="en-US" sz="3200" dirty="0"/>
              <a:t>中的全部点作为</a:t>
            </a:r>
            <a:r>
              <a:rPr lang="en-US" altLang="zh-CN" sz="3200" dirty="0"/>
              <a:t>S</a:t>
            </a:r>
            <a:r>
              <a:rPr lang="zh-CN" altLang="en-US" sz="3200" dirty="0"/>
              <a:t>，据</a:t>
            </a:r>
            <a:r>
              <a:rPr lang="zh-CN" altLang="zh-CN" sz="3200" dirty="0"/>
              <a:t>定理</a:t>
            </a:r>
            <a:r>
              <a:rPr lang="en-US" altLang="zh-CN" sz="3200" dirty="0"/>
              <a:t>4.4.1</a:t>
            </a:r>
            <a:r>
              <a:rPr lang="zh-CN" altLang="en-US" sz="3200" dirty="0"/>
              <a:t>知，</a:t>
            </a:r>
            <a:r>
              <a:rPr lang="en-US" altLang="zh-CN" sz="3200" dirty="0"/>
              <a:t>W(G-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m</a:t>
            </a:r>
            <a:r>
              <a:rPr lang="en-US" altLang="zh-CN" sz="3200" baseline="30000" dirty="0" err="1"/>
              <a:t>c</a:t>
            </a:r>
            <a:r>
              <a:rPr lang="en-US" altLang="zh-CN" sz="3200" dirty="0"/>
              <a:t>)=n</a:t>
            </a:r>
            <a:r>
              <a:rPr lang="en-US" altLang="zh-CN" sz="3200" dirty="0">
                <a:sym typeface="Symbol" panose="05050102010706020507" pitchFamily="18" charset="2"/>
              </a:rPr>
              <a:t> </a:t>
            </a:r>
            <a:r>
              <a:rPr lang="en-US" altLang="zh-CN" sz="3200" dirty="0"/>
              <a:t>S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zh-CN" altLang="zh-CN" sz="3200" dirty="0"/>
              <a:t>，</a:t>
            </a:r>
            <a:r>
              <a:rPr lang="zh-CN" altLang="en-US" sz="3200" dirty="0"/>
              <a:t>即</a:t>
            </a:r>
            <a:r>
              <a:rPr lang="en-US" altLang="zh-CN" sz="3200" dirty="0" err="1"/>
              <a:t>n</a:t>
            </a:r>
            <a:r>
              <a:rPr lang="en-US" altLang="zh-CN" sz="3200" dirty="0" err="1">
                <a:sym typeface="Symbol" panose="05050102010706020507" pitchFamily="18" charset="2"/>
              </a:rPr>
              <a:t>m</a:t>
            </a:r>
            <a:r>
              <a:rPr lang="zh-CN" altLang="en-US" sz="3200" dirty="0">
                <a:sym typeface="Symbol" panose="05050102010706020507" pitchFamily="18" charset="2"/>
              </a:rPr>
              <a:t>。</a:t>
            </a:r>
            <a:endParaRPr lang="zh-CN" altLang="zh-CN" sz="3200" dirty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/>
              <a:t>②</a:t>
            </a:r>
            <a:r>
              <a:rPr lang="zh-CN" altLang="en-US" sz="3200" dirty="0"/>
              <a:t>取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baseline="30000" dirty="0" err="1"/>
              <a:t>c</a:t>
            </a:r>
            <a:r>
              <a:rPr lang="zh-CN" altLang="en-US" sz="3200" dirty="0"/>
              <a:t>中全部点作为</a:t>
            </a:r>
            <a:r>
              <a:rPr lang="en-US" altLang="zh-CN" sz="3200" dirty="0"/>
              <a:t>S</a:t>
            </a:r>
            <a:r>
              <a:rPr lang="zh-CN" altLang="en-US" sz="3200" dirty="0"/>
              <a:t>，据</a:t>
            </a:r>
            <a:r>
              <a:rPr lang="zh-CN" altLang="zh-CN" sz="3200" dirty="0"/>
              <a:t>定理</a:t>
            </a:r>
            <a:r>
              <a:rPr lang="en-US" altLang="zh-CN" sz="3200" dirty="0"/>
              <a:t>4.4.1</a:t>
            </a:r>
            <a:r>
              <a:rPr lang="zh-CN" altLang="en-US" sz="3200" dirty="0"/>
              <a:t>知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/>
              <a:t>W(G-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baseline="30000" dirty="0" err="1"/>
              <a:t>c</a:t>
            </a:r>
            <a:r>
              <a:rPr lang="en-US" altLang="zh-CN" sz="3200" dirty="0"/>
              <a:t>)=m</a:t>
            </a:r>
            <a:r>
              <a:rPr lang="en-US" altLang="zh-CN" sz="3200" dirty="0">
                <a:sym typeface="Symbol" panose="05050102010706020507" pitchFamily="18" charset="2"/>
              </a:rPr>
              <a:t>  </a:t>
            </a:r>
            <a:r>
              <a:rPr lang="en-US" altLang="zh-CN" sz="3200" dirty="0"/>
              <a:t>n=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en-US" altLang="zh-CN" sz="3200" dirty="0"/>
              <a:t>S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zh-CN" altLang="en-US" sz="3200" dirty="0"/>
              <a:t>，即</a:t>
            </a:r>
            <a:r>
              <a:rPr lang="en-US" altLang="zh-CN" sz="3200" dirty="0"/>
              <a:t>m</a:t>
            </a:r>
            <a:r>
              <a:rPr lang="en-US" altLang="zh-CN" sz="3200" dirty="0">
                <a:sym typeface="Symbol" panose="05050102010706020507" pitchFamily="18" charset="2"/>
              </a:rPr>
              <a:t>  n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zh-CN" altLang="en-US" sz="3200" dirty="0"/>
              <a:t>得到</a:t>
            </a:r>
            <a:r>
              <a:rPr lang="en-US" altLang="zh-CN" sz="3200" dirty="0"/>
              <a:t>m=n</a:t>
            </a:r>
            <a:r>
              <a:rPr lang="zh-CN" altLang="en-US" sz="3200" dirty="0"/>
              <a:t>，与已知</a:t>
            </a:r>
            <a:r>
              <a:rPr lang="en-US" altLang="zh-CN" sz="3200" dirty="0" err="1"/>
              <a:t>m</a:t>
            </a:r>
            <a:r>
              <a:rPr lang="en-US" altLang="zh-CN" sz="3200" dirty="0" err="1">
                <a:sym typeface="Symbol" panose="05050102010706020507" pitchFamily="18" charset="2"/>
              </a:rPr>
              <a:t></a:t>
            </a:r>
            <a:r>
              <a:rPr lang="en-US" altLang="zh-CN" sz="3200" dirty="0" err="1"/>
              <a:t>n</a:t>
            </a:r>
            <a:r>
              <a:rPr lang="zh-CN" altLang="en-US" sz="3200" dirty="0"/>
              <a:t>矛盾。</a:t>
            </a:r>
            <a:endParaRPr lang="zh-CN" altLang="zh-CN" sz="32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167939" name="Group 10"/>
          <p:cNvGrpSpPr>
            <a:grpSpLocks/>
          </p:cNvGrpSpPr>
          <p:nvPr/>
        </p:nvGrpSpPr>
        <p:grpSpPr bwMode="auto">
          <a:xfrm>
            <a:off x="1219288" y="1524050"/>
            <a:ext cx="2319338" cy="838200"/>
            <a:chOff x="1467" y="2602"/>
            <a:chExt cx="1461" cy="756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3200" b="0" dirty="0" err="1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 dirty="0" err="1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 dirty="0" err="1">
                  <a:solidFill>
                    <a:srgbClr val="FFFFFF"/>
                  </a:solidFill>
                </a:rPr>
                <a:t>c</a:t>
              </a:r>
              <a:endParaRPr lang="en-US" altLang="zh-CN" sz="3200" b="0" baseline="30000" dirty="0">
                <a:solidFill>
                  <a:srgbClr val="FFFFFF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4000" b="0" dirty="0">
                <a:solidFill>
                  <a:srgbClr val="FFFFFF"/>
                </a:solidFill>
              </a:endParaRPr>
            </a:p>
          </p:txBody>
        </p:sp>
        <p:sp>
          <p:nvSpPr>
            <p:cNvPr id="167944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67940" name="Text Box 7"/>
          <p:cNvSpPr txBox="1">
            <a:spLocks noChangeArrowheads="1"/>
          </p:cNvSpPr>
          <p:nvPr/>
        </p:nvSpPr>
        <p:spPr bwMode="auto">
          <a:xfrm>
            <a:off x="3608388" y="1471835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16794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79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364D8-E85F-43F6-80F8-626501CBF339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831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xfrm>
            <a:off x="228714" y="827088"/>
            <a:ext cx="8610374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300" dirty="0" smtClean="0">
                <a:solidFill>
                  <a:srgbClr val="FFC000"/>
                </a:solidFill>
              </a:rPr>
              <a:t>证明：若一个图</a:t>
            </a:r>
            <a:r>
              <a:rPr lang="en-US" altLang="zh-CN" sz="3300" dirty="0" smtClean="0">
                <a:solidFill>
                  <a:srgbClr val="FFC000"/>
                </a:solidFill>
              </a:rPr>
              <a:t>G</a:t>
            </a:r>
            <a:r>
              <a:rPr lang="zh-CN" altLang="zh-CN" sz="3300" dirty="0" smtClean="0">
                <a:solidFill>
                  <a:srgbClr val="FFC000"/>
                </a:solidFill>
              </a:rPr>
              <a:t>的任意两点度数之和</a:t>
            </a:r>
            <a:r>
              <a:rPr lang="en-US" altLang="zh-CN" sz="3300" dirty="0" smtClean="0">
                <a:solidFill>
                  <a:srgbClr val="FFC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3300" dirty="0" smtClean="0">
                <a:solidFill>
                  <a:srgbClr val="FFC000"/>
                </a:solidFill>
              </a:rPr>
              <a:t>n-1, n=|P(G)|</a:t>
            </a:r>
            <a:r>
              <a:rPr lang="zh-CN" altLang="en-US" sz="3300" dirty="0" smtClean="0">
                <a:solidFill>
                  <a:srgbClr val="FFC000"/>
                </a:solidFill>
              </a:rPr>
              <a:t>≥</a:t>
            </a:r>
            <a:r>
              <a:rPr lang="en-US" altLang="zh-CN" sz="3300" dirty="0" smtClean="0">
                <a:solidFill>
                  <a:srgbClr val="FFC000"/>
                </a:solidFill>
              </a:rPr>
              <a:t>3</a:t>
            </a:r>
            <a:r>
              <a:rPr lang="zh-CN" altLang="zh-CN" sz="3300" dirty="0" smtClean="0">
                <a:solidFill>
                  <a:srgbClr val="FFC000"/>
                </a:solidFill>
              </a:rPr>
              <a:t>，则该图有</a:t>
            </a:r>
            <a:r>
              <a:rPr lang="en-US" altLang="zh-CN" sz="3300" dirty="0" smtClean="0">
                <a:solidFill>
                  <a:srgbClr val="FFC000"/>
                </a:solidFill>
              </a:rPr>
              <a:t>Hamilton</a:t>
            </a:r>
            <a:r>
              <a:rPr lang="zh-CN" altLang="zh-CN" sz="3300" dirty="0" smtClean="0">
                <a:solidFill>
                  <a:srgbClr val="FFC000"/>
                </a:solidFill>
              </a:rPr>
              <a:t>路</a:t>
            </a:r>
            <a:r>
              <a:rPr lang="zh-CN" altLang="en-US" sz="3300" dirty="0" smtClean="0">
                <a:solidFill>
                  <a:srgbClr val="FFC000"/>
                </a:solidFill>
              </a:rPr>
              <a:t>。</a:t>
            </a:r>
            <a:endParaRPr lang="en-US" altLang="zh-CN" sz="33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300" dirty="0" smtClean="0"/>
              <a:t>分析：若一个图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中任意两点度之和≥</a:t>
            </a:r>
            <a:r>
              <a:rPr lang="en-US" altLang="zh-CN" sz="3300" dirty="0" smtClean="0"/>
              <a:t>n </a:t>
            </a:r>
            <a:r>
              <a:rPr lang="zh-CN" altLang="en-US" sz="3300" dirty="0" smtClean="0"/>
              <a:t>，则闭合图</a:t>
            </a:r>
            <a:r>
              <a:rPr lang="en-US" altLang="zh-CN" sz="3300" dirty="0" smtClean="0"/>
              <a:t>C(G)</a:t>
            </a:r>
            <a:r>
              <a:rPr lang="zh-CN" altLang="en-US" sz="3300" dirty="0" smtClean="0"/>
              <a:t>为完全图，则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为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图，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中有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回路，从而一定有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路。想办法变成任意两点度之和≥</a:t>
            </a:r>
            <a:r>
              <a:rPr lang="en-US" altLang="zh-CN" sz="3300" dirty="0" smtClean="0"/>
              <a:t>n</a:t>
            </a:r>
            <a:r>
              <a:rPr lang="zh-CN" altLang="en-US" sz="3300" dirty="0" smtClean="0"/>
              <a:t>点数。</a:t>
            </a:r>
            <a:endParaRPr lang="en-US" altLang="zh-CN" sz="3300" dirty="0" smtClean="0"/>
          </a:p>
          <a:p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02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44B358-FCD1-44A9-A2D3-DF31F399F68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习题</a:t>
            </a:r>
            <a:r>
              <a:rPr lang="en-US" altLang="zh-CN" sz="3600" dirty="0" smtClean="0">
                <a:latin typeface="+mj-ea"/>
              </a:rPr>
              <a:t>4.4-3</a:t>
            </a:r>
          </a:p>
        </p:txBody>
      </p:sp>
    </p:spTree>
    <p:extLst>
      <p:ext uri="{BB962C8B-B14F-4D97-AF65-F5344CB8AC3E}">
        <p14:creationId xmlns:p14="http://schemas.microsoft.com/office/powerpoint/2010/main" val="15011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3688" y="685872"/>
            <a:ext cx="8610600" cy="5714938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向图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中增加一个点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，并且连接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点与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中已有的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个点，设得到的图为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中点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的度为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个点在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中的度分别增加了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300" b="1" dirty="0" smtClean="0"/>
              <a:t>在</a:t>
            </a:r>
            <a:r>
              <a:rPr lang="en-US" altLang="zh-CN" sz="3300" b="1" dirty="0" smtClean="0"/>
              <a:t>G’</a:t>
            </a:r>
            <a:r>
              <a:rPr lang="zh-CN" altLang="en-US" sz="3300" b="1" dirty="0" smtClean="0"/>
              <a:t>中任取两点：</a:t>
            </a:r>
            <a:endParaRPr lang="en-US" altLang="zh-CN" sz="3300" b="1" dirty="0" smtClean="0"/>
          </a:p>
          <a:p>
            <a:pPr marL="6191250" indent="-619125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b="1" dirty="0" smtClean="0"/>
              <a:t>(1)</a:t>
            </a:r>
            <a:r>
              <a:rPr lang="zh-CN" altLang="en-US" sz="3300" b="1" dirty="0" smtClean="0"/>
              <a:t>两点都在</a:t>
            </a:r>
            <a:r>
              <a:rPr lang="en-US" altLang="zh-CN" sz="3300" b="1" dirty="0" smtClean="0"/>
              <a:t>G</a:t>
            </a:r>
            <a:r>
              <a:rPr lang="zh-CN" altLang="en-US" sz="3300" b="1" dirty="0" smtClean="0"/>
              <a:t>中</a:t>
            </a:r>
            <a:r>
              <a:rPr lang="en-US" altLang="zh-CN" sz="3300" b="1" dirty="0" smtClean="0"/>
              <a:t>,  </a:t>
            </a:r>
            <a:r>
              <a:rPr lang="zh-CN" altLang="en-US" sz="3300" b="1" dirty="0" smtClean="0"/>
              <a:t>此两点点度之和≥</a:t>
            </a:r>
            <a:r>
              <a:rPr lang="en-US" altLang="zh-CN" sz="3300" b="1" dirty="0" smtClean="0"/>
              <a:t>n-1+1+1                   =n+1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b="1" dirty="0" smtClean="0"/>
              <a:t>(2)</a:t>
            </a:r>
            <a:r>
              <a:rPr lang="zh-CN" altLang="en-US" sz="3300" b="1" dirty="0" smtClean="0"/>
              <a:t>一点是</a:t>
            </a:r>
            <a:r>
              <a:rPr lang="en-US" altLang="zh-CN" sz="3300" b="1" dirty="0" smtClean="0"/>
              <a:t>v,</a:t>
            </a:r>
            <a:r>
              <a:rPr lang="zh-CN" altLang="en-US" sz="3300" b="1" dirty="0" smtClean="0"/>
              <a:t>另一点在</a:t>
            </a:r>
            <a:r>
              <a:rPr lang="en-US" altLang="zh-CN" sz="3300" b="1" dirty="0" smtClean="0"/>
              <a:t>G</a:t>
            </a:r>
            <a:r>
              <a:rPr lang="zh-CN" altLang="en-US" sz="3300" b="1" dirty="0" smtClean="0"/>
              <a:t>中</a:t>
            </a:r>
            <a:r>
              <a:rPr lang="en-US" altLang="zh-CN" sz="3300" b="1" dirty="0" smtClean="0"/>
              <a:t>,</a:t>
            </a:r>
            <a:r>
              <a:rPr lang="zh-CN" altLang="en-US" sz="3300" b="1" dirty="0" smtClean="0"/>
              <a:t>两点度之和≥</a:t>
            </a:r>
            <a:r>
              <a:rPr lang="en-US" altLang="zh-CN" sz="3300" b="1" dirty="0" smtClean="0"/>
              <a:t>n+1</a:t>
            </a:r>
          </a:p>
          <a:p>
            <a:pPr marL="0" indent="0" eaLnBrk="1" hangingPunct="1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这样，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中任意两点度数之和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n+1=|P(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G’)|.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005-2F9A-48FC-862D-26F8C965DBC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</a:p>
        </p:txBody>
      </p:sp>
    </p:spTree>
    <p:extLst>
      <p:ext uri="{BB962C8B-B14F-4D97-AF65-F5344CB8AC3E}">
        <p14:creationId xmlns:p14="http://schemas.microsoft.com/office/powerpoint/2010/main" val="35119265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762070"/>
            <a:ext cx="8686800" cy="17986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的闭合图是完全图，根据定理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4.4.3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的推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论，可知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图，则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回路，形如：</a:t>
            </a:r>
          </a:p>
        </p:txBody>
      </p:sp>
      <p:grpSp>
        <p:nvGrpSpPr>
          <p:cNvPr id="142340" name="Group 4"/>
          <p:cNvGrpSpPr>
            <a:grpSpLocks noChangeAspect="1"/>
          </p:cNvGrpSpPr>
          <p:nvPr/>
        </p:nvGrpSpPr>
        <p:grpSpPr bwMode="auto">
          <a:xfrm>
            <a:off x="609600" y="2819416"/>
            <a:ext cx="4419600" cy="3038475"/>
            <a:chOff x="0" y="0"/>
            <a:chExt cx="8348" cy="5748"/>
          </a:xfrm>
        </p:grpSpPr>
        <p:sp>
          <p:nvSpPr>
            <p:cNvPr id="142344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348" cy="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5" name="Oval 6"/>
            <p:cNvSpPr>
              <a:spLocks noChangeArrowheads="1"/>
            </p:cNvSpPr>
            <p:nvPr/>
          </p:nvSpPr>
          <p:spPr bwMode="auto">
            <a:xfrm>
              <a:off x="3861" y="523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6" name="Oval 7"/>
            <p:cNvSpPr>
              <a:spLocks noChangeArrowheads="1"/>
            </p:cNvSpPr>
            <p:nvPr/>
          </p:nvSpPr>
          <p:spPr bwMode="auto">
            <a:xfrm>
              <a:off x="1461" y="2299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7" name="Oval 8"/>
            <p:cNvSpPr>
              <a:spLocks noChangeArrowheads="1"/>
            </p:cNvSpPr>
            <p:nvPr/>
          </p:nvSpPr>
          <p:spPr bwMode="auto">
            <a:xfrm>
              <a:off x="5322" y="4912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8" name="Oval 9"/>
            <p:cNvSpPr>
              <a:spLocks noChangeArrowheads="1"/>
            </p:cNvSpPr>
            <p:nvPr/>
          </p:nvSpPr>
          <p:spPr bwMode="auto">
            <a:xfrm>
              <a:off x="6365" y="2195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9" name="Line 10"/>
            <p:cNvSpPr>
              <a:spLocks noChangeShapeType="1"/>
            </p:cNvSpPr>
            <p:nvPr/>
          </p:nvSpPr>
          <p:spPr bwMode="auto">
            <a:xfrm>
              <a:off x="4174" y="836"/>
              <a:ext cx="2191" cy="14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0" name="Line 11"/>
            <p:cNvSpPr>
              <a:spLocks noChangeShapeType="1"/>
            </p:cNvSpPr>
            <p:nvPr/>
          </p:nvSpPr>
          <p:spPr bwMode="auto">
            <a:xfrm flipH="1">
              <a:off x="5531" y="2508"/>
              <a:ext cx="939" cy="2509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1" name="Line 12"/>
            <p:cNvSpPr>
              <a:spLocks noChangeShapeType="1"/>
            </p:cNvSpPr>
            <p:nvPr/>
          </p:nvSpPr>
          <p:spPr bwMode="auto">
            <a:xfrm flipH="1">
              <a:off x="4414" y="5121"/>
              <a:ext cx="908" cy="218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2" name="Line 13"/>
            <p:cNvSpPr>
              <a:spLocks noChangeShapeType="1"/>
            </p:cNvSpPr>
            <p:nvPr/>
          </p:nvSpPr>
          <p:spPr bwMode="auto">
            <a:xfrm flipV="1">
              <a:off x="1701" y="836"/>
              <a:ext cx="2160" cy="13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3" name="Oval 14"/>
            <p:cNvSpPr>
              <a:spLocks noChangeArrowheads="1"/>
            </p:cNvSpPr>
            <p:nvPr/>
          </p:nvSpPr>
          <p:spPr bwMode="auto">
            <a:xfrm>
              <a:off x="3026" y="4703"/>
              <a:ext cx="209" cy="2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4" name="Line 15"/>
            <p:cNvSpPr>
              <a:spLocks noChangeShapeType="1"/>
            </p:cNvSpPr>
            <p:nvPr/>
          </p:nvSpPr>
          <p:spPr bwMode="auto">
            <a:xfrm flipH="1" flipV="1">
              <a:off x="1881" y="3769"/>
              <a:ext cx="1086" cy="1256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5" name="Rectangle 16"/>
            <p:cNvSpPr>
              <a:spLocks noChangeArrowheads="1"/>
            </p:cNvSpPr>
            <p:nvPr/>
          </p:nvSpPr>
          <p:spPr bwMode="auto">
            <a:xfrm>
              <a:off x="4595" y="314"/>
              <a:ext cx="83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6" name="Rectangle 17"/>
            <p:cNvSpPr>
              <a:spLocks noChangeArrowheads="1"/>
            </p:cNvSpPr>
            <p:nvPr/>
          </p:nvSpPr>
          <p:spPr bwMode="auto">
            <a:xfrm>
              <a:off x="6766" y="1885"/>
              <a:ext cx="83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FFCC00"/>
                  </a:solidFill>
                </a:rPr>
                <a:t>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7" name="Rectangle 18"/>
            <p:cNvSpPr>
              <a:spLocks noChangeArrowheads="1"/>
            </p:cNvSpPr>
            <p:nvPr/>
          </p:nvSpPr>
          <p:spPr bwMode="auto">
            <a:xfrm>
              <a:off x="5635" y="4912"/>
              <a:ext cx="840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zh-CN" altLang="en-US" sz="2800" b="1" baseline="-25000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142358" name="Rectangle 19"/>
            <p:cNvSpPr>
              <a:spLocks noChangeArrowheads="1"/>
            </p:cNvSpPr>
            <p:nvPr/>
          </p:nvSpPr>
          <p:spPr bwMode="auto">
            <a:xfrm>
              <a:off x="796" y="1727"/>
              <a:ext cx="658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Vn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9" name="Rectangle 20"/>
            <p:cNvSpPr>
              <a:spLocks noChangeArrowheads="1"/>
            </p:cNvSpPr>
            <p:nvPr/>
          </p:nvSpPr>
          <p:spPr bwMode="auto">
            <a:xfrm>
              <a:off x="977" y="4083"/>
              <a:ext cx="85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FFCC00"/>
                  </a:solidFill>
                </a:rPr>
                <a:t>n-1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60" name="Oval 21"/>
            <p:cNvSpPr>
              <a:spLocks noChangeArrowheads="1"/>
            </p:cNvSpPr>
            <p:nvPr/>
          </p:nvSpPr>
          <p:spPr bwMode="auto">
            <a:xfrm>
              <a:off x="3148" y="5025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1" name="Oval 22"/>
            <p:cNvSpPr>
              <a:spLocks noChangeArrowheads="1"/>
            </p:cNvSpPr>
            <p:nvPr/>
          </p:nvSpPr>
          <p:spPr bwMode="auto">
            <a:xfrm>
              <a:off x="4052" y="5182"/>
              <a:ext cx="209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2" name="Oval 23"/>
            <p:cNvSpPr>
              <a:spLocks noChangeArrowheads="1"/>
            </p:cNvSpPr>
            <p:nvPr/>
          </p:nvSpPr>
          <p:spPr bwMode="auto">
            <a:xfrm>
              <a:off x="1701" y="3612"/>
              <a:ext cx="209" cy="209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3" name="Line 24"/>
            <p:cNvSpPr>
              <a:spLocks noChangeShapeType="1"/>
            </p:cNvSpPr>
            <p:nvPr/>
          </p:nvSpPr>
          <p:spPr bwMode="auto">
            <a:xfrm flipH="1" flipV="1">
              <a:off x="1520" y="2670"/>
              <a:ext cx="181" cy="942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4" name="Oval 25"/>
            <p:cNvSpPr>
              <a:spLocks noChangeArrowheads="1"/>
            </p:cNvSpPr>
            <p:nvPr/>
          </p:nvSpPr>
          <p:spPr bwMode="auto">
            <a:xfrm>
              <a:off x="3510" y="5182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5081588" y="2921000"/>
            <a:ext cx="3581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SzTx/>
              <a:buFontTx/>
              <a:buNone/>
            </a:pP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而且这条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回路只用了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altLang="zh-CN" sz="33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vv</a:t>
            </a:r>
            <a:r>
              <a:rPr lang="en-US" altLang="zh-CN" sz="33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这两条新增加到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中的边，从而删除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点，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</a:rPr>
              <a:t>ami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lton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路。</a:t>
            </a:r>
            <a:endParaRPr lang="en-US" altLang="zh-CN" sz="33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C963C-F9AE-4156-AF4C-B5F17E641BD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</a:p>
        </p:txBody>
      </p:sp>
    </p:spTree>
    <p:extLst>
      <p:ext uri="{BB962C8B-B14F-4D97-AF65-F5344CB8AC3E}">
        <p14:creationId xmlns:p14="http://schemas.microsoft.com/office/powerpoint/2010/main" val="32699448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内容占位符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791200"/>
          </a:xfrm>
        </p:spPr>
        <p:txBody>
          <a:bodyPr/>
          <a:lstStyle/>
          <a:p>
            <a:pPr marL="0" indent="0">
              <a:lnSpc>
                <a:spcPct val="114000"/>
              </a:lnSpc>
              <a:spcBef>
                <a:spcPct val="0"/>
              </a:spcBef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证明：设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P(G)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的元数为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L(G)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的元数为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则可知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阶矩阵，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M’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n×m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阶矩阵</a:t>
            </a:r>
            <a:r>
              <a:rPr lang="zh-CN" alt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B=M•M’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为一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m×m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阶矩阵。而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M’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的转置矩阵，因此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则其对角线上的元素为：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33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sz="33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 a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33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，因此有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a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 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zh-C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中第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行的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的个数，因此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等于点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=1,2,…,m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）的度。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62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67068-6F95-49B4-A17A-4A0686B6FC3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780" y="647791"/>
            <a:ext cx="8613320" cy="5665698"/>
          </a:xfrm>
        </p:spPr>
        <p:txBody>
          <a:bodyPr/>
          <a:lstStyle/>
          <a:p>
            <a:pPr marL="0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 </a:t>
            </a:r>
            <a:r>
              <a:rPr lang="zh-CN" altLang="zh-CN" sz="2800" dirty="0"/>
              <a:t>设图</a:t>
            </a:r>
            <a:r>
              <a:rPr lang="en-US" altLang="zh-CN" sz="2800" dirty="0"/>
              <a:t>G</a:t>
            </a:r>
            <a:r>
              <a:rPr lang="zh-CN" altLang="zh-CN" sz="2800" dirty="0"/>
              <a:t>有</a:t>
            </a:r>
            <a:r>
              <a:rPr lang="en-US" altLang="zh-CN" sz="2800" dirty="0"/>
              <a:t>6</a:t>
            </a:r>
            <a:r>
              <a:rPr lang="zh-CN" altLang="zh-CN" sz="2800" dirty="0"/>
              <a:t>个点，</a:t>
            </a:r>
            <a:r>
              <a:rPr lang="en-US" altLang="zh-CN" sz="2800" dirty="0"/>
              <a:t>12</a:t>
            </a:r>
            <a:r>
              <a:rPr lang="zh-CN" altLang="zh-CN" sz="2800" dirty="0"/>
              <a:t>条边，问能否肯定</a:t>
            </a:r>
            <a:r>
              <a:rPr lang="en-US" altLang="zh-CN" sz="2800" dirty="0"/>
              <a:t>G</a:t>
            </a:r>
            <a:r>
              <a:rPr lang="zh-CN" altLang="zh-CN" sz="2800" dirty="0"/>
              <a:t>为</a:t>
            </a:r>
            <a:r>
              <a:rPr lang="en-US" altLang="zh-CN" sz="2800" dirty="0"/>
              <a:t>Hamilton</a:t>
            </a:r>
            <a:r>
              <a:rPr lang="zh-CN" altLang="zh-CN" sz="2800" dirty="0"/>
              <a:t>图？若能，说明原因；若不能举一反例。试进一步讨论</a:t>
            </a:r>
            <a:r>
              <a:rPr lang="en-US" altLang="zh-CN" sz="2800" dirty="0"/>
              <a:t>n</a:t>
            </a:r>
            <a:r>
              <a:rPr lang="zh-CN" altLang="zh-CN" sz="2800" dirty="0"/>
              <a:t>个节点的图，边数最多的非</a:t>
            </a:r>
            <a:r>
              <a:rPr lang="en-US" altLang="zh-CN" sz="2800" dirty="0"/>
              <a:t>Hamilton</a:t>
            </a:r>
            <a:r>
              <a:rPr lang="zh-CN" altLang="zh-CN" sz="2800" dirty="0"/>
              <a:t>图是怎样的图？边数是多少</a:t>
            </a:r>
            <a:r>
              <a:rPr lang="zh-CN" altLang="zh-CN" sz="2800" dirty="0" smtClean="0"/>
              <a:t>？</a:t>
            </a:r>
            <a:endParaRPr lang="en-US" altLang="zh-CN" sz="2800" dirty="0" smtClean="0"/>
          </a:p>
          <a:p>
            <a:pPr mar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8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个点，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条边的图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一定是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图，可以证明当图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的边数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=1/2(n-1)(n-2)+2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,G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图，其中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是图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的点数。</a:t>
            </a: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边数最多的非</a:t>
            </a:r>
            <a:r>
              <a:rPr lang="en-US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图如下图，边数是</a:t>
            </a:r>
            <a:r>
              <a:rPr lang="en-US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1/2(n-1)(n-2)+</a:t>
            </a:r>
            <a:r>
              <a:rPr lang="en-US" altLang="zh-CN" sz="28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kern="1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276225">
              <a:spcBef>
                <a:spcPts val="0"/>
              </a:spcBef>
              <a:spcAft>
                <a:spcPts val="0"/>
              </a:spcAft>
            </a:pP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276225">
              <a:spcBef>
                <a:spcPts val="0"/>
              </a:spcBef>
              <a:spcAft>
                <a:spcPts val="0"/>
              </a:spcAft>
            </a:pPr>
            <a:endParaRPr lang="en-US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276225">
              <a:spcBef>
                <a:spcPts val="0"/>
              </a:spcBef>
              <a:spcAft>
                <a:spcPts val="0"/>
              </a:spcAft>
            </a:pP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dirty="0"/>
              <a:t>上图是有</a:t>
            </a:r>
            <a:r>
              <a:rPr lang="en-US" altLang="zh-CN" sz="2800" dirty="0"/>
              <a:t>6</a:t>
            </a:r>
            <a:r>
              <a:rPr lang="zh-CN" altLang="zh-CN" sz="2800" dirty="0"/>
              <a:t>个点</a:t>
            </a:r>
            <a:r>
              <a:rPr lang="en-US" altLang="zh-CN" sz="2800" dirty="0"/>
              <a:t>11</a:t>
            </a:r>
            <a:r>
              <a:rPr lang="zh-CN" altLang="zh-CN" sz="2800" dirty="0"/>
              <a:t>条边构成的非</a:t>
            </a:r>
            <a:r>
              <a:rPr lang="en-US" altLang="zh-CN" sz="2800" dirty="0"/>
              <a:t>Hamilton</a:t>
            </a:r>
            <a:r>
              <a:rPr lang="zh-CN" altLang="zh-CN" sz="2800" dirty="0"/>
              <a:t>图。</a:t>
            </a:r>
          </a:p>
          <a:p>
            <a:pPr marL="0" indent="276225" algn="just">
              <a:spcBef>
                <a:spcPts val="0"/>
              </a:spcBef>
              <a:spcAft>
                <a:spcPts val="0"/>
              </a:spcAft>
            </a:pP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Clr>
                <a:schemeClr val="tx2"/>
              </a:buClr>
              <a:buNone/>
            </a:pPr>
            <a:endParaRPr lang="zh-CN" altLang="zh-CN" sz="2800" dirty="0"/>
          </a:p>
          <a:p>
            <a:pPr marL="0" indent="0">
              <a:buNone/>
            </a:pPr>
            <a:endParaRPr lang="zh-CN" altLang="en-US" sz="3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CFB1A-C61B-4649-8E46-04B0BF43718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4.4-5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27" y="4223022"/>
            <a:ext cx="2870426" cy="16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18628"/>
      </p:ext>
    </p:extLst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56" y="726623"/>
            <a:ext cx="8580663" cy="565784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事实上，我们有如下命题：设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是图，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P(G)=n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L(G)=m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，若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1/2(n-1)(n-2)+2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，则Ｇ是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图。即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个点的边数最多的非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图是边数为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1/2(n-1)(n-2)+1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的图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设Ｇ是非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图，由定理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4.4.5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知，Ｇ由某个Ｃ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所度增大，于是Ｇ的边数≤Ｃ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的边数。而Ｃ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是非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图，所以当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给定边数最多的非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图必是某个Ｃ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下面证明在Ｃ</a:t>
            </a:r>
            <a:r>
              <a:rPr lang="en-US" altLang="zh-CN" sz="2800" b="1" kern="100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中Ｃ</a:t>
            </a:r>
            <a:r>
              <a:rPr lang="en-US" altLang="zh-CN" sz="2800" b="1" kern="1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kern="100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n</a:t>
            </a:r>
            <a:r>
              <a:rPr lang="zh-CN" altLang="zh-CN" sz="28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是边数最多的图</a:t>
            </a:r>
            <a:r>
              <a:rPr lang="zh-CN" altLang="zh-CN" sz="2800" b="1" kern="1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kern="100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对于给定的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，令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f(m)=C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n-2m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n-2m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28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kern="100" baseline="30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中取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的组合数，则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f(m)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表示图Ｃ</a:t>
            </a:r>
            <a:r>
              <a:rPr lang="en-US" altLang="zh-CN" sz="2800" kern="1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的边数。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CFB1A-C61B-4649-8E46-04B0BF43718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4.4-5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95771"/>
      </p:ext>
    </p:extLst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765" y="647789"/>
            <a:ext cx="8711292" cy="5448211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于是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f(m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)=1/2(n-2m)(n-2m-1)+1/2m(m-1)+(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n-2m)m+m</a:t>
            </a:r>
            <a:r>
              <a:rPr lang="en-US" altLang="zh-CN" sz="2800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3/2m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-(n-1/2)m+1/2(n</a:t>
            </a:r>
            <a:r>
              <a:rPr lang="en-US" altLang="zh-CN" sz="2800" kern="1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-n)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从而</a:t>
            </a: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’(m)=3m-(n-1/2)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即，当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1/3(n-1/2)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f(m)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单调递降，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1/3(n-1/2)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(n-1)/2</a:t>
            </a: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时单调递增。注意到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f(1)</a:t>
            </a:r>
            <a:r>
              <a:rPr lang="zh-CN" altLang="zh-CN" sz="2800" dirty="0"/>
              <a:t> ≥</a:t>
            </a:r>
            <a:r>
              <a:rPr lang="en-US" altLang="zh-CN" sz="2800" dirty="0"/>
              <a:t>f((n-1)/2)</a:t>
            </a:r>
            <a:r>
              <a:rPr lang="zh-CN" altLang="zh-CN" sz="2800" dirty="0"/>
              <a:t>，所以</a:t>
            </a:r>
            <a:r>
              <a:rPr lang="en-US" altLang="zh-CN" sz="2800" dirty="0"/>
              <a:t>f(m)</a:t>
            </a:r>
            <a:r>
              <a:rPr lang="zh-CN" altLang="zh-CN" sz="2800" dirty="0"/>
              <a:t>在</a:t>
            </a:r>
            <a:r>
              <a:rPr lang="en-US" altLang="zh-CN" sz="2800" dirty="0"/>
              <a:t>[</a:t>
            </a:r>
            <a:r>
              <a:rPr lang="zh-CN" altLang="zh-CN" sz="2800" dirty="0"/>
              <a:t>１，</a:t>
            </a:r>
            <a:r>
              <a:rPr lang="en-US" altLang="zh-CN" sz="2800" dirty="0"/>
              <a:t>(n-1)/2]</a:t>
            </a:r>
            <a:r>
              <a:rPr lang="zh-CN" altLang="zh-CN" sz="2800" dirty="0"/>
              <a:t>中的最大值在</a:t>
            </a:r>
            <a:r>
              <a:rPr lang="en-US" altLang="zh-CN" sz="2800" dirty="0"/>
              <a:t>m</a:t>
            </a:r>
            <a:r>
              <a:rPr lang="zh-CN" altLang="zh-CN" sz="2800" dirty="0"/>
              <a:t>＝１点取得。因此，对于给定的</a:t>
            </a:r>
            <a:r>
              <a:rPr lang="en-US" altLang="zh-CN" sz="2800" dirty="0"/>
              <a:t>n</a:t>
            </a:r>
            <a:r>
              <a:rPr lang="zh-CN" altLang="zh-CN" sz="2800" dirty="0"/>
              <a:t>，在Ｃ</a:t>
            </a:r>
            <a:r>
              <a:rPr lang="en-US" altLang="zh-CN" sz="2800" baseline="-25000" dirty="0" err="1"/>
              <a:t>m,n</a:t>
            </a:r>
            <a:r>
              <a:rPr lang="zh-CN" altLang="zh-CN" sz="2800" dirty="0"/>
              <a:t>中Ｃ</a:t>
            </a:r>
            <a:r>
              <a:rPr lang="en-US" altLang="zh-CN" sz="2800" baseline="-25000" dirty="0"/>
              <a:t>1,n</a:t>
            </a:r>
            <a:r>
              <a:rPr lang="zh-CN" altLang="zh-CN" sz="2800" dirty="0"/>
              <a:t>是边数最多的图。</a:t>
            </a:r>
          </a:p>
          <a:p>
            <a:pPr marL="0" indent="0">
              <a:buNone/>
            </a:pPr>
            <a:r>
              <a:rPr lang="zh-CN" altLang="zh-CN" sz="2800" dirty="0" smtClean="0"/>
              <a:t>又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f(1)=1/2(n-1)(n-2)+1</a:t>
            </a:r>
            <a:r>
              <a:rPr lang="zh-CN" altLang="zh-CN" sz="2800" dirty="0"/>
              <a:t>，因此</a:t>
            </a:r>
            <a:r>
              <a:rPr lang="en-US" altLang="zh-CN" sz="2800" dirty="0"/>
              <a:t>n</a:t>
            </a:r>
            <a:r>
              <a:rPr lang="zh-CN" altLang="zh-CN" sz="2800" dirty="0"/>
              <a:t>个点的边数最多的非</a:t>
            </a:r>
            <a:r>
              <a:rPr lang="en-US" altLang="zh-CN" sz="2800" dirty="0"/>
              <a:t>Hamilton</a:t>
            </a:r>
            <a:r>
              <a:rPr lang="zh-CN" altLang="zh-CN" sz="2800" dirty="0"/>
              <a:t>图是边数为</a:t>
            </a:r>
            <a:r>
              <a:rPr lang="en-US" altLang="zh-CN" sz="2800" dirty="0"/>
              <a:t> 1/2(n-1)(n-2)+1</a:t>
            </a:r>
            <a:r>
              <a:rPr lang="zh-CN" altLang="zh-CN" sz="2800" dirty="0"/>
              <a:t>的图。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CFB1A-C61B-4649-8E46-04B0BF43718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4.4-5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706647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5715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/>
              <a:t>2)</a:t>
            </a:r>
            <a:r>
              <a:rPr lang="zh-CN" altLang="en-US" sz="3300" dirty="0" smtClean="0"/>
              <a:t> 设</a:t>
            </a:r>
            <a:r>
              <a:rPr lang="en-US" altLang="zh-CN" sz="3300" dirty="0" smtClean="0"/>
              <a:t>C=A</a:t>
            </a:r>
            <a:r>
              <a:rPr lang="en-US" altLang="zh-CN" sz="3300" baseline="30000" dirty="0" smtClean="0"/>
              <a:t>2</a:t>
            </a:r>
            <a:r>
              <a:rPr lang="zh-CN" altLang="en-US" sz="3300" dirty="0" smtClean="0"/>
              <a:t>，则</a:t>
            </a:r>
            <a:r>
              <a:rPr lang="en-US" altLang="zh-CN" sz="3300" dirty="0" smtClean="0"/>
              <a:t>C</a:t>
            </a:r>
            <a:r>
              <a:rPr lang="zh-CN" altLang="en-US" sz="3300" dirty="0" smtClean="0"/>
              <a:t>中对角线上元素为</a:t>
            </a:r>
            <a:endParaRPr lang="en-US" altLang="zh-CN" sz="33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/>
              <a:t>C</a:t>
            </a:r>
            <a:r>
              <a:rPr lang="en-US" altLang="zh-CN" sz="3300" baseline="-25000" dirty="0"/>
              <a:t>ii</a:t>
            </a:r>
            <a:r>
              <a:rPr lang="en-US" altLang="zh-CN" sz="3300" dirty="0"/>
              <a:t>=b</a:t>
            </a:r>
            <a:r>
              <a:rPr lang="en-US" altLang="zh-CN" sz="3300" baseline="-25000" dirty="0"/>
              <a:t>i1</a:t>
            </a:r>
            <a:r>
              <a:rPr lang="en-US" altLang="zh-CN" sz="3300" dirty="0"/>
              <a:t>b</a:t>
            </a:r>
            <a:r>
              <a:rPr lang="en-US" altLang="zh-CN" sz="3300" baseline="-25000" dirty="0"/>
              <a:t>1i</a:t>
            </a:r>
            <a:r>
              <a:rPr lang="en-US" altLang="zh-CN" sz="3300" dirty="0"/>
              <a:t>+ b</a:t>
            </a:r>
            <a:r>
              <a:rPr lang="en-US" altLang="zh-CN" sz="3300" baseline="-25000" dirty="0"/>
              <a:t>i2</a:t>
            </a:r>
            <a:r>
              <a:rPr lang="en-US" altLang="zh-CN" sz="3300" dirty="0"/>
              <a:t>b</a:t>
            </a:r>
            <a:r>
              <a:rPr lang="en-US" altLang="zh-CN" sz="3300" baseline="-25000" dirty="0"/>
              <a:t>2i</a:t>
            </a:r>
            <a:r>
              <a:rPr lang="en-US" altLang="zh-CN" sz="3300" dirty="0"/>
              <a:t>+…+ </a:t>
            </a:r>
            <a:r>
              <a:rPr lang="en-US" altLang="zh-CN" sz="3300" dirty="0" err="1"/>
              <a:t>b</a:t>
            </a:r>
            <a:r>
              <a:rPr lang="en-US" altLang="zh-CN" sz="3300" baseline="-25000" dirty="0" err="1"/>
              <a:t>im</a:t>
            </a:r>
            <a:r>
              <a:rPr lang="en-US" altLang="zh-CN" sz="3300" dirty="0" err="1"/>
              <a:t>b</a:t>
            </a:r>
            <a:r>
              <a:rPr lang="en-US" altLang="zh-CN" sz="3300" baseline="-25000" dirty="0" err="1"/>
              <a:t>mi</a:t>
            </a:r>
            <a:endParaRPr lang="zh-CN" altLang="zh-CN" sz="3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由于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是</a:t>
            </a:r>
            <a:r>
              <a:rPr lang="en-US" altLang="zh-CN" sz="3300" dirty="0" err="1" smtClean="0"/>
              <a:t>mxm</a:t>
            </a:r>
            <a:r>
              <a:rPr lang="zh-CN" altLang="en-US" sz="3300" dirty="0" smtClean="0"/>
              <a:t>阶对称矩阵，有</a:t>
            </a:r>
            <a:r>
              <a:rPr lang="en-US" altLang="zh-CN" sz="3300" dirty="0" err="1" smtClean="0"/>
              <a:t>b</a:t>
            </a:r>
            <a:r>
              <a:rPr lang="en-US" altLang="zh-CN" sz="3300" baseline="-25000" dirty="0" err="1" smtClean="0"/>
              <a:t>ij</a:t>
            </a:r>
            <a:r>
              <a:rPr lang="en-US" altLang="zh-CN" sz="3300" baseline="-25000" dirty="0" smtClean="0"/>
              <a:t>=</a:t>
            </a:r>
            <a:r>
              <a:rPr lang="en-US" altLang="zh-CN" sz="3300" dirty="0" err="1" smtClean="0"/>
              <a:t>b</a:t>
            </a:r>
            <a:r>
              <a:rPr lang="en-US" altLang="zh-CN" sz="3300" baseline="-25000" dirty="0" err="1" smtClean="0"/>
              <a:t>ji</a:t>
            </a:r>
            <a:endParaRPr lang="en-US" altLang="zh-CN" sz="3300" baseline="-25000" dirty="0" smtClean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3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sz="33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zh-CN" sz="33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b</a:t>
            </a:r>
            <a:r>
              <a:rPr lang="en-US" altLang="zh-CN" sz="33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zh-CN" sz="33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3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+…+b</a:t>
            </a:r>
            <a:r>
              <a:rPr lang="en-US" altLang="zh-CN" sz="3300" kern="1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3300" kern="1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sz="33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并且</a:t>
            </a:r>
            <a:r>
              <a:rPr lang="en-US" altLang="zh-CN" sz="3300" dirty="0" err="1" smtClean="0"/>
              <a:t>b</a:t>
            </a:r>
            <a:r>
              <a:rPr lang="en-US" altLang="zh-CN" sz="3300" baseline="-25000" dirty="0" err="1" smtClean="0"/>
              <a:t>ij</a:t>
            </a:r>
            <a:r>
              <a:rPr lang="en-US" altLang="zh-CN" sz="3300" dirty="0" smtClean="0"/>
              <a:t> </a:t>
            </a:r>
            <a:r>
              <a:rPr lang="zh-CN" altLang="en-US" sz="3300" dirty="0" smtClean="0"/>
              <a:t>为</a:t>
            </a:r>
            <a:r>
              <a:rPr lang="en-US" altLang="zh-CN" sz="3300" dirty="0" smtClean="0"/>
              <a:t>0</a:t>
            </a:r>
            <a:r>
              <a:rPr lang="zh-CN" altLang="en-US" sz="3300" dirty="0" smtClean="0"/>
              <a:t>或</a:t>
            </a:r>
            <a:r>
              <a:rPr lang="en-US" altLang="zh-CN" sz="3300" dirty="0" smtClean="0"/>
              <a:t>1</a:t>
            </a:r>
            <a:r>
              <a:rPr lang="zh-CN" altLang="en-US" sz="3300" dirty="0" smtClean="0"/>
              <a:t>，则</a:t>
            </a:r>
            <a:r>
              <a:rPr lang="en-US" altLang="zh-CN" sz="3300" dirty="0"/>
              <a:t>C</a:t>
            </a:r>
            <a:r>
              <a:rPr lang="en-US" altLang="zh-CN" sz="3300" baseline="-25000" dirty="0"/>
              <a:t>ii</a:t>
            </a:r>
            <a:r>
              <a:rPr lang="en-US" altLang="zh-CN" sz="3300" dirty="0"/>
              <a:t>=b</a:t>
            </a:r>
            <a:r>
              <a:rPr lang="en-US" altLang="zh-CN" sz="3300" baseline="-25000" dirty="0"/>
              <a:t>i1</a:t>
            </a:r>
            <a:r>
              <a:rPr lang="en-US" altLang="zh-CN" sz="3300" dirty="0"/>
              <a:t>+ b</a:t>
            </a:r>
            <a:r>
              <a:rPr lang="en-US" altLang="zh-CN" sz="3300" baseline="-25000" dirty="0"/>
              <a:t>i2</a:t>
            </a:r>
            <a:r>
              <a:rPr lang="en-US" altLang="zh-CN" sz="3300" dirty="0"/>
              <a:t>+…+</a:t>
            </a:r>
            <a:r>
              <a:rPr lang="en-US" altLang="zh-CN" sz="3300" dirty="0" err="1"/>
              <a:t>b</a:t>
            </a:r>
            <a:r>
              <a:rPr lang="en-US" altLang="zh-CN" sz="3300" baseline="-25000" dirty="0" err="1"/>
              <a:t>im</a:t>
            </a:r>
            <a:endParaRPr lang="zh-CN" altLang="zh-CN" sz="33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/>
              <a:t>即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300" kern="100" baseline="-25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zh-CN" altLang="en-US" sz="3300" dirty="0" smtClean="0"/>
              <a:t>为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中第</a:t>
            </a:r>
            <a:r>
              <a:rPr lang="en-US" altLang="zh-CN" sz="3300" dirty="0" err="1" smtClean="0"/>
              <a:t>i</a:t>
            </a:r>
            <a:r>
              <a:rPr lang="zh-CN" altLang="en-US" sz="3300" dirty="0" smtClean="0"/>
              <a:t>行对应的</a:t>
            </a:r>
            <a:r>
              <a:rPr lang="en-US" altLang="zh-CN" sz="3300" dirty="0" smtClean="0"/>
              <a:t>1</a:t>
            </a:r>
            <a:r>
              <a:rPr lang="zh-CN" altLang="en-US" sz="3300" dirty="0" smtClean="0"/>
              <a:t>的个数，即第</a:t>
            </a:r>
            <a:r>
              <a:rPr lang="en-US" altLang="zh-CN" sz="3300" dirty="0" err="1" smtClean="0"/>
              <a:t>i</a:t>
            </a:r>
            <a:r>
              <a:rPr lang="zh-CN" altLang="en-US" sz="3300" dirty="0" smtClean="0"/>
              <a:t>行对应的点</a:t>
            </a:r>
            <a:r>
              <a:rPr lang="en-US" altLang="zh-CN" sz="3300" dirty="0" smtClean="0"/>
              <a:t>v</a:t>
            </a:r>
            <a:r>
              <a:rPr lang="en-US" altLang="zh-CN" sz="3300" baseline="-25000" dirty="0" smtClean="0"/>
              <a:t>i</a:t>
            </a:r>
            <a:r>
              <a:rPr lang="zh-CN" altLang="en-US" sz="3300" dirty="0" smtClean="0"/>
              <a:t>（</a:t>
            </a:r>
            <a:r>
              <a:rPr lang="en-US" altLang="zh-CN" sz="3300" dirty="0" err="1" smtClean="0"/>
              <a:t>i</a:t>
            </a:r>
            <a:r>
              <a:rPr lang="en-US" altLang="zh-CN" sz="3300" dirty="0" smtClean="0"/>
              <a:t>=1,2,…,m</a:t>
            </a:r>
            <a:r>
              <a:rPr lang="zh-CN" altLang="en-US" sz="3300" dirty="0" smtClean="0"/>
              <a:t>）的度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1E89BA-F5AA-4151-83FB-C65661B6CC92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21" y="30734"/>
            <a:ext cx="8330293" cy="646331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>
                <a:effectLst/>
                <a:latin typeface="+mj-ea"/>
                <a:cs typeface="Times New Roman" panose="02020603050405020304" pitchFamily="18" charset="0"/>
              </a:rPr>
              <a:t>习题</a:t>
            </a:r>
            <a:r>
              <a:rPr lang="en-US" altLang="zh-CN" sz="3600" dirty="0" smtClean="0">
                <a:effectLst/>
                <a:latin typeface="+mj-ea"/>
                <a:cs typeface="Times New Roman" panose="02020603050405020304" pitchFamily="18" charset="0"/>
              </a:rPr>
              <a:t>4.1-4</a:t>
            </a:r>
            <a:endParaRPr lang="zh-CN" altLang="en-US" sz="3600" b="0" dirty="0">
              <a:effectLst/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228600" y="832533"/>
            <a:ext cx="8686800" cy="542380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是图，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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中点的最小度。如果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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中有一条长度为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的简单路</a:t>
            </a:r>
            <a:r>
              <a:rPr lang="zh-CN" altLang="zh-CN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/>
              <a:t>分析：只要证明</a:t>
            </a:r>
            <a:r>
              <a:rPr lang="en-US" altLang="zh-CN" sz="2800" dirty="0" smtClean="0"/>
              <a:t>G</a:t>
            </a:r>
            <a:r>
              <a:rPr lang="zh-CN" altLang="en-US" sz="2800" dirty="0" smtClean="0"/>
              <a:t>中有一条长度为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的简单路</a:t>
            </a:r>
            <a:endParaRPr lang="en-US" altLang="zh-CN" sz="2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>
                <a:solidFill>
                  <a:srgbClr val="FFC000"/>
                </a:solidFill>
              </a:rPr>
              <a:t>证明：</a:t>
            </a:r>
            <a:r>
              <a:rPr lang="zh-CN" altLang="zh-CN" sz="2800" dirty="0" smtClean="0"/>
              <a:t>设点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0</a:t>
            </a:r>
            <a:r>
              <a:rPr lang="zh-CN" altLang="zh-CN" sz="2800" dirty="0" smtClean="0"/>
              <a:t>具有最小度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≥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，则从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0</a:t>
            </a:r>
            <a:r>
              <a:rPr lang="zh-CN" altLang="zh-CN" sz="2800" dirty="0" smtClean="0"/>
              <a:t>出发可以找到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0</a:t>
            </a:r>
            <a:r>
              <a:rPr lang="zh-CN" altLang="zh-CN" sz="2800" dirty="0" smtClean="0"/>
              <a:t>一相邻点设为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, </a:t>
            </a:r>
            <a:r>
              <a:rPr lang="zh-CN" altLang="zh-CN" sz="2800" dirty="0" smtClean="0"/>
              <a:t>由于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G</a:t>
            </a:r>
            <a:r>
              <a:rPr lang="en-US" altLang="zh-CN" sz="2800" dirty="0" smtClean="0"/>
              <a:t> (v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≥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，如果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G</a:t>
            </a:r>
            <a:r>
              <a:rPr lang="en-US" altLang="zh-CN" sz="2800" dirty="0" smtClean="0"/>
              <a:t> (v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)=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则已找到长度为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的路</a:t>
            </a:r>
            <a:r>
              <a:rPr lang="en-US" altLang="zh-CN" sz="2800" dirty="0" smtClean="0"/>
              <a:t>(v0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v1)</a:t>
            </a:r>
            <a:r>
              <a:rPr lang="zh-CN" altLang="zh-CN" sz="2800" dirty="0" smtClean="0"/>
              <a:t>，此时命题得证。否则至少可以找到一个异于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0</a:t>
            </a:r>
            <a:r>
              <a:rPr lang="zh-CN" altLang="zh-CN" sz="2800" dirty="0" smtClean="0"/>
              <a:t>的点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2</a:t>
            </a:r>
            <a:r>
              <a:rPr lang="zh-CN" altLang="zh-CN" sz="2800" dirty="0" smtClean="0"/>
              <a:t>，现在假设已经找到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i</a:t>
            </a:r>
            <a:r>
              <a:rPr lang="zh-CN" altLang="zh-CN" sz="2800" dirty="0" smtClean="0"/>
              <a:t>（</a:t>
            </a:r>
            <a:r>
              <a:rPr lang="en-US" altLang="zh-CN" sz="2800" dirty="0" err="1" smtClean="0"/>
              <a:t>i</a:t>
            </a:r>
            <a:r>
              <a:rPr lang="zh-CN" altLang="zh-CN" sz="2800" dirty="0" smtClean="0"/>
              <a:t>≥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），由于</a:t>
            </a:r>
            <a:r>
              <a:rPr lang="en-US" altLang="zh-CN" sz="2800" dirty="0" err="1" smtClean="0"/>
              <a:t>d</a:t>
            </a:r>
            <a:r>
              <a:rPr lang="en-US" altLang="zh-CN" sz="2800" baseline="-25000" dirty="0" err="1" smtClean="0"/>
              <a:t>G</a:t>
            </a:r>
            <a:r>
              <a:rPr lang="en-US" altLang="zh-CN" sz="2800" dirty="0" smtClean="0"/>
              <a:t> (v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) </a:t>
            </a:r>
            <a:r>
              <a:rPr lang="zh-CN" altLang="zh-CN" sz="2800" dirty="0" smtClean="0"/>
              <a:t>≥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，看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i</a:t>
            </a:r>
            <a:r>
              <a:rPr lang="zh-CN" altLang="zh-CN" sz="2800" dirty="0" smtClean="0"/>
              <a:t>相邻的点，至少有一个不同于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0</a:t>
            </a:r>
            <a:r>
              <a:rPr lang="zh-CN" altLang="zh-CN" sz="2800" baseline="-25000" dirty="0" smtClean="0"/>
              <a:t>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zh-CN" altLang="zh-CN" sz="2800" baseline="-25000" dirty="0" smtClean="0"/>
              <a:t>，</a:t>
            </a:r>
            <a:r>
              <a:rPr lang="en-US" altLang="zh-CN" sz="2800" dirty="0" smtClean="0"/>
              <a:t>…v</a:t>
            </a:r>
            <a:r>
              <a:rPr lang="en-US" altLang="zh-CN" sz="2800" baseline="-25000" dirty="0" smtClean="0"/>
              <a:t>i-1</a:t>
            </a:r>
            <a:r>
              <a:rPr lang="zh-CN" altLang="zh-CN" sz="2800" dirty="0" smtClean="0"/>
              <a:t>的相邻点，取为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i+1</a:t>
            </a:r>
            <a:r>
              <a:rPr lang="zh-CN" altLang="zh-CN" sz="2800" dirty="0" smtClean="0"/>
              <a:t>，这样下去一定能够找到点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。则有一条长度为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的路</a:t>
            </a:r>
            <a:r>
              <a:rPr lang="en-US" altLang="zh-CN" sz="2800" dirty="0" smtClean="0"/>
              <a:t>(v</a:t>
            </a:r>
            <a:r>
              <a:rPr lang="en-US" altLang="zh-CN" sz="2800" baseline="-25000" dirty="0" smtClean="0"/>
              <a:t>0</a:t>
            </a:r>
            <a:r>
              <a:rPr lang="zh-CN" altLang="zh-CN" sz="2800" baseline="-25000" dirty="0" smtClean="0"/>
              <a:t>，</a:t>
            </a:r>
            <a:r>
              <a:rPr lang="en-US" altLang="zh-CN" sz="2800" dirty="0" smtClean="0"/>
              <a:t>v</a:t>
            </a:r>
            <a:r>
              <a:rPr lang="en-US" altLang="zh-CN" sz="2800" baseline="-25000" dirty="0" smtClean="0"/>
              <a:t>1</a:t>
            </a:r>
            <a:r>
              <a:rPr lang="zh-CN" altLang="zh-CN" sz="2800" baseline="-25000" dirty="0" smtClean="0"/>
              <a:t>，</a:t>
            </a:r>
            <a:r>
              <a:rPr lang="en-US" altLang="zh-CN" sz="2800" dirty="0" smtClean="0"/>
              <a:t>…v</a:t>
            </a:r>
            <a:r>
              <a:rPr lang="en-US" altLang="zh-CN" sz="2800" baseline="-25000" dirty="0" smtClean="0">
                <a:sym typeface="Symbol" panose="05050102010706020507" pitchFamily="18" charset="2"/>
              </a:rPr>
              <a:t></a:t>
            </a:r>
            <a:r>
              <a:rPr lang="en-US" altLang="zh-CN" sz="2800" dirty="0" smtClean="0"/>
              <a:t>)</a:t>
            </a:r>
            <a:r>
              <a:rPr lang="zh-CN" altLang="zh-CN" sz="2800" dirty="0" smtClean="0"/>
              <a:t>。对于</a:t>
            </a:r>
            <a:r>
              <a:rPr lang="en-US" altLang="zh-CN" sz="2800" dirty="0" smtClean="0"/>
              <a:t>k</a:t>
            </a:r>
            <a:r>
              <a:rPr lang="en-US" altLang="zh-CN" sz="2800" dirty="0" smtClean="0">
                <a:sym typeface="Symbol" panose="05050102010706020507" pitchFamily="18" charset="2"/>
              </a:rPr>
              <a:t></a:t>
            </a:r>
            <a:r>
              <a:rPr lang="zh-CN" altLang="zh-CN" sz="2800" dirty="0" smtClean="0"/>
              <a:t>，一定有长为</a:t>
            </a:r>
            <a:r>
              <a:rPr lang="en-US" altLang="zh-CN" sz="2800" dirty="0" smtClean="0">
                <a:sym typeface="Symbol" panose="05050102010706020507" pitchFamily="18" charset="2"/>
              </a:rPr>
              <a:t></a:t>
            </a:r>
            <a:r>
              <a:rPr lang="zh-CN" altLang="zh-CN" sz="2800" dirty="0" smtClean="0"/>
              <a:t>的简单路。</a:t>
            </a:r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6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dirty="0" smtClean="0">
                <a:solidFill>
                  <a:srgbClr val="FFCC00"/>
                </a:solidFill>
                <a:latin typeface="+mj-ea"/>
              </a:rPr>
              <a:t>4.1-5</a:t>
            </a:r>
          </a:p>
        </p:txBody>
      </p:sp>
      <p:sp>
        <p:nvSpPr>
          <p:cNvPr id="92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58225" cy="4876800"/>
          </a:xfrm>
          <a:noFill/>
        </p:spPr>
        <p:txBody>
          <a:bodyPr/>
          <a:lstStyle/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G=(P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是有限图，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P(G)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L(G)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的元数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分别为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。证明：如果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n&gt; </a:t>
            </a:r>
            <a:r>
              <a:rPr lang="en-US" altLang="zh-CN" sz="3800" dirty="0" smtClean="0">
                <a:latin typeface="Times New Roman" panose="02020603050405020304" pitchFamily="18" charset="0"/>
              </a:rPr>
              <a:t>   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是连      通的。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反证法。假设此时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不是连通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的，则将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中的一个连通分支作为一个子图记为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，剩余的部分记为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。可设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P(G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的元数为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P(G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的元数为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1≤m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&lt;m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=m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。则：</a:t>
            </a:r>
            <a:r>
              <a:rPr lang="zh-CN" altLang="en-US" sz="3300" dirty="0" smtClean="0"/>
              <a:t>  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62600" y="1752600"/>
            <a:ext cx="1102972" cy="635302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>
                <a:noFill/>
                <a:latin typeface="Times New Roman" panose="02020603050405020304" pitchFamily="18" charset="0"/>
              </a:rPr>
              <a:t> 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87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1F7E5-9CC9-4B0A-A904-CA4F1A1C99A3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85750" y="838200"/>
            <a:ext cx="8534400" cy="5715000"/>
          </a:xfrm>
          <a:noFill/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n≤m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-1)/2+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-1)/2=1/2(m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=1/2(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-2m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1/2(m</a:t>
            </a:r>
            <a:r>
              <a:rPr lang="en-US" altLang="zh-CN" sz="2800" baseline="30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-m-2m</a:t>
            </a:r>
            <a:r>
              <a:rPr lang="en-US" altLang="zh-CN" sz="2800" baseline="-30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-1) 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-1) ≥0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所以有：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 (m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+m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)+1≥0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即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≥ m-1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，则有：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n≤1/2(m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-m-2m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)≤1/2(m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-m-2(m-1))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  =1/2(m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-3m+2)=1/2(m-1)(m-2)=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与已知矛盾，命题得证。 </a:t>
            </a:r>
          </a:p>
        </p:txBody>
      </p:sp>
      <p:graphicFrame>
        <p:nvGraphicFramePr>
          <p:cNvPr id="50179" name="Object 9"/>
          <p:cNvGraphicFramePr>
            <a:graphicFrameLocks noChangeAspect="1"/>
          </p:cNvGraphicFramePr>
          <p:nvPr/>
        </p:nvGraphicFramePr>
        <p:xfrm>
          <a:off x="5562600" y="3581400"/>
          <a:ext cx="10191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28541" imgH="203200" progId="Equation.3">
                  <p:embed/>
                </p:oleObj>
              </mc:Choice>
              <mc:Fallback>
                <p:oleObj name="Equation" r:id="rId3" imgW="228541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581400"/>
                        <a:ext cx="10191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dirty="0" smtClean="0">
                <a:solidFill>
                  <a:srgbClr val="FFCC00"/>
                </a:solidFill>
                <a:latin typeface="+mj-ea"/>
              </a:rPr>
              <a:t>4.1-5</a:t>
            </a:r>
          </a:p>
        </p:txBody>
      </p:sp>
    </p:spTree>
    <p:extLst>
      <p:ext uri="{BB962C8B-B14F-4D97-AF65-F5344CB8AC3E}">
        <p14:creationId xmlns:p14="http://schemas.microsoft.com/office/powerpoint/2010/main" val="239873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" y="805547"/>
            <a:ext cx="8991600" cy="5211536"/>
          </a:xfrm>
        </p:spPr>
        <p:txBody>
          <a:bodyPr/>
          <a:lstStyle/>
          <a:p>
            <a:pPr marL="0" indent="0">
              <a:spcBef>
                <a:spcPts val="0"/>
              </a:spcBef>
              <a:defRPr/>
            </a:pPr>
            <a:r>
              <a:rPr lang="zh-CN" altLang="zh-CN" sz="3000" dirty="0" smtClean="0"/>
              <a:t>设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为图（可能无限），无回路，但若任意外加一边于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后就形成一回路，试证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必为树</a:t>
            </a:r>
          </a:p>
          <a:p>
            <a:pPr>
              <a:defRPr/>
            </a:pPr>
            <a:r>
              <a:rPr lang="en-US" altLang="zh-CN" sz="3000" dirty="0" smtClean="0">
                <a:solidFill>
                  <a:schemeClr val="tx2"/>
                </a:solidFill>
              </a:rPr>
              <a:t>&lt;</a:t>
            </a:r>
            <a:r>
              <a:rPr lang="zh-CN" altLang="en-US" sz="3000" dirty="0" smtClean="0">
                <a:solidFill>
                  <a:schemeClr val="tx2"/>
                </a:solidFill>
              </a:rPr>
              <a:t>方法一</a:t>
            </a:r>
            <a:r>
              <a:rPr lang="en-US" altLang="zh-CN" sz="3000" dirty="0" smtClean="0">
                <a:solidFill>
                  <a:schemeClr val="tx2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证明：从树的定义出发，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1</a:t>
            </a:r>
            <a:r>
              <a:rPr lang="zh-CN" altLang="zh-CN" sz="3000" dirty="0" smtClean="0"/>
              <a:t>）由已知有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中无回路。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2</a:t>
            </a:r>
            <a:r>
              <a:rPr lang="zh-CN" altLang="zh-CN" sz="3000" dirty="0" smtClean="0"/>
              <a:t>）要证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连通，</a:t>
            </a:r>
            <a:r>
              <a:rPr lang="zh-CN" altLang="zh-CN" sz="3000" dirty="0" smtClean="0">
                <a:solidFill>
                  <a:schemeClr val="tx2"/>
                </a:solidFill>
              </a:rPr>
              <a:t>反证法</a:t>
            </a:r>
            <a:r>
              <a:rPr lang="zh-CN" altLang="zh-CN" sz="3000" dirty="0" smtClean="0"/>
              <a:t>，假设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不连通</a:t>
            </a:r>
            <a:r>
              <a:rPr lang="zh-CN" altLang="en-US" sz="3000" dirty="0" smtClean="0"/>
              <a:t>，一定存在两点</a:t>
            </a:r>
            <a:r>
              <a:rPr lang="en-US" altLang="zh-CN" sz="3000" dirty="0" err="1" smtClean="0"/>
              <a:t>u,v</a:t>
            </a:r>
            <a:r>
              <a:rPr lang="en-US" altLang="zh-CN" sz="3000" dirty="0" smtClean="0"/>
              <a:t> , </a:t>
            </a:r>
            <a:r>
              <a:rPr lang="zh-CN" altLang="en-US" sz="3000" dirty="0" smtClean="0"/>
              <a:t>并且</a:t>
            </a:r>
            <a:r>
              <a:rPr lang="en-US" altLang="zh-CN" sz="3000" dirty="0" err="1" smtClean="0"/>
              <a:t>u,v</a:t>
            </a:r>
            <a:r>
              <a:rPr lang="zh-CN" altLang="en-US" sz="3000" dirty="0" smtClean="0"/>
              <a:t>之间没有路，那么连接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两点，即在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中加入一边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，不会产生回路，与已知</a:t>
            </a:r>
            <a:r>
              <a:rPr lang="zh-CN" altLang="zh-CN" sz="3000" dirty="0" smtClean="0"/>
              <a:t>任意外加一边于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后就形成一回路</a:t>
            </a:r>
            <a:r>
              <a:rPr lang="en-US" altLang="zh-CN" sz="3000" dirty="0" smtClean="0"/>
              <a:t>,</a:t>
            </a:r>
            <a:r>
              <a:rPr lang="zh-CN" altLang="en-US" sz="3000" dirty="0" smtClean="0">
                <a:solidFill>
                  <a:schemeClr val="tx2"/>
                </a:solidFill>
              </a:rPr>
              <a:t>矛盾</a:t>
            </a:r>
            <a:r>
              <a:rPr lang="zh-CN" altLang="en-US" sz="3000" dirty="0" smtClean="0"/>
              <a:t>。所以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连通。则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是树。</a:t>
            </a:r>
            <a:endParaRPr lang="zh-CN" altLang="en-US" sz="30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24BBA7-561E-4F40-A335-589533D5506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dirty="0" smtClean="0">
                <a:solidFill>
                  <a:srgbClr val="FFCC00"/>
                </a:solidFill>
                <a:latin typeface="+mj-ea"/>
              </a:rPr>
              <a:t>4.2-1</a:t>
            </a:r>
          </a:p>
        </p:txBody>
      </p:sp>
    </p:spTree>
    <p:extLst>
      <p:ext uri="{BB962C8B-B14F-4D97-AF65-F5344CB8AC3E}">
        <p14:creationId xmlns:p14="http://schemas.microsoft.com/office/powerpoint/2010/main" val="3141482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内容占位符 2"/>
          <p:cNvSpPr>
            <a:spLocks noGrp="1"/>
          </p:cNvSpPr>
          <p:nvPr>
            <p:ph idx="1"/>
          </p:nvPr>
        </p:nvSpPr>
        <p:spPr>
          <a:xfrm>
            <a:off x="348342" y="936171"/>
            <a:ext cx="8382000" cy="520337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zh-CN" altLang="zh-CN" sz="3000" dirty="0" smtClean="0"/>
              <a:t>设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为图（可能无限），无回路，但若任意外加一边于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后就形成一回路，试证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必为树。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en-US" altLang="zh-CN" sz="3000" dirty="0" smtClean="0">
                <a:solidFill>
                  <a:srgbClr val="FFC000"/>
                </a:solidFill>
              </a:rPr>
              <a:t>&lt;</a:t>
            </a:r>
            <a:r>
              <a:rPr lang="zh-CN" altLang="en-US" sz="3000" dirty="0" smtClean="0">
                <a:solidFill>
                  <a:srgbClr val="FFC000"/>
                </a:solidFill>
              </a:rPr>
              <a:t>方法二</a:t>
            </a:r>
            <a:r>
              <a:rPr lang="en-US" altLang="zh-CN" sz="3000" dirty="0" smtClean="0">
                <a:solidFill>
                  <a:srgbClr val="FFC000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zh-CN" sz="3000" dirty="0" smtClean="0">
                <a:solidFill>
                  <a:srgbClr val="FFC000"/>
                </a:solidFill>
              </a:rPr>
              <a:t>证明：</a:t>
            </a:r>
            <a:r>
              <a:rPr lang="zh-CN" altLang="zh-CN" sz="3000" dirty="0" smtClean="0"/>
              <a:t>从树的定义出发，</a:t>
            </a:r>
            <a:r>
              <a:rPr lang="zh-CN" altLang="en-US" sz="3000" dirty="0" smtClean="0"/>
              <a:t>已知无回路，只需证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连通。任取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中两点</a:t>
            </a:r>
            <a:r>
              <a:rPr lang="en-US" altLang="zh-CN" sz="3000" dirty="0" err="1" smtClean="0"/>
              <a:t>u,v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。若</a:t>
            </a:r>
            <a:r>
              <a:rPr lang="en-US" altLang="zh-CN" sz="3000" dirty="0" smtClean="0"/>
              <a:t>u ,v </a:t>
            </a:r>
            <a:r>
              <a:rPr lang="zh-CN" altLang="en-US" sz="3000" dirty="0" smtClean="0"/>
              <a:t>相邻，则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之间有路。若</a:t>
            </a:r>
            <a:r>
              <a:rPr lang="en-US" altLang="zh-CN" sz="3000" dirty="0" smtClean="0"/>
              <a:t>u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不相邻，则连接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两点，即在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中加入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这条边，据已知，形成回路，则</a:t>
            </a:r>
            <a:r>
              <a:rPr lang="en-US" altLang="zh-CN" sz="3000" dirty="0" smtClean="0"/>
              <a:t>u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之间有路。 由</a:t>
            </a:r>
            <a:r>
              <a:rPr lang="en-US" altLang="zh-CN" sz="3000" dirty="0" err="1" smtClean="0"/>
              <a:t>uv</a:t>
            </a:r>
            <a:r>
              <a:rPr lang="zh-CN" altLang="en-US" sz="3000" dirty="0" smtClean="0"/>
              <a:t>的任意性，可得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连通。因此，</a:t>
            </a:r>
            <a:r>
              <a:rPr lang="en-US" altLang="zh-CN" sz="3000" dirty="0" smtClean="0"/>
              <a:t>G</a:t>
            </a:r>
            <a:r>
              <a:rPr lang="zh-CN" altLang="en-US" sz="3000" dirty="0" smtClean="0"/>
              <a:t>为树。</a:t>
            </a:r>
            <a:endParaRPr lang="zh-CN" altLang="zh-CN" sz="3000" dirty="0" smtClean="0"/>
          </a:p>
          <a:p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873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750A88-9596-491E-887D-9BF328AA35D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847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solidFill>
                  <a:srgbClr val="FFCC00"/>
                </a:solidFill>
                <a:latin typeface="+mj-ea"/>
              </a:rPr>
              <a:t>习题</a:t>
            </a:r>
            <a:r>
              <a:rPr lang="en-US" altLang="zh-CN" sz="3600" dirty="0" smtClean="0">
                <a:solidFill>
                  <a:srgbClr val="FFCC00"/>
                </a:solidFill>
                <a:latin typeface="+mj-ea"/>
              </a:rPr>
              <a:t>4.2-1</a:t>
            </a:r>
          </a:p>
        </p:txBody>
      </p:sp>
    </p:spTree>
    <p:extLst>
      <p:ext uri="{BB962C8B-B14F-4D97-AF65-F5344CB8AC3E}">
        <p14:creationId xmlns:p14="http://schemas.microsoft.com/office/powerpoint/2010/main" val="13735520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52400"/>
            <a:ext cx="8763000" cy="6019800"/>
          </a:xfrm>
          <a:blipFill rotWithShape="0">
            <a:blip r:embed="rId2"/>
            <a:stretch>
              <a:fillRect l="-1879" t="-2024" r="-4662" b="-25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11161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0"/>
            <a:ext cx="1231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0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011738"/>
            <a:ext cx="12319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D4357-2433-4258-BEC5-11CB3CE198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Network Blitz_3">
  <a:themeElements>
    <a:clrScheme name="Network Blitz_3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_3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_3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3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3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2342</Words>
  <Application>Microsoft Office PowerPoint</Application>
  <PresentationFormat>全屏显示(4:3)</PresentationFormat>
  <Paragraphs>151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黑体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1_Network Blitz</vt:lpstr>
      <vt:lpstr>Network Blitz</vt:lpstr>
      <vt:lpstr>2_Network Blitz</vt:lpstr>
      <vt:lpstr>6_Network Blitz</vt:lpstr>
      <vt:lpstr>7_Network Blitz</vt:lpstr>
      <vt:lpstr>12_Network Blitz</vt:lpstr>
      <vt:lpstr>9_Network Blitz</vt:lpstr>
      <vt:lpstr>1_Network Blitz_3</vt:lpstr>
      <vt:lpstr>Equation</vt:lpstr>
      <vt:lpstr>习题4.1-2 </vt:lpstr>
      <vt:lpstr>PowerPoint 演示文稿</vt:lpstr>
      <vt:lpstr>PowerPoint 演示文稿</vt:lpstr>
      <vt:lpstr>习题4.1-4</vt:lpstr>
      <vt:lpstr>习题4.1-5</vt:lpstr>
      <vt:lpstr>习题4.1-5</vt:lpstr>
      <vt:lpstr>习题4.2-1</vt:lpstr>
      <vt:lpstr>习题4.2-1</vt:lpstr>
      <vt:lpstr>PowerPoint 演示文稿</vt:lpstr>
      <vt:lpstr>证明：若G为∆≥k的树，其中∆是G中点的最大度，则G最少有k个点的度是1.</vt:lpstr>
      <vt:lpstr>PowerPoint 演示文稿</vt:lpstr>
      <vt:lpstr>习题4.3-1</vt:lpstr>
      <vt:lpstr>习题4.3-3</vt:lpstr>
      <vt:lpstr>习题4.3-3</vt:lpstr>
      <vt:lpstr>习题4.4-1</vt:lpstr>
      <vt:lpstr>习题4.4-1</vt:lpstr>
      <vt:lpstr>习题4.4-3</vt:lpstr>
      <vt:lpstr>习题4.4-3</vt:lpstr>
      <vt:lpstr>习题4.4-3</vt:lpstr>
      <vt:lpstr>习题4.4-5</vt:lpstr>
      <vt:lpstr>习题4.4-5</vt:lpstr>
      <vt:lpstr>习题4.4-5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习题4.1-2 </dc:title>
  <dc:creator>Windows 用户</dc:creator>
  <cp:lastModifiedBy>Windows 用户</cp:lastModifiedBy>
  <cp:revision>5</cp:revision>
  <dcterms:created xsi:type="dcterms:W3CDTF">2022-05-08T08:15:07Z</dcterms:created>
  <dcterms:modified xsi:type="dcterms:W3CDTF">2022-05-24T03:48:06Z</dcterms:modified>
</cp:coreProperties>
</file>