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  <p:sldMasterId id="2147483724" r:id="rId5"/>
  </p:sldMasterIdLst>
  <p:notesMasterIdLst>
    <p:notesMasterId r:id="rId14"/>
  </p:notesMasterIdLst>
  <p:sldIdLst>
    <p:sldId id="257" r:id="rId6"/>
    <p:sldId id="258" r:id="rId7"/>
    <p:sldId id="262" r:id="rId8"/>
    <p:sldId id="260" r:id="rId9"/>
    <p:sldId id="261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950F8-2962-48A4-BF0A-4D0C37AAFA21}" type="datetimeFigureOut">
              <a:rPr lang="zh-CN" altLang="en-US" smtClean="0"/>
              <a:t>2022/3/30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F9AB3-2840-44AB-875B-03E7FA35B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56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B1392C-7653-40D3-8A7A-434EA2DBC22A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1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9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ABFE9E8-E70F-4D9F-A30B-7CB5DBA36E1F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3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76783A-AD31-410B-8278-5154665579F9}" type="slidenum">
              <a:rPr lang="en-US" altLang="zh-CN" sz="1200" smtClean="0">
                <a:solidFill>
                  <a:srgbClr val="000000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 sz="12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3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0816564-5DB2-4D6B-BCBC-4BC2971BC5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31813"/>
      </p:ext>
    </p:extLst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8590EFE-1643-49B5-9C48-89FA764349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901396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1F2AC5-8347-41F9-903E-05950C551E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662962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CCB9AB2-3280-476F-A155-2FFAA71374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904562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0975F0-BE0B-45CE-AD38-6F0E106CF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824507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B4B00-19D7-4FD5-A7BD-A73FBF3935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4583732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C7A5F4-351F-478D-8781-B9F959863A9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646611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36B2A2E-EF01-4F4D-996F-C64A212810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145965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58B5D2E-0B4A-4784-82CC-EF36DD4E8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6612407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07E222-39CC-4998-A40C-D8C3C5D7E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294441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FD9824-152B-474F-B49C-41ADC4F83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047789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37CBF85-941D-4FD7-9C4F-1E1496A5D6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8547637"/>
      </p:ext>
    </p:extLst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5E4B0F-609D-4133-B3A0-DB58E7640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323386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FCD0AB2-894E-4B27-8513-FB06A28C71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6666843"/>
      </p:ext>
    </p:extLst>
  </p:cSld>
  <p:clrMapOvr>
    <a:masterClrMapping/>
  </p:clrMapOvr>
  <p:transition>
    <p:blinds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6E48A5-CBCE-412D-A161-7FEA5270D7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2598269"/>
      </p:ext>
    </p:extLst>
  </p:cSld>
  <p:clrMapOvr>
    <a:masterClrMapping/>
  </p:clrMapOvr>
  <p:transition>
    <p:blinds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73C119-D4CF-427A-AC85-7F00C7B334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912662"/>
      </p:ext>
    </p:extLst>
  </p:cSld>
  <p:clrMapOvr>
    <a:masterClrMapping/>
  </p:clrMapOvr>
  <p:transition>
    <p:blinds dir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31FA7FE-4373-4A75-9A2D-B9171D57A5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6442119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9258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59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E1F0238-64C8-40F4-B882-3A58C9B9BD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826869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D8BF0E-CC1E-47B5-B766-BA6DE85105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383494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8E96B0A-2AC5-4DF6-9656-944629674A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076850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D4FEC8-AE83-4642-B3BB-3F8BB0DC84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369786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9AFF37A-73E1-4D0A-A445-CFAD7EFF9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334756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3B1DA60-29AC-49F8-8AF8-B5965006E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379809"/>
      </p:ext>
    </p:extLst>
  </p:cSld>
  <p:clrMapOvr>
    <a:masterClrMapping/>
  </p:clrMapOvr>
  <p:transition>
    <p:blinds dir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6375C66-44F2-4EC2-92D1-28F87574A8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535694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2D92982-90BD-40A4-8480-BD99E9E45E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010215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E7D3165-40E5-4058-A2B1-53115A95E2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10083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CCD8F1-5675-4657-B4A5-2D7E047E0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580129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9DC9629-8B96-47DA-8A59-FE35B0E9DE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168618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4988" y="277813"/>
            <a:ext cx="2259012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363" y="277813"/>
            <a:ext cx="6626225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FF644F9-DB62-4A21-9209-5A9406B425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0702177"/>
      </p:ext>
    </p:extLst>
  </p:cSld>
  <p:clrMapOvr>
    <a:masterClrMapping/>
  </p:clrMapOvr>
  <p:transition>
    <p:blinds dir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8750" y="277813"/>
            <a:ext cx="89852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F10488F-410B-4190-92FC-B2672EA6FB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561045"/>
      </p:ext>
    </p:extLst>
  </p:cSld>
  <p:clrMapOvr>
    <a:masterClrMapping/>
  </p:clrMapOvr>
  <p:transition>
    <p:blinds dir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6B8CB7-F7EE-4228-A7A4-B0CE2D63C6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4642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6FD9CEB9-9B19-46E1-83E1-33C3286C97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15941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1DBBF61-933C-4272-BA70-1A3E5C0BE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363" y="1600200"/>
            <a:ext cx="438785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389437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BDFB30C-1838-449B-92D9-F2099D2E18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2391626"/>
      </p:ext>
    </p:extLst>
  </p:cSld>
  <p:clrMapOvr>
    <a:masterClrMapping/>
  </p:clrMapOvr>
  <p:transition>
    <p:blinds dir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6090674-D4D2-4A5E-B037-3A5D64FFC3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569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FBBB0B2-CCC0-4077-A982-45AA15E16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5342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F588F7B-41EA-40B2-A7C6-EC6361C6CD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8004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47730BF-B15D-4FCE-A719-57A88415AC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7301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18160B-048B-4CE6-92D0-288D145AFC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17904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352208A-7DF8-410B-8CD4-1CD439814A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2125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B4F5B3D-F285-4356-9D64-2A4952BE39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877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CD85B78-0399-42F1-9666-60E950BD7C9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954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4B0A749-FF1F-4D5E-B6CA-F069873DBB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55136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57B62-16CD-49B7-8A8E-65590A75C0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410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9F3437F-D289-4E46-B3C3-D01C68513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43275"/>
      </p:ext>
    </p:extLst>
  </p:cSld>
  <p:clrMapOvr>
    <a:masterClrMapping/>
  </p:clrMapOvr>
  <p:transition>
    <p:blinds dir="vert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2572E-5E07-498F-B901-146F80E597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98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5BE9F-4C36-4E37-8136-94B6E20B62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2837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AF1B2-E570-4126-AE77-8AF4E37B0C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3636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D936C0-4F6D-46F4-B8FD-D47E988018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38168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00842-FD62-481B-A545-E025C7DB2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3299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FE22-DCD0-430E-B039-68B7504511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33392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D6AE7-E957-4689-B15C-6F74B8613C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24260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8ABDA-88E3-4634-BD26-C07305B1C2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7934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A79C4-BA8C-4AB6-B8B8-0508B63A74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7618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061F8-3344-4DD9-884C-4B4FFD6F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965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1A43322-817E-4ADB-B193-5B01E86623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49456"/>
      </p:ext>
    </p:extLst>
  </p:cSld>
  <p:clrMapOvr>
    <a:masterClrMapping/>
  </p:clrMapOvr>
  <p:transition>
    <p:blinds dir="vert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91879-C55B-490A-AE51-9D60DB82B0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510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4BD7C4-B36F-434B-AE8B-E61D1AE65B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491757"/>
      </p:ext>
    </p:extLst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C3B753-F012-4789-869E-A0B99459D0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314215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46790F4-A782-44B1-9996-1453EDE375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5376323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1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3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4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6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38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40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44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46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0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3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155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164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92B7956-0321-40A4-A84B-C4703D8782F1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81754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5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6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7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618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EEAB21-683D-480A-BAA6-89894FB9F0FE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06288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819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19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7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96 w 1722"/>
                <a:gd name="T1" fmla="*/ 53 h 66"/>
                <a:gd name="T2" fmla="*/ 1696 w 1722"/>
                <a:gd name="T3" fmla="*/ 47 h 66"/>
                <a:gd name="T4" fmla="*/ 0 w 1722"/>
                <a:gd name="T5" fmla="*/ 0 h 66"/>
                <a:gd name="T6" fmla="*/ 0 w 1722"/>
                <a:gd name="T7" fmla="*/ 35 h 66"/>
                <a:gd name="T8" fmla="*/ 1696 w 1722"/>
                <a:gd name="T9" fmla="*/ 53 h 66"/>
                <a:gd name="T10" fmla="*/ 1696 w 1722"/>
                <a:gd name="T11" fmla="*/ 5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09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62 w 975"/>
                <a:gd name="T1" fmla="*/ 48 h 101"/>
                <a:gd name="T2" fmla="*/ 962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62 w 975"/>
                <a:gd name="T9" fmla="*/ 48 h 101"/>
                <a:gd name="T10" fmla="*/ 962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0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15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15 w 2141"/>
                <a:gd name="T7" fmla="*/ 0 h 198"/>
                <a:gd name="T8" fmla="*/ 2115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2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43 w 2517"/>
                <a:gd name="T1" fmla="*/ 276 h 276"/>
                <a:gd name="T2" fmla="*/ 2478 w 2517"/>
                <a:gd name="T3" fmla="*/ 204 h 276"/>
                <a:gd name="T4" fmla="*/ 2221 w 2517"/>
                <a:gd name="T5" fmla="*/ 0 h 276"/>
                <a:gd name="T6" fmla="*/ 0 w 2517"/>
                <a:gd name="T7" fmla="*/ 276 h 276"/>
                <a:gd name="T8" fmla="*/ 2143 w 2517"/>
                <a:gd name="T9" fmla="*/ 276 h 276"/>
                <a:gd name="T10" fmla="*/ 2143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4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16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16 w 729"/>
                <a:gd name="T7" fmla="*/ 240 h 240"/>
                <a:gd name="T8" fmla="*/ 716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16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16 w 729"/>
                <a:gd name="T1" fmla="*/ 318 h 318"/>
                <a:gd name="T2" fmla="*/ 716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16 w 729"/>
                <a:gd name="T9" fmla="*/ 318 h 318"/>
                <a:gd name="T10" fmla="*/ 716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0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0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2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6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1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29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99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31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2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2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823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4140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823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8234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58750" y="277813"/>
            <a:ext cx="898525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235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63" y="1600200"/>
            <a:ext cx="8929687" cy="4530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36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7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238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0DA8E7-AB98-494D-9D5B-2D68030591CE}" type="slidenum">
              <a:rPr lang="en-US" altLang="zh-CN"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40129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b="1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5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Ø"/>
        <a:defRPr sz="32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0"/>
        </a:spcAft>
        <a:buFont typeface="Times New Roman" panose="02020603050405020304" pitchFamily="18" charset="0"/>
        <a:buChar char="♫"/>
        <a:defRPr sz="28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0"/>
        </a:spcBef>
        <a:spcAft>
          <a:spcPct val="0"/>
        </a:spcAft>
        <a:buChar char="–"/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 b="1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9224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26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27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67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6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7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8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9239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072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6C6E68-4352-4647-8D56-9B1E250ADF3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4522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128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FFFFFF"/>
                </a:solidFill>
              </a:endParaRPr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1D6F2A-F71F-4D50-89A7-00280CF53D5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767691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29D41272-5F0E-4FC8-87EC-4C5E96EAAB8A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7613"/>
            <a:ext cx="8208963" cy="5483225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、（判断题）如果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上的等价关系，则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3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也是集合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上的等价关系。（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3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zh-CN" sz="3300" dirty="0" smtClean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证明：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方法一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是等价关系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有对称性，即有</a:t>
            </a:r>
            <a:r>
              <a:rPr lang="zh-CN" altLang="zh-CN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R=R</a:t>
            </a:r>
            <a:r>
              <a:rPr lang="en-US" altLang="zh-CN" sz="33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zh-CN" sz="33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zh-CN" altLang="zh-CN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300" baseline="30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3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是等价关系。</a:t>
            </a:r>
            <a:endParaRPr lang="en-US" altLang="zh-CN" sz="33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1898081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566" y="785360"/>
            <a:ext cx="8785225" cy="5915478"/>
          </a:xfrm>
        </p:spPr>
        <p:txBody>
          <a:bodyPr/>
          <a:lstStyle/>
          <a:p>
            <a:pPr marL="0" lvl="0" indent="0" eaLnBrk="1" hangingPunct="1">
              <a:buClr>
                <a:srgbClr val="FFFFFF"/>
              </a:buClr>
              <a:buNone/>
              <a:defRPr/>
            </a:pPr>
            <a:r>
              <a:rPr lang="en-US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、（判断题）如果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是集合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上的等价关系，则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3000" baseline="30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也是集合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上的等价关系。（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3000" dirty="0" smtClean="0"/>
              <a:t>&lt;</a:t>
            </a:r>
            <a:r>
              <a:rPr lang="zh-CN" altLang="en-US" sz="3000" dirty="0" smtClean="0"/>
              <a:t>方法二</a:t>
            </a:r>
            <a:r>
              <a:rPr lang="en-US" altLang="zh-CN" sz="3000" dirty="0" smtClean="0"/>
              <a:t>&gt;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证明：</a:t>
            </a:r>
            <a:endParaRPr lang="en-US" altLang="zh-CN" sz="3000" dirty="0" smtClean="0"/>
          </a:p>
          <a:p>
            <a:pPr marL="514350" indent="-514350" algn="just">
              <a:spcAft>
                <a:spcPts val="0"/>
              </a:spcAft>
              <a:buFont typeface="Wingdings" panose="05000000000000000000" pitchFamily="2" charset="2"/>
              <a:buAutoNum type="arabicParenR"/>
              <a:defRPr/>
            </a:pPr>
            <a:r>
              <a:rPr lang="zh-CN" altLang="en-US" sz="3000" dirty="0" smtClean="0"/>
              <a:t>自反性：已知</a:t>
            </a:r>
            <a:r>
              <a:rPr lang="en-US" altLang="zh-CN" sz="3000" dirty="0" smtClean="0"/>
              <a:t>R</a:t>
            </a:r>
            <a:r>
              <a:rPr lang="zh-CN" altLang="en-US" sz="3000" dirty="0" smtClean="0"/>
              <a:t>具有自反性，则</a:t>
            </a:r>
            <a:r>
              <a:rPr lang="en-US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/>
              <a:t>具有自反性</a:t>
            </a:r>
            <a:endParaRPr lang="en-US" altLang="zh-CN" sz="3000" dirty="0" smtClean="0"/>
          </a:p>
          <a:p>
            <a:pPr marL="514350" indent="-514350" algn="just">
              <a:spcAft>
                <a:spcPts val="0"/>
              </a:spcAft>
              <a:buFont typeface="Wingdings" panose="05000000000000000000" pitchFamily="2" charset="2"/>
              <a:buAutoNum type="arabicParenR"/>
              <a:defRPr/>
            </a:pPr>
            <a:r>
              <a:rPr lang="zh-CN" altLang="en-US" sz="3000" dirty="0" smtClean="0"/>
              <a:t>对称性：若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x,y</a:t>
            </a:r>
            <a:r>
              <a:rPr lang="en-US" altLang="zh-CN" sz="3000" dirty="0" smtClean="0"/>
              <a:t>)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</a:t>
            </a:r>
            <a:r>
              <a:rPr lang="en-US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/>
              <a:t>，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y,x</a:t>
            </a:r>
            <a:r>
              <a:rPr lang="en-US" altLang="zh-CN" sz="3000" dirty="0" smtClean="0"/>
              <a:t>)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R ,R</a:t>
            </a:r>
            <a:r>
              <a:rPr kumimoji="1" lang="zh-CN" altLang="en-US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具有对称性，知 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(</a:t>
            </a:r>
            <a:r>
              <a:rPr kumimoji="1" lang="en-US" altLang="zh-CN" sz="3000" kern="0" dirty="0" err="1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x,y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R , </a:t>
            </a:r>
            <a:r>
              <a:rPr kumimoji="1" lang="zh-CN" altLang="en-US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因此，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y,x</a:t>
            </a:r>
            <a:r>
              <a:rPr lang="en-US" altLang="zh-CN" sz="3000" dirty="0" smtClean="0"/>
              <a:t>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</a:t>
            </a:r>
            <a:r>
              <a:rPr lang="en-US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514350" indent="-514350" algn="just">
              <a:spcAft>
                <a:spcPts val="0"/>
              </a:spcAft>
              <a:buClr>
                <a:srgbClr val="FFFFFF"/>
              </a:buClr>
              <a:buFont typeface="Wingdings" panose="05000000000000000000" pitchFamily="2" charset="2"/>
              <a:buAutoNum type="arabicParenR"/>
              <a:defRPr/>
            </a:pPr>
            <a:r>
              <a:rPr lang="zh-CN" altLang="en-US" sz="3000" dirty="0" smtClean="0"/>
              <a:t>传递性：若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x,y</a:t>
            </a:r>
            <a:r>
              <a:rPr lang="en-US" altLang="zh-CN" sz="3000" dirty="0" smtClean="0"/>
              <a:t>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</a:t>
            </a:r>
            <a:r>
              <a:rPr lang="en-US" altLang="zh-CN" sz="3000" kern="1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FFFFFF"/>
                </a:solidFill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</a:rPr>
              <a:t>(y, z)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</a:t>
            </a:r>
            <a:r>
              <a:rPr lang="en-US" altLang="zh-CN" sz="3000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>
                <a:solidFill>
                  <a:srgbClr val="FFFFFF"/>
                </a:solidFill>
              </a:rPr>
              <a:t>，则</a:t>
            </a:r>
            <a:r>
              <a:rPr lang="en-US" altLang="zh-CN" sz="3000" dirty="0" smtClean="0"/>
              <a:t>(</a:t>
            </a:r>
            <a:r>
              <a:rPr lang="en-US" altLang="zh-CN" sz="3000" dirty="0" err="1" smtClean="0"/>
              <a:t>y,x</a:t>
            </a:r>
            <a:r>
              <a:rPr lang="en-US" altLang="zh-CN" sz="3000" dirty="0" smtClean="0"/>
              <a:t>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R 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,</a:t>
            </a:r>
            <a:r>
              <a:rPr lang="en-US" altLang="zh-CN" sz="3000" dirty="0">
                <a:solidFill>
                  <a:srgbClr val="FFFFFF"/>
                </a:solidFill>
              </a:rPr>
              <a:t> </a:t>
            </a:r>
            <a:r>
              <a:rPr lang="en-US" altLang="zh-CN" sz="3000" dirty="0" smtClean="0">
                <a:solidFill>
                  <a:srgbClr val="FFFFFF"/>
                </a:solidFill>
              </a:rPr>
              <a:t>(z, y)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R 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,</a:t>
            </a:r>
            <a:r>
              <a:rPr lang="zh-CN" altLang="en-US" sz="3000" dirty="0" smtClean="0">
                <a:solidFill>
                  <a:srgbClr val="FFFFFF"/>
                </a:solidFill>
              </a:rPr>
              <a:t>由</a:t>
            </a:r>
            <a:r>
              <a:rPr lang="en-US" altLang="zh-CN" sz="3000" dirty="0" smtClean="0">
                <a:solidFill>
                  <a:srgbClr val="FFFFFF"/>
                </a:solidFill>
              </a:rPr>
              <a:t>R</a:t>
            </a:r>
            <a:r>
              <a:rPr lang="zh-CN" altLang="en-US" sz="3000" dirty="0" smtClean="0">
                <a:solidFill>
                  <a:srgbClr val="FFFFFF"/>
                </a:solidFill>
              </a:rPr>
              <a:t>具有传递性</a:t>
            </a:r>
            <a:r>
              <a:rPr lang="en-US" altLang="zh-CN" sz="3000" dirty="0" smtClean="0">
                <a:solidFill>
                  <a:srgbClr val="FFFFFF"/>
                </a:solidFill>
              </a:rPr>
              <a:t>, </a:t>
            </a:r>
            <a:r>
              <a:rPr lang="zh-CN" altLang="en-US" sz="3000" dirty="0" smtClean="0">
                <a:solidFill>
                  <a:srgbClr val="FFFFFF"/>
                </a:solidFill>
              </a:rPr>
              <a:t>知</a:t>
            </a:r>
            <a:r>
              <a:rPr lang="en-US" altLang="zh-CN" sz="3000" dirty="0" smtClean="0">
                <a:solidFill>
                  <a:srgbClr val="FFFFFF"/>
                </a:solidFill>
              </a:rPr>
              <a:t>(</a:t>
            </a:r>
            <a:r>
              <a:rPr lang="en-US" altLang="zh-CN" sz="3000" dirty="0" err="1" smtClean="0">
                <a:solidFill>
                  <a:srgbClr val="FFFFFF"/>
                </a:solidFill>
              </a:rPr>
              <a:t>z,x</a:t>
            </a:r>
            <a:r>
              <a:rPr lang="en-US" altLang="zh-CN" sz="3000" dirty="0" smtClean="0">
                <a:solidFill>
                  <a:srgbClr val="FFFFFF"/>
                </a:solidFill>
              </a:rPr>
              <a:t>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R .</a:t>
            </a:r>
            <a:endParaRPr kumimoji="1" lang="en-US" altLang="zh-CN" sz="3000" kern="0" dirty="0" smtClean="0">
              <a:solidFill>
                <a:srgbClr val="FFFFFF"/>
              </a:solidFill>
              <a:effectLst/>
              <a:latin typeface="Times New Roman"/>
              <a:ea typeface="宋体"/>
              <a:sym typeface="Symbol" panose="05050102010706020507" pitchFamily="18" charset="2"/>
            </a:endParaRPr>
          </a:p>
          <a:p>
            <a:pPr marL="0" indent="0" algn="just">
              <a:spcAft>
                <a:spcPts val="0"/>
              </a:spcAft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</a:t>
            </a:r>
            <a:r>
              <a:rPr kumimoji="1" lang="en-US" altLang="zh-CN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  </a:t>
            </a:r>
            <a:r>
              <a:rPr kumimoji="1" lang="zh-CN" altLang="en-US" sz="3000" kern="0" dirty="0" smtClean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因此</a:t>
            </a:r>
            <a:r>
              <a:rPr lang="en-US" altLang="zh-CN" sz="3000" dirty="0" smtClean="0">
                <a:solidFill>
                  <a:srgbClr val="FFFFFF"/>
                </a:solidFill>
              </a:rPr>
              <a:t> (x, </a:t>
            </a:r>
            <a:r>
              <a:rPr lang="en-US" altLang="zh-CN" sz="3000" dirty="0">
                <a:solidFill>
                  <a:srgbClr val="FFFFFF"/>
                </a:solidFill>
              </a:rPr>
              <a:t>z)</a:t>
            </a:r>
            <a:r>
              <a:rPr kumimoji="1" lang="en-US" altLang="zh-CN" sz="3000" kern="0" dirty="0">
                <a:solidFill>
                  <a:srgbClr val="FFFFFF"/>
                </a:solidFill>
                <a:effectLst/>
                <a:latin typeface="Times New Roman"/>
                <a:ea typeface="宋体"/>
                <a:sym typeface="Symbol" panose="05050102010706020507" pitchFamily="18" charset="2"/>
              </a:rPr>
              <a:t> </a:t>
            </a:r>
            <a:r>
              <a:rPr lang="en-US" altLang="zh-CN" sz="3000" kern="1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3000" kern="100" baseline="30000" dirty="0" smtClean="0">
                <a:solidFill>
                  <a:srgbClr val="FFFFFF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 algn="just">
              <a:spcAft>
                <a:spcPts val="0"/>
              </a:spcAft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r>
              <a:rPr lang="zh-CN" altLang="en-US" sz="3000" dirty="0">
                <a:solidFill>
                  <a:srgbClr val="FFFFFF"/>
                </a:solidFill>
              </a:rPr>
              <a:t>综</a:t>
            </a:r>
            <a:r>
              <a:rPr lang="zh-CN" altLang="en-US" sz="3000" dirty="0" smtClean="0">
                <a:solidFill>
                  <a:srgbClr val="FFFFFF"/>
                </a:solidFill>
              </a:rPr>
              <a:t>上，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</a:t>
            </a:r>
            <a:r>
              <a:rPr lang="zh-CN" altLang="zh-CN" sz="3000" baseline="30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3000" baseline="300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集合</a:t>
            </a:r>
            <a:r>
              <a:rPr lang="zh-CN" altLang="zh-CN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zh-CN" altLang="en-US" sz="3000" dirty="0" smtClean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等价关系。</a:t>
            </a:r>
            <a:endParaRPr lang="en-US" altLang="zh-CN" sz="3000" dirty="0">
              <a:solidFill>
                <a:srgbClr val="FFFFFF"/>
              </a:solidFill>
            </a:endParaRPr>
          </a:p>
          <a:p>
            <a:pPr marL="0" indent="0" algn="just">
              <a:spcAft>
                <a:spcPts val="0"/>
              </a:spcAft>
              <a:buClr>
                <a:srgbClr val="FFFFFF"/>
              </a:buClr>
              <a:buFont typeface="Wingdings" panose="05000000000000000000" pitchFamily="2" charset="2"/>
              <a:buNone/>
              <a:defRPr/>
            </a:pPr>
            <a:endParaRPr lang="zh-CN" altLang="zh-CN" sz="2000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514350" indent="-514350" algn="just">
              <a:spcAft>
                <a:spcPts val="0"/>
              </a:spcAft>
              <a:buFont typeface="Wingdings" panose="05000000000000000000" pitchFamily="2" charset="2"/>
              <a:buAutoNum type="arabicParenR"/>
              <a:defRPr/>
            </a:pPr>
            <a:endParaRPr lang="en-US" altLang="zh-CN" dirty="0" smtClean="0"/>
          </a:p>
          <a:p>
            <a:pPr marL="0" indent="0" algn="just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zh-CN" altLang="zh-CN" sz="2000" kern="100" dirty="0" smtClean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A3569B-DA65-4704-BD8E-A1F813B2936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52168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628650"/>
            <a:ext cx="8929687" cy="5772150"/>
          </a:xfrm>
        </p:spPr>
        <p:txBody>
          <a:bodyPr/>
          <a:lstStyle/>
          <a:p>
            <a:pPr marL="0" lvl="0" indent="0" eaLnBrk="1" hangingPunct="1">
              <a:buClr>
                <a:srgbClr val="FFFFFF"/>
              </a:buClr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上的等价关系，问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是否为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上的等价关系？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是（若简答题，回答是即可；若是证明题需要证明）</a:t>
            </a:r>
            <a:endParaRPr lang="en-US" altLang="zh-CN" sz="28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rgbClr val="FFFFFF"/>
              </a:buClr>
              <a:buNone/>
              <a:defRPr/>
            </a:pP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证明：</a:t>
            </a:r>
            <a:endParaRPr lang="en-US" altLang="zh-CN" sz="28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rgbClr val="FFFFFF"/>
              </a:buClr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自反性：任取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xA,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上的等价关系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知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。</a:t>
            </a:r>
            <a:endParaRPr lang="en-US" altLang="zh-CN" sz="2800" baseline="-250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FFFFFF"/>
              </a:buClr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2)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对称性：若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等价关系，知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y,x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y,x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。</a:t>
            </a:r>
            <a:endParaRPr lang="en-US" altLang="zh-CN" sz="2800" baseline="-250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FFFFFF"/>
              </a:buClr>
              <a:buNone/>
              <a:defRPr/>
            </a:pP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3)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传递性：若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y,z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zh-CN" altLang="en-US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y,z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lang="en-US" altLang="zh-CN" sz="2800" dirty="0" err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y,z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 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因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是集合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等价关系，知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x,z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aseline="-250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8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FFFFFF"/>
              </a:buClr>
              <a:buNone/>
              <a:defRPr/>
            </a:pP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综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上，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zh-CN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R</a:t>
            </a:r>
            <a:r>
              <a:rPr lang="zh-CN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zh-CN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sz="2800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等价关系。</a:t>
            </a:r>
            <a:endParaRPr lang="en-US" altLang="zh-CN" sz="28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Clr>
                <a:srgbClr val="FFFFFF"/>
              </a:buClr>
              <a:buNone/>
              <a:defRPr/>
            </a:pPr>
            <a:endParaRPr lang="en-US" altLang="zh-CN" sz="3000" baseline="-25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rgbClr val="FFFFFF"/>
              </a:buClr>
              <a:buNone/>
              <a:defRPr/>
            </a:pPr>
            <a:endParaRPr lang="en-US" altLang="zh-CN" sz="3000" dirty="0" smtClean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buClr>
                <a:srgbClr val="FFFFFF"/>
              </a:buClr>
              <a:buNone/>
              <a:defRPr/>
            </a:pP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7CBF85-941D-4FD7-9C4F-1E1496A5D6D6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5715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42137" y="2655372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873075"/>
      </p:ext>
    </p:extLst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3751442-32A3-4731-BBBE-2A7466AF14F2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750" y="944563"/>
            <a:ext cx="898525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设集合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A={1, 2, 3, 4, 5, 6, 7}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上的偏序关系如图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请写出集合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上的偏序关系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(1) 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30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∪{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(1,2),(1,3),(1,4),(1,5),(1,6),(</a:t>
            </a:r>
            <a:r>
              <a:rPr lang="zh-CN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1,7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(4,5),(4,6),(</a:t>
            </a:r>
            <a:r>
              <a:rPr lang="zh-CN" altLang="zh-CN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), (5,7),(6,7)}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9626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700213"/>
            <a:ext cx="3094038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752129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3" y="2070100"/>
            <a:ext cx="3094037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FDBEFAFE-BC89-43B0-8F5B-847477AACE22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350" y="685800"/>
            <a:ext cx="8985250" cy="6172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3.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设集合</a:t>
            </a:r>
            <a:r>
              <a:rPr lang="zh-CN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A={1, 2, 3, 4, 5, 6, 7}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上的偏序关系如图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={1, 2, 3}, A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={4, 5, 6, 7}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的最大元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最小元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极大元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极小元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下界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上确界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下确界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2800" dirty="0" smtClean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解：</a:t>
            </a:r>
            <a:endParaRPr lang="en-US" altLang="zh-CN" sz="2800" dirty="0" smtClean="0">
              <a:solidFill>
                <a:srgbClr val="FFC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58750" y="4240213"/>
          <a:ext cx="6934197" cy="2449512"/>
        </p:xfrm>
        <a:graphic>
          <a:graphicData uri="http://schemas.openxmlformats.org/drawingml/2006/table">
            <a:tbl>
              <a:tblPr/>
              <a:tblGrid>
                <a:gridCol w="769615"/>
                <a:gridCol w="769615"/>
                <a:gridCol w="771531"/>
                <a:gridCol w="769615"/>
                <a:gridCol w="771530"/>
                <a:gridCol w="771531"/>
                <a:gridCol w="769615"/>
                <a:gridCol w="771530"/>
                <a:gridCol w="769615"/>
              </a:tblGrid>
              <a:tr h="816504"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集合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最大元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最小元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极大元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极小元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上界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下界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上确界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下确界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816504"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5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2, 3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无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D3FF"/>
                    </a:solidFill>
                  </a:tcPr>
                </a:tc>
              </a:tr>
              <a:tr h="816504">
                <a:tc>
                  <a:txBody>
                    <a:bodyPr/>
                    <a:lstStyle>
                      <a:lvl1pPr marL="215900" indent="-215900"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215900" marR="0" lvl="0" indent="-215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5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2</a:t>
                      </a:r>
                      <a:endParaRPr kumimoji="0" lang="zh-CN" altLang="zh-CN" sz="25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1, 4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7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tx1"/>
                        </a:buClr>
                        <a:buSzPct val="9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1pPr>
                      <a:lvl2pPr marL="742950" indent="-285750">
                        <a:buFont typeface="Times New Roman" panose="02020603050405020304" pitchFamily="18" charset="0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2pPr>
                      <a:lvl3pPr marL="11430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3pPr>
                      <a:lvl4pPr marL="1600200" indent="-228600"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marL="2057400" indent="-228600"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4</a:t>
                      </a:r>
                      <a:endParaRPr kumimoji="0" lang="zh-CN" altLang="zh-CN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8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A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0"/>
            <a:ext cx="8223250" cy="685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593725" y="2409825"/>
            <a:ext cx="8064500" cy="2400657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</p:spPr>
        <p:txBody>
          <a:bodyPr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en-US" altLang="zh-CN" sz="3000" b="1" kern="0" dirty="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极大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元，最小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极小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元，上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界，上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确界，都是部分序集中的元素，不是集合。</a:t>
            </a:r>
            <a:endParaRPr lang="en-US" altLang="zh-CN" sz="3000" b="1" kern="0" dirty="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例如：本题有的同学，极大元写成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{2,3},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最小元写成</a:t>
            </a:r>
            <a:r>
              <a:rPr lang="en-US" altLang="zh-CN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{1}</a:t>
            </a:r>
            <a:r>
              <a:rPr lang="zh-CN" altLang="en-US" sz="3000" b="1" kern="0" dirty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</a:t>
            </a:r>
            <a:r>
              <a:rPr lang="zh-CN" altLang="en-US" sz="3000" b="1" kern="0" dirty="0" smtClean="0">
                <a:solidFill>
                  <a:srgbClr val="00004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，都是错误的。</a:t>
            </a:r>
            <a:endParaRPr lang="en-US" altLang="zh-CN" sz="3000" b="1" kern="0" dirty="0">
              <a:solidFill>
                <a:srgbClr val="000044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160927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24052" y="734105"/>
            <a:ext cx="8713788" cy="482441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  <a:defRPr/>
            </a:pPr>
            <a:r>
              <a:rPr lang="en-US" altLang="zh-CN" dirty="0" smtClean="0"/>
              <a:t>4.</a:t>
            </a:r>
            <a:r>
              <a:rPr lang="zh-CN" altLang="en-US" dirty="0" smtClean="0"/>
              <a:t>设</a:t>
            </a:r>
            <a:r>
              <a:rPr lang="en-US" altLang="zh-CN" dirty="0" smtClean="0"/>
              <a:t>A = {a, b, c}</a:t>
            </a:r>
            <a:r>
              <a:rPr lang="zh-CN" altLang="en-US" dirty="0" smtClean="0"/>
              <a:t>，画出部分序集</a:t>
            </a:r>
            <a:r>
              <a:rPr lang="en-US" altLang="zh-CN" dirty="0" smtClean="0"/>
              <a:t>(2</a:t>
            </a:r>
            <a:r>
              <a:rPr lang="en-US" altLang="zh-CN" baseline="30000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dirty="0" smtClean="0">
                <a:sym typeface="Symbol" panose="05050102010706020507" pitchFamily="18" charset="2"/>
              </a:rPr>
              <a:t></a:t>
            </a:r>
            <a:r>
              <a:rPr lang="en-US" altLang="zh-CN" dirty="0" smtClean="0"/>
              <a:t>)</a:t>
            </a:r>
            <a:r>
              <a:rPr lang="zh-CN" altLang="en-US" dirty="0" smtClean="0"/>
              <a:t> 的</a:t>
            </a:r>
            <a:r>
              <a:rPr lang="en-US" altLang="zh-CN" dirty="0" err="1" smtClean="0"/>
              <a:t>Hasse</a:t>
            </a:r>
            <a:r>
              <a:rPr lang="zh-CN" altLang="en-US" dirty="0" smtClean="0"/>
              <a:t>图，</a:t>
            </a:r>
            <a:endParaRPr lang="en-US" altLang="zh-CN" dirty="0" smtClean="0"/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</a:t>
            </a:r>
            <a:r>
              <a:rPr lang="en-US" altLang="zh-CN" dirty="0" smtClean="0"/>
              <a:t>(1)</a:t>
            </a:r>
            <a:r>
              <a:rPr lang="zh-CN" altLang="en-US" dirty="0" smtClean="0"/>
              <a:t>分别该部分序集的指出最大、最小元和极大、极小元。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(2)</a:t>
            </a:r>
            <a:r>
              <a:rPr lang="zh-CN" altLang="en-US" dirty="0" smtClean="0"/>
              <a:t>对于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A</a:t>
            </a:r>
            <a:r>
              <a:rPr lang="zh-CN" altLang="en-US" dirty="0" smtClean="0"/>
              <a:t>的子集</a:t>
            </a:r>
            <a:r>
              <a:rPr lang="en-US" altLang="zh-CN" dirty="0" smtClean="0"/>
              <a:t>B = {{a}, {b}, {c}}</a:t>
            </a:r>
            <a:r>
              <a:rPr lang="zh-CN" altLang="en-US" dirty="0" smtClean="0"/>
              <a:t>，子集           </a:t>
            </a:r>
            <a:r>
              <a:rPr lang="en-US" altLang="zh-CN" dirty="0" smtClean="0">
                <a:cs typeface="Times New Roman" panose="02020603050405020304" pitchFamily="18" charset="0"/>
              </a:rPr>
              <a:t>B 1= {{a}, {b}},</a:t>
            </a:r>
            <a:r>
              <a:rPr lang="zh-CN" altLang="en-US" dirty="0" smtClean="0">
                <a:cs typeface="Times New Roman" panose="02020603050405020304" pitchFamily="18" charset="0"/>
              </a:rPr>
              <a:t>请分别</a:t>
            </a:r>
            <a:r>
              <a:rPr lang="zh-CN" altLang="en-US" dirty="0" smtClean="0"/>
              <a:t>指出</a:t>
            </a:r>
            <a:r>
              <a:rPr lang="en-US" altLang="zh-CN" dirty="0" smtClean="0"/>
              <a:t>B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B1</a:t>
            </a:r>
            <a:r>
              <a:rPr lang="zh-CN" altLang="en-US" dirty="0" smtClean="0"/>
              <a:t>的所有上界、下界和上确界、下确界。</a:t>
            </a:r>
          </a:p>
        </p:txBody>
      </p:sp>
      <p:sp>
        <p:nvSpPr>
          <p:cNvPr id="110595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05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724E63-F016-43F7-9D1A-86DB44D047E4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9734"/>
            <a:ext cx="8223250" cy="6463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第</a:t>
            </a:r>
            <a:r>
              <a:rPr lang="en-US" altLang="zh-CN" sz="3600" dirty="0" smtClean="0">
                <a:solidFill>
                  <a:srgbClr val="FFC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r>
              <a:rPr lang="zh-CN" altLang="en-US" sz="3600" dirty="0" smtClean="0">
                <a:solidFill>
                  <a:srgbClr val="FFC000"/>
                </a:solidFill>
                <a:effectLst/>
              </a:rPr>
              <a:t>次作业</a:t>
            </a:r>
            <a:endParaRPr lang="zh-CN" altLang="en-US" sz="3600" dirty="0" smtClean="0">
              <a:solidFill>
                <a:srgbClr val="FFC000"/>
              </a:solidFill>
            </a:endParaRPr>
          </a:p>
        </p:txBody>
      </p:sp>
      <p:sp>
        <p:nvSpPr>
          <p:cNvPr id="6" name="TextBox 4"/>
          <p:cNvSpPr txBox="1"/>
          <p:nvPr/>
        </p:nvSpPr>
        <p:spPr>
          <a:xfrm>
            <a:off x="593725" y="2409825"/>
            <a:ext cx="8064500" cy="2954655"/>
          </a:xfrm>
          <a:prstGeom prst="rect">
            <a:avLst/>
          </a:prstGeom>
          <a:solidFill>
            <a:srgbClr val="FFCC00">
              <a:lumMod val="20000"/>
              <a:lumOff val="80000"/>
            </a:srgbClr>
          </a:solidFill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注意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!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：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44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(1</a:t>
            </a:r>
            <a:r>
              <a:rPr lang="en-US" altLang="zh-CN" sz="3000" b="1" kern="0" dirty="0" smtClean="0">
                <a:solidFill>
                  <a:srgbClr val="000044"/>
                </a:solidFill>
              </a:rPr>
              <a:t>)</a:t>
            </a:r>
            <a:r>
              <a:rPr lang="zh-CN" altLang="en-US" sz="3000" b="1" kern="0" dirty="0" smtClean="0">
                <a:solidFill>
                  <a:srgbClr val="000044"/>
                </a:solidFill>
              </a:rPr>
              <a:t>没有注意到</a:t>
            </a:r>
            <a:r>
              <a:rPr kumimoji="1" lang="en-US" altLang="zh-CN" sz="3000" b="1" kern="0" dirty="0" smtClean="0">
                <a:solidFill>
                  <a:srgbClr val="000066">
                    <a:lumMod val="50000"/>
                  </a:srgbClr>
                </a:solidFill>
                <a:sym typeface="Symbol" panose="05050102010706020507" pitchFamily="18" charset="2"/>
              </a:rPr>
              <a:t></a:t>
            </a:r>
            <a:r>
              <a:rPr kumimoji="1" lang="zh-CN" altLang="en-US" sz="3000" b="1" kern="0" smtClean="0">
                <a:solidFill>
                  <a:srgbClr val="000066">
                    <a:lumMod val="50000"/>
                  </a:srgbClr>
                </a:solidFill>
                <a:sym typeface="Symbol" panose="05050102010706020507" pitchFamily="18" charset="2"/>
              </a:rPr>
              <a:t>和的区别，整个哈斯图画反了。</a:t>
            </a:r>
            <a:endParaRPr kumimoji="0" lang="en-US" altLang="zh-CN" sz="3000" b="1" i="0" u="none" strike="noStrike" kern="0" cap="none" spc="0" normalizeH="0" baseline="0" noProof="0" dirty="0" smtClean="0">
              <a:ln>
                <a:noFill/>
              </a:ln>
              <a:solidFill>
                <a:srgbClr val="00004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(2)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最大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极大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元，最小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极小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元，上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下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界，上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下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确界，都是部分序集中的元素，不是集合。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44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(3)</a:t>
            </a: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例如：本题有的同学，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极大元写成 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{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  <a:sym typeface="Symbol" panose="05050102010706020507" pitchFamily="18" charset="2"/>
              </a:rPr>
              <a:t></a:t>
            </a: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},</a:t>
            </a:r>
            <a:r>
              <a:rPr kumimoji="0" lang="zh-CN" altLang="en-US" sz="3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44"/>
                </a:solidFill>
                <a:effectLst/>
                <a:uLnTx/>
                <a:uFillTx/>
              </a:rPr>
              <a:t> 是错误的。</a:t>
            </a: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rgbClr val="000044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5173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6225"/>
            <a:ext cx="9144000" cy="1385888"/>
          </a:xfrm>
        </p:spPr>
        <p:txBody>
          <a:bodyPr/>
          <a:lstStyle/>
          <a:p>
            <a:pPr>
              <a:defRPr/>
            </a:pPr>
            <a:r>
              <a:rPr lang="zh-CN" altLang="en-US" sz="3600" dirty="0" smtClean="0">
                <a:latin typeface="+mn-lt"/>
              </a:rPr>
              <a:t>设</a:t>
            </a:r>
            <a:r>
              <a:rPr lang="en-US" altLang="zh-CN" sz="3600" dirty="0" smtClean="0">
                <a:latin typeface="+mn-lt"/>
              </a:rPr>
              <a:t>A = {a, b, c}</a:t>
            </a:r>
            <a:r>
              <a:rPr lang="zh-CN" altLang="en-US" sz="3600" dirty="0" smtClean="0">
                <a:latin typeface="+mn-lt"/>
              </a:rPr>
              <a:t>，部分序集</a:t>
            </a:r>
            <a:r>
              <a:rPr lang="en-US" altLang="zh-CN" sz="3600" dirty="0" smtClean="0">
                <a:latin typeface="+mn-lt"/>
              </a:rPr>
              <a:t>(2</a:t>
            </a:r>
            <a:r>
              <a:rPr lang="en-US" altLang="zh-CN" sz="3600" baseline="30000" dirty="0" smtClean="0">
                <a:latin typeface="+mn-lt"/>
              </a:rPr>
              <a:t>A</a:t>
            </a:r>
            <a:r>
              <a:rPr lang="en-US" altLang="zh-CN" sz="3600" dirty="0" smtClean="0">
                <a:latin typeface="+mn-lt"/>
              </a:rPr>
              <a:t>, </a:t>
            </a:r>
            <a:r>
              <a:rPr lang="en-US" altLang="zh-CN" sz="3600" dirty="0" smtClean="0">
                <a:sym typeface="Symbol" pitchFamily="18" charset="2"/>
              </a:rPr>
              <a:t></a:t>
            </a:r>
            <a:r>
              <a:rPr lang="en-US" altLang="zh-CN" sz="3600" dirty="0" smtClean="0">
                <a:latin typeface="+mn-lt"/>
              </a:rPr>
              <a:t>)</a:t>
            </a:r>
            <a:r>
              <a:rPr lang="zh-CN" altLang="en-US" sz="3600" dirty="0" smtClean="0">
                <a:latin typeface="+mn-lt"/>
              </a:rPr>
              <a:t>的哈斯图</a:t>
            </a:r>
            <a:r>
              <a:rPr lang="zh-CN" altLang="en-US" dirty="0" smtClean="0">
                <a:latin typeface="+mn-lt"/>
              </a:rPr>
              <a:t/>
            </a:r>
            <a:br>
              <a:rPr lang="zh-CN" altLang="en-US" dirty="0" smtClean="0">
                <a:latin typeface="+mn-lt"/>
              </a:rPr>
            </a:br>
            <a:endParaRPr lang="zh-CN" altLang="en-US" dirty="0">
              <a:latin typeface="+mn-lt"/>
            </a:endParaRPr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>
          <a:xfrm>
            <a:off x="304800" y="1125538"/>
            <a:ext cx="8839200" cy="5470525"/>
          </a:xfrm>
        </p:spPr>
        <p:txBody>
          <a:bodyPr/>
          <a:lstStyle/>
          <a:p>
            <a:r>
              <a:rPr lang="en-US" altLang="zh-CN" smtClean="0"/>
              <a:t>.</a:t>
            </a:r>
            <a:endParaRPr lang="zh-CN" altLang="en-US" smtClean="0"/>
          </a:p>
        </p:txBody>
      </p:sp>
      <p:grpSp>
        <p:nvGrpSpPr>
          <p:cNvPr id="111620" name="Group 48"/>
          <p:cNvGrpSpPr>
            <a:grpSpLocks/>
          </p:cNvGrpSpPr>
          <p:nvPr/>
        </p:nvGrpSpPr>
        <p:grpSpPr bwMode="auto">
          <a:xfrm>
            <a:off x="1579563" y="1052513"/>
            <a:ext cx="6061075" cy="5805487"/>
            <a:chOff x="672" y="0"/>
            <a:chExt cx="2609" cy="2179"/>
          </a:xfrm>
        </p:grpSpPr>
        <p:sp>
          <p:nvSpPr>
            <p:cNvPr id="111623" name="Oval 38"/>
            <p:cNvSpPr>
              <a:spLocks noChangeArrowheads="1"/>
            </p:cNvSpPr>
            <p:nvPr/>
          </p:nvSpPr>
          <p:spPr bwMode="auto">
            <a:xfrm>
              <a:off x="1838" y="1097"/>
              <a:ext cx="40" cy="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2400" b="0">
                <a:solidFill>
                  <a:srgbClr val="FFFFFF"/>
                </a:solidFill>
              </a:endParaRPr>
            </a:p>
          </p:txBody>
        </p:sp>
        <p:grpSp>
          <p:nvGrpSpPr>
            <p:cNvPr id="111624" name="Group 47"/>
            <p:cNvGrpSpPr>
              <a:grpSpLocks/>
            </p:cNvGrpSpPr>
            <p:nvPr/>
          </p:nvGrpSpPr>
          <p:grpSpPr bwMode="auto">
            <a:xfrm>
              <a:off x="672" y="0"/>
              <a:ext cx="2609" cy="2179"/>
              <a:chOff x="672" y="0"/>
              <a:chExt cx="2609" cy="2179"/>
            </a:xfrm>
          </p:grpSpPr>
          <p:grpSp>
            <p:nvGrpSpPr>
              <p:cNvPr id="111625" name="Group 46"/>
              <p:cNvGrpSpPr>
                <a:grpSpLocks/>
              </p:cNvGrpSpPr>
              <p:nvPr/>
            </p:nvGrpSpPr>
            <p:grpSpPr bwMode="auto">
              <a:xfrm>
                <a:off x="672" y="0"/>
                <a:ext cx="2609" cy="2179"/>
                <a:chOff x="672" y="0"/>
                <a:chExt cx="2609" cy="2179"/>
              </a:xfrm>
            </p:grpSpPr>
            <p:sp>
              <p:nvSpPr>
                <p:cNvPr id="111628" name="Line 24"/>
                <p:cNvSpPr>
                  <a:spLocks noChangeShapeType="1"/>
                </p:cNvSpPr>
                <p:nvPr/>
              </p:nvSpPr>
              <p:spPr bwMode="auto">
                <a:xfrm>
                  <a:off x="2716" y="720"/>
                  <a:ext cx="0" cy="57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kumimoji="1" lang="zh-CN" altLang="en-US" sz="2400">
                    <a:solidFill>
                      <a:srgbClr val="FFFFFF"/>
                    </a:solidFill>
                  </a:endParaRPr>
                </a:p>
              </p:txBody>
            </p:sp>
            <p:grpSp>
              <p:nvGrpSpPr>
                <p:cNvPr id="111629" name="Group 45"/>
                <p:cNvGrpSpPr>
                  <a:grpSpLocks/>
                </p:cNvGrpSpPr>
                <p:nvPr/>
              </p:nvGrpSpPr>
              <p:grpSpPr bwMode="auto">
                <a:xfrm>
                  <a:off x="672" y="0"/>
                  <a:ext cx="2609" cy="2179"/>
                  <a:chOff x="672" y="0"/>
                  <a:chExt cx="2609" cy="2179"/>
                </a:xfrm>
              </p:grpSpPr>
              <p:sp>
                <p:nvSpPr>
                  <p:cNvPr id="111630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720"/>
                    <a:ext cx="41" cy="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5000"/>
                      <a:buFont typeface="Wingdings" panose="05000000000000000000" pitchFamily="2" charset="2"/>
                      <a:buChar char="v"/>
                      <a:defRPr kumimoji="1" sz="3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 b="0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11631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1005" y="1241"/>
                    <a:ext cx="41" cy="55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85000"/>
                      <a:buFont typeface="Wingdings" panose="05000000000000000000" pitchFamily="2" charset="2"/>
                      <a:buChar char="v"/>
                      <a:defRPr kumimoji="1" sz="36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hlink"/>
                      </a:buClr>
                      <a:buSzPct val="65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lang="zh-CN" altLang="en-US" sz="2400" b="0">
                      <a:solidFill>
                        <a:srgbClr val="FFFFFF"/>
                      </a:solidFill>
                    </a:endParaRPr>
                  </a:p>
                </p:txBody>
              </p:sp>
              <p:grpSp>
                <p:nvGrpSpPr>
                  <p:cNvPr id="111632" name="Group 44"/>
                  <p:cNvGrpSpPr>
                    <a:grpSpLocks/>
                  </p:cNvGrpSpPr>
                  <p:nvPr/>
                </p:nvGrpSpPr>
                <p:grpSpPr bwMode="auto">
                  <a:xfrm>
                    <a:off x="672" y="0"/>
                    <a:ext cx="2609" cy="2179"/>
                    <a:chOff x="672" y="0"/>
                    <a:chExt cx="2609" cy="2179"/>
                  </a:xfrm>
                </p:grpSpPr>
                <p:sp>
                  <p:nvSpPr>
                    <p:cNvPr id="111633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051" y="720"/>
                      <a:ext cx="0" cy="57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kumimoji="1" lang="zh-CN" altLang="en-US" sz="2400">
                        <a:solidFill>
                          <a:srgbClr val="FFFFFF"/>
                        </a:solidFill>
                      </a:endParaRPr>
                    </a:p>
                  </p:txBody>
                </p:sp>
                <p:grpSp>
                  <p:nvGrpSpPr>
                    <p:cNvPr id="111634" name="Group 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0"/>
                      <a:ext cx="2609" cy="2179"/>
                      <a:chOff x="672" y="0"/>
                      <a:chExt cx="2609" cy="2179"/>
                    </a:xfrm>
                  </p:grpSpPr>
                  <p:sp>
                    <p:nvSpPr>
                      <p:cNvPr id="111636" name="Line 16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884" y="723"/>
                        <a:ext cx="832" cy="432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grpSp>
                    <p:nvGrpSpPr>
                      <p:cNvPr id="111637" name="Group 4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051" y="288"/>
                        <a:ext cx="1665" cy="1440"/>
                        <a:chOff x="1051" y="288"/>
                        <a:chExt cx="1665" cy="1440"/>
                      </a:xfrm>
                    </p:grpSpPr>
                    <p:sp>
                      <p:nvSpPr>
                        <p:cNvPr id="111652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67" y="676"/>
                          <a:ext cx="370" cy="30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{b}</a:t>
                          </a:r>
                        </a:p>
                      </p:txBody>
                    </p:sp>
                    <p:sp>
                      <p:nvSpPr>
                        <p:cNvPr id="111653" name="Line 1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>
                          <a:off x="1051" y="288"/>
                          <a:ext cx="833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654" name="Line 1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84" y="288"/>
                          <a:ext cx="832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655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884" y="1152"/>
                          <a:ext cx="0" cy="576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656" name="Text Box 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87" y="1112"/>
                          <a:ext cx="545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{a,c}</a:t>
                          </a:r>
                        </a:p>
                      </p:txBody>
                    </p:sp>
                  </p:grpSp>
                  <p:sp>
                    <p:nvSpPr>
                      <p:cNvPr id="111638" name="Line 2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884" y="288"/>
                        <a:ext cx="0" cy="57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pPr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endParaRPr kumimoji="1" lang="zh-CN" altLang="en-US" sz="2400">
                          <a:solidFill>
                            <a:srgbClr val="FFFFFF"/>
                          </a:solidFill>
                        </a:endParaRPr>
                      </a:p>
                    </p:txBody>
                  </p:sp>
                  <p:grpSp>
                    <p:nvGrpSpPr>
                      <p:cNvPr id="111639" name="Group 4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672" y="0"/>
                        <a:ext cx="2609" cy="2179"/>
                        <a:chOff x="672" y="0"/>
                        <a:chExt cx="2609" cy="2179"/>
                      </a:xfrm>
                    </p:grpSpPr>
                    <p:sp>
                      <p:nvSpPr>
                        <p:cNvPr id="111640" name="Line 15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051" y="723"/>
                          <a:ext cx="833" cy="432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pPr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:endParaRPr kumimoji="1" lang="zh-CN" altLang="en-US" sz="240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grpSp>
                      <p:nvGrpSpPr>
                        <p:cNvPr id="111641" name="Group 4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051" y="861"/>
                          <a:ext cx="1665" cy="867"/>
                          <a:chOff x="1051" y="861"/>
                          <a:chExt cx="1665" cy="867"/>
                        </a:xfrm>
                      </p:grpSpPr>
                      <p:sp>
                        <p:nvSpPr>
                          <p:cNvPr id="111648" name="Line 1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051" y="861"/>
                            <a:ext cx="833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kumimoji="1" lang="zh-CN" altLang="en-US" sz="240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1649" name="Line 1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884" y="861"/>
                            <a:ext cx="832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kumimoji="1" lang="zh-CN" altLang="en-US" sz="240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1650" name="Line 20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1051" y="1296"/>
                            <a:ext cx="833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kumimoji="1" lang="zh-CN" altLang="en-US" sz="240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1651" name="Line 2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 flipH="1">
                            <a:off x="1884" y="1296"/>
                            <a:ext cx="832" cy="432"/>
                          </a:xfrm>
                          <a:prstGeom prst="line">
                            <a:avLst/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pPr eaLnBrk="0" fontAlgn="base" hangingPunct="0"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</a:pPr>
                            <a:endParaRPr kumimoji="1" lang="zh-CN" altLang="en-US" sz="2400">
                              <a:solidFill>
                                <a:srgbClr val="FFFFFF"/>
                              </a:solidFill>
                            </a:endParaRPr>
                          </a:p>
                        </p:txBody>
                      </p:sp>
                    </p:grpSp>
                    <p:sp>
                      <p:nvSpPr>
                        <p:cNvPr id="111642" name="Text Box 26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05" y="0"/>
                          <a:ext cx="308" cy="29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lang="zh-CN" altLang="en-US" sz="2800" b="0">
                              <a:solidFill>
                                <a:srgbClr val="FFFFFF"/>
                              </a:solidFill>
                              <a:ea typeface="华文新魏" panose="02010800040101010101" pitchFamily="2" charset="-122"/>
                              <a:sym typeface="Symbol" panose="05050102010706020507" pitchFamily="18" charset="2"/>
                            </a:rPr>
                            <a:t></a:t>
                          </a:r>
                          <a:endParaRPr lang="en-US" altLang="zh-CN" sz="2800" b="0">
                            <a:solidFill>
                              <a:srgbClr val="FFFFFF"/>
                            </a:solidFill>
                            <a:ea typeface="华文新魏" panose="02010800040101010101" pitchFamily="2" charset="-122"/>
                            <a:sym typeface="Symbol" panose="05050102010706020507" pitchFamily="18" charset="2"/>
                          </a:endParaRPr>
                        </a:p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0" lang="en-US" altLang="zh-CN" sz="2800" b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643" name="Text Box 27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720" y="622"/>
                          <a:ext cx="372" cy="31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{a}</a:t>
                          </a:r>
                        </a:p>
                      </p:txBody>
                    </p:sp>
                    <p:sp>
                      <p:nvSpPr>
                        <p:cNvPr id="111644" name="Text Box 28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735" y="595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{c}</a:t>
                          </a:r>
                        </a:p>
                      </p:txBody>
                    </p:sp>
                    <p:sp>
                      <p:nvSpPr>
                        <p:cNvPr id="111645" name="Text Box 29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672" y="1145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{a,b}</a:t>
                          </a:r>
                        </a:p>
                      </p:txBody>
                    </p:sp>
                    <p:sp>
                      <p:nvSpPr>
                        <p:cNvPr id="111646" name="Text Box 30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11" y="1734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{a,b,c}</a:t>
                          </a:r>
                        </a:p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endParaRPr kumimoji="0" lang="en-US" altLang="zh-CN" sz="2800" b="0">
                            <a:solidFill>
                              <a:srgbClr val="FFFFFF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11647" name="Text Box 31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7" y="1145"/>
                          <a:ext cx="546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333399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85000"/>
                            <a:buFont typeface="Wingdings" panose="05000000000000000000" pitchFamily="2" charset="2"/>
                            <a:buChar char="v"/>
                            <a:defRPr kumimoji="1" sz="3600" b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70000"/>
                            <a:buFont typeface="Wingdings" panose="05000000000000000000" pitchFamily="2" charset="2"/>
                            <a:buChar char="l"/>
                            <a:defRPr kumimoji="1" sz="28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hlink"/>
                            </a:buClr>
                            <a:buSzPct val="65000"/>
                            <a:buFont typeface="Wingdings" panose="05000000000000000000" pitchFamily="2" charset="2"/>
                            <a:buChar char="l"/>
                            <a:defRPr kumimoji="1" sz="24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2"/>
                            </a:buClr>
                            <a:buSzPct val="60000"/>
                            <a:buFont typeface="Wingdings" panose="05000000000000000000" pitchFamily="2" charset="2"/>
                            <a:buChar char="l"/>
                            <a:defRPr kumimoji="1" sz="200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algn="just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</a:pPr>
                          <a:r>
                            <a:rPr kumimoji="0" lang="en-US" altLang="zh-CN" sz="2800" b="0">
                              <a:solidFill>
                                <a:srgbClr val="FFFFFF"/>
                              </a:solidFill>
                            </a:rPr>
                            <a:t> {b,c}</a:t>
                          </a:r>
                        </a:p>
                      </p:txBody>
                    </p:sp>
                  </p:grpSp>
                </p:grpSp>
                <p:sp>
                  <p:nvSpPr>
                    <p:cNvPr id="111635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8" y="809"/>
                      <a:ext cx="40" cy="55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Wingdings" panose="05000000000000000000" pitchFamily="2" charset="2"/>
                        <a:buChar char="v"/>
                        <a:defRPr kumimoji="1" sz="36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buChar char="l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lang="zh-CN" altLang="en-US" sz="2400" b="0">
                        <a:solidFill>
                          <a:srgbClr val="FFFFFF"/>
                        </a:solidFill>
                      </a:endParaRPr>
                    </a:p>
                  </p:txBody>
                </p:sp>
              </p:grpSp>
            </p:grpSp>
          </p:grpSp>
          <p:sp>
            <p:nvSpPr>
              <p:cNvPr id="111626" name="Oval 37"/>
              <p:cNvSpPr>
                <a:spLocks noChangeArrowheads="1"/>
              </p:cNvSpPr>
              <p:nvPr/>
            </p:nvSpPr>
            <p:spPr bwMode="auto">
              <a:xfrm>
                <a:off x="2670" y="665"/>
                <a:ext cx="41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1627" name="Oval 39"/>
              <p:cNvSpPr>
                <a:spLocks noChangeArrowheads="1"/>
              </p:cNvSpPr>
              <p:nvPr/>
            </p:nvSpPr>
            <p:spPr bwMode="auto">
              <a:xfrm>
                <a:off x="2670" y="1241"/>
                <a:ext cx="41" cy="5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5000"/>
                  <a:buFont typeface="Wingdings" panose="05000000000000000000" pitchFamily="2" charset="2"/>
                  <a:buChar char="v"/>
                  <a:defRPr kumimoji="1" sz="3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476375" y="2492375"/>
            <a:ext cx="5959475" cy="1008063"/>
          </a:xfrm>
          <a:prstGeom prst="rect">
            <a:avLst/>
          </a:prstGeom>
          <a:noFill/>
          <a:ln w="34925" algn="ctr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690688" y="2709863"/>
            <a:ext cx="3670300" cy="644525"/>
          </a:xfrm>
          <a:prstGeom prst="rect">
            <a:avLst/>
          </a:prstGeom>
          <a:noFill/>
          <a:ln w="44450" algn="ctr">
            <a:solidFill>
              <a:schemeClr val="tx2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2400" b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40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内容占位符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15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设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A = {a, b, c}</a:t>
            </a: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，部分序集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(2</a:t>
            </a:r>
            <a:r>
              <a:rPr lang="en-US" altLang="zh-CN" baseline="3000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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) </a:t>
            </a: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：</a:t>
            </a:r>
            <a:endParaRPr lang="en-US" altLang="zh-CN" smtClean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最大元（极大元）：</a:t>
            </a:r>
            <a:r>
              <a:rPr lang="zh-CN" altLang="en-US" smtClean="0">
                <a:ea typeface="华文新魏" panose="020108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最小元（极小元）：</a:t>
            </a:r>
            <a:r>
              <a:rPr lang="zh-CN" altLang="en-US" smtClean="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{a,b,c}</a:t>
            </a:r>
            <a:endParaRPr lang="en-US" altLang="zh-CN" smtClean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对于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的子集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B = {{a}, {b}, {c}}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cs typeface="Times New Roman" panose="02020603050405020304" pitchFamily="18" charset="0"/>
              </a:rPr>
              <a:t>上界：</a:t>
            </a:r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mtClean="0">
                <a:cs typeface="Times New Roman" panose="02020603050405020304" pitchFamily="18" charset="0"/>
              </a:rPr>
              <a:t>；       上确界：</a:t>
            </a:r>
            <a:r>
              <a:rPr lang="en-US" altLang="zh-CN" smtClean="0">
                <a:cs typeface="Times New Roman" panose="02020603050405020304" pitchFamily="18" charset="0"/>
              </a:rPr>
              <a:t>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en-US" altLang="zh-CN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 下界：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{a, b, c};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下确界：</a:t>
            </a:r>
            <a:r>
              <a:rPr lang="en-US" altLang="zh-CN" smtClean="0">
                <a:cs typeface="Times New Roman" panose="02020603050405020304" pitchFamily="18" charset="0"/>
              </a:rPr>
              <a:t>{a, b, c} </a:t>
            </a:r>
            <a:endParaRPr lang="en-US" altLang="zh-CN" smtClean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对于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aseline="30000" smtClean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mtClean="0">
                <a:solidFill>
                  <a:schemeClr val="tx2"/>
                </a:solidFill>
                <a:cs typeface="Times New Roman" panose="02020603050405020304" pitchFamily="18" charset="0"/>
              </a:rPr>
              <a:t>的子集</a:t>
            </a:r>
            <a:r>
              <a:rPr lang="en-US" altLang="zh-CN" smtClean="0">
                <a:solidFill>
                  <a:schemeClr val="tx2"/>
                </a:solidFill>
                <a:cs typeface="Times New Roman" panose="02020603050405020304" pitchFamily="18" charset="0"/>
              </a:rPr>
              <a:t>B 1= {{a}, {b}}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上界</a:t>
            </a:r>
            <a:r>
              <a:rPr lang="en-US" altLang="zh-CN" smtClean="0">
                <a:cs typeface="Times New Roman" panose="02020603050405020304" pitchFamily="18" charset="0"/>
              </a:rPr>
              <a:t>: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 </a:t>
            </a:r>
            <a:r>
              <a:rPr lang="zh-CN" altLang="en-US" smtClean="0">
                <a:cs typeface="Times New Roman" panose="02020603050405020304" pitchFamily="18" charset="0"/>
              </a:rPr>
              <a:t>；    上确界</a:t>
            </a:r>
            <a:r>
              <a:rPr lang="en-US" altLang="zh-CN" smtClean="0">
                <a:cs typeface="Times New Roman" panose="02020603050405020304" pitchFamily="18" charset="0"/>
              </a:rPr>
              <a:t>: 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</a:t>
            </a:r>
            <a:endParaRPr lang="zh-CN" altLang="en-US" smtClean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cs typeface="Times New Roman" panose="02020603050405020304" pitchFamily="18" charset="0"/>
              </a:rPr>
              <a:t>下界</a:t>
            </a:r>
            <a:r>
              <a:rPr lang="en-US" altLang="zh-CN" smtClean="0">
                <a:cs typeface="Times New Roman" panose="02020603050405020304" pitchFamily="18" charset="0"/>
              </a:rPr>
              <a:t>: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mtClean="0">
                <a:cs typeface="Times New Roman" panose="02020603050405020304" pitchFamily="18" charset="0"/>
              </a:rPr>
              <a:t>{a,b} {a,b,c} </a:t>
            </a:r>
            <a:r>
              <a:rPr lang="en-US" altLang="zh-CN" smtClean="0"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r>
              <a:rPr lang="zh-CN" altLang="en-US" smtClean="0">
                <a:cs typeface="Times New Roman" panose="02020603050405020304" pitchFamily="18" charset="0"/>
                <a:sym typeface="Symbol" panose="05050102010706020507" pitchFamily="18" charset="2"/>
              </a:rPr>
              <a:t>下确界：</a:t>
            </a:r>
            <a:r>
              <a:rPr lang="en-US" altLang="zh-CN" smtClean="0">
                <a:cs typeface="Times New Roman" panose="02020603050405020304" pitchFamily="18" charset="0"/>
              </a:rPr>
              <a:t>{a,b} </a:t>
            </a:r>
            <a:endParaRPr lang="zh-CN" altLang="en-US" smtClean="0">
              <a:cs typeface="Times New Roman" panose="02020603050405020304" pitchFamily="18" charset="0"/>
            </a:endParaRPr>
          </a:p>
        </p:txBody>
      </p:sp>
      <p:sp>
        <p:nvSpPr>
          <p:cNvPr id="112643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1264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2E096F-F31A-4A03-81D1-DBE89AC9BBA0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2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LiSanfinalll">
  <a:themeElements>
    <a:clrScheme name="LiSanfinalll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LiSanfinalll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iSanfinalll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anfinall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1109</Words>
  <Application>Microsoft Office PowerPoint</Application>
  <PresentationFormat>全屏显示(4:3)</PresentationFormat>
  <Paragraphs>112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Arial Unicode MS</vt:lpstr>
      <vt:lpstr>华文新魏</vt:lpstr>
      <vt:lpstr>楷体_GB2312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2_LiSanfinalll</vt:lpstr>
      <vt:lpstr>3_LiSanfinalll</vt:lpstr>
      <vt:lpstr>4_LiSanfinalll</vt:lpstr>
      <vt:lpstr>3_Network Blitz</vt:lpstr>
      <vt:lpstr>7_Network Blitz</vt:lpstr>
      <vt:lpstr>第2次作业</vt:lpstr>
      <vt:lpstr>第2次作业</vt:lpstr>
      <vt:lpstr>第2次作业</vt:lpstr>
      <vt:lpstr>第2次作业</vt:lpstr>
      <vt:lpstr>第2次作业</vt:lpstr>
      <vt:lpstr>第2次作业</vt:lpstr>
      <vt:lpstr>设A = {a, b, c}，部分序集(2A, )的哈斯图 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第2次作业</dc:title>
  <dc:creator>Windows 用户</dc:creator>
  <cp:lastModifiedBy>Windows 用户</cp:lastModifiedBy>
  <cp:revision>10</cp:revision>
  <dcterms:created xsi:type="dcterms:W3CDTF">2022-03-29T03:52:06Z</dcterms:created>
  <dcterms:modified xsi:type="dcterms:W3CDTF">2022-03-30T04:00:41Z</dcterms:modified>
</cp:coreProperties>
</file>