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sldIdLst>
    <p:sldId id="257" r:id="rId4"/>
    <p:sldId id="266" r:id="rId5"/>
    <p:sldId id="259" r:id="rId6"/>
    <p:sldId id="260" r:id="rId7"/>
    <p:sldId id="261" r:id="rId8"/>
    <p:sldId id="262" r:id="rId9"/>
    <p:sldId id="267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AD1FB-4FB8-463B-BC33-F7941F67160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A4CA-DD32-42E4-838A-3CC882EA041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31192-2D5B-40E5-B7FC-39CCE5C4770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6E77-BEAA-4679-9852-25F04AFF9CB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9EAB-06BF-4E56-9BA5-402C0B9C7A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3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E8B7B-1B88-498F-86D6-1482441D69C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CEC5-D4CC-4584-A07D-9635070E028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6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2F74-A956-4924-ACAB-191039496DD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F7D8-9BD9-4636-AEB2-A26451D24C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8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02C4-4BE9-4DCA-B25E-BFAC8FEF879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0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27A55-10B6-4EF2-8DFD-8A6C22301B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D2734-9DAA-4C59-B5C5-469C72FB904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4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02437-DBDC-4E62-A366-6B27C6EE22A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59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A3E9-408A-4AB5-8B18-6A8E79B52CA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03EF-92F5-4083-A112-BB0B3643403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04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BE97-4C8A-4796-841B-33C85314C02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07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7197-FE65-46D2-9BDD-E5873577950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4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6CE8-110E-4182-BD26-04334F7D535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2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9A08-65AD-41D3-9359-D305BD514BC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608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7AD24-2EA3-4F47-8F0F-4A1A0CB9112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78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CE47F-B220-4901-A9D0-A5C77B7454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82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4FFDE-E13F-4D87-BCF7-9503F5654BC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EAC72-033B-4F72-9F82-0E05C6CA057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8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08F39-CB85-4E6D-9D8C-AD0BFE15F6B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70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7F480-0429-4B5C-8116-EBA2C88B03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2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5F22-3E04-402A-9A5E-BC84EA3FE9A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6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170D-C8E0-4C5E-9D85-24D64FDF497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68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CAFE6-64BF-4CB3-BCDD-9E5DF1C56EC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629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ED1D-BDBD-4C79-ADBA-FB12FF7D4BF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52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39956-714B-4474-91D6-8A2F50073D8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69A44-FCB2-4193-BD97-B48CDB7802A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ECA8-6351-4213-8B02-F5A1EDDCDD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FB30-9903-457A-A5A5-65168194943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4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8ECA1-75EC-4512-82F4-A9949E0390D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C0BF-3297-4304-B22D-6D9D2818B27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75D2-7B96-4E1F-82B9-24CB04B7FAF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1161F-0848-4316-9D9F-EAEF6648F925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425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93C34-60CF-4152-B2AC-151225DE4E46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039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1C344-240E-4569-AEDE-DDE41D7E1BBA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188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0" y="228600"/>
            <a:ext cx="8841921" cy="6224588"/>
          </a:xfrm>
        </p:spPr>
        <p:txBody>
          <a:bodyPr/>
          <a:lstStyle/>
          <a:p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请利用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算法求下面权图中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点到其它各点的最短路及其距离（须给出详细的解题步骤，以及最终求出的最短路线、距离）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endParaRPr lang="zh-CN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36867" name="Object 8"/>
          <p:cNvGraphicFramePr>
            <a:graphicFrameLocks noChangeAspect="1"/>
          </p:cNvGraphicFramePr>
          <p:nvPr/>
        </p:nvGraphicFramePr>
        <p:xfrm>
          <a:off x="1295400" y="2133600"/>
          <a:ext cx="623252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902756" imgH="2567940" progId="Visio.Drawing.11">
                  <p:embed/>
                </p:oleObj>
              </mc:Choice>
              <mc:Fallback>
                <p:oleObj name="Visio" r:id="rId3" imgW="4902756" imgH="25679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232525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3663"/>
            <a:ext cx="8839200" cy="6192837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l</a:t>
            </a:r>
            <a:r>
              <a:rPr lang="en-US" altLang="zh-CN" sz="3200" dirty="0" smtClean="0"/>
              <a:t>(C2)=w(C1C2)= 50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l(C3)=w(C1C3)=</a:t>
            </a:r>
            <a:r>
              <a:rPr kumimoji="0" lang="en-US" altLang="zh-CN" sz="3200" kern="1200" dirty="0" smtClean="0">
                <a:latin typeface="宋体" charset="-122"/>
              </a:rPr>
              <a:t>∞</a:t>
            </a:r>
            <a:endParaRPr kumimoji="0" lang="zh-CN" altLang="en-US" sz="3200" kern="1200" dirty="0">
              <a:latin typeface="宋体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l(C4)=w(C1C4) =40</a:t>
            </a:r>
            <a:endParaRPr lang="zh-CN" altLang="en-US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l(C5)= w(C1C5)=25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l(C6)=w(C1C6) =</a:t>
            </a:r>
            <a:r>
              <a:rPr lang="en-US" altLang="zh-CN" sz="3200" dirty="0" smtClean="0">
                <a:solidFill>
                  <a:schemeClr val="tx2"/>
                </a:solidFill>
              </a:rPr>
              <a:t>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C1</a:t>
            </a:r>
            <a:r>
              <a:rPr lang="zh-CN" altLang="en-US" sz="3200" dirty="0">
                <a:solidFill>
                  <a:srgbClr val="FFFFFF"/>
                </a:solidFill>
              </a:rPr>
              <a:t>到</a:t>
            </a:r>
            <a:r>
              <a:rPr lang="en-US" altLang="zh-CN" sz="3200" dirty="0" smtClean="0">
                <a:solidFill>
                  <a:srgbClr val="FFFFFF"/>
                </a:solidFill>
              </a:rPr>
              <a:t>C6</a:t>
            </a:r>
            <a:r>
              <a:rPr lang="zh-CN" altLang="en-US" sz="3200" dirty="0" smtClean="0">
                <a:solidFill>
                  <a:srgbClr val="FFFFFF"/>
                </a:solidFill>
              </a:rPr>
              <a:t>的</a:t>
            </a:r>
            <a:r>
              <a:rPr lang="zh-CN" altLang="en-US" sz="3200" dirty="0">
                <a:solidFill>
                  <a:srgbClr val="FFFFFF"/>
                </a:solidFill>
              </a:rPr>
              <a:t>最短路：</a:t>
            </a:r>
            <a:r>
              <a:rPr lang="en-US" altLang="zh-CN" sz="3200" dirty="0">
                <a:solidFill>
                  <a:srgbClr val="FFFFFF"/>
                </a:solidFill>
              </a:rPr>
              <a:t>(</a:t>
            </a:r>
            <a:r>
              <a:rPr lang="en-US" altLang="zh-CN" sz="3200" dirty="0" smtClean="0">
                <a:solidFill>
                  <a:srgbClr val="FFFFFF"/>
                </a:solidFill>
              </a:rPr>
              <a:t>C1,C6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) </a:t>
            </a:r>
            <a:r>
              <a:rPr lang="en-US" altLang="zh-CN" sz="3200" dirty="0">
                <a:solidFill>
                  <a:srgbClr val="FFFFFF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3200" dirty="0">
                <a:solidFill>
                  <a:srgbClr val="FFFFFF"/>
                </a:solidFill>
                <a:sym typeface="Wingdings" panose="05000000000000000000" pitchFamily="2" charset="2"/>
              </a:rPr>
              <a:t>距离</a:t>
            </a:r>
            <a:r>
              <a:rPr lang="zh-CN" altLang="en-US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10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6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52400" y="620713"/>
            <a:ext cx="8839200" cy="5475287"/>
          </a:xfrm>
        </p:spPr>
        <p:txBody>
          <a:bodyPr/>
          <a:lstStyle/>
          <a:p>
            <a:r>
              <a:rPr lang="en-US" altLang="zh-CN" sz="3200" smtClean="0"/>
              <a:t>2: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l(C2)=min{l(C2),l(C6)+w(C6C2)}=min{50,10+25}=35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l(C3)=min{l(C3),l(C6)+w(C6C3)}=min{</a:t>
            </a:r>
            <a:r>
              <a:rPr lang="en-US" altLang="zh-CN" sz="3000" smtClean="0">
                <a:latin typeface="宋体" panose="02010600030101010101" pitchFamily="2" charset="-122"/>
              </a:rPr>
              <a:t>∞</a:t>
            </a:r>
            <a:r>
              <a:rPr lang="en-US" altLang="zh-CN" sz="3000" smtClean="0"/>
              <a:t>,10+</a:t>
            </a:r>
            <a:r>
              <a:rPr lang="en-US" altLang="zh-CN" sz="3000" smtClean="0">
                <a:latin typeface="宋体" panose="02010600030101010101" pitchFamily="2" charset="-122"/>
              </a:rPr>
              <a:t>∞</a:t>
            </a:r>
            <a:r>
              <a:rPr lang="en-US" altLang="zh-CN" sz="3000" smtClean="0"/>
              <a:t>}=</a:t>
            </a:r>
            <a:r>
              <a:rPr lang="en-US" altLang="zh-CN" sz="3000" smtClean="0">
                <a:latin typeface="宋体" panose="02010600030101010101" pitchFamily="2" charset="-122"/>
              </a:rPr>
              <a:t>∞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l(C4)=min{l(C4),l(C6)+w(C6C4)}=min{40,10+25}=35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l(C5)=min{l(C5),l(C6)+w(C6C5)}=min{25,10+55}=</a:t>
            </a:r>
            <a:r>
              <a:rPr lang="en-US" altLang="zh-CN" sz="3000" smtClean="0">
                <a:solidFill>
                  <a:schemeClr val="tx2"/>
                </a:solidFill>
              </a:rPr>
              <a:t>25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0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C1</a:t>
            </a:r>
            <a:r>
              <a:rPr lang="zh-CN" altLang="en-US" sz="3200" smtClean="0"/>
              <a:t>到</a:t>
            </a:r>
            <a:r>
              <a:rPr lang="en-US" altLang="zh-CN" sz="3200" smtClean="0"/>
              <a:t>C5</a:t>
            </a:r>
            <a:r>
              <a:rPr lang="zh-CN" altLang="en-US" sz="3200" smtClean="0"/>
              <a:t>的最短路：</a:t>
            </a:r>
            <a:r>
              <a:rPr lang="en-US" altLang="zh-CN" sz="3200" smtClean="0"/>
              <a:t>(C1,C5</a:t>
            </a:r>
            <a:r>
              <a:rPr lang="en-US" altLang="zh-CN" sz="3200" smtClean="0">
                <a:sym typeface="Wingdings" panose="05000000000000000000" pitchFamily="2" charset="2"/>
              </a:rPr>
              <a:t>) ,</a:t>
            </a:r>
            <a:r>
              <a:rPr lang="zh-CN" altLang="en-US" sz="3200" smtClean="0">
                <a:sym typeface="Wingdings" panose="05000000000000000000" pitchFamily="2" charset="2"/>
              </a:rPr>
              <a:t>距离为</a:t>
            </a:r>
            <a:r>
              <a:rPr lang="en-US" altLang="zh-CN" sz="3200" smtClean="0">
                <a:sym typeface="Wingdings" panose="05000000000000000000" pitchFamily="2" charset="2"/>
              </a:rPr>
              <a:t>25</a:t>
            </a:r>
            <a:r>
              <a:rPr lang="zh-CN" altLang="en-US" sz="3200" smtClean="0">
                <a:sym typeface="Wingdings" panose="05000000000000000000" pitchFamily="2" charset="2"/>
              </a:rPr>
              <a:t>。</a:t>
            </a:r>
            <a:endParaRPr lang="en-US" altLang="zh-CN" sz="32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2700" smtClean="0"/>
          </a:p>
        </p:txBody>
      </p:sp>
    </p:spTree>
    <p:extLst>
      <p:ext uri="{BB962C8B-B14F-4D97-AF65-F5344CB8AC3E}">
        <p14:creationId xmlns:p14="http://schemas.microsoft.com/office/powerpoint/2010/main" val="11366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152400" y="765175"/>
            <a:ext cx="8839200" cy="5330825"/>
          </a:xfrm>
        </p:spPr>
        <p:txBody>
          <a:bodyPr/>
          <a:lstStyle/>
          <a:p>
            <a:r>
              <a:rPr lang="en-US" altLang="zh-CN" sz="3000" smtClean="0"/>
              <a:t>3: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l(C2)=min{l(C2),l(C5)+w(C5C2)}=min{35,25+</a:t>
            </a:r>
            <a:r>
              <a:rPr lang="en-US" altLang="zh-CN" sz="3000" smtClean="0">
                <a:latin typeface="宋体" panose="02010600030101010101" pitchFamily="2" charset="-122"/>
              </a:rPr>
              <a:t>∞</a:t>
            </a:r>
            <a:r>
              <a:rPr lang="en-US" altLang="zh-CN" sz="3000" smtClean="0"/>
              <a:t>}=</a:t>
            </a:r>
            <a:r>
              <a:rPr lang="en-US" altLang="zh-CN" sz="3000" smtClean="0">
                <a:solidFill>
                  <a:schemeClr val="tx2"/>
                </a:solidFill>
              </a:rPr>
              <a:t>35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l(C3)=min{l(C3),l(C5)+w(C5C3)}=min{</a:t>
            </a:r>
            <a:r>
              <a:rPr lang="en-US" altLang="zh-CN" sz="3000" smtClean="0">
                <a:latin typeface="宋体" panose="02010600030101010101" pitchFamily="2" charset="-122"/>
              </a:rPr>
              <a:t>∞</a:t>
            </a:r>
            <a:r>
              <a:rPr lang="en-US" altLang="zh-CN" sz="3000" smtClean="0"/>
              <a:t>,25+20}=45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l(C4)=min{l(C4),l(C5)+w(C5C4)}=</a:t>
            </a:r>
            <a:r>
              <a:rPr lang="en-US" altLang="zh-CN" sz="3000" smtClean="0">
                <a:solidFill>
                  <a:srgbClr val="FFFF00"/>
                </a:solidFill>
              </a:rPr>
              <a:t>min{35,25+</a:t>
            </a:r>
            <a:r>
              <a:rPr lang="en-US" altLang="zh-CN" sz="3000" smtClean="0">
                <a:solidFill>
                  <a:srgbClr val="FFFF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3000" smtClean="0">
                <a:solidFill>
                  <a:srgbClr val="FFFF00"/>
                </a:solidFill>
              </a:rPr>
              <a:t>}=35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C1</a:t>
            </a:r>
            <a:r>
              <a:rPr lang="zh-CN" altLang="en-US" sz="3000" smtClean="0"/>
              <a:t>到</a:t>
            </a:r>
            <a:r>
              <a:rPr lang="en-US" altLang="zh-CN" sz="3000" smtClean="0"/>
              <a:t>C2</a:t>
            </a:r>
            <a:r>
              <a:rPr lang="zh-CN" altLang="en-US" sz="3000" smtClean="0"/>
              <a:t>的最短路</a:t>
            </a:r>
            <a:r>
              <a:rPr lang="en-US" altLang="zh-CN" sz="3000" smtClean="0">
                <a:sym typeface="Wingdings" panose="05000000000000000000" pitchFamily="2" charset="2"/>
              </a:rPr>
              <a:t>: (  C1, C6 , C2 )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C1</a:t>
            </a:r>
            <a:r>
              <a:rPr lang="zh-CN" altLang="en-US" sz="3000" smtClean="0"/>
              <a:t>到</a:t>
            </a:r>
            <a:r>
              <a:rPr lang="en-US" altLang="zh-CN" sz="3000" smtClean="0"/>
              <a:t>C2</a:t>
            </a:r>
            <a:r>
              <a:rPr lang="zh-CN" altLang="en-US" sz="3000" smtClean="0"/>
              <a:t>的</a:t>
            </a:r>
            <a:r>
              <a:rPr lang="zh-CN" altLang="en-US" sz="3000" smtClean="0">
                <a:sym typeface="Wingdings" panose="05000000000000000000" pitchFamily="2" charset="2"/>
              </a:rPr>
              <a:t>距离为：</a:t>
            </a:r>
            <a:r>
              <a:rPr lang="en-US" altLang="zh-CN" sz="3000" smtClean="0">
                <a:sym typeface="Wingdings" panose="05000000000000000000" pitchFamily="2" charset="2"/>
              </a:rPr>
              <a:t>35</a:t>
            </a:r>
            <a:endParaRPr lang="en-US" altLang="zh-CN" sz="3000" smtClean="0"/>
          </a:p>
          <a:p>
            <a:endParaRPr lang="en-US" altLang="zh-CN" sz="300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3000" smtClean="0"/>
          </a:p>
        </p:txBody>
      </p:sp>
    </p:spTree>
    <p:extLst>
      <p:ext uri="{BB962C8B-B14F-4D97-AF65-F5344CB8AC3E}">
        <p14:creationId xmlns:p14="http://schemas.microsoft.com/office/powerpoint/2010/main" val="26766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52400" y="476250"/>
            <a:ext cx="8812213" cy="5619750"/>
          </a:xfrm>
        </p:spPr>
        <p:txBody>
          <a:bodyPr/>
          <a:lstStyle/>
          <a:p>
            <a:r>
              <a:rPr lang="en-US" altLang="zh-CN" sz="3000" dirty="0" smtClean="0"/>
              <a:t>4: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l(C3)=min{l(C3),l(C2)+w(C2C3)}=min{45,35+15}=45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l(C4)=min{l(C4),l(C2)+w(C2C4)}=min{35,35+20}=</a:t>
            </a:r>
            <a:r>
              <a:rPr lang="en-US" altLang="zh-CN" sz="3000" dirty="0" smtClean="0">
                <a:solidFill>
                  <a:schemeClr val="tx2"/>
                </a:solidFill>
              </a:rPr>
              <a:t>35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C4</a:t>
            </a:r>
            <a:r>
              <a:rPr lang="zh-CN" altLang="en-US" sz="3000" dirty="0" smtClean="0"/>
              <a:t>的最短路</a:t>
            </a:r>
            <a:r>
              <a:rPr lang="en-US" altLang="zh-CN" sz="3000" dirty="0" smtClean="0">
                <a:sym typeface="Wingdings" panose="05000000000000000000" pitchFamily="2" charset="2"/>
              </a:rPr>
              <a:t>:( C1, C5, C4 )</a:t>
            </a:r>
            <a:r>
              <a:rPr lang="zh-CN" altLang="en-US" sz="3000" dirty="0" smtClean="0">
                <a:sym typeface="Wingdings" panose="05000000000000000000" pitchFamily="2" charset="2"/>
              </a:rPr>
              <a:t>和</a:t>
            </a:r>
            <a:r>
              <a:rPr lang="en-US" altLang="zh-CN" sz="3000" dirty="0" smtClean="0">
                <a:sym typeface="Wingdings" panose="05000000000000000000" pitchFamily="2" charset="2"/>
              </a:rPr>
              <a:t>(C1, C6 ,C4)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C4</a:t>
            </a:r>
            <a:r>
              <a:rPr lang="zh-CN" altLang="en-US" sz="3000" dirty="0" smtClean="0"/>
              <a:t>的</a:t>
            </a:r>
            <a:r>
              <a:rPr lang="zh-CN" altLang="en-US" sz="3000" dirty="0" smtClean="0">
                <a:sym typeface="Wingdings" panose="05000000000000000000" pitchFamily="2" charset="2"/>
              </a:rPr>
              <a:t>距离为：</a:t>
            </a:r>
            <a:r>
              <a:rPr lang="en-US" altLang="zh-CN" sz="3000" dirty="0" smtClean="0">
                <a:sym typeface="Wingdings" panose="05000000000000000000" pitchFamily="2" charset="2"/>
              </a:rPr>
              <a:t>35</a:t>
            </a: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0949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71438" y="404813"/>
            <a:ext cx="8964612" cy="5691187"/>
          </a:xfrm>
        </p:spPr>
        <p:txBody>
          <a:bodyPr/>
          <a:lstStyle/>
          <a:p>
            <a:r>
              <a:rPr lang="en-US" altLang="zh-CN" sz="3000" dirty="0" smtClean="0"/>
              <a:t>5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l(C3)=min{l(C3),l(C4)+w(C4C3)}=</a:t>
            </a:r>
            <a:r>
              <a:rPr lang="en-US" altLang="zh-CN" sz="3000" dirty="0" smtClean="0">
                <a:solidFill>
                  <a:schemeClr val="tx2"/>
                </a:solidFill>
              </a:rPr>
              <a:t>min{45,35+10}=45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C3</a:t>
            </a:r>
            <a:r>
              <a:rPr lang="zh-CN" altLang="en-US" sz="3000" dirty="0" smtClean="0"/>
              <a:t>的最短路</a:t>
            </a:r>
            <a:r>
              <a:rPr lang="zh-CN" altLang="en-US" sz="3000" dirty="0" smtClean="0">
                <a:sym typeface="Wingdings" panose="05000000000000000000" pitchFamily="2" charset="2"/>
              </a:rPr>
              <a:t>：（</a:t>
            </a:r>
            <a:r>
              <a:rPr lang="en-US" altLang="zh-CN" sz="3000" dirty="0" smtClean="0">
                <a:sym typeface="Wingdings" panose="05000000000000000000" pitchFamily="2" charset="2"/>
              </a:rPr>
              <a:t>C1, C6, C4, C3</a:t>
            </a:r>
            <a:r>
              <a:rPr lang="zh-CN" altLang="en-US" sz="3000" dirty="0" smtClean="0">
                <a:sym typeface="Wingdings" panose="05000000000000000000" pitchFamily="2" charset="2"/>
              </a:rPr>
              <a:t>）</a:t>
            </a:r>
            <a:endParaRPr lang="en-US" altLang="zh-CN" sz="3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sym typeface="Wingdings" panose="05000000000000000000" pitchFamily="2" charset="2"/>
              </a:rPr>
              <a:t>                                     (C1, C5, C4, C3)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sym typeface="Wingdings" panose="05000000000000000000" pitchFamily="2" charset="2"/>
              </a:rPr>
              <a:t>                                     (C1, C5,  C3)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C3</a:t>
            </a:r>
            <a:r>
              <a:rPr lang="zh-CN" altLang="en-US" sz="3000" dirty="0" smtClean="0"/>
              <a:t>的距离</a:t>
            </a:r>
            <a:r>
              <a:rPr lang="zh-CN" altLang="en-US" sz="3000" dirty="0" smtClean="0">
                <a:sym typeface="Wingdings" panose="05000000000000000000" pitchFamily="2" charset="2"/>
              </a:rPr>
              <a:t>：</a:t>
            </a:r>
            <a:r>
              <a:rPr lang="en-US" altLang="zh-CN" sz="3000" dirty="0" smtClean="0">
                <a:sym typeface="Wingdings" panose="05000000000000000000" pitchFamily="2" charset="2"/>
              </a:rPr>
              <a:t>45</a:t>
            </a:r>
            <a:endParaRPr lang="zh-CN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17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52400" y="404813"/>
            <a:ext cx="8839200" cy="5691187"/>
          </a:xfrm>
        </p:spPr>
        <p:txBody>
          <a:bodyPr/>
          <a:lstStyle/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2400" y="679449"/>
          <a:ext cx="8920841" cy="51419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2771"/>
                <a:gridCol w="2049236"/>
                <a:gridCol w="2008411"/>
                <a:gridCol w="860784"/>
                <a:gridCol w="939036"/>
                <a:gridCol w="939036"/>
                <a:gridCol w="860784"/>
                <a:gridCol w="860783"/>
              </a:tblGrid>
              <a:tr h="48767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S’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l(C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)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944869">
                <a:tc>
                  <a:txBody>
                    <a:bodyPr/>
                    <a:lstStyle/>
                    <a:p>
                      <a:r>
                        <a:rPr lang="en-US" altLang="zh-CN" sz="2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8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2500" baseline="-25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  <a:p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944869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2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567564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3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567564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4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899149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5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 smtClean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730228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6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1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6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5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2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4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3</a:t>
                      </a:r>
                      <a:endParaRPr lang="zh-CN" altLang="en-US" sz="23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596313" cy="5546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C2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/>
              <a:t> 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2</a:t>
            </a:r>
            <a:r>
              <a:rPr lang="en-US" altLang="zh-CN" sz="3000" kern="1200" dirty="0" smtClean="0"/>
              <a:t>)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35</a:t>
            </a:r>
            <a:endParaRPr lang="zh-CN" altLang="zh-CN" sz="3000" kern="100" dirty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C3</a:t>
            </a:r>
            <a:r>
              <a:rPr lang="zh-CN" altLang="en-US" sz="3000" dirty="0" smtClean="0"/>
              <a:t>的最短路</a:t>
            </a:r>
            <a:r>
              <a:rPr lang="en-US" altLang="zh-CN" sz="3000" dirty="0" smtClean="0"/>
              <a:t>: (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1</a:t>
            </a:r>
            <a:r>
              <a:rPr lang="en-US" altLang="zh-CN" sz="3200" kern="100" dirty="0" smtClean="0">
                <a:sym typeface="Symbol"/>
              </a:rPr>
              <a:t>, 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5</a:t>
            </a:r>
            <a:r>
              <a:rPr lang="en-US" altLang="zh-CN" sz="3200" kern="100" dirty="0" smtClean="0"/>
              <a:t> </a:t>
            </a:r>
            <a:r>
              <a:rPr lang="en-US" altLang="zh-CN" sz="3200" kern="100" dirty="0" smtClean="0">
                <a:sym typeface="Symbol"/>
              </a:rPr>
              <a:t>,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3</a:t>
            </a:r>
            <a:r>
              <a:rPr lang="en-US" altLang="zh-CN" sz="3200" kern="1200" dirty="0"/>
              <a:t>)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(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6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4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3</a:t>
            </a:r>
            <a:r>
              <a:rPr lang="en-US" altLang="zh-CN" sz="3200" kern="1200" dirty="0" smtClean="0"/>
              <a:t>)</a:t>
            </a:r>
            <a:r>
              <a:rPr lang="zh-CN" altLang="zh-CN" sz="3200" kern="1200" dirty="0" smtClean="0"/>
              <a:t>或</a:t>
            </a:r>
            <a:r>
              <a:rPr lang="en-US" altLang="zh-CN" sz="3200" kern="1200" dirty="0" smtClean="0"/>
              <a:t>(C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5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4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3</a:t>
            </a:r>
            <a:r>
              <a:rPr lang="en-US" altLang="zh-CN" sz="3200" kern="1200" dirty="0">
                <a:solidFill>
                  <a:srgbClr val="FFFFFF"/>
                </a:solidFill>
              </a:rPr>
              <a:t> )</a:t>
            </a:r>
            <a:endParaRPr lang="zh-CN" altLang="zh-CN" sz="3200" kern="1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   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45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C4</a:t>
            </a:r>
            <a:r>
              <a:rPr lang="zh-CN" altLang="en-US" sz="3000" dirty="0" smtClean="0"/>
              <a:t>的最短路</a:t>
            </a:r>
            <a:r>
              <a:rPr lang="en-US" altLang="zh-CN" sz="3000" dirty="0" smtClean="0"/>
              <a:t>: (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1</a:t>
            </a:r>
            <a:r>
              <a:rPr lang="en-US" altLang="zh-CN" sz="3000" kern="100" dirty="0" smtClean="0">
                <a:sym typeface="Symbol"/>
              </a:rPr>
              <a:t>,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5</a:t>
            </a:r>
            <a:r>
              <a:rPr lang="en-US" altLang="zh-CN" sz="3000" kern="100" dirty="0" smtClean="0">
                <a:sym typeface="Symbol"/>
              </a:rPr>
              <a:t>,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4</a:t>
            </a:r>
            <a:r>
              <a:rPr lang="en-US" altLang="zh-CN" sz="3000" kern="100" dirty="0" smtClean="0"/>
              <a:t>)</a:t>
            </a:r>
            <a:r>
              <a:rPr lang="zh-CN" altLang="zh-CN" sz="3000" kern="100" dirty="0" smtClean="0"/>
              <a:t>或</a:t>
            </a:r>
            <a:r>
              <a:rPr lang="en-US" altLang="zh-CN" sz="3000" kern="100" dirty="0" smtClean="0"/>
              <a:t> 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4</a:t>
            </a:r>
            <a:r>
              <a:rPr lang="en-US" altLang="zh-CN" sz="3000" kern="1200" dirty="0" smtClean="0"/>
              <a:t>)</a:t>
            </a:r>
            <a:endParaRPr lang="zh-CN" altLang="zh-CN" sz="3000" kern="1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    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35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C5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5 </a:t>
            </a:r>
            <a:r>
              <a:rPr lang="en-US" altLang="zh-CN" sz="3000" kern="1200" dirty="0"/>
              <a:t>) 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25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C6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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/>
              <a:t> </a:t>
            </a:r>
            <a:r>
              <a:rPr lang="en-US" altLang="zh-CN" sz="3000" kern="1200" dirty="0"/>
              <a:t>) 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10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700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455</Words>
  <Application>Microsoft Office PowerPoint</Application>
  <PresentationFormat>全屏显示(4:3)</PresentationFormat>
  <Paragraphs>90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Arial</vt:lpstr>
      <vt:lpstr>Arial Black</vt:lpstr>
      <vt:lpstr>Symbol</vt:lpstr>
      <vt:lpstr>Times New Roman</vt:lpstr>
      <vt:lpstr>Wingdings</vt:lpstr>
      <vt:lpstr>Network Blitz</vt:lpstr>
      <vt:lpstr>1_Network Blitz</vt:lpstr>
      <vt:lpstr>2_Network Blitz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2022-05-08T09:20:44Z</dcterms:created>
  <dcterms:modified xsi:type="dcterms:W3CDTF">2022-05-19T02:20:47Z</dcterms:modified>
</cp:coreProperties>
</file>