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60" r:id="rId3"/>
    <p:sldId id="265" r:id="rId4"/>
    <p:sldId id="266" r:id="rId5"/>
    <p:sldId id="262" r:id="rId6"/>
    <p:sldId id="259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D527F-9603-46ED-8C23-D985D9F0E7ED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5A4F4-C0ED-43BF-B7DE-1B456AAE8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0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5A4F4-C0ED-43BF-B7DE-1B456AAE81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1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E4A0-0E6A-4A75-A960-F8431BFD5D2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1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0723-B69A-4453-B5DE-F35BDC6A8E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BC62-CFAC-4738-B015-0F92914D4F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199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C82E-AF26-4AF4-B8E3-B6D3C41B07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49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DB15-114C-4821-8D87-D1EDE71575C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129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F4CA-BEFE-46BA-A465-4DE424C1A1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8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BCF9-CDA5-4392-B722-BC378410AE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48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5FAD-034F-401A-A26C-B817653381D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3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552F-D370-4BCA-821C-FEB01BD196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8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0B12-559A-4177-A0D7-6A3B3F59FF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4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124-B858-4D52-9899-AFD0E476D97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3C56-ADE4-47E8-95C6-281360AF380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1233-002F-4445-8129-D792ED08F7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52B3-7574-4235-99B3-3F64A34C13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BBFE-CE77-4371-ABEA-678E46A3C5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C0E3-2135-4BF8-BC4F-F149928D759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9CEB-1869-4F5E-8342-2329D54277C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2022/4/8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一、判断对错：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11228" y="808265"/>
            <a:ext cx="8188779" cy="5143500"/>
          </a:xfrm>
        </p:spPr>
        <p:txBody>
          <a:bodyPr>
            <a:normAutofit/>
          </a:bodyPr>
          <a:lstStyle/>
          <a:p>
            <a:pPr lvl="0" algn="just">
              <a:buClrTx/>
              <a:buFont typeface="+mj-lt"/>
              <a:buAutoNum type="arabicPeriod"/>
            </a:pPr>
            <a:r>
              <a:rPr lang="zh-CN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对于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任意的集合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，若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|A|&gt;2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，则至少存在五个不同的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上</a:t>
            </a:r>
            <a:r>
              <a:rPr lang="zh-CN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等价关系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。对</a:t>
            </a:r>
            <a:endParaRPr lang="en-US" altLang="zh-CN" sz="3000" b="1" kern="1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 algn="just">
              <a:buClrTx/>
              <a:buNone/>
            </a:pP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2.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设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是非空</a:t>
            </a:r>
            <a:r>
              <a:rPr lang="zh-CN" altLang="en-US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集合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上不存在关系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，使其既是等价关系又是偏序关系。错</a:t>
            </a:r>
            <a:endParaRPr lang="en-US" altLang="zh-CN" sz="3000" b="1" kern="1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3. </a:t>
            </a:r>
            <a:r>
              <a:rPr lang="zh-CN" altLang="en-US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对于集合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A,B,C,</a:t>
            </a:r>
            <a:r>
              <a:rPr lang="zh-CN" altLang="en-US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若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 B=A C,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A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 B=A C,</a:t>
            </a:r>
            <a:r>
              <a:rPr lang="zh-CN" altLang="en-US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则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B=C 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。对</a:t>
            </a:r>
            <a:endParaRPr lang="en-US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sym typeface="Symbol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itchFamily="18" charset="2"/>
              </a:rPr>
              <a:t>4. A={1,2,3},A</a:t>
            </a:r>
            <a:r>
              <a:rPr lang="zh-CN" altLang="en-US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itchFamily="18" charset="2"/>
              </a:rPr>
              <a:t>上共有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itchFamily="18" charset="2"/>
              </a:rPr>
              <a:t>6</a:t>
            </a:r>
            <a:r>
              <a:rPr lang="zh-CN" altLang="en-US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itchFamily="18" charset="2"/>
              </a:rPr>
              <a:t>个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itchFamily="18" charset="2"/>
              </a:rPr>
              <a:t>等价关系。 错</a:t>
            </a:r>
            <a:endParaRPr lang="en-US" altLang="zh-CN" sz="3000" b="1" kern="1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sym typeface="Symbol" pitchFamily="18" charset="2"/>
            </a:endParaRPr>
          </a:p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5.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如果集合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中有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个元素，那么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到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上的映射共有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256</a:t>
            </a:r>
            <a:r>
              <a:rPr lang="zh-CN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个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。错</a:t>
            </a:r>
            <a:endParaRPr lang="zh-CN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endParaRPr lang="en-US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sym typeface="Symbol" pitchFamily="18" charset="2"/>
            </a:endParaRPr>
          </a:p>
          <a:p>
            <a:pPr marL="0" indent="0" algn="just">
              <a:buClrTx/>
              <a:buNone/>
            </a:pPr>
            <a:endParaRPr lang="zh-CN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algn="just">
              <a:buClrTx/>
              <a:buFont typeface="+mj-lt"/>
              <a:buAutoNum type="arabicPeriod"/>
            </a:pPr>
            <a:endParaRPr lang="zh-CN" altLang="en-US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29599" y="6294664"/>
            <a:ext cx="73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80BE3F3-AAD7-4D2B-8D5A-98C5AAE8F6FA}" type="slidenum">
              <a:rPr lang="zh-CN" altLang="en-US" smtClean="0"/>
              <a:t>1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180364" y="2939143"/>
            <a:ext cx="244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345136" y="2939143"/>
            <a:ext cx="24492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1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838" y="808263"/>
            <a:ext cx="7636329" cy="584562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</a:pPr>
            <a:r>
              <a:rPr kumimoji="1" lang="en-US" altLang="zh-CN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  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A={</a:t>
            </a:r>
            <a:r>
              <a:rPr kumimoji="1" lang="en-US" altLang="zh-CN" sz="28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a,b,c,d,e,f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},A</a:t>
            </a:r>
            <a:r>
              <a:rPr kumimoji="1"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上的划分</a:t>
            </a:r>
            <a:endParaRPr kumimoji="1" lang="en-US" altLang="zh-CN" sz="2800" b="1" kern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</a:pP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C={{a}</a:t>
            </a:r>
            <a:r>
              <a:rPr kumimoji="1"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{b, c}</a:t>
            </a:r>
            <a:r>
              <a:rPr kumimoji="1"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{d , e , f} } </a:t>
            </a:r>
            <a:r>
              <a:rPr kumimoji="1"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所对应的等价关系</a:t>
            </a:r>
            <a:r>
              <a:rPr kumimoji="1" lang="en-US" altLang="zh-CN" sz="28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zh-CN" alt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的元素个数是多少</a:t>
            </a:r>
            <a:r>
              <a:rPr kumimoji="1" lang="en-US" altLang="zh-CN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? 14</a:t>
            </a: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C={M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是集合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的一个划分，试求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所对应的等价关系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（用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来表示）。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RC= M1×M1∪M2×M2∪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M3×M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  <a:p>
            <a:pPr marL="0" lvl="0" indent="0" algn="just">
              <a:buClrTx/>
              <a:buNone/>
            </a:pPr>
            <a:r>
              <a:rPr lang="en-US" altLang="zh-CN" sz="30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3.</a:t>
            </a:r>
            <a:r>
              <a:rPr lang="zh-CN" altLang="zh-CN" sz="30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集合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A={</a:t>
            </a:r>
            <a:r>
              <a:rPr lang="en-US" altLang="zh-CN" sz="30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a,b,c,d,e,f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} ,</a:t>
            </a:r>
            <a:endParaRPr lang="zh-CN" altLang="zh-CN" sz="3000" b="1" kern="100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lvl="0" indent="0" algn="just">
              <a:buClrTx/>
              <a:buNone/>
            </a:pP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R=IA∪{(</a:t>
            </a:r>
            <a:r>
              <a:rPr lang="en-US" altLang="zh-CN" sz="30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e,d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),(</a:t>
            </a:r>
            <a:r>
              <a:rPr lang="en-US" altLang="zh-CN" sz="30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f,d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),(</a:t>
            </a:r>
            <a:r>
              <a:rPr lang="en-US" altLang="zh-CN" sz="30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e,c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),(</a:t>
            </a:r>
            <a:r>
              <a:rPr lang="en-US" altLang="zh-CN" sz="30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c,a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),(</a:t>
            </a:r>
            <a:r>
              <a:rPr lang="en-US" altLang="zh-CN" sz="30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e,a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),(</a:t>
            </a:r>
            <a:r>
              <a:rPr lang="en-US" altLang="zh-CN" sz="30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c,b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),(</a:t>
            </a:r>
            <a:r>
              <a:rPr lang="en-US" altLang="zh-CN" sz="3000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e,b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)}</a:t>
            </a:r>
            <a:endParaRPr lang="zh-CN" altLang="zh-CN" sz="3000" b="1" kern="100" dirty="0">
              <a:solidFill>
                <a:prstClr val="black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lvl="0" indent="0" algn="just">
              <a:buClrTx/>
              <a:buNone/>
            </a:pPr>
            <a:r>
              <a:rPr lang="zh-CN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则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(A, R)</a:t>
            </a:r>
            <a:r>
              <a:rPr lang="zh-CN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为部分序集。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B={c, e}</a:t>
            </a:r>
            <a:r>
              <a:rPr lang="zh-CN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的上界为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   )</a:t>
            </a:r>
          </a:p>
          <a:p>
            <a:pPr marL="0" lvl="0" indent="0" algn="just">
              <a:buClrTx/>
              <a:buNone/>
            </a:pP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a, b, c  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endParaRPr kumimoji="1" lang="en-US" altLang="zh-CN" sz="3200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二、简答题：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2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364" y="938892"/>
            <a:ext cx="8262257" cy="5698671"/>
          </a:xfrm>
        </p:spPr>
        <p:txBody>
          <a:bodyPr>
            <a:normAutofit fontScale="92500"/>
          </a:bodyPr>
          <a:lstStyle/>
          <a:p>
            <a:pPr marL="0" lvl="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</a:pP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设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是一个二元关系且满足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R=R</a:t>
            </a:r>
            <a:r>
              <a:rPr lang="en-US" altLang="zh-CN" sz="3000" b="1" kern="1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，则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en-US" altLang="zh-CN" sz="3000" b="1" kern="1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是否满足传递性，为什么？</a:t>
            </a:r>
            <a:endParaRPr lang="en-US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</a:pP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解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:</a:t>
            </a:r>
            <a:r>
              <a:rPr lang="zh-CN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满足传递性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;</a:t>
            </a:r>
            <a:r>
              <a:rPr lang="zh-CN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因为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(R</a:t>
            </a:r>
            <a:r>
              <a:rPr lang="en-US" altLang="zh-CN" sz="3000" b="1" kern="1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r>
              <a:rPr lang="en-US" altLang="zh-CN" sz="3000" b="1" kern="1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= R</a:t>
            </a:r>
            <a:r>
              <a:rPr lang="en-US" altLang="zh-CN" sz="3000" b="1" kern="1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·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en-US" altLang="zh-CN" sz="3000" b="1" kern="1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= R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·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en-US" altLang="zh-CN" sz="3000" b="1" kern="1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= R</a:t>
            </a:r>
            <a:r>
              <a:rPr lang="en-US" altLang="zh-CN" sz="3000" b="1" kern="1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.</a:t>
            </a:r>
            <a:endParaRPr lang="zh-CN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</a:pP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5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设集合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A={a, b, c, d}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是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上的等价关系且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A/R={{</a:t>
            </a:r>
            <a:r>
              <a:rPr lang="en-US" altLang="zh-CN" sz="3000" b="1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a,b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},{</a:t>
            </a:r>
            <a:r>
              <a:rPr lang="en-US" altLang="zh-CN" sz="3000" b="1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c,d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}}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，求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</a:pPr>
            <a:r>
              <a:rPr lang="zh-CN" altLang="en-US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解：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R={{</a:t>
            </a:r>
            <a:r>
              <a:rPr lang="en-US" altLang="zh-CN" sz="3000" b="1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a,a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},{</a:t>
            </a:r>
            <a:r>
              <a:rPr lang="en-US" altLang="zh-CN" sz="3000" b="1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b,b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},{</a:t>
            </a:r>
            <a:r>
              <a:rPr lang="en-US" altLang="zh-CN" sz="3000" b="1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c,c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},{</a:t>
            </a:r>
            <a:r>
              <a:rPr lang="en-US" altLang="zh-CN" sz="3000" b="1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d,d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},{</a:t>
            </a:r>
            <a:r>
              <a:rPr lang="en-US" altLang="zh-CN" sz="3000" b="1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a,b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},{</a:t>
            </a:r>
            <a:r>
              <a:rPr lang="en-US" altLang="zh-CN" sz="3000" b="1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b,a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},{</a:t>
            </a:r>
            <a:r>
              <a:rPr lang="en-US" altLang="zh-CN" sz="3000" b="1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c,d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}, {</a:t>
            </a:r>
            <a:r>
              <a:rPr lang="en-US" altLang="zh-CN" sz="3000" b="1" kern="1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d,c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}}</a:t>
            </a:r>
          </a:p>
          <a:p>
            <a:pPr marL="0" indent="0" algn="just">
              <a:buClrTx/>
              <a:buNone/>
            </a:pP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6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zh-CN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集合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中有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个元素，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上共有多少个不同的等价关系？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</a:p>
          <a:p>
            <a:pPr marL="0" indent="0" algn="just">
              <a:buClrTx/>
              <a:buNone/>
            </a:pP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7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zh-CN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设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A={1, 2, 3}, 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上共有多少个不同的偏序关系？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19 </a:t>
            </a:r>
            <a:r>
              <a:rPr lang="zh-CN" altLang="en-US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个</a:t>
            </a:r>
            <a:endParaRPr lang="en-US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0" defTabSz="9144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</a:pPr>
            <a:endParaRPr lang="zh-CN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二、简答题：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8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25" y="808264"/>
            <a:ext cx="7919356" cy="5796643"/>
          </a:xfrm>
        </p:spPr>
        <p:txBody>
          <a:bodyPr/>
          <a:lstStyle/>
          <a:p>
            <a:pPr mar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8.</a:t>
            </a:r>
            <a:r>
              <a:rPr lang="zh-CN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对任意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集合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是否都有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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(A)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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(B)=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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(A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)?</a:t>
            </a:r>
            <a:endParaRPr lang="en-US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 ∩B=</a:t>
            </a:r>
            <a:r>
              <a:rPr lang="zh-CN" altLang="en-US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itchFamily="18" charset="2"/>
              </a:rPr>
              <a:t> 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itchFamily="18" charset="2"/>
              </a:rPr>
              <a:t>,|A|=2, |B|=2 ,|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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(A)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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(B))=7</a:t>
            </a:r>
          </a:p>
          <a:p>
            <a:pPr mar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     |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(A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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B)|=16</a:t>
            </a:r>
          </a:p>
          <a:p>
            <a:pPr mar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9.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若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en-US" altLang="zh-CN" sz="3000" b="1" kern="1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是一个等价关系，问</a:t>
            </a:r>
            <a:r>
              <a:rPr lang="en-US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zh-CN" sz="3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也一定是等价关系吗？</a:t>
            </a:r>
            <a:endParaRPr lang="en-US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不一定，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A={1,2}, R={(1,2),(2,1)},</a:t>
            </a:r>
          </a:p>
          <a:p>
            <a:pPr mar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r>
              <a:rPr lang="en-US" altLang="zh-CN" sz="30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en-US" altLang="zh-CN" sz="3000" b="1" kern="1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={(1,1), (2,2)}</a:t>
            </a:r>
          </a:p>
          <a:p>
            <a:pPr mar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10.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设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为一集合，在什么条件下，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/>
              </a:rPr>
              <a:t></a:t>
            </a:r>
            <a:r>
              <a:rPr lang="en-US" altLang="zh-CN" sz="30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(A</a:t>
            </a:r>
            <a:r>
              <a:rPr lang="en-US" altLang="zh-CN" sz="30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), </a:t>
            </a:r>
            <a:r>
              <a:rPr lang="en-US" altLang="zh-CN" sz="3000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r>
              <a:rPr lang="zh-CN" altLang="en-US" sz="30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为全序集？ 单</a:t>
            </a:r>
            <a:r>
              <a:rPr lang="zh-CN" altLang="en-US" sz="3000" b="1" kern="10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元素</a:t>
            </a:r>
            <a:r>
              <a:rPr lang="zh-CN" altLang="en-US" sz="3000" b="1" kern="10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集合或空集。</a:t>
            </a:r>
            <a:endParaRPr lang="en-US" altLang="zh-CN" sz="3000" b="1" kern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0" defTabSz="9144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  <a:defRPr/>
            </a:pPr>
            <a:endParaRPr kumimoji="1" lang="en-US" altLang="zh-CN" sz="3200" b="1" kern="0" dirty="0">
              <a:solidFill>
                <a:srgbClr val="FFCC00"/>
              </a:solidFill>
              <a:latin typeface="Arial"/>
              <a:ea typeface="宋体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二、简答题：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2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6533" y="808264"/>
            <a:ext cx="8068129" cy="6049736"/>
          </a:xfrm>
        </p:spPr>
        <p:txBody>
          <a:bodyPr>
            <a:normAutofit lnSpcReduction="10000"/>
          </a:bodyPr>
          <a:lstStyle/>
          <a:p>
            <a:pPr marL="0" lvl="0" indent="0" fontAlgn="base"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A,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≤）是一个偏序集，其中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A={1,2,3,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,11}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，其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Hasse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如下所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示，设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B={6,7,10}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，求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的最大元、最小元、上界、下界、最小上界和最大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下界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fontAlgn="base">
              <a:buNone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fontAlgn="base">
              <a:buNone/>
            </a:pP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fontAlgn="base">
              <a:buNone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fontAlgn="base">
              <a:buNone/>
            </a:pPr>
            <a:endParaRPr lang="en-US" altLang="zh-CN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fontAlgn="base">
              <a:buNone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Wingdings" panose="05000000000000000000" pitchFamily="2" charset="2"/>
              <a:buChar char="Ø"/>
            </a:pPr>
            <a:endParaRPr kumimoji="1" lang="en-US" altLang="zh-CN" sz="2800" b="1" kern="0" dirty="0" smtClean="0">
              <a:solidFill>
                <a:srgbClr val="FFCC00"/>
              </a:solidFill>
              <a:latin typeface="Arial"/>
              <a:ea typeface="宋体"/>
            </a:endParaRPr>
          </a:p>
          <a:p>
            <a:pPr marL="0" indent="0" fontAlgn="base">
              <a:buNone/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最大元：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         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最小元：无</a:t>
            </a:r>
          </a:p>
          <a:p>
            <a:pPr marL="0" indent="0" fontAlgn="base">
              <a:buNone/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上界：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10,11	  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下界：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1,4		</a:t>
            </a:r>
            <a:endParaRPr lang="zh-CN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最小上界：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	  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最大下界：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	</a:t>
            </a:r>
            <a:endParaRPr lang="zh-CN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fontAlgn="base">
              <a:buNone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三、问答题：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74" y="2138939"/>
            <a:ext cx="4596042" cy="26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129" y="873579"/>
            <a:ext cx="7832271" cy="56088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习题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1.2-6</a:t>
            </a:r>
            <a:r>
              <a:rPr kumimoji="1" lang="zh-CN" altLang="en-US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若关系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是反自反的，是对称的，试证明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不是传递的</a:t>
            </a:r>
            <a:r>
              <a:rPr kumimoji="1" lang="zh-CN" altLang="en-US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3000" b="1" kern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3000" b="1" kern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习题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1.2-9</a:t>
            </a:r>
            <a:r>
              <a:rPr kumimoji="1" lang="zh-CN" altLang="en-US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是集合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上的关系，如果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）对任意</a:t>
            </a:r>
            <a:r>
              <a:rPr kumimoji="1" lang="en-US" altLang="zh-CN" sz="3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3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，都有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 R a 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）若</a:t>
            </a:r>
            <a:r>
              <a:rPr kumimoji="1" lang="en-US" altLang="zh-CN" sz="3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aRb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aRc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en-US" altLang="zh-CN" sz="30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bRc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证明：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是等价关系。</a:t>
            </a:r>
            <a:endParaRPr kumimoji="1" lang="en-US" altLang="zh-CN" sz="3000" b="1" kern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3000" b="1" kern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习题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1.2-11</a:t>
            </a:r>
            <a:r>
              <a:rPr kumimoji="1" lang="zh-CN" altLang="en-US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若集合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上的关系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具有对称性，证明：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具有对称性的充要条件为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S= S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1" lang="en-US" altLang="zh-CN" sz="30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endParaRPr kumimoji="1" lang="en-US" altLang="zh-CN" sz="3000" b="1" kern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zh-CN" sz="3200" kern="0" dirty="0">
              <a:solidFill>
                <a:prstClr val="black"/>
              </a:solidFill>
              <a:latin typeface="Times New Roman"/>
              <a:ea typeface="宋体"/>
            </a:endParaRPr>
          </a:p>
          <a:p>
            <a:pPr marL="0" indent="0">
              <a:buNone/>
            </a:pPr>
            <a:endParaRPr kumimoji="1" lang="zh-CN" altLang="en-US" sz="3200" kern="0" dirty="0">
              <a:solidFill>
                <a:prstClr val="black"/>
              </a:solidFill>
              <a:latin typeface="Times New Roman"/>
              <a:ea typeface="宋体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四、证明题：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7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086" y="1069521"/>
            <a:ext cx="7837713" cy="500470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kumimoji="1" lang="en-US" altLang="zh-CN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kumimoji="1" lang="zh-CN" altLang="zh-CN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是集合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上的等价关系，证明：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=R</a:t>
            </a:r>
            <a:endParaRPr kumimoji="1" lang="zh-CN" altLang="zh-CN" sz="2800" b="1" kern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lvl="0" defTabSz="9144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None/>
            </a:pP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证明：因为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是等价关系，所以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具有传递性，故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下面证明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任取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，因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等价关系，所以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具有自反性，则有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y,y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，因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y,y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，所以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R·R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x,y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。因此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/>
            </a:r>
            <a:b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综上，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=R</a:t>
            </a:r>
            <a:r>
              <a:rPr kumimoji="1" lang="zh-CN" altLang="zh-CN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。证毕。</a:t>
            </a:r>
          </a:p>
          <a:p>
            <a:pPr marL="0" indent="0">
              <a:lnSpc>
                <a:spcPct val="90000"/>
              </a:lnSpc>
              <a:buNone/>
            </a:pPr>
            <a:endParaRPr kumimoji="1" lang="zh-CN" altLang="en-US" sz="2800" b="1" kern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四、证明题：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1976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</TotalTime>
  <Words>680</Words>
  <Application>Microsoft Office PowerPoint</Application>
  <PresentationFormat>全屏显示(4:3)</PresentationFormat>
  <Paragraphs>55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仿宋</vt:lpstr>
      <vt:lpstr>宋体</vt:lpstr>
      <vt:lpstr>幼圆</vt:lpstr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丝状</vt:lpstr>
      <vt:lpstr>一、判断对错：</vt:lpstr>
      <vt:lpstr>二、简答题：</vt:lpstr>
      <vt:lpstr>二、简答题：</vt:lpstr>
      <vt:lpstr>二、简答题：</vt:lpstr>
      <vt:lpstr>三、问答题：</vt:lpstr>
      <vt:lpstr>四、证明题：</vt:lpstr>
      <vt:lpstr>四、证明题：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一、判断对错：</dc:title>
  <dc:creator>Windows 用户</dc:creator>
  <cp:lastModifiedBy>admin</cp:lastModifiedBy>
  <cp:revision>38</cp:revision>
  <dcterms:created xsi:type="dcterms:W3CDTF">2022-03-18T06:32:30Z</dcterms:created>
  <dcterms:modified xsi:type="dcterms:W3CDTF">2022-04-08T07:56:05Z</dcterms:modified>
</cp:coreProperties>
</file>