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7" r:id="rId3"/>
    <p:sldMasterId id="2147483710" r:id="rId4"/>
  </p:sldMasterIdLst>
  <p:sldIdLst>
    <p:sldId id="257" r:id="rId5"/>
    <p:sldId id="267" r:id="rId6"/>
    <p:sldId id="272" r:id="rId7"/>
    <p:sldId id="273" r:id="rId8"/>
    <p:sldId id="264" r:id="rId9"/>
    <p:sldId id="261" r:id="rId10"/>
    <p:sldId id="270" r:id="rId11"/>
    <p:sldId id="258" r:id="rId12"/>
    <p:sldId id="260" r:id="rId13"/>
    <p:sldId id="274" r:id="rId14"/>
    <p:sldId id="265" r:id="rId15"/>
    <p:sldId id="266" r:id="rId16"/>
    <p:sldId id="262" r:id="rId17"/>
    <p:sldId id="268" r:id="rId18"/>
    <p:sldId id="263" r:id="rId19"/>
    <p:sldId id="269" r:id="rId20"/>
    <p:sldId id="275" r:id="rId21"/>
    <p:sldId id="27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757 h 4320"/>
                <a:gd name="T2" fmla="*/ 1737 w 1737"/>
                <a:gd name="T3" fmla="*/ 476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75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611 h 4320"/>
                <a:gd name="T2" fmla="*/ 1737 w 1737"/>
                <a:gd name="T3" fmla="*/ 462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1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238 h 4420"/>
                <a:gd name="T2" fmla="*/ 1739 w 1739"/>
                <a:gd name="T3" fmla="*/ 224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23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897 h 4338"/>
                <a:gd name="T4" fmla="*/ 2080 w 2080"/>
                <a:gd name="T5" fmla="*/ 389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F562E-1FC0-4150-B951-42FB3C12E55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9666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B372D-D691-4DD3-9DBE-7215A622388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5320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B77EA-78AB-4FE9-AF93-B2C07897AF9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9855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6 w 1722"/>
                <a:gd name="T1" fmla="*/ 58 h 66"/>
                <a:gd name="T2" fmla="*/ 1706 w 1722"/>
                <a:gd name="T3" fmla="*/ 52 h 66"/>
                <a:gd name="T4" fmla="*/ 0 w 1722"/>
                <a:gd name="T5" fmla="*/ 0 h 66"/>
                <a:gd name="T6" fmla="*/ 0 w 1722"/>
                <a:gd name="T7" fmla="*/ 40 h 66"/>
                <a:gd name="T8" fmla="*/ 1706 w 1722"/>
                <a:gd name="T9" fmla="*/ 58 h 66"/>
                <a:gd name="T10" fmla="*/ 1706 w 1722"/>
                <a:gd name="T11" fmla="*/ 58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7 w 975"/>
                <a:gd name="T1" fmla="*/ 48 h 101"/>
                <a:gd name="T2" fmla="*/ 967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7 w 975"/>
                <a:gd name="T9" fmla="*/ 48 h 101"/>
                <a:gd name="T10" fmla="*/ 967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5 w 2141"/>
                <a:gd name="T7" fmla="*/ 0 h 198"/>
                <a:gd name="T8" fmla="*/ 212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58 w 2517"/>
                <a:gd name="T1" fmla="*/ 276 h 276"/>
                <a:gd name="T2" fmla="*/ 2493 w 2517"/>
                <a:gd name="T3" fmla="*/ 204 h 276"/>
                <a:gd name="T4" fmla="*/ 2236 w 2517"/>
                <a:gd name="T5" fmla="*/ 0 h 276"/>
                <a:gd name="T6" fmla="*/ 0 w 2517"/>
                <a:gd name="T7" fmla="*/ 276 h 276"/>
                <a:gd name="T8" fmla="*/ 2158 w 2517"/>
                <a:gd name="T9" fmla="*/ 276 h 276"/>
                <a:gd name="T10" fmla="*/ 2158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1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1 w 729"/>
                <a:gd name="T7" fmla="*/ 240 h 240"/>
                <a:gd name="T8" fmla="*/ 721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1 w 729"/>
                <a:gd name="T1" fmla="*/ 318 h 318"/>
                <a:gd name="T2" fmla="*/ 721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1 w 729"/>
                <a:gd name="T9" fmla="*/ 318 h 318"/>
                <a:gd name="T10" fmla="*/ 721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4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D36B4EF-381E-4053-93B9-B5237DE64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039295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E537E0B-51BD-4F58-96E1-C79344B76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922001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CB5AD3-222D-4DE0-AA85-00BF7E524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9095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747520E-8C86-4F3C-9984-5B8DD9B5F2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767606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9DEE46E-FDE4-4596-BF74-2AA435FCAB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34096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3A92576-2E9C-4F1A-B2D2-CF33C3FC5D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018976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A18EE31-2716-4B96-95A3-2478E9504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02332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54ABEC9-02BB-4700-B4A8-2F2E97A3F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92110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8F721-82BA-480D-B692-C90D4F7F022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668993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8DE5CD-9407-4D11-990A-B78040B7B0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582205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143D5B-F7DD-4A48-A2FD-2DFAB7BF3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422829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E33ECD-24D5-48C1-AB43-97CD7BE248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945593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8A032A4-B559-4852-BA6B-531ABE6CE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446367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6 w 1722"/>
                <a:gd name="T1" fmla="*/ 58 h 66"/>
                <a:gd name="T2" fmla="*/ 1706 w 1722"/>
                <a:gd name="T3" fmla="*/ 52 h 66"/>
                <a:gd name="T4" fmla="*/ 0 w 1722"/>
                <a:gd name="T5" fmla="*/ 0 h 66"/>
                <a:gd name="T6" fmla="*/ 0 w 1722"/>
                <a:gd name="T7" fmla="*/ 40 h 66"/>
                <a:gd name="T8" fmla="*/ 1706 w 1722"/>
                <a:gd name="T9" fmla="*/ 58 h 66"/>
                <a:gd name="T10" fmla="*/ 1706 w 1722"/>
                <a:gd name="T11" fmla="*/ 58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7 w 975"/>
                <a:gd name="T1" fmla="*/ 48 h 101"/>
                <a:gd name="T2" fmla="*/ 967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7 w 975"/>
                <a:gd name="T9" fmla="*/ 48 h 101"/>
                <a:gd name="T10" fmla="*/ 967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5 w 2141"/>
                <a:gd name="T7" fmla="*/ 0 h 198"/>
                <a:gd name="T8" fmla="*/ 212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58 w 2517"/>
                <a:gd name="T1" fmla="*/ 276 h 276"/>
                <a:gd name="T2" fmla="*/ 2493 w 2517"/>
                <a:gd name="T3" fmla="*/ 204 h 276"/>
                <a:gd name="T4" fmla="*/ 2236 w 2517"/>
                <a:gd name="T5" fmla="*/ 0 h 276"/>
                <a:gd name="T6" fmla="*/ 0 w 2517"/>
                <a:gd name="T7" fmla="*/ 276 h 276"/>
                <a:gd name="T8" fmla="*/ 2158 w 2517"/>
                <a:gd name="T9" fmla="*/ 276 h 276"/>
                <a:gd name="T10" fmla="*/ 2158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1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1 w 729"/>
                <a:gd name="T7" fmla="*/ 240 h 240"/>
                <a:gd name="T8" fmla="*/ 721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1 w 729"/>
                <a:gd name="T1" fmla="*/ 318 h 318"/>
                <a:gd name="T2" fmla="*/ 721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1 w 729"/>
                <a:gd name="T9" fmla="*/ 318 h 318"/>
                <a:gd name="T10" fmla="*/ 721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4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D36B4EF-381E-4053-93B9-B5237DE64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016088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E537E0B-51BD-4F58-96E1-C79344B76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65907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CB5AD3-222D-4DE0-AA85-00BF7E524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813780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747520E-8C86-4F3C-9984-5B8DD9B5F2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411335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9DEE46E-FDE4-4596-BF74-2AA435FCAB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766155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3A92576-2E9C-4F1A-B2D2-CF33C3FC5D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301951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64E34-3D3E-4ABA-90A5-D0882895C15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24082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A18EE31-2716-4B96-95A3-2478E9504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022094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54ABEC9-02BB-4700-B4A8-2F2E97A3F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125977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8DE5CD-9407-4D11-990A-B78040B7B0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305344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143D5B-F7DD-4A48-A2FD-2DFAB7BF3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479298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E33ECD-24D5-48C1-AB43-97CD7BE248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871232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8A032A4-B559-4852-BA6B-531ABE6CE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684941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757 h 4320"/>
                <a:gd name="T2" fmla="*/ 1737 w 1737"/>
                <a:gd name="T3" fmla="*/ 476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75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611 h 4320"/>
                <a:gd name="T2" fmla="*/ 1737 w 1737"/>
                <a:gd name="T3" fmla="*/ 462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1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238 h 4420"/>
                <a:gd name="T2" fmla="*/ 1739 w 1739"/>
                <a:gd name="T3" fmla="*/ 224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23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897 h 4338"/>
                <a:gd name="T4" fmla="*/ 2080 w 2080"/>
                <a:gd name="T5" fmla="*/ 389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F562E-1FC0-4150-B951-42FB3C12E55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70615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8F721-82BA-480D-B692-C90D4F7F022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22420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64E34-3D3E-4ABA-90A5-D0882895C15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1056"/>
      </p:ext>
    </p:extLst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9487D-CA12-4FB8-ACA4-7D3D18B26F4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3236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9487D-CA12-4FB8-ACA4-7D3D18B26F4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3905"/>
      </p:ext>
    </p:extLst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37A48-EBED-45A5-BFD9-3F4433ECFE9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01052"/>
      </p:ext>
    </p:extLst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BCD38-21BA-4EE7-B352-C106A446F05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79318"/>
      </p:ext>
    </p:extLst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914F5-6217-4980-B450-3107A69B0AB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53736"/>
      </p:ext>
    </p:extLst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32C8A-0A0A-4202-AF23-CCCB289855B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34772"/>
      </p:ext>
    </p:extLst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2B69E-F666-45F5-8BBD-932AA28E98B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7722"/>
      </p:ext>
    </p:extLst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B372D-D691-4DD3-9DBE-7215A622388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210"/>
      </p:ext>
    </p:extLst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B77EA-78AB-4FE9-AF93-B2C07897AF9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1027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37A48-EBED-45A5-BFD9-3F4433ECFE9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87093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BCD38-21BA-4EE7-B352-C106A446F05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0808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914F5-6217-4980-B450-3107A69B0AB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3770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32C8A-0A0A-4202-AF23-CCCB289855B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326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2B69E-F666-45F5-8BBD-932AA28E98B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3420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757 h 4320"/>
                <a:gd name="T2" fmla="*/ 1737 w 1737"/>
                <a:gd name="T3" fmla="*/ 476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75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611 h 4320"/>
                <a:gd name="T2" fmla="*/ 1737 w 1737"/>
                <a:gd name="T3" fmla="*/ 462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1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238 h 4420"/>
                <a:gd name="T2" fmla="*/ 1739 w 1739"/>
                <a:gd name="T3" fmla="*/ 224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23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897 h 4338"/>
                <a:gd name="T4" fmla="*/ 2080 w 2080"/>
                <a:gd name="T5" fmla="*/ 389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2867FD-BA90-4200-BF44-538CEE739E0E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507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9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6 w 1722"/>
                <a:gd name="T1" fmla="*/ 58 h 66"/>
                <a:gd name="T2" fmla="*/ 1706 w 1722"/>
                <a:gd name="T3" fmla="*/ 52 h 66"/>
                <a:gd name="T4" fmla="*/ 0 w 1722"/>
                <a:gd name="T5" fmla="*/ 0 h 66"/>
                <a:gd name="T6" fmla="*/ 0 w 1722"/>
                <a:gd name="T7" fmla="*/ 40 h 66"/>
                <a:gd name="T8" fmla="*/ 1706 w 1722"/>
                <a:gd name="T9" fmla="*/ 58 h 66"/>
                <a:gd name="T10" fmla="*/ 1706 w 1722"/>
                <a:gd name="T11" fmla="*/ 58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1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7 w 975"/>
                <a:gd name="T1" fmla="*/ 48 h 101"/>
                <a:gd name="T2" fmla="*/ 967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7 w 975"/>
                <a:gd name="T9" fmla="*/ 48 h 101"/>
                <a:gd name="T10" fmla="*/ 967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2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5 w 2141"/>
                <a:gd name="T7" fmla="*/ 0 h 198"/>
                <a:gd name="T8" fmla="*/ 212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4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58 w 2517"/>
                <a:gd name="T1" fmla="*/ 276 h 276"/>
                <a:gd name="T2" fmla="*/ 2493 w 2517"/>
                <a:gd name="T3" fmla="*/ 204 h 276"/>
                <a:gd name="T4" fmla="*/ 2236 w 2517"/>
                <a:gd name="T5" fmla="*/ 0 h 276"/>
                <a:gd name="T6" fmla="*/ 0 w 2517"/>
                <a:gd name="T7" fmla="*/ 276 h 276"/>
                <a:gd name="T8" fmla="*/ 2158 w 2517"/>
                <a:gd name="T9" fmla="*/ 276 h 276"/>
                <a:gd name="T10" fmla="*/ 2158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6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1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1 w 729"/>
                <a:gd name="T7" fmla="*/ 240 h 240"/>
                <a:gd name="T8" fmla="*/ 721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8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1 w 729"/>
                <a:gd name="T1" fmla="*/ 318 h 318"/>
                <a:gd name="T2" fmla="*/ 721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1 w 729"/>
                <a:gd name="T9" fmla="*/ 318 h 318"/>
                <a:gd name="T10" fmla="*/ 721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2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4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8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01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4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03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212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9F87DC-8E26-484F-87A4-708CD46CD666}" type="slidenum">
              <a:rPr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79451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9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6 w 1722"/>
                <a:gd name="T1" fmla="*/ 58 h 66"/>
                <a:gd name="T2" fmla="*/ 1706 w 1722"/>
                <a:gd name="T3" fmla="*/ 52 h 66"/>
                <a:gd name="T4" fmla="*/ 0 w 1722"/>
                <a:gd name="T5" fmla="*/ 0 h 66"/>
                <a:gd name="T6" fmla="*/ 0 w 1722"/>
                <a:gd name="T7" fmla="*/ 40 h 66"/>
                <a:gd name="T8" fmla="*/ 1706 w 1722"/>
                <a:gd name="T9" fmla="*/ 58 h 66"/>
                <a:gd name="T10" fmla="*/ 1706 w 1722"/>
                <a:gd name="T11" fmla="*/ 58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1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7 w 975"/>
                <a:gd name="T1" fmla="*/ 48 h 101"/>
                <a:gd name="T2" fmla="*/ 967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7 w 975"/>
                <a:gd name="T9" fmla="*/ 48 h 101"/>
                <a:gd name="T10" fmla="*/ 967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2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5 w 2141"/>
                <a:gd name="T7" fmla="*/ 0 h 198"/>
                <a:gd name="T8" fmla="*/ 212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4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58 w 2517"/>
                <a:gd name="T1" fmla="*/ 276 h 276"/>
                <a:gd name="T2" fmla="*/ 2493 w 2517"/>
                <a:gd name="T3" fmla="*/ 204 h 276"/>
                <a:gd name="T4" fmla="*/ 2236 w 2517"/>
                <a:gd name="T5" fmla="*/ 0 h 276"/>
                <a:gd name="T6" fmla="*/ 0 w 2517"/>
                <a:gd name="T7" fmla="*/ 276 h 276"/>
                <a:gd name="T8" fmla="*/ 2158 w 2517"/>
                <a:gd name="T9" fmla="*/ 276 h 276"/>
                <a:gd name="T10" fmla="*/ 2158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6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1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1 w 729"/>
                <a:gd name="T7" fmla="*/ 240 h 240"/>
                <a:gd name="T8" fmla="*/ 721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8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1 w 729"/>
                <a:gd name="T1" fmla="*/ 318 h 318"/>
                <a:gd name="T2" fmla="*/ 721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1 w 729"/>
                <a:gd name="T9" fmla="*/ 318 h 318"/>
                <a:gd name="T10" fmla="*/ 721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2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4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8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01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4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03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212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9F87DC-8E26-484F-87A4-708CD46CD666}" type="slidenum">
              <a:rPr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8675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757 h 4320"/>
                <a:gd name="T2" fmla="*/ 1737 w 1737"/>
                <a:gd name="T3" fmla="*/ 476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75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611 h 4320"/>
                <a:gd name="T2" fmla="*/ 1737 w 1737"/>
                <a:gd name="T3" fmla="*/ 462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1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238 h 4420"/>
                <a:gd name="T2" fmla="*/ 1739 w 1739"/>
                <a:gd name="T3" fmla="*/ 224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23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897 h 4338"/>
                <a:gd name="T4" fmla="*/ 2080 w 2080"/>
                <a:gd name="T5" fmla="*/ 389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2867FD-BA90-4200-BF44-538CEE739E0E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615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>
    <p:random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标题 1"/>
          <p:cNvSpPr>
            <a:spLocks noGrp="1"/>
          </p:cNvSpPr>
          <p:nvPr>
            <p:ph type="title"/>
          </p:nvPr>
        </p:nvSpPr>
        <p:spPr>
          <a:xfrm>
            <a:off x="35496" y="74677"/>
            <a:ext cx="7772400" cy="646331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一、简答题：</a:t>
            </a:r>
          </a:p>
        </p:txBody>
      </p:sp>
      <p:sp>
        <p:nvSpPr>
          <p:cNvPr id="226307" name="内容占位符 2"/>
          <p:cNvSpPr>
            <a:spLocks noGrp="1"/>
          </p:cNvSpPr>
          <p:nvPr>
            <p:ph idx="1"/>
          </p:nvPr>
        </p:nvSpPr>
        <p:spPr>
          <a:xfrm>
            <a:off x="179388" y="756563"/>
            <a:ext cx="8839200" cy="51054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zh-CN" altLang="zh-CN" sz="3200" dirty="0" smtClean="0"/>
              <a:t>设</a:t>
            </a:r>
            <a:r>
              <a:rPr lang="en-US" altLang="zh-CN" sz="3200" dirty="0" smtClean="0"/>
              <a:t>A={1,2,3}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R</a:t>
            </a:r>
            <a:r>
              <a:rPr lang="zh-CN" altLang="zh-CN" sz="3200" dirty="0" smtClean="0"/>
              <a:t>是</a:t>
            </a:r>
            <a:r>
              <a:rPr lang="en-US" altLang="zh-CN" sz="3200" dirty="0" smtClean="0">
                <a:sym typeface="Symbol" panose="05050102010706020507" pitchFamily="18" charset="2"/>
              </a:rPr>
              <a:t></a:t>
            </a:r>
            <a:r>
              <a:rPr lang="en-US" altLang="zh-CN" sz="3200" dirty="0" smtClean="0"/>
              <a:t>(A)</a:t>
            </a:r>
            <a:r>
              <a:rPr lang="zh-CN" altLang="zh-CN" sz="3200" dirty="0" smtClean="0"/>
              <a:t>上的关系，</a:t>
            </a:r>
            <a:r>
              <a:rPr lang="en-US" altLang="zh-CN" sz="3200" dirty="0" smtClean="0"/>
              <a:t>R={(B, C) | B</a:t>
            </a:r>
            <a:r>
              <a:rPr lang="en-US" altLang="zh-CN" sz="3200" dirty="0" smtClean="0">
                <a:sym typeface="Symbol" panose="05050102010706020507" pitchFamily="18" charset="2"/>
              </a:rPr>
              <a:t></a:t>
            </a:r>
            <a:r>
              <a:rPr lang="en-US" altLang="zh-CN" sz="3200" dirty="0" smtClean="0"/>
              <a:t>(A),C</a:t>
            </a:r>
            <a:r>
              <a:rPr lang="en-US" altLang="zh-CN" sz="3200" dirty="0" smtClean="0">
                <a:sym typeface="Symbol" panose="05050102010706020507" pitchFamily="18" charset="2"/>
              </a:rPr>
              <a:t></a:t>
            </a:r>
            <a:r>
              <a:rPr lang="en-US" altLang="zh-CN" sz="3200" dirty="0" smtClean="0"/>
              <a:t>(A)</a:t>
            </a:r>
            <a:r>
              <a:rPr lang="zh-CN" altLang="zh-CN" sz="3200" dirty="0" smtClean="0"/>
              <a:t>且</a:t>
            </a:r>
            <a:r>
              <a:rPr lang="en-US" altLang="zh-CN" sz="3200" dirty="0" smtClean="0"/>
              <a:t>|B∩C|=2}</a:t>
            </a:r>
            <a:r>
              <a:rPr lang="zh-CN" altLang="zh-CN" sz="3200" dirty="0" smtClean="0"/>
              <a:t>，请写出关系</a:t>
            </a:r>
            <a:r>
              <a:rPr lang="en-US" altLang="zh-CN" sz="3200" dirty="0" smtClean="0"/>
              <a:t>R</a:t>
            </a:r>
            <a:r>
              <a:rPr lang="zh-CN" altLang="zh-CN" sz="3200" dirty="0" smtClean="0"/>
              <a:t>中所有的元素。</a:t>
            </a:r>
            <a:endParaRPr lang="en-US" altLang="zh-CN" sz="32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zh-CN" altLang="zh-CN" sz="3200" dirty="0" smtClean="0"/>
              <a:t>如上题，</a:t>
            </a:r>
            <a:r>
              <a:rPr lang="en-US" altLang="zh-CN" sz="3200" dirty="0" smtClean="0"/>
              <a:t>R</a:t>
            </a:r>
            <a:r>
              <a:rPr lang="zh-CN" altLang="zh-CN" sz="3200" dirty="0" smtClean="0"/>
              <a:t>具有对称性吗？具有传递性吗？</a:t>
            </a:r>
            <a:endParaRPr lang="en-US" altLang="zh-CN" sz="32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zh-CN" altLang="zh-CN" sz="3200" dirty="0"/>
              <a:t>请给出</a:t>
            </a:r>
            <a:r>
              <a:rPr lang="en-US" altLang="zh-CN" sz="3200" dirty="0"/>
              <a:t>A-B=A</a:t>
            </a:r>
            <a:r>
              <a:rPr lang="zh-CN" altLang="zh-CN" sz="3200" dirty="0"/>
              <a:t>的充分</a:t>
            </a:r>
            <a:r>
              <a:rPr lang="zh-CN" altLang="zh-CN" sz="3200" dirty="0" smtClean="0"/>
              <a:t>必要条件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zh-CN" altLang="zh-CN" sz="3200" dirty="0"/>
              <a:t>设</a:t>
            </a:r>
            <a:r>
              <a:rPr lang="en-US" altLang="zh-CN" sz="3200" dirty="0"/>
              <a:t>(A, ≤)</a:t>
            </a:r>
            <a:r>
              <a:rPr lang="zh-CN" altLang="zh-CN" sz="3200" dirty="0"/>
              <a:t>是一个偏序集，</a:t>
            </a:r>
            <a:r>
              <a:rPr lang="en-US" altLang="zh-CN" sz="3200" dirty="0"/>
              <a:t>B</a:t>
            </a:r>
            <a:r>
              <a:rPr lang="en-US" altLang="zh-CN" sz="3200" dirty="0">
                <a:sym typeface="Symbol" panose="05050102010706020507" pitchFamily="18" charset="2"/>
              </a:rPr>
              <a:t></a:t>
            </a:r>
            <a:r>
              <a:rPr lang="en-US" altLang="zh-CN" sz="3200" dirty="0"/>
              <a:t>A</a:t>
            </a:r>
            <a:r>
              <a:rPr lang="zh-CN" altLang="zh-CN" sz="3200" dirty="0"/>
              <a:t>，则</a:t>
            </a:r>
            <a:r>
              <a:rPr lang="en-US" altLang="zh-CN" sz="3200" dirty="0"/>
              <a:t>B</a:t>
            </a:r>
            <a:r>
              <a:rPr lang="zh-CN" altLang="zh-CN" sz="3200" dirty="0"/>
              <a:t>是否一定存在上界？若存在，那么</a:t>
            </a:r>
            <a:r>
              <a:rPr lang="en-US" altLang="zh-CN" sz="3200" dirty="0"/>
              <a:t>B</a:t>
            </a:r>
            <a:r>
              <a:rPr lang="zh-CN" altLang="zh-CN" sz="3200" dirty="0"/>
              <a:t>是否一定存在最小上界？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defRPr/>
            </a:pPr>
            <a:endParaRPr lang="zh-CN" altLang="zh-CN" sz="3200" dirty="0" smtClean="0"/>
          </a:p>
          <a:p>
            <a:pPr>
              <a:defRPr/>
            </a:pPr>
            <a:endParaRPr lang="zh-CN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87748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774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7466B3-3F49-40B4-B4DA-D41DB9B5AC54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692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38893"/>
            <a:ext cx="8839200" cy="5157107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、对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、错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、对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、错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、对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、对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8F721-82BA-480D-B692-C90D4F7F0227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496" y="44515"/>
            <a:ext cx="7772400" cy="646331"/>
          </a:xfrm>
        </p:spPr>
        <p:txBody>
          <a:bodyPr/>
          <a:lstStyle/>
          <a:p>
            <a:pPr lvl="0">
              <a:spcBef>
                <a:spcPct val="20000"/>
              </a:spcBef>
              <a:buClr>
                <a:srgbClr val="FFCC00"/>
              </a:buClr>
              <a:buSzPct val="85000"/>
            </a:pPr>
            <a:r>
              <a:rPr lang="zh-CN" altLang="en-US" sz="36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</a:t>
            </a:r>
            <a:r>
              <a:rPr lang="zh-CN" altLang="en-US" sz="3600" dirty="0" smtClean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、判断题答案</a:t>
            </a:r>
            <a:r>
              <a:rPr lang="zh-CN" altLang="en-US" sz="36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lang="en-US" altLang="zh-CN" sz="360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812276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内容占位符 2"/>
          <p:cNvSpPr>
            <a:spLocks noGrp="1"/>
          </p:cNvSpPr>
          <p:nvPr>
            <p:ph idx="1"/>
          </p:nvPr>
        </p:nvSpPr>
        <p:spPr>
          <a:xfrm>
            <a:off x="117475" y="687388"/>
            <a:ext cx="8839200" cy="5443537"/>
          </a:xfrm>
        </p:spPr>
        <p:txBody>
          <a:bodyPr/>
          <a:lstStyle/>
          <a:p>
            <a:pPr marL="742950" indent="-742950">
              <a:buFont typeface="Wingdings" panose="05000000000000000000" pitchFamily="2" charset="2"/>
              <a:buAutoNum type="arabicPeriod"/>
            </a:pPr>
            <a:r>
              <a:rPr lang="zh-CN" altLang="en-US" sz="3000" dirty="0" smtClean="0"/>
              <a:t>解：上确界是</a:t>
            </a:r>
            <a:r>
              <a:rPr lang="en-US" altLang="zh-CN" sz="3000" dirty="0" smtClean="0"/>
              <a:t>P</a:t>
            </a:r>
            <a:r>
              <a:rPr lang="en-US" altLang="zh-CN" sz="3000" dirty="0" smtClean="0">
                <a:sym typeface="Symbol" panose="05050102010706020507" pitchFamily="18" charset="2"/>
              </a:rPr>
              <a:t>Q , </a:t>
            </a:r>
            <a:r>
              <a:rPr lang="zh-CN" altLang="en-US" sz="3000" dirty="0" smtClean="0">
                <a:sym typeface="Symbol" panose="05050102010706020507" pitchFamily="18" charset="2"/>
              </a:rPr>
              <a:t>下确界是</a:t>
            </a:r>
            <a:r>
              <a:rPr lang="en-US" altLang="zh-CN" sz="3000" dirty="0" smtClean="0">
                <a:sym typeface="Symbol" panose="05050102010706020507" pitchFamily="18" charset="2"/>
              </a:rPr>
              <a:t>PQ</a:t>
            </a:r>
            <a:r>
              <a:rPr lang="zh-CN" altLang="en-US" sz="3000" dirty="0" smtClean="0">
                <a:sym typeface="Symbol" panose="05050102010706020507" pitchFamily="18" charset="2"/>
              </a:rPr>
              <a:t>。</a:t>
            </a:r>
            <a:endParaRPr lang="en-US" altLang="zh-CN" sz="3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3000" dirty="0" smtClean="0">
                <a:sym typeface="Symbol" panose="05050102010706020507" pitchFamily="18" charset="2"/>
              </a:rPr>
              <a:t>证明：</a:t>
            </a:r>
            <a:endParaRPr lang="en-US" altLang="zh-CN" sz="3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3000" dirty="0" smtClean="0">
                <a:sym typeface="Symbol" panose="05050102010706020507" pitchFamily="18" charset="2"/>
              </a:rPr>
              <a:t>1</a:t>
            </a:r>
            <a:r>
              <a:rPr lang="zh-CN" altLang="en-US" sz="3000" dirty="0" smtClean="0">
                <a:sym typeface="Symbol" panose="05050102010706020507" pitchFamily="18" charset="2"/>
              </a:rPr>
              <a:t>）因</a:t>
            </a:r>
            <a:r>
              <a:rPr lang="en-US" altLang="zh-CN" sz="3000" dirty="0" smtClean="0">
                <a:sym typeface="Symbol" panose="05050102010706020507" pitchFamily="18" charset="2"/>
              </a:rPr>
              <a:t>P</a:t>
            </a:r>
            <a:r>
              <a:rPr lang="en-US" altLang="zh-CN" sz="3000" dirty="0"/>
              <a:t> P</a:t>
            </a:r>
            <a:r>
              <a:rPr lang="en-US" altLang="zh-CN" sz="3000" dirty="0">
                <a:sym typeface="Symbol" panose="05050102010706020507" pitchFamily="18" charset="2"/>
              </a:rPr>
              <a:t></a:t>
            </a:r>
            <a:r>
              <a:rPr lang="en-US" altLang="zh-CN" sz="3000" dirty="0" smtClean="0">
                <a:sym typeface="Symbol" panose="05050102010706020507" pitchFamily="18" charset="2"/>
              </a:rPr>
              <a:t>Q</a:t>
            </a:r>
            <a:r>
              <a:rPr lang="zh-CN" altLang="en-US" sz="3000" dirty="0" smtClean="0">
                <a:sym typeface="Symbol" panose="05050102010706020507" pitchFamily="18" charset="2"/>
              </a:rPr>
              <a:t>，</a:t>
            </a:r>
            <a:r>
              <a:rPr lang="en-US" altLang="zh-CN" sz="3000" dirty="0">
                <a:sym typeface="Symbol" panose="05050102010706020507" pitchFamily="18" charset="2"/>
              </a:rPr>
              <a:t> </a:t>
            </a:r>
            <a:r>
              <a:rPr lang="en-US" altLang="zh-CN" sz="3000" dirty="0" smtClean="0">
                <a:sym typeface="Symbol" panose="05050102010706020507" pitchFamily="18" charset="2"/>
              </a:rPr>
              <a:t>Q</a:t>
            </a:r>
            <a:r>
              <a:rPr lang="en-US" altLang="zh-CN" sz="3000" dirty="0">
                <a:sym typeface="Symbol" panose="05050102010706020507" pitchFamily="18" charset="2"/>
              </a:rPr>
              <a:t> </a:t>
            </a:r>
            <a:r>
              <a:rPr lang="en-US" altLang="zh-CN" sz="3000" dirty="0"/>
              <a:t> P</a:t>
            </a:r>
            <a:r>
              <a:rPr lang="en-US" altLang="zh-CN" sz="3000" dirty="0">
                <a:sym typeface="Symbol" panose="05050102010706020507" pitchFamily="18" charset="2"/>
              </a:rPr>
              <a:t></a:t>
            </a:r>
            <a:r>
              <a:rPr lang="en-US" altLang="zh-CN" sz="3000" dirty="0" smtClean="0">
                <a:sym typeface="Symbol" panose="05050102010706020507" pitchFamily="18" charset="2"/>
              </a:rPr>
              <a:t>Q</a:t>
            </a:r>
            <a:r>
              <a:rPr lang="zh-CN" altLang="en-US" sz="3000" dirty="0" smtClean="0">
                <a:sym typeface="Symbol" panose="05050102010706020507" pitchFamily="18" charset="2"/>
              </a:rPr>
              <a:t>，</a:t>
            </a:r>
            <a:r>
              <a:rPr lang="en-US" altLang="zh-CN" sz="3000" dirty="0"/>
              <a:t>P</a:t>
            </a:r>
            <a:r>
              <a:rPr lang="en-US" altLang="zh-CN" sz="3000" dirty="0">
                <a:sym typeface="Symbol" panose="05050102010706020507" pitchFamily="18" charset="2"/>
              </a:rPr>
              <a:t></a:t>
            </a:r>
            <a:r>
              <a:rPr lang="en-US" altLang="zh-CN" sz="3000" dirty="0" smtClean="0">
                <a:sym typeface="Symbol" panose="05050102010706020507" pitchFamily="18" charset="2"/>
              </a:rPr>
              <a:t>Q</a:t>
            </a:r>
            <a:r>
              <a:rPr lang="zh-CN" altLang="en-US" sz="3000" dirty="0" smtClean="0">
                <a:sym typeface="Symbol" panose="05050102010706020507" pitchFamily="18" charset="2"/>
              </a:rPr>
              <a:t>为</a:t>
            </a:r>
            <a:r>
              <a:rPr lang="en-US" altLang="zh-CN" sz="3000" dirty="0" smtClean="0">
                <a:sym typeface="Symbol" panose="05050102010706020507" pitchFamily="18" charset="2"/>
              </a:rPr>
              <a:t>S</a:t>
            </a:r>
            <a:r>
              <a:rPr lang="zh-CN" altLang="en-US" sz="3000" dirty="0" smtClean="0">
                <a:sym typeface="Symbol" panose="05050102010706020507" pitchFamily="18" charset="2"/>
              </a:rPr>
              <a:t>的上界。任取</a:t>
            </a:r>
            <a:r>
              <a:rPr lang="en-US" altLang="zh-CN" sz="3000" dirty="0" smtClean="0">
                <a:sym typeface="Symbol" panose="05050102010706020507" pitchFamily="18" charset="2"/>
              </a:rPr>
              <a:t>S</a:t>
            </a:r>
            <a:r>
              <a:rPr lang="zh-CN" altLang="en-US" sz="3000" dirty="0" smtClean="0">
                <a:sym typeface="Symbol" panose="05050102010706020507" pitchFamily="18" charset="2"/>
              </a:rPr>
              <a:t>的一个上界</a:t>
            </a:r>
            <a:r>
              <a:rPr lang="en-US" altLang="zh-CN" sz="3000" dirty="0" smtClean="0">
                <a:sym typeface="Symbol" panose="05050102010706020507" pitchFamily="18" charset="2"/>
              </a:rPr>
              <a:t>R</a:t>
            </a:r>
            <a:r>
              <a:rPr lang="zh-CN" altLang="en-US" sz="3000" dirty="0" smtClean="0">
                <a:sym typeface="Symbol" panose="05050102010706020507" pitchFamily="18" charset="2"/>
              </a:rPr>
              <a:t>，往证</a:t>
            </a:r>
            <a:r>
              <a:rPr lang="en-US" altLang="zh-CN" sz="3000" dirty="0">
                <a:solidFill>
                  <a:srgbClr val="FFFFFF"/>
                </a:solidFill>
              </a:rPr>
              <a:t>P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Q</a:t>
            </a:r>
            <a:r>
              <a:rPr lang="en-US" altLang="zh-CN" sz="3000" dirty="0" smtClean="0">
                <a:sym typeface="Symbol" panose="05050102010706020507" pitchFamily="18" charset="2"/>
              </a:rPr>
              <a:t>R</a:t>
            </a:r>
            <a:r>
              <a:rPr lang="zh-CN" altLang="en-US" sz="3000" dirty="0" smtClean="0">
                <a:sym typeface="Symbol" panose="05050102010706020507" pitchFamily="18" charset="2"/>
              </a:rPr>
              <a:t>。若</a:t>
            </a:r>
            <a:r>
              <a:rPr lang="en-US" altLang="zh-CN" sz="3000" dirty="0" smtClean="0">
                <a:sym typeface="Symbol" panose="05050102010706020507" pitchFamily="18" charset="2"/>
              </a:rPr>
              <a:t>I</a:t>
            </a:r>
            <a:r>
              <a:rPr lang="zh-CN" altLang="en-US" sz="3000" dirty="0" smtClean="0">
                <a:sym typeface="Symbol" panose="05050102010706020507" pitchFamily="18" charset="2"/>
              </a:rPr>
              <a:t>满足</a:t>
            </a:r>
            <a:r>
              <a:rPr lang="en-US" altLang="zh-CN" sz="3000" dirty="0">
                <a:solidFill>
                  <a:srgbClr val="FFFFFF"/>
                </a:solidFill>
              </a:rPr>
              <a:t>P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Q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，则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I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满足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P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I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满足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Q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。若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I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满足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P,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而</a:t>
            </a:r>
            <a:r>
              <a:rPr lang="en-US" altLang="zh-CN" sz="3000" dirty="0">
                <a:sym typeface="Symbol" panose="05050102010706020507" pitchFamily="18" charset="2"/>
              </a:rPr>
              <a:t>P</a:t>
            </a:r>
            <a:r>
              <a:rPr lang="en-US" altLang="zh-CN" sz="3000" dirty="0" smtClean="0">
                <a:sym typeface="Symbol" panose="05050102010706020507" pitchFamily="18" charset="2"/>
              </a:rPr>
              <a:t>R</a:t>
            </a:r>
            <a:r>
              <a:rPr lang="zh-CN" altLang="en-US" sz="3000" dirty="0" smtClean="0">
                <a:sym typeface="Symbol" panose="05050102010706020507" pitchFamily="18" charset="2"/>
              </a:rPr>
              <a:t>，故</a:t>
            </a:r>
            <a:r>
              <a:rPr lang="en-US" altLang="zh-CN" sz="3000" dirty="0" smtClean="0">
                <a:sym typeface="Symbol" panose="05050102010706020507" pitchFamily="18" charset="2"/>
              </a:rPr>
              <a:t>I</a:t>
            </a:r>
            <a:r>
              <a:rPr lang="zh-CN" altLang="en-US" sz="3000" dirty="0" smtClean="0">
                <a:sym typeface="Symbol" panose="05050102010706020507" pitchFamily="18" charset="2"/>
              </a:rPr>
              <a:t>满足</a:t>
            </a:r>
            <a:r>
              <a:rPr lang="en-US" altLang="zh-CN" sz="3000" dirty="0" smtClean="0">
                <a:sym typeface="Symbol" panose="05050102010706020507" pitchFamily="18" charset="2"/>
              </a:rPr>
              <a:t>R</a:t>
            </a:r>
            <a:r>
              <a:rPr lang="zh-CN" altLang="en-US" sz="3000" dirty="0" smtClean="0">
                <a:sym typeface="Symbol" panose="05050102010706020507" pitchFamily="18" charset="2"/>
              </a:rPr>
              <a:t>；</a:t>
            </a:r>
            <a:r>
              <a:rPr lang="zh-CN" altLang="en-US" sz="3000" dirty="0">
                <a:solidFill>
                  <a:srgbClr val="FFFFFF"/>
                </a:solidFill>
                <a:sym typeface="Symbol" panose="05050102010706020507" pitchFamily="18" charset="2"/>
              </a:rPr>
              <a:t>若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I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满足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Q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，而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Q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R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3000" dirty="0">
                <a:sym typeface="Symbol" panose="05050102010706020507" pitchFamily="18" charset="2"/>
              </a:rPr>
              <a:t>故</a:t>
            </a:r>
            <a:r>
              <a:rPr lang="en-US" altLang="zh-CN" sz="3000" dirty="0">
                <a:sym typeface="Symbol" panose="05050102010706020507" pitchFamily="18" charset="2"/>
              </a:rPr>
              <a:t>I</a:t>
            </a:r>
            <a:r>
              <a:rPr lang="zh-CN" altLang="en-US" sz="3000" dirty="0">
                <a:sym typeface="Symbol" panose="05050102010706020507" pitchFamily="18" charset="2"/>
              </a:rPr>
              <a:t>满足</a:t>
            </a:r>
            <a:r>
              <a:rPr lang="en-US" altLang="zh-CN" sz="3000" dirty="0" smtClean="0">
                <a:sym typeface="Symbol" panose="05050102010706020507" pitchFamily="18" charset="2"/>
              </a:rPr>
              <a:t>R</a:t>
            </a:r>
            <a:r>
              <a:rPr lang="zh-CN" altLang="en-US" sz="3000" dirty="0" smtClean="0">
                <a:sym typeface="Symbol" panose="05050102010706020507" pitchFamily="18" charset="2"/>
              </a:rPr>
              <a:t>。因此，</a:t>
            </a:r>
            <a:r>
              <a:rPr lang="en-US" altLang="zh-CN" sz="3000" dirty="0">
                <a:solidFill>
                  <a:srgbClr val="FFFFFF"/>
                </a:solidFill>
              </a:rPr>
              <a:t>P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Q</a:t>
            </a:r>
            <a:r>
              <a:rPr lang="en-US" altLang="zh-CN" sz="3000" dirty="0">
                <a:sym typeface="Symbol" panose="05050102010706020507" pitchFamily="18" charset="2"/>
              </a:rPr>
              <a:t></a:t>
            </a:r>
            <a:r>
              <a:rPr lang="en-US" altLang="zh-CN" sz="3000" dirty="0" smtClean="0">
                <a:sym typeface="Symbol" panose="05050102010706020507" pitchFamily="18" charset="2"/>
              </a:rPr>
              <a:t>R</a:t>
            </a:r>
            <a:r>
              <a:rPr lang="zh-CN" altLang="en-US" sz="3000" dirty="0" smtClean="0">
                <a:sym typeface="Symbol" panose="05050102010706020507" pitchFamily="18" charset="2"/>
              </a:rPr>
              <a:t>，即</a:t>
            </a:r>
            <a:r>
              <a:rPr lang="en-US" altLang="zh-CN" sz="3000" dirty="0">
                <a:solidFill>
                  <a:srgbClr val="FFFFFF"/>
                </a:solidFill>
              </a:rPr>
              <a:t>P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Q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为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S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的上确界。</a:t>
            </a:r>
            <a:endParaRPr lang="en-US" altLang="zh-CN" sz="3000" dirty="0" smtClean="0">
              <a:sym typeface="Symbol" panose="05050102010706020507" pitchFamily="18" charset="2"/>
            </a:endParaRPr>
          </a:p>
          <a:p>
            <a:pPr marL="0" lvl="0" indent="0">
              <a:buClr>
                <a:srgbClr val="FFCC00"/>
              </a:buClr>
              <a:buNone/>
            </a:pPr>
            <a:r>
              <a:rPr lang="en-US" altLang="zh-CN" sz="3000" dirty="0" smtClean="0">
                <a:sym typeface="Symbol" panose="05050102010706020507" pitchFamily="18" charset="2"/>
              </a:rPr>
              <a:t>2</a:t>
            </a:r>
            <a:r>
              <a:rPr lang="zh-CN" altLang="en-US" sz="3000" dirty="0" smtClean="0">
                <a:sym typeface="Symbol" panose="05050102010706020507" pitchFamily="18" charset="2"/>
              </a:rPr>
              <a:t>）因</a:t>
            </a:r>
            <a:r>
              <a:rPr lang="en-US" altLang="zh-CN" sz="3000" dirty="0" smtClean="0">
                <a:sym typeface="Symbol" panose="05050102010706020507" pitchFamily="18" charset="2"/>
              </a:rPr>
              <a:t>P</a:t>
            </a:r>
            <a:r>
              <a:rPr lang="en-US" altLang="zh-CN" sz="3000" dirty="0">
                <a:sym typeface="Symbol" panose="05050102010706020507" pitchFamily="18" charset="2"/>
              </a:rPr>
              <a:t></a:t>
            </a:r>
            <a:r>
              <a:rPr lang="en-US" altLang="zh-CN" sz="3000" dirty="0" smtClean="0">
                <a:sym typeface="Symbol" panose="05050102010706020507" pitchFamily="18" charset="2"/>
              </a:rPr>
              <a:t>Q</a:t>
            </a:r>
            <a:r>
              <a:rPr lang="en-US" altLang="zh-CN" sz="3000" dirty="0">
                <a:sym typeface="Symbol" panose="05050102010706020507" pitchFamily="18" charset="2"/>
              </a:rPr>
              <a:t>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，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PQ</a:t>
            </a:r>
            <a:r>
              <a:rPr lang="en-US" altLang="zh-CN" sz="3000" dirty="0">
                <a:solidFill>
                  <a:srgbClr val="FFFFFF"/>
                </a:solidFill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</a:rPr>
              <a:t>Q</a:t>
            </a:r>
            <a:r>
              <a:rPr lang="zh-CN" altLang="en-US" sz="3000" dirty="0" smtClean="0">
                <a:solidFill>
                  <a:srgbClr val="FFFFFF"/>
                </a:solidFill>
              </a:rPr>
              <a:t>，</a:t>
            </a:r>
            <a:r>
              <a:rPr lang="en-US" altLang="zh-CN" sz="3000" dirty="0">
                <a:sym typeface="Symbol" panose="05050102010706020507" pitchFamily="18" charset="2"/>
              </a:rPr>
              <a:t>P</a:t>
            </a:r>
            <a:r>
              <a:rPr lang="en-US" altLang="zh-CN" sz="3000" dirty="0" smtClean="0">
                <a:sym typeface="Symbol" panose="05050102010706020507" pitchFamily="18" charset="2"/>
              </a:rPr>
              <a:t>Q</a:t>
            </a:r>
            <a:r>
              <a:rPr lang="zh-CN" altLang="en-US" sz="3000" dirty="0" smtClean="0">
                <a:sym typeface="Symbol" panose="05050102010706020507" pitchFamily="18" charset="2"/>
              </a:rPr>
              <a:t>为</a:t>
            </a:r>
            <a:r>
              <a:rPr lang="en-US" altLang="zh-CN" sz="3000" dirty="0" smtClean="0">
                <a:sym typeface="Symbol" panose="05050102010706020507" pitchFamily="18" charset="2"/>
              </a:rPr>
              <a:t>S</a:t>
            </a:r>
            <a:r>
              <a:rPr lang="zh-CN" altLang="en-US" sz="3000" dirty="0" smtClean="0">
                <a:sym typeface="Symbol" panose="05050102010706020507" pitchFamily="18" charset="2"/>
              </a:rPr>
              <a:t>的下界。任取</a:t>
            </a:r>
            <a:r>
              <a:rPr lang="en-US" altLang="zh-CN" sz="3000" dirty="0" smtClean="0">
                <a:sym typeface="Symbol" panose="05050102010706020507" pitchFamily="18" charset="2"/>
              </a:rPr>
              <a:t>S</a:t>
            </a:r>
            <a:r>
              <a:rPr lang="zh-CN" altLang="en-US" sz="3000" dirty="0" smtClean="0">
                <a:sym typeface="Symbol" panose="05050102010706020507" pitchFamily="18" charset="2"/>
              </a:rPr>
              <a:t>的一个下界</a:t>
            </a:r>
            <a:r>
              <a:rPr lang="en-US" altLang="zh-CN" sz="3000" dirty="0" smtClean="0">
                <a:sym typeface="Symbol" panose="05050102010706020507" pitchFamily="18" charset="2"/>
              </a:rPr>
              <a:t>R</a:t>
            </a:r>
            <a:r>
              <a:rPr lang="zh-CN" altLang="en-US" sz="3000" dirty="0" smtClean="0">
                <a:sym typeface="Symbol" panose="05050102010706020507" pitchFamily="18" charset="2"/>
              </a:rPr>
              <a:t>，往证</a:t>
            </a:r>
            <a:r>
              <a:rPr lang="en-US" altLang="zh-CN" sz="3000" dirty="0" smtClean="0">
                <a:sym typeface="Symbol" panose="05050102010706020507" pitchFamily="18" charset="2"/>
              </a:rPr>
              <a:t>R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P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Q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。若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I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满足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R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，因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R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是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S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的下界，则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I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满足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P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且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I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满足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Q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，故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I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满足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P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Q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。</a:t>
            </a:r>
            <a:r>
              <a:rPr lang="zh-CN" altLang="en-US" sz="3000" dirty="0">
                <a:sym typeface="Symbol" panose="05050102010706020507" pitchFamily="18" charset="2"/>
              </a:rPr>
              <a:t>因此</a:t>
            </a:r>
            <a:r>
              <a:rPr lang="zh-CN" altLang="en-US" sz="3000" dirty="0" smtClean="0">
                <a:sym typeface="Symbol" panose="05050102010706020507" pitchFamily="18" charset="2"/>
              </a:rPr>
              <a:t>，</a:t>
            </a:r>
            <a:r>
              <a:rPr lang="en-US" altLang="zh-CN" sz="3000" dirty="0">
                <a:sym typeface="Symbol" panose="05050102010706020507" pitchFamily="18" charset="2"/>
              </a:rPr>
              <a:t>R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P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Q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。即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P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Q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为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S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的下确界。</a:t>
            </a:r>
            <a:endParaRPr lang="zh-CN" altLang="en-US" sz="3000" dirty="0" smtClean="0"/>
          </a:p>
        </p:txBody>
      </p:sp>
      <p:sp>
        <p:nvSpPr>
          <p:cNvPr id="208899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890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404031-5C8A-40AF-8EDF-B3266813B7C6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8901" name="标题 1"/>
          <p:cNvSpPr>
            <a:spLocks noGrp="1"/>
          </p:cNvSpPr>
          <p:nvPr>
            <p:ph type="title"/>
          </p:nvPr>
        </p:nvSpPr>
        <p:spPr>
          <a:xfrm>
            <a:off x="84138" y="14972"/>
            <a:ext cx="8985250" cy="646331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三、解答题答案</a:t>
            </a:r>
          </a:p>
        </p:txBody>
      </p:sp>
    </p:spTree>
    <p:extLst>
      <p:ext uri="{BB962C8B-B14F-4D97-AF65-F5344CB8AC3E}">
        <p14:creationId xmlns:p14="http://schemas.microsoft.com/office/powerpoint/2010/main" val="26499873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内容占位符 2"/>
          <p:cNvSpPr>
            <a:spLocks noGrp="1"/>
          </p:cNvSpPr>
          <p:nvPr>
            <p:ph idx="1"/>
          </p:nvPr>
        </p:nvSpPr>
        <p:spPr>
          <a:xfrm>
            <a:off x="-60325" y="681038"/>
            <a:ext cx="9144000" cy="53990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2. (1)</a:t>
            </a:r>
            <a:r>
              <a:rPr lang="zh-CN" altLang="zh-CN" sz="3200" dirty="0" smtClean="0"/>
              <a:t>商集</a:t>
            </a:r>
            <a:r>
              <a:rPr lang="en-US" altLang="zh-CN" sz="3200" dirty="0" smtClean="0"/>
              <a:t>S/R={{P}, {Q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Q</a:t>
            </a:r>
            <a:r>
              <a:rPr lang="en-US" altLang="zh-CN" sz="3200" dirty="0" smtClean="0">
                <a:sym typeface="Symbol" panose="05050102010706020507" pitchFamily="18" charset="2"/>
              </a:rPr>
              <a:t></a:t>
            </a:r>
            <a:r>
              <a:rPr lang="en-US" altLang="zh-CN" sz="3200" dirty="0" smtClean="0"/>
              <a:t>(P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Q)}, {P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Q,</a:t>
            </a:r>
            <a:r>
              <a:rPr lang="en-US" altLang="zh-CN" sz="3200" dirty="0" smtClean="0">
                <a:sym typeface="Symbol" panose="05050102010706020507" pitchFamily="18" charset="2"/>
              </a:rPr>
              <a:t></a:t>
            </a:r>
            <a:r>
              <a:rPr lang="en-US" altLang="zh-CN" sz="3200" dirty="0" smtClean="0"/>
              <a:t>P</a:t>
            </a:r>
            <a:r>
              <a:rPr lang="en-US" altLang="zh-CN" sz="3200" dirty="0" smtClean="0">
                <a:sym typeface="Symbol" panose="05050102010706020507" pitchFamily="18" charset="2"/>
              </a:rPr>
              <a:t></a:t>
            </a:r>
            <a:r>
              <a:rPr lang="en-US" altLang="zh-CN" sz="3200" dirty="0" smtClean="0"/>
              <a:t>Q }, {P</a:t>
            </a:r>
            <a:r>
              <a:rPr lang="en-US" altLang="zh-CN" sz="3200" dirty="0" smtClean="0">
                <a:sym typeface="Symbol" panose="05050102010706020507" pitchFamily="18" charset="2"/>
              </a:rPr>
              <a:t></a:t>
            </a:r>
            <a:r>
              <a:rPr lang="en-US" altLang="zh-CN" sz="3200" dirty="0" smtClean="0"/>
              <a:t>Q}, {</a:t>
            </a:r>
            <a:r>
              <a:rPr lang="en-US" altLang="zh-CN" sz="3200" dirty="0" smtClean="0">
                <a:sym typeface="Symbol" panose="05050102010706020507" pitchFamily="18" charset="2"/>
              </a:rPr>
              <a:t></a:t>
            </a:r>
            <a:r>
              <a:rPr lang="en-US" altLang="zh-CN" sz="3200" dirty="0" smtClean="0"/>
              <a:t>P}, {P</a:t>
            </a:r>
            <a:r>
              <a:rPr lang="en-US" altLang="zh-CN" sz="3200" dirty="0" smtClean="0">
                <a:sym typeface="Symbol" panose="05050102010706020507" pitchFamily="18" charset="2"/>
              </a:rPr>
              <a:t></a:t>
            </a:r>
            <a:r>
              <a:rPr lang="en-US" altLang="zh-CN" sz="3200" dirty="0" smtClean="0"/>
              <a:t>Q}, {P</a:t>
            </a:r>
            <a:r>
              <a:rPr lang="en-US" altLang="zh-CN" sz="3200" dirty="0" smtClean="0">
                <a:sym typeface="Symbol" panose="05050102010706020507" pitchFamily="18" charset="2"/>
              </a:rPr>
              <a:t></a:t>
            </a:r>
            <a:r>
              <a:rPr lang="en-US" altLang="zh-CN" sz="3200" dirty="0" smtClean="0"/>
              <a:t>P} , {Q</a:t>
            </a:r>
            <a:r>
              <a:rPr lang="en-US" altLang="zh-CN" sz="3200" dirty="0" smtClean="0">
                <a:sym typeface="Symbol" panose="05050102010706020507" pitchFamily="18" charset="2"/>
              </a:rPr>
              <a:t></a:t>
            </a:r>
            <a:r>
              <a:rPr lang="en-US" altLang="zh-CN" sz="3200" dirty="0" smtClean="0"/>
              <a:t>Q} }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  (2)</a:t>
            </a:r>
            <a:r>
              <a:rPr lang="zh-CN" altLang="zh-CN" sz="3200" dirty="0" smtClean="0"/>
              <a:t>极大元是</a:t>
            </a:r>
            <a:r>
              <a:rPr lang="en-US" altLang="zh-CN" sz="3200" dirty="0" smtClean="0"/>
              <a:t>Q</a:t>
            </a:r>
            <a:r>
              <a:rPr lang="en-US" altLang="zh-CN" sz="3200" dirty="0" smtClean="0">
                <a:sym typeface="Symbol" panose="05050102010706020507" pitchFamily="18" charset="2"/>
              </a:rPr>
              <a:t></a:t>
            </a:r>
            <a:r>
              <a:rPr lang="en-US" altLang="zh-CN" sz="3200" dirty="0" smtClean="0"/>
              <a:t>Q</a:t>
            </a:r>
            <a:r>
              <a:rPr lang="zh-CN" altLang="zh-CN" sz="3200" dirty="0" smtClean="0"/>
              <a:t>；极小元是</a:t>
            </a:r>
            <a:r>
              <a:rPr lang="en-US" altLang="zh-CN" sz="3200" dirty="0" smtClean="0"/>
              <a:t>P</a:t>
            </a:r>
            <a:r>
              <a:rPr lang="en-US" altLang="zh-CN" sz="3200" dirty="0" smtClean="0">
                <a:sym typeface="Symbol" panose="05050102010706020507" pitchFamily="18" charset="2"/>
              </a:rPr>
              <a:t></a:t>
            </a:r>
            <a:r>
              <a:rPr lang="en-US" altLang="zh-CN" sz="3200" dirty="0" smtClean="0"/>
              <a:t>P</a:t>
            </a:r>
            <a:r>
              <a:rPr lang="zh-CN" altLang="zh-CN" sz="3200" dirty="0" smtClean="0"/>
              <a:t>；最大元是</a:t>
            </a:r>
            <a:r>
              <a:rPr lang="en-US" altLang="zh-CN" sz="3200" dirty="0" smtClean="0"/>
              <a:t>Q</a:t>
            </a:r>
            <a:r>
              <a:rPr lang="en-US" altLang="zh-CN" sz="3200" dirty="0" smtClean="0">
                <a:sym typeface="Symbol" panose="05050102010706020507" pitchFamily="18" charset="2"/>
              </a:rPr>
              <a:t></a:t>
            </a:r>
            <a:r>
              <a:rPr lang="en-US" altLang="zh-CN" sz="3200" dirty="0" smtClean="0"/>
              <a:t>Q</a:t>
            </a:r>
            <a:r>
              <a:rPr lang="zh-CN" altLang="zh-CN" sz="3200" dirty="0" smtClean="0"/>
              <a:t>，最小元是</a:t>
            </a:r>
            <a:r>
              <a:rPr lang="en-US" altLang="zh-CN" sz="3200" dirty="0" smtClean="0"/>
              <a:t>P</a:t>
            </a:r>
            <a:r>
              <a:rPr lang="en-US" altLang="zh-CN" sz="3200" dirty="0" smtClean="0">
                <a:sym typeface="Symbol" panose="05050102010706020507" pitchFamily="18" charset="2"/>
              </a:rPr>
              <a:t></a:t>
            </a:r>
            <a:r>
              <a:rPr lang="en-US" altLang="zh-CN" sz="3200" dirty="0" smtClean="0"/>
              <a:t>P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        </a:t>
            </a:r>
            <a:endParaRPr lang="zh-CN" altLang="en-US" sz="3200" dirty="0" smtClean="0"/>
          </a:p>
        </p:txBody>
      </p:sp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900113" y="2565400"/>
          <a:ext cx="7704137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3" imgW="6431756" imgH="4623435" progId="Visio.Drawing.11">
                  <p:embed/>
                </p:oleObj>
              </mc:Choice>
              <mc:Fallback>
                <p:oleObj name="Visio" r:id="rId3" imgW="6431756" imgH="46234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7704137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4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992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378E37-8ABA-4E63-958E-7CC33F19918C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4138" y="14972"/>
            <a:ext cx="8985250" cy="646331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三、解答题答案</a:t>
            </a:r>
          </a:p>
        </p:txBody>
      </p:sp>
    </p:spTree>
    <p:extLst>
      <p:ext uri="{BB962C8B-B14F-4D97-AF65-F5344CB8AC3E}">
        <p14:creationId xmlns:p14="http://schemas.microsoft.com/office/powerpoint/2010/main" val="29783864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654050"/>
            <a:ext cx="8929687" cy="5476875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AutoNum type="arabicPeriod" startAt="3"/>
              <a:defRPr/>
            </a:pPr>
            <a:r>
              <a:rPr lang="en-US" altLang="zh-CN" dirty="0" smtClean="0">
                <a:effectLst/>
              </a:rPr>
              <a:t>G= (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effectLst/>
              </a:rPr>
              <a:t>P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</a:t>
            </a:r>
            <a:r>
              <a:rPr lang="en-US" altLang="zh-CN" dirty="0" smtClean="0">
                <a:effectLst/>
              </a:rPr>
              <a:t>Q) 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effectLst/>
              </a:rPr>
              <a:t> (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effectLst/>
              </a:rPr>
              <a:t>R→Q)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</a:rPr>
              <a:t>=(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effectLst/>
              </a:rPr>
              <a:t>P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</a:t>
            </a:r>
            <a:r>
              <a:rPr lang="en-US" altLang="zh-CN" dirty="0" smtClean="0">
                <a:effectLst/>
              </a:rPr>
              <a:t>Q) 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effectLst/>
              </a:rPr>
              <a:t> (R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Q)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  <a:sym typeface="Symbol" panose="05050102010706020507" pitchFamily="18" charset="2"/>
              </a:rPr>
              <a:t>=Q(</a:t>
            </a:r>
            <a:r>
              <a:rPr lang="en-US" altLang="zh-CN" dirty="0" smtClean="0">
                <a:effectLst/>
              </a:rPr>
              <a:t>P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R)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  <a:sym typeface="Symbol" panose="05050102010706020507" pitchFamily="18" charset="2"/>
              </a:rPr>
              <a:t>=((P</a:t>
            </a:r>
            <a:r>
              <a:rPr lang="en-US" altLang="zh-CN" dirty="0" smtClean="0">
                <a:effectLst/>
              </a:rPr>
              <a:t>P)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 Q(R</a:t>
            </a:r>
            <a:r>
              <a:rPr lang="en-US" altLang="zh-CN" dirty="0" smtClean="0">
                <a:effectLst/>
              </a:rPr>
              <a:t>R)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)(</a:t>
            </a:r>
            <a:r>
              <a:rPr lang="en-US" altLang="zh-CN" dirty="0" smtClean="0">
                <a:effectLst/>
              </a:rPr>
              <a:t>P</a:t>
            </a:r>
            <a:r>
              <a:rPr lang="en-US" altLang="zh-CN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 (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QQ)R)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effectLst/>
                <a:sym typeface="Symbol" panose="05050102010706020507" pitchFamily="18" charset="2"/>
              </a:rPr>
              <a:t>=(((PQ) (</a:t>
            </a:r>
            <a:r>
              <a:rPr lang="en-US" altLang="zh-CN" sz="3000" dirty="0" smtClean="0">
                <a:effectLst/>
              </a:rPr>
              <a:t>P</a:t>
            </a:r>
            <a:r>
              <a:rPr lang="en-US" altLang="zh-CN" sz="3000" dirty="0" smtClean="0">
                <a:effectLst/>
                <a:sym typeface="Symbol" panose="05050102010706020507" pitchFamily="18" charset="2"/>
              </a:rPr>
              <a:t>Q)) (R</a:t>
            </a:r>
            <a:r>
              <a:rPr lang="en-US" altLang="zh-CN" sz="3000" dirty="0" smtClean="0">
                <a:effectLst/>
              </a:rPr>
              <a:t>R)</a:t>
            </a:r>
            <a:r>
              <a:rPr lang="en-US" altLang="zh-CN" sz="3000" dirty="0" smtClean="0">
                <a:effectLst/>
                <a:sym typeface="Symbol" panose="05050102010706020507" pitchFamily="18" charset="2"/>
              </a:rPr>
              <a:t>) (</a:t>
            </a:r>
            <a:r>
              <a:rPr lang="en-US" altLang="zh-CN" sz="3000" dirty="0" smtClean="0">
                <a:effectLst/>
              </a:rPr>
              <a:t>P</a:t>
            </a:r>
            <a:r>
              <a:rPr lang="en-US" altLang="zh-CN" sz="30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 (</a:t>
            </a:r>
            <a:r>
              <a:rPr lang="en-US" altLang="zh-CN" sz="3000" dirty="0" smtClean="0">
                <a:effectLst/>
                <a:sym typeface="Symbol" panose="05050102010706020507" pitchFamily="18" charset="2"/>
              </a:rPr>
              <a:t>QQ)R)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effectLst/>
                <a:sym typeface="Symbol" panose="05050102010706020507" pitchFamily="18" charset="2"/>
              </a:rPr>
              <a:t>=(PQR) (</a:t>
            </a:r>
            <a:r>
              <a:rPr lang="en-US" altLang="zh-CN" sz="3000" dirty="0" smtClean="0">
                <a:solidFill>
                  <a:srgbClr val="FFC000"/>
                </a:solidFill>
                <a:effectLst/>
                <a:sym typeface="Symbol" panose="05050102010706020507" pitchFamily="18" charset="2"/>
              </a:rPr>
              <a:t></a:t>
            </a:r>
            <a:r>
              <a:rPr lang="en-US" altLang="zh-CN" sz="3000" dirty="0" smtClean="0">
                <a:solidFill>
                  <a:srgbClr val="FFC000"/>
                </a:solidFill>
                <a:effectLst/>
              </a:rPr>
              <a:t>P</a:t>
            </a:r>
            <a:r>
              <a:rPr lang="en-US" altLang="zh-CN" sz="3000" dirty="0" smtClean="0">
                <a:solidFill>
                  <a:srgbClr val="FFC000"/>
                </a:solidFill>
                <a:effectLst/>
                <a:sym typeface="Symbol" panose="05050102010706020507" pitchFamily="18" charset="2"/>
              </a:rPr>
              <a:t>QR</a:t>
            </a:r>
            <a:r>
              <a:rPr lang="en-US" altLang="zh-CN" sz="3000" dirty="0" smtClean="0">
                <a:effectLst/>
                <a:sym typeface="Symbol" panose="05050102010706020507" pitchFamily="18" charset="2"/>
              </a:rPr>
              <a:t>) (PQ</a:t>
            </a:r>
            <a:r>
              <a:rPr lang="en-US" altLang="zh-CN" sz="3000" dirty="0" smtClean="0">
                <a:effectLst/>
              </a:rPr>
              <a:t>R)</a:t>
            </a:r>
            <a:r>
              <a:rPr lang="en-US" altLang="zh-CN" sz="3000" dirty="0" smtClean="0">
                <a:effectLst/>
                <a:sym typeface="Symbol" panose="05050102010706020507" pitchFamily="18" charset="2"/>
              </a:rPr>
              <a:t> (</a:t>
            </a:r>
            <a:r>
              <a:rPr lang="en-US" altLang="zh-CN" sz="3000" dirty="0" smtClean="0">
                <a:effectLst/>
              </a:rPr>
              <a:t>P</a:t>
            </a:r>
            <a:r>
              <a:rPr lang="en-US" altLang="zh-CN" sz="3000" dirty="0" smtClean="0">
                <a:effectLst/>
                <a:sym typeface="Symbol" panose="05050102010706020507" pitchFamily="18" charset="2"/>
              </a:rPr>
              <a:t>QR) (</a:t>
            </a:r>
            <a:r>
              <a:rPr lang="en-US" altLang="zh-CN" sz="3000" dirty="0" smtClean="0">
                <a:solidFill>
                  <a:srgbClr val="FFC000"/>
                </a:solidFill>
                <a:effectLst/>
                <a:sym typeface="Symbol" panose="05050102010706020507" pitchFamily="18" charset="2"/>
              </a:rPr>
              <a:t></a:t>
            </a:r>
            <a:r>
              <a:rPr lang="en-US" altLang="zh-CN" sz="3000" dirty="0" smtClean="0">
                <a:solidFill>
                  <a:srgbClr val="FFC000"/>
                </a:solidFill>
                <a:effectLst/>
              </a:rPr>
              <a:t>P</a:t>
            </a:r>
            <a:r>
              <a:rPr lang="en-US" altLang="zh-CN" sz="3000" dirty="0">
                <a:solidFill>
                  <a:srgbClr val="FFC000"/>
                </a:solidFill>
                <a:effectLst/>
                <a:sym typeface="Symbol" panose="05050102010706020507" pitchFamily="18" charset="2"/>
              </a:rPr>
              <a:t> </a:t>
            </a:r>
            <a:r>
              <a:rPr lang="en-US" altLang="zh-CN" sz="3000" dirty="0" smtClean="0">
                <a:solidFill>
                  <a:srgbClr val="FFC000"/>
                </a:solidFill>
                <a:effectLst/>
                <a:sym typeface="Symbol" panose="05050102010706020507" pitchFamily="18" charset="2"/>
              </a:rPr>
              <a:t>QR</a:t>
            </a:r>
            <a:r>
              <a:rPr lang="en-US" altLang="zh-CN" sz="3000" dirty="0" smtClean="0">
                <a:effectLst/>
                <a:sym typeface="Symbol" panose="05050102010706020507" pitchFamily="18" charset="2"/>
              </a:rPr>
              <a:t>) (</a:t>
            </a:r>
            <a:r>
              <a:rPr lang="en-US" altLang="zh-CN" sz="3000" dirty="0" smtClean="0">
                <a:effectLst/>
              </a:rPr>
              <a:t>P</a:t>
            </a:r>
            <a:r>
              <a:rPr lang="en-US" altLang="zh-CN" sz="30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 </a:t>
            </a:r>
            <a:r>
              <a:rPr lang="en-US" altLang="zh-CN" sz="3000" dirty="0" smtClean="0">
                <a:effectLst/>
                <a:sym typeface="Symbol" panose="05050102010706020507" pitchFamily="18" charset="2"/>
              </a:rPr>
              <a:t>QR)</a:t>
            </a:r>
          </a:p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=(</a:t>
            </a:r>
            <a:r>
              <a:rPr lang="en-US" altLang="zh-CN" sz="30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PQR) (</a:t>
            </a:r>
            <a:r>
              <a:rPr lang="en-US" altLang="zh-CN" sz="3000" dirty="0">
                <a:solidFill>
                  <a:srgbClr val="FFC000"/>
                </a:solidFill>
                <a:effectLst/>
                <a:sym typeface="Symbol" panose="05050102010706020507" pitchFamily="18" charset="2"/>
              </a:rPr>
              <a:t></a:t>
            </a:r>
            <a:r>
              <a:rPr lang="en-US" altLang="zh-CN" sz="3000" dirty="0">
                <a:solidFill>
                  <a:srgbClr val="FFC000"/>
                </a:solidFill>
                <a:effectLst/>
              </a:rPr>
              <a:t>P</a:t>
            </a:r>
            <a:r>
              <a:rPr lang="en-US" altLang="zh-CN" sz="3000" dirty="0">
                <a:solidFill>
                  <a:srgbClr val="FFC000"/>
                </a:solidFill>
                <a:effectLst/>
                <a:sym typeface="Symbol" panose="05050102010706020507" pitchFamily="18" charset="2"/>
              </a:rPr>
              <a:t>QR</a:t>
            </a:r>
            <a:r>
              <a:rPr lang="en-US" altLang="zh-CN" sz="30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) (PQ</a:t>
            </a:r>
            <a:r>
              <a:rPr lang="en-US" altLang="zh-CN" sz="3000" dirty="0">
                <a:solidFill>
                  <a:srgbClr val="FFFFFF"/>
                </a:solidFill>
                <a:effectLst/>
              </a:rPr>
              <a:t>R)</a:t>
            </a:r>
            <a:r>
              <a:rPr lang="en-US" altLang="zh-CN" sz="30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 (</a:t>
            </a:r>
            <a:r>
              <a:rPr lang="en-US" altLang="zh-CN" sz="3000" dirty="0">
                <a:solidFill>
                  <a:srgbClr val="FFFFFF"/>
                </a:solidFill>
                <a:effectLst/>
              </a:rPr>
              <a:t>P</a:t>
            </a:r>
            <a:r>
              <a:rPr lang="en-US" altLang="zh-CN" sz="30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QR) </a:t>
            </a:r>
            <a:r>
              <a:rPr lang="en-US" altLang="zh-CN" sz="3000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</a:t>
            </a:r>
            <a:r>
              <a:rPr lang="en-US" altLang="zh-CN" sz="30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(</a:t>
            </a:r>
            <a:r>
              <a:rPr lang="en-US" altLang="zh-CN" sz="3000" dirty="0">
                <a:solidFill>
                  <a:srgbClr val="FFFFFF"/>
                </a:solidFill>
                <a:effectLst/>
              </a:rPr>
              <a:t>P</a:t>
            </a:r>
            <a:r>
              <a:rPr lang="en-US" altLang="zh-CN" sz="30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 QR</a:t>
            </a:r>
            <a:r>
              <a:rPr lang="en-US" altLang="zh-CN" sz="3000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)</a:t>
            </a:r>
          </a:p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=m</a:t>
            </a:r>
            <a:r>
              <a:rPr lang="en-US" altLang="zh-CN" baseline="-25000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m</a:t>
            </a:r>
            <a:r>
              <a:rPr lang="en-US" altLang="zh-CN" baseline="-25000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m</a:t>
            </a:r>
            <a:r>
              <a:rPr lang="en-US" altLang="zh-CN" baseline="-25000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3</a:t>
            </a:r>
            <a:r>
              <a:rPr lang="en-US" altLang="zh-CN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m</a:t>
            </a:r>
            <a:r>
              <a:rPr lang="en-US" altLang="zh-CN" baseline="-25000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6</a:t>
            </a:r>
            <a:r>
              <a:rPr lang="en-US" altLang="zh-CN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m</a:t>
            </a:r>
            <a:r>
              <a:rPr lang="en-US" altLang="zh-CN" baseline="-25000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7</a:t>
            </a:r>
            <a:endParaRPr lang="en-US" altLang="zh-CN" baseline="-25000" dirty="0">
              <a:solidFill>
                <a:srgbClr val="FFFFFF"/>
              </a:solidFill>
              <a:effectLst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3000" dirty="0" smtClean="0">
              <a:effectLst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E62BF-260D-42FD-BE9E-9569AF0B85C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4138" y="14972"/>
            <a:ext cx="8985250" cy="646331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三、解答题答案</a:t>
            </a:r>
          </a:p>
        </p:txBody>
      </p:sp>
    </p:spTree>
    <p:extLst>
      <p:ext uri="{BB962C8B-B14F-4D97-AF65-F5344CB8AC3E}">
        <p14:creationId xmlns:p14="http://schemas.microsoft.com/office/powerpoint/2010/main" val="27161848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19" y="872783"/>
            <a:ext cx="8929687" cy="5585167"/>
          </a:xfrm>
        </p:spPr>
        <p:txBody>
          <a:bodyPr/>
          <a:lstStyle/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altLang="zh-CN" dirty="0">
                <a:solidFill>
                  <a:srgbClr val="FFFFFF"/>
                </a:solidFill>
              </a:rPr>
              <a:t>4. </a:t>
            </a:r>
            <a:r>
              <a:rPr lang="zh-CN" altLang="en-US" dirty="0">
                <a:solidFill>
                  <a:srgbClr val="FFFFFF"/>
                </a:solidFill>
              </a:rPr>
              <a:t>解</a:t>
            </a:r>
            <a:r>
              <a:rPr lang="zh-CN" altLang="en-US" dirty="0" smtClean="0">
                <a:solidFill>
                  <a:srgbClr val="FFFFFF"/>
                </a:solidFill>
              </a:rPr>
              <a:t>：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altLang="zh-CN" dirty="0">
                <a:solidFill>
                  <a:srgbClr val="FFFFFF"/>
                </a:solidFill>
                <a:effectLst/>
              </a:rPr>
              <a:t>G=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(P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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Q) 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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 ((P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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Q) 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(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P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Q))</a:t>
            </a:r>
            <a:endParaRPr lang="en-US" altLang="zh-CN" dirty="0">
              <a:solidFill>
                <a:srgbClr val="FFFFFF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altLang="zh-CN" dirty="0" smtClean="0">
              <a:solidFill>
                <a:srgbClr val="FFFFFF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altLang="zh-CN" dirty="0" smtClean="0">
              <a:solidFill>
                <a:srgbClr val="FFFFFF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altLang="zh-CN" dirty="0">
              <a:solidFill>
                <a:srgbClr val="FFFFFF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altLang="zh-CN" dirty="0" smtClean="0">
              <a:solidFill>
                <a:srgbClr val="FFFFFF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altLang="zh-CN" dirty="0">
              <a:solidFill>
                <a:srgbClr val="FFFFFF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altLang="zh-CN" dirty="0" smtClean="0">
              <a:solidFill>
                <a:srgbClr val="FFFFFF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altLang="zh-CN" dirty="0">
              <a:solidFill>
                <a:srgbClr val="FFFFFF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altLang="zh-CN" dirty="0" smtClean="0">
              <a:solidFill>
                <a:srgbClr val="FFFFFF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为</a:t>
            </a:r>
            <a:r>
              <a:rPr lang="zh-CN" altLang="en-US" dirty="0">
                <a:solidFill>
                  <a:srgbClr val="FFFFFF"/>
                </a:solidFill>
              </a:rPr>
              <a:t>恒真公式</a:t>
            </a:r>
            <a:endParaRPr lang="en-US" altLang="zh-CN" dirty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37E0B-51BD-4F58-96E1-C79344B7695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4138" y="14972"/>
            <a:ext cx="8985250" cy="646331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三、解答题答案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43224"/>
              </p:ext>
            </p:extLst>
          </p:nvPr>
        </p:nvGraphicFramePr>
        <p:xfrm>
          <a:off x="1221921" y="2139950"/>
          <a:ext cx="6096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P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Q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G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268973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38" y="666293"/>
            <a:ext cx="8929687" cy="5772150"/>
          </a:xfrm>
        </p:spPr>
        <p:txBody>
          <a:bodyPr/>
          <a:lstStyle/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1.</a:t>
            </a:r>
            <a:r>
              <a:rPr lang="zh-CN" altLang="zh-CN" sz="3000" dirty="0">
                <a:solidFill>
                  <a:srgbClr val="FFFFFF"/>
                </a:solidFill>
                <a:effectLst/>
              </a:rPr>
              <a:t>用形式演绎法证明</a:t>
            </a:r>
            <a:r>
              <a:rPr lang="en-US" altLang="zh-CN" sz="3000" dirty="0">
                <a:solidFill>
                  <a:srgbClr val="FFFFFF"/>
                </a:solidFill>
                <a:effectLst/>
              </a:rPr>
              <a:t>{(P</a:t>
            </a:r>
            <a:r>
              <a:rPr lang="en-US" altLang="zh-CN" sz="30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</a:t>
            </a:r>
            <a:r>
              <a:rPr lang="en-US" altLang="zh-CN" sz="3000" dirty="0">
                <a:solidFill>
                  <a:srgbClr val="FFFFFF"/>
                </a:solidFill>
                <a:effectLst/>
              </a:rPr>
              <a:t>Q)→(R</a:t>
            </a:r>
            <a:r>
              <a:rPr lang="en-US" altLang="zh-CN" sz="30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</a:t>
            </a:r>
            <a:r>
              <a:rPr lang="en-US" altLang="zh-CN" sz="3000" dirty="0">
                <a:solidFill>
                  <a:srgbClr val="FFFFFF"/>
                </a:solidFill>
                <a:effectLst/>
              </a:rPr>
              <a:t>S)</a:t>
            </a:r>
            <a:r>
              <a:rPr lang="zh-CN" altLang="zh-CN" sz="3000" dirty="0">
                <a:solidFill>
                  <a:srgbClr val="FFFFFF"/>
                </a:solidFill>
                <a:effectLst/>
              </a:rPr>
              <a:t>，</a:t>
            </a:r>
            <a:r>
              <a:rPr lang="en-US" altLang="zh-CN" sz="3000" dirty="0">
                <a:solidFill>
                  <a:srgbClr val="FFFFFF"/>
                </a:solidFill>
                <a:effectLst/>
              </a:rPr>
              <a:t>(T</a:t>
            </a:r>
            <a:r>
              <a:rPr lang="en-US" altLang="zh-CN" sz="30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</a:t>
            </a:r>
            <a:r>
              <a:rPr lang="en-US" altLang="zh-CN" sz="3000" dirty="0">
                <a:solidFill>
                  <a:srgbClr val="FFFFFF"/>
                </a:solidFill>
                <a:effectLst/>
              </a:rPr>
              <a:t>S)→U}</a:t>
            </a:r>
            <a:r>
              <a:rPr lang="zh-CN" altLang="zh-CN" sz="3000" dirty="0">
                <a:solidFill>
                  <a:srgbClr val="FFFFFF"/>
                </a:solidFill>
                <a:effectLst/>
              </a:rPr>
              <a:t>共同蕴含</a:t>
            </a:r>
            <a:r>
              <a:rPr lang="en-US" altLang="zh-CN" sz="3000" dirty="0">
                <a:solidFill>
                  <a:srgbClr val="FFFFFF"/>
                </a:solidFill>
                <a:effectLst/>
              </a:rPr>
              <a:t>P→</a:t>
            </a:r>
            <a:r>
              <a:rPr lang="en-US" altLang="zh-CN" sz="3000" dirty="0" smtClean="0">
                <a:solidFill>
                  <a:srgbClr val="FFFFFF"/>
                </a:solidFill>
                <a:effectLst/>
              </a:rPr>
              <a:t>U</a:t>
            </a:r>
          </a:p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rgbClr val="FFFFFF"/>
                </a:solidFill>
                <a:effectLst/>
              </a:rPr>
              <a:t>   证明：</a:t>
            </a:r>
            <a:endParaRPr lang="zh-CN" altLang="zh-CN" sz="3000" dirty="0">
              <a:solidFill>
                <a:srgbClr val="FFFFFF"/>
              </a:solidFill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effectLst/>
              </a:rPr>
              <a:t>    1.P   </a:t>
            </a:r>
            <a:r>
              <a:rPr lang="en-US" altLang="zh-CN" sz="3000" dirty="0">
                <a:effectLst/>
              </a:rPr>
              <a:t>	</a:t>
            </a:r>
            <a:r>
              <a:rPr lang="en-US" altLang="zh-CN" sz="3000" dirty="0" smtClean="0">
                <a:effectLst/>
              </a:rPr>
              <a:t>                      </a:t>
            </a:r>
            <a:r>
              <a:rPr lang="zh-CN" altLang="zh-CN" sz="3000" dirty="0" smtClean="0">
                <a:effectLst/>
              </a:rPr>
              <a:t>规则</a:t>
            </a:r>
            <a:r>
              <a:rPr lang="en-US" altLang="zh-CN" sz="3000" dirty="0">
                <a:effectLst/>
              </a:rPr>
              <a:t>3</a:t>
            </a:r>
            <a:br>
              <a:rPr lang="en-US" altLang="zh-CN" sz="3000" dirty="0">
                <a:effectLst/>
              </a:rPr>
            </a:br>
            <a:r>
              <a:rPr lang="en-US" altLang="zh-CN" sz="3000" dirty="0" smtClean="0">
                <a:effectLst/>
              </a:rPr>
              <a:t>    2</a:t>
            </a:r>
            <a:r>
              <a:rPr lang="en-US" altLang="zh-CN" sz="3000" dirty="0">
                <a:effectLst/>
              </a:rPr>
              <a:t>. P 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</a:t>
            </a:r>
            <a:r>
              <a:rPr lang="en-US" altLang="zh-CN" sz="3000" dirty="0">
                <a:effectLst/>
              </a:rPr>
              <a:t>Q	</a:t>
            </a:r>
            <a:r>
              <a:rPr lang="en-US" altLang="zh-CN" sz="3000" dirty="0" smtClean="0">
                <a:effectLst/>
              </a:rPr>
              <a:t>                      </a:t>
            </a:r>
            <a:r>
              <a:rPr lang="zh-CN" altLang="zh-CN" sz="3000" dirty="0" smtClean="0">
                <a:effectLst/>
              </a:rPr>
              <a:t>规则</a:t>
            </a:r>
            <a:r>
              <a:rPr lang="en-US" altLang="zh-CN" sz="3000" dirty="0">
                <a:effectLst/>
              </a:rPr>
              <a:t>2</a:t>
            </a:r>
            <a:r>
              <a:rPr lang="zh-CN" altLang="zh-CN" sz="3000" dirty="0">
                <a:effectLst/>
              </a:rPr>
              <a:t>，根据</a:t>
            </a:r>
            <a:r>
              <a:rPr lang="en-US" altLang="zh-CN" sz="3000" dirty="0">
                <a:effectLst/>
              </a:rPr>
              <a:t>1</a:t>
            </a:r>
            <a:br>
              <a:rPr lang="en-US" altLang="zh-CN" sz="3000" dirty="0">
                <a:effectLst/>
              </a:rPr>
            </a:br>
            <a:r>
              <a:rPr lang="en-US" altLang="zh-CN" sz="3000" dirty="0" smtClean="0">
                <a:effectLst/>
              </a:rPr>
              <a:t>    3</a:t>
            </a:r>
            <a:r>
              <a:rPr lang="en-US" altLang="zh-CN" sz="3000" dirty="0">
                <a:effectLst/>
              </a:rPr>
              <a:t>. (P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</a:t>
            </a:r>
            <a:r>
              <a:rPr lang="en-US" altLang="zh-CN" sz="3000" dirty="0">
                <a:effectLst/>
              </a:rPr>
              <a:t>Q)→(R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3000" dirty="0">
                <a:effectLst/>
              </a:rPr>
              <a:t>S)  </a:t>
            </a:r>
            <a:r>
              <a:rPr lang="en-US" altLang="zh-CN" sz="3000" dirty="0" smtClean="0">
                <a:effectLst/>
              </a:rPr>
              <a:t>      </a:t>
            </a:r>
            <a:r>
              <a:rPr lang="zh-CN" altLang="zh-CN" sz="3000" dirty="0" smtClean="0">
                <a:effectLst/>
              </a:rPr>
              <a:t>规则</a:t>
            </a:r>
            <a:r>
              <a:rPr lang="en-US" altLang="zh-CN" sz="3000" dirty="0">
                <a:effectLst/>
              </a:rPr>
              <a:t>1</a:t>
            </a:r>
            <a:br>
              <a:rPr lang="en-US" altLang="zh-CN" sz="3000" dirty="0">
                <a:effectLst/>
              </a:rPr>
            </a:br>
            <a:r>
              <a:rPr lang="en-US" altLang="zh-CN" sz="3000" dirty="0" smtClean="0">
                <a:effectLst/>
              </a:rPr>
              <a:t>    4</a:t>
            </a:r>
            <a:r>
              <a:rPr lang="en-US" altLang="zh-CN" sz="3000" dirty="0">
                <a:effectLst/>
              </a:rPr>
              <a:t>. R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3000" dirty="0">
                <a:effectLst/>
              </a:rPr>
              <a:t>S 	</a:t>
            </a:r>
            <a:r>
              <a:rPr lang="en-US" altLang="zh-CN" sz="3000" dirty="0" smtClean="0">
                <a:effectLst/>
              </a:rPr>
              <a:t>                      </a:t>
            </a:r>
            <a:r>
              <a:rPr lang="zh-CN" altLang="zh-CN" sz="3000" dirty="0" smtClean="0">
                <a:effectLst/>
              </a:rPr>
              <a:t>规则</a:t>
            </a:r>
            <a:r>
              <a:rPr lang="en-US" altLang="zh-CN" sz="3000" dirty="0">
                <a:effectLst/>
              </a:rPr>
              <a:t>2</a:t>
            </a:r>
            <a:r>
              <a:rPr lang="zh-CN" altLang="zh-CN" sz="3000" dirty="0">
                <a:effectLst/>
              </a:rPr>
              <a:t>，根据</a:t>
            </a:r>
            <a:r>
              <a:rPr lang="en-US" altLang="zh-CN" sz="3000" dirty="0">
                <a:effectLst/>
              </a:rPr>
              <a:t>2,3</a:t>
            </a:r>
            <a:br>
              <a:rPr lang="en-US" altLang="zh-CN" sz="3000" dirty="0">
                <a:effectLst/>
              </a:rPr>
            </a:br>
            <a:r>
              <a:rPr lang="en-US" altLang="zh-CN" sz="3000" dirty="0" smtClean="0">
                <a:effectLst/>
              </a:rPr>
              <a:t>    5</a:t>
            </a:r>
            <a:r>
              <a:rPr lang="en-US" altLang="zh-CN" sz="3000" dirty="0">
                <a:effectLst/>
              </a:rPr>
              <a:t>. S 	</a:t>
            </a:r>
            <a:r>
              <a:rPr lang="en-US" altLang="zh-CN" sz="3000" dirty="0" smtClean="0">
                <a:effectLst/>
              </a:rPr>
              <a:t>                      </a:t>
            </a:r>
            <a:r>
              <a:rPr lang="zh-CN" altLang="zh-CN" sz="3000" dirty="0" smtClean="0">
                <a:effectLst/>
              </a:rPr>
              <a:t>规则</a:t>
            </a:r>
            <a:r>
              <a:rPr lang="en-US" altLang="zh-CN" sz="3000" dirty="0">
                <a:effectLst/>
              </a:rPr>
              <a:t>2  </a:t>
            </a:r>
            <a:r>
              <a:rPr lang="en-US" altLang="zh-CN" sz="3000" dirty="0" smtClean="0">
                <a:effectLst/>
              </a:rPr>
              <a:t> </a:t>
            </a:r>
            <a:r>
              <a:rPr lang="zh-CN" altLang="zh-CN" sz="3000" dirty="0" smtClean="0">
                <a:effectLst/>
              </a:rPr>
              <a:t>根据</a:t>
            </a:r>
            <a:r>
              <a:rPr lang="en-US" altLang="zh-CN" sz="3000" dirty="0">
                <a:effectLst/>
              </a:rPr>
              <a:t>4</a:t>
            </a:r>
            <a:br>
              <a:rPr lang="en-US" altLang="zh-CN" sz="3000" dirty="0">
                <a:effectLst/>
              </a:rPr>
            </a:br>
            <a:r>
              <a:rPr lang="en-US" altLang="zh-CN" sz="3000" dirty="0" smtClean="0">
                <a:effectLst/>
              </a:rPr>
              <a:t>    6</a:t>
            </a:r>
            <a:r>
              <a:rPr lang="en-US" altLang="zh-CN" sz="3000" dirty="0">
                <a:effectLst/>
              </a:rPr>
              <a:t>. T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</a:t>
            </a:r>
            <a:r>
              <a:rPr lang="en-US" altLang="zh-CN" sz="3000" dirty="0">
                <a:effectLst/>
              </a:rPr>
              <a:t>S  	</a:t>
            </a:r>
            <a:r>
              <a:rPr lang="en-US" altLang="zh-CN" sz="3000" dirty="0" smtClean="0">
                <a:effectLst/>
              </a:rPr>
              <a:t>                      </a:t>
            </a:r>
            <a:r>
              <a:rPr lang="zh-CN" altLang="zh-CN" sz="3000" dirty="0" smtClean="0">
                <a:effectLst/>
              </a:rPr>
              <a:t>规则</a:t>
            </a:r>
            <a:r>
              <a:rPr lang="en-US" altLang="zh-CN" sz="3000" dirty="0">
                <a:effectLst/>
              </a:rPr>
              <a:t>2   </a:t>
            </a:r>
            <a:r>
              <a:rPr lang="zh-CN" altLang="zh-CN" sz="3000" dirty="0">
                <a:effectLst/>
              </a:rPr>
              <a:t>根据</a:t>
            </a:r>
            <a:r>
              <a:rPr lang="en-US" altLang="zh-CN" sz="3000" dirty="0">
                <a:effectLst/>
              </a:rPr>
              <a:t>5</a:t>
            </a:r>
            <a:br>
              <a:rPr lang="en-US" altLang="zh-CN" sz="3000" dirty="0">
                <a:effectLst/>
              </a:rPr>
            </a:br>
            <a:r>
              <a:rPr lang="en-US" altLang="zh-CN" sz="3000" dirty="0" smtClean="0">
                <a:effectLst/>
              </a:rPr>
              <a:t>    7</a:t>
            </a:r>
            <a:r>
              <a:rPr lang="en-US" altLang="zh-CN" sz="3000" dirty="0">
                <a:effectLst/>
              </a:rPr>
              <a:t>. (T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</a:t>
            </a:r>
            <a:r>
              <a:rPr lang="en-US" altLang="zh-CN" sz="3000" dirty="0">
                <a:effectLst/>
              </a:rPr>
              <a:t>S)→U  	</a:t>
            </a:r>
            <a:r>
              <a:rPr lang="en-US" altLang="zh-CN" sz="3000" dirty="0" smtClean="0">
                <a:effectLst/>
              </a:rPr>
              <a:t>             </a:t>
            </a:r>
            <a:r>
              <a:rPr lang="zh-CN" altLang="zh-CN" sz="3000" dirty="0" smtClean="0">
                <a:effectLst/>
              </a:rPr>
              <a:t>规则</a:t>
            </a:r>
            <a:r>
              <a:rPr lang="en-US" altLang="zh-CN" sz="3000" dirty="0">
                <a:effectLst/>
              </a:rPr>
              <a:t>1   </a:t>
            </a:r>
            <a:br>
              <a:rPr lang="en-US" altLang="zh-CN" sz="3000" dirty="0">
                <a:effectLst/>
              </a:rPr>
            </a:br>
            <a:r>
              <a:rPr lang="en-US" altLang="zh-CN" sz="3000" dirty="0" smtClean="0">
                <a:effectLst/>
              </a:rPr>
              <a:t>    8</a:t>
            </a:r>
            <a:r>
              <a:rPr lang="en-US" altLang="zh-CN" sz="3000" dirty="0">
                <a:effectLst/>
              </a:rPr>
              <a:t>. U 	</a:t>
            </a:r>
            <a:r>
              <a:rPr lang="en-US" altLang="zh-CN" sz="3000" dirty="0" smtClean="0">
                <a:effectLst/>
              </a:rPr>
              <a:t>                      </a:t>
            </a:r>
            <a:r>
              <a:rPr lang="zh-CN" altLang="zh-CN" sz="3000" dirty="0" smtClean="0">
                <a:effectLst/>
              </a:rPr>
              <a:t>规则</a:t>
            </a:r>
            <a:r>
              <a:rPr lang="en-US" altLang="zh-CN" sz="3000" dirty="0">
                <a:effectLst/>
              </a:rPr>
              <a:t>2</a:t>
            </a:r>
            <a:r>
              <a:rPr lang="zh-CN" altLang="zh-CN" sz="3000" dirty="0">
                <a:effectLst/>
              </a:rPr>
              <a:t>，根据</a:t>
            </a:r>
            <a:r>
              <a:rPr lang="en-US" altLang="zh-CN" sz="3000" dirty="0">
                <a:effectLst/>
              </a:rPr>
              <a:t>6,7</a:t>
            </a:r>
            <a:br>
              <a:rPr lang="en-US" altLang="zh-CN" sz="3000" dirty="0">
                <a:effectLst/>
              </a:rPr>
            </a:br>
            <a:r>
              <a:rPr lang="en-US" altLang="zh-CN" sz="3000" dirty="0" smtClean="0">
                <a:effectLst/>
              </a:rPr>
              <a:t>    9</a:t>
            </a:r>
            <a:r>
              <a:rPr lang="en-US" altLang="zh-CN" sz="3000" dirty="0">
                <a:effectLst/>
              </a:rPr>
              <a:t>. P→U 	</a:t>
            </a:r>
            <a:r>
              <a:rPr lang="en-US" altLang="zh-CN" sz="3000" dirty="0" smtClean="0">
                <a:effectLst/>
              </a:rPr>
              <a:t>              </a:t>
            </a:r>
            <a:r>
              <a:rPr lang="zh-CN" altLang="zh-CN" sz="3000" dirty="0" smtClean="0">
                <a:effectLst/>
              </a:rPr>
              <a:t>规则</a:t>
            </a:r>
            <a:r>
              <a:rPr lang="en-US" altLang="zh-CN" sz="3000" dirty="0" smtClean="0">
                <a:effectLst/>
              </a:rPr>
              <a:t>3,   </a:t>
            </a:r>
            <a:r>
              <a:rPr lang="zh-CN" altLang="en-US" sz="3000" dirty="0" smtClean="0">
                <a:effectLst/>
              </a:rPr>
              <a:t>根据</a:t>
            </a:r>
            <a:r>
              <a:rPr lang="en-US" altLang="zh-CN" sz="3000" dirty="0" smtClean="0">
                <a:effectLst/>
              </a:rPr>
              <a:t>1,8</a:t>
            </a:r>
            <a:r>
              <a:rPr lang="en-US" altLang="zh-CN" sz="3000" dirty="0">
                <a:effectLst/>
              </a:rPr>
              <a:t/>
            </a:r>
            <a:br>
              <a:rPr lang="en-US" altLang="zh-CN" sz="3000" dirty="0">
                <a:effectLst/>
              </a:rPr>
            </a:br>
            <a:endParaRPr lang="zh-CN" altLang="zh-CN" sz="300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9D405-AC62-41AD-95B3-8DA1EB48126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4138" y="14972"/>
            <a:ext cx="8985250" cy="646331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四、证明题答案</a:t>
            </a:r>
          </a:p>
        </p:txBody>
      </p:sp>
    </p:spTree>
    <p:extLst>
      <p:ext uri="{BB962C8B-B14F-4D97-AF65-F5344CB8AC3E}">
        <p14:creationId xmlns:p14="http://schemas.microsoft.com/office/powerpoint/2010/main" val="17452032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527" y="586249"/>
            <a:ext cx="8929687" cy="61901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effectLst/>
              </a:rPr>
              <a:t>2</a:t>
            </a:r>
            <a:r>
              <a:rPr lang="zh-CN" altLang="en-US" sz="2800" dirty="0" smtClean="0">
                <a:effectLst/>
              </a:rPr>
              <a:t>、</a:t>
            </a:r>
            <a:r>
              <a:rPr lang="zh-CN" altLang="zh-CN" sz="2800" dirty="0" smtClean="0">
                <a:effectLst/>
              </a:rPr>
              <a:t>用</a:t>
            </a:r>
            <a:r>
              <a:rPr lang="zh-CN" altLang="zh-CN" sz="2800" dirty="0">
                <a:effectLst/>
              </a:rPr>
              <a:t>形式演绎法证明：</a:t>
            </a:r>
            <a:r>
              <a:rPr lang="en-US" altLang="zh-CN" sz="2800" dirty="0">
                <a:effectLst/>
              </a:rPr>
              <a:t>{(A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ffectLst/>
              </a:rPr>
              <a:t>B)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ffectLst/>
              </a:rPr>
              <a:t>C</a:t>
            </a:r>
            <a:r>
              <a:rPr lang="zh-CN" altLang="zh-CN" sz="2800" dirty="0">
                <a:effectLst/>
              </a:rPr>
              <a:t>，</a:t>
            </a:r>
            <a:r>
              <a:rPr lang="en-US" altLang="zh-CN" sz="2800" dirty="0">
                <a:effectLst/>
              </a:rPr>
              <a:t>C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ffectLst/>
              </a:rPr>
              <a:t>D, 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ffectLst/>
              </a:rPr>
              <a:t>D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ffectLst/>
              </a:rPr>
              <a:t>A}</a:t>
            </a:r>
            <a:r>
              <a:rPr lang="zh-CN" altLang="zh-CN" sz="2800" dirty="0">
                <a:effectLst/>
              </a:rPr>
              <a:t>共同蕴含</a:t>
            </a:r>
            <a:r>
              <a:rPr lang="en-US" altLang="zh-CN" sz="2800" dirty="0">
                <a:effectLst/>
              </a:rPr>
              <a:t>B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ffectLst/>
              </a:rPr>
              <a:t>G</a:t>
            </a:r>
            <a:r>
              <a:rPr lang="zh-CN" altLang="zh-CN" sz="2800" dirty="0" smtClean="0">
                <a:effectLst/>
              </a:rPr>
              <a:t>。</a:t>
            </a:r>
            <a:endParaRPr lang="en-US" altLang="zh-CN" sz="2800" dirty="0" smtClean="0">
              <a:effectLst/>
            </a:endParaRPr>
          </a:p>
          <a:p>
            <a:pPr marL="0" indent="0">
              <a:buNone/>
            </a:pPr>
            <a:r>
              <a:rPr lang="zh-CN" altLang="en-US" sz="2800" dirty="0" smtClean="0">
                <a:effectLst/>
              </a:rPr>
              <a:t>证明</a:t>
            </a:r>
            <a:r>
              <a:rPr lang="zh-CN" altLang="en-US" sz="2800" dirty="0">
                <a:effectLst/>
              </a:rPr>
              <a:t>：（方法一）</a:t>
            </a:r>
            <a:endParaRPr lang="en-US" altLang="zh-CN" sz="2800" dirty="0" smtClean="0">
              <a:effectLst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effectLst/>
              </a:rPr>
              <a:t>(</a:t>
            </a:r>
            <a:r>
              <a:rPr lang="en-US" altLang="zh-CN" sz="2800" dirty="0">
                <a:effectLst/>
              </a:rPr>
              <a:t>A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ffectLst/>
              </a:rPr>
              <a:t>B)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effectLst/>
              </a:rPr>
              <a:t>C </a:t>
            </a:r>
            <a:r>
              <a:rPr lang="zh-CN" altLang="en-US" sz="2800" dirty="0" smtClean="0">
                <a:effectLst/>
              </a:rPr>
              <a:t>规则</a:t>
            </a:r>
            <a:r>
              <a:rPr lang="en-US" altLang="zh-CN" sz="2800" dirty="0" smtClean="0">
                <a:effectLst/>
              </a:rPr>
              <a:t>1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effectLst/>
              </a:rPr>
              <a:t>C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effectLst/>
              </a:rPr>
              <a:t>D        </a:t>
            </a:r>
            <a:r>
              <a:rPr lang="zh-CN" altLang="en-US" sz="2800" dirty="0" smtClean="0">
                <a:effectLst/>
              </a:rPr>
              <a:t>规则</a:t>
            </a:r>
            <a:r>
              <a:rPr lang="en-US" altLang="zh-CN" sz="2800" dirty="0" smtClean="0">
                <a:effectLst/>
              </a:rPr>
              <a:t>1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effectLst/>
              </a:rPr>
              <a:t>(A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ffectLst/>
              </a:rPr>
              <a:t>B)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D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规则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2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根据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1,2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800" dirty="0" smtClean="0">
                <a:effectLst/>
              </a:rPr>
              <a:t>D 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 </a:t>
            </a:r>
            <a:r>
              <a:rPr lang="en-US" altLang="zh-CN" sz="2800" dirty="0">
                <a:effectLst/>
              </a:rPr>
              <a:t>(A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 smtClean="0">
                <a:effectLst/>
              </a:rPr>
              <a:t>B</a:t>
            </a:r>
            <a:r>
              <a:rPr lang="zh-CN" altLang="en-US" sz="2800" dirty="0" smtClean="0">
                <a:effectLst/>
              </a:rPr>
              <a:t>）规则</a:t>
            </a:r>
            <a:r>
              <a:rPr lang="en-US" altLang="zh-CN" sz="2800" dirty="0" smtClean="0">
                <a:effectLst/>
              </a:rPr>
              <a:t>2  </a:t>
            </a:r>
            <a:r>
              <a:rPr lang="zh-CN" altLang="en-US" sz="2800" dirty="0" smtClean="0">
                <a:effectLst/>
              </a:rPr>
              <a:t>根据</a:t>
            </a:r>
            <a:r>
              <a:rPr lang="en-US" altLang="zh-CN" sz="2800" dirty="0" smtClean="0">
                <a:effectLst/>
              </a:rPr>
              <a:t>3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ffectLst/>
              </a:rPr>
              <a:t>D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 smtClean="0">
                <a:effectLst/>
              </a:rPr>
              <a:t>A       </a:t>
            </a:r>
            <a:r>
              <a:rPr lang="zh-CN" altLang="en-US" sz="2800" dirty="0" smtClean="0">
                <a:effectLst/>
              </a:rPr>
              <a:t>规则</a:t>
            </a:r>
            <a:r>
              <a:rPr lang="en-US" altLang="zh-CN" sz="2800" dirty="0" smtClean="0">
                <a:effectLst/>
              </a:rPr>
              <a:t>1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800" dirty="0" smtClean="0">
                <a:effectLst/>
              </a:rPr>
              <a:t>D            </a:t>
            </a:r>
            <a:r>
              <a:rPr lang="zh-CN" altLang="en-US" sz="2800" dirty="0" smtClean="0">
                <a:effectLst/>
              </a:rPr>
              <a:t>规则</a:t>
            </a:r>
            <a:r>
              <a:rPr lang="en-US" altLang="zh-CN" sz="2800" dirty="0" smtClean="0">
                <a:effectLst/>
              </a:rPr>
              <a:t>2 </a:t>
            </a:r>
            <a:r>
              <a:rPr lang="zh-CN" altLang="en-US" sz="2800" dirty="0" smtClean="0">
                <a:effectLst/>
              </a:rPr>
              <a:t>根据</a:t>
            </a:r>
            <a:r>
              <a:rPr lang="en-US" altLang="zh-CN" sz="2800" dirty="0" smtClean="0">
                <a:effectLst/>
              </a:rPr>
              <a:t>5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ffectLst/>
              </a:rPr>
              <a:t>(A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ffectLst/>
              </a:rPr>
              <a:t>B</a:t>
            </a:r>
            <a:r>
              <a:rPr lang="zh-CN" altLang="en-US" sz="2800" dirty="0" smtClean="0">
                <a:effectLst/>
              </a:rPr>
              <a:t>）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规则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2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根据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4, 6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A             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规则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2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根据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5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B          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规则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2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根据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7,8</a:t>
            </a:r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BG     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规则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2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根据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9</a:t>
            </a:r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effectLst/>
              </a:rPr>
              <a:t>B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effectLst/>
              </a:rPr>
              <a:t>G      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规则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2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根据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10</a:t>
            </a:r>
            <a:endParaRPr lang="en-US" altLang="zh-CN" sz="2800" dirty="0">
              <a:effectLst/>
              <a:sym typeface="Symbol" panose="05050102010706020507" pitchFamily="18" charset="2"/>
            </a:endParaRPr>
          </a:p>
          <a:p>
            <a:pPr marL="514350" indent="-514350">
              <a:buFont typeface="Wingdings" panose="05000000000000000000" pitchFamily="2" charset="2"/>
              <a:buAutoNum type="arabicPeriod"/>
            </a:pPr>
            <a:endParaRPr lang="en-US" altLang="zh-CN" sz="2800" dirty="0">
              <a:effectLst/>
              <a:sym typeface="Symbol" panose="05050102010706020507" pitchFamily="18" charset="2"/>
            </a:endParaRPr>
          </a:p>
          <a:p>
            <a:pPr marL="514350" indent="-514350">
              <a:buAutoNum type="arabicPeriod"/>
            </a:pPr>
            <a:endParaRPr lang="en-US" altLang="zh-CN" sz="3000" dirty="0" smtClean="0">
              <a:effectLst/>
              <a:sym typeface="Symbol" panose="05050102010706020507" pitchFamily="18" charset="2"/>
            </a:endParaRPr>
          </a:p>
          <a:p>
            <a:pPr marL="514350" indent="-514350">
              <a:buAutoNum type="arabicPeriod"/>
            </a:pPr>
            <a:endParaRPr lang="zh-CN" altLang="zh-CN" sz="30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37E0B-51BD-4F58-96E1-C79344B7695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4138" y="14972"/>
            <a:ext cx="8985250" cy="458557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四、证明题答案</a:t>
            </a:r>
          </a:p>
        </p:txBody>
      </p:sp>
    </p:spTree>
    <p:extLst>
      <p:ext uri="{BB962C8B-B14F-4D97-AF65-F5344CB8AC3E}">
        <p14:creationId xmlns:p14="http://schemas.microsoft.com/office/powerpoint/2010/main" val="696860118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63" y="571500"/>
            <a:ext cx="8929687" cy="6129338"/>
          </a:xfrm>
        </p:spPr>
        <p:txBody>
          <a:bodyPr/>
          <a:lstStyle/>
          <a:p>
            <a:pPr marL="0" lvl="0" indent="0">
              <a:buClr>
                <a:srgbClr val="FFFFFF"/>
              </a:buClr>
              <a:buNone/>
            </a:pPr>
            <a:r>
              <a:rPr lang="en-US" altLang="zh-CN" sz="2600" dirty="0">
                <a:solidFill>
                  <a:srgbClr val="FFFFFF"/>
                </a:solidFill>
                <a:effectLst/>
              </a:rPr>
              <a:t>2</a:t>
            </a:r>
            <a:r>
              <a:rPr lang="zh-CN" altLang="en-US" sz="2600" dirty="0">
                <a:solidFill>
                  <a:srgbClr val="FFFFFF"/>
                </a:solidFill>
                <a:effectLst/>
              </a:rPr>
              <a:t>、</a:t>
            </a:r>
            <a:r>
              <a:rPr lang="zh-CN" altLang="zh-CN" sz="2600" dirty="0">
                <a:solidFill>
                  <a:srgbClr val="FFFFFF"/>
                </a:solidFill>
                <a:effectLst/>
              </a:rPr>
              <a:t>用形式演绎法证明：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{(A</a:t>
            </a:r>
            <a:r>
              <a:rPr lang="en-US" altLang="zh-CN" sz="26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B)</a:t>
            </a:r>
            <a:r>
              <a:rPr lang="en-US" altLang="zh-CN" sz="26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C</a:t>
            </a:r>
            <a:r>
              <a:rPr lang="zh-CN" altLang="zh-CN" sz="2600" dirty="0">
                <a:solidFill>
                  <a:srgbClr val="FFFFFF"/>
                </a:solidFill>
                <a:effectLst/>
              </a:rPr>
              <a:t>，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C</a:t>
            </a:r>
            <a:r>
              <a:rPr lang="en-US" altLang="zh-CN" sz="26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D, </a:t>
            </a:r>
            <a:r>
              <a:rPr lang="en-US" altLang="zh-CN" sz="26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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D</a:t>
            </a:r>
            <a:r>
              <a:rPr lang="en-US" altLang="zh-CN" sz="26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A}</a:t>
            </a:r>
            <a:r>
              <a:rPr lang="zh-CN" altLang="zh-CN" sz="2600" dirty="0">
                <a:solidFill>
                  <a:srgbClr val="FFFFFF"/>
                </a:solidFill>
                <a:effectLst/>
              </a:rPr>
              <a:t>共同蕴含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B</a:t>
            </a:r>
            <a:r>
              <a:rPr lang="en-US" altLang="zh-CN" sz="26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G</a:t>
            </a:r>
            <a:r>
              <a:rPr lang="zh-CN" altLang="zh-CN" sz="2600" dirty="0" smtClean="0">
                <a:solidFill>
                  <a:srgbClr val="FFFFFF"/>
                </a:solidFill>
                <a:effectLst/>
              </a:rPr>
              <a:t>。</a:t>
            </a:r>
            <a:r>
              <a:rPr lang="zh-CN" altLang="en-US" sz="2600" dirty="0" smtClean="0">
                <a:solidFill>
                  <a:srgbClr val="FFFFFF"/>
                </a:solidFill>
                <a:effectLst/>
              </a:rPr>
              <a:t>证明：（方法二）</a:t>
            </a:r>
            <a:endParaRPr lang="en-US" altLang="zh-CN" sz="2600" dirty="0" smtClean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1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</a:rPr>
              <a:t>(A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effectLst/>
              </a:rPr>
              <a:t>B)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ffectLst/>
              </a:rPr>
              <a:t>C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1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、 </a:t>
            </a:r>
            <a:r>
              <a:rPr lang="en-US" altLang="zh-CN" sz="2600" dirty="0">
                <a:effectLst/>
              </a:rPr>
              <a:t>C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ffectLst/>
              </a:rPr>
              <a:t>D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1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3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</a:rPr>
              <a:t>(A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effectLst/>
              </a:rPr>
              <a:t>B)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ffectLst/>
              </a:rPr>
              <a:t>D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1</a:t>
            </a:r>
            <a:r>
              <a:rPr lang="zh-CN" altLang="zh-CN" sz="2600" dirty="0">
                <a:effectLst/>
              </a:rPr>
              <a:t>，</a:t>
            </a:r>
            <a:r>
              <a:rPr lang="en-US" altLang="zh-CN" sz="2600" dirty="0">
                <a:effectLst/>
              </a:rPr>
              <a:t>2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4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600" dirty="0">
                <a:effectLst/>
              </a:rPr>
              <a:t>D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effectLst/>
              </a:rPr>
              <a:t>A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1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5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600" dirty="0">
                <a:effectLst/>
              </a:rPr>
              <a:t>D  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4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6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600" dirty="0">
                <a:effectLst/>
              </a:rPr>
              <a:t>(A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effectLst/>
              </a:rPr>
              <a:t>B)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3</a:t>
            </a:r>
            <a:r>
              <a:rPr lang="zh-CN" altLang="zh-CN" sz="2600" dirty="0">
                <a:effectLst/>
              </a:rPr>
              <a:t>，</a:t>
            </a:r>
            <a:r>
              <a:rPr lang="en-US" altLang="zh-CN" sz="2600" dirty="0">
                <a:effectLst/>
              </a:rPr>
              <a:t>5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7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600" dirty="0">
                <a:effectLst/>
              </a:rPr>
              <a:t>A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</a:t>
            </a:r>
            <a:r>
              <a:rPr lang="en-US" altLang="zh-CN" sz="2600" dirty="0">
                <a:effectLst/>
              </a:rPr>
              <a:t>B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6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8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</a:rPr>
              <a:t>A   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4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9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600" dirty="0">
                <a:effectLst/>
              </a:rPr>
              <a:t>B 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7</a:t>
            </a:r>
            <a:r>
              <a:rPr lang="zh-CN" altLang="zh-CN" sz="2600" dirty="0">
                <a:effectLst/>
              </a:rPr>
              <a:t>，</a:t>
            </a:r>
            <a:r>
              <a:rPr lang="en-US" altLang="zh-CN" sz="2600" dirty="0">
                <a:effectLst/>
              </a:rPr>
              <a:t>8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10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</a:rPr>
              <a:t>B 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3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11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</a:rPr>
              <a:t>0 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9</a:t>
            </a:r>
            <a:r>
              <a:rPr lang="zh-CN" altLang="zh-CN" sz="2600" dirty="0">
                <a:effectLst/>
              </a:rPr>
              <a:t>，</a:t>
            </a:r>
            <a:r>
              <a:rPr lang="en-US" altLang="zh-CN" sz="2600" dirty="0">
                <a:effectLst/>
              </a:rPr>
              <a:t>10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12</a:t>
            </a:r>
            <a:r>
              <a:rPr lang="zh-CN" altLang="zh-CN" sz="2600" dirty="0" smtClean="0">
                <a:effectLst/>
              </a:rPr>
              <a:t>、</a:t>
            </a:r>
            <a:r>
              <a:rPr lang="en-US" altLang="zh-CN" sz="2600" dirty="0" smtClean="0">
                <a:effectLst/>
              </a:rPr>
              <a:t>G 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11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13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</a:rPr>
              <a:t>B</a:t>
            </a:r>
            <a:r>
              <a:rPr lang="en-US" altLang="zh-CN" sz="2600" dirty="0" smtClean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 smtClean="0">
                <a:effectLst/>
              </a:rPr>
              <a:t>G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3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10</a:t>
            </a:r>
            <a:r>
              <a:rPr lang="zh-CN" altLang="zh-CN" sz="2600" dirty="0">
                <a:effectLst/>
              </a:rPr>
              <a:t>，</a:t>
            </a:r>
            <a:r>
              <a:rPr lang="en-US" altLang="zh-CN" sz="2600" dirty="0">
                <a:effectLst/>
              </a:rPr>
              <a:t>12</a:t>
            </a:r>
            <a:endParaRPr lang="zh-CN" altLang="zh-CN" sz="2600" dirty="0">
              <a:effectLst/>
            </a:endParaRPr>
          </a:p>
          <a:p>
            <a:pPr marL="0" lvl="0" indent="0">
              <a:buClr>
                <a:srgbClr val="FFFFFF"/>
              </a:buClr>
              <a:buNone/>
            </a:pPr>
            <a:endParaRPr lang="en-US" altLang="zh-CN" sz="2800" dirty="0">
              <a:solidFill>
                <a:srgbClr val="FFFFFF"/>
              </a:solidFill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37E0B-51BD-4F58-96E1-C79344B7695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4138" y="14972"/>
            <a:ext cx="8985250" cy="458557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四、证明题答案</a:t>
            </a:r>
          </a:p>
        </p:txBody>
      </p:sp>
    </p:spTree>
    <p:extLst>
      <p:ext uri="{BB962C8B-B14F-4D97-AF65-F5344CB8AC3E}">
        <p14:creationId xmlns:p14="http://schemas.microsoft.com/office/powerpoint/2010/main" val="577306514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38" y="587833"/>
            <a:ext cx="8985249" cy="5837459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en-US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必要性</a:t>
            </a:r>
            <a:r>
              <a:rPr lang="en-US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是自反的和循环的，往证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等价关系</a:t>
            </a:r>
            <a:r>
              <a:rPr lang="zh-CN" altLang="en-US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已知条件，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是自反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xRy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成立，其中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y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自反，则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yRy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成立，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又已知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是循环的，则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yRx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成立。故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是对称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xRy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yRz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成立，其中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。则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zRx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又已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是对称的，则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xRz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成立。故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是传递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等价关系</a:t>
            </a:r>
            <a:r>
              <a:rPr lang="zh-CN" altLang="en-US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 smtClean="0">
                <a:effectLst/>
              </a:rPr>
              <a:t>(</a:t>
            </a:r>
            <a:r>
              <a:rPr lang="zh-CN" altLang="zh-CN" sz="2800" dirty="0" smtClean="0">
                <a:effectLst/>
              </a:rPr>
              <a:t>充分性</a:t>
            </a:r>
            <a:r>
              <a:rPr lang="en-US" altLang="zh-CN" sz="2800" dirty="0" smtClean="0">
                <a:effectLst/>
              </a:rPr>
              <a:t>)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等价关系</a:t>
            </a:r>
            <a:r>
              <a:rPr lang="en-US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往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是自反的和循环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sz="28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上的等价关系，则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自反、对称且</a:t>
            </a:r>
            <a:r>
              <a:rPr lang="zh-CN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传递</a:t>
            </a:r>
            <a:r>
              <a:rPr lang="en-US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xRy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yRz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成立，其中</a:t>
            </a:r>
            <a:r>
              <a:rPr lang="en-US" altLang="zh-CN" sz="28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，由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的传递性得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xRz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成立，又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对称，则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zRx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成立，故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是循环的。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37E0B-51BD-4F58-96E1-C79344B7695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4138" y="14972"/>
            <a:ext cx="8985250" cy="458557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四、证明题答案</a:t>
            </a:r>
          </a:p>
        </p:txBody>
      </p:sp>
    </p:spTree>
    <p:extLst>
      <p:ext uri="{BB962C8B-B14F-4D97-AF65-F5344CB8AC3E}">
        <p14:creationId xmlns:p14="http://schemas.microsoft.com/office/powerpoint/2010/main" val="1837057133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76993"/>
            <a:ext cx="8839200" cy="4572000"/>
          </a:xfrm>
        </p:spPr>
        <p:txBody>
          <a:bodyPr/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FFCC00"/>
              </a:buClr>
              <a:buNone/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5</a:t>
            </a:r>
            <a:r>
              <a:rPr lang="zh-CN" altLang="en-US" sz="3200" dirty="0">
                <a:solidFill>
                  <a:srgbClr val="FFFFFF"/>
                </a:solidFill>
              </a:rPr>
              <a:t>、</a:t>
            </a:r>
            <a:r>
              <a:rPr lang="zh-CN" altLang="zh-CN" sz="3200" dirty="0">
                <a:solidFill>
                  <a:srgbClr val="FFFFFF"/>
                </a:solidFill>
              </a:rPr>
              <a:t>设</a:t>
            </a: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zh-CN" altLang="zh-CN" sz="3200" dirty="0">
                <a:solidFill>
                  <a:srgbClr val="FFFFFF"/>
                </a:solidFill>
              </a:rPr>
              <a:t>是集合</a:t>
            </a:r>
            <a:r>
              <a:rPr lang="en-US" altLang="zh-CN" sz="3200" dirty="0">
                <a:solidFill>
                  <a:srgbClr val="FFFFFF"/>
                </a:solidFill>
              </a:rPr>
              <a:t>M</a:t>
            </a:r>
            <a:r>
              <a:rPr lang="zh-CN" altLang="zh-CN" sz="3200" dirty="0">
                <a:solidFill>
                  <a:srgbClr val="FFFFFF"/>
                </a:solidFill>
              </a:rPr>
              <a:t>到</a:t>
            </a:r>
            <a:r>
              <a:rPr lang="en-US" altLang="zh-CN" sz="3200" dirty="0">
                <a:solidFill>
                  <a:srgbClr val="FFFFFF"/>
                </a:solidFill>
              </a:rPr>
              <a:t>N</a:t>
            </a:r>
            <a:r>
              <a:rPr lang="zh-CN" altLang="zh-CN" sz="3200" dirty="0">
                <a:solidFill>
                  <a:srgbClr val="FFFFFF"/>
                </a:solidFill>
              </a:rPr>
              <a:t>内的映射，对于</a:t>
            </a:r>
            <a:r>
              <a:rPr lang="en-US" altLang="zh-CN" sz="3200" dirty="0">
                <a:solidFill>
                  <a:srgbClr val="FFFFFF"/>
                </a:solidFill>
              </a:rPr>
              <a:t>M</a:t>
            </a:r>
            <a:r>
              <a:rPr lang="zh-CN" altLang="zh-CN" sz="3200" dirty="0">
                <a:solidFill>
                  <a:srgbClr val="FFFFFF"/>
                </a:solidFill>
              </a:rPr>
              <a:t>的任意子集</a:t>
            </a:r>
            <a:r>
              <a:rPr lang="en-US" altLang="zh-CN" sz="3200" dirty="0">
                <a:solidFill>
                  <a:srgbClr val="FFFFFF"/>
                </a:solidFill>
              </a:rPr>
              <a:t>A</a:t>
            </a:r>
            <a:r>
              <a:rPr lang="zh-CN" altLang="zh-CN" sz="3200" dirty="0">
                <a:solidFill>
                  <a:srgbClr val="FFFFFF"/>
                </a:solidFill>
              </a:rPr>
              <a:t>、</a:t>
            </a:r>
            <a:r>
              <a:rPr lang="en-US" altLang="zh-CN" sz="3200" dirty="0">
                <a:solidFill>
                  <a:srgbClr val="FFFFFF"/>
                </a:solidFill>
              </a:rPr>
              <a:t>B</a:t>
            </a:r>
            <a:r>
              <a:rPr lang="zh-CN" altLang="zh-CN" sz="3200" dirty="0">
                <a:solidFill>
                  <a:srgbClr val="FFFFFF"/>
                </a:solidFill>
              </a:rPr>
              <a:t>，请问</a:t>
            </a: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dirty="0">
                <a:solidFill>
                  <a:srgbClr val="FFFFFF"/>
                </a:solidFill>
              </a:rPr>
              <a:t>(A∩B)</a:t>
            </a:r>
            <a:r>
              <a:rPr lang="zh-CN" altLang="zh-CN" sz="3200" dirty="0" smtClean="0">
                <a:solidFill>
                  <a:srgbClr val="FFFFFF"/>
                </a:solidFill>
              </a:rPr>
              <a:t>与</a:t>
            </a: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dirty="0">
                <a:solidFill>
                  <a:srgbClr val="FFFFFF"/>
                </a:solidFill>
              </a:rPr>
              <a:t>(A)∩</a:t>
            </a: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dirty="0">
                <a:solidFill>
                  <a:srgbClr val="FFFFFF"/>
                </a:solidFill>
              </a:rPr>
              <a:t>(B) </a:t>
            </a:r>
            <a:r>
              <a:rPr lang="zh-CN" altLang="en-US" sz="3200" dirty="0" smtClean="0">
                <a:solidFill>
                  <a:srgbClr val="FFFFFF"/>
                </a:solidFill>
              </a:rPr>
              <a:t>一定相等吗</a:t>
            </a:r>
            <a:r>
              <a:rPr lang="en-US" altLang="zh-CN" sz="3200" dirty="0" smtClean="0">
                <a:solidFill>
                  <a:srgbClr val="FFFFFF"/>
                </a:solidFill>
              </a:rPr>
              <a:t>?</a:t>
            </a:r>
            <a:r>
              <a:rPr lang="en-US" altLang="zh-CN" sz="3200" dirty="0">
                <a:solidFill>
                  <a:srgbClr val="FFFFFF"/>
                </a:solidFill>
              </a:rPr>
              <a:t/>
            </a:r>
            <a:br>
              <a:rPr lang="en-US" altLang="zh-CN" sz="3200" dirty="0">
                <a:solidFill>
                  <a:srgbClr val="FFFFFF"/>
                </a:solidFill>
              </a:rPr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8F721-82BA-480D-B692-C90D4F7F0227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496" y="74677"/>
            <a:ext cx="7772400" cy="646331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一、简答题：</a:t>
            </a:r>
          </a:p>
        </p:txBody>
      </p:sp>
    </p:spTree>
    <p:extLst>
      <p:ext uri="{BB962C8B-B14F-4D97-AF65-F5344CB8AC3E}">
        <p14:creationId xmlns:p14="http://schemas.microsoft.com/office/powerpoint/2010/main" val="436416481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2757"/>
                <a:ext cx="8839200" cy="5263243"/>
              </a:xfrm>
            </p:spPr>
            <p:txBody>
              <a:bodyPr/>
              <a:lstStyle/>
              <a:p>
                <a:pPr marL="0" indent="-514350">
                  <a:lnSpc>
                    <a:spcPct val="12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zh-CN" sz="3000" dirty="0" smtClean="0"/>
                  <a:t>设</a:t>
                </a:r>
                <a:r>
                  <a:rPr lang="en-US" altLang="zh-CN" sz="3000" dirty="0"/>
                  <a:t>f</a:t>
                </a:r>
                <a:r>
                  <a:rPr lang="zh-CN" altLang="zh-CN" sz="3000" dirty="0"/>
                  <a:t>是</a:t>
                </a:r>
                <a:r>
                  <a:rPr lang="en-US" altLang="zh-CN" sz="3000" dirty="0"/>
                  <a:t>A</a:t>
                </a:r>
                <a:r>
                  <a:rPr lang="zh-CN" altLang="zh-CN" sz="3000" dirty="0"/>
                  <a:t>到</a:t>
                </a:r>
                <a:r>
                  <a:rPr lang="en-US" altLang="zh-CN" sz="3000" dirty="0"/>
                  <a:t>B</a:t>
                </a:r>
                <a:r>
                  <a:rPr lang="zh-CN" altLang="zh-CN" sz="3000" dirty="0"/>
                  <a:t>的映射，</a:t>
                </a:r>
                <a:r>
                  <a:rPr lang="en-US" altLang="zh-CN" sz="3000" dirty="0"/>
                  <a:t>X</a:t>
                </a:r>
                <a:r>
                  <a:rPr lang="en-US" altLang="zh-CN" sz="3000" baseline="-25000" dirty="0"/>
                  <a:t>1</a:t>
                </a:r>
                <a:r>
                  <a:rPr lang="en-US" altLang="zh-CN" sz="3000" dirty="0"/>
                  <a:t>, X</a:t>
                </a:r>
                <a:r>
                  <a:rPr lang="en-US" altLang="zh-CN" sz="3000" baseline="-25000" dirty="0"/>
                  <a:t>2 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</a:t>
                </a:r>
                <a:r>
                  <a:rPr lang="en-US" altLang="zh-CN" sz="3000" dirty="0"/>
                  <a:t> A</a:t>
                </a:r>
                <a:r>
                  <a:rPr lang="zh-CN" altLang="zh-CN" sz="3000" dirty="0"/>
                  <a:t>，则</a:t>
                </a:r>
                <a:r>
                  <a:rPr lang="en-US" altLang="zh-CN" sz="3000" dirty="0"/>
                  <a:t>f(X</a:t>
                </a:r>
                <a:r>
                  <a:rPr lang="en-US" altLang="zh-CN" sz="3000" baseline="-25000" dirty="0"/>
                  <a:t>1</a:t>
                </a:r>
                <a:r>
                  <a:rPr lang="zh-CN" altLang="zh-CN" sz="3000" dirty="0"/>
                  <a:t>∩</a:t>
                </a:r>
                <a:r>
                  <a:rPr lang="en-US" altLang="zh-CN" sz="3000" dirty="0"/>
                  <a:t>X</a:t>
                </a:r>
                <a:r>
                  <a:rPr lang="en-US" altLang="zh-CN" sz="3000" baseline="-25000" dirty="0"/>
                  <a:t>2</a:t>
                </a:r>
                <a:r>
                  <a:rPr lang="en-US" altLang="zh-CN" sz="3000" dirty="0"/>
                  <a:t>) = f(X</a:t>
                </a:r>
                <a:r>
                  <a:rPr lang="en-US" altLang="zh-CN" sz="3000" baseline="-25000" dirty="0"/>
                  <a:t>1</a:t>
                </a:r>
                <a:r>
                  <a:rPr lang="en-US" altLang="zh-CN" sz="3000" dirty="0"/>
                  <a:t>)</a:t>
                </a:r>
                <a:r>
                  <a:rPr lang="zh-CN" altLang="zh-CN" sz="3000" dirty="0"/>
                  <a:t>∩</a:t>
                </a:r>
                <a:r>
                  <a:rPr lang="en-US" altLang="zh-CN" sz="3000" dirty="0"/>
                  <a:t>f(X</a:t>
                </a:r>
                <a:r>
                  <a:rPr lang="en-US" altLang="zh-CN" sz="3000" baseline="-25000" dirty="0"/>
                  <a:t>2</a:t>
                </a:r>
                <a:r>
                  <a:rPr lang="en-US" altLang="zh-CN" sz="3000" dirty="0"/>
                  <a:t>)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pPr marL="0" indent="-514350">
                  <a:lnSpc>
                    <a:spcPct val="12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3000" dirty="0" smtClean="0"/>
                  <a:t>设</a:t>
                </a:r>
                <a:r>
                  <a:rPr lang="en-US" altLang="zh-CN" sz="3000" dirty="0"/>
                  <a:t>f</a:t>
                </a:r>
                <a:r>
                  <a:rPr lang="zh-CN" altLang="en-US" sz="3000" dirty="0"/>
                  <a:t>是</a:t>
                </a:r>
                <a:r>
                  <a:rPr lang="en-US" altLang="zh-CN" sz="3000" dirty="0"/>
                  <a:t>A</a:t>
                </a:r>
                <a:r>
                  <a:rPr lang="zh-CN" altLang="en-US" sz="3000" dirty="0"/>
                  <a:t>到</a:t>
                </a:r>
                <a:r>
                  <a:rPr lang="en-US" altLang="zh-CN" sz="3000" dirty="0"/>
                  <a:t>B</a:t>
                </a:r>
                <a:r>
                  <a:rPr lang="zh-CN" altLang="en-US" sz="3000" dirty="0"/>
                  <a:t>的映射，</a:t>
                </a:r>
                <a:r>
                  <a:rPr lang="en-US" altLang="zh-CN" sz="3000" dirty="0"/>
                  <a:t>Y</a:t>
                </a:r>
                <a:r>
                  <a:rPr lang="en-US" altLang="zh-CN" sz="3000" baseline="-25000" dirty="0"/>
                  <a:t>1</a:t>
                </a:r>
                <a:r>
                  <a:rPr lang="en-US" altLang="zh-CN" sz="3000" dirty="0"/>
                  <a:t>, Y</a:t>
                </a:r>
                <a:r>
                  <a:rPr lang="en-US" altLang="zh-CN" sz="3000" baseline="-25000" dirty="0"/>
                  <a:t>2</a:t>
                </a:r>
                <a:r>
                  <a:rPr lang="en-US" altLang="zh-CN" sz="3000" dirty="0"/>
                  <a:t> </a:t>
                </a:r>
                <a:r>
                  <a:rPr lang="en-US" altLang="zh-CN" sz="3000" dirty="0" smtClean="0">
                    <a:sym typeface="Symbol" panose="05050102010706020507" pitchFamily="18" charset="2"/>
                  </a:rPr>
                  <a:t></a:t>
                </a:r>
                <a:r>
                  <a:rPr lang="en-US" altLang="zh-CN" sz="3000" dirty="0" smtClean="0"/>
                  <a:t> </a:t>
                </a:r>
                <a:r>
                  <a:rPr lang="en-US" altLang="zh-CN" sz="3000" dirty="0"/>
                  <a:t>B</a:t>
                </a:r>
                <a:r>
                  <a:rPr lang="zh-CN" altLang="en-US" sz="3000" dirty="0"/>
                  <a:t>，则</a:t>
                </a:r>
                <a:r>
                  <a:rPr lang="en-US" altLang="zh-CN" sz="3000" dirty="0"/>
                  <a:t>f</a:t>
                </a:r>
                <a:r>
                  <a:rPr lang="en-US" altLang="zh-CN" sz="3000" baseline="30000" dirty="0"/>
                  <a:t>-1</a:t>
                </a:r>
                <a:r>
                  <a:rPr lang="en-US" altLang="zh-CN" sz="3000" dirty="0"/>
                  <a:t>(Y</a:t>
                </a:r>
                <a:r>
                  <a:rPr lang="en-US" altLang="zh-CN" sz="3000" baseline="-25000" dirty="0"/>
                  <a:t>1</a:t>
                </a:r>
                <a:r>
                  <a:rPr lang="en-US" altLang="zh-CN" sz="3000" dirty="0"/>
                  <a:t>∩Y</a:t>
                </a:r>
                <a:r>
                  <a:rPr lang="en-US" altLang="zh-CN" sz="3000" baseline="-25000" dirty="0"/>
                  <a:t>2</a:t>
                </a:r>
                <a:r>
                  <a:rPr lang="en-US" altLang="zh-CN" sz="3000" dirty="0"/>
                  <a:t>) = </a:t>
                </a:r>
                <a:endParaRPr lang="en-US" altLang="zh-CN" sz="30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3000" dirty="0" smtClean="0"/>
                  <a:t>f</a:t>
                </a:r>
                <a:r>
                  <a:rPr lang="en-US" altLang="zh-CN" sz="3000" baseline="30000" dirty="0" smtClean="0"/>
                  <a:t>-1</a:t>
                </a:r>
                <a:r>
                  <a:rPr lang="en-US" altLang="zh-CN" sz="3000" dirty="0" smtClean="0"/>
                  <a:t>(Y</a:t>
                </a:r>
                <a:r>
                  <a:rPr lang="en-US" altLang="zh-CN" sz="3000" baseline="-25000" dirty="0" smtClean="0"/>
                  <a:t>1</a:t>
                </a:r>
                <a:r>
                  <a:rPr lang="en-US" altLang="zh-CN" sz="3000" dirty="0"/>
                  <a:t>)∩f</a:t>
                </a:r>
                <a:r>
                  <a:rPr lang="en-US" altLang="zh-CN" sz="3000" baseline="30000" dirty="0"/>
                  <a:t>-1</a:t>
                </a:r>
                <a:r>
                  <a:rPr lang="en-US" altLang="zh-CN" sz="3000" dirty="0"/>
                  <a:t>(Y</a:t>
                </a:r>
                <a:r>
                  <a:rPr lang="en-US" altLang="zh-CN" sz="3000" baseline="-25000" dirty="0"/>
                  <a:t>2</a:t>
                </a:r>
                <a:r>
                  <a:rPr lang="en-US" altLang="zh-CN" sz="3000" dirty="0"/>
                  <a:t>)</a:t>
                </a:r>
                <a:r>
                  <a:rPr lang="zh-CN" altLang="en-US" sz="3000" dirty="0"/>
                  <a:t>。其中，若</a:t>
                </a:r>
                <a:r>
                  <a:rPr lang="en-US" altLang="zh-CN" sz="3000" dirty="0" smtClean="0"/>
                  <a:t>Y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</a:t>
                </a:r>
                <a:r>
                  <a:rPr lang="en-US" altLang="zh-CN" sz="3000" dirty="0" smtClean="0"/>
                  <a:t> </a:t>
                </a:r>
                <a:r>
                  <a:rPr lang="en-US" altLang="zh-CN" sz="3000" dirty="0"/>
                  <a:t>B</a:t>
                </a:r>
                <a:r>
                  <a:rPr lang="zh-CN" altLang="en-US" sz="3000" dirty="0"/>
                  <a:t>，记</a:t>
                </a:r>
                <a:r>
                  <a:rPr lang="en-US" altLang="zh-CN" sz="3000" dirty="0"/>
                  <a:t>f</a:t>
                </a:r>
                <a:r>
                  <a:rPr lang="en-US" altLang="zh-CN" sz="3000" baseline="30000" dirty="0"/>
                  <a:t>-1</a:t>
                </a:r>
                <a:r>
                  <a:rPr lang="en-US" altLang="zh-CN" sz="3000" dirty="0"/>
                  <a:t>(Y)={</a:t>
                </a:r>
                <a:r>
                  <a:rPr lang="en-US" altLang="zh-CN" sz="3000" dirty="0" err="1" smtClean="0"/>
                  <a:t>a</a:t>
                </a:r>
                <a:r>
                  <a:rPr lang="en-US" altLang="zh-CN" sz="3000" dirty="0" err="1" smtClean="0">
                    <a:sym typeface="Symbol" panose="05050102010706020507" pitchFamily="18" charset="2"/>
                  </a:rPr>
                  <a:t></a:t>
                </a:r>
                <a:r>
                  <a:rPr lang="en-US" altLang="zh-CN" sz="3000" dirty="0" err="1" smtClean="0"/>
                  <a:t>A</a:t>
                </a:r>
                <a:r>
                  <a:rPr lang="en-US" altLang="zh-CN" sz="3000" dirty="0" smtClean="0"/>
                  <a:t> </a:t>
                </a:r>
                <a:r>
                  <a:rPr lang="en-US" altLang="zh-CN" sz="3000" dirty="0"/>
                  <a:t>| f(a) </a:t>
                </a:r>
                <a:r>
                  <a:rPr lang="en-US" altLang="zh-CN" sz="3000" dirty="0" smtClean="0">
                    <a:sym typeface="Symbol" panose="05050102010706020507" pitchFamily="18" charset="2"/>
                  </a:rPr>
                  <a:t></a:t>
                </a:r>
                <a:r>
                  <a:rPr lang="en-US" altLang="zh-CN" sz="3000" dirty="0" smtClean="0"/>
                  <a:t>Y}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3000" dirty="0" smtClean="0"/>
                  <a:t>3.</a:t>
                </a:r>
                <a:r>
                  <a:rPr lang="zh-CN" altLang="zh-CN" sz="3000" dirty="0"/>
                  <a:t>集合</a:t>
                </a:r>
                <a:r>
                  <a:rPr lang="en-US" altLang="zh-CN" sz="3000" dirty="0"/>
                  <a:t>A</a:t>
                </a:r>
                <a:r>
                  <a:rPr lang="zh-CN" altLang="zh-CN" sz="3000" dirty="0"/>
                  <a:t>上的反对称关系</a:t>
                </a:r>
                <a:r>
                  <a:rPr lang="en-US" altLang="zh-CN" sz="3000" dirty="0"/>
                  <a:t>R</a:t>
                </a:r>
                <a:r>
                  <a:rPr lang="en-US" altLang="zh-CN" sz="3000" baseline="-25000" dirty="0"/>
                  <a:t>1</a:t>
                </a:r>
                <a:r>
                  <a:rPr lang="zh-CN" altLang="zh-CN" sz="3000" dirty="0"/>
                  <a:t>和</a:t>
                </a:r>
                <a:r>
                  <a:rPr lang="en-US" altLang="zh-CN" sz="3000" dirty="0"/>
                  <a:t>R</a:t>
                </a:r>
                <a:r>
                  <a:rPr lang="en-US" altLang="zh-CN" sz="3000" baseline="-25000" dirty="0"/>
                  <a:t>2</a:t>
                </a:r>
                <a:r>
                  <a:rPr lang="zh-CN" altLang="zh-CN" sz="3000" dirty="0"/>
                  <a:t>，则</a:t>
                </a:r>
                <a:r>
                  <a:rPr lang="en-US" altLang="zh-CN" sz="3000" dirty="0"/>
                  <a:t>R</a:t>
                </a:r>
                <a:r>
                  <a:rPr lang="en-US" altLang="zh-CN" sz="3000" baseline="-25000" dirty="0"/>
                  <a:t>1</a:t>
                </a:r>
                <a14:m>
                  <m:oMath xmlns:m="http://schemas.openxmlformats.org/officeDocument/2006/math">
                    <m:r>
                      <a:rPr lang="en-US" altLang="zh-CN" sz="300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3000" dirty="0"/>
                  <a:t>R</a:t>
                </a:r>
                <a:r>
                  <a:rPr lang="en-US" altLang="zh-CN" sz="3000" baseline="-25000" dirty="0"/>
                  <a:t>2</a:t>
                </a:r>
                <a:r>
                  <a:rPr lang="zh-CN" altLang="zh-CN" sz="3000" dirty="0"/>
                  <a:t>仍然是反对称</a:t>
                </a:r>
                <a:r>
                  <a:rPr lang="zh-CN" altLang="zh-CN" sz="3000" dirty="0" smtClean="0"/>
                  <a:t>的</a:t>
                </a:r>
                <a:r>
                  <a:rPr lang="zh-CN" altLang="en-US" sz="3000" dirty="0" smtClean="0"/>
                  <a:t>。</a:t>
                </a:r>
                <a:endParaRPr lang="en-US" altLang="zh-CN" sz="30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3000" dirty="0" smtClean="0"/>
                  <a:t>4.</a:t>
                </a:r>
                <a:r>
                  <a:rPr lang="zh-CN" altLang="zh-CN" sz="3200" dirty="0"/>
                  <a:t>集合</a:t>
                </a:r>
                <a:r>
                  <a:rPr lang="en-US" altLang="zh-CN" sz="3200" dirty="0"/>
                  <a:t>A</a:t>
                </a:r>
                <a:r>
                  <a:rPr lang="zh-CN" altLang="zh-CN" sz="3200" dirty="0"/>
                  <a:t>上的传递关系</a:t>
                </a:r>
                <a:r>
                  <a:rPr lang="en-US" altLang="zh-CN" sz="3200" dirty="0"/>
                  <a:t>R</a:t>
                </a:r>
                <a:r>
                  <a:rPr lang="en-US" altLang="zh-CN" sz="3200" baseline="-25000" dirty="0"/>
                  <a:t>1</a:t>
                </a:r>
                <a:r>
                  <a:rPr lang="zh-CN" altLang="zh-CN" sz="3200" dirty="0"/>
                  <a:t>和</a:t>
                </a:r>
                <a:r>
                  <a:rPr lang="en-US" altLang="zh-CN" sz="3200" dirty="0"/>
                  <a:t>R</a:t>
                </a:r>
                <a:r>
                  <a:rPr lang="en-US" altLang="zh-CN" sz="3200" baseline="-25000" dirty="0"/>
                  <a:t>2</a:t>
                </a:r>
                <a:r>
                  <a:rPr lang="zh-CN" altLang="zh-CN" sz="3200" dirty="0"/>
                  <a:t>，则</a:t>
                </a:r>
                <a:r>
                  <a:rPr lang="en-US" altLang="zh-CN" sz="3200" dirty="0"/>
                  <a:t>R</a:t>
                </a:r>
                <a:r>
                  <a:rPr lang="en-US" altLang="zh-CN" sz="3200" baseline="-25000" dirty="0"/>
                  <a:t>1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3200" dirty="0"/>
                  <a:t>R</a:t>
                </a:r>
                <a:r>
                  <a:rPr lang="en-US" altLang="zh-CN" sz="3200" baseline="-25000" dirty="0"/>
                  <a:t>2</a:t>
                </a:r>
                <a:r>
                  <a:rPr lang="zh-CN" altLang="zh-CN" sz="3200" dirty="0"/>
                  <a:t>未必是传递的。</a:t>
                </a:r>
                <a:endParaRPr lang="en-US" altLang="zh-CN" sz="3000" dirty="0" smtClean="0"/>
              </a:p>
              <a:p>
                <a:pPr marL="742950" indent="-742950">
                  <a:buAutoNum type="arabicPeriod"/>
                </a:pP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2757"/>
                <a:ext cx="8839200" cy="5263243"/>
              </a:xfrm>
              <a:blipFill rotWithShape="0">
                <a:blip r:embed="rId2"/>
                <a:stretch>
                  <a:fillRect l="-1724" t="-1043" r="-2483" b="-1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8F721-82BA-480D-B692-C90D4F7F0227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4138" y="14972"/>
            <a:ext cx="8985250" cy="646331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、判断题</a:t>
            </a:r>
            <a:endParaRPr lang="zh-CN" altLang="en-US" sz="36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369364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956" y="955221"/>
            <a:ext cx="8844643" cy="51244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000" dirty="0"/>
              <a:t>5. </a:t>
            </a:r>
            <a:r>
              <a:rPr lang="zh-CN" altLang="en-US" sz="3000" dirty="0" smtClean="0"/>
              <a:t>实数</a:t>
            </a:r>
            <a:r>
              <a:rPr lang="zh-CN" altLang="en-US" sz="3000" dirty="0"/>
              <a:t>集</a:t>
            </a:r>
            <a:r>
              <a:rPr lang="en-US" altLang="zh-CN" sz="3000" dirty="0"/>
              <a:t>R</a:t>
            </a:r>
            <a:r>
              <a:rPr lang="zh-CN" altLang="en-US" sz="3000" dirty="0"/>
              <a:t>中关系</a:t>
            </a:r>
            <a:r>
              <a:rPr lang="en-US" altLang="zh-CN" sz="3000" dirty="0"/>
              <a:t>S={(</a:t>
            </a:r>
            <a:r>
              <a:rPr lang="en-US" altLang="zh-CN" sz="3000" dirty="0" err="1"/>
              <a:t>a,b</a:t>
            </a:r>
            <a:r>
              <a:rPr lang="en-US" altLang="zh-CN" sz="3000" dirty="0"/>
              <a:t>) </a:t>
            </a:r>
            <a:r>
              <a:rPr lang="en-US" altLang="zh-CN" sz="3000" dirty="0" smtClean="0"/>
              <a:t>|   </a:t>
            </a:r>
            <a:r>
              <a:rPr lang="en-US" altLang="zh-CN" sz="3000" dirty="0"/>
              <a:t>|a-b|&lt;1,a,b </a:t>
            </a:r>
            <a:r>
              <a:rPr lang="en-US" altLang="zh-CN" sz="3000" dirty="0" smtClean="0">
                <a:sym typeface="Symbol" panose="05050102010706020507" pitchFamily="18" charset="2"/>
              </a:rPr>
              <a:t></a:t>
            </a:r>
            <a:r>
              <a:rPr lang="en-US" altLang="zh-CN" sz="3000" dirty="0" smtClean="0"/>
              <a:t>R</a:t>
            </a:r>
            <a:r>
              <a:rPr lang="en-US" altLang="zh-CN" sz="3000" dirty="0"/>
              <a:t>}</a:t>
            </a:r>
            <a:r>
              <a:rPr lang="zh-CN" altLang="en-US" sz="3000" dirty="0"/>
              <a:t>，则</a:t>
            </a:r>
            <a:r>
              <a:rPr lang="en-US" altLang="zh-CN" sz="3000" dirty="0"/>
              <a:t>S</a:t>
            </a:r>
            <a:r>
              <a:rPr lang="zh-CN" altLang="en-US" sz="3000" dirty="0"/>
              <a:t>是</a:t>
            </a:r>
            <a:r>
              <a:rPr lang="en-US" altLang="zh-CN" sz="3000" dirty="0"/>
              <a:t>R</a:t>
            </a:r>
            <a:r>
              <a:rPr lang="zh-CN" altLang="en-US" sz="3000" dirty="0"/>
              <a:t>上的</a:t>
            </a:r>
            <a:r>
              <a:rPr lang="zh-CN" altLang="en-US" sz="3000" dirty="0" smtClean="0"/>
              <a:t>等价关系</a:t>
            </a:r>
            <a:r>
              <a:rPr lang="en-US" altLang="zh-CN" sz="30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000" dirty="0" smtClean="0"/>
              <a:t>6.</a:t>
            </a:r>
            <a:r>
              <a:rPr lang="zh-CN" altLang="zh-CN" sz="3000" dirty="0"/>
              <a:t>若</a:t>
            </a:r>
            <a:r>
              <a:rPr lang="en-US" altLang="zh-CN" sz="3000" dirty="0"/>
              <a:t>P</a:t>
            </a:r>
            <a:r>
              <a:rPr lang="en-US" altLang="zh-CN" sz="3000" dirty="0">
                <a:sym typeface="Symbol" panose="05050102010706020507" pitchFamily="18" charset="2"/>
              </a:rPr>
              <a:t></a:t>
            </a:r>
            <a:r>
              <a:rPr lang="en-US" altLang="zh-CN" sz="3000" dirty="0"/>
              <a:t>Q=0</a:t>
            </a:r>
            <a:r>
              <a:rPr lang="zh-CN" altLang="zh-CN" sz="3000" dirty="0"/>
              <a:t>，</a:t>
            </a:r>
            <a:r>
              <a:rPr lang="en-US" altLang="zh-CN" sz="3000" dirty="0"/>
              <a:t>P</a:t>
            </a:r>
            <a:r>
              <a:rPr lang="en-US" altLang="zh-CN" sz="3000" dirty="0">
                <a:sym typeface="Symbol" panose="05050102010706020507" pitchFamily="18" charset="2"/>
              </a:rPr>
              <a:t></a:t>
            </a:r>
            <a:r>
              <a:rPr lang="en-US" altLang="zh-CN" sz="3000" dirty="0"/>
              <a:t>Q=1</a:t>
            </a:r>
            <a:r>
              <a:rPr lang="zh-CN" altLang="zh-CN" sz="3000" dirty="0"/>
              <a:t>，则</a:t>
            </a:r>
            <a:r>
              <a:rPr lang="en-US" altLang="zh-CN" sz="3000" dirty="0"/>
              <a:t>P=</a:t>
            </a:r>
            <a:r>
              <a:rPr lang="en-US" altLang="zh-CN" sz="3000" dirty="0">
                <a:sym typeface="Symbol" panose="05050102010706020507" pitchFamily="18" charset="2"/>
              </a:rPr>
              <a:t>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000" dirty="0" smtClean="0"/>
              <a:t>7. </a:t>
            </a:r>
            <a:r>
              <a:rPr lang="en-US" altLang="zh-CN" sz="3000" dirty="0"/>
              <a:t>G</a:t>
            </a:r>
            <a:r>
              <a:rPr lang="zh-CN" altLang="zh-CN" sz="3000" dirty="0"/>
              <a:t>的主合取范式包含所有极大项，则</a:t>
            </a:r>
            <a:r>
              <a:rPr lang="en-US" altLang="zh-CN" sz="3000" dirty="0"/>
              <a:t>G</a:t>
            </a:r>
            <a:r>
              <a:rPr lang="zh-CN" altLang="zh-CN" sz="3000" dirty="0"/>
              <a:t>是恒假</a:t>
            </a:r>
            <a:r>
              <a:rPr lang="zh-CN" altLang="zh-CN" sz="3000" dirty="0" smtClean="0"/>
              <a:t>公式</a:t>
            </a:r>
            <a:endParaRPr lang="zh-CN" altLang="zh-CN" sz="30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3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8F721-82BA-480D-B692-C90D4F7F0227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4138" y="14972"/>
            <a:ext cx="8985250" cy="646331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、判断题</a:t>
            </a:r>
            <a:endParaRPr lang="zh-CN" altLang="en-US" sz="36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906073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38" y="22225"/>
            <a:ext cx="8985250" cy="631825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三、解</a:t>
            </a:r>
            <a:r>
              <a:rPr lang="zh-CN" altLang="en-US" sz="36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963" y="668338"/>
            <a:ext cx="8736012" cy="60325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是所有命题公式集合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则（</a:t>
            </a:r>
            <a:r>
              <a:rPr lang="en-US" altLang="zh-CN" dirty="0" smtClean="0"/>
              <a:t>S,</a:t>
            </a:r>
            <a:r>
              <a:rPr lang="en-US" altLang="zh-CN" dirty="0" smtClean="0">
                <a:sym typeface="Symbol" panose="05050102010706020507" pitchFamily="18" charset="2"/>
              </a:rPr>
              <a:t></a:t>
            </a:r>
            <a:r>
              <a:rPr lang="zh-CN" altLang="en-US" dirty="0" smtClean="0"/>
              <a:t>）为偏序集</a:t>
            </a:r>
            <a:r>
              <a:rPr lang="en-US" altLang="zh-CN" dirty="0" smtClean="0"/>
              <a:t>{P, Q}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的子集，求</a:t>
            </a:r>
            <a:r>
              <a:rPr lang="en-US" altLang="zh-CN" dirty="0" smtClean="0"/>
              <a:t>{P, Q}</a:t>
            </a:r>
            <a:r>
              <a:rPr lang="zh-CN" altLang="en-US" dirty="0" smtClean="0"/>
              <a:t>的上确界和下确界。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2.</a:t>
            </a:r>
            <a:r>
              <a:rPr lang="zh-CN" altLang="zh-CN" dirty="0" smtClean="0"/>
              <a:t>设</a:t>
            </a:r>
            <a:r>
              <a:rPr lang="zh-CN" altLang="zh-CN" dirty="0"/>
              <a:t>命题逻辑公式集合</a:t>
            </a:r>
            <a:r>
              <a:rPr lang="en-US" altLang="zh-CN" dirty="0"/>
              <a:t>S={P, Q, 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Q, P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Q,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P, 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Q,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Q, P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P , Q</a:t>
            </a:r>
            <a:r>
              <a:rPr lang="en-US" altLang="zh-CN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Q, Q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Q) }</a:t>
            </a:r>
            <a:r>
              <a:rPr lang="zh-CN" altLang="zh-CN" dirty="0"/>
              <a:t>，</a:t>
            </a:r>
            <a:r>
              <a:rPr lang="en-US" altLang="zh-CN" dirty="0"/>
              <a:t>R</a:t>
            </a:r>
            <a:r>
              <a:rPr lang="zh-CN" altLang="zh-CN" dirty="0"/>
              <a:t>是</a:t>
            </a:r>
            <a:r>
              <a:rPr lang="en-US" altLang="zh-CN" dirty="0"/>
              <a:t>S</a:t>
            </a:r>
            <a:r>
              <a:rPr lang="zh-CN" altLang="zh-CN" dirty="0"/>
              <a:t>上的命题公式等价关系。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(1)</a:t>
            </a:r>
            <a:r>
              <a:rPr lang="zh-CN" altLang="zh-CN" dirty="0"/>
              <a:t>求集合</a:t>
            </a:r>
            <a:r>
              <a:rPr lang="en-US" altLang="zh-CN" dirty="0"/>
              <a:t>S</a:t>
            </a:r>
            <a:r>
              <a:rPr lang="zh-CN" altLang="zh-CN" dirty="0"/>
              <a:t>关于</a:t>
            </a:r>
            <a:r>
              <a:rPr lang="en-US" altLang="zh-CN" dirty="0"/>
              <a:t>R</a:t>
            </a:r>
            <a:r>
              <a:rPr lang="zh-CN" altLang="zh-CN" dirty="0"/>
              <a:t>的商集</a:t>
            </a:r>
            <a:r>
              <a:rPr lang="en-US" altLang="zh-CN" dirty="0"/>
              <a:t>S/R</a:t>
            </a:r>
            <a:r>
              <a:rPr lang="zh-CN" altLang="zh-CN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(2)</a:t>
            </a:r>
            <a:r>
              <a:rPr lang="zh-CN" altLang="zh-CN" dirty="0"/>
              <a:t>从商集</a:t>
            </a:r>
            <a:r>
              <a:rPr lang="en-US" altLang="zh-CN" dirty="0"/>
              <a:t>S/R</a:t>
            </a:r>
            <a:r>
              <a:rPr lang="zh-CN" altLang="zh-CN" dirty="0"/>
              <a:t>中的每个等价类选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zh-CN" dirty="0"/>
              <a:t>取一个公式构成集合</a:t>
            </a:r>
            <a:r>
              <a:rPr lang="en-US" altLang="zh-CN" dirty="0"/>
              <a:t>T</a:t>
            </a:r>
            <a:r>
              <a:rPr lang="zh-CN" altLang="zh-CN" dirty="0"/>
              <a:t>，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zh-CN" dirty="0"/>
              <a:t>是</a:t>
            </a:r>
            <a:r>
              <a:rPr lang="en-US" altLang="zh-CN" dirty="0"/>
              <a:t>T</a:t>
            </a:r>
            <a:r>
              <a:rPr lang="zh-CN" altLang="zh-CN" dirty="0"/>
              <a:t>上的公式蕴含关系，请给出偏序集</a:t>
            </a:r>
            <a:r>
              <a:rPr lang="en-US" altLang="zh-CN" dirty="0"/>
              <a:t>(T</a:t>
            </a:r>
            <a:r>
              <a:rPr lang="zh-CN" altLang="zh-CN" dirty="0"/>
              <a:t>，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)</a:t>
            </a:r>
            <a:r>
              <a:rPr lang="zh-CN" altLang="zh-CN" dirty="0"/>
              <a:t>的</a:t>
            </a:r>
            <a:r>
              <a:rPr lang="zh-CN" altLang="zh-CN" dirty="0" smtClean="0"/>
              <a:t>哈</a:t>
            </a:r>
            <a:r>
              <a:rPr lang="zh-CN" altLang="en-US" dirty="0" smtClean="0"/>
              <a:t>斯</a:t>
            </a:r>
            <a:r>
              <a:rPr lang="zh-CN" altLang="zh-CN" dirty="0" smtClean="0"/>
              <a:t>图</a:t>
            </a:r>
            <a:r>
              <a:rPr lang="zh-CN" altLang="zh-CN" dirty="0"/>
              <a:t>， 并指出其中的最大、最小元和极大、极小元。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/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/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/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/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4841A-525C-498D-8681-1F41006129A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0478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113" y="836613"/>
            <a:ext cx="8929687" cy="439261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effectLst/>
              </a:rPr>
              <a:t>3. </a:t>
            </a:r>
            <a:r>
              <a:rPr lang="zh-CN" altLang="zh-CN" sz="3000" dirty="0" smtClean="0">
                <a:effectLst/>
              </a:rPr>
              <a:t>求</a:t>
            </a:r>
            <a:r>
              <a:rPr lang="zh-CN" altLang="zh-CN" sz="3000" dirty="0">
                <a:effectLst/>
              </a:rPr>
              <a:t>命题公式</a:t>
            </a:r>
            <a:r>
              <a:rPr lang="en-US" altLang="zh-CN" dirty="0">
                <a:effectLst/>
              </a:rPr>
              <a:t>G</a:t>
            </a:r>
            <a:r>
              <a:rPr lang="en-US" altLang="zh-CN" dirty="0" smtClean="0">
                <a:effectLst/>
              </a:rPr>
              <a:t>= (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dirty="0">
                <a:effectLst/>
              </a:rPr>
              <a:t>P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</a:t>
            </a:r>
            <a:r>
              <a:rPr lang="en-US" altLang="zh-CN" dirty="0">
                <a:effectLst/>
              </a:rPr>
              <a:t>Q</a:t>
            </a:r>
            <a:r>
              <a:rPr lang="en-US" altLang="zh-CN" dirty="0" smtClean="0">
                <a:effectLst/>
              </a:rPr>
              <a:t>) 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effectLst/>
              </a:rPr>
              <a:t> (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dirty="0">
                <a:effectLst/>
              </a:rPr>
              <a:t>R→Q)</a:t>
            </a:r>
            <a:r>
              <a:rPr lang="zh-CN" altLang="zh-CN" sz="3000" dirty="0">
                <a:effectLst/>
              </a:rPr>
              <a:t>的</a:t>
            </a:r>
            <a:r>
              <a:rPr lang="zh-CN" altLang="zh-CN" sz="3000" dirty="0" smtClean="0">
                <a:effectLst/>
              </a:rPr>
              <a:t>主</a:t>
            </a:r>
            <a:r>
              <a:rPr lang="zh-CN" altLang="en-US" sz="3000" dirty="0">
                <a:effectLst/>
              </a:rPr>
              <a:t>析</a:t>
            </a:r>
            <a:r>
              <a:rPr lang="zh-CN" altLang="zh-CN" sz="3000" dirty="0" smtClean="0">
                <a:effectLst/>
              </a:rPr>
              <a:t>取范式</a:t>
            </a:r>
            <a:endParaRPr lang="en-US" altLang="zh-CN" sz="3000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</a:rPr>
              <a:t>4.</a:t>
            </a:r>
            <a:r>
              <a:rPr lang="zh-CN" altLang="zh-CN" dirty="0">
                <a:effectLst/>
              </a:rPr>
              <a:t>判断命题</a:t>
            </a:r>
            <a:r>
              <a:rPr lang="zh-CN" altLang="zh-CN" dirty="0" smtClean="0">
                <a:effectLst/>
              </a:rPr>
              <a:t>公式</a:t>
            </a:r>
            <a:endParaRPr lang="en-US" altLang="zh-CN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</a:rPr>
              <a:t>G</a:t>
            </a:r>
            <a:r>
              <a:rPr lang="en-US" altLang="zh-CN" dirty="0">
                <a:effectLst/>
              </a:rPr>
              <a:t>=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dirty="0">
                <a:effectLst/>
              </a:rPr>
              <a:t>(P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</a:t>
            </a:r>
            <a:r>
              <a:rPr lang="en-US" altLang="zh-CN" dirty="0">
                <a:effectLst/>
              </a:rPr>
              <a:t>Q) 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</a:t>
            </a:r>
            <a:r>
              <a:rPr lang="en-US" altLang="zh-CN" dirty="0">
                <a:effectLst/>
              </a:rPr>
              <a:t> ((P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</a:t>
            </a:r>
            <a:r>
              <a:rPr lang="en-US" altLang="zh-CN" dirty="0">
                <a:effectLst/>
              </a:rPr>
              <a:t>Q) 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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dirty="0">
                <a:effectLst/>
              </a:rPr>
              <a:t>P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dirty="0">
                <a:effectLst/>
              </a:rPr>
              <a:t>Q))</a:t>
            </a:r>
            <a:r>
              <a:rPr lang="zh-CN" altLang="zh-CN" dirty="0">
                <a:effectLst/>
              </a:rPr>
              <a:t>的恒真恒</a:t>
            </a:r>
            <a:r>
              <a:rPr lang="zh-CN" altLang="zh-CN" dirty="0" smtClean="0">
                <a:effectLst/>
              </a:rPr>
              <a:t>假性</a:t>
            </a:r>
            <a:endParaRPr lang="en-US" altLang="zh-CN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zh-CN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78A89-47FC-4B26-8E66-A883B024A2A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4138" y="22225"/>
            <a:ext cx="8985250" cy="631825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三、解</a:t>
            </a:r>
            <a:r>
              <a:rPr lang="zh-CN" altLang="en-US" sz="36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答题</a:t>
            </a:r>
          </a:p>
        </p:txBody>
      </p:sp>
    </p:spTree>
    <p:extLst>
      <p:ext uri="{BB962C8B-B14F-4D97-AF65-F5344CB8AC3E}">
        <p14:creationId xmlns:p14="http://schemas.microsoft.com/office/powerpoint/2010/main" val="146386484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63" y="1036864"/>
            <a:ext cx="8929687" cy="5094061"/>
          </a:xfrm>
        </p:spPr>
        <p:txBody>
          <a:bodyPr/>
          <a:lstStyle/>
          <a:p>
            <a:pPr marL="0" lvl="0" indent="0">
              <a:lnSpc>
                <a:spcPct val="120000"/>
              </a:lnSpc>
              <a:buClr>
                <a:srgbClr val="FFFFFF"/>
              </a:buClr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effectLst/>
              </a:rPr>
              <a:t>1.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用形式演绎法证明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{(P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Q)→(R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S)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(T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S)→U}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共同蕴含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P→U</a:t>
            </a:r>
          </a:p>
          <a:p>
            <a:pPr marL="0" lvl="0" indent="0">
              <a:lnSpc>
                <a:spcPct val="120000"/>
              </a:lnSpc>
              <a:buClr>
                <a:srgbClr val="FFFFFF"/>
              </a:buClr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effectLst/>
              </a:rPr>
              <a:t>2.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用形式演绎法证明：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{(A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B)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C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C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D, 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D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A}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共同蕴含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B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G</a:t>
            </a:r>
            <a:r>
              <a:rPr lang="zh-CN" altLang="zh-CN" dirty="0" smtClean="0">
                <a:solidFill>
                  <a:srgbClr val="FFFFFF"/>
                </a:solidFill>
                <a:effectLst/>
              </a:rPr>
              <a:t>。</a:t>
            </a:r>
            <a:endParaRPr lang="en-US" altLang="zh-CN" dirty="0" smtClean="0">
              <a:solidFill>
                <a:srgbClr val="FFFFFF"/>
              </a:solidFill>
              <a:effectLst/>
            </a:endParaRPr>
          </a:p>
          <a:p>
            <a:pPr marL="0" lvl="0" indent="0">
              <a:lnSpc>
                <a:spcPct val="120000"/>
              </a:lnSpc>
              <a:buClr>
                <a:srgbClr val="FFFFFF"/>
              </a:buClr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effectLst/>
              </a:rPr>
              <a:t>3.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  <a:effectLst/>
              </a:rPr>
              <a:t>设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R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是非空集合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A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上的二元</a:t>
            </a:r>
            <a:r>
              <a:rPr lang="zh-CN" altLang="en-US" dirty="0" smtClean="0">
                <a:solidFill>
                  <a:srgbClr val="FFFFFF"/>
                </a:solidFill>
                <a:effectLst/>
              </a:rPr>
              <a:t>关系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, R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称为循环</a:t>
            </a:r>
            <a:r>
              <a:rPr lang="zh-CN" altLang="en-US" dirty="0" smtClean="0">
                <a:solidFill>
                  <a:srgbClr val="FFFFFF"/>
                </a:solidFill>
                <a:effectLst/>
              </a:rPr>
              <a:t>的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,</a:t>
            </a:r>
            <a:r>
              <a:rPr lang="zh-CN" altLang="en-US" dirty="0" smtClean="0">
                <a:solidFill>
                  <a:srgbClr val="FFFFFF"/>
                </a:solidFill>
                <a:effectLst/>
              </a:rPr>
              <a:t>如果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xRy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yRz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则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zRx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，其中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x</a:t>
            </a:r>
            <a:r>
              <a:rPr lang="en-US" altLang="zh-CN" dirty="0" smtClean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 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A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y 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 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A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z </a:t>
            </a:r>
            <a:r>
              <a:rPr lang="en-US" altLang="zh-CN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 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A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。证明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R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是自反的和循环的，当且仅当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R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是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A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上的等价关系。</a:t>
            </a:r>
            <a:endParaRPr lang="zh-CN" altLang="zh-CN" dirty="0">
              <a:solidFill>
                <a:srgbClr val="FFFFFF"/>
              </a:solidFill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37E0B-51BD-4F58-96E1-C79344B7695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4138" y="22225"/>
            <a:ext cx="8985250" cy="631825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四、证明题</a:t>
            </a:r>
            <a:endParaRPr lang="zh-CN" altLang="en-US" sz="36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321175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内容占位符 2"/>
          <p:cNvSpPr>
            <a:spLocks noGrp="1"/>
          </p:cNvSpPr>
          <p:nvPr>
            <p:ph idx="1"/>
          </p:nvPr>
        </p:nvSpPr>
        <p:spPr>
          <a:xfrm>
            <a:off x="146731" y="893763"/>
            <a:ext cx="8839200" cy="50498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R={({1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2}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2})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({1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3})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({2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{2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3})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({1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2}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2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3})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({1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2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3})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({2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2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3})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({1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2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2})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({1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2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3})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({1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2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{2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3})}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 R</a:t>
            </a:r>
            <a:r>
              <a:rPr lang="zh-CN" altLang="zh-CN" sz="3200" dirty="0" smtClean="0"/>
              <a:t>具有对称性，不具有传递性</a:t>
            </a:r>
            <a:r>
              <a:rPr lang="zh-CN" altLang="zh-CN" dirty="0" smtClean="0"/>
              <a:t>。</a:t>
            </a:r>
          </a:p>
          <a:p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28877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877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C91240-5268-4FFA-9606-A53ABB641FCD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496" y="44515"/>
            <a:ext cx="7772400" cy="646331"/>
          </a:xfrm>
        </p:spPr>
        <p:txBody>
          <a:bodyPr/>
          <a:lstStyle/>
          <a:p>
            <a:pPr lvl="0">
              <a:spcBef>
                <a:spcPct val="20000"/>
              </a:spcBef>
              <a:buClr>
                <a:srgbClr val="FFCC00"/>
              </a:buClr>
              <a:buSzPct val="85000"/>
            </a:pPr>
            <a:r>
              <a:rPr lang="zh-CN" altLang="en-US" sz="3600" dirty="0" smtClean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一、简答题</a:t>
            </a:r>
            <a:r>
              <a:rPr lang="zh-CN" altLang="en-US" sz="36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答案：</a:t>
            </a:r>
            <a:endParaRPr lang="en-US" altLang="zh-CN" sz="360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9472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标题 1"/>
          <p:cNvSpPr>
            <a:spLocks noGrp="1"/>
          </p:cNvSpPr>
          <p:nvPr>
            <p:ph type="title"/>
          </p:nvPr>
        </p:nvSpPr>
        <p:spPr>
          <a:xfrm>
            <a:off x="35496" y="44515"/>
            <a:ext cx="7772400" cy="646331"/>
          </a:xfrm>
        </p:spPr>
        <p:txBody>
          <a:bodyPr/>
          <a:lstStyle/>
          <a:p>
            <a:pPr lvl="0">
              <a:spcBef>
                <a:spcPct val="20000"/>
              </a:spcBef>
              <a:buClr>
                <a:srgbClr val="FFCC00"/>
              </a:buClr>
              <a:buSzPct val="85000"/>
            </a:pPr>
            <a:r>
              <a:rPr lang="zh-CN" altLang="en-US" sz="3600" dirty="0" smtClean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一、简答题</a:t>
            </a:r>
            <a:r>
              <a:rPr lang="zh-CN" altLang="en-US" sz="36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答案：</a:t>
            </a:r>
            <a:endParaRPr lang="en-US" altLang="zh-CN" sz="360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0819" name="内容占位符 2"/>
          <p:cNvSpPr>
            <a:spLocks noGrp="1"/>
          </p:cNvSpPr>
          <p:nvPr>
            <p:ph idx="1"/>
          </p:nvPr>
        </p:nvSpPr>
        <p:spPr>
          <a:xfrm>
            <a:off x="236538" y="1050245"/>
            <a:ext cx="88392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 A ∩B =Ф</a:t>
            </a:r>
            <a:endParaRPr lang="zh-CN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4</a:t>
            </a:r>
            <a:r>
              <a:rPr lang="zh-CN" altLang="en-US" sz="3200" dirty="0" smtClean="0"/>
              <a:t>、</a:t>
            </a:r>
            <a:r>
              <a:rPr lang="zh-CN" altLang="zh-CN" sz="3200" dirty="0" smtClean="0"/>
              <a:t>不一定，不一定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5</a:t>
            </a:r>
            <a:r>
              <a:rPr lang="zh-CN" altLang="en-US" sz="3200" dirty="0" smtClean="0"/>
              <a:t>、</a:t>
            </a:r>
            <a:r>
              <a:rPr lang="zh-CN" altLang="zh-CN" sz="3200" dirty="0" smtClean="0"/>
              <a:t>不</a:t>
            </a:r>
            <a:r>
              <a:rPr lang="zh-CN" altLang="en-US" sz="3200" dirty="0" smtClean="0"/>
              <a:t>一定</a:t>
            </a:r>
          </a:p>
          <a:p>
            <a:endParaRPr lang="zh-CN" altLang="en-US" dirty="0" smtClean="0"/>
          </a:p>
        </p:txBody>
      </p:sp>
      <p:sp>
        <p:nvSpPr>
          <p:cNvPr id="290820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9082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A3454B-3908-45BD-8582-FC9F6799892C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77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1923</Words>
  <Application>Microsoft Office PowerPoint</Application>
  <PresentationFormat>全屏显示(4:3)</PresentationFormat>
  <Paragraphs>162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等线</vt:lpstr>
      <vt:lpstr>黑体</vt:lpstr>
      <vt:lpstr>楷体_GB2312</vt:lpstr>
      <vt:lpstr>宋体</vt:lpstr>
      <vt:lpstr>Arial</vt:lpstr>
      <vt:lpstr>Arial Black</vt:lpstr>
      <vt:lpstr>Cambria Math</vt:lpstr>
      <vt:lpstr>Symbol</vt:lpstr>
      <vt:lpstr>Times New Roman</vt:lpstr>
      <vt:lpstr>Wingdings</vt:lpstr>
      <vt:lpstr>Network Blitz</vt:lpstr>
      <vt:lpstr>1_LiSanfinalll</vt:lpstr>
      <vt:lpstr>2_LiSanfinalll</vt:lpstr>
      <vt:lpstr>1_Network Blitz</vt:lpstr>
      <vt:lpstr>Visio</vt:lpstr>
      <vt:lpstr>一、简答题：</vt:lpstr>
      <vt:lpstr>一、简答题：</vt:lpstr>
      <vt:lpstr>二、判断题</vt:lpstr>
      <vt:lpstr>二、判断题</vt:lpstr>
      <vt:lpstr>三、解答题</vt:lpstr>
      <vt:lpstr>三、解答题</vt:lpstr>
      <vt:lpstr>四、证明题</vt:lpstr>
      <vt:lpstr>一、简答题答案：</vt:lpstr>
      <vt:lpstr>一、简答题答案：</vt:lpstr>
      <vt:lpstr>二、判断题答案：</vt:lpstr>
      <vt:lpstr>三、解答题答案</vt:lpstr>
      <vt:lpstr>三、解答题答案</vt:lpstr>
      <vt:lpstr>三、解答题答案</vt:lpstr>
      <vt:lpstr>三、解答题答案</vt:lpstr>
      <vt:lpstr>四、证明题答案</vt:lpstr>
      <vt:lpstr>四、证明题答案</vt:lpstr>
      <vt:lpstr>四、证明题答案</vt:lpstr>
      <vt:lpstr>四、证明题答案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练习：</dc:title>
  <dc:creator>Windows 用户</dc:creator>
  <cp:lastModifiedBy>Windows 用户</cp:lastModifiedBy>
  <cp:revision>28</cp:revision>
  <dcterms:created xsi:type="dcterms:W3CDTF">2022-04-14T10:03:53Z</dcterms:created>
  <dcterms:modified xsi:type="dcterms:W3CDTF">2022-04-19T03:07:45Z</dcterms:modified>
</cp:coreProperties>
</file>