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693" r:id="rId2"/>
  </p:sldMasterIdLst>
  <p:notesMasterIdLst>
    <p:notesMasterId r:id="rId142"/>
  </p:notesMasterIdLst>
  <p:sldIdLst>
    <p:sldId id="258" r:id="rId3"/>
    <p:sldId id="471" r:id="rId4"/>
    <p:sldId id="257" r:id="rId5"/>
    <p:sldId id="260" r:id="rId6"/>
    <p:sldId id="541" r:id="rId7"/>
    <p:sldId id="540" r:id="rId8"/>
    <p:sldId id="259" r:id="rId9"/>
    <p:sldId id="262" r:id="rId10"/>
    <p:sldId id="473" r:id="rId11"/>
    <p:sldId id="474" r:id="rId12"/>
    <p:sldId id="475" r:id="rId13"/>
    <p:sldId id="497" r:id="rId14"/>
    <p:sldId id="476" r:id="rId15"/>
    <p:sldId id="477" r:id="rId16"/>
    <p:sldId id="261" r:id="rId17"/>
    <p:sldId id="478" r:id="rId18"/>
    <p:sldId id="480" r:id="rId19"/>
    <p:sldId id="479" r:id="rId20"/>
    <p:sldId id="263" r:id="rId21"/>
    <p:sldId id="517" r:id="rId22"/>
    <p:sldId id="481" r:id="rId23"/>
    <p:sldId id="482" r:id="rId24"/>
    <p:sldId id="483" r:id="rId25"/>
    <p:sldId id="484" r:id="rId26"/>
    <p:sldId id="485" r:id="rId27"/>
    <p:sldId id="486" r:id="rId28"/>
    <p:sldId id="488" r:id="rId29"/>
    <p:sldId id="490" r:id="rId30"/>
    <p:sldId id="491" r:id="rId31"/>
    <p:sldId id="492" r:id="rId32"/>
    <p:sldId id="493" r:id="rId33"/>
    <p:sldId id="536" r:id="rId34"/>
    <p:sldId id="495" r:id="rId35"/>
    <p:sldId id="264" r:id="rId36"/>
    <p:sldId id="496" r:id="rId37"/>
    <p:sldId id="266" r:id="rId38"/>
    <p:sldId id="498" r:id="rId39"/>
    <p:sldId id="269" r:id="rId40"/>
    <p:sldId id="502" r:id="rId41"/>
    <p:sldId id="265" r:id="rId42"/>
    <p:sldId id="499" r:id="rId43"/>
    <p:sldId id="267" r:id="rId44"/>
    <p:sldId id="500" r:id="rId45"/>
    <p:sldId id="369" r:id="rId46"/>
    <p:sldId id="370" r:id="rId47"/>
    <p:sldId id="270" r:id="rId48"/>
    <p:sldId id="501" r:id="rId49"/>
    <p:sldId id="268" r:id="rId50"/>
    <p:sldId id="503" r:id="rId51"/>
    <p:sldId id="542" r:id="rId52"/>
    <p:sldId id="276" r:id="rId53"/>
    <p:sldId id="344" r:id="rId54"/>
    <p:sldId id="455" r:id="rId55"/>
    <p:sldId id="508" r:id="rId56"/>
    <p:sldId id="537" r:id="rId57"/>
    <p:sldId id="539" r:id="rId58"/>
    <p:sldId id="538" r:id="rId59"/>
    <p:sldId id="504" r:id="rId60"/>
    <p:sldId id="354" r:id="rId61"/>
    <p:sldId id="355" r:id="rId62"/>
    <p:sldId id="356" r:id="rId63"/>
    <p:sldId id="506" r:id="rId64"/>
    <p:sldId id="519" r:id="rId65"/>
    <p:sldId id="363" r:id="rId66"/>
    <p:sldId id="428" r:id="rId67"/>
    <p:sldId id="364" r:id="rId68"/>
    <p:sldId id="373" r:id="rId69"/>
    <p:sldId id="372" r:id="rId70"/>
    <p:sldId id="512" r:id="rId71"/>
    <p:sldId id="520" r:id="rId72"/>
    <p:sldId id="374" r:id="rId73"/>
    <p:sldId id="375" r:id="rId74"/>
    <p:sldId id="376" r:id="rId75"/>
    <p:sldId id="377" r:id="rId76"/>
    <p:sldId id="429" r:id="rId77"/>
    <p:sldId id="514" r:id="rId78"/>
    <p:sldId id="515" r:id="rId79"/>
    <p:sldId id="378" r:id="rId80"/>
    <p:sldId id="379" r:id="rId81"/>
    <p:sldId id="380" r:id="rId82"/>
    <p:sldId id="381" r:id="rId83"/>
    <p:sldId id="433" r:id="rId84"/>
    <p:sldId id="434" r:id="rId85"/>
    <p:sldId id="382" r:id="rId86"/>
    <p:sldId id="385" r:id="rId87"/>
    <p:sldId id="386" r:id="rId88"/>
    <p:sldId id="387" r:id="rId89"/>
    <p:sldId id="388" r:id="rId90"/>
    <p:sldId id="389" r:id="rId91"/>
    <p:sldId id="425" r:id="rId92"/>
    <p:sldId id="426" r:id="rId93"/>
    <p:sldId id="424" r:id="rId94"/>
    <p:sldId id="427" r:id="rId95"/>
    <p:sldId id="390" r:id="rId96"/>
    <p:sldId id="391" r:id="rId97"/>
    <p:sldId id="430" r:id="rId98"/>
    <p:sldId id="392" r:id="rId99"/>
    <p:sldId id="439" r:id="rId100"/>
    <p:sldId id="431" r:id="rId101"/>
    <p:sldId id="393" r:id="rId102"/>
    <p:sldId id="394" r:id="rId103"/>
    <p:sldId id="395" r:id="rId104"/>
    <p:sldId id="396" r:id="rId105"/>
    <p:sldId id="448" r:id="rId106"/>
    <p:sldId id="449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50" r:id="rId117"/>
    <p:sldId id="406" r:id="rId118"/>
    <p:sldId id="442" r:id="rId119"/>
    <p:sldId id="546" r:id="rId120"/>
    <p:sldId id="407" r:id="rId121"/>
    <p:sldId id="408" r:id="rId122"/>
    <p:sldId id="447" r:id="rId123"/>
    <p:sldId id="410" r:id="rId124"/>
    <p:sldId id="544" r:id="rId125"/>
    <p:sldId id="467" r:id="rId126"/>
    <p:sldId id="468" r:id="rId127"/>
    <p:sldId id="521" r:id="rId128"/>
    <p:sldId id="469" r:id="rId129"/>
    <p:sldId id="470" r:id="rId130"/>
    <p:sldId id="550" r:id="rId131"/>
    <p:sldId id="411" r:id="rId132"/>
    <p:sldId id="443" r:id="rId133"/>
    <p:sldId id="444" r:id="rId134"/>
    <p:sldId id="446" r:id="rId135"/>
    <p:sldId id="551" r:id="rId136"/>
    <p:sldId id="552" r:id="rId137"/>
    <p:sldId id="553" r:id="rId138"/>
    <p:sldId id="554" r:id="rId139"/>
    <p:sldId id="555" r:id="rId140"/>
    <p:sldId id="556" r:id="rId1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9" autoAdjust="0"/>
  </p:normalViewPr>
  <p:slideViewPr>
    <p:cSldViewPr>
      <p:cViewPr varScale="1">
        <p:scale>
          <a:sx n="70" d="100"/>
          <a:sy n="70" d="100"/>
        </p:scale>
        <p:origin x="1108" y="72"/>
      </p:cViewPr>
      <p:guideLst>
        <p:guide orient="horz" pos="21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E87902E-FB85-4321-B716-344FAFDF1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9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269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A</a:t>
            </a:r>
            <a:r>
              <a:rPr lang="zh-CN" altLang="en-US" sz="1400" b="1" smtClean="0"/>
              <a:t>一定是非空的。因为等价关系定义时，就要求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非空。</a:t>
            </a:r>
          </a:p>
        </p:txBody>
      </p:sp>
    </p:spTree>
    <p:extLst>
      <p:ext uri="{BB962C8B-B14F-4D97-AF65-F5344CB8AC3E}">
        <p14:creationId xmlns:p14="http://schemas.microsoft.com/office/powerpoint/2010/main" val="344556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…</a:t>
            </a:r>
            <a:r>
              <a:rPr lang="en-US" altLang="zh-CN" sz="1400" b="1" smtClean="0">
                <a:latin typeface="宋体" panose="02010600030101010101" pitchFamily="2" charset="-122"/>
              </a:rPr>
              <a:t> , </a:t>
            </a:r>
            <a:r>
              <a:rPr lang="zh-CN" altLang="en-US" sz="1400" b="1" smtClean="0"/>
              <a:t>所以</a:t>
            </a:r>
            <a:r>
              <a:rPr lang="en-US" altLang="zh-CN" sz="1400" b="1" smtClean="0"/>
              <a:t>a</a:t>
            </a:r>
            <a:r>
              <a:rPr lang="en-US" altLang="zh-CN" sz="1400" b="1" smtClean="0">
                <a:sym typeface="Symbol" panose="05050102010706020507" pitchFamily="18" charset="2"/>
              </a:rPr>
              <a:t></a:t>
            </a:r>
            <a:r>
              <a:rPr lang="en-US" altLang="zh-CN" sz="1400" b="1" smtClean="0"/>
              <a:t>b, </a:t>
            </a:r>
            <a:r>
              <a:rPr lang="zh-CN" altLang="en-US" sz="1400" b="1" smtClean="0"/>
              <a:t>则有</a:t>
            </a:r>
            <a:r>
              <a:rPr lang="en-US" altLang="zh-CN" sz="1400" b="1" smtClean="0"/>
              <a:t>b </a:t>
            </a:r>
            <a:r>
              <a:rPr lang="en-US" altLang="zh-CN" sz="1400" b="1" smtClean="0">
                <a:sym typeface="Symbol" panose="05050102010706020507" pitchFamily="18" charset="2"/>
              </a:rPr>
              <a:t>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zh-CN" altLang="en-US" sz="1400" b="1" smtClean="0"/>
              <a:t>， </a:t>
            </a:r>
            <a:r>
              <a:rPr lang="en-US" altLang="zh-CN" sz="1400" b="1" smtClean="0"/>
              <a:t>a</a:t>
            </a:r>
            <a:r>
              <a:rPr lang="en-US" altLang="zh-CN" sz="1400" b="1" smtClean="0">
                <a:sym typeface="Symbol" panose="05050102010706020507" pitchFamily="18" charset="2"/>
              </a:rPr>
              <a:t></a:t>
            </a:r>
            <a:r>
              <a:rPr lang="en-US" altLang="zh-CN" sz="1400" b="1" smtClean="0"/>
              <a:t>M</a:t>
            </a:r>
            <a:r>
              <a:rPr lang="en-US" altLang="zh-CN" sz="1400" b="1" baseline="-25000" smtClean="0"/>
              <a:t>j</a:t>
            </a:r>
            <a:r>
              <a:rPr lang="zh-CN" altLang="en-US" sz="1400" b="1" smtClean="0"/>
              <a:t>，所以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  <a:r>
              <a:rPr lang="en-US" altLang="zh-CN" sz="1400" b="1" smtClean="0"/>
              <a:t> </a:t>
            </a:r>
            <a:r>
              <a:rPr lang="en-US" altLang="zh-CN" sz="1400" b="1" smtClean="0">
                <a:solidFill>
                  <a:srgbClr val="FFFF99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1400" b="1" smtClean="0"/>
              <a:t> M</a:t>
            </a:r>
            <a:r>
              <a:rPr lang="en-US" altLang="zh-CN" sz="1400" b="1" baseline="-30000" smtClean="0"/>
              <a:t>i</a:t>
            </a:r>
            <a:r>
              <a:rPr lang="zh-CN" altLang="en-US" sz="1400" b="1" smtClean="0"/>
              <a:t>， 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en-US" altLang="zh-CN" sz="1400" b="1" smtClean="0"/>
              <a:t> </a:t>
            </a:r>
            <a:r>
              <a:rPr lang="en-US" altLang="zh-CN" sz="1400" b="1" smtClean="0">
                <a:solidFill>
                  <a:srgbClr val="FFFF99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  <a:r>
              <a:rPr lang="zh-CN" altLang="en-US" sz="1400" b="1" smtClean="0"/>
              <a:t>，故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en-US" altLang="zh-CN" sz="1400" b="1" smtClean="0">
                <a:sym typeface="Symbol" panose="05050102010706020507" pitchFamily="18" charset="2"/>
              </a:rPr>
              <a:t>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</a:p>
          <a:p>
            <a:pPr eaLnBrk="1" hangingPunct="1"/>
            <a:endParaRPr lang="zh-CN" altLang="en-US" sz="1400" b="1" baseline="-30000" smtClean="0"/>
          </a:p>
        </p:txBody>
      </p:sp>
    </p:spTree>
    <p:extLst>
      <p:ext uri="{BB962C8B-B14F-4D97-AF65-F5344CB8AC3E}">
        <p14:creationId xmlns:p14="http://schemas.microsoft.com/office/powerpoint/2010/main" val="3400511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1400" b="1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516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/>
              <a:t>非空集合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上的等价关系与其上的划分是一一对应的。</a:t>
            </a:r>
          </a:p>
        </p:txBody>
      </p:sp>
    </p:spTree>
    <p:extLst>
      <p:ext uri="{BB962C8B-B14F-4D97-AF65-F5344CB8AC3E}">
        <p14:creationId xmlns:p14="http://schemas.microsoft.com/office/powerpoint/2010/main" val="356097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Cn1(n-1)/2</a:t>
            </a:r>
          </a:p>
        </p:txBody>
      </p:sp>
    </p:spTree>
    <p:extLst>
      <p:ext uri="{BB962C8B-B14F-4D97-AF65-F5344CB8AC3E}">
        <p14:creationId xmlns:p14="http://schemas.microsoft.com/office/powerpoint/2010/main" val="22471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>
                <a:sym typeface="Symbol" panose="05050102010706020507" pitchFamily="18" charset="2"/>
              </a:rPr>
              <a:t>例如，设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是吉林大学软件学院的所有学生组成的集合，按照年级划分是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的一个划分，按照班级划分是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的一个划分，显然，按照班级划分是按照年级划分的加细。</a:t>
            </a:r>
          </a:p>
          <a:p>
            <a:pPr eaLnBrk="1" hangingPunct="1"/>
            <a:endParaRPr lang="zh-CN" altLang="en-US" sz="1400" b="1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211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例如，集合中的包含关系就是一个部分序关系，由一些集合做元素而做成的集合，在集合的包含关系下是一个部分序集。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35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例如，集合中的包含关系就是一个部分序关系，由一些集合做元素而做成的集合，在集合的包含关系下是一个部分序集。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142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600" b="1" smtClean="0">
                <a:latin typeface="宋体" panose="02010600030101010101" pitchFamily="2" charset="-122"/>
              </a:rPr>
              <a:t>拟序关系也具有反对称性。证明：若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为空集，则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是反自反的、传递的，而且是反对称的；若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不是空集，则有</a:t>
            </a:r>
            <a:r>
              <a:rPr lang="en-US" altLang="zh-CN" sz="1600" b="1" smtClean="0">
                <a:latin typeface="宋体" panose="02010600030101010101" pitchFamily="2" charset="-122"/>
              </a:rPr>
              <a:t>xRy, </a:t>
            </a:r>
            <a:r>
              <a:rPr lang="zh-CN" altLang="en-US" sz="1600" b="1" smtClean="0">
                <a:latin typeface="宋体" panose="02010600030101010101" pitchFamily="2" charset="-122"/>
              </a:rPr>
              <a:t>而且</a:t>
            </a:r>
            <a:r>
              <a:rPr lang="en-US" altLang="zh-CN" sz="1600" b="1" smtClean="0">
                <a:latin typeface="宋体" panose="02010600030101010101" pitchFamily="2" charset="-122"/>
              </a:rPr>
              <a:t>x!=y</a:t>
            </a:r>
            <a:r>
              <a:rPr lang="zh-CN" altLang="en-US" sz="1600" b="1" smtClean="0">
                <a:latin typeface="宋体" panose="02010600030101010101" pitchFamily="2" charset="-122"/>
              </a:rPr>
              <a:t>，否则与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是反自反的矛盾，这样，是否有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，分成两种情况：若有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，则由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是传递的，有</a:t>
            </a:r>
            <a:r>
              <a:rPr lang="en-US" altLang="zh-CN" sz="1600" b="1" smtClean="0">
                <a:latin typeface="宋体" panose="02010600030101010101" pitchFamily="2" charset="-122"/>
              </a:rPr>
              <a:t>xRx</a:t>
            </a:r>
            <a:r>
              <a:rPr lang="zh-CN" altLang="en-US" sz="1600" b="1" smtClean="0">
                <a:latin typeface="宋体" panose="02010600030101010101" pitchFamily="2" charset="-122"/>
              </a:rPr>
              <a:t>，与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是反自反的矛盾，若对任意</a:t>
            </a:r>
            <a:r>
              <a:rPr lang="en-US" altLang="zh-CN" sz="1600" b="1" smtClean="0">
                <a:latin typeface="宋体" panose="02010600030101010101" pitchFamily="2" charset="-122"/>
              </a:rPr>
              <a:t>xRy</a:t>
            </a:r>
            <a:r>
              <a:rPr lang="zh-CN" altLang="en-US" sz="1600" b="1" smtClean="0">
                <a:latin typeface="宋体" panose="02010600030101010101" pitchFamily="2" charset="-122"/>
              </a:rPr>
              <a:t>都没有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，则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是反对称的。</a:t>
            </a:r>
          </a:p>
        </p:txBody>
      </p:sp>
    </p:spTree>
    <p:extLst>
      <p:ext uri="{BB962C8B-B14F-4D97-AF65-F5344CB8AC3E}">
        <p14:creationId xmlns:p14="http://schemas.microsoft.com/office/powerpoint/2010/main" val="29423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 </a:t>
            </a:r>
            <a:r>
              <a:rPr lang="zh-CN" altLang="en-US" sz="1600" b="1" smtClean="0"/>
              <a:t>可以有多个，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未必在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中，甚至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未必有上界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046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不是自反的，不一定是反自反的，反自反并不是自反的否定。</a:t>
            </a:r>
          </a:p>
        </p:txBody>
      </p:sp>
    </p:spTree>
    <p:extLst>
      <p:ext uri="{BB962C8B-B14F-4D97-AF65-F5344CB8AC3E}">
        <p14:creationId xmlns:p14="http://schemas.microsoft.com/office/powerpoint/2010/main" val="227055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未必在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中，甚至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未必有上界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9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600" b="1" smtClean="0">
                <a:latin typeface="宋体" panose="02010600030101010101" pitchFamily="2" charset="-122"/>
              </a:rPr>
              <a:t>最大元，最小元未必存在，如果存在必唯一；极大元，极小元对有限部分序集必存在，但未必唯一。上下界未必存在，存在时又未必唯一，即使有上下界时，最小上界和最大下界也未必存在。</a:t>
            </a:r>
            <a:r>
              <a:rPr lang="zh-CN" altLang="en-US" sz="16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59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7902E-FB85-4321-B716-344FAFDF1526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6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若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是空集，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上的空关系是否</a:t>
            </a:r>
            <a:r>
              <a:rPr lang="zh-CN" altLang="en-US" sz="1400" b="1" smtClean="0"/>
              <a:t>具有自反性，又具有反自反性？</a:t>
            </a:r>
          </a:p>
        </p:txBody>
      </p:sp>
    </p:spTree>
    <p:extLst>
      <p:ext uri="{BB962C8B-B14F-4D97-AF65-F5344CB8AC3E}">
        <p14:creationId xmlns:p14="http://schemas.microsoft.com/office/powerpoint/2010/main" val="48561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7902E-FB85-4321-B716-344FAFDF152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60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b="1" smtClean="0"/>
              <a:t>I</a:t>
            </a:r>
            <a:r>
              <a:rPr lang="en-US" altLang="zh-CN" sz="2400" b="1" baseline="-25000" smtClean="0"/>
              <a:t>A</a:t>
            </a:r>
            <a:r>
              <a:rPr lang="zh-CN" altLang="en-US" sz="2400" b="1" smtClean="0"/>
              <a:t>的任意子集（包括空集）既具有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性，又具有</a:t>
            </a:r>
            <a:r>
              <a:rPr lang="zh-CN" altLang="en-US" sz="2400" b="1" smtClean="0">
                <a:latin typeface="宋体" panose="02010600030101010101" pitchFamily="2" charset="-122"/>
              </a:rPr>
              <a:t>反对称</a:t>
            </a:r>
            <a:r>
              <a:rPr lang="zh-CN" altLang="en-US" sz="2400" b="1" smtClean="0"/>
              <a:t>性</a:t>
            </a:r>
          </a:p>
          <a:p>
            <a:pPr eaLnBrk="1" hangingPunct="1"/>
            <a:r>
              <a:rPr lang="en-US" altLang="zh-CN" sz="2400" b="1" smtClean="0"/>
              <a:t>{(a,b),(b,a),(a,c)}</a:t>
            </a:r>
            <a:r>
              <a:rPr lang="zh-CN" altLang="en-US" sz="1400" b="1" smtClean="0"/>
              <a:t>既不具有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性，又不具有反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</a:t>
            </a:r>
          </a:p>
          <a:p>
            <a:pPr eaLnBrk="1" hangingPunct="1"/>
            <a:r>
              <a:rPr lang="zh-CN" altLang="en-US" sz="1400" b="1" smtClean="0">
                <a:sym typeface="Symbol" panose="05050102010706020507" pitchFamily="18" charset="2"/>
              </a:rPr>
              <a:t> 、</a:t>
            </a:r>
            <a:r>
              <a:rPr lang="en-US" altLang="zh-CN" sz="1400" b="1" smtClean="0"/>
              <a:t>I</a:t>
            </a:r>
            <a:r>
              <a:rPr lang="en-US" altLang="zh-CN" sz="1400" b="1" baseline="-30000" smtClean="0"/>
              <a:t>A</a:t>
            </a:r>
            <a:r>
              <a:rPr lang="zh-CN" altLang="en-US" sz="2400" b="1" smtClean="0"/>
              <a:t>既具有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性，又具有</a:t>
            </a:r>
            <a:r>
              <a:rPr lang="zh-CN" altLang="en-US" sz="2400" b="1" smtClean="0">
                <a:latin typeface="宋体" panose="02010600030101010101" pitchFamily="2" charset="-122"/>
              </a:rPr>
              <a:t>反对称</a:t>
            </a:r>
            <a:r>
              <a:rPr lang="zh-CN" altLang="en-US" sz="2400" b="1" smtClean="0"/>
              <a:t>性</a:t>
            </a:r>
            <a:endParaRPr lang="zh-CN" altLang="en-US" sz="1400" b="1" smtClean="0"/>
          </a:p>
          <a:p>
            <a:pPr eaLnBrk="1" hangingPunct="1"/>
            <a:r>
              <a:rPr lang="zh-CN" altLang="en-US" sz="1400" b="1" smtClean="0"/>
              <a:t>全域关系</a:t>
            </a:r>
            <a:r>
              <a:rPr lang="en-US" altLang="zh-CN" sz="1400" b="1" smtClean="0"/>
              <a:t>E</a:t>
            </a:r>
            <a:r>
              <a:rPr lang="en-US" altLang="zh-CN" sz="1400" b="1" baseline="-30000" smtClean="0"/>
              <a:t>A</a:t>
            </a:r>
            <a:r>
              <a:rPr lang="zh-CN" altLang="en-US" sz="2400" b="1" smtClean="0"/>
              <a:t>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</a:t>
            </a:r>
            <a:r>
              <a:rPr lang="zh-CN" altLang="en-US" sz="1400" b="1" smtClean="0"/>
              <a:t>，不具有反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</a:t>
            </a:r>
          </a:p>
          <a:p>
            <a:pPr eaLnBrk="1" hangingPunct="1"/>
            <a:endParaRPr lang="zh-CN" altLang="en-US" sz="1400" b="1" smtClean="0"/>
          </a:p>
        </p:txBody>
      </p:sp>
    </p:spTree>
    <p:extLst>
      <p:ext uri="{BB962C8B-B14F-4D97-AF65-F5344CB8AC3E}">
        <p14:creationId xmlns:p14="http://schemas.microsoft.com/office/powerpoint/2010/main" val="250523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>
                <a:latin typeface="宋体" panose="02010600030101010101" pitchFamily="2" charset="-122"/>
              </a:rPr>
              <a:t>当命题</a:t>
            </a:r>
            <a:r>
              <a:rPr lang="zh-CN" altLang="en-US" sz="1400" b="1" smtClean="0"/>
              <a:t>“</a:t>
            </a:r>
            <a:r>
              <a:rPr lang="zh-CN" altLang="en-US" sz="1400" b="1" smtClean="0">
                <a:latin typeface="宋体" panose="02010600030101010101" pitchFamily="2" charset="-122"/>
              </a:rPr>
              <a:t>如果</a:t>
            </a:r>
            <a:r>
              <a:rPr lang="en-US" altLang="zh-CN" sz="1400" b="1" smtClean="0"/>
              <a:t>xRy</a:t>
            </a:r>
            <a:r>
              <a:rPr lang="zh-CN" altLang="en-US" sz="1400" b="1" smtClean="0">
                <a:latin typeface="宋体" panose="02010600030101010101" pitchFamily="2" charset="-122"/>
              </a:rPr>
              <a:t>，</a:t>
            </a:r>
            <a:r>
              <a:rPr lang="en-US" altLang="zh-CN" sz="1400" b="1" smtClean="0"/>
              <a:t>yRz</a:t>
            </a:r>
            <a:r>
              <a:rPr lang="zh-CN" altLang="en-US" sz="1400" b="1" smtClean="0">
                <a:latin typeface="宋体" panose="02010600030101010101" pitchFamily="2" charset="-122"/>
              </a:rPr>
              <a:t>，则</a:t>
            </a:r>
            <a:r>
              <a:rPr lang="en-US" altLang="zh-CN" sz="1400" b="1" smtClean="0"/>
              <a:t>xRz”</a:t>
            </a:r>
            <a:r>
              <a:rPr lang="zh-CN" altLang="en-US" sz="1400" b="1" smtClean="0"/>
              <a:t>为真时，</a:t>
            </a:r>
            <a:r>
              <a:rPr lang="zh-CN" altLang="en-US" sz="1400" b="1" smtClean="0">
                <a:latin typeface="宋体" panose="02010600030101010101" pitchFamily="2" charset="-122"/>
              </a:rPr>
              <a:t>关系</a:t>
            </a:r>
            <a:r>
              <a:rPr lang="en-US" altLang="zh-CN" sz="1400" b="1" smtClean="0"/>
              <a:t>R</a:t>
            </a:r>
            <a:r>
              <a:rPr lang="zh-CN" altLang="en-US" sz="1400" b="1" smtClean="0">
                <a:latin typeface="宋体" panose="02010600030101010101" pitchFamily="2" charset="-122"/>
              </a:rPr>
              <a:t>称为是传递的，当不存在</a:t>
            </a:r>
            <a:r>
              <a:rPr lang="en-US" altLang="zh-CN" sz="1400" b="1" smtClean="0"/>
              <a:t>xRy</a:t>
            </a:r>
            <a:r>
              <a:rPr lang="zh-CN" altLang="en-US" sz="1400" b="1" smtClean="0">
                <a:latin typeface="宋体" panose="02010600030101010101" pitchFamily="2" charset="-122"/>
              </a:rPr>
              <a:t>、</a:t>
            </a:r>
            <a:r>
              <a:rPr lang="en-US" altLang="zh-CN" sz="1400" b="1" smtClean="0"/>
              <a:t>yRz</a:t>
            </a:r>
            <a:r>
              <a:rPr lang="zh-CN" altLang="en-US" sz="1400" b="1" smtClean="0"/>
              <a:t>时，该命题的前件是为假的，所以无论后件是真是假，该命题都是成立的。所以</a:t>
            </a:r>
            <a:r>
              <a:rPr lang="en-US" altLang="zh-CN" sz="1400" b="1" smtClean="0"/>
              <a:t>R</a:t>
            </a:r>
            <a:r>
              <a:rPr lang="en-US" altLang="zh-CN" sz="1400" b="1" baseline="-25000" smtClean="0"/>
              <a:t>2</a:t>
            </a:r>
            <a:r>
              <a:rPr lang="zh-CN" altLang="en-US" sz="1400" b="1" smtClean="0"/>
              <a:t>是传递的，空集也是传递的。</a:t>
            </a:r>
            <a:endParaRPr lang="zh-CN" altLang="en-US" sz="1400" b="1" baseline="-25000" smtClean="0"/>
          </a:p>
        </p:txBody>
      </p:sp>
    </p:spTree>
    <p:extLst>
      <p:ext uri="{BB962C8B-B14F-4D97-AF65-F5344CB8AC3E}">
        <p14:creationId xmlns:p14="http://schemas.microsoft.com/office/powerpoint/2010/main" val="158077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730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换句话说，等价类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中任意两个元素等价，而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中任意元素与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外任意元素不等价 </a:t>
            </a:r>
          </a:p>
        </p:txBody>
      </p:sp>
    </p:spTree>
    <p:extLst>
      <p:ext uri="{BB962C8B-B14F-4D97-AF65-F5344CB8AC3E}">
        <p14:creationId xmlns:p14="http://schemas.microsoft.com/office/powerpoint/2010/main" val="44285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A</a:t>
            </a:r>
            <a:r>
              <a:rPr lang="zh-CN" altLang="en-US" sz="1400" b="1" smtClean="0"/>
              <a:t>一定是非空的。因为等价关系定义时，就要求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非空。</a:t>
            </a:r>
          </a:p>
        </p:txBody>
      </p:sp>
    </p:spTree>
    <p:extLst>
      <p:ext uri="{BB962C8B-B14F-4D97-AF65-F5344CB8AC3E}">
        <p14:creationId xmlns:p14="http://schemas.microsoft.com/office/powerpoint/2010/main" val="66533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21193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29868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34516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2927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09019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089FC-604D-48E9-B27C-08FA3024B1A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7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76CC-8861-4E78-B9C8-BF8E659152B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9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F131-87E2-4F3F-8793-65477BC5F3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5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A1CC-1E62-4881-96C6-CD2101C670C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60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B96B8-7715-4C68-A7E8-9AA612BD9C0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37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15B28-2EC2-4FAB-9FAA-D634AB9D957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553824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F20D6-C76C-453F-AA54-964FEF7C62E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7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A63C7-54F5-4800-8774-8D92B99A0C4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4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9277-CBFD-440C-B2A2-98BFF65F8FB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9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557B-BB1F-4098-95BE-B617D327BBA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06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5D5F-2441-4484-A371-DC52E2AD708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21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0B1F3-B6D6-419E-8257-7347FBFAD36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64244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2588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011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1729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62298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13340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62561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fld id="{1060AC64-CE1B-4DBA-AFBD-80FC1C82F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92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sz="2400" b="0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B740D2-F8D6-46FE-907A-C3EB88FCA080}" type="slidenum">
              <a:rPr lang="zh-CN" alt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051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  <p:sldLayoutId id="214748470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§1.2  </a:t>
            </a:r>
            <a:r>
              <a:rPr lang="zh-CN" alt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  系 </a:t>
            </a:r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628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1.2.1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关系的基本概念及其性质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1.2.2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等价关系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1.2.3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偏序关系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3528" y="958176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有限</a:t>
            </a:r>
            <a:r>
              <a:rPr lang="zh-CN" altLang="en-US" sz="3000" dirty="0">
                <a:latin typeface="Times New Roman" panose="02020603050405020304" pitchFamily="18" charset="0"/>
              </a:rPr>
              <a:t>集上的二元关系可以使用0-1矩阵表示。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给定两个有限集合A={a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dirty="0">
                <a:latin typeface="Times New Roman" panose="02020603050405020304" pitchFamily="18" charset="0"/>
              </a:rPr>
              <a:t>}，B={b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3000" dirty="0">
                <a:latin typeface="Times New Roman" panose="02020603050405020304" pitchFamily="18" charset="0"/>
              </a:rPr>
              <a:t>},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R为A与B上的一个二元关系,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则可以用下列关系矩阵M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</a:rPr>
              <a:t>=[r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</a:rPr>
              <a:t>]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来表示R:</a:t>
            </a:r>
          </a:p>
          <a:p>
            <a:pPr indent="0" algn="ctr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：  ：       ：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mn</a:t>
            </a:r>
          </a:p>
          <a:p>
            <a:pPr indent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其中若(a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b</a:t>
            </a:r>
            <a:r>
              <a:rPr lang="zh-CN" altLang="en-US" sz="3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)R，则r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; 否则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003800" y="4076700"/>
            <a:ext cx="1512888" cy="1296988"/>
          </a:xfrm>
          <a:prstGeom prst="bracketPair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441376" y="3284984"/>
            <a:ext cx="2590800" cy="252095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关系的矩阵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便于存储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24863" cy="5043487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，找出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的全部划分及对应的等价关系，以及划分间的加细和等价关系间的包含关系。</a:t>
            </a:r>
          </a:p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解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: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由第二类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数易知，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上共有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             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/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个划分。</a:t>
            </a:r>
          </a:p>
        </p:txBody>
      </p:sp>
      <p:graphicFrame>
        <p:nvGraphicFramePr>
          <p:cNvPr id="1177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716338"/>
          <a:ext cx="66246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9" r:id="rId3" imgW="2286993" imgH="470104" progId="Equation.DSMT4">
                  <p:embed/>
                </p:oleObj>
              </mc:Choice>
              <mc:Fallback>
                <p:oleObj r:id="rId3" imgW="2286993" imgH="47010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6624637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91550" cy="6008688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这些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划分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分别为：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      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={{a},{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={{b},{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={{c},{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={{a},{b},{c}}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它们对应的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等价关系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分别为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:</a:t>
            </a:r>
            <a:br>
              <a:rPr lang="en-US" altLang="zh-CN" sz="3600" b="1" dirty="0" smtClean="0">
                <a:latin typeface="Times New Roman" panose="02020603050405020304" pitchFamily="18" charset="0"/>
              </a:rPr>
            </a:b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=E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        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∪{(b, c), (c, b)}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C3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∪{(a, c), (c, a)}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tabLst>
                <a:tab pos="3721100" algn="l"/>
                <a:tab pos="389890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C4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∪{(a, b), (b, a)}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C5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都是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的加细，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C2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C3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C4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C5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都是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C1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的子集。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686800" cy="706437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1.2.3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偏序关系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partial ordering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30647"/>
            <a:ext cx="9067800" cy="527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上的一个关系。如果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具有自反性，反对称性，传递性，则称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为一个偏序关系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半序关系、部分序关系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在偏序关系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下做成一个偏序集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半序集、部分序集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记作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通常，将部分序关系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写做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“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，读做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“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小于或等于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显然，一个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偏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序集的子集仍为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集。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R) =&gt; (B,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solidFill>
                  <a:schemeClr val="tx2"/>
                </a:solidFill>
              </a:rPr>
              <a:t>∩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B </a:t>
            </a:r>
            <a:r>
              <a:rPr lang="en-US" altLang="zh-CN" sz="4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5538"/>
            <a:ext cx="9067800" cy="525621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是整数集合，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是小于等于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关系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或大于等于关系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(A, R</a:t>
            </a:r>
            <a:r>
              <a:rPr lang="en-US" altLang="zh-CN" sz="3600" b="1" dirty="0" smtClean="0">
                <a:sym typeface="Symbol" panose="05050102010706020507" pitchFamily="18" charset="2"/>
              </a:rPr>
              <a:t>)</a:t>
            </a:r>
            <a:r>
              <a:rPr lang="zh-CN" altLang="en-US" sz="3600" b="1" dirty="0" smtClean="0">
                <a:sym typeface="Symbol" panose="05050102010706020507" pitchFamily="18" charset="2"/>
              </a:rPr>
              <a:t>是一个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dirty="0" smtClean="0">
                <a:sym typeface="Symbol" panose="05050102010706020507" pitchFamily="18" charset="2"/>
              </a:rPr>
              <a:t>集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是正整数集合，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(A,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)</a:t>
            </a:r>
            <a:r>
              <a:rPr lang="zh-CN" altLang="en-US" sz="3600" b="1" dirty="0" smtClean="0">
                <a:sym typeface="Symbol" panose="05050102010706020507" pitchFamily="18" charset="2"/>
              </a:rPr>
              <a:t>是一个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dirty="0" smtClean="0">
                <a:sym typeface="Symbol" panose="05050102010706020507" pitchFamily="18" charset="2"/>
              </a:rPr>
              <a:t>集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是一个集合族，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”关系。则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(A,R)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集。</a:t>
            </a:r>
            <a:endParaRPr lang="en-US" altLang="zh-CN" sz="36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endParaRPr lang="zh-CN" altLang="en-US" sz="36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686800" cy="706437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例</a:t>
            </a:r>
            <a:endParaRPr lang="en-US" altLang="zh-CN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"/>
            <a:ext cx="8893175" cy="1108075"/>
          </a:xfrm>
        </p:spPr>
        <p:txBody>
          <a:bodyPr/>
          <a:lstStyle/>
          <a:p>
            <a:pPr algn="l" eaLnBrk="1" hangingPunct="1"/>
            <a:r>
              <a:rPr lang="zh-CN" altLang="en-US" sz="3300" b="1" dirty="0" smtClean="0">
                <a:latin typeface="Times New Roman" panose="02020603050405020304" pitchFamily="18" charset="0"/>
              </a:rPr>
              <a:t>设（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A,R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）是偏序集，则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(B, R</a:t>
            </a:r>
            <a:r>
              <a:rPr lang="en-US" altLang="zh-CN" sz="3300" b="1" dirty="0" smtClean="0"/>
              <a:t>∩</a:t>
            </a:r>
            <a:r>
              <a:rPr lang="en-US" altLang="zh-CN" sz="3300" dirty="0" smtClean="0"/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(B×B))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是偏序集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B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5700"/>
            <a:ext cx="8713788" cy="5545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1.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(B×B)是自反的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x∈B，则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(x, x) ∈ B×B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   由</a:t>
            </a:r>
            <a:r>
              <a:rPr lang="en-US" altLang="zh-CN" sz="3100" b="1" dirty="0" err="1" smtClean="0">
                <a:latin typeface="Times New Roman" panose="02020603050405020304" pitchFamily="18" charset="0"/>
              </a:rPr>
              <a:t>x∈B</a:t>
            </a:r>
            <a:r>
              <a:rPr lang="en-US" altLang="zh-CN" sz="31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31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 A，知x∈A．因R是A上的自反关系，故(x, x) ∈ R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．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因此，(x, x) ∈ R∩ (B×B)</a:t>
            </a:r>
            <a:r>
              <a:rPr lang="en-US" altLang="zh-CN" sz="31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即R∩ (B×B)是自反的。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(B×B)是反对称的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，若(x, y) ∈ R∩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(B×B)，      (y, x) ∈ R∩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(B×B)，则 (x, y) ∈R而且(y, x) ∈R ， 因为R是反对称的，所以x=y。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　因此， R∩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(B×B)是反对称的。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6944"/>
            <a:ext cx="8713787" cy="48965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3. 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R∩ (B×B)是传递的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　若(x, y)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R∩ (B×B), (y,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R∩ (B×B), 则(x, y)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R, (y,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R, 由R有传递性知，(x,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R; 另外， (x, y)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B×B， (y,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B×B，显然B×B是B的全域关系E</a:t>
            </a:r>
            <a:r>
              <a:rPr lang="zh-CN" altLang="en-US" sz="3300" b="1" baseline="-25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，则(x,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B×B。这样就有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： (x, z)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∈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R∩ (B×B)，即R∩ (B×B)是传递的。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"/>
            <a:ext cx="8893175" cy="1108075"/>
          </a:xfrm>
        </p:spPr>
        <p:txBody>
          <a:bodyPr/>
          <a:lstStyle/>
          <a:p>
            <a:pPr algn="l" eaLnBrk="1" hangingPunct="1"/>
            <a:r>
              <a:rPr lang="zh-CN" altLang="en-US" sz="3300" b="1" dirty="0" smtClean="0">
                <a:latin typeface="Times New Roman" panose="02020603050405020304" pitchFamily="18" charset="0"/>
              </a:rPr>
              <a:t>设（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A,R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）是偏序集，则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(B, R</a:t>
            </a:r>
            <a:r>
              <a:rPr lang="en-US" altLang="zh-CN" sz="3300" b="1" dirty="0" smtClean="0"/>
              <a:t>∩</a:t>
            </a:r>
            <a:r>
              <a:rPr lang="en-US" altLang="zh-CN" sz="3300" dirty="0" smtClean="0"/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(B×B))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是偏序集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B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A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6975"/>
            <a:ext cx="8740775" cy="5181600"/>
          </a:xfrm>
        </p:spPr>
        <p:txBody>
          <a:bodyPr/>
          <a:lstStyle/>
          <a:p>
            <a:pPr marL="0" indent="0" algn="just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以平面上的点代表部分序集中的元素。</a:t>
            </a:r>
          </a:p>
          <a:p>
            <a:pPr marL="0" indent="0" algn="just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x≤y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x≠y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画在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的下面。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x≤y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x≠y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，并且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没有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不同于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r>
              <a:rPr lang="en-US" altLang="zh-CN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x≤z≤y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盖住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，则在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之间用直线连结。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686800" cy="706437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哈斯图</a:t>
            </a:r>
            <a:endParaRPr lang="en-US" altLang="zh-CN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19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581400" cy="46577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A=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b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 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 c,d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a,b,c,e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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b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是一个部分序集。</a:t>
            </a:r>
            <a:endParaRPr lang="en-US" altLang="zh-CN" sz="4000" b="1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4000" b="1" smtClean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4289425" y="1066800"/>
            <a:ext cx="4473575" cy="4572000"/>
            <a:chOff x="0" y="0"/>
            <a:chExt cx="2818" cy="2880"/>
          </a:xfrm>
        </p:grpSpPr>
        <p:sp>
          <p:nvSpPr>
            <p:cNvPr id="149510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1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2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3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4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5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6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8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0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1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2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3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4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5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6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851525"/>
            <a:ext cx="13573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87863" cy="38862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＝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1,2,3, 4,5,6,8,10,12,24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是一个部分序集。</a:t>
            </a:r>
            <a:endParaRPr lang="en-US" altLang="zh-CN" sz="4000" b="1" dirty="0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en-US" sz="4000" b="1" dirty="0" smtClean="0">
              <a:latin typeface="宋体" panose="02010600030101010101" pitchFamily="2" charset="-122"/>
            </a:endParaRP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5029200" y="533400"/>
            <a:ext cx="3333750" cy="5257800"/>
            <a:chOff x="0" y="0"/>
            <a:chExt cx="2100" cy="3312"/>
          </a:xfrm>
        </p:grpSpPr>
        <p:sp>
          <p:nvSpPr>
            <p:cNvPr id="150534" name="Line 5"/>
            <p:cNvSpPr>
              <a:spLocks noChangeShapeType="1"/>
            </p:cNvSpPr>
            <p:nvPr/>
          </p:nvSpPr>
          <p:spPr bwMode="auto">
            <a:xfrm>
              <a:off x="384" y="1104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5" name="Line 6"/>
            <p:cNvSpPr>
              <a:spLocks noChangeShapeType="1"/>
            </p:cNvSpPr>
            <p:nvPr/>
          </p:nvSpPr>
          <p:spPr bwMode="auto">
            <a:xfrm flipH="1">
              <a:off x="1056" y="17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6" name="Line 7"/>
            <p:cNvSpPr>
              <a:spLocks noChangeShapeType="1"/>
            </p:cNvSpPr>
            <p:nvPr/>
          </p:nvSpPr>
          <p:spPr bwMode="auto">
            <a:xfrm>
              <a:off x="384" y="1776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7" name="Line 8"/>
            <p:cNvSpPr>
              <a:spLocks noChangeShapeType="1"/>
            </p:cNvSpPr>
            <p:nvPr/>
          </p:nvSpPr>
          <p:spPr bwMode="auto">
            <a:xfrm>
              <a:off x="720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8" name="Line 9"/>
            <p:cNvSpPr>
              <a:spLocks noChangeShapeType="1"/>
            </p:cNvSpPr>
            <p:nvPr/>
          </p:nvSpPr>
          <p:spPr bwMode="auto">
            <a:xfrm flipH="1">
              <a:off x="384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9" name="Line 10"/>
            <p:cNvSpPr>
              <a:spLocks noChangeShapeType="1"/>
            </p:cNvSpPr>
            <p:nvPr/>
          </p:nvSpPr>
          <p:spPr bwMode="auto">
            <a:xfrm flipH="1">
              <a:off x="1680" y="177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Line 11"/>
            <p:cNvSpPr>
              <a:spLocks noChangeShapeType="1"/>
            </p:cNvSpPr>
            <p:nvPr/>
          </p:nvSpPr>
          <p:spPr bwMode="auto">
            <a:xfrm>
              <a:off x="1056" y="1056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1" name="Line 12"/>
            <p:cNvSpPr>
              <a:spLocks noChangeShapeType="1"/>
            </p:cNvSpPr>
            <p:nvPr/>
          </p:nvSpPr>
          <p:spPr bwMode="auto">
            <a:xfrm flipH="1">
              <a:off x="1056" y="240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2" name="Line 13"/>
            <p:cNvSpPr>
              <a:spLocks noChangeShapeType="1"/>
            </p:cNvSpPr>
            <p:nvPr/>
          </p:nvSpPr>
          <p:spPr bwMode="auto">
            <a:xfrm flipH="1" flipV="1">
              <a:off x="384" y="2400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3" name="Oval 14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4" name="Oval 15"/>
            <p:cNvSpPr>
              <a:spLocks noChangeArrowheads="1"/>
            </p:cNvSpPr>
            <p:nvPr/>
          </p:nvSpPr>
          <p:spPr bwMode="auto">
            <a:xfrm>
              <a:off x="10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5" name="Oval 16"/>
            <p:cNvSpPr>
              <a:spLocks noChangeArrowheads="1"/>
            </p:cNvSpPr>
            <p:nvPr/>
          </p:nvSpPr>
          <p:spPr bwMode="auto">
            <a:xfrm>
              <a:off x="672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6" name="Oval 17"/>
            <p:cNvSpPr>
              <a:spLocks noChangeArrowheads="1"/>
            </p:cNvSpPr>
            <p:nvPr/>
          </p:nvSpPr>
          <p:spPr bwMode="auto">
            <a:xfrm>
              <a:off x="3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7" name="Oval 18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8" name="Line 19"/>
            <p:cNvSpPr>
              <a:spLocks noChangeShapeType="1"/>
            </p:cNvSpPr>
            <p:nvPr/>
          </p:nvSpPr>
          <p:spPr bwMode="auto">
            <a:xfrm flipH="1">
              <a:off x="378" y="1104"/>
              <a:ext cx="6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9" name="Rectangle 20"/>
            <p:cNvSpPr>
              <a:spLocks noChangeArrowheads="1"/>
            </p:cNvSpPr>
            <p:nvPr/>
          </p:nvSpPr>
          <p:spPr bwMode="auto">
            <a:xfrm>
              <a:off x="140" y="2187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0550" name="Oval 21"/>
            <p:cNvSpPr>
              <a:spLocks noChangeArrowheads="1"/>
            </p:cNvSpPr>
            <p:nvPr/>
          </p:nvSpPr>
          <p:spPr bwMode="auto">
            <a:xfrm>
              <a:off x="1008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1" name="Oval 22"/>
            <p:cNvSpPr>
              <a:spLocks noChangeArrowheads="1"/>
            </p:cNvSpPr>
            <p:nvPr/>
          </p:nvSpPr>
          <p:spPr bwMode="auto">
            <a:xfrm>
              <a:off x="1008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2" name="Oval 23"/>
            <p:cNvSpPr>
              <a:spLocks noChangeArrowheads="1"/>
            </p:cNvSpPr>
            <p:nvPr/>
          </p:nvSpPr>
          <p:spPr bwMode="auto">
            <a:xfrm>
              <a:off x="336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3" name="Oval 24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4" name="Oval 25"/>
            <p:cNvSpPr>
              <a:spLocks noChangeArrowheads="1"/>
            </p:cNvSpPr>
            <p:nvPr/>
          </p:nvSpPr>
          <p:spPr bwMode="auto">
            <a:xfrm>
              <a:off x="336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5" name="Rectangle 26"/>
            <p:cNvSpPr>
              <a:spLocks noChangeArrowheads="1"/>
            </p:cNvSpPr>
            <p:nvPr/>
          </p:nvSpPr>
          <p:spPr bwMode="auto">
            <a:xfrm>
              <a:off x="956" y="288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0556" name="Rectangle 27"/>
            <p:cNvSpPr>
              <a:spLocks noChangeArrowheads="1"/>
            </p:cNvSpPr>
            <p:nvPr/>
          </p:nvSpPr>
          <p:spPr bwMode="auto">
            <a:xfrm>
              <a:off x="1724" y="216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50557" name="Rectangle 28"/>
            <p:cNvSpPr>
              <a:spLocks noChangeArrowheads="1"/>
            </p:cNvSpPr>
            <p:nvPr/>
          </p:nvSpPr>
          <p:spPr bwMode="auto">
            <a:xfrm>
              <a:off x="1056" y="225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0558" name="Rectangle 29"/>
            <p:cNvSpPr>
              <a:spLocks noChangeArrowheads="1"/>
            </p:cNvSpPr>
            <p:nvPr/>
          </p:nvSpPr>
          <p:spPr bwMode="auto">
            <a:xfrm>
              <a:off x="96" y="153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50559" name="Rectangle 30"/>
            <p:cNvSpPr>
              <a:spLocks noChangeArrowheads="1"/>
            </p:cNvSpPr>
            <p:nvPr/>
          </p:nvSpPr>
          <p:spPr bwMode="auto">
            <a:xfrm>
              <a:off x="1056" y="156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50560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50561" name="Rectangle 32"/>
            <p:cNvSpPr>
              <a:spLocks noChangeArrowheads="1"/>
            </p:cNvSpPr>
            <p:nvPr/>
          </p:nvSpPr>
          <p:spPr bwMode="auto">
            <a:xfrm>
              <a:off x="1728" y="1536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0562" name="Rectangle 33"/>
            <p:cNvSpPr>
              <a:spLocks noChangeArrowheads="1"/>
            </p:cNvSpPr>
            <p:nvPr/>
          </p:nvSpPr>
          <p:spPr bwMode="auto">
            <a:xfrm>
              <a:off x="1104" y="864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50563" name="Rectangle 34"/>
            <p:cNvSpPr>
              <a:spLocks noChangeArrowheads="1"/>
            </p:cNvSpPr>
            <p:nvPr/>
          </p:nvSpPr>
          <p:spPr bwMode="auto">
            <a:xfrm>
              <a:off x="576" y="0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24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68313" y="5091113"/>
            <a:ext cx="1366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744272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是一个部分序集，对任意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x≤y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，或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y≤x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可比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；否则，称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不可比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一个部分序集的子集，其中任意两个元素都可比，称该子集为一条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链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链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836712"/>
            <a:ext cx="8713787" cy="5114925"/>
          </a:xfrm>
          <a:noFill/>
        </p:spPr>
        <p:txBody>
          <a:bodyPr/>
          <a:lstStyle/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FFCC00"/>
              </a:buClr>
              <a:buSzTx/>
              <a:buNone/>
            </a:pPr>
            <a:r>
              <a:rPr lang="zh-CN" altLang="en-US" sz="29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Note：关系的矩阵表示与矩阵的行列对应的集合A和B上的元素顺序相关,不同排序会得到不同的关系矩阵.</a:t>
            </a:r>
          </a:p>
          <a:p>
            <a:pPr eaLnBrk="1" hangingPunct="1"/>
            <a:r>
              <a:rPr lang="zh-CN" altLang="en-US" sz="3300" b="1" dirty="0" smtClean="0">
                <a:solidFill>
                  <a:schemeClr val="tx2"/>
                </a:solidFill>
              </a:rPr>
              <a:t>例</a:t>
            </a:r>
            <a:r>
              <a:rPr lang="zh-CN" altLang="en-US" sz="3300" b="1" dirty="0" smtClean="0"/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2}, B={a, b}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a), (2, b)}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的关系矩阵为：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43949"/>
              </p:ext>
            </p:extLst>
          </p:nvPr>
        </p:nvGraphicFramePr>
        <p:xfrm>
          <a:off x="1763688" y="3933056"/>
          <a:ext cx="35274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r:id="rId3" imgW="852380" imgH="457995" progId="Equation.DSMT4">
                  <p:embed/>
                </p:oleObj>
              </mc:Choice>
              <mc:Fallback>
                <p:oleObj r:id="rId3" imgW="852380" imgH="4579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33056"/>
                        <a:ext cx="35274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4271963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＝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1,2,3, 4,5,6,8,10,12,24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是一个部分序集。</a:t>
            </a: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5029200" y="533400"/>
            <a:ext cx="3333750" cy="5257800"/>
            <a:chOff x="0" y="0"/>
            <a:chExt cx="2100" cy="3312"/>
          </a:xfrm>
        </p:grpSpPr>
        <p:sp>
          <p:nvSpPr>
            <p:cNvPr id="152584" name="Line 5"/>
            <p:cNvSpPr>
              <a:spLocks noChangeShapeType="1"/>
            </p:cNvSpPr>
            <p:nvPr/>
          </p:nvSpPr>
          <p:spPr bwMode="auto">
            <a:xfrm>
              <a:off x="384" y="1104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5" name="Line 6"/>
            <p:cNvSpPr>
              <a:spLocks noChangeShapeType="1"/>
            </p:cNvSpPr>
            <p:nvPr/>
          </p:nvSpPr>
          <p:spPr bwMode="auto">
            <a:xfrm flipH="1">
              <a:off x="1056" y="17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6" name="Line 7"/>
            <p:cNvSpPr>
              <a:spLocks noChangeShapeType="1"/>
            </p:cNvSpPr>
            <p:nvPr/>
          </p:nvSpPr>
          <p:spPr bwMode="auto">
            <a:xfrm>
              <a:off x="384" y="1776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7" name="Line 8"/>
            <p:cNvSpPr>
              <a:spLocks noChangeShapeType="1"/>
            </p:cNvSpPr>
            <p:nvPr/>
          </p:nvSpPr>
          <p:spPr bwMode="auto">
            <a:xfrm>
              <a:off x="720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Line 9"/>
            <p:cNvSpPr>
              <a:spLocks noChangeShapeType="1"/>
            </p:cNvSpPr>
            <p:nvPr/>
          </p:nvSpPr>
          <p:spPr bwMode="auto">
            <a:xfrm flipH="1">
              <a:off x="384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9" name="Line 10"/>
            <p:cNvSpPr>
              <a:spLocks noChangeShapeType="1"/>
            </p:cNvSpPr>
            <p:nvPr/>
          </p:nvSpPr>
          <p:spPr bwMode="auto">
            <a:xfrm flipH="1">
              <a:off x="1680" y="177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0" name="Line 11"/>
            <p:cNvSpPr>
              <a:spLocks noChangeShapeType="1"/>
            </p:cNvSpPr>
            <p:nvPr/>
          </p:nvSpPr>
          <p:spPr bwMode="auto">
            <a:xfrm>
              <a:off x="1056" y="1056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1" name="Line 12"/>
            <p:cNvSpPr>
              <a:spLocks noChangeShapeType="1"/>
            </p:cNvSpPr>
            <p:nvPr/>
          </p:nvSpPr>
          <p:spPr bwMode="auto">
            <a:xfrm flipH="1">
              <a:off x="1056" y="240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2" name="Line 13"/>
            <p:cNvSpPr>
              <a:spLocks noChangeShapeType="1"/>
            </p:cNvSpPr>
            <p:nvPr/>
          </p:nvSpPr>
          <p:spPr bwMode="auto">
            <a:xfrm flipH="1" flipV="1">
              <a:off x="384" y="2400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3" name="Oval 14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4" name="Oval 15"/>
            <p:cNvSpPr>
              <a:spLocks noChangeArrowheads="1"/>
            </p:cNvSpPr>
            <p:nvPr/>
          </p:nvSpPr>
          <p:spPr bwMode="auto">
            <a:xfrm>
              <a:off x="10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5" name="Oval 16"/>
            <p:cNvSpPr>
              <a:spLocks noChangeArrowheads="1"/>
            </p:cNvSpPr>
            <p:nvPr/>
          </p:nvSpPr>
          <p:spPr bwMode="auto">
            <a:xfrm>
              <a:off x="672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6" name="Oval 17"/>
            <p:cNvSpPr>
              <a:spLocks noChangeArrowheads="1"/>
            </p:cNvSpPr>
            <p:nvPr/>
          </p:nvSpPr>
          <p:spPr bwMode="auto">
            <a:xfrm>
              <a:off x="3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7" name="Oval 18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8" name="Line 19"/>
            <p:cNvSpPr>
              <a:spLocks noChangeShapeType="1"/>
            </p:cNvSpPr>
            <p:nvPr/>
          </p:nvSpPr>
          <p:spPr bwMode="auto">
            <a:xfrm flipH="1">
              <a:off x="378" y="1104"/>
              <a:ext cx="6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9" name="Rectangle 20"/>
            <p:cNvSpPr>
              <a:spLocks noChangeArrowheads="1"/>
            </p:cNvSpPr>
            <p:nvPr/>
          </p:nvSpPr>
          <p:spPr bwMode="auto">
            <a:xfrm>
              <a:off x="140" y="2187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2600" name="Oval 21"/>
            <p:cNvSpPr>
              <a:spLocks noChangeArrowheads="1"/>
            </p:cNvSpPr>
            <p:nvPr/>
          </p:nvSpPr>
          <p:spPr bwMode="auto">
            <a:xfrm>
              <a:off x="1008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1" name="Oval 22"/>
            <p:cNvSpPr>
              <a:spLocks noChangeArrowheads="1"/>
            </p:cNvSpPr>
            <p:nvPr/>
          </p:nvSpPr>
          <p:spPr bwMode="auto">
            <a:xfrm>
              <a:off x="1008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2" name="Oval 23"/>
            <p:cNvSpPr>
              <a:spLocks noChangeArrowheads="1"/>
            </p:cNvSpPr>
            <p:nvPr/>
          </p:nvSpPr>
          <p:spPr bwMode="auto">
            <a:xfrm>
              <a:off x="336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3" name="Oval 24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4" name="Oval 25"/>
            <p:cNvSpPr>
              <a:spLocks noChangeArrowheads="1"/>
            </p:cNvSpPr>
            <p:nvPr/>
          </p:nvSpPr>
          <p:spPr bwMode="auto">
            <a:xfrm>
              <a:off x="336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5" name="Rectangle 26"/>
            <p:cNvSpPr>
              <a:spLocks noChangeArrowheads="1"/>
            </p:cNvSpPr>
            <p:nvPr/>
          </p:nvSpPr>
          <p:spPr bwMode="auto">
            <a:xfrm>
              <a:off x="956" y="288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2606" name="Rectangle 27"/>
            <p:cNvSpPr>
              <a:spLocks noChangeArrowheads="1"/>
            </p:cNvSpPr>
            <p:nvPr/>
          </p:nvSpPr>
          <p:spPr bwMode="auto">
            <a:xfrm>
              <a:off x="1724" y="216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52607" name="Rectangle 28"/>
            <p:cNvSpPr>
              <a:spLocks noChangeArrowheads="1"/>
            </p:cNvSpPr>
            <p:nvPr/>
          </p:nvSpPr>
          <p:spPr bwMode="auto">
            <a:xfrm>
              <a:off x="1056" y="225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2608" name="Rectangle 29"/>
            <p:cNvSpPr>
              <a:spLocks noChangeArrowheads="1"/>
            </p:cNvSpPr>
            <p:nvPr/>
          </p:nvSpPr>
          <p:spPr bwMode="auto">
            <a:xfrm>
              <a:off x="96" y="153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52609" name="Rectangle 30"/>
            <p:cNvSpPr>
              <a:spLocks noChangeArrowheads="1"/>
            </p:cNvSpPr>
            <p:nvPr/>
          </p:nvSpPr>
          <p:spPr bwMode="auto">
            <a:xfrm>
              <a:off x="1056" y="156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52610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52611" name="Rectangle 32"/>
            <p:cNvSpPr>
              <a:spLocks noChangeArrowheads="1"/>
            </p:cNvSpPr>
            <p:nvPr/>
          </p:nvSpPr>
          <p:spPr bwMode="auto">
            <a:xfrm>
              <a:off x="1728" y="1536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2612" name="Rectangle 33"/>
            <p:cNvSpPr>
              <a:spLocks noChangeArrowheads="1"/>
            </p:cNvSpPr>
            <p:nvPr/>
          </p:nvSpPr>
          <p:spPr bwMode="auto">
            <a:xfrm>
              <a:off x="1104" y="864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52613" name="Rectangle 34"/>
            <p:cNvSpPr>
              <a:spLocks noChangeArrowheads="1"/>
            </p:cNvSpPr>
            <p:nvPr/>
          </p:nvSpPr>
          <p:spPr bwMode="auto">
            <a:xfrm>
              <a:off x="576" y="0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24</a:t>
              </a:r>
            </a:p>
          </p:txBody>
        </p:sp>
      </p:grp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5943600" y="381000"/>
            <a:ext cx="1295400" cy="55626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30084" name="未知"/>
          <p:cNvSpPr>
            <a:spLocks/>
          </p:cNvSpPr>
          <p:nvPr/>
        </p:nvSpPr>
        <p:spPr bwMode="auto">
          <a:xfrm>
            <a:off x="4908550" y="1600200"/>
            <a:ext cx="2330450" cy="4191000"/>
          </a:xfrm>
          <a:custGeom>
            <a:avLst/>
            <a:gdLst>
              <a:gd name="T0" fmla="*/ 2147483646 w 1468"/>
              <a:gd name="T1" fmla="*/ 2147483646 h 2640"/>
              <a:gd name="T2" fmla="*/ 2147483646 w 1468"/>
              <a:gd name="T3" fmla="*/ 2147483646 h 2640"/>
              <a:gd name="T4" fmla="*/ 2147483646 w 1468"/>
              <a:gd name="T5" fmla="*/ 2147483646 h 2640"/>
              <a:gd name="T6" fmla="*/ 2147483646 w 1468"/>
              <a:gd name="T7" fmla="*/ 2147483646 h 2640"/>
              <a:gd name="T8" fmla="*/ 2147483646 w 1468"/>
              <a:gd name="T9" fmla="*/ 2147483646 h 2640"/>
              <a:gd name="T10" fmla="*/ 2147483646 w 1468"/>
              <a:gd name="T11" fmla="*/ 2147483646 h 2640"/>
              <a:gd name="T12" fmla="*/ 2147483646 w 1468"/>
              <a:gd name="T13" fmla="*/ 2147483646 h 2640"/>
              <a:gd name="T14" fmla="*/ 2147483646 w 1468"/>
              <a:gd name="T15" fmla="*/ 2147483646 h 2640"/>
              <a:gd name="T16" fmla="*/ 2147483646 w 1468"/>
              <a:gd name="T17" fmla="*/ 2147483646 h 2640"/>
              <a:gd name="T18" fmla="*/ 2147483646 w 1468"/>
              <a:gd name="T19" fmla="*/ 2147483646 h 2640"/>
              <a:gd name="T20" fmla="*/ 2147483646 w 1468"/>
              <a:gd name="T21" fmla="*/ 2147483646 h 2640"/>
              <a:gd name="T22" fmla="*/ 2147483646 w 1468"/>
              <a:gd name="T23" fmla="*/ 2147483646 h 2640"/>
              <a:gd name="T24" fmla="*/ 2147483646 w 1468"/>
              <a:gd name="T25" fmla="*/ 2147483646 h 2640"/>
              <a:gd name="T26" fmla="*/ 2147483646 w 1468"/>
              <a:gd name="T27" fmla="*/ 0 h 2640"/>
              <a:gd name="T28" fmla="*/ 2147483646 w 1468"/>
              <a:gd name="T29" fmla="*/ 2147483646 h 26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468" h="2640">
                <a:moveTo>
                  <a:pt x="71" y="116"/>
                </a:moveTo>
                <a:cubicBezTo>
                  <a:pt x="0" y="223"/>
                  <a:pt x="119" y="487"/>
                  <a:pt x="128" y="644"/>
                </a:cubicBezTo>
                <a:lnTo>
                  <a:pt x="124" y="1056"/>
                </a:lnTo>
                <a:lnTo>
                  <a:pt x="156" y="1985"/>
                </a:lnTo>
                <a:lnTo>
                  <a:pt x="844" y="2544"/>
                </a:lnTo>
                <a:lnTo>
                  <a:pt x="1324" y="2640"/>
                </a:lnTo>
                <a:lnTo>
                  <a:pt x="1468" y="2400"/>
                </a:lnTo>
                <a:lnTo>
                  <a:pt x="1468" y="2112"/>
                </a:lnTo>
                <a:lnTo>
                  <a:pt x="1180" y="1968"/>
                </a:lnTo>
                <a:lnTo>
                  <a:pt x="892" y="1728"/>
                </a:lnTo>
                <a:lnTo>
                  <a:pt x="796" y="1248"/>
                </a:lnTo>
                <a:lnTo>
                  <a:pt x="844" y="672"/>
                </a:lnTo>
                <a:lnTo>
                  <a:pt x="796" y="384"/>
                </a:lnTo>
                <a:lnTo>
                  <a:pt x="556" y="0"/>
                </a:lnTo>
                <a:lnTo>
                  <a:pt x="71" y="116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5" name="未知"/>
          <p:cNvSpPr>
            <a:spLocks/>
          </p:cNvSpPr>
          <p:nvPr/>
        </p:nvSpPr>
        <p:spPr bwMode="auto">
          <a:xfrm>
            <a:off x="4946650" y="614363"/>
            <a:ext cx="2216150" cy="5253037"/>
          </a:xfrm>
          <a:custGeom>
            <a:avLst/>
            <a:gdLst>
              <a:gd name="T0" fmla="*/ 2147483646 w 1396"/>
              <a:gd name="T1" fmla="*/ 2147483646 h 3309"/>
              <a:gd name="T2" fmla="*/ 0 w 1396"/>
              <a:gd name="T3" fmla="*/ 2147483646 h 3309"/>
              <a:gd name="T4" fmla="*/ 2147483646 w 1396"/>
              <a:gd name="T5" fmla="*/ 2147483646 h 3309"/>
              <a:gd name="T6" fmla="*/ 2147483646 w 1396"/>
              <a:gd name="T7" fmla="*/ 2147483646 h 3309"/>
              <a:gd name="T8" fmla="*/ 2147483646 w 1396"/>
              <a:gd name="T9" fmla="*/ 2147483646 h 3309"/>
              <a:gd name="T10" fmla="*/ 2147483646 w 1396"/>
              <a:gd name="T11" fmla="*/ 2147483646 h 3309"/>
              <a:gd name="T12" fmla="*/ 2147483646 w 1396"/>
              <a:gd name="T13" fmla="*/ 2147483646 h 3309"/>
              <a:gd name="T14" fmla="*/ 2147483646 w 1396"/>
              <a:gd name="T15" fmla="*/ 2147483646 h 3309"/>
              <a:gd name="T16" fmla="*/ 2147483646 w 1396"/>
              <a:gd name="T17" fmla="*/ 2147483646 h 3309"/>
              <a:gd name="T18" fmla="*/ 2147483646 w 1396"/>
              <a:gd name="T19" fmla="*/ 0 h 3309"/>
              <a:gd name="T20" fmla="*/ 2147483646 w 1396"/>
              <a:gd name="T21" fmla="*/ 2147483646 h 33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96" h="3309">
                <a:moveTo>
                  <a:pt x="388" y="93"/>
                </a:moveTo>
                <a:lnTo>
                  <a:pt x="0" y="897"/>
                </a:lnTo>
                <a:lnTo>
                  <a:pt x="113" y="1322"/>
                </a:lnTo>
                <a:lnTo>
                  <a:pt x="868" y="1821"/>
                </a:lnTo>
                <a:lnTo>
                  <a:pt x="868" y="3309"/>
                </a:lnTo>
                <a:lnTo>
                  <a:pt x="1396" y="3309"/>
                </a:lnTo>
                <a:lnTo>
                  <a:pt x="1396" y="1533"/>
                </a:lnTo>
                <a:lnTo>
                  <a:pt x="868" y="1101"/>
                </a:lnTo>
                <a:lnTo>
                  <a:pt x="1060" y="45"/>
                </a:lnTo>
                <a:lnTo>
                  <a:pt x="689" y="0"/>
                </a:lnTo>
                <a:lnTo>
                  <a:pt x="388" y="93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3" grpId="0" animBg="1"/>
      <p:bldP spid="130084" grpId="0" animBg="1"/>
      <p:bldP spid="13008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全序集</a:t>
            </a:r>
            <a:r>
              <a:rPr lang="en-US" altLang="zh-CN" sz="4800" b="1" smtClean="0">
                <a:latin typeface="宋体" panose="02010600030101010101" pitchFamily="2" charset="-122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totally ordered set</a:t>
            </a:r>
            <a:r>
              <a:rPr lang="en-US" altLang="zh-CN" sz="4800" b="1" smtClean="0">
                <a:latin typeface="宋体" panose="02010600030101010101" pitchFamily="2" charset="-122"/>
              </a:rPr>
              <a:t>)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152" y="1412776"/>
            <a:ext cx="8524056" cy="5029200"/>
          </a:xfrm>
        </p:spPr>
        <p:txBody>
          <a:bodyPr/>
          <a:lstStyle/>
          <a:p>
            <a:pPr marL="0"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一个部分序集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说是一个全序集，如果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本身是一条链。</a:t>
            </a:r>
          </a:p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结论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: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(A,R)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是全序集，则</a:t>
            </a:r>
          </a:p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(B, R∩ (B×B))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是全序集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B 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5593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＝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1,2,4, 8,16,32,64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是一个全序集。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6705600" y="1066800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6629400" y="34385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6629400" y="42291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6629400" y="5715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629400" y="50387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6546850" y="5724525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6775450" y="4724400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6775450" y="3886200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6781800" y="3133725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6781800" y="14478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32</a:t>
            </a: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6781800" y="22860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629400" y="9906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6781800" y="6096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64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73163"/>
            <a:ext cx="405765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整数集合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是“小于等于”关系，则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是一个全序集。</a:t>
            </a:r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6472238" y="288925"/>
            <a:ext cx="842962" cy="6432550"/>
            <a:chOff x="0" y="0"/>
            <a:chExt cx="531" cy="4052"/>
          </a:xfrm>
        </p:grpSpPr>
        <p:sp>
          <p:nvSpPr>
            <p:cNvPr id="155653" name="Line 5"/>
            <p:cNvSpPr>
              <a:spLocks noChangeShapeType="1"/>
            </p:cNvSpPr>
            <p:nvPr/>
          </p:nvSpPr>
          <p:spPr bwMode="auto">
            <a:xfrm>
              <a:off x="147" y="394"/>
              <a:ext cx="0" cy="29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99" y="198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99" y="248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99" y="106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7" name="Oval 9"/>
            <p:cNvSpPr>
              <a:spLocks noChangeArrowheads="1"/>
            </p:cNvSpPr>
            <p:nvPr/>
          </p:nvSpPr>
          <p:spPr bwMode="auto">
            <a:xfrm>
              <a:off x="99" y="299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0" y="3418"/>
              <a:ext cx="53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……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191" y="2794"/>
              <a:ext cx="32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91" y="2266"/>
              <a:ext cx="32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95" y="1792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95" y="88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5663" name="Oval 15"/>
            <p:cNvSpPr>
              <a:spLocks noChangeArrowheads="1"/>
            </p:cNvSpPr>
            <p:nvPr/>
          </p:nvSpPr>
          <p:spPr bwMode="auto">
            <a:xfrm>
              <a:off x="99" y="150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95" y="1312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99" y="63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195" y="448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566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3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980" y="1119220"/>
            <a:ext cx="8712968" cy="5029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上的一个关系。如果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具有反自反性，传递性，则称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为一个拟序关系。记为＜，读做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“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小于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注意，拟序关系的定义中隐含了其具有反对称性。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例：数间的小于（“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＜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关系；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        集合间的真包含（“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”）关系。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893175" cy="497046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若R= 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，则R是反自反的、传递的，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而且是反对称的；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		若R不是空集，任取(x,y) ∈R，即xRy, 断言x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≠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y，否则与R是反自反的矛盾，往证一定有yRx。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若不然，则由xRy, yRx，以及R具有传递性知 xRx，与R具有反自反性矛盾。因此，对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任意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xRy都没有yRx，即R是反对称的。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flipH="1">
            <a:off x="539552" y="3212976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逆序关系是反对称的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4288"/>
            <a:ext cx="8843516" cy="5029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是一个部分序集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 err="1" smtClean="0">
                <a:latin typeface="Times New Roman" panose="02020603050405020304" pitchFamily="18" charset="0"/>
              </a:rPr>
              <a:t>poset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中有一个元素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，对于所有的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x≤a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a≤x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为集合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最大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元。</a:t>
            </a:r>
            <a:endParaRPr lang="zh-CN" altLang="en-US" sz="3600" b="1" i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中元素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说是一个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极大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极小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元，如果除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之外，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中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没有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err="1" smtClean="0">
                <a:latin typeface="宋体" panose="02010600030101010101" pitchFamily="2" charset="-122"/>
              </a:rPr>
              <a:t>≤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600" b="1" dirty="0" err="1" smtClean="0">
                <a:latin typeface="宋体" panose="02010600030101010101" pitchFamily="2" charset="-122"/>
              </a:rPr>
              <a:t>≤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Note :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集合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最小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元、极大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极小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元必是该集合中的元素。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最大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最小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元  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极大</a:t>
            </a:r>
            <a:r>
              <a:rPr lang="en-US" altLang="zh-CN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极小</a:t>
            </a:r>
            <a:r>
              <a:rPr lang="en-US" altLang="zh-CN" sz="4000" b="1" dirty="0">
                <a:solidFill>
                  <a:srgbClr val="FFCC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FFCC00"/>
                </a:solidFill>
                <a:latin typeface="宋体" panose="02010600030101010101" pitchFamily="2" charset="-122"/>
              </a:rPr>
              <a:t>元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927225" y="990600"/>
            <a:ext cx="4473575" cy="4572000"/>
            <a:chOff x="0" y="0"/>
            <a:chExt cx="2818" cy="2880"/>
          </a:xfrm>
        </p:grpSpPr>
        <p:sp>
          <p:nvSpPr>
            <p:cNvPr id="160778" name="Oval 4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9" name="Oval 5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0" name="Oval 6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1" name="Oval 7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2" name="Oval 8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3" name="Oval 9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4" name="Line 10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5" name="Line 11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6" name="Line 12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7" name="Line 13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8" name="Line 14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9" name="Rectangle 15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0" name="Rectangle 16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1" name="Rectangle 17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2" name="Rectangle 18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4" name="Rectangle 20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grpSp>
        <p:nvGrpSpPr>
          <p:cNvPr id="138261" name="Group 21"/>
          <p:cNvGrpSpPr>
            <a:grpSpLocks/>
          </p:cNvGrpSpPr>
          <p:nvPr/>
        </p:nvGrpSpPr>
        <p:grpSpPr bwMode="auto">
          <a:xfrm>
            <a:off x="1752600" y="685800"/>
            <a:ext cx="7086600" cy="1447800"/>
            <a:chOff x="0" y="0"/>
            <a:chExt cx="4464" cy="912"/>
          </a:xfrm>
        </p:grpSpPr>
        <p:sp>
          <p:nvSpPr>
            <p:cNvPr id="160776" name="Rectangle 22"/>
            <p:cNvSpPr>
              <a:spLocks noChangeArrowheads="1"/>
            </p:cNvSpPr>
            <p:nvPr/>
          </p:nvSpPr>
          <p:spPr bwMode="auto">
            <a:xfrm>
              <a:off x="0" y="144"/>
              <a:ext cx="3312" cy="7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7" name="AutoShape 23"/>
            <p:cNvSpPr>
              <a:spLocks noChangeArrowheads="1"/>
            </p:cNvSpPr>
            <p:nvPr/>
          </p:nvSpPr>
          <p:spPr bwMode="auto">
            <a:xfrm>
              <a:off x="3456" y="0"/>
              <a:ext cx="1008" cy="432"/>
            </a:xfrm>
            <a:prstGeom prst="wedgeRoundRectCallout">
              <a:avLst>
                <a:gd name="adj1" fmla="val -63986"/>
                <a:gd name="adj2" fmla="val 101620"/>
                <a:gd name="adj3" fmla="val 166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极大元</a:t>
              </a:r>
            </a:p>
          </p:txBody>
        </p:sp>
      </p:grpSp>
      <p:grpSp>
        <p:nvGrpSpPr>
          <p:cNvPr id="138264" name="Group 24"/>
          <p:cNvGrpSpPr>
            <a:grpSpLocks/>
          </p:cNvGrpSpPr>
          <p:nvPr/>
        </p:nvGrpSpPr>
        <p:grpSpPr bwMode="auto">
          <a:xfrm>
            <a:off x="1752600" y="4191000"/>
            <a:ext cx="7086600" cy="1447800"/>
            <a:chOff x="0" y="0"/>
            <a:chExt cx="4464" cy="912"/>
          </a:xfrm>
        </p:grpSpPr>
        <p:sp>
          <p:nvSpPr>
            <p:cNvPr id="160774" name="Rectangle 25"/>
            <p:cNvSpPr>
              <a:spLocks noChangeArrowheads="1"/>
            </p:cNvSpPr>
            <p:nvPr/>
          </p:nvSpPr>
          <p:spPr bwMode="auto">
            <a:xfrm>
              <a:off x="0" y="144"/>
              <a:ext cx="3312" cy="7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5" name="AutoShape 26"/>
            <p:cNvSpPr>
              <a:spLocks noChangeArrowheads="1"/>
            </p:cNvSpPr>
            <p:nvPr/>
          </p:nvSpPr>
          <p:spPr bwMode="auto">
            <a:xfrm>
              <a:off x="3456" y="0"/>
              <a:ext cx="1008" cy="432"/>
            </a:xfrm>
            <a:prstGeom prst="wedgeRoundRectCallout">
              <a:avLst>
                <a:gd name="adj1" fmla="val -63986"/>
                <a:gd name="adj2" fmla="val 101620"/>
                <a:gd name="adj3" fmla="val 166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极小元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829" y="980728"/>
            <a:ext cx="8136904" cy="533276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R1={(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是否具有传递性？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是非空有限集合，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上的关系，则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•R| |R|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吗？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解：不一定。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A={1,2,3},R={(2,3),(3,2),(2,2)},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•R={(2,2),(2,3),(3,2),(3,3)}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|R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•R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|&gt;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|R|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118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5970"/>
            <a:ext cx="8713787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？思考</a:t>
            </a:r>
          </a:p>
        </p:txBody>
      </p:sp>
    </p:spTree>
    <p:extLst>
      <p:ext uri="{BB962C8B-B14F-4D97-AF65-F5344CB8AC3E}">
        <p14:creationId xmlns:p14="http://schemas.microsoft.com/office/powerpoint/2010/main" val="31420714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8812212" cy="51816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称为子集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中任意元素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m≤a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a≤m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称为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最小上界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或称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的一个上界，并且对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的任意一个上界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a≤x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  <a:endParaRPr lang="zh-CN" altLang="en-US" sz="3600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上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下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界  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上</a:t>
            </a:r>
            <a:r>
              <a:rPr lang="en-US" altLang="zh-CN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下</a:t>
            </a:r>
            <a:r>
              <a:rPr lang="en-US" altLang="zh-CN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确界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3308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例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 = {1, 2, 3, 4}</a:t>
            </a:r>
            <a:r>
              <a:rPr lang="en-US" altLang="zh-CN" sz="3600" b="1" dirty="0" smtClean="0"/>
              <a:t>,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/>
              <a:t>上二元关系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 =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{(1,1),(1,2),(1,3),(3,2),(3,4)}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1     1    1    0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M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     0     0    0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0     1    0    1          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0     0    0    0  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2379155" y="2132285"/>
            <a:ext cx="71438" cy="2160588"/>
          </a:xfrm>
          <a:prstGeom prst="leftBracket">
            <a:avLst>
              <a:gd name="adj" fmla="val 2520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347240" y="2060848"/>
            <a:ext cx="142875" cy="2232025"/>
          </a:xfrm>
          <a:prstGeom prst="rightBracket">
            <a:avLst>
              <a:gd name="adj" fmla="val 13018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568952" cy="51816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中元素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称为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最大下界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或称下确界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下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界，并且对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的任意一个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下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x≤a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Note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的上界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下界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、上确界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下确界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未必是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中的元素．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上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下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界  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上</a:t>
            </a:r>
            <a:r>
              <a:rPr lang="en-US" altLang="zh-CN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下</a:t>
            </a:r>
            <a:r>
              <a:rPr lang="en-US" altLang="zh-CN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确界 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1930400" y="1336675"/>
            <a:ext cx="4473575" cy="4572000"/>
            <a:chOff x="0" y="0"/>
            <a:chExt cx="2818" cy="2880"/>
          </a:xfrm>
        </p:grpSpPr>
        <p:sp>
          <p:nvSpPr>
            <p:cNvPr id="165896" name="Oval 4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7" name="Oval 5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8" name="Oval 6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9" name="Oval 7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0" name="Oval 8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1" name="Oval 9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2" name="Line 10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Line 11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Line 12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5" name="Line 13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Line 14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Rectangle 15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08" name="Rectangle 16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09" name="Rectangle 17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0" name="Rectangle 18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2" name="Rectangle 20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2517775" y="4689475"/>
            <a:ext cx="3962400" cy="1371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2" name="Rectangle 22"/>
          <p:cNvSpPr>
            <a:spLocks noChangeArrowheads="1"/>
          </p:cNvSpPr>
          <p:nvPr/>
        </p:nvSpPr>
        <p:spPr bwMode="auto">
          <a:xfrm>
            <a:off x="2517775" y="3851275"/>
            <a:ext cx="3962400" cy="22098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3" name="Rectangle 23"/>
          <p:cNvSpPr>
            <a:spLocks noChangeArrowheads="1"/>
          </p:cNvSpPr>
          <p:nvPr/>
        </p:nvSpPr>
        <p:spPr bwMode="auto">
          <a:xfrm>
            <a:off x="1908175" y="1260475"/>
            <a:ext cx="5105400" cy="1371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4" name="Rectangle 24"/>
          <p:cNvSpPr>
            <a:spLocks noChangeArrowheads="1"/>
          </p:cNvSpPr>
          <p:nvPr/>
        </p:nvSpPr>
        <p:spPr bwMode="auto">
          <a:xfrm>
            <a:off x="1908175" y="1412875"/>
            <a:ext cx="5105400" cy="2133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1" grpId="0" animBg="1"/>
      <p:bldP spid="143382" grpId="0" animBg="1"/>
      <p:bldP spid="143383" grpId="0" animBg="1"/>
      <p:bldP spid="14338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1219200" y="228600"/>
            <a:ext cx="6248400" cy="6161088"/>
            <a:chOff x="0" y="0"/>
            <a:chExt cx="3936" cy="3881"/>
          </a:xfrm>
        </p:grpSpPr>
        <p:sp>
          <p:nvSpPr>
            <p:cNvPr id="166918" name="Line 4"/>
            <p:cNvSpPr>
              <a:spLocks noChangeShapeType="1"/>
            </p:cNvSpPr>
            <p:nvPr/>
          </p:nvSpPr>
          <p:spPr bwMode="auto">
            <a:xfrm flipH="1">
              <a:off x="1344" y="528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19" name="Line 5"/>
            <p:cNvSpPr>
              <a:spLocks noChangeShapeType="1"/>
            </p:cNvSpPr>
            <p:nvPr/>
          </p:nvSpPr>
          <p:spPr bwMode="auto">
            <a:xfrm>
              <a:off x="1968" y="528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0" name="Line 6"/>
            <p:cNvSpPr>
              <a:spLocks noChangeShapeType="1"/>
            </p:cNvSpPr>
            <p:nvPr/>
          </p:nvSpPr>
          <p:spPr bwMode="auto">
            <a:xfrm flipH="1">
              <a:off x="2016" y="2928"/>
              <a:ext cx="62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1" name="Line 7"/>
            <p:cNvSpPr>
              <a:spLocks noChangeShapeType="1"/>
            </p:cNvSpPr>
            <p:nvPr/>
          </p:nvSpPr>
          <p:spPr bwMode="auto">
            <a:xfrm>
              <a:off x="1344" y="2928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2" name="Oval 8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3" name="Oval 9"/>
            <p:cNvSpPr>
              <a:spLocks noChangeArrowheads="1"/>
            </p:cNvSpPr>
            <p:nvPr/>
          </p:nvSpPr>
          <p:spPr bwMode="auto">
            <a:xfrm>
              <a:off x="1968" y="22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4" name="Oval 10"/>
            <p:cNvSpPr>
              <a:spLocks noChangeArrowheads="1"/>
            </p:cNvSpPr>
            <p:nvPr/>
          </p:nvSpPr>
          <p:spPr bwMode="auto">
            <a:xfrm>
              <a:off x="1296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5" name="Oval 11"/>
            <p:cNvSpPr>
              <a:spLocks noChangeArrowheads="1"/>
            </p:cNvSpPr>
            <p:nvPr/>
          </p:nvSpPr>
          <p:spPr bwMode="auto">
            <a:xfrm>
              <a:off x="259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6" name="Oval 12"/>
            <p:cNvSpPr>
              <a:spLocks noChangeArrowheads="1"/>
            </p:cNvSpPr>
            <p:nvPr/>
          </p:nvSpPr>
          <p:spPr bwMode="auto">
            <a:xfrm>
              <a:off x="1296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7" name="Oval 13"/>
            <p:cNvSpPr>
              <a:spLocks noChangeArrowheads="1"/>
            </p:cNvSpPr>
            <p:nvPr/>
          </p:nvSpPr>
          <p:spPr bwMode="auto">
            <a:xfrm>
              <a:off x="2592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8" name="Line 14"/>
            <p:cNvSpPr>
              <a:spLocks noChangeShapeType="1"/>
            </p:cNvSpPr>
            <p:nvPr/>
          </p:nvSpPr>
          <p:spPr bwMode="auto">
            <a:xfrm>
              <a:off x="2016" y="158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9" name="Line 15"/>
            <p:cNvSpPr>
              <a:spLocks noChangeShapeType="1"/>
            </p:cNvSpPr>
            <p:nvPr/>
          </p:nvSpPr>
          <p:spPr bwMode="auto">
            <a:xfrm>
              <a:off x="1344" y="110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0" name="Line 16"/>
            <p:cNvSpPr>
              <a:spLocks noChangeShapeType="1"/>
            </p:cNvSpPr>
            <p:nvPr/>
          </p:nvSpPr>
          <p:spPr bwMode="auto">
            <a:xfrm flipH="1">
              <a:off x="2064" y="110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1" name="Line 17"/>
            <p:cNvSpPr>
              <a:spLocks noChangeShapeType="1"/>
            </p:cNvSpPr>
            <p:nvPr/>
          </p:nvSpPr>
          <p:spPr bwMode="auto">
            <a:xfrm flipH="1">
              <a:off x="1392" y="235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2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3" name="Rectangle 19"/>
            <p:cNvSpPr>
              <a:spLocks noChangeArrowheads="1"/>
            </p:cNvSpPr>
            <p:nvPr/>
          </p:nvSpPr>
          <p:spPr bwMode="auto">
            <a:xfrm>
              <a:off x="760" y="279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4" name="Rectangle 20"/>
            <p:cNvSpPr>
              <a:spLocks noChangeArrowheads="1"/>
            </p:cNvSpPr>
            <p:nvPr/>
          </p:nvSpPr>
          <p:spPr bwMode="auto">
            <a:xfrm>
              <a:off x="2494" y="284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5" name="Rectangle 21"/>
            <p:cNvSpPr>
              <a:spLocks noChangeArrowheads="1"/>
            </p:cNvSpPr>
            <p:nvPr/>
          </p:nvSpPr>
          <p:spPr bwMode="auto">
            <a:xfrm>
              <a:off x="1126" y="192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6" name="Rectangle 22"/>
            <p:cNvSpPr>
              <a:spLocks noChangeArrowheads="1"/>
            </p:cNvSpPr>
            <p:nvPr/>
          </p:nvSpPr>
          <p:spPr bwMode="auto">
            <a:xfrm>
              <a:off x="2008" y="139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7" name="Rectangle 23"/>
            <p:cNvSpPr>
              <a:spLocks noChangeArrowheads="1"/>
            </p:cNvSpPr>
            <p:nvPr/>
          </p:nvSpPr>
          <p:spPr bwMode="auto">
            <a:xfrm>
              <a:off x="0" y="729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8" name="Rectangle 24"/>
            <p:cNvSpPr>
              <a:spLocks noChangeArrowheads="1"/>
            </p:cNvSpPr>
            <p:nvPr/>
          </p:nvSpPr>
          <p:spPr bwMode="auto">
            <a:xfrm>
              <a:off x="2650" y="72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9" name="Oval 25"/>
            <p:cNvSpPr>
              <a:spLocks noChangeArrowheads="1"/>
            </p:cNvSpPr>
            <p:nvPr/>
          </p:nvSpPr>
          <p:spPr bwMode="auto">
            <a:xfrm>
              <a:off x="1968" y="35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40" name="Oval 26"/>
            <p:cNvSpPr>
              <a:spLocks noChangeArrowheads="1"/>
            </p:cNvSpPr>
            <p:nvPr/>
          </p:nvSpPr>
          <p:spPr bwMode="auto">
            <a:xfrm>
              <a:off x="1920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41" name="Rectangle 27"/>
            <p:cNvSpPr>
              <a:spLocks noChangeArrowheads="1"/>
            </p:cNvSpPr>
            <p:nvPr/>
          </p:nvSpPr>
          <p:spPr bwMode="auto">
            <a:xfrm>
              <a:off x="2086" y="3408"/>
              <a:ext cx="266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166942" name="Rectangle 28"/>
            <p:cNvSpPr>
              <a:spLocks noChangeArrowheads="1"/>
            </p:cNvSpPr>
            <p:nvPr/>
          </p:nvSpPr>
          <p:spPr bwMode="auto">
            <a:xfrm>
              <a:off x="2064" y="0"/>
              <a:ext cx="154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 dirty="0" err="1">
                  <a:latin typeface="Times New Roman" panose="02020603050405020304" pitchFamily="18" charset="0"/>
                </a:rPr>
                <a:t>a,b,c,d,e</a:t>
              </a:r>
              <a:r>
                <a:rPr lang="en-US" altLang="zh-CN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268538" y="4292600"/>
            <a:ext cx="4535487" cy="2232025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331913" y="260350"/>
            <a:ext cx="6624637" cy="2089150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3" grpId="0" animBg="1"/>
      <p:bldP spid="14441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45272"/>
            <a:ext cx="8640960" cy="6196856"/>
          </a:xfrm>
        </p:spPr>
        <p:txBody>
          <a:bodyPr/>
          <a:lstStyle/>
          <a:p>
            <a:pPr marL="0" lvl="1" indent="0"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r>
              <a:rPr lang="zh-CN" altLang="en-US" sz="3000" b="1" kern="100" dirty="0" smtClean="0">
                <a:solidFill>
                  <a:schemeClr val="tx2"/>
                </a:solidFill>
                <a:latin typeface="+mn-ea"/>
              </a:rPr>
              <a:t>例：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序集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≤)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图如下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en-US" altLang="zh-CN" sz="3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en-US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endParaRPr lang="en-US" altLang="zh-CN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kern="10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T={a, b, c, d}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，回答如下问题：</a:t>
            </a:r>
            <a:endParaRPr lang="zh-CN" altLang="zh-CN" sz="3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的所有极大元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的所有上界</a:t>
            </a:r>
            <a:r>
              <a:rPr lang="zh-CN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(1)  b</a:t>
            </a:r>
            <a:r>
              <a:rPr lang="zh-CN" altLang="en-US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(2)  f, g</a:t>
            </a:r>
            <a:endParaRPr lang="zh-CN" altLang="zh-CN" sz="3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zh-CN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752" y="1124744"/>
            <a:ext cx="3096344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1211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6613"/>
            <a:ext cx="8839200" cy="5259387"/>
          </a:xfrm>
          <a:noFill/>
        </p:spPr>
        <p:txBody>
          <a:bodyPr/>
          <a:lstStyle/>
          <a:p>
            <a:pPr eaLnBrk="1" hangingPunct="1"/>
            <a:r>
              <a:rPr lang="zh-CN" altLang="zh-CN" sz="3300" b="1" dirty="0" smtClean="0"/>
              <a:t>最大元，最小元未必存在，如果存在必唯一。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4140200" y="1773238"/>
            <a:ext cx="4473575" cy="4572000"/>
            <a:chOff x="0" y="0"/>
            <a:chExt cx="2818" cy="2880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6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8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9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讨论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38214"/>
            <a:ext cx="8839200" cy="5330825"/>
          </a:xfrm>
          <a:noFill/>
        </p:spPr>
        <p:txBody>
          <a:bodyPr/>
          <a:lstStyle/>
          <a:p>
            <a:pPr eaLnBrk="1" hangingPunct="1"/>
            <a:r>
              <a:rPr lang="zh-CN" altLang="zh-CN" sz="3300" b="1" dirty="0" smtClean="0"/>
              <a:t>极大元，极小元对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有限部分序集</a:t>
            </a:r>
            <a:r>
              <a:rPr lang="zh-CN" altLang="zh-CN" sz="3300" b="1" dirty="0" smtClean="0"/>
              <a:t>必存在，但未必唯一。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2627313" y="1773238"/>
            <a:ext cx="4473575" cy="4572000"/>
            <a:chOff x="0" y="0"/>
            <a:chExt cx="2818" cy="2880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3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 dirty="0" err="1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讨论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内容占位符 2"/>
          <p:cNvSpPr>
            <a:spLocks noGrp="1"/>
          </p:cNvSpPr>
          <p:nvPr>
            <p:ph idx="1"/>
          </p:nvPr>
        </p:nvSpPr>
        <p:spPr>
          <a:xfrm>
            <a:off x="539552" y="923856"/>
            <a:ext cx="8137525" cy="4899025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zh-CN" sz="3300" b="1" dirty="0" smtClean="0">
                <a:solidFill>
                  <a:srgbClr val="FFFFFF"/>
                </a:solidFill>
              </a:rPr>
              <a:t>极大元，极小元对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无</a:t>
            </a:r>
            <a:r>
              <a:rPr lang="zh-CN" altLang="zh-CN" sz="3300" b="1" dirty="0" smtClean="0">
                <a:solidFill>
                  <a:schemeClr val="tx2"/>
                </a:solidFill>
              </a:rPr>
              <a:t>限部分序集</a:t>
            </a:r>
            <a:r>
              <a:rPr lang="zh-CN" altLang="en-US" sz="3300" b="1" dirty="0" smtClean="0"/>
              <a:t>是否一定存在？</a:t>
            </a:r>
            <a:endParaRPr lang="zh-CN" altLang="en-US" sz="33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讨论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908720"/>
            <a:ext cx="8839200" cy="6092825"/>
          </a:xfrm>
          <a:noFill/>
        </p:spPr>
        <p:txBody>
          <a:bodyPr/>
          <a:lstStyle/>
          <a:p>
            <a:pPr eaLnBrk="1" hangingPunct="1"/>
            <a:r>
              <a:rPr lang="zh-CN" altLang="zh-CN" sz="3100" b="1" dirty="0" smtClean="0"/>
              <a:t>上下界未必存在，存在时又未必唯一。</a:t>
            </a: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2771775" y="1916113"/>
            <a:ext cx="4473575" cy="4572000"/>
            <a:chOff x="0" y="0"/>
            <a:chExt cx="2818" cy="2880"/>
          </a:xfrm>
        </p:grpSpPr>
        <p:sp>
          <p:nvSpPr>
            <p:cNvPr id="172039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0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1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2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3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4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5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6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7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8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9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0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1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2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3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 dirty="0" err="1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5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555875" y="5157788"/>
            <a:ext cx="5111750" cy="1368425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2268538" y="1628775"/>
            <a:ext cx="5688012" cy="1511300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62497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讨论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2" grpId="0" animBg="1"/>
      <p:bldP spid="14850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32" y="982663"/>
            <a:ext cx="8839200" cy="5330825"/>
          </a:xfrm>
          <a:noFill/>
        </p:spPr>
        <p:txBody>
          <a:bodyPr/>
          <a:lstStyle/>
          <a:p>
            <a:pPr eaLnBrk="1" hangingPunct="1"/>
            <a:r>
              <a:rPr lang="zh-CN" altLang="zh-CN" sz="3300" b="1" dirty="0" smtClean="0"/>
              <a:t>即使有上下界时，最小上界和最大下界也未必存在。</a:t>
            </a:r>
            <a:r>
              <a:rPr lang="zh-CN" altLang="zh-CN" sz="3300" dirty="0" smtClean="0"/>
              <a:t> 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2411413" y="5300663"/>
            <a:ext cx="360362" cy="36036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5724525" y="5373688"/>
            <a:ext cx="431800" cy="4318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2411413" y="2708275"/>
            <a:ext cx="431800" cy="36036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5651500" y="2708275"/>
            <a:ext cx="433388" cy="36036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2627313" y="3068638"/>
            <a:ext cx="0" cy="23050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V="1">
            <a:off x="2771775" y="2997200"/>
            <a:ext cx="2952750" cy="2447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5940425" y="3068638"/>
            <a:ext cx="0" cy="23050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771775" y="2997200"/>
            <a:ext cx="2952750" cy="25193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250825" y="2349500"/>
            <a:ext cx="2160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{a, b, c, d}</a:t>
            </a: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156325" y="2349500"/>
            <a:ext cx="2160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{a, b, c, e}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1116013" y="5229225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{a}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6372225" y="5300663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{b}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1116013" y="4508500"/>
            <a:ext cx="6480175" cy="1944688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79388" y="2276475"/>
            <a:ext cx="8640762" cy="1152525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</a:rPr>
              <a:t>讨论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  <p:bldP spid="149512" grpId="0" animBg="1"/>
      <p:bldP spid="149513" grpId="0" animBg="1"/>
      <p:bldP spid="149514" grpId="0" animBg="1"/>
      <p:bldP spid="149515" grpId="0" animBg="1"/>
      <p:bldP spid="149520" grpId="0" animBg="1"/>
      <p:bldP spid="14952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3376"/>
            <a:ext cx="8727888" cy="6637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偏序集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(A,R)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的哈斯图如下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请写出偏序关系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R;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并求出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极小元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B={b, c},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的上下界，上下确界。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R=I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b,d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b,e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b,f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c,d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c,e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c,f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d,f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e,f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g,h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极大元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a, f, h ;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极小元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a, b, c, g;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无最大元及最小元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的上界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d, e, f,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无上确界；下界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无，下确界无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129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95736" y="1412777"/>
            <a:ext cx="3523340" cy="2664296"/>
            <a:chOff x="2273463" y="1395473"/>
            <a:chExt cx="4391000" cy="423773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4427984" y="1988840"/>
              <a:ext cx="792087" cy="1188132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 flipH="1">
              <a:off x="3635896" y="1988840"/>
              <a:ext cx="792088" cy="1188132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3635896" y="3176972"/>
              <a:ext cx="0" cy="1656184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5208631" y="3176972"/>
              <a:ext cx="0" cy="1656184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635896" y="3176972"/>
              <a:ext cx="1572735" cy="1656184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3635895" y="3176972"/>
              <a:ext cx="1589895" cy="1656184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6372200" y="3176972"/>
              <a:ext cx="0" cy="1656184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/>
            <p:cNvSpPr txBox="1"/>
            <p:nvPr/>
          </p:nvSpPr>
          <p:spPr>
            <a:xfrm>
              <a:off x="4504407" y="1395473"/>
              <a:ext cx="5760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f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1819" y="2780928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d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47863" y="4977172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b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20599" y="4986876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c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84168" y="4977171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g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88399" y="2134598"/>
              <a:ext cx="5760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h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65787" y="2780928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e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73463" y="497543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0" dirty="0" smtClean="0">
                  <a:solidFill>
                    <a:srgbClr val="FFFFFF"/>
                  </a:solidFill>
                </a:rPr>
                <a:t>a</a:t>
              </a:r>
              <a:endParaRPr lang="zh-CN" altLang="en-US" b="0" dirty="0">
                <a:solidFill>
                  <a:srgbClr val="FFFFFF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2561495" y="4833156"/>
              <a:ext cx="0" cy="0"/>
            </a:xfrm>
            <a:prstGeom prst="line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4843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569325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sz="3300" dirty="0">
                <a:latin typeface="Times New Roman" panose="02020603050405020304" pitchFamily="18" charset="0"/>
              </a:rPr>
              <a:t>两个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有限集合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A={a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},    B={b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300" dirty="0">
                <a:latin typeface="Times New Roman" panose="02020603050405020304" pitchFamily="18" charset="0"/>
              </a:rPr>
              <a:t>},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为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</a:rPr>
              <a:t>到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zh-CN" altLang="en-US" sz="3300" dirty="0">
                <a:latin typeface="Times New Roman" panose="02020603050405020304" pitchFamily="18" charset="0"/>
              </a:rPr>
              <a:t>的一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个二元关系。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首先在平面上作</a:t>
            </a:r>
            <a:r>
              <a:rPr lang="en-US" altLang="zh-CN" sz="3300" dirty="0">
                <a:latin typeface="Times New Roman" panose="02020603050405020304" pitchFamily="18" charset="0"/>
              </a:rPr>
              <a:t>m</a:t>
            </a:r>
            <a:r>
              <a:rPr lang="zh-CN" altLang="en-US" sz="3300" dirty="0">
                <a:latin typeface="Times New Roman" panose="02020603050405020304" pitchFamily="18" charset="0"/>
              </a:rPr>
              <a:t>个结点代表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然后作另外</a:t>
            </a:r>
            <a:r>
              <a:rPr lang="en-US" altLang="zh-CN" sz="3300" dirty="0">
                <a:latin typeface="Times New Roman" panose="02020603050405020304" pitchFamily="18" charset="0"/>
              </a:rPr>
              <a:t>n</a:t>
            </a:r>
            <a:r>
              <a:rPr lang="zh-CN" altLang="en-US" sz="3300" dirty="0">
                <a:latin typeface="Times New Roman" panose="02020603050405020304" pitchFamily="18" charset="0"/>
              </a:rPr>
              <a:t>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如果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300" dirty="0" err="1">
                <a:latin typeface="Times New Roman" panose="02020603050405020304" pitchFamily="18" charset="0"/>
              </a:rPr>
              <a:t>Rb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</a:rPr>
              <a:t>则画一条从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3300" dirty="0">
                <a:latin typeface="Times New Roman" panose="02020603050405020304" pitchFamily="18" charset="0"/>
              </a:rPr>
              <a:t>到 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300" dirty="0">
                <a:latin typeface="Times New Roman" panose="02020603050405020304" pitchFamily="18" charset="0"/>
              </a:rPr>
              <a:t>的有向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弧。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这样的图称为</a:t>
            </a: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的关系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图。</a:t>
            </a:r>
            <a:endParaRPr lang="en-US" altLang="zh-CN" sz="33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直观、清晰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设(A,≤)是一个部分序集，B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A。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（1）若b</a:t>
            </a:r>
            <a:r>
              <a:rPr lang="en-US" altLang="zh-CN" b="1" dirty="0" smtClean="0"/>
              <a:t>∈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而且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b是B的最大元(最小元)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则b必为B的最小上界(最大下界)；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（2）若b为B的上(下)界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且b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则b必为B的最大(最小)元；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（3）若B有最大下界(最小上界)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则最大下界(最小上界)唯一。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47545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(1)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</a:t>
            </a:r>
            <a:r>
              <a:rPr lang="zh-CN" altLang="en-US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FFFFFF"/>
                </a:solidFill>
              </a:rPr>
              <a:t>∈</a:t>
            </a:r>
            <a:r>
              <a:rPr lang="zh-CN" altLang="en-US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，而且b是B的最大元(最小元)，则b必为B的最小上界(最大下界)；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证明：取任意B的上界(下界)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m∈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A，对于任意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600" b="1" dirty="0">
                <a:latin typeface="Times New Roman" panose="02020603050405020304" pitchFamily="18" charset="0"/>
              </a:rPr>
              <a:t>∈</a:t>
            </a:r>
            <a:r>
              <a:rPr lang="zh-CN" altLang="en-US" sz="3600" b="1" dirty="0">
                <a:latin typeface="Times New Roman" panose="02020603050405020304" pitchFamily="18" charset="0"/>
              </a:rPr>
              <a:t>B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 ,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而</a:t>
            </a:r>
            <a:r>
              <a:rPr lang="zh-CN" altLang="en-US" sz="3600" b="1" dirty="0">
                <a:latin typeface="Times New Roman" panose="02020603050405020304" pitchFamily="18" charset="0"/>
              </a:rPr>
              <a:t>b</a:t>
            </a:r>
            <a:r>
              <a:rPr lang="en-US" altLang="zh-CN" sz="3600" b="1" dirty="0">
                <a:latin typeface="Times New Roman" panose="02020603050405020304" pitchFamily="18" charset="0"/>
              </a:rPr>
              <a:t>∈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B，则有b ≤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(b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≥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x) 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则b是B的最小上界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最大下界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47545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dirty="0" smtClean="0"/>
              <a:t>(2)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若b为B的上(下)界，且b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B，则b必为B的最大(最小)元；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证明：因为b是B的上(下)界，则任意B中的元素x，都有x</a:t>
            </a:r>
            <a:r>
              <a:rPr lang="en-US" altLang="zh-CN" sz="3600" b="1" dirty="0" smtClean="0"/>
              <a:t>≤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b(x</a:t>
            </a:r>
            <a:r>
              <a:rPr lang="en-US" altLang="zh-CN" sz="3600" b="1" dirty="0" smtClean="0"/>
              <a:t>≥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b)，又由b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B，从而b是B的最大(最小)元。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47545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dirty="0" smtClean="0"/>
              <a:t>(3)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若B有最大下界(最小上界)，则最大下界(最小上界)唯一。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证明：设b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, 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分别是B的最大下界(最小上界)，则按照最大下界(最小上界)的定义有：b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/>
              <a:t>≤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4400" b="1" dirty="0" smtClean="0">
                <a:latin typeface="Times New Roman" panose="02020603050405020304" pitchFamily="18" charset="0"/>
              </a:rPr>
              <a:t>,  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3600" b="1" dirty="0" smtClean="0"/>
              <a:t>≤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，从而有：b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=b</a:t>
            </a:r>
            <a:r>
              <a:rPr lang="zh-CN" altLang="en-US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08912" cy="5836816"/>
          </a:xfrm>
        </p:spPr>
        <p:txBody>
          <a:bodyPr/>
          <a:lstStyle/>
          <a:p>
            <a:pPr marL="0" lvl="1" indent="0" defTabSz="457200">
              <a:lnSpc>
                <a:spcPct val="120000"/>
              </a:lnSpc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r>
              <a:rPr lang="zh-CN" altLang="en-US" sz="3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3000" b="1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{a, b, c}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457200">
              <a:lnSpc>
                <a:spcPct val="120000"/>
              </a:lnSpc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画出部分序集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30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并分别指出最大、最小元和极大、极小元。</a:t>
            </a:r>
          </a:p>
          <a:p>
            <a:pPr marL="0" lvl="1" indent="0" defTabSz="457200">
              <a:lnSpc>
                <a:spcPct val="120000"/>
              </a:lnSpc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{{a}, {b}, {c}}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，指出</a:t>
            </a:r>
            <a:r>
              <a:rPr lang="en-US" altLang="zh-CN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的所有上界、下界和上确界、下确界</a:t>
            </a:r>
            <a:r>
              <a:rPr lang="zh-CN" altLang="en-US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457200">
              <a:lnSpc>
                <a:spcPct val="120000"/>
              </a:lnSpc>
              <a:spcAft>
                <a:spcPts val="0"/>
              </a:spcAft>
              <a:buClr>
                <a:srgbClr val="FFCC00"/>
              </a:buClr>
              <a:buSzPts val="1200"/>
              <a:buNone/>
              <a:tabLst>
                <a:tab pos="495300" algn="l"/>
              </a:tabLst>
            </a:pPr>
            <a:r>
              <a:rPr lang="en-US" altLang="zh-CN" sz="3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 kern="100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r>
              <a:rPr lang="en-US" altLang="zh-CN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 </a:t>
            </a:r>
            <a:r>
              <a:rPr lang="en-US" altLang="zh-CN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{{a}, {b</a:t>
            </a:r>
            <a:r>
              <a:rPr lang="en-US" altLang="zh-CN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，指出</a:t>
            </a:r>
            <a:r>
              <a:rPr lang="en-US" altLang="zh-CN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所有上界、下界和上确界、下确界。</a:t>
            </a:r>
            <a:endParaRPr lang="en-US" altLang="zh-CN" sz="3000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457200">
              <a:lnSpc>
                <a:spcPct val="120000"/>
              </a:lnSpc>
              <a:spcAft>
                <a:spcPts val="0"/>
              </a:spcAft>
              <a:buSzPts val="1200"/>
              <a:buNone/>
              <a:tabLst>
                <a:tab pos="495300" algn="l"/>
              </a:tabLst>
            </a:pPr>
            <a:endParaRPr lang="en-US" altLang="zh-CN" sz="3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457200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000" b="1" kern="10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134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122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66713"/>
            <a:ext cx="8991600" cy="1201737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lt"/>
              </a:rPr>
              <a:t>设</a:t>
            </a:r>
            <a:r>
              <a:rPr lang="en-US" altLang="zh-CN" sz="3600" dirty="0" smtClean="0">
                <a:latin typeface="+mn-lt"/>
              </a:rPr>
              <a:t>A = {a, b, c}</a:t>
            </a:r>
            <a:r>
              <a:rPr lang="zh-CN" altLang="en-US" sz="3600" dirty="0" smtClean="0">
                <a:latin typeface="+mn-lt"/>
              </a:rPr>
              <a:t>，部分序集</a:t>
            </a:r>
            <a:r>
              <a:rPr lang="en-US" altLang="zh-CN" sz="3600" dirty="0" smtClean="0">
                <a:latin typeface="+mn-lt"/>
              </a:rPr>
              <a:t>(2</a:t>
            </a:r>
            <a:r>
              <a:rPr lang="en-US" altLang="zh-CN" sz="3600" baseline="30000" dirty="0" smtClean="0">
                <a:latin typeface="+mn-lt"/>
              </a:rPr>
              <a:t>A</a:t>
            </a:r>
            <a:r>
              <a:rPr lang="en-US" altLang="zh-CN" sz="3600" dirty="0" smtClean="0">
                <a:latin typeface="+mn-lt"/>
              </a:rPr>
              <a:t>, </a:t>
            </a:r>
            <a:r>
              <a:rPr lang="en-US" altLang="zh-CN" sz="3600" dirty="0" smtClean="0">
                <a:latin typeface="+mn-lt"/>
                <a:sym typeface="Symbol" pitchFamily="18" charset="2"/>
              </a:rPr>
              <a:t></a:t>
            </a:r>
            <a:r>
              <a:rPr lang="en-US" altLang="zh-CN" sz="3600" dirty="0" smtClean="0">
                <a:latin typeface="+mn-lt"/>
              </a:rPr>
              <a:t>)</a:t>
            </a:r>
            <a:r>
              <a:rPr lang="zh-CN" altLang="en-US" sz="3600" dirty="0" smtClean="0">
                <a:latin typeface="+mn-lt"/>
              </a:rPr>
              <a:t>的哈斯图</a:t>
            </a:r>
            <a:br>
              <a:rPr lang="zh-CN" altLang="en-US" sz="3600" dirty="0" smtClean="0">
                <a:latin typeface="+mn-lt"/>
              </a:rPr>
            </a:br>
            <a:endParaRPr lang="zh-CN" altLang="en-US" sz="3600" dirty="0">
              <a:latin typeface="+mn-lt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003800"/>
          </a:xfrm>
        </p:spPr>
        <p:txBody>
          <a:bodyPr/>
          <a:lstStyle/>
          <a:p>
            <a:r>
              <a:rPr lang="en-US" altLang="zh-CN" smtClean="0"/>
              <a:t>.</a:t>
            </a:r>
            <a:endParaRPr lang="zh-CN" altLang="en-US" smtClean="0"/>
          </a:p>
        </p:txBody>
      </p:sp>
      <p:grpSp>
        <p:nvGrpSpPr>
          <p:cNvPr id="21508" name="Group 48"/>
          <p:cNvGrpSpPr>
            <a:grpSpLocks/>
          </p:cNvGrpSpPr>
          <p:nvPr/>
        </p:nvGrpSpPr>
        <p:grpSpPr bwMode="auto">
          <a:xfrm>
            <a:off x="1547813" y="1484313"/>
            <a:ext cx="6192837" cy="5373687"/>
            <a:chOff x="596" y="0"/>
            <a:chExt cx="2635" cy="2179"/>
          </a:xfrm>
        </p:grpSpPr>
        <p:sp>
          <p:nvSpPr>
            <p:cNvPr id="21510" name="Oval 38"/>
            <p:cNvSpPr>
              <a:spLocks noChangeArrowheads="1"/>
            </p:cNvSpPr>
            <p:nvPr/>
          </p:nvSpPr>
          <p:spPr bwMode="auto">
            <a:xfrm>
              <a:off x="1838" y="1097"/>
              <a:ext cx="40" cy="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smtClean="0">
                <a:solidFill>
                  <a:srgbClr val="FFFFFF"/>
                </a:solidFill>
              </a:endParaRPr>
            </a:p>
          </p:txBody>
        </p:sp>
        <p:grpSp>
          <p:nvGrpSpPr>
            <p:cNvPr id="21511" name="Group 47"/>
            <p:cNvGrpSpPr>
              <a:grpSpLocks/>
            </p:cNvGrpSpPr>
            <p:nvPr/>
          </p:nvGrpSpPr>
          <p:grpSpPr bwMode="auto">
            <a:xfrm>
              <a:off x="596" y="0"/>
              <a:ext cx="2635" cy="2179"/>
              <a:chOff x="596" y="0"/>
              <a:chExt cx="2635" cy="2179"/>
            </a:xfrm>
          </p:grpSpPr>
          <p:grpSp>
            <p:nvGrpSpPr>
              <p:cNvPr id="21512" name="Group 46"/>
              <p:cNvGrpSpPr>
                <a:grpSpLocks/>
              </p:cNvGrpSpPr>
              <p:nvPr/>
            </p:nvGrpSpPr>
            <p:grpSpPr bwMode="auto">
              <a:xfrm>
                <a:off x="596" y="0"/>
                <a:ext cx="2635" cy="2179"/>
                <a:chOff x="596" y="0"/>
                <a:chExt cx="2635" cy="2179"/>
              </a:xfrm>
            </p:grpSpPr>
            <p:sp>
              <p:nvSpPr>
                <p:cNvPr id="21515" name="Line 24"/>
                <p:cNvSpPr>
                  <a:spLocks noChangeShapeType="1"/>
                </p:cNvSpPr>
                <p:nvPr/>
              </p:nvSpPr>
              <p:spPr bwMode="auto">
                <a:xfrm>
                  <a:off x="2716" y="720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kumimoji="1" lang="zh-CN" altLang="en-US" sz="2400" b="0" smtClean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21516" name="Group 45"/>
                <p:cNvGrpSpPr>
                  <a:grpSpLocks/>
                </p:cNvGrpSpPr>
                <p:nvPr/>
              </p:nvGrpSpPr>
              <p:grpSpPr bwMode="auto">
                <a:xfrm>
                  <a:off x="596" y="0"/>
                  <a:ext cx="2635" cy="2179"/>
                  <a:chOff x="596" y="0"/>
                  <a:chExt cx="2635" cy="2179"/>
                </a:xfrm>
              </p:grpSpPr>
              <p:sp>
                <p:nvSpPr>
                  <p:cNvPr id="21517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720"/>
                    <a:ext cx="41" cy="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5000"/>
                      <a:buFont typeface="Wingdings" panose="05000000000000000000" pitchFamily="2" charset="2"/>
                      <a:buChar char="v"/>
                      <a:defRPr kumimoji="1" sz="3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 smtClea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151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1241"/>
                    <a:ext cx="41" cy="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5000"/>
                      <a:buFont typeface="Wingdings" panose="05000000000000000000" pitchFamily="2" charset="2"/>
                      <a:buChar char="v"/>
                      <a:defRPr kumimoji="1" sz="3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 smtClean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2151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96" y="0"/>
                    <a:ext cx="2635" cy="2179"/>
                    <a:chOff x="596" y="0"/>
                    <a:chExt cx="2635" cy="2179"/>
                  </a:xfrm>
                </p:grpSpPr>
                <p:sp>
                  <p:nvSpPr>
                    <p:cNvPr id="2152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1" y="720"/>
                      <a:ext cx="0" cy="5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kumimoji="1" lang="zh-CN" altLang="en-US" sz="2400" b="0" smtClean="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21521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6" y="0"/>
                      <a:ext cx="2635" cy="2179"/>
                      <a:chOff x="596" y="0"/>
                      <a:chExt cx="2635" cy="2179"/>
                    </a:xfrm>
                  </p:grpSpPr>
                  <p:sp>
                    <p:nvSpPr>
                      <p:cNvPr id="21523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84" y="723"/>
                        <a:ext cx="832" cy="43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kumimoji="1" lang="zh-CN" altLang="en-US" sz="2400" b="0" smtClean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grpSp>
                    <p:nvGrpSpPr>
                      <p:cNvPr id="21524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1" y="288"/>
                        <a:ext cx="1665" cy="1440"/>
                        <a:chOff x="1051" y="288"/>
                        <a:chExt cx="1665" cy="1440"/>
                      </a:xfrm>
                    </p:grpSpPr>
                    <p:sp>
                      <p:nvSpPr>
                        <p:cNvPr id="21539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38" y="563"/>
                          <a:ext cx="545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{a,c}</a:t>
                          </a:r>
                        </a:p>
                      </p:txBody>
                    </p:sp>
                    <p:sp>
                      <p:nvSpPr>
                        <p:cNvPr id="21540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051" y="288"/>
                          <a:ext cx="833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kumimoji="1" lang="zh-CN" altLang="en-US" sz="2400" b="0" smtClean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541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84" y="288"/>
                          <a:ext cx="832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kumimoji="1" lang="zh-CN" altLang="en-US" sz="2400" b="0" smtClean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542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84" y="1152"/>
                          <a:ext cx="0" cy="57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kumimoji="1" lang="zh-CN" altLang="en-US" sz="2400" b="0" smtClean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543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7" y="1112"/>
                          <a:ext cx="545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{b}</a:t>
                          </a:r>
                        </a:p>
                      </p:txBody>
                    </p:sp>
                  </p:grpSp>
                  <p:sp>
                    <p:nvSpPr>
                      <p:cNvPr id="2152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4" y="288"/>
                        <a:ext cx="0" cy="57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kumimoji="1" lang="zh-CN" altLang="en-US" sz="2400" b="0" smtClean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grpSp>
                    <p:nvGrpSpPr>
                      <p:cNvPr id="21526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6" y="0"/>
                        <a:ext cx="2635" cy="2179"/>
                        <a:chOff x="596" y="0"/>
                        <a:chExt cx="2635" cy="2179"/>
                      </a:xfrm>
                    </p:grpSpPr>
                    <p:sp>
                      <p:nvSpPr>
                        <p:cNvPr id="21527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51" y="723"/>
                          <a:ext cx="833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kumimoji="1" lang="zh-CN" altLang="en-US" sz="2400" b="0" smtClean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1528" name="Group 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1" y="861"/>
                          <a:ext cx="1665" cy="867"/>
                          <a:chOff x="1051" y="861"/>
                          <a:chExt cx="1665" cy="867"/>
                        </a:xfrm>
                      </p:grpSpPr>
                      <p:sp>
                        <p:nvSpPr>
                          <p:cNvPr id="21535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051" y="861"/>
                            <a:ext cx="833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kumimoji="1" lang="zh-CN" altLang="en-US" sz="2400" b="0" smtClean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36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884" y="861"/>
                            <a:ext cx="832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kumimoji="1" lang="zh-CN" altLang="en-US" sz="2400" b="0" smtClean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37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51" y="1296"/>
                            <a:ext cx="833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kumimoji="1" lang="zh-CN" altLang="en-US" sz="2400" b="0" smtClean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38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884" y="1296"/>
                            <a:ext cx="832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kumimoji="1" lang="zh-CN" altLang="en-US" sz="2400" b="0" smtClean="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1529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21" y="0"/>
                          <a:ext cx="759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{a,b,c}</a:t>
                          </a:r>
                        </a:p>
                      </p:txBody>
                    </p:sp>
                    <p:sp>
                      <p:nvSpPr>
                        <p:cNvPr id="21530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6" y="524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{a,b}</a:t>
                          </a:r>
                        </a:p>
                      </p:txBody>
                    </p:sp>
                    <p:sp>
                      <p:nvSpPr>
                        <p:cNvPr id="21531" name="Text Box 2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5" y="524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{b,c}</a:t>
                          </a:r>
                        </a:p>
                      </p:txBody>
                    </p:sp>
                    <p:sp>
                      <p:nvSpPr>
                        <p:cNvPr id="21532" name="Text Box 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145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{a}</a:t>
                          </a:r>
                        </a:p>
                      </p:txBody>
                    </p:sp>
                    <p:sp>
                      <p:nvSpPr>
                        <p:cNvPr id="21533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11" y="1734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zh-CN" altLang="en-US" sz="2800" b="0" smtClean="0">
                              <a:solidFill>
                                <a:srgbClr val="FFFFFF"/>
                              </a:solidFill>
                              <a:ea typeface="华文新魏" panose="02010800040101010101" pitchFamily="2" charset="-122"/>
                              <a:sym typeface="Symbol" panose="05050102010706020507" pitchFamily="18" charset="2"/>
                            </a:rPr>
                            <a:t></a:t>
                          </a:r>
                          <a:endParaRPr kumimoji="0" lang="en-US" altLang="zh-CN" sz="2800" b="0" smtClean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1534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7" y="1145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 smtClean="0">
                              <a:solidFill>
                                <a:srgbClr val="FFFFFF"/>
                              </a:solidFill>
                            </a:rPr>
                            <a:t>{c}</a:t>
                          </a:r>
                        </a:p>
                      </p:txBody>
                    </p:sp>
                  </p:grpSp>
                </p:grpSp>
                <p:sp>
                  <p:nvSpPr>
                    <p:cNvPr id="21522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8" y="809"/>
                      <a:ext cx="40" cy="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b="0" smtClean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1513" name="Oval 37"/>
              <p:cNvSpPr>
                <a:spLocks noChangeArrowheads="1"/>
              </p:cNvSpPr>
              <p:nvPr/>
            </p:nvSpPr>
            <p:spPr bwMode="auto">
              <a:xfrm>
                <a:off x="2670" y="665"/>
                <a:ext cx="41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14" name="Oval 39"/>
              <p:cNvSpPr>
                <a:spLocks noChangeArrowheads="1"/>
              </p:cNvSpPr>
              <p:nvPr/>
            </p:nvSpPr>
            <p:spPr bwMode="auto">
              <a:xfrm>
                <a:off x="2670" y="1241"/>
                <a:ext cx="41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 smtClea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03350" y="4014788"/>
            <a:ext cx="6481763" cy="914400"/>
          </a:xfrm>
          <a:prstGeom prst="rect">
            <a:avLst/>
          </a:prstGeom>
          <a:noFill/>
          <a:ln w="34925" algn="ctr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smtClean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47813" y="4077072"/>
            <a:ext cx="3744267" cy="792088"/>
          </a:xfrm>
          <a:prstGeom prst="rect">
            <a:avLst/>
          </a:prstGeom>
          <a:noFill/>
          <a:ln w="47625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对于设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 = {a, b, c}</a:t>
            </a: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，部分序集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(2</a:t>
            </a:r>
            <a:r>
              <a:rPr lang="en-US" altLang="zh-CN" sz="3200" baseline="30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：</a:t>
            </a:r>
            <a:endParaRPr lang="en-US" altLang="zh-CN" sz="32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cs typeface="Times New Roman" panose="02020603050405020304" pitchFamily="18" charset="0"/>
              </a:rPr>
              <a:t>最大元（极大元）：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{</a:t>
            </a:r>
            <a:r>
              <a:rPr lang="en-US" altLang="zh-CN" sz="3200" dirty="0" err="1" smtClean="0">
                <a:cs typeface="Times New Roman" panose="02020603050405020304" pitchFamily="18" charset="0"/>
              </a:rPr>
              <a:t>a,b,c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cs typeface="Times New Roman" panose="02020603050405020304" pitchFamily="18" charset="0"/>
              </a:rPr>
              <a:t>最小元（极小元）：</a:t>
            </a:r>
            <a:r>
              <a:rPr lang="zh-CN" altLang="en-US" sz="3200" dirty="0" smtClean="0"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</a:t>
            </a:r>
            <a:endParaRPr lang="en-US" altLang="zh-CN" sz="3200" dirty="0" smtClean="0"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对于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的子集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B = {{a}, {b}, {c}}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上界：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{a, b, c}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；上确界：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{a, b, c}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cs typeface="Times New Roman" panose="02020603050405020304" pitchFamily="18" charset="0"/>
              </a:rPr>
              <a:t> 下界：</a:t>
            </a:r>
            <a:r>
              <a:rPr lang="zh-CN" altLang="en-US" sz="32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；         下确界： </a:t>
            </a:r>
            <a:endParaRPr lang="en-US" altLang="zh-CN" sz="32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对于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的子集</a:t>
            </a:r>
            <a:r>
              <a:rPr lang="en-US" altLang="zh-CN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B 1= {{a}, {b}}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cs typeface="Times New Roman" panose="02020603050405020304" pitchFamily="18" charset="0"/>
              </a:rPr>
              <a:t>上界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:{</a:t>
            </a:r>
            <a:r>
              <a:rPr lang="en-US" altLang="zh-CN" sz="3200" dirty="0" err="1" smtClean="0">
                <a:cs typeface="Times New Roman" panose="02020603050405020304" pitchFamily="18" charset="0"/>
              </a:rPr>
              <a:t>a,b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} {a, b, c} 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；上确界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: {a, b}</a:t>
            </a:r>
            <a:endParaRPr lang="en-US" altLang="zh-CN" sz="32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cs typeface="Times New Roman" panose="02020603050405020304" pitchFamily="18" charset="0"/>
              </a:rPr>
              <a:t>下界：</a:t>
            </a:r>
            <a:r>
              <a:rPr lang="zh-CN" altLang="en-US" sz="32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；         下确界： </a:t>
            </a:r>
            <a:endParaRPr lang="zh-CN" altLang="en-US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39200" cy="6624736"/>
          </a:xfrm>
        </p:spPr>
        <p:txBody>
          <a:bodyPr/>
          <a:lstStyle/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zh-CN" altLang="en-US" sz="29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29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={1,2,3,4}×{1,2,3,4}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中关系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定义为：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kern="1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kumimoji="0" lang="en-US" altLang="zh-CN" sz="2900" kern="1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kumimoji="0" lang="en-US" altLang="zh-CN" sz="2900" kern="1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kern="1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，证明：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是等价关系，并求商集</a:t>
            </a:r>
            <a:r>
              <a:rPr kumimoji="0" lang="en-US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</a:t>
            </a:r>
            <a:r>
              <a:rPr kumimoji="0" lang="zh-CN" altLang="zh-CN" sz="29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900" kern="1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None/>
              <a:tabLst>
                <a:tab pos="495300" algn="l"/>
              </a:tabLst>
            </a:pP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证明：显然</a:t>
            </a:r>
            <a:r>
              <a:rPr kumimoji="0" lang="en-US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  <a:endParaRPr kumimoji="0" lang="zh-CN" altLang="zh-CN" sz="2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None/>
              <a:tabLst>
                <a:tab pos="990600" algn="l"/>
              </a:tabLst>
            </a:pP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2900" b="1" kern="100" spc="-3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有自反性；</a:t>
            </a:r>
            <a:endParaRPr kumimoji="0" lang="zh-CN" altLang="zh-CN" sz="2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algn="just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None/>
              <a:tabLst>
                <a:tab pos="990600" algn="l"/>
              </a:tabLst>
            </a:pP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有对称性；</a:t>
            </a:r>
            <a:endParaRPr kumimoji="0" lang="zh-CN" altLang="zh-CN" sz="2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algn="just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None/>
              <a:tabLst>
                <a:tab pos="990600" algn="l"/>
              </a:tabLst>
            </a:pP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,(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29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kumimoji="0" lang="en-US" altLang="zh-CN" sz="29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9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r+s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9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kumimoji="0" lang="en-US" altLang="zh-CN" sz="29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x+y=</a:t>
            </a:r>
            <a:r>
              <a:rPr kumimoji="0" lang="en-US" altLang="zh-CN" sz="29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r+s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R(</a:t>
            </a:r>
            <a:r>
              <a:rPr kumimoji="0" lang="en-US" altLang="zh-CN" sz="29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kumimoji="0" lang="en-US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有传递性。</a:t>
            </a:r>
            <a:r>
              <a:rPr kumimoji="0" lang="zh-CN" altLang="en-US" sz="29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kumimoji="0" lang="en-US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900" b="1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900" b="1" kern="100" spc="-3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kumimoji="0" lang="zh-CN" altLang="en-US" sz="2900" b="1" kern="100" spc="-3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商集为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{(1, 1)}</a:t>
            </a: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2), (2, 1)}</a:t>
            </a: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3), (2, 2), (3, 1)}</a:t>
            </a: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4), (2, 3), (3, 2), (1, 4)}</a:t>
            </a: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{(2, 4), (3, 3), (4, 2)}</a:t>
            </a:r>
            <a:r>
              <a:rPr kumimoji="0" lang="zh-CN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900" kern="100" spc="-3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{(3, 4), (4, 3)}, {(4, 4)} }.</a:t>
            </a:r>
            <a:endParaRPr kumimoji="0" lang="zh-CN" altLang="zh-CN" sz="2900" b="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39200" cy="569133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tx2"/>
                </a:solidFill>
              </a:rPr>
              <a:t>例：设</a:t>
            </a:r>
            <a:r>
              <a:rPr lang="en-US" altLang="zh-CN" sz="3200" dirty="0" smtClean="0">
                <a:solidFill>
                  <a:schemeClr val="tx2"/>
                </a:solidFill>
              </a:rPr>
              <a:t>A</a:t>
            </a:r>
            <a:r>
              <a:rPr lang="zh-CN" altLang="en-US" sz="3200" dirty="0" smtClean="0">
                <a:solidFill>
                  <a:schemeClr val="tx2"/>
                </a:solidFill>
              </a:rPr>
              <a:t>是非空集合，</a:t>
            </a:r>
            <a:r>
              <a:rPr lang="en-US" altLang="zh-CN" sz="3200" dirty="0" smtClean="0">
                <a:solidFill>
                  <a:schemeClr val="tx2"/>
                </a:solidFill>
              </a:rPr>
              <a:t>R1</a:t>
            </a:r>
            <a:r>
              <a:rPr lang="zh-CN" altLang="en-US" sz="3200" dirty="0" smtClean="0">
                <a:solidFill>
                  <a:schemeClr val="tx2"/>
                </a:solidFill>
              </a:rPr>
              <a:t>，</a:t>
            </a:r>
            <a:r>
              <a:rPr lang="en-US" altLang="zh-CN" sz="3200" dirty="0" smtClean="0">
                <a:solidFill>
                  <a:schemeClr val="tx2"/>
                </a:solidFill>
              </a:rPr>
              <a:t>R2</a:t>
            </a:r>
            <a:r>
              <a:rPr lang="zh-CN" altLang="en-US" sz="3200" dirty="0" smtClean="0">
                <a:solidFill>
                  <a:schemeClr val="tx2"/>
                </a:solidFill>
              </a:rPr>
              <a:t>是</a:t>
            </a:r>
            <a:r>
              <a:rPr lang="en-US" altLang="zh-CN" sz="3200" dirty="0" smtClean="0">
                <a:solidFill>
                  <a:schemeClr val="tx2"/>
                </a:solidFill>
              </a:rPr>
              <a:t>A</a:t>
            </a:r>
            <a:r>
              <a:rPr lang="zh-CN" altLang="en-US" sz="3200" dirty="0" smtClean="0">
                <a:solidFill>
                  <a:schemeClr val="tx2"/>
                </a:solidFill>
              </a:rPr>
              <a:t>上的具有自反性的关系，证明或反驳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en-US" altLang="zh-CN" sz="3200" dirty="0" smtClean="0">
                <a:solidFill>
                  <a:schemeClr val="tx2"/>
                </a:solidFill>
              </a:rPr>
              <a:t>R2</a:t>
            </a:r>
            <a:r>
              <a:rPr lang="zh-CN" altLang="en-US" sz="3200" dirty="0" smtClean="0">
                <a:solidFill>
                  <a:schemeClr val="tx2"/>
                </a:solidFill>
              </a:rPr>
              <a:t>是</a:t>
            </a:r>
            <a:r>
              <a:rPr lang="en-US" altLang="zh-CN" sz="3200" dirty="0" smtClean="0">
                <a:solidFill>
                  <a:schemeClr val="tx2"/>
                </a:solidFill>
              </a:rPr>
              <a:t>A</a:t>
            </a:r>
            <a:r>
              <a:rPr lang="zh-CN" altLang="en-US" sz="3200" dirty="0" smtClean="0">
                <a:solidFill>
                  <a:schemeClr val="tx2"/>
                </a:solidFill>
              </a:rPr>
              <a:t>上的具有自发性的关系。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/>
              <a:t>证明：</a:t>
            </a:r>
            <a:endParaRPr lang="en-US" altLang="zh-CN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/>
              <a:t>任取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A</a:t>
            </a:r>
            <a:r>
              <a:rPr lang="zh-CN" altLang="en-US" sz="3200" dirty="0" smtClean="0">
                <a:sym typeface="Symbol" panose="05050102010706020507" pitchFamily="18" charset="2"/>
              </a:rPr>
              <a:t>，由</a:t>
            </a:r>
            <a:r>
              <a:rPr lang="en-US" altLang="zh-CN" sz="3200" dirty="0" smtClean="0">
                <a:sym typeface="Symbol" panose="05050102010706020507" pitchFamily="18" charset="2"/>
              </a:rPr>
              <a:t>R1</a:t>
            </a:r>
            <a:r>
              <a:rPr lang="zh-CN" altLang="en-US" sz="3200" dirty="0" smtClean="0">
                <a:sym typeface="Symbol" panose="05050102010706020507" pitchFamily="18" charset="2"/>
              </a:rPr>
              <a:t>，</a:t>
            </a:r>
            <a:r>
              <a:rPr lang="en-US" altLang="zh-CN" sz="3200" dirty="0" smtClean="0">
                <a:sym typeface="Symbol" panose="05050102010706020507" pitchFamily="18" charset="2"/>
              </a:rPr>
              <a:t>R2</a:t>
            </a:r>
            <a:r>
              <a:rPr lang="zh-CN" altLang="en-US" sz="3200" dirty="0" smtClean="0">
                <a:sym typeface="Symbol" panose="05050102010706020507" pitchFamily="18" charset="2"/>
              </a:rPr>
              <a:t>具有自反性，知</a:t>
            </a:r>
            <a:r>
              <a:rPr lang="en-US" altLang="zh-CN" sz="3200" dirty="0" smtClean="0">
                <a:sym typeface="Symbol" panose="05050102010706020507" pitchFamily="18" charset="2"/>
              </a:rPr>
              <a:t>(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x,x</a:t>
            </a:r>
            <a:r>
              <a:rPr lang="en-US" altLang="zh-CN" sz="3200" dirty="0" smtClean="0"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 </a:t>
            </a:r>
            <a:r>
              <a:rPr lang="en-US" altLang="zh-CN" sz="3200" dirty="0" smtClean="0">
                <a:sym typeface="Symbol" panose="05050102010706020507" pitchFamily="18" charset="2"/>
              </a:rPr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R1</a:t>
            </a:r>
            <a:r>
              <a:rPr lang="zh-CN" altLang="en-US" sz="3200" dirty="0" smtClean="0">
                <a:sym typeface="Symbol" panose="05050102010706020507" pitchFamily="18" charset="2"/>
              </a:rPr>
              <a:t>且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ym typeface="Symbol" panose="05050102010706020507" pitchFamily="18" charset="2"/>
              </a:rPr>
              <a:t>x,x</a:t>
            </a:r>
            <a:r>
              <a:rPr lang="en-US" altLang="zh-CN" sz="3200" dirty="0">
                <a:sym typeface="Symbol" panose="05050102010706020507" pitchFamily="18" charset="2"/>
              </a:rPr>
              <a:t>) </a:t>
            </a:r>
            <a:r>
              <a:rPr lang="en-US" altLang="zh-CN" sz="3200" dirty="0" smtClean="0">
                <a:sym typeface="Symbol" panose="05050102010706020507" pitchFamily="18" charset="2"/>
              </a:rPr>
              <a:t>R2</a:t>
            </a:r>
            <a:r>
              <a:rPr lang="zh-CN" altLang="en-US" sz="3200" dirty="0" smtClean="0">
                <a:sym typeface="Symbol" panose="05050102010706020507" pitchFamily="18" charset="2"/>
              </a:rPr>
              <a:t>，根据关系乘积定义，得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ym typeface="Symbol" panose="05050102010706020507" pitchFamily="18" charset="2"/>
              </a:rPr>
              <a:t>x,x</a:t>
            </a:r>
            <a:r>
              <a:rPr lang="en-US" altLang="zh-CN" sz="3200" dirty="0" smtClean="0"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ym typeface="Symbol" panose="05050102010706020507" pitchFamily="18" charset="2"/>
              </a:rPr>
              <a:t> </a:t>
            </a:r>
            <a:r>
              <a:rPr lang="en-US" altLang="zh-CN" sz="3200" dirty="0" smtClean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zh-CN" sz="3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R2</a:t>
            </a:r>
            <a:r>
              <a:rPr lang="zh-CN" altLang="en-US" sz="3200" dirty="0" smtClean="0"/>
              <a:t>，因此</a:t>
            </a:r>
            <a:r>
              <a:rPr lang="en-US" altLang="zh-CN" sz="3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zh-CN" sz="3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R2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上的具有自反性的关系。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28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76672"/>
            <a:ext cx="8839200" cy="6048672"/>
          </a:xfrm>
        </p:spPr>
        <p:txBody>
          <a:bodyPr/>
          <a:lstStyle/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zh-CN" altLang="en-US" sz="3100" kern="1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例：设</a:t>
            </a: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A={1,2,3,4},</a:t>
            </a: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(1)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问</a:t>
            </a: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上共有多少个二元关系？</a:t>
            </a:r>
            <a:endParaRPr kumimoji="0" lang="en-US" altLang="zh-CN" sz="3100" kern="12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(2)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多少个等价关系</a:t>
            </a: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?</a:t>
            </a: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(3)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在</a:t>
            </a:r>
            <a:r>
              <a:rPr kumimoji="0" lang="zh-CN" altLang="en-US" sz="3100" kern="1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等价关系下商集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为</a:t>
            </a:r>
            <a:r>
              <a:rPr kumimoji="0" lang="en-US" altLang="zh-CN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kumimoji="0" lang="zh-CN" altLang="en-US" sz="3100" kern="1200" dirty="0">
                <a:solidFill>
                  <a:schemeClr val="tx2"/>
                </a:solidFill>
                <a:cs typeface="Times New Roman" panose="02020603050405020304" pitchFamily="18" charset="0"/>
              </a:rPr>
              <a:t>元集合的有几个，它们的商集均是什么？</a:t>
            </a:r>
            <a:endParaRPr kumimoji="0" lang="en-US" altLang="zh-CN" sz="3100" kern="12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zh-CN" altLang="en-US" sz="3100" kern="1200" dirty="0">
                <a:cs typeface="Times New Roman" panose="02020603050405020304" pitchFamily="18" charset="0"/>
              </a:rPr>
              <a:t>解：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(1)2</a:t>
            </a:r>
            <a:r>
              <a:rPr kumimoji="0" lang="en-US" altLang="zh-CN" sz="3100" kern="1200" baseline="30000" dirty="0">
                <a:cs typeface="Times New Roman" panose="02020603050405020304" pitchFamily="18" charset="0"/>
              </a:rPr>
              <a:t>16</a:t>
            </a:r>
            <a:r>
              <a:rPr kumimoji="0" lang="zh-CN" altLang="en-US" sz="3100" kern="1200" dirty="0">
                <a:cs typeface="Times New Roman" panose="02020603050405020304" pitchFamily="18" charset="0"/>
              </a:rPr>
              <a:t> 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; </a:t>
            </a:r>
            <a:endParaRPr kumimoji="0" lang="en-US" altLang="zh-CN" sz="3100" kern="1200" dirty="0" smtClean="0">
              <a:cs typeface="Times New Roman" panose="02020603050405020304" pitchFamily="18" charset="0"/>
            </a:endParaRP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2) 15 ; </a:t>
            </a:r>
            <a:endParaRPr kumimoji="0" lang="en-US" altLang="zh-CN" sz="3100" kern="1200" dirty="0" smtClean="0">
              <a:cs typeface="Times New Roman" panose="02020603050405020304" pitchFamily="18" charset="0"/>
            </a:endParaRP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3) 7</a:t>
            </a:r>
            <a:r>
              <a:rPr kumimoji="0" lang="zh-CN" altLang="en-US" sz="3100" kern="1200" dirty="0">
                <a:cs typeface="Times New Roman" panose="02020603050405020304" pitchFamily="18" charset="0"/>
              </a:rPr>
              <a:t>个，商集如下：</a:t>
            </a:r>
            <a:endParaRPr kumimoji="0" lang="en-US" altLang="zh-CN" sz="3100" kern="1200" dirty="0">
              <a:cs typeface="Times New Roman" panose="02020603050405020304" pitchFamily="18" charset="0"/>
            </a:endParaRP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>
                <a:cs typeface="Times New Roman" panose="02020603050405020304" pitchFamily="18" charset="0"/>
              </a:rPr>
              <a:t>{{1},{2,3,4}}; {{2},{1,3,4</a:t>
            </a: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}}; {{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3},{1,2,4</a:t>
            </a: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}}; {{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4},{1,2,3}</a:t>
            </a:r>
          </a:p>
          <a:p>
            <a:pPr marL="0" lvl="0" indent="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</a:pPr>
            <a:r>
              <a:rPr kumimoji="0" lang="en-US" altLang="zh-CN" sz="3100" kern="1200" dirty="0">
                <a:cs typeface="Times New Roman" panose="02020603050405020304" pitchFamily="18" charset="0"/>
              </a:rPr>
              <a:t>{{1,2},{3,4</a:t>
            </a: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}}; {{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1,3},{2,4</a:t>
            </a:r>
            <a:r>
              <a:rPr kumimoji="0" lang="en-US" altLang="zh-CN" sz="3100" kern="1200" dirty="0" smtClean="0">
                <a:cs typeface="Times New Roman" panose="02020603050405020304" pitchFamily="18" charset="0"/>
              </a:rPr>
              <a:t>}}; {</a:t>
            </a:r>
            <a:r>
              <a:rPr kumimoji="0" lang="en-US" altLang="zh-CN" sz="3100" kern="1200" dirty="0">
                <a:cs typeface="Times New Roman" panose="02020603050405020304" pitchFamily="18" charset="0"/>
              </a:rPr>
              <a:t>1,4},{2,3}}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0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90563"/>
            <a:ext cx="8785225" cy="5114925"/>
          </a:xfrm>
          <a:noFill/>
        </p:spPr>
        <p:txBody>
          <a:bodyPr/>
          <a:lstStyle/>
          <a:p>
            <a:pPr eaLnBrk="1" hangingPunct="1"/>
            <a:r>
              <a:rPr lang="zh-CN" altLang="en-US" sz="3300" b="1" dirty="0" smtClean="0"/>
              <a:t>关系</a:t>
            </a:r>
            <a:r>
              <a:rPr lang="en-US" altLang="zh-CN" sz="3300" b="1" dirty="0" smtClean="0"/>
              <a:t>(</a:t>
            </a:r>
            <a:r>
              <a:rPr lang="zh-CN" altLang="en-US" sz="3300" b="1" dirty="0" smtClean="0"/>
              <a:t>有向</a:t>
            </a:r>
            <a:r>
              <a:rPr lang="en-US" altLang="zh-CN" sz="3300" b="1" dirty="0" smtClean="0"/>
              <a:t>)</a:t>
            </a:r>
            <a:r>
              <a:rPr lang="zh-CN" altLang="en-US" sz="3300" b="1" dirty="0" smtClean="0"/>
              <a:t>图常用来表示</a:t>
            </a:r>
            <a:r>
              <a:rPr lang="en-US" altLang="zh-CN" sz="3300" b="1" dirty="0" smtClean="0"/>
              <a:t>A×A</a:t>
            </a:r>
            <a:r>
              <a:rPr lang="zh-CN" altLang="en-US" sz="3300" b="1" dirty="0" smtClean="0"/>
              <a:t>的子集，即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上的关系。设集合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中的每个元素对应图中的一个点，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上关系</a:t>
            </a:r>
            <a:r>
              <a:rPr lang="en-US" altLang="zh-CN" sz="3300" b="1" dirty="0" smtClean="0"/>
              <a:t>R</a:t>
            </a:r>
            <a:r>
              <a:rPr lang="zh-CN" altLang="en-US" sz="3300" b="1" dirty="0" smtClean="0"/>
              <a:t>中的每个有序对</a:t>
            </a:r>
            <a:r>
              <a:rPr lang="en-US" altLang="zh-CN" sz="3300" b="1" dirty="0" smtClean="0"/>
              <a:t>(a, b)</a:t>
            </a:r>
            <a:r>
              <a:rPr lang="zh-CN" altLang="en-US" sz="3300" b="1" dirty="0" smtClean="0"/>
              <a:t>在图中表示为有从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到</a:t>
            </a:r>
            <a:r>
              <a:rPr lang="en-US" altLang="zh-CN" sz="3300" b="1" dirty="0" smtClean="0"/>
              <a:t>b</a:t>
            </a:r>
            <a:r>
              <a:rPr lang="zh-CN" altLang="en-US" sz="3300" b="1" dirty="0" smtClean="0"/>
              <a:t>的一条有向弧。</a:t>
            </a:r>
          </a:p>
          <a:p>
            <a:pPr eaLnBrk="1" hangingPunct="1"/>
            <a:r>
              <a:rPr lang="zh-CN" altLang="en-US" sz="3300" b="1" dirty="0" smtClean="0"/>
              <a:t>例如：设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2, 3}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1), (1, 2)}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的关系图为：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348038" y="4221163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348038" y="5589588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076825" y="5661025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484438" y="4221163"/>
            <a:ext cx="7921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84438" y="5445125"/>
            <a:ext cx="7921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292725" y="5516563"/>
            <a:ext cx="7921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21" name="未知"/>
          <p:cNvSpPr>
            <a:spLocks/>
          </p:cNvSpPr>
          <p:nvPr/>
        </p:nvSpPr>
        <p:spPr bwMode="auto">
          <a:xfrm>
            <a:off x="3492500" y="3716338"/>
            <a:ext cx="684213" cy="600075"/>
          </a:xfrm>
          <a:custGeom>
            <a:avLst/>
            <a:gdLst>
              <a:gd name="T0" fmla="*/ 0 w 431"/>
              <a:gd name="T1" fmla="*/ 2147483646 h 378"/>
              <a:gd name="T2" fmla="*/ 2147483646 w 431"/>
              <a:gd name="T3" fmla="*/ 2147483646 h 378"/>
              <a:gd name="T4" fmla="*/ 2147483646 w 431"/>
              <a:gd name="T5" fmla="*/ 2147483646 h 378"/>
              <a:gd name="T6" fmla="*/ 2147483646 w 431"/>
              <a:gd name="T7" fmla="*/ 2147483646 h 3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1" h="378">
                <a:moveTo>
                  <a:pt x="0" y="332"/>
                </a:moveTo>
                <a:cubicBezTo>
                  <a:pt x="57" y="181"/>
                  <a:pt x="114" y="30"/>
                  <a:pt x="182" y="15"/>
                </a:cubicBezTo>
                <a:cubicBezTo>
                  <a:pt x="250" y="0"/>
                  <a:pt x="431" y="182"/>
                  <a:pt x="408" y="242"/>
                </a:cubicBezTo>
                <a:cubicBezTo>
                  <a:pt x="385" y="302"/>
                  <a:pt x="106" y="355"/>
                  <a:pt x="46" y="378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419475" y="4437063"/>
            <a:ext cx="0" cy="1152525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388" y="750888"/>
            <a:ext cx="8763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关系是集合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，处理集合的方法对关系都是有效的。因而有子关系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的并、交、差、余(补)等运算。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若RS，则称R为S的子关系。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若A 为有限集，R为S的子关系，则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从关系图角度：R关系图中有的弧，S中一定有；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关系矩阵角度：M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为1的地方M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一定为1。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Ｓ：A上的小于等于关系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则RS。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49580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三、关系作为集合的运算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1520" y="548680"/>
            <a:ext cx="8763000" cy="611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则有如下运算：</a:t>
            </a:r>
            <a:endParaRPr lang="zh-CN" altLang="en-US" sz="33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1、关系的交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对任意x，yA，有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x(R∩S)y   iff (x,y)R∩S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(x,y)R并且(x,y)S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因此，R∩S={(x,y)|xA, yA,xRy且xSy}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R：A上的大于等于关系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A上的小于等于关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则R ∩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55864" y="980728"/>
            <a:ext cx="8763000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x(R∪S)y   iff  (x,y) R ∪ 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(x,y) R或(x,y) 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xRy或xSy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∪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,xRy或xSy}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则R ∪ S： 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、关系的并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804" y="1035050"/>
            <a:ext cx="8763000" cy="5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(R-S)y iff  (x,y) R-S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-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,xRy并且xSy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、关系的余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     y  iff (x,y) 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iff  xR 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    =A</a:t>
            </a:r>
            <a:r>
              <a:rPr lang="zh-CN" altLang="en-US" sz="3300" dirty="0">
                <a:latin typeface="Times New Roman" panose="02020603050405020304" pitchFamily="18" charset="0"/>
              </a:rPr>
              <a:t>×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A-R 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,xRy}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8036052" y="2184960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042988" y="3717925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r:id="rId4" imgW="166327" imgH="191916" progId="Equation.3">
                  <p:embed/>
                </p:oleObj>
              </mc:Choice>
              <mc:Fallback>
                <p:oleObj r:id="rId4" imgW="166327" imgH="1919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7925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4701"/>
              </p:ext>
            </p:extLst>
          </p:nvPr>
        </p:nvGraphicFramePr>
        <p:xfrm>
          <a:off x="3763961" y="3716773"/>
          <a:ext cx="461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r:id="rId6" imgW="166327" imgH="191916" progId="Equation.3">
                  <p:embed/>
                </p:oleObj>
              </mc:Choice>
              <mc:Fallback>
                <p:oleObj r:id="rId6" imgW="166327" imgH="1919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1" y="3716773"/>
                        <a:ext cx="461963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2765425" y="4186238"/>
            <a:ext cx="474663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878013" y="4725988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r:id="rId7" imgW="166327" imgH="191916" progId="Equation.3">
                  <p:embed/>
                </p:oleObj>
              </mc:Choice>
              <mc:Fallback>
                <p:oleObj r:id="rId7" imgW="166327" imgH="1919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725988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7859713" y="4706938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82973" y="1645210"/>
            <a:ext cx="4746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、关系的差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1" grpId="0" animBg="1"/>
      <p:bldP spid="21513" grpId="0" animBg="1"/>
      <p:bldP spid="215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84262"/>
            <a:ext cx="8686800" cy="540543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设R是集合A上的一个关系。令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           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 ={(y, 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并且有xRy}，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则称关系R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为关系R的逆。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xR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y iff 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 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iff yRx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集合表示中将R中每个有序对的顺序颠倒得到R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将R的关系图中每条有向弧的方向反过来就得到R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的关系图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zh-CN" sz="3300" b="1" dirty="0" smtClean="0">
                <a:sym typeface="Symbol" panose="05050102010706020507" pitchFamily="18" charset="2"/>
              </a:rPr>
              <a:t>为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的转置矩阵</a:t>
            </a:r>
            <a:endParaRPr lang="zh-CN" altLang="zh-CN" sz="33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、逆关系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08425"/>
            <a:ext cx="8569325" cy="399278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一、关系的定义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二、关系的表示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三、关系作为集合的运算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四、几种特殊关系及特点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五、闭包运算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关系的基本概念及其性质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244" y="764704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例.小于关系的逆关系是大于关系，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大于关系的逆关系是小于关系，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相等关系的逆关系仍是相等关系。 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A={a, b, c, d}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={(a,b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a,c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b,d)},则</a:t>
            </a:r>
            <a:b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= {(b,a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d,b)}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915400" cy="518477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设R，S是集合A上的两个关系，令R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S={(x,y)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A且存在z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A使得xRz，zSy}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称关系R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S为关系R和S的</a:t>
            </a:r>
            <a:r>
              <a:rPr lang="zh-CN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乘积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或合成。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endParaRPr lang="en-US" altLang="zh-CN" sz="3300" b="1" dirty="0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例.兄弟关系和父子关系的乘积是叔侄关系， 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姐妹关系和母子关系的乘积是姨与外甥关系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>
                <a:latin typeface="宋体" panose="02010600030101010101" pitchFamily="2" charset="-122"/>
              </a:rPr>
              <a:t>注：关系定义的扩展</a:t>
            </a:r>
            <a:r>
              <a:rPr lang="zh-CN" altLang="zh-CN" sz="33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、关系的乘积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60350"/>
            <a:ext cx="8686800" cy="64817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latin typeface="宋体" panose="02010600030101010101" pitchFamily="2" charset="-122"/>
              </a:rPr>
              <a:t>例.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A={1, 2, 3}, A上的关系 R和S ：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R={(1,2),(2,1),(2,3)}，S={ (1,2),(2,1),(3,2),(3,3)}，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则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 ={ (1,1),(2,2),(2,3)}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还可使用关系图或关系矩阵求解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在关系矩阵中,若对{0,1}中的元素的加法使用逻辑加,则对A上的任意的关系R,S,都有:</a:t>
            </a:r>
          </a:p>
          <a:p>
            <a:pPr marL="0" indent="0" algn="ctr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=M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</a:t>
            </a:r>
            <a:endParaRPr lang="en-US" altLang="zh-CN" b="1" baseline="-25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Tx/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 ={ (1,1), (1,3),(2,2) ,(3,1),(3,3)}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A={1,2,3},R={(1,2),(1,3)}, S={(1,1)},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结论1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关系的乘法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不满足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交换律。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2473"/>
            <a:ext cx="8686800" cy="549381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结论</a:t>
            </a:r>
            <a:r>
              <a:rPr lang="en-US" altLang="zh-CN" sz="3300" b="1" dirty="0"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关系的乘法满足结合律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754562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上的三个关系， 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T=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分析：因为关系的乘积仍是集合，要证明集合相等，就要证明集合互为包含，我们首先证明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，再证明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(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9088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28700"/>
            <a:ext cx="8686800" cy="54451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同样对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，必存在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故由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知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再由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T),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从而，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7900"/>
            <a:ext cx="8686800" cy="5399088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y)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同样对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，必存在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故由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知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再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Ty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从而，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因此，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T=R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10600" cy="7620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上任意的关系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R= R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01613" y="1628775"/>
            <a:ext cx="8763000" cy="4651375"/>
            <a:chOff x="0" y="0"/>
            <a:chExt cx="13800" cy="732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800" cy="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latin typeface="Times New Roman" panose="02020603050405020304" pitchFamily="18" charset="0"/>
                </a:rPr>
                <a:t>由于关系的乘法运算满足结合律，因此可以用“幂”表示集合</a:t>
              </a:r>
              <a:r>
                <a:rPr lang="en-US" altLang="zh-CN" sz="3600">
                  <a:latin typeface="Times New Roman" panose="02020603050405020304" pitchFamily="18" charset="0"/>
                </a:rPr>
                <a:t>A</a:t>
              </a:r>
              <a:r>
                <a:rPr lang="zh-CN" altLang="en-US" sz="3600">
                  <a:latin typeface="Times New Roman" panose="02020603050405020304" pitchFamily="18" charset="0"/>
                </a:rPr>
                <a:t>上同一个关系的乘积，有：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•R 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•••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zh-CN" altLang="en-US" sz="3600">
                  <a:latin typeface="Times New Roman" panose="02020603050405020304" pitchFamily="18" charset="0"/>
                </a:rPr>
                <a:t/>
              </a:r>
              <a:br>
                <a:rPr lang="zh-CN" altLang="en-US" sz="3600">
                  <a:latin typeface="Times New Roman" panose="02020603050405020304" pitchFamily="18" charset="0"/>
                </a:rPr>
              </a:br>
              <a:r>
                <a:rPr lang="zh-CN" altLang="en-US" sz="3600">
                  <a:latin typeface="Times New Roman" panose="02020603050405020304" pitchFamily="18" charset="0"/>
                </a:rPr>
                <a:t>                                    </a:t>
              </a:r>
              <a:r>
                <a:rPr lang="en-US" altLang="zh-CN" sz="3600">
                  <a:latin typeface="Times New Roman" panose="02020603050405020304" pitchFamily="18" charset="0"/>
                </a:rPr>
                <a:t>n</a:t>
              </a:r>
              <a:endParaRPr lang="zh-CN" altLang="en-US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:    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=I</a:t>
              </a:r>
              <a:r>
                <a:rPr lang="en-US" altLang="zh-CN" sz="36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</a:rPr>
                <a:t>                    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，其中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n∈N</a:t>
              </a:r>
            </a:p>
          </p:txBody>
        </p:sp>
        <p:sp>
          <p:nvSpPr>
            <p:cNvPr id="51206" name="AutoShape 7"/>
            <p:cNvSpPr>
              <a:spLocks/>
            </p:cNvSpPr>
            <p:nvPr/>
          </p:nvSpPr>
          <p:spPr bwMode="auto">
            <a:xfrm>
              <a:off x="3290" y="5443"/>
              <a:ext cx="467" cy="1440"/>
            </a:xfrm>
            <a:prstGeom prst="leftBrace">
              <a:avLst>
                <a:gd name="adj1" fmla="val 25696"/>
                <a:gd name="adj2" fmla="val 50000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AutoShape 6"/>
          <p:cNvSpPr>
            <a:spLocks/>
          </p:cNvSpPr>
          <p:nvPr/>
        </p:nvSpPr>
        <p:spPr bwMode="auto">
          <a:xfrm rot="5400000">
            <a:off x="4410075" y="2941638"/>
            <a:ext cx="466725" cy="2016125"/>
          </a:xfrm>
          <a:prstGeom prst="rightBrace">
            <a:avLst>
              <a:gd name="adj1" fmla="val 43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1.2.1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686800" cy="5256212"/>
          </a:xfrm>
          <a:noFill/>
        </p:spPr>
        <p:txBody>
          <a:bodyPr/>
          <a:lstStyle/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,m,n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为任意的自然数，那么，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mn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宋体" panose="02010600030101010101" pitchFamily="2" charset="-122"/>
              </a:rPr>
              <a:t>任给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m+0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宋体" panose="02010600030101010101" pitchFamily="2" charset="-122"/>
              </a:rPr>
              <a:t>，那么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)=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       =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m+(n+1)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823912"/>
          </a:xfrm>
        </p:spPr>
        <p:txBody>
          <a:bodyPr/>
          <a:lstStyle/>
          <a:p>
            <a:pPr algn="l" eaLnBrk="1" hangingPunct="1"/>
            <a:endParaRPr lang="zh-CN" altLang="zh-CN" sz="4800" b="1" smtClean="0"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2562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endParaRPr lang="en-US" altLang="zh-CN" sz="3600" b="1" baseline="30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证明：任给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1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br>
              <a:rPr lang="zh-CN" altLang="en-US" sz="3600" b="1" dirty="0" smtClean="0">
                <a:latin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</a:rPr>
              <a:t>那么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m(n+1)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052513"/>
            <a:ext cx="8686800" cy="5043487"/>
          </a:xfrm>
          <a:blipFill rotWithShape="0">
            <a:blip r:embed="rId2"/>
            <a:stretch>
              <a:fillRect l="-2175" t="-1451" r="-7368" b="-108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1.2.2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44687"/>
            <a:ext cx="8785100" cy="5796681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 设A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是n个集合， 集合A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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的一个子集 F 称为A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n元关系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zh-CN" b="1" dirty="0" smtClean="0">
                <a:latin typeface="宋体" panose="02010600030101010101" pitchFamily="2" charset="-122"/>
              </a:rPr>
              <a:t>特别地，集合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的一个子集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，称为集合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二元关系</a:t>
            </a:r>
            <a:r>
              <a:rPr lang="zh-CN" altLang="zh-CN" b="1" dirty="0" smtClean="0">
                <a:latin typeface="宋体" panose="02010600030101010101" pitchFamily="2" charset="-122"/>
              </a:rPr>
              <a:t>，简称为关系。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对于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R是A与B上的一个二元关系，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R，</a:t>
            </a:r>
            <a:r>
              <a:rPr lang="zh-CN" altLang="zh-CN" b="1" dirty="0" smtClean="0">
                <a:latin typeface="宋体" panose="02010600030101010101" pitchFamily="2" charset="-122"/>
              </a:rPr>
              <a:t>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；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没有关系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B=A</a:t>
            </a:r>
            <a:r>
              <a:rPr lang="zh-CN" altLang="zh-CN" b="1" dirty="0" smtClean="0">
                <a:latin typeface="宋体" panose="02010600030101010101" pitchFamily="2" charset="-122"/>
              </a:rPr>
              <a:t>，则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称为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上的二元关系。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7950002" y="5085184"/>
            <a:ext cx="36195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一、关系的定义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上的关系，若存在自然数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j(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，则有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(2)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1.2.3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64612" cy="48244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dirty="0"/>
              <a:t>方法</a:t>
            </a:r>
            <a:r>
              <a:rPr lang="en-US" altLang="zh-CN" sz="3600" dirty="0"/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k, 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是可变的自然数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数学归纳法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是任意自然数，对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归纳：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i+0×p+m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i+1×p+m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i+j-i+m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时成立，即：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的时候，有：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+(k+1)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i+kp+j-i+m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4970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dirty="0" smtClean="0"/>
              <a:t>方法</a:t>
            </a:r>
            <a:r>
              <a:rPr lang="en-US" altLang="zh-CN" sz="3600" dirty="0" smtClean="0"/>
              <a:t>2:</a:t>
            </a:r>
            <a:endParaRPr lang="zh-CN" altLang="en-US" sz="3600" dirty="0" smtClean="0"/>
          </a:p>
        </p:txBody>
      </p:sp>
      <p:pic>
        <p:nvPicPr>
          <p:cNvPr id="583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80645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82550"/>
            <a:ext cx="7772400" cy="708025"/>
          </a:xfrm>
          <a:noFill/>
        </p:spPr>
        <p:txBody>
          <a:bodyPr/>
          <a:lstStyle/>
          <a:p>
            <a:pPr eaLnBrk="1" hangingPunct="1"/>
            <a:r>
              <a:rPr lang="zh-CN" altLang="zh-CN" sz="4000" smtClean="0"/>
              <a:t>综合思考题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784225"/>
            <a:ext cx="8423275" cy="3581400"/>
          </a:xfrm>
          <a:noFill/>
        </p:spPr>
        <p:txBody>
          <a:bodyPr/>
          <a:lstStyle/>
          <a:p>
            <a:pPr marL="0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表示工人的集合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 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表示工作的集合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. 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    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0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aA,bB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分配去做工作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上的二元关系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A,a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请用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表示关系 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R,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 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同样工作且能友好相处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9389" y="4365625"/>
            <a:ext cx="85690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</a:rPr>
              <a:t>因为R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是A到B的二元关系,故R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</a:rPr>
              <a:t>表示B到A的二元关系, 则R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表示从A到A的二元关系,即由分配做同一样工作的两个人构成的序偶的全体.因此R=</a:t>
            </a:r>
            <a:r>
              <a:rPr lang="zh-CN" altLang="en-US" sz="3000" dirty="0">
                <a:latin typeface="Times New Roman" panose="02020603050405020304" pitchFamily="18" charset="0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-R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68263"/>
            <a:ext cx="8686800" cy="706438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四、几种特殊关系及特点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447"/>
            <a:ext cx="8686800" cy="590391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、自反关系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称为是自反的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反身的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，如果对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每一个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A={a, b, c}, 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c,c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？非空集合上的空关系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空集合上的空关系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√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） </a:t>
            </a: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    全域关系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、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    相等关系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  <a:endParaRPr lang="zh-CN" altLang="en-US" sz="3300" b="1" baseline="-30000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？大于关系、父子关系（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330825"/>
          </a:xfrm>
          <a:noFill/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自反性特点：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是自反的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I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 </a:t>
            </a:r>
            <a:r>
              <a:rPr lang="en-US" altLang="zh-CN" sz="4000" b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R</a:t>
            </a:r>
            <a:r>
              <a:rPr lang="en-US" altLang="zh-CN" sz="4000" b="1" baseline="30000" smtClean="0">
                <a:latin typeface="Times New Roman" panose="02020603050405020304" pitchFamily="18" charset="0"/>
              </a:rPr>
              <a:t>-1</a:t>
            </a:r>
            <a:r>
              <a:rPr lang="zh-CN" altLang="en-US" sz="4000" b="1" smtClean="0">
                <a:latin typeface="宋体" panose="02010600030101010101" pitchFamily="2" charset="-122"/>
              </a:rPr>
              <a:t>是自反的</a:t>
            </a:r>
            <a:r>
              <a:rPr lang="zh-CN" altLang="en-US" sz="4000" b="1" smtClean="0"/>
              <a:t>。</a:t>
            </a:r>
            <a:endParaRPr lang="zh-CN" altLang="en-US" sz="40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有自反性，当且仅当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的关系图中每一点均有到自身的弧。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 b="1" smtClean="0"/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的关系矩阵的主对角线元素都为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1</a:t>
            </a:r>
            <a:r>
              <a:rPr lang="zh-CN" altLang="en-US" sz="4000" b="1" smtClean="0"/>
              <a:t>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具有自反性。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反自反关系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irreflexive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58813"/>
            <a:ext cx="8686800" cy="5865812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称为反自反的，如果对任意的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均不成立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。或者说对任意的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，都有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A={a, b, c}, 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上的关系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）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？空关系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、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全域关系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|A|&gt;0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en-US" altLang="zh-CN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）、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相等关系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|A|&gt;0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en-US" altLang="zh-CN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？小于关系（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2916238" y="1700213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20725"/>
            <a:ext cx="7989888" cy="4652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反自反性特点：</a:t>
            </a:r>
            <a:endParaRPr lang="zh-CN" altLang="en-US" sz="3600" b="1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是反自反的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I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R=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有反自反性，当且仅当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的关系图中每一点均没有到自身的弧。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40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的关系矩阵的主对角线元素都为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0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具有反自反性。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50838"/>
            <a:ext cx="40386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/>
              <a:t>讨论：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25950"/>
          </a:xfrm>
        </p:spPr>
        <p:txBody>
          <a:bodyPr/>
          <a:lstStyle/>
          <a:p>
            <a:pPr eaLnBrk="1" hangingPunct="1"/>
            <a:r>
              <a:rPr lang="zh-CN" altLang="zh-CN" sz="3600" b="1" smtClean="0">
                <a:latin typeface="Times New Roman" panose="02020603050405020304" pitchFamily="18" charset="0"/>
              </a:rPr>
              <a:t>是否存在既具有自反性，又具有反自反性的关系？</a:t>
            </a: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zh-CN" altLang="zh-CN" sz="3600" b="1" smtClean="0">
                <a:latin typeface="Times New Roman" panose="02020603050405020304" pitchFamily="18" charset="0"/>
              </a:rPr>
              <a:t>是否存在既不具有自反性，又不具有反自反性的关系？</a:t>
            </a: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   </a:t>
            </a:r>
          </a:p>
        </p:txBody>
      </p:sp>
      <p:pic>
        <p:nvPicPr>
          <p:cNvPr id="65540" name="Picture 4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50838"/>
            <a:ext cx="4038600" cy="823912"/>
          </a:xfrm>
          <a:noFill/>
        </p:spPr>
        <p:txBody>
          <a:bodyPr/>
          <a:lstStyle/>
          <a:p>
            <a:pPr algn="l" eaLnBrk="1" hangingPunct="1"/>
            <a:r>
              <a:rPr lang="zh-CN" altLang="zh-CN" sz="4800" b="1" smtClean="0"/>
              <a:t>讨论：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2595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是否存在既具有自反性，又具有反自反性的关系？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空集上的空关系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是否存在既不具有自反性，又不具有反自反性的关系？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},R={(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)}</a:t>
            </a:r>
          </a:p>
        </p:txBody>
      </p:sp>
      <p:pic>
        <p:nvPicPr>
          <p:cNvPr id="6758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4006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1. 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A的任一子集都是A上的一个关系。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2. 若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=n，则A上的关系有        个。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3. A上有三个特殊关系，即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空关系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全域关系E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相等关系I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={(x,x)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A}。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4.     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4577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38004"/>
              </p:ext>
            </p:extLst>
          </p:nvPr>
        </p:nvGraphicFramePr>
        <p:xfrm>
          <a:off x="5464969" y="1761930"/>
          <a:ext cx="6111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r:id="rId4" imgW="229998" imgH="217220" progId="Equation.3">
                  <p:embed/>
                </p:oleObj>
              </mc:Choice>
              <mc:Fallback>
                <p:oleObj r:id="rId4" imgW="229998" imgH="2172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9" y="1761930"/>
                        <a:ext cx="611187" cy="5857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42988" y="5180013"/>
          <a:ext cx="4727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r:id="rId6" imgW="1424874" imgH="241720" progId="Equation.3">
                  <p:embed/>
                </p:oleObj>
              </mc:Choice>
              <mc:Fallback>
                <p:oleObj r:id="rId6" imgW="1424874" imgH="241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80013"/>
                        <a:ext cx="4727575" cy="8143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关系的特点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115888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对称关系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830263"/>
            <a:ext cx="86868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集合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上的关系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宋体" panose="02010600030101010101" pitchFamily="2" charset="-122"/>
              </a:rPr>
              <a:t>称为对称的，如果</a:t>
            </a:r>
            <a:r>
              <a:rPr lang="en-US" altLang="zh-CN" b="1" smtClean="0">
                <a:latin typeface="Times New Roman" panose="02020603050405020304" pitchFamily="18" charset="0"/>
              </a:rPr>
              <a:t>xRy</a:t>
            </a:r>
            <a:r>
              <a:rPr lang="zh-CN" altLang="en-US" b="1" smtClean="0">
                <a:latin typeface="宋体" panose="02010600030101010101" pitchFamily="2" charset="-122"/>
              </a:rPr>
              <a:t>，则</a:t>
            </a:r>
            <a:r>
              <a:rPr lang="en-US" altLang="zh-CN" b="1" smtClean="0">
                <a:latin typeface="Times New Roman" panose="02020603050405020304" pitchFamily="18" charset="0"/>
              </a:rPr>
              <a:t>yRx</a:t>
            </a:r>
            <a:r>
              <a:rPr lang="zh-CN" altLang="en-US" b="1" smtClean="0">
                <a:latin typeface="宋体" panose="02010600030101010101" pitchFamily="2" charset="-122"/>
              </a:rPr>
              <a:t>。其中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例：</a:t>
            </a:r>
            <a:r>
              <a:rPr lang="en-US" altLang="zh-CN" b="1" smtClean="0">
                <a:latin typeface="Times New Roman" panose="02020603050405020304" pitchFamily="18" charset="0"/>
              </a:rPr>
              <a:t>A={a, b, c}, A</a:t>
            </a:r>
            <a:r>
              <a:rPr lang="zh-CN" altLang="en-US" b="1" smtClean="0">
                <a:latin typeface="Times New Roman" panose="02020603050405020304" pitchFamily="18" charset="0"/>
              </a:rPr>
              <a:t>上的关系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={(a,a),(a,b),(b,a),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(b,c)</a:t>
            </a:r>
            <a:r>
              <a:rPr lang="en-US" altLang="zh-CN" b="1" smtClean="0">
                <a:latin typeface="Times New Roman" panose="02020603050405020304" pitchFamily="18" charset="0"/>
              </a:rPr>
              <a:t>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smtClean="0"/>
              <a:t>×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={(a,a),(b,b),(c,b),(b,c),(a,c),(c,a)}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	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R</a:t>
            </a:r>
            <a:r>
              <a:rPr lang="en-US" altLang="zh-CN" b="1" baseline="-2500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={(a, a)}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  <a:endParaRPr lang="zh-CN" altLang="en-US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空关系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smtClean="0">
                <a:latin typeface="Times New Roman" panose="02020603050405020304" pitchFamily="18" charset="0"/>
              </a:rPr>
              <a:t> 、全域关系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 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、相等关系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  <a:endParaRPr lang="zh-CN" altLang="en-US" b="1" baseline="-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同学关系，朋友关系，打架关系，同桌关系（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父子关系，小于关系（</a:t>
            </a:r>
            <a:r>
              <a:rPr lang="en-US" altLang="zh-CN" sz="2800" b="1" smtClean="0"/>
              <a:t>×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424863" cy="5691187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对称性特点：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是对称的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有对称性，当且仅当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的关系图中不同的两点间</a:t>
            </a:r>
            <a:r>
              <a:rPr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若有弧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相连则必定是成对出现的。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的关系矩阵为</a:t>
            </a:r>
            <a:r>
              <a:rPr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矩阵，则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具有对称性。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5263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antisymmetric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869950"/>
            <a:ext cx="8686800" cy="5799138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集合</a:t>
            </a:r>
            <a:r>
              <a:rPr lang="zh-CN" altLang="en-US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上的关系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称为是反对称的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如果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xRy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yRx</a:t>
            </a:r>
            <a:r>
              <a:rPr lang="zh-CN" altLang="en-US" b="1" dirty="0" smtClean="0">
                <a:latin typeface="宋体" panose="02010600030101010101" pitchFamily="2" charset="-122"/>
              </a:rPr>
              <a:t>，则必有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x=y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或者说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如果xRy</a:t>
            </a:r>
            <a:r>
              <a:rPr lang="zh-CN" altLang="en-US" b="1" dirty="0" smtClean="0">
                <a:latin typeface="宋体" panose="02010600030101010101" pitchFamily="2" charset="-122"/>
              </a:rPr>
              <a:t>且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 ，</a:t>
            </a:r>
            <a:r>
              <a:rPr lang="zh-CN" altLang="en-US" b="1" dirty="0" smtClean="0">
                <a:latin typeface="宋体" panose="02010600030101010101" pitchFamily="2" charset="-122"/>
              </a:rPr>
              <a:t>则必有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yRx。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dirty="0" smtClean="0">
                <a:latin typeface="Times New Roman" panose="02020603050405020304" pitchFamily="18" charset="0"/>
              </a:rPr>
              <a:t>例：A={a, b, c}, A上的关系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={(a,a),(a,b),(b,c)} 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={(a,a),(b,b),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(c,b),(b,c)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,(c,a)} 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R</a:t>
            </a:r>
            <a:r>
              <a:rPr lang="zh-CN" altLang="en-US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={(a, a)}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空关系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、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</a:rPr>
              <a:t>全域关系E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|A|&gt;1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、相等关系I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同学关系，相似关系（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小于等于关系，父子关系（</a:t>
            </a:r>
            <a:r>
              <a:rPr lang="zh-CN" altLang="en-US" sz="3000" b="1" dirty="0" smtClean="0"/>
              <a:t>√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H="1">
            <a:off x="8172450" y="134143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569325" cy="6481762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反对称性特点：</a:t>
            </a:r>
            <a:endParaRPr lang="zh-CN" altLang="en-US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是反对称的</a:t>
            </a:r>
            <a:r>
              <a:rPr lang="zh-CN" altLang="en-US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</a:rPr>
              <a:t>-1</a:t>
            </a:r>
            <a:r>
              <a:rPr lang="en-US" altLang="zh-CN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I</a:t>
            </a:r>
            <a:r>
              <a:rPr lang="en-US" altLang="zh-CN" sz="3600" b="1" baseline="-25000" dirty="0" smtClean="0">
                <a:solidFill>
                  <a:schemeClr val="tx2"/>
                </a:solidFill>
              </a:rPr>
              <a:t>A </a:t>
            </a:r>
            <a:r>
              <a:rPr lang="zh-CN" altLang="en-US" sz="3600" b="1" dirty="0" smtClean="0"/>
              <a:t>。</a:t>
            </a:r>
            <a:endParaRPr lang="en-US" altLang="zh-CN" sz="3600" b="1" baseline="-25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有反对称性，当且仅当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的关系图中，若任意两个不同点之间的有向弧都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不成对</a:t>
            </a:r>
            <a:r>
              <a:rPr lang="zh-CN" altLang="en-US" sz="3600" b="1" dirty="0" smtClean="0"/>
              <a:t>出现。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500" b="1" dirty="0" smtClean="0"/>
              <a:t>在</a:t>
            </a:r>
            <a:r>
              <a:rPr lang="en-US" altLang="zh-CN" sz="3500" b="1" dirty="0" smtClean="0"/>
              <a:t>R</a:t>
            </a:r>
            <a:r>
              <a:rPr lang="zh-CN" altLang="en-US" sz="3500" b="1" dirty="0" smtClean="0"/>
              <a:t>的关系矩阵中，若以主对角线为对称的元素都不同时为</a:t>
            </a:r>
            <a:r>
              <a:rPr lang="en-US" altLang="zh-CN" sz="3500" b="1" dirty="0" smtClean="0"/>
              <a:t>1</a:t>
            </a:r>
            <a:r>
              <a:rPr lang="zh-CN" altLang="en-US" sz="3500" b="1" dirty="0" smtClean="0"/>
              <a:t>，则</a:t>
            </a:r>
            <a:r>
              <a:rPr lang="en-US" altLang="zh-CN" sz="3500" b="1" dirty="0" smtClean="0"/>
              <a:t>R</a:t>
            </a:r>
            <a:r>
              <a:rPr lang="zh-CN" altLang="en-US" sz="3500" b="1" dirty="0" smtClean="0"/>
              <a:t>具有反对称性。</a:t>
            </a:r>
            <a:endParaRPr lang="en-US" altLang="zh-CN" sz="35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/>
              <a:t>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425"/>
            <a:ext cx="8785225" cy="6477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是反对称的，当且仅当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82" y="768350"/>
            <a:ext cx="8209036" cy="55451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证明：若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是空关系，结论显然成立。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不是空关系，先证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 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否则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而且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即，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(y, x) ∈R, 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则由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是反对称的，知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x=y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，故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/>
              <a:t>。</a:t>
            </a:r>
            <a:endParaRPr lang="en-US" altLang="zh-CN" sz="33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640763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再证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yRx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R, 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故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 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再由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，因此，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x=y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所以，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425"/>
            <a:ext cx="8785225" cy="6477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是反对称的，当且仅当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7563"/>
            <a:ext cx="40386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讨论：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686800" cy="51450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3600" b="1" smtClean="0">
                <a:latin typeface="Times New Roman" panose="02020603050405020304" pitchFamily="18" charset="0"/>
              </a:rPr>
              <a:t>是否存在既具有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性，又具有</a:t>
            </a:r>
            <a:r>
              <a:rPr lang="zh-CN" altLang="zh-CN" sz="3600" b="1" smtClean="0">
                <a:latin typeface="宋体" panose="02010600030101010101" pitchFamily="2" charset="-122"/>
              </a:rPr>
              <a:t>反对称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600" b="1" smtClean="0">
                <a:latin typeface="Times New Roman" panose="02020603050405020304" pitchFamily="18" charset="0"/>
              </a:rPr>
              <a:t>是否存在既不具有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性，又不具有反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性的关系？</a:t>
            </a:r>
            <a:endParaRPr lang="en-US" altLang="zh-CN" sz="36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smtClean="0">
                <a:solidFill>
                  <a:srgbClr val="FFFFFF"/>
                </a:solidFill>
              </a:rPr>
              <a:t>集合</a:t>
            </a:r>
            <a:r>
              <a:rPr lang="en-US" altLang="zh-CN" sz="3600" b="1" smtClean="0">
                <a:solidFill>
                  <a:srgbClr val="FFFFFF"/>
                </a:solidFill>
              </a:rPr>
              <a:t>A</a:t>
            </a:r>
            <a:r>
              <a:rPr lang="zh-CN" altLang="en-US" sz="3600" b="1" smtClean="0">
                <a:solidFill>
                  <a:srgbClr val="FFFFFF"/>
                </a:solidFill>
              </a:rPr>
              <a:t>有</a:t>
            </a:r>
            <a:r>
              <a:rPr lang="en-US" altLang="zh-CN" sz="3600" b="1" smtClean="0">
                <a:solidFill>
                  <a:srgbClr val="FFFFFF"/>
                </a:solidFill>
              </a:rPr>
              <a:t>n</a:t>
            </a:r>
            <a:r>
              <a:rPr lang="zh-CN" altLang="en-US" sz="3600" b="1" smtClean="0">
                <a:solidFill>
                  <a:srgbClr val="FFFFFF"/>
                </a:solidFill>
              </a:rPr>
              <a:t>个元素，则</a:t>
            </a:r>
            <a:r>
              <a:rPr lang="en-US" altLang="zh-CN" sz="3600" b="1" smtClean="0">
                <a:solidFill>
                  <a:srgbClr val="FFFFFF"/>
                </a:solidFill>
              </a:rPr>
              <a:t>A</a:t>
            </a:r>
            <a:r>
              <a:rPr lang="zh-CN" altLang="en-US" sz="3600" b="1" smtClean="0">
                <a:solidFill>
                  <a:srgbClr val="FFFFFF"/>
                </a:solidFill>
              </a:rPr>
              <a:t>上有多少个即具有对称性有具有反对称性的关系？</a:t>
            </a:r>
            <a:endParaRPr lang="zh-CN" altLang="zh-CN" sz="3600" b="1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4756" name="Picture 4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88913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86800" cy="5145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性，又具有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反对称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/>
              <a:t>的任意子集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是否存在既不具有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性，又不具有反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A={a, b, c},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R={(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)}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600" b="1" dirty="0" smtClean="0"/>
              <a:t>集合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有</a:t>
            </a:r>
            <a:r>
              <a:rPr lang="en-US" altLang="zh-CN" sz="3600" b="1" dirty="0" smtClean="0"/>
              <a:t>n</a:t>
            </a:r>
            <a:r>
              <a:rPr lang="zh-CN" altLang="en-US" sz="3600" b="1" dirty="0" smtClean="0"/>
              <a:t>个元素，则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上有多少个即具有对称性有具有反对称性的关系？</a:t>
            </a:r>
            <a:r>
              <a:rPr lang="en-US" altLang="zh-CN" sz="36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600" kern="1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7563"/>
            <a:ext cx="40386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讨论：</a:t>
            </a:r>
          </a:p>
        </p:txBody>
      </p:sp>
      <p:pic>
        <p:nvPicPr>
          <p:cNvPr id="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88913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5888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、  传递关系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</a:rPr>
              <a:t>transitive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4704"/>
            <a:ext cx="8686800" cy="5805488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称为是传递的，如果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yRz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，则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其中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A={a, b, c}, 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c,b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c,a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数的大于关系、小于关系（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集合</a:t>
            </a:r>
            <a:r>
              <a:rPr lang="zh-CN" altLang="en-US" sz="3300" b="1" dirty="0">
                <a:latin typeface="Times New Roman" panose="02020603050405020304" pitchFamily="18" charset="0"/>
              </a:rPr>
              <a:t>的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包含关系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真包含关系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300" b="1" dirty="0">
                <a:solidFill>
                  <a:srgbClr val="FFFFFF"/>
                </a:solidFill>
              </a:rPr>
              <a:t>√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朋友关系，父子关系（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、全域关系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、相等关系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424863" cy="5805488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传递性特点：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具有传递性</a:t>
            </a:r>
            <a:r>
              <a:rPr lang="zh-CN" altLang="en-US" sz="40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有传递性，当且仅当对于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的关系图中的任意三点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a,b,c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，不存在这样的情形：有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的有向弧，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的有向弧，但无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 b="1" dirty="0" smtClean="0"/>
              <a:t>如果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M(R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/>
              <a:t>中某元素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4000" b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4000" b="1" dirty="0" smtClean="0"/>
              <a:t>，那么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M(R)</a:t>
            </a:r>
            <a:r>
              <a:rPr lang="zh-CN" altLang="en-US" sz="4000" b="1" dirty="0" smtClean="0"/>
              <a:t>相应位置元素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4000" b="1" dirty="0" smtClean="0"/>
              <a:t>也一定为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/>
              <a:t>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具有传递性。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6913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设A={1,2,3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A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(1,1),(1,2),(1,3),(2,1),(2,2,),(2,3),(3,1),(3,2),(3,3)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={(2,1),(3,1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3,2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R1={(x,y)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x&gt;y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R2={(1,1),(2,2),(3,3)}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| y}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R3={(1,1),(1,2),(1,3),(2,2),(3,3)}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R4={(1,1), (1,2)}</a:t>
            </a:r>
          </a:p>
          <a:p>
            <a:pPr marL="0" indent="0">
              <a:buNone/>
            </a:pPr>
            <a:endParaRPr lang="zh-CN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938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992888" cy="42484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R1={(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是否具有传递性？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是非空有限集合，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•R| |R|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，对吗？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5970"/>
            <a:ext cx="8713787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？思考</a:t>
            </a:r>
          </a:p>
        </p:txBody>
      </p:sp>
    </p:spTree>
    <p:extLst>
      <p:ext uri="{BB962C8B-B14F-4D97-AF65-F5344CB8AC3E}">
        <p14:creationId xmlns:p14="http://schemas.microsoft.com/office/powerpoint/2010/main" val="39867997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6926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1.2.4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5538"/>
            <a:ext cx="8964612" cy="532923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具有传递性的充要条件是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证明：必要性。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，于是存在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zRy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是传递的，所以有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充分性。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如果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yRz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，故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。所以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具有传递性。</a:t>
            </a:r>
            <a:endParaRPr lang="zh-CN" altLang="en-US" sz="3600" b="1" baseline="-25000" dirty="0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5970"/>
            <a:ext cx="8713787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？思考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47211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上关系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是传递的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当且仅当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对所有</a:t>
            </a:r>
          </a:p>
          <a:p>
            <a:pPr eaLnBrk="1" hangingPunct="1">
              <a:buFontTx/>
              <a:buNone/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   n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40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endParaRPr lang="zh-CN" altLang="en-US" sz="4000" b="1" baseline="-25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4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提示：充分性易证；</a:t>
            </a: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采用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数学归纳法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证明必要性，即当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是传递的，对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40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进行归纳，证明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16013" y="-163513"/>
            <a:ext cx="7200900" cy="74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latin typeface="Times New Roman" panose="02020603050405020304" pitchFamily="18" charset="0"/>
              </a:rPr>
              <a:t>关系的性质总结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/>
        </p:nvGraphicFramePr>
        <p:xfrm>
          <a:off x="287338" y="549275"/>
          <a:ext cx="8856662" cy="6111876"/>
        </p:xfrm>
        <a:graphic>
          <a:graphicData uri="http://schemas.openxmlformats.org/drawingml/2006/table">
            <a:tbl>
              <a:tblPr/>
              <a:tblGrid>
                <a:gridCol w="857250"/>
                <a:gridCol w="1360487"/>
                <a:gridCol w="1479550"/>
                <a:gridCol w="1589088"/>
                <a:gridCol w="1641475"/>
                <a:gridCol w="1928812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任取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(a,a)R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任取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(a,a)R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(b,a)R,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(b,c)R,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(a,c)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∩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∩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图中每个结点都有自回路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图中每个结点都无自回路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任意两个不同结点间要么没有弧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要么有一对方向相反的弧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任意两个不同结点间至多有一条弧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主对角线上全为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主对角线上全为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以主对角线为对称的元素不同时为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中某元素为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中相应位置元素也一定为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1"/>
          <p:cNvSpPr>
            <a:spLocks noChangeArrowheads="1"/>
          </p:cNvSpPr>
          <p:nvPr/>
        </p:nvSpPr>
        <p:spPr bwMode="auto">
          <a:xfrm>
            <a:off x="0" y="115888"/>
            <a:ext cx="9078913" cy="6553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63491" name="Text Box 22"/>
          <p:cNvSpPr txBox="1">
            <a:spLocks noChangeArrowheads="1"/>
          </p:cNvSpPr>
          <p:nvPr/>
        </p:nvSpPr>
        <p:spPr bwMode="auto">
          <a:xfrm>
            <a:off x="395288" y="1301750"/>
            <a:ext cx="84264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1</a:t>
            </a:r>
            <a:r>
              <a:rPr lang="en-US" altLang="zh-CN" sz="2800">
                <a:solidFill>
                  <a:srgbClr val="080808"/>
                </a:solidFill>
              </a:rPr>
              <a:t>．</a:t>
            </a:r>
            <a:r>
              <a:rPr lang="zh-CN" altLang="en-US" sz="2800">
                <a:solidFill>
                  <a:srgbClr val="080808"/>
                </a:solidFill>
              </a:rPr>
              <a:t>讨论以下几种关系的自反性、反自反性、对称性、反对称性和传递性：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(1)空集上的空关系Ø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(2)非空集合上的空关系Ø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(3)相等关系I</a:t>
            </a:r>
            <a:r>
              <a:rPr lang="zh-CN" altLang="en-US" sz="2800" baseline="-25000">
                <a:solidFill>
                  <a:srgbClr val="080808"/>
                </a:solidFill>
              </a:rPr>
              <a:t>A </a:t>
            </a:r>
            <a:r>
              <a:rPr lang="zh-CN" altLang="en-US" sz="2800">
                <a:solidFill>
                  <a:srgbClr val="080808"/>
                </a:solidFill>
              </a:rPr>
              <a:t>(|A|&gt;0)</a:t>
            </a:r>
            <a:endParaRPr lang="zh-CN" altLang="en-US" sz="2800" baseline="-25000">
              <a:solidFill>
                <a:srgbClr val="080808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(4)全域关系E</a:t>
            </a:r>
            <a:r>
              <a:rPr lang="zh-CN" altLang="en-US" sz="2800" baseline="-25000">
                <a:solidFill>
                  <a:srgbClr val="080808"/>
                </a:solidFill>
              </a:rPr>
              <a:t>A</a:t>
            </a:r>
            <a:r>
              <a:rPr lang="zh-CN" altLang="en-US" sz="2800">
                <a:solidFill>
                  <a:srgbClr val="080808"/>
                </a:solidFill>
              </a:rPr>
              <a:t>(|A|&gt;1)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(5)正整数集合上的整除关系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(6)整数集合上的整除关系</a:t>
            </a:r>
          </a:p>
        </p:txBody>
      </p:sp>
      <p:sp>
        <p:nvSpPr>
          <p:cNvPr id="83972" name="Text Box 23"/>
          <p:cNvSpPr txBox="1">
            <a:spLocks noChangeArrowheads="1"/>
          </p:cNvSpPr>
          <p:nvPr/>
        </p:nvSpPr>
        <p:spPr bwMode="auto">
          <a:xfrm>
            <a:off x="3490913" y="441325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问题讨论</a:t>
            </a: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4283075" y="2327275"/>
            <a:ext cx="4922838" cy="3144838"/>
            <a:chOff x="1250" y="-7"/>
            <a:chExt cx="3375" cy="1026"/>
          </a:xfrm>
        </p:grpSpPr>
        <p:sp>
          <p:nvSpPr>
            <p:cNvPr id="83974" name="Text Box 29"/>
            <p:cNvSpPr txBox="1">
              <a:spLocks noChangeArrowheads="1"/>
            </p:cNvSpPr>
            <p:nvPr/>
          </p:nvSpPr>
          <p:spPr bwMode="auto">
            <a:xfrm>
              <a:off x="1498" y="873"/>
              <a:ext cx="303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300">
                  <a:solidFill>
                    <a:srgbClr val="080808"/>
                  </a:solidFill>
                </a:rPr>
                <a:t>（自反、传递）</a:t>
              </a:r>
            </a:p>
          </p:txBody>
        </p:sp>
        <p:grpSp>
          <p:nvGrpSpPr>
            <p:cNvPr id="83975" name="Group 7"/>
            <p:cNvGrpSpPr>
              <a:grpSpLocks/>
            </p:cNvGrpSpPr>
            <p:nvPr/>
          </p:nvGrpSpPr>
          <p:grpSpPr bwMode="auto">
            <a:xfrm>
              <a:off x="1250" y="-7"/>
              <a:ext cx="3375" cy="851"/>
              <a:chOff x="1250" y="-7"/>
              <a:chExt cx="3375" cy="851"/>
            </a:xfrm>
          </p:grpSpPr>
          <p:sp>
            <p:nvSpPr>
              <p:cNvPr id="83976" name="Text Box 25"/>
              <p:cNvSpPr txBox="1">
                <a:spLocks noChangeArrowheads="1"/>
              </p:cNvSpPr>
              <p:nvPr/>
            </p:nvSpPr>
            <p:spPr bwMode="auto">
              <a:xfrm>
                <a:off x="1250" y="192"/>
                <a:ext cx="303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300">
                    <a:solidFill>
                      <a:srgbClr val="080808"/>
                    </a:solidFill>
                  </a:rPr>
                  <a:t>（ 反自反、对称、反对称、传递）</a:t>
                </a:r>
              </a:p>
            </p:txBody>
          </p:sp>
          <p:sp>
            <p:nvSpPr>
              <p:cNvPr id="83977" name="Text Box 27"/>
              <p:cNvSpPr txBox="1">
                <a:spLocks noChangeArrowheads="1"/>
              </p:cNvSpPr>
              <p:nvPr/>
            </p:nvSpPr>
            <p:spPr bwMode="auto">
              <a:xfrm>
                <a:off x="1317" y="552"/>
                <a:ext cx="303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300">
                    <a:solidFill>
                      <a:srgbClr val="080808"/>
                    </a:solidFill>
                  </a:rPr>
                  <a:t>（自反、  对称、    传递</a:t>
                </a:r>
                <a:r>
                  <a:rPr lang="zh-CN" altLang="en-US" sz="2300" b="0">
                    <a:solidFill>
                      <a:srgbClr val="080808"/>
                    </a:solidFill>
                  </a:rPr>
                  <a:t>）</a:t>
                </a:r>
              </a:p>
            </p:txBody>
          </p:sp>
          <p:grpSp>
            <p:nvGrpSpPr>
              <p:cNvPr id="83978" name="Group 10"/>
              <p:cNvGrpSpPr>
                <a:grpSpLocks/>
              </p:cNvGrpSpPr>
              <p:nvPr/>
            </p:nvGrpSpPr>
            <p:grpSpPr bwMode="auto">
              <a:xfrm>
                <a:off x="1250" y="-7"/>
                <a:ext cx="3375" cy="851"/>
                <a:chOff x="1250" y="-7"/>
                <a:chExt cx="3375" cy="851"/>
              </a:xfrm>
            </p:grpSpPr>
            <p:sp>
              <p:nvSpPr>
                <p:cNvPr id="8397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287" y="-7"/>
                  <a:ext cx="3139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rgbClr val="080808"/>
                      </a:solidFill>
                    </a:rPr>
                    <a:t>(</a:t>
                  </a:r>
                  <a:r>
                    <a:rPr lang="zh-CN" altLang="en-US" sz="2000">
                      <a:solidFill>
                        <a:srgbClr val="080808"/>
                      </a:solidFill>
                    </a:rPr>
                    <a:t>自反、反自反、对称、反对称、传递）</a:t>
                  </a:r>
                </a:p>
              </p:txBody>
            </p:sp>
            <p:sp>
              <p:nvSpPr>
                <p:cNvPr id="8398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250" y="356"/>
                  <a:ext cx="3039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300">
                      <a:solidFill>
                        <a:srgbClr val="080808"/>
                      </a:solidFill>
                    </a:rPr>
                    <a:t>（自反、  对称、反对称、传递</a:t>
                  </a:r>
                  <a:r>
                    <a:rPr lang="zh-CN" altLang="en-US" sz="2300" b="0">
                      <a:solidFill>
                        <a:srgbClr val="080808"/>
                      </a:solidFill>
                    </a:rPr>
                    <a:t>）</a:t>
                  </a:r>
                </a:p>
              </p:txBody>
            </p:sp>
            <p:sp>
              <p:nvSpPr>
                <p:cNvPr id="839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31" y="698"/>
                  <a:ext cx="2994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300">
                      <a:solidFill>
                        <a:srgbClr val="080808"/>
                      </a:solidFill>
                    </a:rPr>
                    <a:t>（自反、     反对称、传递）</a:t>
                  </a:r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9225"/>
            <a:ext cx="7772400" cy="6016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rPr>
              <a:t>问题</a:t>
            </a:r>
            <a:r>
              <a:rPr lang="zh-CN" alt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rPr>
              <a:t>讨论</a:t>
            </a:r>
            <a:endParaRPr lang="zh-CN" altLang="en-US" sz="3300" dirty="0"/>
          </a:p>
        </p:txBody>
      </p:sp>
      <p:sp>
        <p:nvSpPr>
          <p:cNvPr id="4" name="Text Box 33"/>
          <p:cNvSpPr txBox="1">
            <a:spLocks noGrp="1" noChangeArrowheads="1"/>
          </p:cNvSpPr>
          <p:nvPr>
            <p:ph idx="1"/>
          </p:nvPr>
        </p:nvSpPr>
        <p:spPr>
          <a:xfrm>
            <a:off x="395288" y="836613"/>
            <a:ext cx="8207375" cy="5494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(7)有理数集合上的=、&lt;、≤关系。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 smtClean="0"/>
              <a:t>① </a:t>
            </a:r>
            <a:r>
              <a:rPr lang="en-US" altLang="zh-CN" sz="3300" b="1" dirty="0"/>
              <a:t>=</a:t>
            </a:r>
            <a:r>
              <a:rPr lang="zh-CN" altLang="en-US" sz="3300" b="1" dirty="0" smtClean="0"/>
              <a:t>关系   </a:t>
            </a:r>
            <a:r>
              <a:rPr lang="zh-CN" altLang="en-US" sz="3300" b="1" dirty="0"/>
              <a:t>（自反</a:t>
            </a:r>
            <a:r>
              <a:rPr lang="zh-CN" altLang="en-US" sz="3300" b="1" dirty="0" smtClean="0"/>
              <a:t>、   </a:t>
            </a:r>
            <a:r>
              <a:rPr lang="zh-CN" altLang="en-US" sz="3300" b="1" dirty="0"/>
              <a:t>对称、反对称、传递）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/>
              <a:t>② </a:t>
            </a:r>
            <a:r>
              <a:rPr lang="en-US" altLang="zh-CN" sz="3300" b="1" dirty="0"/>
              <a:t>&lt;</a:t>
            </a:r>
            <a:r>
              <a:rPr lang="zh-CN" altLang="en-US" sz="3300" b="1" dirty="0" smtClean="0"/>
              <a:t>关系（   </a:t>
            </a:r>
            <a:r>
              <a:rPr lang="zh-CN" altLang="en-US" sz="3300" b="1" dirty="0"/>
              <a:t>反自反</a:t>
            </a:r>
            <a:r>
              <a:rPr lang="zh-CN" altLang="en-US" sz="3300" b="1" dirty="0" smtClean="0"/>
              <a:t>、 </a:t>
            </a:r>
            <a:r>
              <a:rPr lang="zh-CN" altLang="en-US" sz="3300" b="1" dirty="0"/>
              <a:t>反对称、传递）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/>
              <a:t>③ ≤</a:t>
            </a:r>
            <a:r>
              <a:rPr lang="zh-CN" altLang="en-US" sz="3300" b="1" dirty="0" smtClean="0"/>
              <a:t>关系（</a:t>
            </a:r>
            <a:r>
              <a:rPr lang="zh-CN" altLang="en-US" sz="3300" b="1" dirty="0"/>
              <a:t>自反</a:t>
            </a:r>
            <a:r>
              <a:rPr lang="zh-CN" altLang="en-US" sz="3300" b="1" dirty="0" smtClean="0"/>
              <a:t>、 </a:t>
            </a:r>
            <a:r>
              <a:rPr lang="zh-CN" altLang="en-US" sz="3300" b="1" dirty="0"/>
              <a:t>反对称、传递</a:t>
            </a:r>
            <a:r>
              <a:rPr lang="zh-CN" altLang="en-US" sz="3300" b="1" dirty="0" smtClean="0"/>
              <a:t>）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en-US" altLang="zh-CN" sz="3300" b="1" dirty="0" smtClean="0"/>
              <a:t>(8)</a:t>
            </a:r>
            <a:r>
              <a:rPr lang="zh-CN" altLang="en-US" sz="3300" b="1" dirty="0" smtClean="0"/>
              <a:t>给定人群中的父子关系、同姓关系、同龄关系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en-US" altLang="zh-CN" sz="3300" b="1" dirty="0" smtClean="0"/>
              <a:t>(9)</a:t>
            </a:r>
            <a:r>
              <a:rPr lang="zh-CN" altLang="en-US" sz="3300" b="1" dirty="0" smtClean="0"/>
              <a:t>集合间的包含关系、真包含关系。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endParaRPr lang="zh-CN" altLang="en-US" sz="25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1989138"/>
          <a:ext cx="8642350" cy="348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588"/>
                <a:gridCol w="936253"/>
                <a:gridCol w="1008274"/>
                <a:gridCol w="1512411"/>
                <a:gridCol w="1421805"/>
                <a:gridCol w="766660"/>
                <a:gridCol w="836359"/>
              </a:tblGrid>
              <a:tr h="51805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R1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R2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∪R2</a:t>
                      </a:r>
                      <a:endParaRPr lang="zh-CN" altLang="en-US" sz="2800" b="1" kern="1200" noProof="0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∩</a:t>
                      </a:r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R2</a:t>
                      </a:r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lang="zh-CN" altLang="en-US" sz="28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kern="100" baseline="300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9" marR="91459" marT="45680" marB="45680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2"/>
                          </a:solidFill>
                        </a:rPr>
                        <a:t>自反性</a:t>
                      </a:r>
                      <a:endParaRPr lang="zh-CN" alt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反自反性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对称性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反对称性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传递性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5" marR="91455" marT="45684" marB="45684"/>
                </a:tc>
              </a:tr>
            </a:tbl>
          </a:graphicData>
        </a:graphic>
      </p:graphicFrame>
      <p:sp>
        <p:nvSpPr>
          <p:cNvPr id="86076" name="文本框 1"/>
          <p:cNvSpPr txBox="1">
            <a:spLocks noChangeArrowheads="1"/>
          </p:cNvSpPr>
          <p:nvPr/>
        </p:nvSpPr>
        <p:spPr bwMode="auto">
          <a:xfrm>
            <a:off x="1258888" y="692150"/>
            <a:ext cx="6697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R1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R2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latin typeface="Times New Roman" panose="02020603050405020304" pitchFamily="18" charset="0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latin typeface="Times New Roman" panose="02020603050405020304" pitchFamily="18" charset="0"/>
              </a:rPr>
              <a:t>上的二元关系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23850" y="1557338"/>
          <a:ext cx="8569325" cy="39164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301"/>
                <a:gridCol w="1008156"/>
                <a:gridCol w="1080167"/>
                <a:gridCol w="1584245"/>
                <a:gridCol w="1512234"/>
                <a:gridCol w="792122"/>
                <a:gridCol w="648100"/>
              </a:tblGrid>
              <a:tr h="94481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R1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R2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∪R2</a:t>
                      </a:r>
                      <a:endParaRPr lang="zh-CN" altLang="en-US" sz="2800" b="1" kern="1200" noProof="0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∩</a:t>
                      </a:r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R2</a:t>
                      </a:r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lang="zh-CN" altLang="en-US" sz="28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kern="100" baseline="300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>
                          <a:solidFill>
                            <a:schemeClr val="bg2"/>
                          </a:solidFill>
                        </a:rPr>
                        <a:t>自反性</a:t>
                      </a:r>
                      <a:endParaRPr lang="zh-CN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反自反性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kumimoji="0" lang="zh-CN" altLang="en-US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对称性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反对称性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传递性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8" y="260648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>
                <a:latin typeface="Times New Roman" panose="02020603050405020304" pitchFamily="18" charset="0"/>
                <a:ea typeface="楷体_GB2312" pitchFamily="49" charset="-122"/>
              </a:rPr>
              <a:t>五、闭包运算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392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/>
              <a:t>   一般来说，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上的关系不一定具有上面讨论过的某些性质，所以想到在给定的关系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的基础上，扩充一些序偶得一新关系</a:t>
            </a:r>
            <a:r>
              <a:rPr lang="en-US" altLang="zh-CN" sz="3600" b="1" dirty="0" smtClean="0"/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/>
              <a:t>，使新关系具有所要求的性质，但又希望它不太大。因此，讨论最小的包含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</a:t>
            </a:r>
            <a:r>
              <a:rPr lang="en-US" altLang="zh-CN" sz="3600" b="1" dirty="0" smtClean="0"/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，使它具有所要求的性质，这就是关系的闭包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3901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关系的闭包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closure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052513"/>
            <a:ext cx="8686800" cy="4827587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集合，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上的二元关系。称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的自反闭包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对称闭包，传递闭包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满足：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是自反的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对称的，传递的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上任意关系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 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自反的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对称的，传递的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，必有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772400" cy="4114800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人群中的父子关系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={(x,y)|x,y是人，且x是y的父亲，y是x的儿子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例</a:t>
            </a:r>
            <a:r>
              <a:rPr lang="zh-CN" altLang="en-US" b="1" dirty="0">
                <a:latin typeface="Arial Black" panose="020B0A04020102020204" pitchFamily="34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上的小于关系：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R={(x, y)|x&lt;y,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∈N}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0" eaLnBrk="1" hangingPunct="1">
              <a:lnSpc>
                <a:spcPct val="120000"/>
              </a:lnSpc>
              <a:buNone/>
            </a:pPr>
            <a:endParaRPr lang="zh-CN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13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58200" cy="489743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anose="02020603050405020304" pitchFamily="18" charset="0"/>
              </a:rPr>
              <a:t>R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的自反闭包、对称闭包和传递闭包分别记为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r(R)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s(R)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t(R)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4000" b="1" smtClean="0">
                <a:latin typeface="宋体" panose="02010600030101010101" pitchFamily="2" charset="-122"/>
              </a:rPr>
              <a:t>也称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4000" b="1" smtClean="0">
                <a:latin typeface="宋体" panose="02010600030101010101" pitchFamily="2" charset="-122"/>
              </a:rPr>
              <a:t>为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闭包运算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4000" b="1" smtClean="0">
                <a:latin typeface="宋体" panose="02010600030101010101" pitchFamily="2" charset="-122"/>
              </a:rPr>
              <a:t>它们作用于关系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后，产生包含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的最小的自反、对称、传递的关系。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如何计算？</a:t>
            </a:r>
            <a:r>
              <a:rPr lang="zh-CN" altLang="en-US" b="1" smtClean="0"/>
              <a:t>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5213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1.2.5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上的关系，那么，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r(R)=I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s(R)=R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t(R)=                  </a:t>
            </a:r>
          </a:p>
          <a:p>
            <a:pPr marL="100965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</a:t>
            </a:r>
          </a:p>
          <a:p>
            <a:pPr marL="100965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9114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500438"/>
            <a:ext cx="8905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748712" cy="5546725"/>
          </a:xfrm>
          <a:noFill/>
        </p:spPr>
        <p:txBody>
          <a:bodyPr/>
          <a:lstStyle/>
          <a:p>
            <a:pPr eaLnBrk="1" hangingPunct="1"/>
            <a:r>
              <a:rPr lang="zh-CN" altLang="en-US" sz="3300" b="1" smtClean="0"/>
              <a:t> </a:t>
            </a:r>
            <a:r>
              <a:rPr lang="zh-CN" altLang="en-US" sz="3300" b="1" smtClean="0">
                <a:solidFill>
                  <a:schemeClr val="tx2"/>
                </a:solidFill>
              </a:rPr>
              <a:t>例</a:t>
            </a:r>
            <a:r>
              <a:rPr lang="en-US" altLang="zh-CN" sz="3300" b="1" smtClean="0">
                <a:solidFill>
                  <a:schemeClr val="tx2"/>
                </a:solidFill>
              </a:rPr>
              <a:t>.</a:t>
            </a:r>
            <a:r>
              <a:rPr lang="zh-CN" altLang="en-US" sz="3300" b="1" smtClean="0"/>
              <a:t>　</a:t>
            </a:r>
            <a:r>
              <a:rPr lang="zh-CN" altLang="en-US" sz="3300" b="1" smtClean="0">
                <a:latin typeface="Times New Roman" panose="02020603050405020304" pitchFamily="18" charset="0"/>
              </a:rPr>
              <a:t>设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A={a,b,c}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R={(a,b),(b,c),(c,a)},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自反闭包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r(R)=I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       ={(a,b),(b,c),(c,a),(a,a),(b,b),(c,c)}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对称闭包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s(R)=R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={(a,b),(b,c),(c,a),(b,a),(c,b),(a,c)}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传递闭包 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t(R)=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　　　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 R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2 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3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=E</a:t>
            </a:r>
            <a:r>
              <a:rPr lang="en-US" altLang="zh-CN" sz="3300" b="1" baseline="-25000" smtClean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3200" b="1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CN" altLang="en-US" smtClean="0"/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889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404813"/>
            <a:ext cx="7918450" cy="56911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, R={(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的传递闭包。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 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t(R)= 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　　　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∪{(</a:t>
            </a:r>
            <a:r>
              <a:rPr lang="en-US" altLang="zh-CN" sz="33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 </a:t>
            </a:r>
            <a:endParaRPr lang="en-US" altLang="zh-CN" sz="33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altLang="zh-CN" b="1" baseline="-25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2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59025"/>
            <a:ext cx="889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1.2.2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等价关系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equivalence relation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96975"/>
            <a:ext cx="8591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　设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</a:t>
            </a:r>
            <a:r>
              <a:rPr lang="zh-CN" altLang="en-US" sz="3600" b="1" u="sng" dirty="0" smtClean="0">
                <a:solidFill>
                  <a:schemeClr val="tx2"/>
                </a:solidFill>
                <a:latin typeface="宋体" panose="02010600030101010101" pitchFamily="2" charset="-122"/>
              </a:rPr>
              <a:t>非空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集合，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上二元关系。如果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具有自反性，对称性，传递性，则称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是一个等价关系。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通常，用“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”表示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等价关系。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整数的模n同余关系{(x,y)|x,y</a:t>
            </a:r>
            <a:r>
              <a:rPr lang="en-US" altLang="zh-CN" b="1" dirty="0" smtClean="0"/>
              <a:t>∈</a:t>
            </a:r>
            <a:r>
              <a:rPr lang="zh-CN" altLang="en-US" b="1" dirty="0" smtClean="0"/>
              <a:t>Z，x,y除以n余数相同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}，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几何图形的面积相等关系，人群中的同姓关系、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同龄关系等。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518795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为某班学生的集合，讨论下列关系中，哪些是等价关系：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(1)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同年生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(2)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的年龄不比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(3)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选修同一门课程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};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(4)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而且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的体重比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926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例</a:t>
            </a:r>
            <a:endParaRPr lang="en-US" altLang="zh-CN" sz="48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30338"/>
            <a:ext cx="8812213" cy="1854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集合，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等价关系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叫做关于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的一个等价类，如果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827088" y="3644900"/>
            <a:ext cx="7235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latin typeface="Times New Roman" panose="02020603050405020304" pitchFamily="18" charset="0"/>
              </a:rPr>
              <a:t>）若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）若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Times New Roman" panose="02020603050405020304" pitchFamily="18" charset="0"/>
              </a:rPr>
              <a:t>；或者</a:t>
            </a:r>
            <a:r>
              <a:rPr lang="en-US" altLang="zh-CN" sz="3600">
                <a:latin typeface="Times New Roman" panose="02020603050405020304" pitchFamily="18" charset="0"/>
              </a:rPr>
              <a:t>,</a:t>
            </a:r>
            <a:br>
              <a:rPr lang="en-US" altLang="zh-CN" sz="3600">
                <a:latin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</a:rPr>
              <a:t>	      </a:t>
            </a:r>
            <a:r>
              <a:rPr lang="zh-CN" altLang="en-US" sz="3600">
                <a:latin typeface="宋体" panose="02010600030101010101" pitchFamily="2" charset="-122"/>
              </a:rPr>
              <a:t>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宋体" panose="02010600030101010101" pitchFamily="2" charset="-122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H="1">
            <a:off x="5795963" y="4244975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等价类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equivalence class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86800" cy="5976937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1.2.6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是非空集合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上的等价关系，于是等价类是存在的。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，令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＝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x|x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显然，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非空，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的定义，则有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，而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具有对称性，传递性，所以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，则由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a,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而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具有对称性，传递性，所以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，故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是一个等价类。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686800" cy="568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FFCC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通常，用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[a]</a:t>
            </a:r>
            <a:r>
              <a:rPr lang="zh-CN" altLang="en-US" sz="3600" b="1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表示包含元素a的等价类，则 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[a]</a:t>
            </a:r>
            <a:r>
              <a:rPr lang="zh-CN" altLang="en-US" sz="3600" b="1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={x|x</a:t>
            </a:r>
            <a:r>
              <a:rPr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A且(x,a)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R}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,a称为该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等价类的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代表元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300" b="1" smtClean="0">
                <a:latin typeface="Times New Roman" panose="02020603050405020304" pitchFamily="18" charset="0"/>
              </a:rPr>
              <a:t>设集合A={1,2,3,</a:t>
            </a:r>
            <a:r>
              <a:rPr lang="zh-CN" altLang="en-US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,10}，R是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模3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同余(除以3之后，余数相同)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关系= {(x,y)|x,y</a:t>
            </a:r>
            <a:r>
              <a:rPr lang="en-US" altLang="zh-CN" sz="3300" b="1" smtClean="0"/>
              <a:t>∈</a:t>
            </a:r>
            <a:r>
              <a:rPr lang="zh-CN" altLang="en-US" sz="3300" b="1" smtClean="0"/>
              <a:t>A，x,y除以3余数相同</a:t>
            </a:r>
            <a:r>
              <a:rPr lang="zh-CN" altLang="en-US" sz="3300" b="1" smtClean="0">
                <a:latin typeface="Times New Roman" panose="02020603050405020304" pitchFamily="18" charset="0"/>
              </a:rPr>
              <a:t>} ，则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[3]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=[6]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=[9]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{3,6,9}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, 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[1]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=[4]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=[7]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=[10]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{1,4,7,10}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 ,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[2]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[5]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[8]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{2, 5, 8}</a:t>
            </a: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064500" cy="5775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例：设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A是本教室中的所有人集合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在同姓关系下</a:t>
            </a:r>
            <a:r>
              <a:rPr lang="en-US" altLang="zh-CN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则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本教室中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所有姓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张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的人构成的集合是一个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等价类，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所有姓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王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的人构成的集合是一个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等价类, 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 smtClean="0"/>
              <a:t>例：设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 = { 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| 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为实数且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。在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上定义： 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 = { (a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c + d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 | 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c + d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属于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ac &gt; 0}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上的等价关系，给出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产生的等价类，并说明其几何意义，式中</a:t>
            </a:r>
            <a:r>
              <a:rPr lang="en-US" altLang="zh-CN" sz="3300" b="1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为虚数单位。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868363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设A={a,b,c,d,e,f}为学生集合，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    B={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,,</a:t>
            </a:r>
            <a:r>
              <a:rPr lang="zh-CN" altLang="en-US" sz="3300" dirty="0">
                <a:latin typeface="Times New Roman" panose="02020603050405020304" pitchFamily="18" charset="0"/>
              </a:rPr>
              <a:t>}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为选修课程集合，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C={2,3,4,5}为学习成绩集合，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学生与课程之间存在着“选修关系”；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学生、课程和成绩之间存在着“学习成绩关系”。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如果  用 R 表示选修关系，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S 表示学习成绩关系，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那么R为A与B上的二元关系，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S为A，B和C上的三元关系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 smtClean="0"/>
              <a:t>集合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在等价关系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下分成两个不同的等价类，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C1={z| z=</a:t>
            </a:r>
            <a:r>
              <a:rPr lang="en-US" altLang="zh-CN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a+bi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3600" b="1" dirty="0">
                <a:latin typeface="Times New Roman" panose="02020603050405020304" pitchFamily="18" charset="0"/>
              </a:rPr>
              <a:t> a,b</a:t>
            </a:r>
            <a:r>
              <a:rPr lang="zh-CN" altLang="en-US" sz="3600" b="1" dirty="0">
                <a:latin typeface="Times New Roman" panose="02020603050405020304" pitchFamily="18" charset="0"/>
              </a:rPr>
              <a:t>为实数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a&gt;0}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C2={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z| z=</a:t>
            </a:r>
            <a:r>
              <a:rPr lang="en-US" altLang="zh-CN" sz="36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a+bi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 a,b</a:t>
            </a:r>
            <a:r>
              <a:rPr lang="zh-CN" altLang="en-US" sz="3600" b="1" dirty="0">
                <a:latin typeface="Times New Roman" panose="02020603050405020304" pitchFamily="18" charset="0"/>
              </a:rPr>
              <a:t>为实数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a&lt;0}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为右半面；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为左半面</a:t>
            </a:r>
            <a:endParaRPr lang="en-US" altLang="zh-CN" sz="3600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为缺少虚轴的平面。</a:t>
            </a:r>
            <a:endParaRPr lang="en-US" altLang="zh-CN" sz="36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上的等价关系，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…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中关于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的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所有等价类。于是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…</a:t>
            </a:r>
            <a:br>
              <a:rPr lang="en-US" altLang="zh-CN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宋体" panose="02010600030101010101" pitchFamily="2" charset="-122"/>
              </a:rPr>
              <a:t>并且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亦即，集合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上的等价关系把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分成了互不相交的等价类。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定理 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1.2.7 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宋体" panose="02010600030101010101" pitchFamily="2" charset="-122"/>
              </a:rPr>
              <a:t>证明：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836613"/>
            <a:ext cx="8915400" cy="55689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任取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baseline="-30000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。假设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 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，则必存在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，则任取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b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，所以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b, </a:t>
            </a:r>
            <a:r>
              <a:rPr lang="zh-CN" altLang="en-US" b="1" smtClean="0">
                <a:latin typeface="Times New Roman" panose="02020603050405020304" pitchFamily="18" charset="0"/>
              </a:rPr>
              <a:t>故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，矛盾。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显然有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，故只需证明</a:t>
            </a:r>
          </a:p>
          <a:p>
            <a:pPr marL="0" indent="0" algn="ctr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   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任取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 令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＝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并且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smtClean="0">
                <a:latin typeface="Times New Roman" panose="02020603050405020304" pitchFamily="18" charset="0"/>
              </a:rPr>
              <a:t>由定理</a:t>
            </a:r>
            <a:r>
              <a:rPr lang="en-US" altLang="zh-CN" b="1" smtClean="0">
                <a:latin typeface="Times New Roman" panose="02020603050405020304" pitchFamily="18" charset="0"/>
              </a:rPr>
              <a:t>1.2.6</a:t>
            </a:r>
            <a:r>
              <a:rPr lang="zh-CN" altLang="en-US" b="1" smtClean="0">
                <a:latin typeface="Times New Roman" panose="02020603050405020304" pitchFamily="18" charset="0"/>
              </a:rPr>
              <a:t>知，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是等价类，故有</a:t>
            </a:r>
            <a:r>
              <a:rPr lang="en-US" altLang="zh-CN" b="1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latin typeface="Times New Roman" panose="02020603050405020304" pitchFamily="18" charset="0"/>
              </a:rPr>
              <a:t>，使得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＝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latin typeface="Times New Roman" panose="02020603050405020304" pitchFamily="18" charset="0"/>
              </a:rPr>
              <a:t>，因为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，所以，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故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＝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Times New Roman" panose="02020603050405020304" pitchFamily="18" charset="0"/>
              </a:rPr>
              <a:t>划分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(</a:t>
            </a:r>
            <a:r>
              <a:rPr lang="en-US" altLang="zh-CN" sz="4800" b="1" i="1" smtClean="0">
                <a:latin typeface="Times New Roman" panose="02020603050405020304" pitchFamily="18" charset="0"/>
              </a:rPr>
              <a:t>partition</a:t>
            </a:r>
            <a:r>
              <a:rPr lang="en-US" altLang="zh-CN" sz="48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称集合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子集族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的划分，如果：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                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）对任意的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宋体" panose="02010600030101010101" pitchFamily="2" charset="-122"/>
              </a:rPr>
              <a:t>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中元素为划分的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单元</a:t>
            </a:r>
            <a:r>
              <a:rPr lang="zh-CN" altLang="en-US" sz="3600" b="1" smtClean="0">
                <a:latin typeface="宋体" panose="02010600030101010101" pitchFamily="2" charset="-122"/>
              </a:rPr>
              <a:t>，或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划分块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规定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宋体" panose="02010600030101010101" pitchFamily="2" charset="-122"/>
              </a:rPr>
              <a:t>时只有划分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447800" y="2667000"/>
          <a:ext cx="1600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r:id="rId3" imgW="610926" imgH="292735" progId="Equation.3">
                  <p:embed/>
                </p:oleObj>
              </mc:Choice>
              <mc:Fallback>
                <p:oleObj r:id="rId3" imgW="610926" imgH="292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1600200" cy="7667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>
                <a:latin typeface="宋体" panose="02010600030101010101" pitchFamily="2" charset="-122"/>
              </a:rPr>
              <a:t>例：</a:t>
            </a:r>
            <a:endParaRPr lang="zh-CN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8686800" cy="51911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={{1,2,3},{4,5},{6},{7,8,9,10}}</a:t>
            </a: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baseline="-25000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示意图为：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763713" y="3213100"/>
            <a:ext cx="5616575" cy="28797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09573" name="未知"/>
          <p:cNvSpPr>
            <a:spLocks/>
          </p:cNvSpPr>
          <p:nvPr/>
        </p:nvSpPr>
        <p:spPr bwMode="auto">
          <a:xfrm>
            <a:off x="2627313" y="3429000"/>
            <a:ext cx="576262" cy="2232025"/>
          </a:xfrm>
          <a:custGeom>
            <a:avLst/>
            <a:gdLst>
              <a:gd name="T0" fmla="*/ 2147483646 w 363"/>
              <a:gd name="T1" fmla="*/ 0 h 1361"/>
              <a:gd name="T2" fmla="*/ 2147483646 w 363"/>
              <a:gd name="T3" fmla="*/ 2147483646 h 1361"/>
              <a:gd name="T4" fmla="*/ 0 w 363"/>
              <a:gd name="T5" fmla="*/ 2147483646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361">
                <a:moveTo>
                  <a:pt x="272" y="0"/>
                </a:moveTo>
                <a:cubicBezTo>
                  <a:pt x="317" y="249"/>
                  <a:pt x="363" y="499"/>
                  <a:pt x="318" y="726"/>
                </a:cubicBezTo>
                <a:cubicBezTo>
                  <a:pt x="273" y="953"/>
                  <a:pt x="53" y="1248"/>
                  <a:pt x="0" y="1361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908175" y="3789363"/>
            <a:ext cx="1225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1  2    3</a:t>
            </a:r>
          </a:p>
        </p:txBody>
      </p:sp>
      <p:sp>
        <p:nvSpPr>
          <p:cNvPr id="109575" name="未知"/>
          <p:cNvSpPr>
            <a:spLocks/>
          </p:cNvSpPr>
          <p:nvPr/>
        </p:nvSpPr>
        <p:spPr bwMode="auto">
          <a:xfrm>
            <a:off x="3995738" y="3213100"/>
            <a:ext cx="71437" cy="2879725"/>
          </a:xfrm>
          <a:custGeom>
            <a:avLst/>
            <a:gdLst>
              <a:gd name="T0" fmla="*/ 0 w 1"/>
              <a:gd name="T1" fmla="*/ 0 h 1814"/>
              <a:gd name="T2" fmla="*/ 0 w 1"/>
              <a:gd name="T3" fmla="*/ 2147483646 h 1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14">
                <a:moveTo>
                  <a:pt x="0" y="0"/>
                </a:moveTo>
                <a:cubicBezTo>
                  <a:pt x="0" y="756"/>
                  <a:pt x="0" y="1512"/>
                  <a:pt x="0" y="181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132138" y="4005263"/>
            <a:ext cx="86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4 5</a:t>
            </a:r>
          </a:p>
        </p:txBody>
      </p:sp>
      <p:sp>
        <p:nvSpPr>
          <p:cNvPr id="109577" name="未知"/>
          <p:cNvSpPr>
            <a:spLocks/>
          </p:cNvSpPr>
          <p:nvPr/>
        </p:nvSpPr>
        <p:spPr bwMode="auto">
          <a:xfrm>
            <a:off x="4572000" y="3213100"/>
            <a:ext cx="1728788" cy="2592388"/>
          </a:xfrm>
          <a:custGeom>
            <a:avLst/>
            <a:gdLst>
              <a:gd name="T0" fmla="*/ 0 w 1089"/>
              <a:gd name="T1" fmla="*/ 0 h 1633"/>
              <a:gd name="T2" fmla="*/ 2147483646 w 1089"/>
              <a:gd name="T3" fmla="*/ 2147483646 h 1633"/>
              <a:gd name="T4" fmla="*/ 2147483646 w 1089"/>
              <a:gd name="T5" fmla="*/ 2147483646 h 16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633">
                <a:moveTo>
                  <a:pt x="0" y="0"/>
                </a:moveTo>
                <a:cubicBezTo>
                  <a:pt x="0" y="340"/>
                  <a:pt x="0" y="680"/>
                  <a:pt x="181" y="952"/>
                </a:cubicBezTo>
                <a:cubicBezTo>
                  <a:pt x="362" y="1224"/>
                  <a:pt x="725" y="1428"/>
                  <a:pt x="1089" y="1633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40200" y="4941888"/>
            <a:ext cx="11525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148263" y="3500438"/>
            <a:ext cx="2519362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7   8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9  10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84213" y="4149725"/>
            <a:ext cx="10795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zh-CN" smtClean="0"/>
              <a:t>例：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11492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={{1,3},{2},{4,5},{6},{7},{8,9,10}}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1763713" y="2852738"/>
            <a:ext cx="5616575" cy="28797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1225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1      3</a:t>
            </a:r>
          </a:p>
        </p:txBody>
      </p:sp>
      <p:sp>
        <p:nvSpPr>
          <p:cNvPr id="110598" name="未知"/>
          <p:cNvSpPr>
            <a:spLocks/>
          </p:cNvSpPr>
          <p:nvPr/>
        </p:nvSpPr>
        <p:spPr bwMode="auto">
          <a:xfrm>
            <a:off x="3851275" y="2924175"/>
            <a:ext cx="71438" cy="2736850"/>
          </a:xfrm>
          <a:custGeom>
            <a:avLst/>
            <a:gdLst>
              <a:gd name="T0" fmla="*/ 0 w 1"/>
              <a:gd name="T1" fmla="*/ 0 h 1814"/>
              <a:gd name="T2" fmla="*/ 0 w 1"/>
              <a:gd name="T3" fmla="*/ 2147483646 h 1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14">
                <a:moveTo>
                  <a:pt x="0" y="0"/>
                </a:moveTo>
                <a:cubicBezTo>
                  <a:pt x="0" y="756"/>
                  <a:pt x="0" y="1512"/>
                  <a:pt x="0" y="181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067175" y="4148138"/>
            <a:ext cx="86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4 5</a:t>
            </a:r>
          </a:p>
        </p:txBody>
      </p:sp>
      <p:sp>
        <p:nvSpPr>
          <p:cNvPr id="110600" name="未知"/>
          <p:cNvSpPr>
            <a:spLocks/>
          </p:cNvSpPr>
          <p:nvPr/>
        </p:nvSpPr>
        <p:spPr bwMode="auto">
          <a:xfrm>
            <a:off x="4498975" y="2852738"/>
            <a:ext cx="1657350" cy="2592387"/>
          </a:xfrm>
          <a:custGeom>
            <a:avLst/>
            <a:gdLst>
              <a:gd name="T0" fmla="*/ 0 w 1089"/>
              <a:gd name="T1" fmla="*/ 0 h 1633"/>
              <a:gd name="T2" fmla="*/ 2147483646 w 1089"/>
              <a:gd name="T3" fmla="*/ 2147483646 h 1633"/>
              <a:gd name="T4" fmla="*/ 2147483646 w 1089"/>
              <a:gd name="T5" fmla="*/ 2147483646 h 16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633">
                <a:moveTo>
                  <a:pt x="0" y="0"/>
                </a:moveTo>
                <a:cubicBezTo>
                  <a:pt x="0" y="340"/>
                  <a:pt x="0" y="680"/>
                  <a:pt x="181" y="952"/>
                </a:cubicBezTo>
                <a:cubicBezTo>
                  <a:pt x="362" y="1224"/>
                  <a:pt x="725" y="1428"/>
                  <a:pt x="1089" y="1633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5507038" y="3355975"/>
            <a:ext cx="1584325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8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9  10</a:t>
            </a:r>
          </a:p>
        </p:txBody>
      </p:sp>
      <p:sp>
        <p:nvSpPr>
          <p:cNvPr id="110602" name="未知"/>
          <p:cNvSpPr>
            <a:spLocks/>
          </p:cNvSpPr>
          <p:nvPr/>
        </p:nvSpPr>
        <p:spPr bwMode="auto">
          <a:xfrm>
            <a:off x="2627313" y="3140075"/>
            <a:ext cx="576262" cy="2232025"/>
          </a:xfrm>
          <a:custGeom>
            <a:avLst/>
            <a:gdLst>
              <a:gd name="T0" fmla="*/ 2147483646 w 363"/>
              <a:gd name="T1" fmla="*/ 0 h 1361"/>
              <a:gd name="T2" fmla="*/ 2147483646 w 363"/>
              <a:gd name="T3" fmla="*/ 2147483646 h 1361"/>
              <a:gd name="T4" fmla="*/ 0 w 363"/>
              <a:gd name="T5" fmla="*/ 2147483646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361">
                <a:moveTo>
                  <a:pt x="272" y="0"/>
                </a:moveTo>
                <a:cubicBezTo>
                  <a:pt x="317" y="249"/>
                  <a:pt x="363" y="499"/>
                  <a:pt x="318" y="726"/>
                </a:cubicBezTo>
                <a:cubicBezTo>
                  <a:pt x="273" y="953"/>
                  <a:pt x="53" y="1248"/>
                  <a:pt x="0" y="1361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3851275" y="4003675"/>
            <a:ext cx="7207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H="1">
            <a:off x="5003800" y="3140075"/>
            <a:ext cx="1223963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3059113" y="4579938"/>
            <a:ext cx="6477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3779838" y="3140075"/>
            <a:ext cx="86518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4643438" y="3068638"/>
            <a:ext cx="1008062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755650" y="3716338"/>
            <a:ext cx="10795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686800" cy="823912"/>
          </a:xfrm>
        </p:spPr>
        <p:txBody>
          <a:bodyPr/>
          <a:lstStyle/>
          <a:p>
            <a:pPr algn="l"/>
            <a:r>
              <a:rPr lang="zh-CN" altLang="en-US" sz="4800" b="1" smtClean="0">
                <a:latin typeface="宋体" panose="02010600030101010101" pitchFamily="2" charset="-122"/>
              </a:rPr>
              <a:t>例：</a:t>
            </a:r>
            <a:endParaRPr lang="zh-CN" altLang="en-US" sz="4800" b="1" smtClean="0">
              <a:latin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={{1,2,3},{4,5},{6},{7,8,9,10}}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={{1,3},{2},{4,5},{6},{7},{8,9,10}}</a:t>
            </a: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={{1,4,7,10},{2,5,8},{3,6,9}}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={{1,2,4,10},{5,9,8},{3,6,9}}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600" b="1" baseline="-2500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772400" cy="4783137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4000" b="1" dirty="0" smtClean="0">
                <a:sym typeface="Symbol" panose="05050102010706020507" pitchFamily="18" charset="2"/>
              </a:rPr>
              <a:t>为非空集合，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－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6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的划分吗？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|A|=1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时，是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|A|&gt;1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zh-CN" altLang="en-US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不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1013" y="188913"/>
            <a:ext cx="8686800" cy="762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b="1" smtClean="0"/>
              <a:t>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6063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商集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smtClean="0">
                <a:latin typeface="Times New Roman" panose="02020603050405020304" pitchFamily="18" charset="0"/>
              </a:rPr>
              <a:t>quotient set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是非空集合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上的等价关系，以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所有不同等价类为元素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作成的集合称为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的商集，简称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的商集，记作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恰是集合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,10}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同余关系，则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{ [1]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[2]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[3]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，这里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[1]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={1,4,7,10}, [2]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{2, 5, 8}, [3]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={3,6,9}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69325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A={a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,a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…, a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验证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∪{(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都是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上的等价关系，并求它们对应的商集，其中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上的等价关系吗？</a:t>
            </a:r>
          </a:p>
          <a:p>
            <a:pPr marL="0" indent="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，试求出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上的全体等价关系及其对应的商集。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188913"/>
            <a:ext cx="8763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R={(a,),(a,),(b,),(b,),(c,),(c,),(e,),(f,)}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表示：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没有选修任何课程。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S={(a,,5), (a,,5), (b,,3), (c,,4), (f,,2)}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表示：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所选的两门课程成绩都是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分。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8263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Times New Roman" panose="02020603050405020304" pitchFamily="18" charset="0"/>
              </a:rPr>
              <a:t>解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76288"/>
            <a:ext cx="8713787" cy="59499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>
                <a:latin typeface="Times New Roman" panose="02020603050405020304" pitchFamily="18" charset="0"/>
              </a:rPr>
              <a:t>是等价关系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证明略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A/I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={{a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},{a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},…,{a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}}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A/E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={{a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,…,a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}}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其中</a:t>
            </a:r>
            <a:r>
              <a:rPr lang="en-US" altLang="zh-CN" b="1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,…,k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n-2</a:t>
            </a:r>
            <a:r>
              <a:rPr lang="zh-CN" altLang="en-US" b="1" smtClean="0">
                <a:latin typeface="Times New Roman" panose="02020603050405020304" pitchFamily="18" charset="0"/>
              </a:rPr>
              <a:t>均不等于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latin typeface="Times New Roman" panose="02020603050405020304" pitchFamily="18" charset="0"/>
              </a:rPr>
              <a:t>或</a:t>
            </a:r>
            <a:r>
              <a:rPr lang="en-US" altLang="zh-CN" b="1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，共有</a:t>
            </a:r>
            <a:r>
              <a:rPr lang="en-US" altLang="zh-CN" b="1" smtClean="0">
                <a:latin typeface="Times New Roman" panose="02020603050405020304" pitchFamily="18" charset="0"/>
              </a:rPr>
              <a:t>C</a:t>
            </a:r>
            <a:r>
              <a:rPr lang="en-US" altLang="zh-CN" b="1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latin typeface="Times New Roman" panose="02020603050405020304" pitchFamily="18" charset="0"/>
              </a:rPr>
              <a:t>个这样的关系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为非空集合，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smtClean="0">
                <a:latin typeface="宋体" panose="02010600030101010101" pitchFamily="2" charset="-122"/>
              </a:rPr>
              <a:t>因为无自反性，所以不是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上的等价关系。</a:t>
            </a:r>
            <a:r>
              <a:rPr lang="zh-CN" altLang="en-US" sz="2800" b="1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0363" y="3048000"/>
          <a:ext cx="83518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6" name="Equation" r:id="rId3" imgW="2387600" imgH="241300" progId="Equation.DSMT4">
                  <p:embed/>
                </p:oleObj>
              </mc:Choice>
              <mc:Fallback>
                <p:oleObj name="Equation" r:id="rId3" imgW="2387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8000"/>
                        <a:ext cx="83518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7150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n=3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的情况，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A={a,b,c}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种不同的等价关系：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，其商集为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={{a,b,c}}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，其商集为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={{a},{b},{c}}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∪{(a,b),(b,a)}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={{a,b},{c}}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∪{(a,c),(c,a)}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={{a,c},{b}}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∪{(b,c),(c,b)}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={{b,c},{a}}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/>
              <a:t>等价关系</a:t>
            </a:r>
            <a:r>
              <a:rPr lang="en-US" altLang="zh-CN" sz="4000" b="1" smtClean="0"/>
              <a:t>=&gt;</a:t>
            </a:r>
            <a:r>
              <a:rPr lang="zh-CN" altLang="en-US" sz="4000" b="1" smtClean="0"/>
              <a:t>商集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692150"/>
            <a:ext cx="8569325" cy="59563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1.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给定非空集合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的一个等价关系，求该等价关系对应的商集。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例如，设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A={a, b, 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的一个等价关系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，求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   显然：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= {(a, a), (b, b), (c, c)}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则：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[a]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{a}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[b]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{b}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[c]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{c}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从而：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 {b}, 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关键：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求出该等价关系下集合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的每个元素所在的等价类。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en-US" b="1" smtClean="0"/>
              <a:t>商集</a:t>
            </a:r>
            <a:r>
              <a:rPr lang="en-US" altLang="zh-CN" b="1" smtClean="0"/>
              <a:t>=&gt;</a:t>
            </a:r>
            <a:r>
              <a:rPr lang="zh-CN" altLang="en-US" b="1" smtClean="0"/>
              <a:t>等价关系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18795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2.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根据商集求等价关系。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例如：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 = {a, b, 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的一个商集：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 = {{a}, {b, 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，则该商集对应的等价关系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为：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 = {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(a, a), (b, b), (c, c)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(b, c), (c, b)}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 = 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∪{(b, c), (c, b)}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关键：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 = I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∪{(), (), … …}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1.2.8</a:t>
            </a:r>
            <a:r>
              <a:rPr lang="en-US" altLang="zh-CN" sz="4800" b="1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为一个非空集合。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上的任意一个等价关系，则对应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(2)</a:t>
            </a:r>
            <a:r>
              <a:rPr lang="zh-CN" altLang="en-US" sz="3600" b="1" smtClean="0">
                <a:latin typeface="宋体" panose="02010600030101010101" pitchFamily="2" charset="-122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的任一个划分，令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b="1" smtClean="0">
                <a:latin typeface="Times New Roman" panose="02020603050405020304" pitchFamily="18" charset="0"/>
              </a:rPr>
              <a:t>={(x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y)|x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并且</a:t>
            </a:r>
            <a:r>
              <a:rPr lang="en-US" altLang="zh-CN" b="1" smtClean="0">
                <a:latin typeface="Times New Roman" panose="02020603050405020304" pitchFamily="18" charset="0"/>
              </a:rPr>
              <a:t>x, y</a:t>
            </a:r>
            <a:r>
              <a:rPr lang="zh-CN" altLang="en-US" b="1" smtClean="0">
                <a:latin typeface="宋体" panose="02010600030101010101" pitchFamily="2" charset="-122"/>
              </a:rPr>
              <a:t>属于</a:t>
            </a:r>
            <a:r>
              <a:rPr lang="en-US" altLang="zh-CN" b="1" smtClean="0">
                <a:latin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宋体" panose="02010600030101010101" pitchFamily="2" charset="-122"/>
              </a:rPr>
              <a:t>的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</a:rPr>
              <a:t>同一划分块</a:t>
            </a:r>
            <a:r>
              <a:rPr lang="en-US" altLang="zh-CN" b="1" smtClean="0">
                <a:latin typeface="Times New Roman" panose="02020603050405020304" pitchFamily="18" charset="0"/>
              </a:rPr>
              <a:t>}</a:t>
            </a:r>
            <a:r>
              <a:rPr lang="zh-CN" altLang="en-US" b="1" smtClean="0">
                <a:latin typeface="宋体" panose="02010600030101010101" pitchFamily="2" charset="-122"/>
              </a:rPr>
              <a:t>， </a:t>
            </a:r>
            <a:r>
              <a:rPr lang="zh-CN" altLang="en-US" sz="3600" b="1" smtClean="0">
                <a:latin typeface="宋体" panose="02010600030101010101" pitchFamily="2" charset="-122"/>
              </a:rPr>
              <a:t>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上的等价关系。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86800" cy="823913"/>
          </a:xfrm>
        </p:spPr>
        <p:txBody>
          <a:bodyPr/>
          <a:lstStyle/>
          <a:p>
            <a:pPr algn="l" eaLnBrk="1" hangingPunct="1"/>
            <a:r>
              <a:rPr lang="en-US" altLang="zh-CN" sz="4800" b="1" smtClean="0">
                <a:latin typeface="Times New Roman" panose="02020603050405020304" pitchFamily="18" charset="0"/>
              </a:rPr>
              <a:t>(1)</a:t>
            </a:r>
            <a:r>
              <a:rPr lang="zh-CN" altLang="en-US" sz="4800" b="1" smtClean="0">
                <a:latin typeface="宋体" panose="02010600030101010101" pitchFamily="2" charset="-122"/>
              </a:rPr>
              <a:t>证明：</a:t>
            </a:r>
            <a:r>
              <a:rPr lang="en-US" altLang="zh-CN" sz="48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48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800" b="1" smtClean="0">
                <a:latin typeface="Times New Roman" panose="02020603050405020304" pitchFamily="18" charset="0"/>
              </a:rPr>
              <a:t>A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的一个划分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设商集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{M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…}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，则Ｍ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(i=1,2, … 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等价类，根据等价类的定义知，Ｍ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(i=1,2, … );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又根据</a:t>
            </a:r>
            <a:r>
              <a:rPr lang="zh-CN" altLang="en-US" sz="3600" b="1" smtClean="0">
                <a:latin typeface="宋体" panose="02010600030101010101" pitchFamily="2" charset="-122"/>
              </a:rPr>
              <a:t>定理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1.2.7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知，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，并</a:t>
            </a:r>
            <a:r>
              <a:rPr lang="zh-CN" altLang="en-US" sz="3600" b="1" smtClean="0">
                <a:latin typeface="宋体" panose="02010600030101010101" pitchFamily="2" charset="-122"/>
              </a:rPr>
              <a:t>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j)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，所以，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9713"/>
            <a:ext cx="8686800" cy="1446212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(2)</a:t>
            </a:r>
            <a:r>
              <a:rPr lang="zh-CN" altLang="en-US" sz="4000" b="1" smtClean="0">
                <a:latin typeface="宋体" panose="02010600030101010101" pitchFamily="2" charset="-122"/>
              </a:rPr>
              <a:t>证明：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smtClean="0">
                <a:latin typeface="宋体" panose="02010600030101010101" pitchFamily="2" charset="-122"/>
              </a:rPr>
              <a:t>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宋体" panose="02010600030101010101" pitchFamily="2" charset="-122"/>
              </a:rPr>
              <a:t>上的等价关系</a:t>
            </a:r>
            <a:r>
              <a:rPr lang="zh-CN" altLang="en-US" sz="4800" b="1" smtClean="0">
                <a:latin typeface="宋体" panose="02010600030101010101" pitchFamily="2" charset="-122"/>
              </a:rPr>
              <a:t/>
            </a:r>
            <a:br>
              <a:rPr lang="zh-CN" altLang="en-US" sz="4800" b="1" smtClean="0">
                <a:latin typeface="宋体" panose="02010600030101010101" pitchFamily="2" charset="-122"/>
              </a:rPr>
            </a:br>
            <a:r>
              <a:rPr lang="zh-CN" altLang="en-US" sz="4800" b="1" smtClean="0">
                <a:latin typeface="宋体" panose="02010600030101010101" pitchFamily="2" charset="-122"/>
              </a:rPr>
              <a:t> </a:t>
            </a:r>
            <a:endParaRPr lang="en-US" altLang="zh-CN" sz="32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556792"/>
            <a:ext cx="8686800" cy="43211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自反性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的同一划分块，所以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300" b="1" dirty="0" err="1" smtClean="0">
                <a:latin typeface="宋体" panose="02010600030101010101" pitchFamily="2" charset="-122"/>
              </a:rPr>
              <a:t>x,x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具有自反性；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对称性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x,y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的同一划分块，亦即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y,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 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的同一划分块，所以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300" b="1" dirty="0" err="1" smtClean="0">
                <a:latin typeface="宋体" panose="02010600030101010101" pitchFamily="2" charset="-122"/>
              </a:rPr>
              <a:t>y,x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具有对称性；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686800" cy="576263"/>
          </a:xfrm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(2)</a:t>
            </a:r>
            <a:r>
              <a:rPr lang="zh-CN" altLang="en-US" sz="3600" b="1" smtClean="0">
                <a:latin typeface="宋体" panose="02010600030101010101" pitchFamily="2" charset="-122"/>
              </a:rPr>
              <a:t>证明：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上的等价关系</a:t>
            </a:r>
            <a:br>
              <a:rPr lang="zh-CN" altLang="en-US" sz="3600" b="1" smtClean="0">
                <a:latin typeface="宋体" panose="02010600030101010101" pitchFamily="2" charset="-122"/>
              </a:rPr>
            </a:br>
            <a:r>
              <a:rPr lang="zh-CN" altLang="en-US" sz="4800" b="1" smtClean="0">
                <a:latin typeface="宋体" panose="02010600030101010101" pitchFamily="2" charset="-122"/>
              </a:rPr>
              <a:t> </a:t>
            </a:r>
            <a:endParaRPr lang="en-US" altLang="zh-CN" sz="32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86800" cy="51117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③传递性</a:t>
            </a:r>
            <a:r>
              <a:rPr lang="en-US" altLang="zh-CN" sz="3300" b="1" smtClean="0">
                <a:latin typeface="Times New Roman" panose="02020603050405020304" pitchFamily="18" charset="0"/>
              </a:rPr>
              <a:t>: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x, y, z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br>
              <a:rPr lang="zh-CN" altLang="en-US" sz="3300" b="1" smtClean="0">
                <a:latin typeface="Times New Roman" panose="02020603050405020304" pitchFamily="18" charset="0"/>
              </a:rPr>
            </a:br>
            <a:r>
              <a:rPr lang="zh-CN" altLang="en-US" sz="33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(y, z)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属于同一划分块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z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属于同一划分块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这两个划分块的交集中，按照定义，任意不同的划分块交集为空，从而只能有：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 = 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。即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z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也属于同一划分块，所以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(x,z)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具有传递性；</a:t>
            </a:r>
          </a:p>
          <a:p>
            <a:pPr marL="0" indent="0" eaLnBrk="1" hangingPunct="1"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因此，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上的等价关系。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964612" cy="5114925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不同的球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放入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相同的盒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中去，并且要求无空盒，有多少种不同的放法？这里要求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不同的放球方法数即为将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元集合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分为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块</a:t>
            </a: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的不同的划分数。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     表示将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个不同的球放入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个相同的盒中的方案数，称      为第二类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数。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4724400"/>
          <a:ext cx="644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0" r:id="rId3" imgW="293245" imgH="458993" progId="Equation.DSMT4">
                  <p:embed/>
                </p:oleObj>
              </mc:Choice>
              <mc:Fallback>
                <p:oleObj r:id="rId3" imgW="293245" imgH="45899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44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5445125"/>
          <a:ext cx="644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1" r:id="rId5" imgW="293245" imgH="458993" progId="Equation.DSMT4">
                  <p:embed/>
                </p:oleObj>
              </mc:Choice>
              <mc:Fallback>
                <p:oleObj r:id="rId5" imgW="293245" imgH="4589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644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FA661-BD4B-4FAB-830F-A7C250F1BC52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1052513"/>
          <a:ext cx="89646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5" r:id="rId3" imgW="3556000" imgH="469900" progId="Equation.DSMT4">
                  <p:embed/>
                </p:oleObj>
              </mc:Choice>
              <mc:Fallback>
                <p:oleObj r:id="rId3" imgW="3556000" imgH="4699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9646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5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0" y="2565400"/>
            <a:ext cx="91440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5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>
                <a:latin typeface="Times New Roman" panose="02020603050405020304" pitchFamily="18" charset="0"/>
              </a:rPr>
              <a:t>没有盒子，当然谈不到放法，所以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>
                <a:latin typeface="Times New Roman" panose="02020603050405020304" pitchFamily="18" charset="0"/>
              </a:rPr>
              <a:t>如果只有一个盒子，则所有</a:t>
            </a:r>
            <a:r>
              <a:rPr lang="en-US" altLang="zh-CN" sz="4000">
                <a:latin typeface="Times New Roman" panose="02020603050405020304" pitchFamily="18" charset="0"/>
              </a:rPr>
              <a:t>n</a:t>
            </a:r>
            <a:r>
              <a:rPr lang="zh-CN" altLang="en-US" sz="4000">
                <a:latin typeface="Times New Roman" panose="02020603050405020304" pitchFamily="18" charset="0"/>
              </a:rPr>
              <a:t>个球只能放到该盒子里，放球的方案数为</a:t>
            </a:r>
            <a:r>
              <a:rPr lang="en-US" altLang="zh-CN" sz="4000">
                <a:latin typeface="Times New Roman" panose="02020603050405020304" pitchFamily="18" charset="0"/>
              </a:rPr>
              <a:t>1</a:t>
            </a:r>
            <a:r>
              <a:rPr lang="zh-CN" altLang="en-US" sz="4000">
                <a:latin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10445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357563"/>
          <a:ext cx="1439862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6" r:id="rId6" imgW="534328" imgH="470717" progId="Equation.DSMT4">
                  <p:embed/>
                </p:oleObj>
              </mc:Choice>
              <mc:Fallback>
                <p:oleObj r:id="rId6" imgW="534328" imgH="4707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1439862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F1D70-50C7-4575-AD83-55C34D0C26B3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705725" cy="34559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、集合表示（直接用定义）</a:t>
            </a:r>
            <a:r>
              <a:rPr lang="en-US" altLang="zh-CN" sz="3300" b="1" dirty="0" smtClean="0">
                <a:solidFill>
                  <a:schemeClr val="tx2"/>
                </a:solidFill>
              </a:rPr>
              <a:t>--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便于书写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/>
              <a:t>例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A={1,2,3,4}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endParaRPr lang="zh-CN" altLang="en-US" sz="33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R={(1,1),(1,2),(1,3),(2,1),(2,2)}</a:t>
            </a:r>
            <a:endParaRPr lang="en-US" altLang="zh-CN" sz="3300" b="1" dirty="0" smtClean="0"/>
          </a:p>
          <a:p>
            <a:pPr eaLnBrk="1" hangingPunct="1">
              <a:buFontTx/>
              <a:buNone/>
            </a:pPr>
            <a:endParaRPr lang="zh-CN" altLang="en-US" sz="33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二、关系的表示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713787" cy="4970462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如果有两个相同的盒子，先任取一个球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，把它放到一个盒子里，对于剩下的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个球，每个球可以有两种选择：与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放在同一个盒子里或者不与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放在同一个盒子里，根据乘法原理有</a:t>
            </a:r>
            <a:r>
              <a:rPr lang="en-US" altLang="zh-CN" sz="3600" b="1" smtClean="0"/>
              <a:t>2</a:t>
            </a:r>
            <a:r>
              <a:rPr lang="en-US" altLang="zh-CN" sz="3600" b="1" baseline="30000" smtClean="0"/>
              <a:t>n-1</a:t>
            </a:r>
            <a:r>
              <a:rPr lang="zh-CN" altLang="en-US" sz="3600" b="1" smtClean="0"/>
              <a:t>种方法。但是其中有一种方法是错误的，即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个球都与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放在了同一个盒子里而另一个盒子为空。所以：</a:t>
            </a:r>
          </a:p>
          <a:p>
            <a:pPr eaLnBrk="1" hangingPunct="1"/>
            <a:endParaRPr lang="zh-CN" altLang="en-US" sz="3600" b="1" smtClean="0"/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5084763"/>
          <a:ext cx="23749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r:id="rId3" imgW="903268" imgH="470717" progId="Equation.DSMT4">
                  <p:embed/>
                </p:oleObj>
              </mc:Choice>
              <mc:Fallback>
                <p:oleObj r:id="rId3" imgW="903268" imgH="4707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23749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785225" cy="4970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当盒子数为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的时候，要把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个不同的球放到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个相同的盒子里，而且没有空盒，必然有一个盒子里放两个球。这两个球要从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个球中选取，有</a:t>
            </a:r>
            <a:r>
              <a:rPr lang="en-US" altLang="zh-CN" sz="3600" b="1" smtClean="0"/>
              <a:t>C</a:t>
            </a:r>
            <a:r>
              <a:rPr lang="en-US" altLang="zh-CN" sz="3600" b="1" baseline="-25000" smtClean="0"/>
              <a:t>n</a:t>
            </a:r>
            <a:r>
              <a:rPr lang="en-US" altLang="zh-CN" sz="3600" b="1" baseline="30000" smtClean="0"/>
              <a:t>2</a:t>
            </a:r>
            <a:r>
              <a:rPr lang="zh-CN" altLang="en-US" sz="3600" b="1" smtClean="0"/>
              <a:t>种选择方法，所以：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3600" b="1" smtClean="0"/>
          </a:p>
          <a:p>
            <a:pPr eaLnBrk="1" hangingPunct="1">
              <a:lnSpc>
                <a:spcPct val="90000"/>
              </a:lnSpc>
            </a:pPr>
            <a:endParaRPr lang="zh-CN" altLang="en-US" sz="36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当有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个相同的盒子的时候，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个不同的球，没有空盒，只有一种放法。</a:t>
            </a:r>
          </a:p>
        </p:txBody>
      </p:sp>
      <p:graphicFrame>
        <p:nvGraphicFramePr>
          <p:cNvPr id="106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3429000"/>
          <a:ext cx="251936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r:id="rId4" imgW="814214" imgH="470717" progId="Equation.DSMT4">
                  <p:embed/>
                </p:oleObj>
              </mc:Choice>
              <mc:Fallback>
                <p:oleObj r:id="rId4" imgW="814214" imgH="4707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29000"/>
                        <a:ext cx="2519362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125538"/>
            <a:ext cx="8785225" cy="52593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(2)</a:t>
            </a:r>
            <a:r>
              <a:rPr lang="zh-CN" altLang="en-US" sz="4000" b="1" smtClean="0"/>
              <a:t>满足如下的递推公式：</a:t>
            </a:r>
          </a:p>
          <a:p>
            <a:pPr eaLnBrk="1" hangingPunct="1"/>
            <a:endParaRPr lang="zh-CN" altLang="en-US" sz="4000" b="1" smtClean="0"/>
          </a:p>
          <a:p>
            <a:pPr eaLnBrk="1" hangingPunct="1"/>
            <a:endParaRPr lang="zh-CN" altLang="en-US" sz="4000" b="1" smtClean="0"/>
          </a:p>
          <a:p>
            <a:pPr eaLnBrk="1" hangingPunct="1"/>
            <a:r>
              <a:rPr lang="zh-CN" altLang="en-US" sz="4000" b="1" smtClean="0"/>
              <a:t>证明：把</a:t>
            </a:r>
            <a:r>
              <a:rPr lang="en-US" altLang="zh-CN" sz="4000" b="1" smtClean="0"/>
              <a:t>n</a:t>
            </a:r>
            <a:r>
              <a:rPr lang="zh-CN" altLang="en-US" sz="4000" b="1" smtClean="0"/>
              <a:t>个不同的球正好放到</a:t>
            </a:r>
            <a:r>
              <a:rPr lang="en-US" altLang="zh-CN" sz="4000" b="1" smtClean="0"/>
              <a:t>r</a:t>
            </a:r>
            <a:r>
              <a:rPr lang="zh-CN" altLang="en-US" sz="4000" b="1" smtClean="0"/>
              <a:t>个相同的盒子里，没有空盒。我们先取一个球，设该球的编号为</a:t>
            </a:r>
            <a:r>
              <a:rPr lang="en-US" altLang="zh-CN" sz="4000" b="1" smtClean="0"/>
              <a:t>a</a:t>
            </a:r>
            <a:r>
              <a:rPr lang="en-US" altLang="zh-CN" sz="4000" b="1" baseline="-25000" smtClean="0"/>
              <a:t>i</a:t>
            </a:r>
            <a:r>
              <a:rPr lang="zh-CN" altLang="en-US" sz="4000" b="1" smtClean="0"/>
              <a:t>，然后把所有的放法分成两类：        </a:t>
            </a:r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844675"/>
          <a:ext cx="47529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r:id="rId3" imgW="1588189" imgH="470104" progId="Equation.DSMT4">
                  <p:embed/>
                </p:oleObj>
              </mc:Choice>
              <mc:Fallback>
                <p:oleObj r:id="rId3" imgW="1588189" imgH="47010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475297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FA661-BD4B-4FAB-830F-A7C250F1BC52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98525"/>
            <a:ext cx="8785225" cy="56261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第一种，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单放在一个盒子里，剩下的</a:t>
            </a:r>
            <a:r>
              <a:rPr lang="en-US" altLang="zh-CN" b="1" smtClean="0"/>
              <a:t>n-1</a:t>
            </a:r>
            <a:r>
              <a:rPr lang="zh-CN" altLang="en-US" b="1" smtClean="0"/>
              <a:t>个球放在剩下的</a:t>
            </a:r>
            <a:r>
              <a:rPr lang="en-US" altLang="zh-CN" b="1" smtClean="0"/>
              <a:t>r-1</a:t>
            </a:r>
            <a:r>
              <a:rPr lang="zh-CN" altLang="en-US" b="1" smtClean="0"/>
              <a:t>个盒子里，方法数为：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      第二种，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不单放在一个盒子里。可以先把</a:t>
            </a:r>
            <a:r>
              <a:rPr lang="en-US" altLang="zh-CN" b="1" smtClean="0"/>
              <a:t>n-1</a:t>
            </a:r>
            <a:r>
              <a:rPr lang="zh-CN" altLang="en-US" b="1" smtClean="0"/>
              <a:t>个球放在</a:t>
            </a:r>
            <a:r>
              <a:rPr lang="en-US" altLang="zh-CN" b="1" smtClean="0"/>
              <a:t>r</a:t>
            </a:r>
            <a:r>
              <a:rPr lang="zh-CN" altLang="en-US" b="1" smtClean="0"/>
              <a:t>个盒子里，有        种方法，对于其中的任何一种方法，加入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的方法有</a:t>
            </a:r>
            <a:r>
              <a:rPr lang="en-US" altLang="zh-CN" b="1" smtClean="0"/>
              <a:t>r</a:t>
            </a:r>
            <a:r>
              <a:rPr lang="zh-CN" altLang="en-US" b="1" smtClean="0"/>
              <a:t>种，由乘法原理，放球的方法数为：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综上，根据加法原理，有：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7092950" y="1412875"/>
          <a:ext cx="1223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8" r:id="rId3" imgW="496377" imgH="470922" progId="Equation.DSMT4">
                  <p:embed/>
                </p:oleObj>
              </mc:Choice>
              <mc:Fallback>
                <p:oleObj r:id="rId3" imgW="496377" imgH="47092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412875"/>
                        <a:ext cx="12239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5724525" y="4437063"/>
          <a:ext cx="13684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9" r:id="rId5" imgW="585216" imgH="470717" progId="Equation.DSMT4">
                  <p:embed/>
                </p:oleObj>
              </mc:Choice>
              <mc:Fallback>
                <p:oleObj r:id="rId5" imgW="585216" imgH="4707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437063"/>
                        <a:ext cx="13684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435600" y="5481638"/>
          <a:ext cx="35290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70" r:id="rId7" imgW="1588189" imgH="470104" progId="Equation.DSMT4">
                  <p:embed/>
                </p:oleObj>
              </mc:Choice>
              <mc:Fallback>
                <p:oleObj r:id="rId7" imgW="1588189" imgH="47010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481638"/>
                        <a:ext cx="35290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5437188" y="3397250"/>
          <a:ext cx="7905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71" r:id="rId9" imgW="496377" imgH="470922" progId="Equation.DSMT4">
                  <p:embed/>
                </p:oleObj>
              </mc:Choice>
              <mc:Fallback>
                <p:oleObj r:id="rId9" imgW="496377" imgH="47092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397250"/>
                        <a:ext cx="7905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13787" cy="51149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err="1" smtClean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="1" dirty="0" err="1" smtClean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dirty="0" err="1" smtClean="0">
                <a:latin typeface="宋体" panose="02010600030101010101" pitchFamily="2" charset="-122"/>
              </a:rPr>
              <a:t>,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上有多少不同的等价关系？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解：不同的划分个数为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:</a:t>
            </a:r>
            <a:br>
              <a:rPr lang="en-US" altLang="zh-CN" sz="3300" b="1" dirty="0" smtClean="0">
                <a:latin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</a:rPr>
            </a:b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不同的等价关系个数等于不同的划分个数，所以不同的等价关系个数为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15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105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175" y="2420938"/>
          <a:ext cx="86360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2" r:id="rId3" imgW="3048000" imgH="469900" progId="Equation.DSMT4">
                  <p:embed/>
                </p:oleObj>
              </mc:Choice>
              <mc:Fallback>
                <p:oleObj r:id="rId3" imgW="30480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420938"/>
                        <a:ext cx="86360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都是集合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的划分，若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的每个划分块都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包含于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的某个划分块中，则称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的加细。示意图：</a:t>
            </a: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1042988" y="4437063"/>
            <a:ext cx="2305050" cy="1800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2195513" y="4437063"/>
            <a:ext cx="0" cy="1800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1042988" y="5373688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3635375" y="5300663"/>
            <a:ext cx="865188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4932363" y="4437063"/>
            <a:ext cx="2305050" cy="1800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6084888" y="4437063"/>
            <a:ext cx="0" cy="1800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2987675" y="4005263"/>
            <a:ext cx="8636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732588" y="4005263"/>
            <a:ext cx="1150937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116013" y="4508500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042988" y="5300663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051050" y="4508500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2051050" y="5229225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4859338" y="4868863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011863" y="4941888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1.2.14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加细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  <p:bldP spid="111624" grpId="0" animBg="1"/>
      <p:bldP spid="111625" grpId="0" animBg="1"/>
      <p:bldP spid="111628" grpId="0" autoUpdateAnimBg="0"/>
      <p:bldP spid="111629" grpId="0" autoUpdateAnimBg="0"/>
      <p:bldP spid="111630" grpId="0" autoUpdateAnimBg="0"/>
      <p:bldP spid="111631" grpId="0" autoUpdateAnimBg="0"/>
      <p:bldP spid="111632" grpId="0" autoUpdateAnimBg="0"/>
      <p:bldP spid="111633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85225" cy="503984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A={1, 2, 3, 4}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={{1, 2, 3, 4}}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={{1, 2}, {3, 4}}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={{1}, {2}, {3, 4}}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={{1}, {2}, {3}, {4}}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2,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的加细；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的加细；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的加细。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708025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的加细当且仅当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4000" b="1" baseline="-250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86800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证明：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的某一个划分块中，因为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的加细，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的每个划分块都包含于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的某个划分块中，从而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应该在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的某一个划分块中，这样，就有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∈Rc’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，从而有：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Rc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Rc’ ;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5900"/>
            <a:ext cx="7772400" cy="7080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3292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的一个划分块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，往证：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属于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的某个划分块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M’ 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 M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证明：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的一个划分块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，显然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非空。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若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只有一个元素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则有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x) ∈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Rc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，从而有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x) ∈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’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出现在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的某个划分块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中，则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M’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若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元素多于两个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x, y ∈M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，则有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y) ∈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Rc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，从而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y) ∈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，也有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x, 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都出现在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的某一个划分块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中，则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M’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 从而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C’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的加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58696"/>
            <a:ext cx="8785225" cy="5616351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设A={x|x是吉大软件学院的本科生}，A上两个等价关系：同班，同年级。</a:t>
            </a:r>
          </a:p>
          <a:p>
            <a:pPr marL="0" indent="0" eaLnBrk="1" hangingPunct="1">
              <a:spcBef>
                <a:spcPct val="5000"/>
              </a:spcBef>
              <a:buClr>
                <a:schemeClr val="tx2"/>
              </a:buClr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</a:rPr>
              <a:t>   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Rc = {(x, y)| x, y∈A而且x, y同班}；</a:t>
            </a:r>
          </a:p>
          <a:p>
            <a:pPr eaLnBrk="1" hangingPunct="1"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Rc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’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 = {(x, y)| x, y∈A而且x, y同年级};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则：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C={{1201班的学生}，{1202班的学生}，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{1203班的学生} , … , {0901班的学生}, …} ;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C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={{大一的学生}, {大二的学生},</a:t>
            </a:r>
            <a:br>
              <a:rPr lang="zh-CN" altLang="zh-CN" sz="3300" b="1" dirty="0" smtClean="0">
                <a:latin typeface="Times New Roman" panose="02020603050405020304" pitchFamily="18" charset="0"/>
              </a:rPr>
            </a:br>
            <a:r>
              <a:rPr lang="zh-CN" altLang="zh-CN" sz="3300" b="1" dirty="0" smtClean="0">
                <a:latin typeface="Times New Roman" panose="02020603050405020304" pitchFamily="18" charset="0"/>
              </a:rPr>
              <a:t>	  {大三的学生}, {大四的学生}}； </a:t>
            </a:r>
          </a:p>
          <a:p>
            <a:pPr eaLnBrk="1" hangingPunct="1"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有，</a:t>
            </a:r>
            <a:r>
              <a:rPr lang="zh-CN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C是C’的加细，Rc是Rc’的子集。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例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5040</TotalTime>
  <Pages>0</Pages>
  <Words>11463</Words>
  <Characters>0</Characters>
  <Application>Microsoft Office PowerPoint</Application>
  <DocSecurity>0</DocSecurity>
  <PresentationFormat>全屏显示(4:3)</PresentationFormat>
  <Lines>0</Lines>
  <Paragraphs>1117</Paragraphs>
  <Slides>139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139</vt:i4>
      </vt:variant>
    </vt:vector>
  </HeadingPairs>
  <TitlesOfParts>
    <vt:vector size="154" baseType="lpstr">
      <vt:lpstr>仿宋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Network Blitz</vt:lpstr>
      <vt:lpstr>1_Network Blitz</vt:lpstr>
      <vt:lpstr>Equation.3</vt:lpstr>
      <vt:lpstr>MathType 6.0 Equation</vt:lpstr>
      <vt:lpstr>Equation</vt:lpstr>
      <vt:lpstr>§1.2  关  系 (relations)</vt:lpstr>
      <vt:lpstr>1.2.1 关系的基本概念及其性质</vt:lpstr>
      <vt:lpstr>一、关系的定义</vt:lpstr>
      <vt:lpstr>关系的特点</vt:lpstr>
      <vt:lpstr>PowerPoint 演示文稿</vt:lpstr>
      <vt:lpstr>PowerPoint 演示文稿</vt:lpstr>
      <vt:lpstr>例</vt:lpstr>
      <vt:lpstr>PowerPoint 演示文稿</vt:lpstr>
      <vt:lpstr>二、关系的表示</vt:lpstr>
      <vt:lpstr>2. 关系的矩阵--便于存储</vt:lpstr>
      <vt:lpstr>PowerPoint 演示文稿</vt:lpstr>
      <vt:lpstr>PowerPoint 演示文稿</vt:lpstr>
      <vt:lpstr>3. 关系图—直观、清晰</vt:lpstr>
      <vt:lpstr>PowerPoint 演示文稿</vt:lpstr>
      <vt:lpstr>三、关系作为集合的运算</vt:lpstr>
      <vt:lpstr>PowerPoint 演示文稿</vt:lpstr>
      <vt:lpstr>2、关系的并</vt:lpstr>
      <vt:lpstr>3、关系的差</vt:lpstr>
      <vt:lpstr>5、逆关系</vt:lpstr>
      <vt:lpstr>PowerPoint 演示文稿</vt:lpstr>
      <vt:lpstr>6、关系的乘积</vt:lpstr>
      <vt:lpstr>PowerPoint 演示文稿</vt:lpstr>
      <vt:lpstr>结论2 关系的乘法满足结合律</vt:lpstr>
      <vt:lpstr>证明(R•S)•TR•(S•T)</vt:lpstr>
      <vt:lpstr>证明R•(S•T)  (R•S)•T </vt:lpstr>
      <vt:lpstr>PowerPoint 演示文稿</vt:lpstr>
      <vt:lpstr>定理1.2.1 </vt:lpstr>
      <vt:lpstr>PowerPoint 演示文稿</vt:lpstr>
      <vt:lpstr>定理1.2.2 </vt:lpstr>
      <vt:lpstr>定理1.2.3 </vt:lpstr>
      <vt:lpstr>(2)证明：Ri+kp+m=Ri+m，其中k,mN，p=j-i</vt:lpstr>
      <vt:lpstr>(2)证明：Ri+kp+m=Ri+m，其中k,mN，p=j-i</vt:lpstr>
      <vt:lpstr>综合思考题</vt:lpstr>
      <vt:lpstr>四、几种特殊关系及特点</vt:lpstr>
      <vt:lpstr>PowerPoint 演示文稿</vt:lpstr>
      <vt:lpstr>2、  反自反关系(irreflexive)</vt:lpstr>
      <vt:lpstr>PowerPoint 演示文稿</vt:lpstr>
      <vt:lpstr>讨论：</vt:lpstr>
      <vt:lpstr>讨论：</vt:lpstr>
      <vt:lpstr>3、  对称关系(symmetric)</vt:lpstr>
      <vt:lpstr>PowerPoint 演示文稿</vt:lpstr>
      <vt:lpstr>4、反对称关系(antisymmetric)</vt:lpstr>
      <vt:lpstr>PowerPoint 演示文稿</vt:lpstr>
      <vt:lpstr>R是反对称的，当且仅当R∩R-1IA </vt:lpstr>
      <vt:lpstr>R是反对称的，当且仅当R∩R-1IA </vt:lpstr>
      <vt:lpstr>讨论：</vt:lpstr>
      <vt:lpstr>讨论：</vt:lpstr>
      <vt:lpstr>5、  传递关系(transitive)</vt:lpstr>
      <vt:lpstr>PowerPoint 演示文稿</vt:lpstr>
      <vt:lpstr>？思考</vt:lpstr>
      <vt:lpstr>定理1.2.4 </vt:lpstr>
      <vt:lpstr>？思考</vt:lpstr>
      <vt:lpstr>PowerPoint 演示文稿</vt:lpstr>
      <vt:lpstr>PowerPoint 演示文稿</vt:lpstr>
      <vt:lpstr>问题讨论</vt:lpstr>
      <vt:lpstr>PowerPoint 演示文稿</vt:lpstr>
      <vt:lpstr>PowerPoint 演示文稿</vt:lpstr>
      <vt:lpstr>五、闭包运算</vt:lpstr>
      <vt:lpstr>关系的闭包(closure)</vt:lpstr>
      <vt:lpstr>PowerPoint 演示文稿</vt:lpstr>
      <vt:lpstr>定理1.2.5 </vt:lpstr>
      <vt:lpstr>PowerPoint 演示文稿</vt:lpstr>
      <vt:lpstr>PowerPoint 演示文稿</vt:lpstr>
      <vt:lpstr>1.2.2 等价关系(equivalence relation) </vt:lpstr>
      <vt:lpstr>例</vt:lpstr>
      <vt:lpstr> 等价类(equivalence class) </vt:lpstr>
      <vt:lpstr>PowerPoint 演示文稿</vt:lpstr>
      <vt:lpstr>PowerPoint 演示文稿</vt:lpstr>
      <vt:lpstr>PowerPoint 演示文稿</vt:lpstr>
      <vt:lpstr>PowerPoint 演示文稿</vt:lpstr>
      <vt:lpstr>定理 1.2.7  </vt:lpstr>
      <vt:lpstr>证明： </vt:lpstr>
      <vt:lpstr>划分(partition)</vt:lpstr>
      <vt:lpstr>例：</vt:lpstr>
      <vt:lpstr>例：</vt:lpstr>
      <vt:lpstr>例：</vt:lpstr>
      <vt:lpstr>例：</vt:lpstr>
      <vt:lpstr>商集(quotient set)</vt:lpstr>
      <vt:lpstr>例</vt:lpstr>
      <vt:lpstr>解 </vt:lpstr>
      <vt:lpstr>PowerPoint 演示文稿</vt:lpstr>
      <vt:lpstr>等价关系=&gt;商集</vt:lpstr>
      <vt:lpstr>商集=&gt;等价关系</vt:lpstr>
      <vt:lpstr>定理1.2.8 </vt:lpstr>
      <vt:lpstr>(1)证明：A/R是A的一个划分</vt:lpstr>
      <vt:lpstr>(2)证明：RC为A上的等价关系  </vt:lpstr>
      <vt:lpstr>(2)证明：RC为A上的等价关系  </vt:lpstr>
      <vt:lpstr>第二类Stirling数 </vt:lpstr>
      <vt:lpstr>第二类Stirling数 </vt:lpstr>
      <vt:lpstr>第二类Stirling数 </vt:lpstr>
      <vt:lpstr>第二类Stirling数 </vt:lpstr>
      <vt:lpstr>第二类Stirling数 </vt:lpstr>
      <vt:lpstr>第二类Stirling数 </vt:lpstr>
      <vt:lpstr>例</vt:lpstr>
      <vt:lpstr>定义1.2.14 加细</vt:lpstr>
      <vt:lpstr>例</vt:lpstr>
      <vt:lpstr>C是C的加细当且仅当RCRC </vt:lpstr>
      <vt:lpstr>C是C的加细当且仅当RCRC</vt:lpstr>
      <vt:lpstr>例</vt:lpstr>
      <vt:lpstr>例</vt:lpstr>
      <vt:lpstr>PowerPoint 演示文稿</vt:lpstr>
      <vt:lpstr>1.2.3偏序关系(partial ordering) </vt:lpstr>
      <vt:lpstr>例</vt:lpstr>
      <vt:lpstr>设（A,R）是偏序集，则(B, R∩ (B×B))是偏序集, 其中B  A</vt:lpstr>
      <vt:lpstr>设（A,R）是偏序集，则(B, R∩ (B×B))是偏序集, 其中B  A</vt:lpstr>
      <vt:lpstr>哈斯图</vt:lpstr>
      <vt:lpstr>例:</vt:lpstr>
      <vt:lpstr>例</vt:lpstr>
      <vt:lpstr>链</vt:lpstr>
      <vt:lpstr>例</vt:lpstr>
      <vt:lpstr>全序集(totally ordered set)</vt:lpstr>
      <vt:lpstr>例</vt:lpstr>
      <vt:lpstr>例</vt:lpstr>
      <vt:lpstr>例</vt:lpstr>
      <vt:lpstr>逆序关系是反对称的</vt:lpstr>
      <vt:lpstr>最大(最小)元  极大(极小)元 </vt:lpstr>
      <vt:lpstr>例</vt:lpstr>
      <vt:lpstr>？思考</vt:lpstr>
      <vt:lpstr>上(下)界  上(下)确界 </vt:lpstr>
      <vt:lpstr>上(下)界  上(下)确界 </vt:lpstr>
      <vt:lpstr>例</vt:lpstr>
      <vt:lpstr>例</vt:lpstr>
      <vt:lpstr>PowerPoint 演示文稿</vt:lpstr>
      <vt:lpstr>讨论</vt:lpstr>
      <vt:lpstr>讨论</vt:lpstr>
      <vt:lpstr>讨论</vt:lpstr>
      <vt:lpstr>讨论</vt:lpstr>
      <vt:lpstr>讨论</vt:lpstr>
      <vt:lpstr>PowerPoint 演示文稿</vt:lpstr>
      <vt:lpstr>定理1.2.9</vt:lpstr>
      <vt:lpstr>定理1.2.9</vt:lpstr>
      <vt:lpstr>定理1.2.9</vt:lpstr>
      <vt:lpstr>定理1.2.9</vt:lpstr>
      <vt:lpstr>PowerPoint 演示文稿</vt:lpstr>
      <vt:lpstr>设A = {a, b, c}，部分序集(2A, )的哈斯图 </vt:lpstr>
      <vt:lpstr>PowerPoint 演示文稿</vt:lpstr>
      <vt:lpstr>PowerPoint 演示文稿</vt:lpstr>
      <vt:lpstr>PowerPoint 演示文稿</vt:lpstr>
      <vt:lpstr>PowerPoint 演示文稿</vt:lpstr>
    </vt:vector>
  </TitlesOfParts>
  <Manager/>
  <Company>jlu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关  系(relations)</dc:title>
  <dc:subject/>
  <dc:creator>ouyang</dc:creator>
  <cp:keywords/>
  <dc:description/>
  <cp:lastModifiedBy>Windows 用户</cp:lastModifiedBy>
  <cp:revision>1241</cp:revision>
  <dcterms:created xsi:type="dcterms:W3CDTF">2002-08-15T14:08:39Z</dcterms:created>
  <dcterms:modified xsi:type="dcterms:W3CDTF">2022-03-23T03:49:42Z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