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95" r:id="rId2"/>
  </p:sldMasterIdLst>
  <p:notesMasterIdLst>
    <p:notesMasterId r:id="rId49"/>
  </p:notesMasterIdLst>
  <p:sldIdLst>
    <p:sldId id="347" r:id="rId3"/>
    <p:sldId id="348" r:id="rId4"/>
    <p:sldId id="349" r:id="rId5"/>
    <p:sldId id="400" r:id="rId6"/>
    <p:sldId id="401" r:id="rId7"/>
    <p:sldId id="402" r:id="rId8"/>
    <p:sldId id="403" r:id="rId9"/>
    <p:sldId id="354" r:id="rId10"/>
    <p:sldId id="355" r:id="rId11"/>
    <p:sldId id="356" r:id="rId12"/>
    <p:sldId id="357" r:id="rId13"/>
    <p:sldId id="361" r:id="rId14"/>
    <p:sldId id="358" r:id="rId15"/>
    <p:sldId id="359" r:id="rId16"/>
    <p:sldId id="360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28" r:id="rId25"/>
    <p:sldId id="329" r:id="rId26"/>
    <p:sldId id="330" r:id="rId27"/>
    <p:sldId id="331" r:id="rId28"/>
    <p:sldId id="332" r:id="rId29"/>
    <p:sldId id="333" r:id="rId30"/>
    <p:sldId id="370" r:id="rId31"/>
    <p:sldId id="336" r:id="rId32"/>
    <p:sldId id="335" r:id="rId33"/>
    <p:sldId id="337" r:id="rId34"/>
    <p:sldId id="338" r:id="rId35"/>
    <p:sldId id="374" r:id="rId36"/>
    <p:sldId id="301" r:id="rId37"/>
    <p:sldId id="339" r:id="rId38"/>
    <p:sldId id="388" r:id="rId39"/>
    <p:sldId id="389" r:id="rId40"/>
    <p:sldId id="378" r:id="rId41"/>
    <p:sldId id="384" r:id="rId42"/>
    <p:sldId id="385" r:id="rId43"/>
    <p:sldId id="376" r:id="rId44"/>
    <p:sldId id="377" r:id="rId45"/>
    <p:sldId id="380" r:id="rId46"/>
    <p:sldId id="382" r:id="rId47"/>
    <p:sldId id="383" r:id="rId4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000000"/>
    <a:srgbClr val="DFEF49"/>
    <a:srgbClr val="40E2F8"/>
    <a:srgbClr val="FB4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1" autoAdjust="0"/>
    <p:restoredTop sz="87788" autoAdjust="0"/>
  </p:normalViewPr>
  <p:slideViewPr>
    <p:cSldViewPr>
      <p:cViewPr varScale="1">
        <p:scale>
          <a:sx n="68" d="100"/>
          <a:sy n="68" d="100"/>
        </p:scale>
        <p:origin x="102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4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B941434-DCB0-4A4C-A6F8-9D61417B45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225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8998686-06BD-458A-9F1B-0776C608C4F1}" type="slidenum"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lang="en-US" altLang="zh-CN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555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A37CF9D-9447-42EA-B6D2-90A6E12C905B}" type="slidenum"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511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F6AA50-8DC8-4489-8FC8-15D59172D9E3}" type="slidenum"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669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A10F11-B23A-4EAD-BC38-51A10E54AB4B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a</a:t>
            </a:r>
            <a:r>
              <a:rPr lang="zh-CN" altLang="en-US" smtClean="0">
                <a:latin typeface="Arial" panose="020B0604020202020204" pitchFamily="34" charset="0"/>
              </a:rPr>
              <a:t>为</a:t>
            </a:r>
            <a:r>
              <a:rPr lang="en-US" altLang="zh-CN" smtClean="0">
                <a:latin typeface="Arial" panose="020B0604020202020204" pitchFamily="34" charset="0"/>
              </a:rPr>
              <a:t>0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b</a:t>
            </a:r>
            <a:r>
              <a:rPr lang="zh-CN" altLang="en-US" smtClean="0">
                <a:latin typeface="Arial" panose="020B0604020202020204" pitchFamily="34" charset="0"/>
              </a:rPr>
              <a:t>不为</a:t>
            </a:r>
            <a:r>
              <a:rPr lang="en-US" altLang="zh-CN" smtClean="0">
                <a:latin typeface="Arial" panose="020B0604020202020204" pitchFamily="34" charset="0"/>
              </a:rPr>
              <a:t>0</a:t>
            </a:r>
            <a:r>
              <a:rPr lang="zh-CN" altLang="en-US" smtClean="0">
                <a:latin typeface="Arial" panose="020B0604020202020204" pitchFamily="34" charset="0"/>
              </a:rPr>
              <a:t>，不可能，因为</a:t>
            </a:r>
            <a:r>
              <a:rPr lang="en-US" altLang="zh-CN" smtClean="0">
                <a:latin typeface="Arial" panose="020B0604020202020204" pitchFamily="34" charset="0"/>
              </a:rPr>
              <a:t>a|b</a:t>
            </a:r>
            <a:r>
              <a:rPr lang="zh-CN" altLang="en-US" smtClean="0">
                <a:latin typeface="Arial" panose="020B0604020202020204" pitchFamily="34" charset="0"/>
              </a:rPr>
              <a:t>不可能；反过来</a:t>
            </a:r>
            <a:r>
              <a:rPr lang="en-US" altLang="zh-CN" smtClean="0">
                <a:latin typeface="Arial" panose="020B0604020202020204" pitchFamily="34" charset="0"/>
              </a:rPr>
              <a:t>b|a</a:t>
            </a:r>
            <a:r>
              <a:rPr lang="zh-CN" altLang="en-US" smtClean="0">
                <a:latin typeface="Arial" panose="020B0604020202020204" pitchFamily="34" charset="0"/>
              </a:rPr>
              <a:t>不可能。</a:t>
            </a:r>
          </a:p>
        </p:txBody>
      </p:sp>
    </p:spTree>
    <p:extLst>
      <p:ext uri="{BB962C8B-B14F-4D97-AF65-F5344CB8AC3E}">
        <p14:creationId xmlns:p14="http://schemas.microsoft.com/office/powerpoint/2010/main" val="2828902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0D1153E-4893-4E56-974C-81F046CEA76D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z="1400" smtClean="0">
                <a:latin typeface="Times New Roman" panose="02020603050405020304" pitchFamily="18" charset="0"/>
              </a:rPr>
              <a:t>(</a:t>
            </a:r>
            <a:r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t>若在一等式中，除某项外，其余各项都是</a:t>
            </a:r>
            <a:r>
              <a:rPr lang="en-US" altLang="zh-CN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t>的倍数，则此项也是</a:t>
            </a:r>
            <a:r>
              <a:rPr lang="en-US" altLang="zh-CN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1400" smtClean="0">
                <a:solidFill>
                  <a:schemeClr val="tx2"/>
                </a:solidFill>
                <a:latin typeface="Times New Roman" panose="02020603050405020304" pitchFamily="18" charset="0"/>
              </a:rPr>
              <a:t>的倍数</a:t>
            </a:r>
            <a:r>
              <a:rPr lang="en-US" altLang="zh-CN" sz="1400" smtClean="0">
                <a:latin typeface="Times New Roman" panose="02020603050405020304" pitchFamily="18" charset="0"/>
              </a:rPr>
              <a:t>)</a:t>
            </a:r>
            <a:endParaRPr lang="zh-CN" altLang="en-US" sz="140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3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77EDCCF-A4C3-4692-9C8B-6D03195D71E6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1400" smtClean="0">
                <a:latin typeface="宋体" panose="02010600030101010101" pitchFamily="2" charset="-122"/>
              </a:rPr>
              <a:t>最高公因数的定义只是说，如果有那样的</a:t>
            </a:r>
            <a:r>
              <a:rPr lang="en-US" altLang="zh-CN" sz="1400" smtClean="0">
                <a:latin typeface="Times New Roman" panose="02020603050405020304" pitchFamily="18" charset="0"/>
              </a:rPr>
              <a:t>d</a:t>
            </a:r>
            <a:r>
              <a:rPr lang="en-US" altLang="zh-CN" sz="1400" smtClean="0">
                <a:latin typeface="宋体" panose="02010600030101010101" pitchFamily="2" charset="-122"/>
              </a:rPr>
              <a:t>，</a:t>
            </a:r>
            <a:r>
              <a:rPr lang="zh-CN" altLang="en-US" sz="1400" smtClean="0">
                <a:latin typeface="宋体" panose="02010600030101010101" pitchFamily="2" charset="-122"/>
              </a:rPr>
              <a:t>则</a:t>
            </a:r>
            <a:r>
              <a:rPr lang="en-US" altLang="zh-CN" sz="1400" smtClean="0">
                <a:latin typeface="Times New Roman" panose="02020603050405020304" pitchFamily="18" charset="0"/>
              </a:rPr>
              <a:t>d</a:t>
            </a:r>
            <a:r>
              <a:rPr lang="zh-CN" altLang="en-US" sz="1400" smtClean="0">
                <a:latin typeface="宋体" panose="02010600030101010101" pitchFamily="2" charset="-122"/>
              </a:rPr>
              <a:t>叫做</a:t>
            </a:r>
            <a:r>
              <a:rPr lang="en-US" altLang="zh-CN" sz="1400" smtClean="0">
                <a:latin typeface="Times New Roman" panose="02020603050405020304" pitchFamily="18" charset="0"/>
              </a:rPr>
              <a:t>a</a:t>
            </a:r>
            <a:r>
              <a:rPr lang="en-US" altLang="zh-CN" sz="1400" smtClean="0">
                <a:latin typeface="宋体" panose="02010600030101010101" pitchFamily="2" charset="-122"/>
              </a:rPr>
              <a:t>，</a:t>
            </a:r>
            <a:r>
              <a:rPr lang="en-US" altLang="zh-CN" sz="1400" smtClean="0">
                <a:latin typeface="Times New Roman" panose="02020603050405020304" pitchFamily="18" charset="0"/>
              </a:rPr>
              <a:t>b</a:t>
            </a:r>
            <a:r>
              <a:rPr lang="zh-CN" altLang="en-US" sz="1400" smtClean="0">
                <a:latin typeface="宋体" panose="02010600030101010101" pitchFamily="2" charset="-122"/>
              </a:rPr>
              <a:t>的最高公因数。对于任意的</a:t>
            </a:r>
            <a:r>
              <a:rPr lang="en-US" altLang="zh-CN" sz="1400" smtClean="0">
                <a:latin typeface="Times New Roman" panose="02020603050405020304" pitchFamily="18" charset="0"/>
              </a:rPr>
              <a:t>a</a:t>
            </a:r>
            <a:r>
              <a:rPr lang="en-US" altLang="zh-CN" sz="1400" smtClean="0">
                <a:latin typeface="宋体" panose="02010600030101010101" pitchFamily="2" charset="-122"/>
              </a:rPr>
              <a:t>，</a:t>
            </a:r>
            <a:r>
              <a:rPr lang="en-US" altLang="zh-CN" sz="1400" smtClean="0">
                <a:latin typeface="Times New Roman" panose="02020603050405020304" pitchFamily="18" charset="0"/>
              </a:rPr>
              <a:t>b</a:t>
            </a:r>
            <a:r>
              <a:rPr lang="zh-CN" altLang="en-US" sz="1400" smtClean="0">
                <a:latin typeface="宋体" panose="02010600030101010101" pitchFamily="2" charset="-122"/>
              </a:rPr>
              <a:t>是否有那样的</a:t>
            </a:r>
            <a:r>
              <a:rPr lang="en-US" altLang="zh-CN" sz="1400" smtClean="0">
                <a:latin typeface="Times New Roman" panose="02020603050405020304" pitchFamily="18" charset="0"/>
              </a:rPr>
              <a:t>d</a:t>
            </a:r>
            <a:r>
              <a:rPr lang="zh-CN" altLang="en-US" sz="1400" smtClean="0">
                <a:latin typeface="宋体" panose="02010600030101010101" pitchFamily="2" charset="-122"/>
              </a:rPr>
              <a:t>呢？现在还不知道，等下面再研究。不过，有一点是容易说明的：</a:t>
            </a:r>
          </a:p>
        </p:txBody>
      </p:sp>
    </p:spTree>
    <p:extLst>
      <p:ext uri="{BB962C8B-B14F-4D97-AF65-F5344CB8AC3E}">
        <p14:creationId xmlns:p14="http://schemas.microsoft.com/office/powerpoint/2010/main" val="2084900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FD1512-9954-417D-A930-037349D98258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/>
            <a:r>
              <a:rPr lang="zh-CN" altLang="en-US" smtClean="0">
                <a:latin typeface="Times New Roman" panose="02020603050405020304" pitchFamily="18" charset="0"/>
              </a:rPr>
              <a:t>因</a:t>
            </a:r>
            <a:r>
              <a:rPr lang="en-US" altLang="zh-CN" smtClean="0">
                <a:latin typeface="Arial" panose="020B0604020202020204" pitchFamily="34" charset="0"/>
              </a:rPr>
              <a:t>r</a:t>
            </a:r>
            <a:r>
              <a:rPr lang="en-US" altLang="zh-CN" baseline="-30000" smtClean="0">
                <a:latin typeface="Arial" panose="020B0604020202020204" pitchFamily="34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r</a:t>
            </a:r>
            <a:r>
              <a:rPr lang="en-US" altLang="zh-CN" baseline="-30000" smtClean="0">
                <a:latin typeface="Arial" panose="020B0604020202020204" pitchFamily="34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，…，</a:t>
            </a:r>
            <a:r>
              <a:rPr lang="en-US" altLang="zh-CN" smtClean="0">
                <a:latin typeface="Arial" panose="020B0604020202020204" pitchFamily="34" charset="0"/>
              </a:rPr>
              <a:t>r</a:t>
            </a:r>
            <a:r>
              <a:rPr lang="en-US" altLang="zh-CN" baseline="-30000" smtClean="0">
                <a:latin typeface="Arial" panose="020B0604020202020204" pitchFamily="34" charset="0"/>
              </a:rPr>
              <a:t>k</a:t>
            </a:r>
            <a:r>
              <a:rPr lang="en-US" altLang="zh-CN" smtClean="0">
                <a:latin typeface="Times New Roman" panose="02020603050405020304" pitchFamily="18" charset="0"/>
              </a:rPr>
              <a:t>，…</a:t>
            </a:r>
            <a:r>
              <a:rPr lang="zh-CN" altLang="en-US" smtClean="0">
                <a:latin typeface="Times New Roman" panose="02020603050405020304" pitchFamily="18" charset="0"/>
              </a:rPr>
              <a:t>逐渐减少，所以一直作下去必然减到</a:t>
            </a:r>
            <a:r>
              <a:rPr lang="zh-CN" altLang="en-US" smtClean="0">
                <a:latin typeface="Arial" panose="020B0604020202020204" pitchFamily="34" charset="0"/>
              </a:rPr>
              <a:t>0</a:t>
            </a:r>
            <a:r>
              <a:rPr lang="zh-CN" altLang="en-US" smtClean="0">
                <a:latin typeface="Times New Roman" panose="02020603050405020304" pitchFamily="18" charset="0"/>
              </a:rPr>
              <a:t>，如（</a:t>
            </a:r>
            <a:r>
              <a:rPr lang="zh-CN" altLang="en-US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）的最后一式所示。由性质</a:t>
            </a:r>
            <a:r>
              <a:rPr lang="zh-CN" altLang="en-US" smtClean="0">
                <a:latin typeface="Arial" panose="020B0604020202020204" pitchFamily="34" charset="0"/>
              </a:rPr>
              <a:t>7</a:t>
            </a:r>
            <a:r>
              <a:rPr lang="zh-CN" altLang="en-US" smtClean="0">
                <a:latin typeface="Times New Roman" panose="02020603050405020304" pitchFamily="18" charset="0"/>
              </a:rPr>
              <a:t>及（</a:t>
            </a:r>
            <a:r>
              <a:rPr lang="zh-CN" altLang="en-US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）的第一式，</a:t>
            </a:r>
            <a:r>
              <a:rPr lang="en-US" altLang="zh-CN" smtClean="0">
                <a:latin typeface="Arial" panose="020B0604020202020204" pitchFamily="34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b</a:t>
            </a:r>
            <a:r>
              <a:rPr lang="zh-CN" altLang="en-US" smtClean="0">
                <a:latin typeface="Times New Roman" panose="02020603050405020304" pitchFamily="18" charset="0"/>
              </a:rPr>
              <a:t>的公因数和</a:t>
            </a:r>
            <a:r>
              <a:rPr lang="en-US" altLang="zh-CN" smtClean="0">
                <a:latin typeface="Arial" panose="020B0604020202020204" pitchFamily="34" charset="0"/>
              </a:rPr>
              <a:t>b</a:t>
            </a:r>
            <a:r>
              <a:rPr lang="en-US" altLang="zh-CN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r</a:t>
            </a:r>
            <a:r>
              <a:rPr lang="en-US" altLang="zh-CN" baseline="-30000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的公因数完全相同。由性质</a:t>
            </a:r>
            <a:r>
              <a:rPr lang="zh-CN" altLang="en-US" smtClean="0">
                <a:latin typeface="Arial" panose="020B0604020202020204" pitchFamily="34" charset="0"/>
              </a:rPr>
              <a:t>7</a:t>
            </a:r>
            <a:r>
              <a:rPr lang="zh-CN" altLang="en-US" smtClean="0">
                <a:latin typeface="Times New Roman" panose="02020603050405020304" pitchFamily="18" charset="0"/>
              </a:rPr>
              <a:t>及（</a:t>
            </a:r>
            <a:r>
              <a:rPr lang="zh-CN" altLang="en-US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）的第二式，</a:t>
            </a:r>
            <a:r>
              <a:rPr lang="en-US" altLang="zh-CN" smtClean="0">
                <a:latin typeface="Arial" panose="020B0604020202020204" pitchFamily="34" charset="0"/>
              </a:rPr>
              <a:t>b</a:t>
            </a:r>
            <a:r>
              <a:rPr lang="en-US" altLang="zh-CN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r</a:t>
            </a:r>
            <a:r>
              <a:rPr lang="en-US" altLang="zh-CN" baseline="-30000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的公因数和</a:t>
            </a:r>
            <a:r>
              <a:rPr lang="en-US" altLang="zh-CN" smtClean="0">
                <a:latin typeface="Arial" panose="020B0604020202020204" pitchFamily="34" charset="0"/>
              </a:rPr>
              <a:t>r</a:t>
            </a:r>
            <a:r>
              <a:rPr lang="en-US" altLang="zh-CN" baseline="-30000" smtClean="0">
                <a:latin typeface="Arial" panose="020B0604020202020204" pitchFamily="34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r</a:t>
            </a:r>
            <a:r>
              <a:rPr lang="en-US" altLang="zh-CN" baseline="-30000" smtClean="0">
                <a:latin typeface="Arial" panose="020B0604020202020204" pitchFamily="34" charset="0"/>
              </a:rPr>
              <a:t>2</a:t>
            </a:r>
            <a:r>
              <a:rPr lang="zh-CN" altLang="en-US" smtClean="0">
                <a:latin typeface="Times New Roman" panose="02020603050405020304" pitchFamily="18" charset="0"/>
              </a:rPr>
              <a:t>的公因数完全相同。如此类推，知</a:t>
            </a:r>
            <a:r>
              <a:rPr lang="en-US" altLang="zh-CN" smtClean="0">
                <a:latin typeface="Arial" panose="020B0604020202020204" pitchFamily="34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b</a:t>
            </a:r>
            <a:r>
              <a:rPr lang="zh-CN" altLang="en-US" smtClean="0">
                <a:latin typeface="Times New Roman" panose="02020603050405020304" pitchFamily="18" charset="0"/>
              </a:rPr>
              <a:t>的公因数和</a:t>
            </a:r>
            <a:r>
              <a:rPr lang="en-US" altLang="zh-CN" smtClean="0">
                <a:latin typeface="Arial" panose="020B0604020202020204" pitchFamily="34" charset="0"/>
              </a:rPr>
              <a:t>r</a:t>
            </a:r>
            <a:r>
              <a:rPr lang="en-US" altLang="zh-CN" baseline="-30000" smtClean="0">
                <a:latin typeface="Arial" panose="020B0604020202020204" pitchFamily="34" charset="0"/>
              </a:rPr>
              <a:t>n-1</a:t>
            </a:r>
            <a:r>
              <a:rPr lang="en-US" altLang="zh-CN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r</a:t>
            </a:r>
            <a:r>
              <a:rPr lang="en-US" altLang="zh-CN" baseline="-30000" smtClean="0">
                <a:latin typeface="Arial" panose="020B0604020202020204" pitchFamily="34" charset="0"/>
              </a:rPr>
              <a:t>n</a:t>
            </a:r>
            <a:r>
              <a:rPr lang="zh-CN" altLang="en-US" smtClean="0">
                <a:latin typeface="Times New Roman" panose="02020603050405020304" pitchFamily="18" charset="0"/>
              </a:rPr>
              <a:t>的公因数完全相同。但由（</a:t>
            </a:r>
            <a:r>
              <a:rPr lang="zh-CN" altLang="en-US" smtClean="0">
                <a:latin typeface="Arial" panose="020B0604020202020204" pitchFamily="34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）的最末一式，</a:t>
            </a:r>
            <a:r>
              <a:rPr lang="en-US" altLang="zh-CN" smtClean="0">
                <a:latin typeface="Arial" panose="020B0604020202020204" pitchFamily="34" charset="0"/>
              </a:rPr>
              <a:t>r</a:t>
            </a:r>
            <a:r>
              <a:rPr lang="en-US" altLang="zh-CN" baseline="-30000" smtClean="0">
                <a:latin typeface="Arial" panose="020B0604020202020204" pitchFamily="34" charset="0"/>
              </a:rPr>
              <a:t>n</a:t>
            </a:r>
            <a:r>
              <a:rPr lang="en-US" altLang="zh-CN" smtClean="0">
                <a:latin typeface="Arial" panose="020B0604020202020204" pitchFamily="34" charset="0"/>
              </a:rPr>
              <a:t>|r</a:t>
            </a:r>
            <a:r>
              <a:rPr lang="en-US" altLang="zh-CN" baseline="-30000" smtClean="0">
                <a:latin typeface="Arial" panose="020B0604020202020204" pitchFamily="34" charset="0"/>
              </a:rPr>
              <a:t>n-1</a:t>
            </a:r>
            <a:r>
              <a:rPr lang="en-US" altLang="zh-CN" smtClean="0">
                <a:latin typeface="Times New Roman" panose="02020603050405020304" pitchFamily="18" charset="0"/>
              </a:rPr>
              <a:t>，</a:t>
            </a:r>
            <a:r>
              <a:rPr lang="zh-CN" altLang="en-US" smtClean="0">
                <a:latin typeface="Times New Roman" panose="02020603050405020304" pitchFamily="18" charset="0"/>
              </a:rPr>
              <a:t>故</a:t>
            </a:r>
            <a:r>
              <a:rPr lang="en-US" altLang="zh-CN" smtClean="0">
                <a:latin typeface="Arial" panose="020B0604020202020204" pitchFamily="34" charset="0"/>
              </a:rPr>
              <a:t>r</a:t>
            </a:r>
            <a:r>
              <a:rPr lang="en-US" altLang="zh-CN" baseline="-30000" smtClean="0">
                <a:latin typeface="Arial" panose="020B0604020202020204" pitchFamily="34" charset="0"/>
              </a:rPr>
              <a:t>n</a:t>
            </a:r>
            <a:r>
              <a:rPr lang="zh-CN" altLang="en-US" smtClean="0">
                <a:latin typeface="Times New Roman" panose="02020603050405020304" pitchFamily="18" charset="0"/>
              </a:rPr>
              <a:t>是</a:t>
            </a:r>
            <a:r>
              <a:rPr lang="en-US" altLang="zh-CN" smtClean="0">
                <a:latin typeface="Arial" panose="020B0604020202020204" pitchFamily="34" charset="0"/>
              </a:rPr>
              <a:t>r</a:t>
            </a:r>
            <a:r>
              <a:rPr lang="en-US" altLang="zh-CN" baseline="-30000" smtClean="0">
                <a:latin typeface="Arial" panose="020B0604020202020204" pitchFamily="34" charset="0"/>
              </a:rPr>
              <a:t>n-1</a:t>
            </a:r>
            <a:r>
              <a:rPr lang="en-US" altLang="zh-CN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r</a:t>
            </a:r>
            <a:r>
              <a:rPr lang="en-US" altLang="zh-CN" baseline="-30000" smtClean="0">
                <a:latin typeface="Arial" panose="020B0604020202020204" pitchFamily="34" charset="0"/>
              </a:rPr>
              <a:t>n</a:t>
            </a:r>
            <a:r>
              <a:rPr lang="zh-CN" altLang="en-US" smtClean="0">
                <a:latin typeface="Times New Roman" panose="02020603050405020304" pitchFamily="18" charset="0"/>
              </a:rPr>
              <a:t>的最高公因数，因而也是</a:t>
            </a:r>
            <a:r>
              <a:rPr lang="en-US" altLang="zh-CN" smtClean="0">
                <a:latin typeface="Arial" panose="020B0604020202020204" pitchFamily="34" charset="0"/>
              </a:rPr>
              <a:t>a</a:t>
            </a:r>
            <a:r>
              <a:rPr lang="en-US" altLang="zh-CN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b</a:t>
            </a:r>
            <a:r>
              <a:rPr lang="zh-CN" altLang="en-US" smtClean="0">
                <a:latin typeface="Times New Roman" panose="02020603050405020304" pitchFamily="18" charset="0"/>
              </a:rPr>
              <a:t>的最高公因数。这样，我们就证明了：</a:t>
            </a:r>
            <a:endParaRPr lang="zh-CN" alt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b="1" smtClean="0">
                <a:latin typeface="宋体" panose="02010600030101010101" pitchFamily="2" charset="-122"/>
              </a:rPr>
              <a:t>定理</a:t>
            </a:r>
            <a:r>
              <a:rPr lang="zh-CN" altLang="en-US" b="1" smtClean="0">
                <a:latin typeface="Arial" panose="020B0604020202020204" pitchFamily="34" charset="0"/>
              </a:rPr>
              <a:t>5.1.2</a:t>
            </a:r>
            <a:r>
              <a:rPr lang="zh-CN" altLang="en-US" smtClean="0">
                <a:latin typeface="Arial" panose="020B0604020202020204" pitchFamily="34" charset="0"/>
              </a:rPr>
              <a:t>  </a:t>
            </a:r>
            <a:r>
              <a:rPr lang="zh-CN" altLang="en-US" smtClean="0">
                <a:latin typeface="宋体" panose="02010600030101010101" pitchFamily="2" charset="-122"/>
              </a:rPr>
              <a:t>任意二整数</a:t>
            </a:r>
            <a:r>
              <a:rPr lang="en-US" altLang="zh-CN" smtClean="0">
                <a:latin typeface="Arial" panose="020B0604020202020204" pitchFamily="34" charset="0"/>
              </a:rPr>
              <a:t>a</a:t>
            </a:r>
            <a:r>
              <a:rPr lang="en-US" altLang="zh-CN" smtClean="0">
                <a:latin typeface="宋体" panose="02010600030101010101" pitchFamily="2" charset="-122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b</a:t>
            </a:r>
            <a:r>
              <a:rPr lang="zh-CN" altLang="en-US" smtClean="0">
                <a:latin typeface="宋体" panose="02010600030101010101" pitchFamily="2" charset="-122"/>
              </a:rPr>
              <a:t>有最高公因数。</a:t>
            </a:r>
            <a:r>
              <a:rPr lang="zh-CN" altLang="en-US" smtClean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521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90 h 4320"/>
                <a:gd name="T2" fmla="*/ 1737 w 1737"/>
                <a:gd name="T3" fmla="*/ 440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9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669 h 4420"/>
                <a:gd name="T2" fmla="*/ 1739 w 1739"/>
                <a:gd name="T3" fmla="*/ 367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66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12 h 4338"/>
                <a:gd name="T4" fmla="*/ 2080 w 2080"/>
                <a:gd name="T5" fmla="*/ 421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BDA9B-1F79-4202-876D-BD469BE5D2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7337111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08E38-E70A-4CBD-A708-E62B3BDF7F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940428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B1A18-8CB5-4A1E-A46D-68D59C4E4C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2701407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74 h 4320"/>
                <a:gd name="T2" fmla="*/ 1737 w 1737"/>
                <a:gd name="T3" fmla="*/ 438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7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54 h 4320"/>
                <a:gd name="T2" fmla="*/ 1737 w 1737"/>
                <a:gd name="T3" fmla="*/ 436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5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983 h 4420"/>
                <a:gd name="T2" fmla="*/ 1739 w 1739"/>
                <a:gd name="T3" fmla="*/ 3988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98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68 h 4338"/>
                <a:gd name="T4" fmla="*/ 2080 w 2080"/>
                <a:gd name="T5" fmla="*/ 426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B8BD1-E322-42BF-8D61-0AC75A003D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257852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BABAB-6B16-4486-95A3-A7028FC7F5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349800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9E6E9-D33D-4937-836E-23B390DD64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732983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6C1F5-0B06-4DD7-B6CB-CE85C839C2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089476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F975E-77E4-4285-AAE9-CB78713619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6942592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F4696-DA8D-4780-8472-7E6C664272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110857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BCD7A-EDA3-48C7-94AD-BC6A82F897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347931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1B3D9-354A-43EA-84D6-C6768CCE9B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2079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91DDE7-A182-4421-84B3-DA62D71C40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2434984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97A91-7E7A-4938-AA4D-7DA964CEEE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789075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EA4CE-CB45-4A60-8594-6448322F24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494913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9777-0B72-410C-B024-0AE767B6A9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023133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4523D2-18C3-475D-9547-0AC7CCE628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937338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857C1E-6E2C-4D6B-8464-BF9F095B8D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735062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7CD86-C347-45D7-9A39-7EA40960E2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781973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E83E2-0197-430B-A931-52C0F0B52D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27759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AC0E7-6FE4-4AB4-A406-32A75CBC26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821197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4FBE7-AF58-4695-9111-72A0E130E7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504373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FAB80D-89F2-4E6C-B84B-9635B804F6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847354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90 h 4320"/>
                <a:gd name="T2" fmla="*/ 1737 w 1737"/>
                <a:gd name="T3" fmla="*/ 440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9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669 h 4420"/>
                <a:gd name="T2" fmla="*/ 1739 w 1739"/>
                <a:gd name="T3" fmla="*/ 367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66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12 h 4338"/>
                <a:gd name="T4" fmla="*/ 2080 w 2080"/>
                <a:gd name="T5" fmla="*/ 421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356C417-6455-4373-93DD-AF8C8DB4CE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3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2056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74 h 4320"/>
                <a:gd name="T2" fmla="*/ 1737 w 1737"/>
                <a:gd name="T3" fmla="*/ 438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7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54 h 4320"/>
                <a:gd name="T2" fmla="*/ 1737 w 1737"/>
                <a:gd name="T3" fmla="*/ 436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5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983 h 4420"/>
                <a:gd name="T2" fmla="*/ 1739 w 1739"/>
                <a:gd name="T3" fmla="*/ 3988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98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68 h 4338"/>
                <a:gd name="T4" fmla="*/ 2080 w 2080"/>
                <a:gd name="T5" fmla="*/ 426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068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71A071F-F85A-4315-97D0-5018C7DD38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04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slide" Target="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emf"/><Relationship Id="rId11" Type="http://schemas.openxmlformats.org/officeDocument/2006/relationships/slide" Target="slide26.xml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273468"/>
            <a:ext cx="6477000" cy="10156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6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第五章  数论基</a:t>
            </a: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础</a:t>
            </a:r>
            <a:r>
              <a:rPr lang="zh-CN" altLang="en-US" sz="6000" dirty="0" smtClean="0">
                <a:latin typeface="黑体" pitchFamily="2" charset="-122"/>
              </a:rPr>
              <a:t>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BDA9B-1F79-4202-876D-BD469BE5D299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60960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性质3  </a:t>
            </a:r>
            <a:r>
              <a:rPr lang="zh-CN" altLang="en-US" sz="3300" u="sng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3300" u="sng" dirty="0" err="1" smtClean="0">
                <a:latin typeface="Times New Roman" panose="02020603050405020304" pitchFamily="18" charset="0"/>
              </a:rPr>
              <a:t>a|b，a|c</a:t>
            </a:r>
            <a:r>
              <a:rPr lang="en-US" altLang="zh-CN" sz="3300" u="sng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300" u="sng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3300" u="sng" dirty="0" err="1" smtClean="0">
                <a:latin typeface="Times New Roman" panose="02020603050405020304" pitchFamily="18" charset="0"/>
              </a:rPr>
              <a:t>a|b</a:t>
            </a:r>
            <a:r>
              <a:rPr lang="en-US" altLang="zh-CN" sz="3300" u="sng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3300" u="sng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sz="3300" u="sng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证明：因为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a|b，a|c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故有整数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d，e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使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b=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ad，c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=ae。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因之，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33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=a(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CN" sz="33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)。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CN" sz="33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为整数，所以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a|b</a:t>
            </a:r>
            <a:r>
              <a:rPr lang="en-US" altLang="zh-CN" sz="33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性质4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 若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整除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,…,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a| 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+…+ 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            其中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为任意整数。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证明：因为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a|b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故由性质2，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a|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因为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a|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，a|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故由性质3，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a|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由此及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a|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又有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a|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。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如此类推归纳证明了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a|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+…+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。 </a:t>
            </a:r>
            <a:endParaRPr lang="zh-CN" altLang="en-US" sz="3300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45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整除的基本性质 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性质5  </a:t>
            </a:r>
            <a:r>
              <a:rPr lang="zh-CN" altLang="en-US" sz="3300" u="sng" dirty="0" smtClean="0">
                <a:latin typeface="Times New Roman" panose="02020603050405020304" pitchFamily="18" charset="0"/>
              </a:rPr>
              <a:t>若在一等式中，除某项外，其余各项都是</a:t>
            </a:r>
            <a:r>
              <a:rPr lang="en-US" altLang="zh-CN" sz="3300" u="sng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u="sng" dirty="0" smtClean="0">
                <a:latin typeface="Times New Roman" panose="02020603050405020304" pitchFamily="18" charset="0"/>
              </a:rPr>
              <a:t>的倍数，则此项也是</a:t>
            </a:r>
            <a:r>
              <a:rPr lang="en-US" altLang="zh-CN" sz="3300" u="sng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u="sng" dirty="0" smtClean="0">
                <a:latin typeface="Times New Roman" panose="02020603050405020304" pitchFamily="18" charset="0"/>
              </a:rPr>
              <a:t>的倍数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证明：这是性质4的直接推论。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33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3300" dirty="0" smtClean="0">
                <a:latin typeface="宋体" panose="02010600030101010101" pitchFamily="2" charset="-122"/>
              </a:rPr>
              <a:t>在等式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b-c=-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d+e+f</a:t>
            </a:r>
            <a:r>
              <a:rPr lang="zh-CN" altLang="en-US" sz="3300" dirty="0" smtClean="0">
                <a:latin typeface="宋体" panose="02010600030101010101" pitchFamily="2" charset="-122"/>
              </a:rPr>
              <a:t>中，设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3300" dirty="0" err="1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c</a:t>
            </a:r>
            <a:r>
              <a:rPr lang="en-US" altLang="zh-CN" sz="3300" dirty="0" err="1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CN" sz="3300" dirty="0" err="1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f</a:t>
            </a:r>
            <a:r>
              <a:rPr lang="zh-CN" altLang="en-US" sz="3300" dirty="0" smtClean="0">
                <a:latin typeface="宋体" panose="02010600030101010101" pitchFamily="2" charset="-122"/>
              </a:rPr>
              <a:t>都是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的倍数，求证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3300" dirty="0" smtClean="0">
                <a:latin typeface="宋体" panose="02010600030101010101" pitchFamily="2" charset="-122"/>
              </a:rPr>
              <a:t>也是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的倍数。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宋体" panose="02010600030101010101" pitchFamily="2" charset="-122"/>
              </a:rPr>
              <a:t>解出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3300" dirty="0" smtClean="0">
                <a:latin typeface="宋体" panose="02010600030101010101" pitchFamily="2" charset="-122"/>
              </a:rPr>
              <a:t>得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e=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b-c+d-f</a:t>
            </a:r>
            <a:r>
              <a:rPr lang="en-US" altLang="zh-CN" sz="3300" dirty="0" smtClean="0">
                <a:latin typeface="宋体" panose="02010600030101010101" pitchFamily="2" charset="-122"/>
              </a:rPr>
              <a:t>。</a:t>
            </a:r>
            <a:r>
              <a:rPr lang="zh-CN" altLang="en-US" sz="3300" dirty="0" smtClean="0">
                <a:latin typeface="宋体" panose="02010600030101010101" pitchFamily="2" charset="-122"/>
              </a:rPr>
              <a:t>由性质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3300" dirty="0" smtClean="0">
                <a:latin typeface="宋体" panose="02010600030101010101" pitchFamily="2" charset="-122"/>
              </a:rPr>
              <a:t>，此式右边是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的倍数，故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3300" dirty="0" smtClean="0">
                <a:latin typeface="宋体" panose="02010600030101010101" pitchFamily="2" charset="-122"/>
              </a:rPr>
              <a:t>是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的倍数</a:t>
            </a:r>
            <a:r>
              <a:rPr lang="zh-CN" altLang="en-US" sz="3600" dirty="0" smtClean="0">
                <a:latin typeface="宋体" panose="02010600030101010101" pitchFamily="2" charset="-122"/>
              </a:rPr>
              <a:t>。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45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整除的基本性质 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167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例</a:t>
            </a:r>
            <a:r>
              <a:rPr lang="en-US" altLang="zh-CN" sz="4000" dirty="0" smtClean="0">
                <a:latin typeface="+mj-ea"/>
              </a:rPr>
              <a:t>5.1.1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8" y="788988"/>
            <a:ext cx="8763000" cy="5410200"/>
          </a:xfrm>
        </p:spPr>
        <p:txBody>
          <a:bodyPr/>
          <a:lstStyle/>
          <a:p>
            <a:pPr eaLnBrk="1" hangingPunct="1"/>
            <a:r>
              <a:rPr lang="zh-CN" altLang="en-US" sz="33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5|(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a+b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，则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25|(a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+b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endParaRPr lang="en-US" altLang="zh-CN" sz="3300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3300" dirty="0" smtClean="0">
                <a:latin typeface="Times New Roman" panose="02020603050405020304" pitchFamily="18" charset="0"/>
              </a:rPr>
              <a:t>证明：因为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a+b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=a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+5a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b+10a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+10a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+5ab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+b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300" dirty="0" smtClean="0">
                <a:latin typeface="Times New Roman" panose="02020603050405020304" pitchFamily="18" charset="0"/>
              </a:rPr>
              <a:t> = (a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+b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)+(5a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b+5ab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)+(10a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+10a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300" dirty="0" smtClean="0">
                <a:latin typeface="Times New Roman" panose="02020603050405020304" pitchFamily="18" charset="0"/>
              </a:rPr>
              <a:t> =(a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+b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)+5ab(a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+b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3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)+10a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a+b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300" dirty="0" smtClean="0">
                <a:latin typeface="Times New Roman" panose="02020603050405020304" pitchFamily="18" charset="0"/>
              </a:rPr>
              <a:t> =(a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+b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)+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ab(</a:t>
            </a:r>
            <a:r>
              <a:rPr lang="en-US" altLang="zh-CN" sz="3300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a+b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)(a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-ab+b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)+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300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a+b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300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5|(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a+b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，则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25|(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a+b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300" dirty="0" smtClean="0">
                <a:latin typeface="Times New Roman" panose="02020603050405020304" pitchFamily="18" charset="0"/>
              </a:rPr>
              <a:t>25|5ab(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a+b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)(a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-ab+b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25| 10a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a+b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),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则：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300" dirty="0" smtClean="0">
                <a:latin typeface="Times New Roman" panose="02020603050405020304" pitchFamily="18" charset="0"/>
              </a:rPr>
              <a:t> 25|(a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+b</a:t>
            </a:r>
            <a:r>
              <a:rPr lang="en-US" altLang="zh-CN" sz="3300" baseline="30000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性质6  </a:t>
            </a:r>
            <a:r>
              <a:rPr lang="zh-CN" altLang="en-US" sz="3300" u="sng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3300" u="sng" dirty="0" err="1" smtClean="0">
                <a:latin typeface="Times New Roman" panose="02020603050405020304" pitchFamily="18" charset="0"/>
              </a:rPr>
              <a:t>a|b，b|a</a:t>
            </a:r>
            <a:r>
              <a:rPr lang="en-US" altLang="zh-CN" sz="3300" u="sng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300" u="sng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3300" u="sng" dirty="0" smtClean="0">
                <a:latin typeface="Times New Roman" panose="02020603050405020304" pitchFamily="18" charset="0"/>
              </a:rPr>
              <a:t>b= </a:t>
            </a:r>
            <a:r>
              <a:rPr lang="en-US" altLang="zh-CN" sz="3300" u="sng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3300" u="sng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宋体" panose="02010600030101010101" pitchFamily="2" charset="-122"/>
              </a:rPr>
              <a:t>证明</a:t>
            </a:r>
            <a:r>
              <a:rPr lang="en-US" altLang="zh-CN" sz="3300" dirty="0" smtClean="0">
                <a:latin typeface="宋体" panose="02010600030101010101" pitchFamily="2" charset="-122"/>
              </a:rPr>
              <a:t>:</a:t>
            </a:r>
            <a:r>
              <a:rPr lang="zh-CN" altLang="en-US" sz="3300" dirty="0" smtClean="0">
                <a:latin typeface="宋体" panose="02010600030101010101" pitchFamily="2" charset="-122"/>
              </a:rPr>
              <a:t>由条件知</a:t>
            </a:r>
            <a:r>
              <a:rPr lang="en-US" altLang="zh-CN" sz="3300" dirty="0" smtClean="0">
                <a:latin typeface="宋体" panose="02010600030101010101" pitchFamily="2" charset="-122"/>
              </a:rPr>
              <a:t>,</a:t>
            </a:r>
            <a:r>
              <a:rPr lang="zh-CN" altLang="en-US" sz="3300" dirty="0" smtClean="0">
                <a:latin typeface="宋体" panose="02010600030101010101" pitchFamily="2" charset="-122"/>
              </a:rPr>
              <a:t>或者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a=b=0</a:t>
            </a:r>
            <a:r>
              <a:rPr lang="en-US" altLang="zh-CN" sz="3300" dirty="0" smtClean="0">
                <a:latin typeface="宋体" panose="02010600030101010101" pitchFamily="2" charset="-122"/>
              </a:rPr>
              <a:t>,</a:t>
            </a:r>
            <a:r>
              <a:rPr lang="zh-CN" altLang="en-US" sz="3300" dirty="0" smtClean="0">
                <a:latin typeface="宋体" panose="02010600030101010101" pitchFamily="2" charset="-122"/>
              </a:rPr>
              <a:t>或者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300" dirty="0" smtClean="0">
                <a:latin typeface="宋体" panose="02010600030101010101" pitchFamily="2" charset="-122"/>
              </a:rPr>
              <a:t>,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300" dirty="0" smtClean="0">
                <a:latin typeface="宋体" panose="02010600030101010101" pitchFamily="2" charset="-122"/>
              </a:rPr>
              <a:t>都不为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0 </a:t>
            </a:r>
            <a:r>
              <a:rPr lang="zh-CN" altLang="en-US" sz="3300" dirty="0" smtClean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宋体" panose="02010600030101010101" pitchFamily="2" charset="-122"/>
              </a:rPr>
              <a:t>若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a=b=0</a:t>
            </a:r>
            <a:r>
              <a:rPr lang="en-US" altLang="zh-CN" sz="3300" dirty="0" smtClean="0">
                <a:latin typeface="宋体" panose="02010600030101010101" pitchFamily="2" charset="-122"/>
              </a:rPr>
              <a:t>，</a:t>
            </a:r>
            <a:r>
              <a:rPr lang="zh-CN" altLang="en-US" sz="3300" dirty="0" smtClean="0">
                <a:latin typeface="宋体" panose="02010600030101010101" pitchFamily="2" charset="-122"/>
              </a:rPr>
              <a:t>则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b=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自然是对的。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宋体" panose="02010600030101010101" pitchFamily="2" charset="-122"/>
              </a:rPr>
              <a:t>若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300" dirty="0" err="1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3300" dirty="0" smtClean="0">
                <a:latin typeface="宋体" panose="02010600030101010101" pitchFamily="2" charset="-122"/>
              </a:rPr>
              <a:t>都不是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300" dirty="0" smtClean="0">
                <a:latin typeface="宋体" panose="02010600030101010101" pitchFamily="2" charset="-122"/>
              </a:rPr>
              <a:t>。因为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a|b</a:t>
            </a:r>
            <a:r>
              <a:rPr lang="en-US" altLang="zh-CN" sz="3300" dirty="0" err="1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b|a</a:t>
            </a:r>
            <a:r>
              <a:rPr lang="en-US" altLang="zh-CN" sz="3300" dirty="0" smtClean="0">
                <a:latin typeface="宋体" panose="02010600030101010101" pitchFamily="2" charset="-122"/>
              </a:rPr>
              <a:t>，</a:t>
            </a:r>
            <a:r>
              <a:rPr lang="zh-CN" altLang="en-US" sz="3300" dirty="0" smtClean="0">
                <a:latin typeface="宋体" panose="02010600030101010101" pitchFamily="2" charset="-122"/>
              </a:rPr>
              <a:t>故有整数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CN" sz="3300" dirty="0" err="1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zh-CN" altLang="en-US" sz="3300" dirty="0" smtClean="0">
                <a:latin typeface="宋体" panose="02010600030101010101" pitchFamily="2" charset="-122"/>
              </a:rPr>
              <a:t>使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b=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ad</a:t>
            </a:r>
            <a:r>
              <a:rPr lang="en-US" altLang="zh-CN" sz="3300" dirty="0" err="1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=be</a:t>
            </a:r>
            <a:r>
              <a:rPr lang="en-US" altLang="zh-CN" sz="3300" dirty="0" smtClean="0">
                <a:latin typeface="宋体" panose="02010600030101010101" pitchFamily="2" charset="-122"/>
              </a:rPr>
              <a:t>，</a:t>
            </a:r>
            <a:r>
              <a:rPr lang="zh-CN" altLang="en-US" sz="3300" dirty="0" smtClean="0">
                <a:latin typeface="宋体" panose="02010600030101010101" pitchFamily="2" charset="-122"/>
              </a:rPr>
              <a:t>从而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a=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ade</a:t>
            </a:r>
            <a:r>
              <a:rPr lang="en-US" altLang="zh-CN" sz="3300" dirty="0" smtClean="0">
                <a:latin typeface="宋体" panose="02010600030101010101" pitchFamily="2" charset="-122"/>
              </a:rPr>
              <a:t>。</a:t>
            </a:r>
            <a:r>
              <a:rPr lang="zh-CN" altLang="en-US" sz="3300" dirty="0" smtClean="0">
                <a:latin typeface="宋体" panose="02010600030101010101" pitchFamily="2" charset="-122"/>
              </a:rPr>
              <a:t>消去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得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1=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de</a:t>
            </a:r>
            <a:r>
              <a:rPr lang="en-US" altLang="zh-CN" sz="3300" dirty="0" smtClean="0">
                <a:latin typeface="宋体" panose="02010600030101010101" pitchFamily="2" charset="-122"/>
              </a:rPr>
              <a:t>。</a:t>
            </a:r>
            <a:r>
              <a:rPr lang="zh-CN" altLang="en-US" sz="3300" dirty="0" smtClean="0">
                <a:latin typeface="宋体" panose="02010600030101010101" pitchFamily="2" charset="-122"/>
              </a:rPr>
              <a:t>今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CN" sz="3300" dirty="0" err="1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e</a:t>
            </a:r>
            <a:r>
              <a:rPr lang="zh-CN" altLang="en-US" sz="3300" dirty="0" smtClean="0">
                <a:latin typeface="宋体" panose="02010600030101010101" pitchFamily="2" charset="-122"/>
              </a:rPr>
              <a:t>是整数而相乘得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300" dirty="0" smtClean="0">
                <a:latin typeface="宋体" panose="02010600030101010101" pitchFamily="2" charset="-122"/>
              </a:rPr>
              <a:t>，故此二数必然都是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1（同时为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或者同时为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-1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3300" dirty="0" smtClean="0">
                <a:latin typeface="宋体" panose="02010600030101010101" pitchFamily="2" charset="-122"/>
              </a:rPr>
              <a:t>，因而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b=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300" dirty="0" smtClean="0">
                <a:latin typeface="宋体" panose="02010600030101010101" pitchFamily="2" charset="-122"/>
              </a:rPr>
              <a:t>。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</a:t>
            </a:r>
            <a:endParaRPr lang="zh-CN" altLang="en-US" sz="3300" dirty="0" smtClean="0"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45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整除的基本性质 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定义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5.1.2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3300" dirty="0" smtClean="0">
                <a:latin typeface="宋体" panose="02010600030101010101" pitchFamily="2" charset="-122"/>
              </a:rPr>
              <a:t>若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3300" dirty="0" smtClean="0">
                <a:latin typeface="宋体" panose="02010600030101010101" pitchFamily="2" charset="-122"/>
              </a:rPr>
              <a:t>是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的因数也是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300" dirty="0" smtClean="0">
                <a:latin typeface="宋体" panose="02010600030101010101" pitchFamily="2" charset="-122"/>
              </a:rPr>
              <a:t>的因数，则称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3300" dirty="0" smtClean="0">
                <a:latin typeface="宋体" panose="02010600030101010101" pitchFamily="2" charset="-122"/>
              </a:rPr>
              <a:t>为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300" dirty="0" err="1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3300" dirty="0" smtClean="0">
                <a:latin typeface="宋体" panose="02010600030101010101" pitchFamily="2" charset="-122"/>
              </a:rPr>
              <a:t>的</a:t>
            </a:r>
            <a:r>
              <a:rPr lang="zh-CN" altLang="en-US" sz="33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公因数</a:t>
            </a:r>
            <a:r>
              <a:rPr lang="zh-CN" altLang="en-US" sz="3300" dirty="0" smtClean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宋体" panose="02010600030101010101" pitchFamily="2" charset="-122"/>
              </a:rPr>
              <a:t>若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3300" dirty="0" smtClean="0">
                <a:latin typeface="宋体" panose="02010600030101010101" pitchFamily="2" charset="-122"/>
              </a:rPr>
              <a:t>是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300" dirty="0" err="1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3300" dirty="0" smtClean="0">
                <a:latin typeface="宋体" panose="02010600030101010101" pitchFamily="2" charset="-122"/>
              </a:rPr>
              <a:t>的公因数，而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300" dirty="0" err="1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3300" dirty="0" smtClean="0">
                <a:latin typeface="宋体" panose="02010600030101010101" pitchFamily="2" charset="-122"/>
              </a:rPr>
              <a:t>的任意公因数整除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</a:t>
            </a:r>
            <a:r>
              <a:rPr lang="en-US" altLang="zh-CN" sz="3300" dirty="0" smtClean="0">
                <a:latin typeface="宋体" panose="02010600030101010101" pitchFamily="2" charset="-122"/>
              </a:rPr>
              <a:t>，</a:t>
            </a:r>
            <a:r>
              <a:rPr lang="zh-CN" altLang="en-US" sz="3300" dirty="0" smtClean="0">
                <a:latin typeface="宋体" panose="02010600030101010101" pitchFamily="2" charset="-122"/>
              </a:rPr>
              <a:t>则称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3300" dirty="0" smtClean="0">
                <a:latin typeface="宋体" panose="02010600030101010101" pitchFamily="2" charset="-122"/>
              </a:rPr>
              <a:t>为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300" dirty="0" err="1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3300" dirty="0" smtClean="0">
                <a:latin typeface="宋体" panose="02010600030101010101" pitchFamily="2" charset="-122"/>
              </a:rPr>
              <a:t>的</a:t>
            </a:r>
            <a:r>
              <a:rPr lang="zh-CN" altLang="en-US" sz="33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最高公因数</a:t>
            </a:r>
            <a:r>
              <a:rPr lang="zh-CN" altLang="en-US" sz="3300" dirty="0" smtClean="0">
                <a:latin typeface="宋体" panose="02010600030101010101" pitchFamily="2" charset="-122"/>
              </a:rPr>
              <a:t>。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300" dirty="0" err="1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3300" dirty="0" smtClean="0">
                <a:latin typeface="宋体" panose="02010600030101010101" pitchFamily="2" charset="-122"/>
              </a:rPr>
              <a:t>的最高公因数通常记为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d=(</a:t>
            </a:r>
            <a:r>
              <a:rPr lang="en-US" altLang="zh-CN" sz="33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a,b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33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8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12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有公因数：</a:t>
            </a:r>
            <a:r>
              <a:rPr lang="en-US" altLang="zh-CN" sz="3300" dirty="0" smtClean="0">
                <a:latin typeface="宋体" panose="02010600030101010101" pitchFamily="2" charset="-122"/>
              </a:rPr>
              <a:t>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1, </a:t>
            </a:r>
            <a:r>
              <a:rPr lang="en-US" altLang="zh-CN" sz="3300" dirty="0" smtClean="0">
                <a:latin typeface="宋体" panose="02010600030101010101" pitchFamily="2" charset="-122"/>
              </a:rPr>
              <a:t>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2, </a:t>
            </a:r>
            <a:r>
              <a:rPr lang="en-US" altLang="zh-CN" sz="3300" dirty="0" smtClean="0">
                <a:latin typeface="宋体" panose="02010600030101010101" pitchFamily="2" charset="-122"/>
              </a:rPr>
              <a:t>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4,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其中， </a:t>
            </a:r>
            <a:r>
              <a:rPr lang="en-US" altLang="zh-CN" sz="3300" dirty="0" smtClean="0">
                <a:latin typeface="宋体" panose="02010600030101010101" pitchFamily="2" charset="-122"/>
              </a:rPr>
              <a:t>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1|4, </a:t>
            </a:r>
            <a:r>
              <a:rPr lang="en-US" altLang="zh-CN" sz="3300" dirty="0" smtClean="0">
                <a:latin typeface="宋体" panose="02010600030101010101" pitchFamily="2" charset="-122"/>
              </a:rPr>
              <a:t>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2|4, </a:t>
            </a:r>
            <a:r>
              <a:rPr lang="en-US" altLang="zh-CN" sz="3300" dirty="0" smtClean="0">
                <a:latin typeface="宋体" panose="02010600030101010101" pitchFamily="2" charset="-122"/>
              </a:rPr>
              <a:t>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4|4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，则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8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12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的最高公因数，</a:t>
            </a:r>
            <a:r>
              <a:rPr lang="zh-CN" altLang="en-US" sz="3300" dirty="0" smtClean="0">
                <a:latin typeface="宋体" panose="02010600030101010101" pitchFamily="2" charset="-122"/>
              </a:rPr>
              <a:t>记为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4=(8, 12)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。</a:t>
            </a:r>
            <a:endParaRPr lang="en-US" altLang="zh-CN" sz="33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a|b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 ，则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最高公因数是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45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整除的基本性质 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性质7  设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a=</a:t>
            </a:r>
            <a:r>
              <a:rPr lang="en-US" altLang="zh-CN" sz="33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qb+c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33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a，b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的公因数与</a:t>
            </a:r>
            <a:r>
              <a:rPr lang="en-US" altLang="zh-CN" sz="33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b，c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的公因数是完全相同的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宋体" panose="02010600030101010101" pitchFamily="2" charset="-122"/>
              </a:rPr>
              <a:t>证明：</a:t>
            </a:r>
            <a:r>
              <a:rPr lang="zh-CN" altLang="en-US" sz="3300" dirty="0" smtClean="0"/>
              <a:t>①</a:t>
            </a:r>
            <a:r>
              <a:rPr lang="zh-CN" altLang="en-US" sz="3300" dirty="0" smtClean="0">
                <a:latin typeface="宋体" panose="02010600030101010101" pitchFamily="2" charset="-122"/>
              </a:rPr>
              <a:t>若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3300" dirty="0" smtClean="0">
                <a:latin typeface="宋体" panose="02010600030101010101" pitchFamily="2" charset="-122"/>
              </a:rPr>
              <a:t>是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3300" dirty="0" err="1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c</a:t>
            </a:r>
            <a:r>
              <a:rPr lang="zh-CN" altLang="en-US" sz="3300" dirty="0" smtClean="0">
                <a:latin typeface="宋体" panose="02010600030101010101" pitchFamily="2" charset="-122"/>
              </a:rPr>
              <a:t>的公因数，则由上式及性质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3300" dirty="0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3300" dirty="0" smtClean="0">
                <a:latin typeface="宋体" panose="02010600030101010101" pitchFamily="2" charset="-122"/>
              </a:rPr>
              <a:t>也是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dirty="0" smtClean="0">
                <a:latin typeface="宋体" panose="02010600030101010101" pitchFamily="2" charset="-122"/>
              </a:rPr>
              <a:t>的因数，因而是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a, b</a:t>
            </a:r>
            <a:r>
              <a:rPr lang="zh-CN" altLang="en-US" sz="3300" dirty="0" smtClean="0">
                <a:latin typeface="宋体" panose="02010600030101010101" pitchFamily="2" charset="-122"/>
              </a:rPr>
              <a:t>的公因数。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3300" dirty="0" smtClean="0"/>
              <a:t>②</a:t>
            </a:r>
            <a:r>
              <a:rPr lang="zh-CN" altLang="en-US" sz="3300" dirty="0" smtClean="0">
                <a:latin typeface="宋体" panose="02010600030101010101" pitchFamily="2" charset="-122"/>
              </a:rPr>
              <a:t>若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3300" dirty="0" smtClean="0">
                <a:latin typeface="宋体" panose="02010600030101010101" pitchFamily="2" charset="-122"/>
              </a:rPr>
              <a:t>是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300" dirty="0" err="1" smtClean="0">
                <a:latin typeface="宋体" panose="02010600030101010101" pitchFamily="2" charset="-122"/>
              </a:rPr>
              <a:t>,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3300" dirty="0" smtClean="0">
                <a:latin typeface="宋体" panose="02010600030101010101" pitchFamily="2" charset="-122"/>
              </a:rPr>
              <a:t>的公因数，则由上式及性质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3300" dirty="0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3300" dirty="0" smtClean="0">
                <a:latin typeface="宋体" panose="02010600030101010101" pitchFamily="2" charset="-122"/>
              </a:rPr>
              <a:t>也是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3300" dirty="0" smtClean="0">
                <a:latin typeface="宋体" panose="02010600030101010101" pitchFamily="2" charset="-122"/>
              </a:rPr>
              <a:t>的因数，因而是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3300" dirty="0" err="1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c</a:t>
            </a:r>
            <a:r>
              <a:rPr lang="zh-CN" altLang="en-US" sz="3300" dirty="0" smtClean="0">
                <a:latin typeface="宋体" panose="02010600030101010101" pitchFamily="2" charset="-122"/>
              </a:rPr>
              <a:t>的公因数。</a:t>
            </a:r>
            <a:endParaRPr lang="en-US" altLang="zh-CN" sz="3300" dirty="0" smtClean="0">
              <a:latin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45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整除的基本性质 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763000" cy="6324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zh-CN" altLang="en-US" sz="3300" smtClean="0">
                <a:latin typeface="宋体" panose="02010600030101010101" pitchFamily="2" charset="-122"/>
              </a:rPr>
              <a:t>最高公因数的定义只是说，如果有那样的</a:t>
            </a:r>
            <a:r>
              <a:rPr lang="en-US" altLang="zh-CN" sz="3300" smtClean="0">
                <a:latin typeface="Times New Roman" panose="02020603050405020304" pitchFamily="18" charset="0"/>
              </a:rPr>
              <a:t>d</a:t>
            </a:r>
            <a:r>
              <a:rPr lang="en-US" altLang="zh-CN" sz="3300" smtClean="0">
                <a:latin typeface="宋体" panose="02010600030101010101" pitchFamily="2" charset="-122"/>
              </a:rPr>
              <a:t>，</a:t>
            </a:r>
            <a:r>
              <a:rPr lang="zh-CN" altLang="en-US" sz="3300" smtClean="0">
                <a:latin typeface="宋体" panose="02010600030101010101" pitchFamily="2" charset="-122"/>
              </a:rPr>
              <a:t>则</a:t>
            </a:r>
            <a:r>
              <a:rPr lang="en-US" altLang="zh-CN" sz="3300" smtClean="0">
                <a:latin typeface="Times New Roman" panose="02020603050405020304" pitchFamily="18" charset="0"/>
              </a:rPr>
              <a:t>d</a:t>
            </a:r>
            <a:r>
              <a:rPr lang="zh-CN" altLang="en-US" sz="3300" smtClean="0">
                <a:latin typeface="宋体" panose="02010600030101010101" pitchFamily="2" charset="-122"/>
              </a:rPr>
              <a:t>叫做</a:t>
            </a:r>
            <a:r>
              <a:rPr lang="en-US" altLang="zh-CN" sz="3300" smtClean="0">
                <a:latin typeface="Times New Roman" panose="02020603050405020304" pitchFamily="18" charset="0"/>
              </a:rPr>
              <a:t>a</a:t>
            </a:r>
            <a:r>
              <a:rPr lang="en-US" altLang="zh-CN" sz="3300" smtClean="0">
                <a:latin typeface="宋体" panose="02010600030101010101" pitchFamily="2" charset="-122"/>
              </a:rPr>
              <a:t>，</a:t>
            </a:r>
            <a:r>
              <a:rPr lang="en-US" altLang="zh-CN" sz="3300" smtClean="0">
                <a:latin typeface="Times New Roman" panose="02020603050405020304" pitchFamily="18" charset="0"/>
              </a:rPr>
              <a:t>b</a:t>
            </a:r>
            <a:r>
              <a:rPr lang="zh-CN" altLang="en-US" sz="3300" smtClean="0">
                <a:latin typeface="宋体" panose="02010600030101010101" pitchFamily="2" charset="-122"/>
              </a:rPr>
              <a:t>的最高公因数。对于任意的</a:t>
            </a:r>
            <a:r>
              <a:rPr lang="en-US" altLang="zh-CN" sz="3300" smtClean="0">
                <a:latin typeface="Times New Roman" panose="02020603050405020304" pitchFamily="18" charset="0"/>
              </a:rPr>
              <a:t>a</a:t>
            </a:r>
            <a:r>
              <a:rPr lang="en-US" altLang="zh-CN" sz="3300" smtClean="0">
                <a:latin typeface="宋体" panose="02010600030101010101" pitchFamily="2" charset="-122"/>
              </a:rPr>
              <a:t>，</a:t>
            </a:r>
            <a:r>
              <a:rPr lang="en-US" altLang="zh-CN" sz="3300" smtClean="0">
                <a:latin typeface="Times New Roman" panose="02020603050405020304" pitchFamily="18" charset="0"/>
              </a:rPr>
              <a:t>b</a:t>
            </a:r>
            <a:r>
              <a:rPr lang="zh-CN" altLang="en-US" sz="3300" smtClean="0">
                <a:latin typeface="宋体" panose="02010600030101010101" pitchFamily="2" charset="-122"/>
              </a:rPr>
              <a:t>是否</a:t>
            </a:r>
            <a:r>
              <a:rPr lang="zh-CN" altLang="en-US" sz="3300" smtClean="0">
                <a:solidFill>
                  <a:schemeClr val="tx2"/>
                </a:solidFill>
                <a:latin typeface="宋体" panose="02010600030101010101" pitchFamily="2" charset="-122"/>
              </a:rPr>
              <a:t>有</a:t>
            </a:r>
            <a:r>
              <a:rPr lang="zh-CN" altLang="en-US" sz="3300" smtClean="0">
                <a:latin typeface="宋体" panose="02010600030101010101" pitchFamily="2" charset="-122"/>
              </a:rPr>
              <a:t>那样的</a:t>
            </a:r>
            <a:r>
              <a:rPr lang="en-US" altLang="zh-CN" sz="3300" smtClean="0">
                <a:latin typeface="Times New Roman" panose="02020603050405020304" pitchFamily="18" charset="0"/>
              </a:rPr>
              <a:t>d</a:t>
            </a:r>
            <a:r>
              <a:rPr lang="zh-CN" altLang="en-US" sz="3300" smtClean="0">
                <a:latin typeface="宋体" panose="02010600030101010101" pitchFamily="2" charset="-122"/>
              </a:rPr>
              <a:t>呢？现在还不知道，等下面再回答这个问题。不过，有一点是容易说明的：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smtClean="0">
                <a:latin typeface="宋体" panose="02010600030101010101" pitchFamily="2" charset="-122"/>
              </a:rPr>
              <a:t>  如果</a:t>
            </a:r>
            <a:r>
              <a:rPr lang="en-US" altLang="zh-CN" sz="3300" smtClean="0">
                <a:latin typeface="Times New Roman" panose="02020603050405020304" pitchFamily="18" charset="0"/>
              </a:rPr>
              <a:t>a</a:t>
            </a:r>
            <a:r>
              <a:rPr lang="en-US" altLang="zh-CN" sz="3300" smtClean="0">
                <a:latin typeface="宋体" panose="02010600030101010101" pitchFamily="2" charset="-122"/>
              </a:rPr>
              <a:t>，</a:t>
            </a:r>
            <a:r>
              <a:rPr lang="en-US" altLang="zh-CN" sz="3300" smtClean="0">
                <a:latin typeface="Times New Roman" panose="02020603050405020304" pitchFamily="18" charset="0"/>
              </a:rPr>
              <a:t>b</a:t>
            </a:r>
            <a:r>
              <a:rPr lang="zh-CN" altLang="en-US" sz="3300" smtClean="0">
                <a:latin typeface="宋体" panose="02010600030101010101" pitchFamily="2" charset="-122"/>
              </a:rPr>
              <a:t>有最高公因数，则最高公因数除符号外唯一确定。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smtClean="0">
                <a:latin typeface="宋体" panose="02010600030101010101" pitchFamily="2" charset="-122"/>
              </a:rPr>
              <a:t>  证明：若</a:t>
            </a:r>
            <a:r>
              <a:rPr lang="en-US" altLang="zh-CN" sz="3300" smtClean="0">
                <a:latin typeface="Times New Roman" panose="02020603050405020304" pitchFamily="18" charset="0"/>
              </a:rPr>
              <a:t>d</a:t>
            </a:r>
            <a:r>
              <a:rPr lang="zh-CN" altLang="en-US" sz="3300" smtClean="0">
                <a:latin typeface="宋体" panose="02010600030101010101" pitchFamily="2" charset="-122"/>
              </a:rPr>
              <a:t>和</a:t>
            </a:r>
            <a:r>
              <a:rPr lang="en-US" altLang="zh-CN" sz="3300" smtClean="0">
                <a:latin typeface="Times New Roman" panose="02020603050405020304" pitchFamily="18" charset="0"/>
              </a:rPr>
              <a:t>d'</a:t>
            </a:r>
            <a:r>
              <a:rPr lang="zh-CN" altLang="en-US" sz="3300" smtClean="0">
                <a:latin typeface="宋体" panose="02010600030101010101" pitchFamily="2" charset="-122"/>
              </a:rPr>
              <a:t>都是</a:t>
            </a:r>
            <a:r>
              <a:rPr lang="en-US" altLang="zh-CN" sz="3300" smtClean="0">
                <a:latin typeface="Times New Roman" panose="02020603050405020304" pitchFamily="18" charset="0"/>
              </a:rPr>
              <a:t>a</a:t>
            </a:r>
            <a:r>
              <a:rPr lang="en-US" altLang="zh-CN" sz="3300" smtClean="0">
                <a:latin typeface="宋体" panose="02010600030101010101" pitchFamily="2" charset="-122"/>
              </a:rPr>
              <a:t>，</a:t>
            </a:r>
            <a:r>
              <a:rPr lang="en-US" altLang="zh-CN" sz="3300" smtClean="0">
                <a:latin typeface="Times New Roman" panose="02020603050405020304" pitchFamily="18" charset="0"/>
              </a:rPr>
              <a:t>b</a:t>
            </a:r>
            <a:r>
              <a:rPr lang="zh-CN" altLang="en-US" sz="3300" smtClean="0">
                <a:latin typeface="宋体" panose="02010600030101010101" pitchFamily="2" charset="-122"/>
              </a:rPr>
              <a:t>的最高公因数，则</a:t>
            </a:r>
            <a:r>
              <a:rPr lang="en-US" altLang="zh-CN" sz="3300" smtClean="0">
                <a:latin typeface="Times New Roman" panose="02020603050405020304" pitchFamily="18" charset="0"/>
              </a:rPr>
              <a:t>d|d'</a:t>
            </a:r>
            <a:r>
              <a:rPr lang="en-US" altLang="zh-CN" sz="3300" smtClean="0">
                <a:latin typeface="宋体" panose="02010600030101010101" pitchFamily="2" charset="-122"/>
              </a:rPr>
              <a:t>，</a:t>
            </a:r>
            <a:r>
              <a:rPr lang="en-US" altLang="zh-CN" sz="3300" smtClean="0">
                <a:latin typeface="Times New Roman" panose="02020603050405020304" pitchFamily="18" charset="0"/>
              </a:rPr>
              <a:t>d'|d</a:t>
            </a:r>
            <a:r>
              <a:rPr lang="en-US" altLang="zh-CN" sz="3300" smtClean="0">
                <a:latin typeface="宋体" panose="02010600030101010101" pitchFamily="2" charset="-122"/>
              </a:rPr>
              <a:t>，</a:t>
            </a:r>
            <a:r>
              <a:rPr lang="zh-CN" altLang="en-US" sz="3300" smtClean="0">
                <a:latin typeface="宋体" panose="02010600030101010101" pitchFamily="2" charset="-122"/>
              </a:rPr>
              <a:t>因而由性质</a:t>
            </a:r>
            <a:r>
              <a:rPr lang="zh-CN" altLang="en-US" sz="3300" smtClean="0">
                <a:latin typeface="Times New Roman" panose="02020603050405020304" pitchFamily="18" charset="0"/>
              </a:rPr>
              <a:t>6</a:t>
            </a:r>
            <a:r>
              <a:rPr lang="zh-CN" altLang="en-US" sz="3300" smtClean="0">
                <a:latin typeface="宋体" panose="02010600030101010101" pitchFamily="2" charset="-122"/>
              </a:rPr>
              <a:t>知，</a:t>
            </a:r>
            <a:r>
              <a:rPr lang="en-US" altLang="zh-CN" sz="3300" smtClean="0">
                <a:latin typeface="Times New Roman" panose="02020603050405020304" pitchFamily="18" charset="0"/>
              </a:rPr>
              <a:t>d'=</a:t>
            </a:r>
            <a:r>
              <a:rPr lang="en-US" altLang="zh-CN" sz="3300" smtClean="0">
                <a:latin typeface="宋体" panose="02010600030101010101" pitchFamily="2" charset="-122"/>
              </a:rPr>
              <a:t>±</a:t>
            </a:r>
            <a:r>
              <a:rPr lang="en-US" altLang="zh-CN" sz="3300" smtClean="0">
                <a:latin typeface="Times New Roman" panose="02020603050405020304" pitchFamily="18" charset="0"/>
              </a:rPr>
              <a:t>d</a:t>
            </a:r>
            <a:r>
              <a:rPr lang="en-US" altLang="zh-CN" sz="3300" smtClean="0">
                <a:latin typeface="宋体" panose="02010600030101010101" pitchFamily="2" charset="-122"/>
              </a:rPr>
              <a:t>。</a:t>
            </a:r>
            <a:r>
              <a:rPr lang="en-US" altLang="zh-CN" sz="3300" smtClean="0">
                <a:latin typeface="Times New Roman" panose="02020603050405020304" pitchFamily="18" charset="0"/>
              </a:rPr>
              <a:t> </a:t>
            </a:r>
            <a:endParaRPr lang="zh-CN" altLang="en-US" sz="330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1981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现在我们来看，是否任意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a，b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有最高公因数？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   若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b|a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则由定义易见，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就是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的最高公因数。同样，若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a|b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就是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的最高公因数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dirty="0" smtClean="0">
                <a:latin typeface="+mj-ea"/>
              </a:rPr>
              <a:t>5.1.2  </a:t>
            </a:r>
            <a:r>
              <a:rPr lang="zh-CN" altLang="en-US" sz="4000" dirty="0" smtClean="0">
                <a:latin typeface="+mj-ea"/>
              </a:rPr>
              <a:t>辗转相除 </a:t>
            </a:r>
            <a:endParaRPr lang="en-US" altLang="zh-CN" sz="4000" dirty="0" smtClean="0">
              <a:latin typeface="+mj-ea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2400" y="3276600"/>
            <a:ext cx="8763000" cy="2362200"/>
            <a:chOff x="96" y="2064"/>
            <a:chExt cx="5520" cy="1488"/>
          </a:xfrm>
        </p:grpSpPr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96" y="2064"/>
              <a:ext cx="5520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3300" dirty="0">
                  <a:latin typeface="宋体" panose="02010600030101010101" pitchFamily="2" charset="-122"/>
                </a:rPr>
                <a:t>今设</a:t>
              </a:r>
              <a:r>
                <a:rPr lang="en-US" altLang="zh-CN" sz="3300" dirty="0" err="1">
                  <a:latin typeface="Times New Roman" panose="02020603050405020304" pitchFamily="18" charset="0"/>
                </a:rPr>
                <a:t>a|b</a:t>
              </a:r>
              <a:r>
                <a:rPr lang="en-US" altLang="zh-CN" sz="3300" dirty="0" err="1">
                  <a:latin typeface="宋体" panose="02010600030101010101" pitchFamily="2" charset="-122"/>
                </a:rPr>
                <a:t>,</a:t>
              </a:r>
              <a:r>
                <a:rPr lang="en-US" altLang="zh-CN" sz="3300" dirty="0" err="1">
                  <a:latin typeface="Times New Roman" panose="02020603050405020304" pitchFamily="18" charset="0"/>
                </a:rPr>
                <a:t>b|a</a:t>
              </a:r>
              <a:r>
                <a:rPr lang="en-US" altLang="zh-CN" sz="3300" dirty="0">
                  <a:latin typeface="宋体" panose="02010600030101010101" pitchFamily="2" charset="-122"/>
                </a:rPr>
                <a:t>。</a:t>
              </a:r>
              <a:r>
                <a:rPr lang="zh-CN" altLang="en-US" sz="3300" dirty="0">
                  <a:latin typeface="宋体" panose="02010600030101010101" pitchFamily="2" charset="-122"/>
                </a:rPr>
                <a:t>因为任意数整除</a:t>
              </a:r>
              <a:r>
                <a:rPr lang="zh-CN" altLang="en-US" sz="3300" dirty="0">
                  <a:latin typeface="Times New Roman" panose="02020603050405020304" pitchFamily="18" charset="0"/>
                </a:rPr>
                <a:t>0</a:t>
              </a:r>
              <a:r>
                <a:rPr lang="en-US" altLang="zh-CN" sz="3300" dirty="0">
                  <a:latin typeface="宋体" panose="02010600030101010101" pitchFamily="2" charset="-122"/>
                </a:rPr>
                <a:t>,</a:t>
              </a:r>
              <a:r>
                <a:rPr lang="zh-CN" altLang="en-US" sz="3300" dirty="0">
                  <a:latin typeface="宋体" panose="02010600030101010101" pitchFamily="2" charset="-122"/>
                </a:rPr>
                <a:t>所以</a:t>
              </a:r>
              <a:r>
                <a:rPr lang="en-US" altLang="zh-CN" sz="3300" dirty="0">
                  <a:latin typeface="Times New Roman" panose="02020603050405020304" pitchFamily="18" charset="0"/>
                </a:rPr>
                <a:t>a</a:t>
              </a:r>
              <a:r>
                <a:rPr lang="en-US" altLang="zh-CN" sz="33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zh-CN" sz="3300" dirty="0">
                  <a:latin typeface="Times New Roman" panose="02020603050405020304" pitchFamily="18" charset="0"/>
                </a:rPr>
                <a:t>0</a:t>
              </a:r>
              <a:r>
                <a:rPr lang="en-US" altLang="zh-CN" sz="3300" dirty="0">
                  <a:latin typeface="宋体" panose="02010600030101010101" pitchFamily="2" charset="-122"/>
                </a:rPr>
                <a:t>，</a:t>
              </a:r>
              <a:r>
                <a:rPr lang="en-US" altLang="zh-CN" sz="3300" dirty="0">
                  <a:latin typeface="Times New Roman" panose="02020603050405020304" pitchFamily="18" charset="0"/>
                </a:rPr>
                <a:t>b</a:t>
              </a:r>
              <a:r>
                <a:rPr lang="en-US" altLang="zh-CN" sz="33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zh-CN" sz="3300" dirty="0">
                  <a:latin typeface="Times New Roman" panose="02020603050405020304" pitchFamily="18" charset="0"/>
                </a:rPr>
                <a:t>0</a:t>
              </a:r>
              <a:r>
                <a:rPr lang="en-US" altLang="zh-CN" sz="3300" dirty="0">
                  <a:latin typeface="宋体" panose="02010600030101010101" pitchFamily="2" charset="-122"/>
                </a:rPr>
                <a:t>。</a:t>
              </a:r>
              <a:r>
                <a:rPr lang="zh-CN" altLang="en-US" sz="3300" dirty="0">
                  <a:latin typeface="宋体" panose="02010600030101010101" pitchFamily="2" charset="-122"/>
                </a:rPr>
                <a:t>以</a:t>
              </a:r>
              <a:r>
                <a:rPr lang="en-US" altLang="zh-CN" sz="3300" dirty="0">
                  <a:latin typeface="Times New Roman" panose="02020603050405020304" pitchFamily="18" charset="0"/>
                </a:rPr>
                <a:t>b</a:t>
              </a:r>
              <a:r>
                <a:rPr lang="zh-CN" altLang="en-US" sz="3300" dirty="0">
                  <a:latin typeface="宋体" panose="02010600030101010101" pitchFamily="2" charset="-122"/>
                </a:rPr>
                <a:t>除</a:t>
              </a:r>
              <a:r>
                <a:rPr lang="en-US" altLang="zh-CN" sz="3300" dirty="0">
                  <a:latin typeface="Times New Roman" panose="02020603050405020304" pitchFamily="18" charset="0"/>
                </a:rPr>
                <a:t>a</a:t>
              </a:r>
              <a:r>
                <a:rPr lang="zh-CN" altLang="en-US" sz="3300" dirty="0">
                  <a:latin typeface="宋体" panose="02010600030101010101" pitchFamily="2" charset="-122"/>
                </a:rPr>
                <a:t>得商</a:t>
              </a:r>
              <a:r>
                <a:rPr lang="en-US" altLang="zh-CN" sz="3300" dirty="0">
                  <a:latin typeface="Times New Roman" panose="02020603050405020304" pitchFamily="18" charset="0"/>
                </a:rPr>
                <a:t>q</a:t>
              </a:r>
              <a:r>
                <a:rPr lang="en-US" altLang="zh-CN" sz="3300" baseline="-30000" dirty="0">
                  <a:latin typeface="Times New Roman" panose="02020603050405020304" pitchFamily="18" charset="0"/>
                </a:rPr>
                <a:t>1</a:t>
              </a:r>
              <a:r>
                <a:rPr lang="zh-CN" altLang="en-US" sz="3300" dirty="0">
                  <a:latin typeface="宋体" panose="02010600030101010101" pitchFamily="2" charset="-122"/>
                </a:rPr>
                <a:t>余数</a:t>
              </a:r>
              <a:r>
                <a:rPr lang="en-US" altLang="zh-CN" sz="3300" dirty="0">
                  <a:latin typeface="Times New Roman" panose="02020603050405020304" pitchFamily="18" charset="0"/>
                </a:rPr>
                <a:t>r</a:t>
              </a:r>
              <a:r>
                <a:rPr lang="en-US" altLang="zh-CN" sz="3300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3300" dirty="0">
                  <a:latin typeface="宋体" panose="02010600030101010101" pitchFamily="2" charset="-122"/>
                </a:rPr>
                <a:t>,</a:t>
              </a:r>
              <a:r>
                <a:rPr lang="zh-CN" altLang="en-US" sz="3300" dirty="0">
                  <a:latin typeface="宋体" panose="02010600030101010101" pitchFamily="2" charset="-122"/>
                </a:rPr>
                <a:t>以</a:t>
              </a:r>
              <a:r>
                <a:rPr lang="en-US" altLang="zh-CN" sz="3300" dirty="0">
                  <a:latin typeface="Times New Roman" panose="02020603050405020304" pitchFamily="18" charset="0"/>
                </a:rPr>
                <a:t>r</a:t>
              </a:r>
              <a:r>
                <a:rPr lang="en-US" altLang="zh-CN" sz="3300" baseline="-30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3300" dirty="0">
                  <a:latin typeface="Times New Roman" panose="02020603050405020304" pitchFamily="18" charset="0"/>
                </a:rPr>
                <a:t> </a:t>
              </a:r>
              <a:r>
                <a:rPr lang="zh-CN" altLang="en-US" sz="3300" dirty="0">
                  <a:latin typeface="宋体" panose="02010600030101010101" pitchFamily="2" charset="-122"/>
                </a:rPr>
                <a:t>除</a:t>
              </a:r>
              <a:r>
                <a:rPr lang="en-US" altLang="zh-CN" sz="3300" dirty="0">
                  <a:latin typeface="Times New Roman" panose="02020603050405020304" pitchFamily="18" charset="0"/>
                </a:rPr>
                <a:t>b</a:t>
              </a:r>
              <a:r>
                <a:rPr lang="zh-CN" altLang="en-US" sz="3300" dirty="0">
                  <a:latin typeface="宋体" panose="02010600030101010101" pitchFamily="2" charset="-122"/>
                </a:rPr>
                <a:t>得商</a:t>
              </a:r>
              <a:r>
                <a:rPr lang="en-US" altLang="zh-CN" sz="3300" dirty="0">
                  <a:latin typeface="Times New Roman" panose="02020603050405020304" pitchFamily="18" charset="0"/>
                </a:rPr>
                <a:t>q</a:t>
              </a:r>
              <a:r>
                <a:rPr lang="en-US" altLang="zh-CN" sz="3300" baseline="-30000" dirty="0">
                  <a:latin typeface="Times New Roman" panose="02020603050405020304" pitchFamily="18" charset="0"/>
                </a:rPr>
                <a:t>2</a:t>
              </a:r>
              <a:r>
                <a:rPr lang="zh-CN" altLang="en-US" sz="3300" dirty="0">
                  <a:latin typeface="宋体" panose="02010600030101010101" pitchFamily="2" charset="-122"/>
                </a:rPr>
                <a:t>余数</a:t>
              </a:r>
              <a:r>
                <a:rPr lang="en-US" altLang="zh-CN" sz="3300" dirty="0">
                  <a:latin typeface="Times New Roman" panose="02020603050405020304" pitchFamily="18" charset="0"/>
                </a:rPr>
                <a:t>r</a:t>
              </a:r>
              <a:r>
                <a:rPr lang="en-US" altLang="zh-CN" sz="3300" baseline="-30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3300" dirty="0">
                  <a:latin typeface="宋体" panose="02010600030101010101" pitchFamily="2" charset="-122"/>
                </a:rPr>
                <a:t>,</a:t>
              </a:r>
              <a:r>
                <a:rPr lang="zh-CN" altLang="en-US" sz="3300" dirty="0">
                  <a:latin typeface="宋体" panose="02010600030101010101" pitchFamily="2" charset="-122"/>
                </a:rPr>
                <a:t>以</a:t>
              </a:r>
              <a:r>
                <a:rPr lang="en-US" altLang="zh-CN" sz="3300" dirty="0">
                  <a:latin typeface="Times New Roman" panose="02020603050405020304" pitchFamily="18" charset="0"/>
                </a:rPr>
                <a:t>r</a:t>
              </a:r>
              <a:r>
                <a:rPr lang="en-US" altLang="zh-CN" sz="3300" baseline="-30000" dirty="0">
                  <a:latin typeface="Times New Roman" panose="02020603050405020304" pitchFamily="18" charset="0"/>
                </a:rPr>
                <a:t>2</a:t>
              </a:r>
              <a:r>
                <a:rPr lang="zh-CN" altLang="en-US" sz="3300" dirty="0">
                  <a:latin typeface="宋体" panose="02010600030101010101" pitchFamily="2" charset="-122"/>
                </a:rPr>
                <a:t>除</a:t>
              </a:r>
              <a:r>
                <a:rPr lang="en-US" altLang="zh-CN" sz="3300" dirty="0">
                  <a:latin typeface="Times New Roman" panose="02020603050405020304" pitchFamily="18" charset="0"/>
                </a:rPr>
                <a:t>r</a:t>
              </a:r>
              <a:r>
                <a:rPr lang="en-US" altLang="zh-CN" sz="3300" baseline="-30000" dirty="0">
                  <a:latin typeface="Times New Roman" panose="02020603050405020304" pitchFamily="18" charset="0"/>
                </a:rPr>
                <a:t>1</a:t>
              </a:r>
              <a:r>
                <a:rPr lang="zh-CN" altLang="en-US" sz="3300" dirty="0">
                  <a:latin typeface="宋体" panose="02010600030101010101" pitchFamily="2" charset="-122"/>
                </a:rPr>
                <a:t>得商</a:t>
              </a:r>
              <a:r>
                <a:rPr lang="en-US" altLang="zh-CN" sz="3300" dirty="0">
                  <a:latin typeface="Times New Roman" panose="02020603050405020304" pitchFamily="18" charset="0"/>
                </a:rPr>
                <a:t>q</a:t>
              </a:r>
              <a:r>
                <a:rPr lang="en-US" altLang="zh-CN" sz="3300" baseline="-30000" dirty="0">
                  <a:latin typeface="Times New Roman" panose="02020603050405020304" pitchFamily="18" charset="0"/>
                </a:rPr>
                <a:t>3</a:t>
              </a:r>
              <a:r>
                <a:rPr lang="zh-CN" altLang="en-US" sz="3300" dirty="0">
                  <a:latin typeface="宋体" panose="02010600030101010101" pitchFamily="2" charset="-122"/>
                </a:rPr>
                <a:t>余数</a:t>
              </a:r>
              <a:r>
                <a:rPr lang="en-US" altLang="zh-CN" sz="3300" dirty="0">
                  <a:latin typeface="Times New Roman" panose="02020603050405020304" pitchFamily="18" charset="0"/>
                </a:rPr>
                <a:t>r</a:t>
              </a:r>
              <a:r>
                <a:rPr lang="en-US" altLang="zh-CN" sz="3300" baseline="-30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3300" dirty="0">
                  <a:latin typeface="宋体" panose="02010600030101010101" pitchFamily="2" charset="-122"/>
                </a:rPr>
                <a:t>。</a:t>
              </a:r>
              <a:r>
                <a:rPr lang="zh-CN" altLang="en-US" sz="3300" dirty="0">
                  <a:latin typeface="宋体" panose="02010600030101010101" pitchFamily="2" charset="-122"/>
                </a:rPr>
                <a:t>如此类推有下列各式</a:t>
              </a:r>
              <a:r>
                <a:rPr lang="zh-CN" altLang="en-US" dirty="0">
                  <a:latin typeface="宋体" panose="02010600030101010101" pitchFamily="2" charset="-122"/>
                </a:rPr>
                <a:t>：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>
              <a:off x="816" y="2232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1296" y="2256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1143000" y="1219200"/>
            <a:ext cx="480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tabLst>
                <a:tab pos="1428750" algn="l"/>
              </a:tabLst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1428750" algn="l"/>
              </a:tabLst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tabLst>
                <a:tab pos="1428750" algn="l"/>
              </a:tabLs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tabLst>
                <a:tab pos="1428750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1428750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1428750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1428750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1428750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tabLst>
                <a:tab pos="1428750" algn="l"/>
              </a:tabLs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	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600" dirty="0">
                <a:latin typeface="Times New Roman" panose="02020603050405020304" pitchFamily="18" charset="0"/>
              </a:rPr>
              <a:t>=q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600" dirty="0">
                <a:latin typeface="Times New Roman" panose="02020603050405020304" pitchFamily="18" charset="0"/>
              </a:rPr>
              <a:t>+r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1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	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600" dirty="0">
                <a:latin typeface="Times New Roman" panose="02020603050405020304" pitchFamily="18" charset="0"/>
              </a:rPr>
              <a:t>=q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</a:rPr>
              <a:t>+r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2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3600" baseline="-30000" dirty="0">
                <a:latin typeface="Times New Roman" panose="02020603050405020304" pitchFamily="18" charset="0"/>
              </a:rPr>
              <a:t>	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</a:rPr>
              <a:t>=q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3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</a:rPr>
              <a:t>+r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3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	……… </a:t>
            </a:r>
            <a:br>
              <a:rPr lang="en-US" altLang="zh-CN" sz="3600" dirty="0">
                <a:latin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</a:rPr>
              <a:t>	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k-2</a:t>
            </a:r>
            <a:r>
              <a:rPr lang="en-US" altLang="zh-CN" sz="3600" dirty="0">
                <a:latin typeface="Times New Roman" panose="02020603050405020304" pitchFamily="18" charset="0"/>
              </a:rPr>
              <a:t>=q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k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k-1</a:t>
            </a:r>
            <a:r>
              <a:rPr lang="en-US" altLang="zh-CN" sz="3600" dirty="0">
                <a:latin typeface="Times New Roman" panose="02020603050405020304" pitchFamily="18" charset="0"/>
              </a:rPr>
              <a:t>+r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k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3600" dirty="0">
                <a:latin typeface="Times New Roman" panose="02020603050405020304" pitchFamily="18" charset="0"/>
              </a:rPr>
              <a:t>	……… </a:t>
            </a:r>
            <a:br>
              <a:rPr lang="en-US" altLang="zh-CN" sz="3600" dirty="0">
                <a:latin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</a:rPr>
              <a:t>	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n-2</a:t>
            </a:r>
            <a:r>
              <a:rPr lang="en-US" altLang="zh-CN" sz="3600" dirty="0">
                <a:latin typeface="Times New Roman" panose="02020603050405020304" pitchFamily="18" charset="0"/>
              </a:rPr>
              <a:t>=q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n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z="3600" dirty="0">
                <a:latin typeface="Times New Roman" panose="02020603050405020304" pitchFamily="18" charset="0"/>
              </a:rPr>
              <a:t>+r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n</a:t>
            </a:r>
            <a:br>
              <a:rPr lang="en-US" altLang="zh-CN" sz="3600" baseline="-30000" dirty="0">
                <a:latin typeface="Times New Roman" panose="02020603050405020304" pitchFamily="18" charset="0"/>
              </a:rPr>
            </a:br>
            <a:r>
              <a:rPr lang="en-US" altLang="zh-CN" sz="3600" baseline="-30000" dirty="0">
                <a:latin typeface="Times New Roman" panose="02020603050405020304" pitchFamily="18" charset="0"/>
              </a:rPr>
              <a:t>	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z="3600" dirty="0">
                <a:latin typeface="Times New Roman" panose="02020603050405020304" pitchFamily="18" charset="0"/>
              </a:rPr>
              <a:t>=q</a:t>
            </a:r>
            <a:r>
              <a:rPr lang="en-US" altLang="zh-CN" sz="3600" baseline="-30000" dirty="0">
                <a:latin typeface="Times New Roman" panose="02020603050405020304" pitchFamily="18" charset="0"/>
              </a:rPr>
              <a:t>n+1</a:t>
            </a:r>
            <a:r>
              <a:rPr lang="en-US" altLang="zh-CN" sz="3600" dirty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3600" baseline="-30000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600" dirty="0">
                <a:latin typeface="宋体" panose="02010600030101010101" pitchFamily="2" charset="-122"/>
              </a:rPr>
              <a:t>。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7400" y="1676400"/>
            <a:ext cx="1463675" cy="4191000"/>
            <a:chOff x="4070" y="1008"/>
            <a:chExt cx="922" cy="2640"/>
          </a:xfrm>
        </p:grpSpPr>
        <p:sp>
          <p:nvSpPr>
            <p:cNvPr id="29703" name="AutoShape 5"/>
            <p:cNvSpPr>
              <a:spLocks/>
            </p:cNvSpPr>
            <p:nvPr/>
          </p:nvSpPr>
          <p:spPr bwMode="auto">
            <a:xfrm>
              <a:off x="4070" y="1008"/>
              <a:ext cx="384" cy="2640"/>
            </a:xfrm>
            <a:prstGeom prst="rightBrace">
              <a:avLst>
                <a:gd name="adj1" fmla="val 57292"/>
                <a:gd name="adj2" fmla="val 50000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29704" name="Text Box 6"/>
            <p:cNvSpPr txBox="1">
              <a:spLocks noChangeArrowheads="1"/>
            </p:cNvSpPr>
            <p:nvPr/>
          </p:nvSpPr>
          <p:spPr bwMode="auto">
            <a:xfrm>
              <a:off x="4550" y="2092"/>
              <a:ext cx="44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3600">
                  <a:solidFill>
                    <a:schemeClr val="tx2"/>
                  </a:solidFill>
                  <a:latin typeface="Times New Roman" panose="02020603050405020304" pitchFamily="18" charset="0"/>
                </a:rPr>
                <a:t>(1)</a:t>
              </a:r>
            </a:p>
          </p:txBody>
        </p:sp>
      </p:grp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6324600" y="4572000"/>
            <a:ext cx="2667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r</a:t>
            </a:r>
            <a:r>
              <a:rPr lang="en-US" altLang="zh-CN" sz="3600" baseline="-25000">
                <a:latin typeface="Times New Roman" panose="02020603050405020304" pitchFamily="18" charset="0"/>
              </a:rPr>
              <a:t>n</a:t>
            </a:r>
            <a:r>
              <a:rPr lang="zh-CN" altLang="en-US" sz="3600">
                <a:latin typeface="Times New Roman" panose="02020603050405020304" pitchFamily="18" charset="0"/>
              </a:rPr>
              <a:t>是最后一个非</a:t>
            </a:r>
            <a:r>
              <a:rPr lang="en-US" altLang="zh-CN" sz="3600">
                <a:latin typeface="Times New Roman" panose="02020603050405020304" pitchFamily="18" charset="0"/>
              </a:rPr>
              <a:t>0</a:t>
            </a:r>
            <a:r>
              <a:rPr lang="zh-CN" altLang="en-US" sz="3600">
                <a:latin typeface="Times New Roman" panose="02020603050405020304" pitchFamily="18" charset="0"/>
              </a:rPr>
              <a:t>余项</a:t>
            </a:r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 flipH="1">
            <a:off x="5334000" y="5181600"/>
            <a:ext cx="1143000" cy="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4000" dirty="0" smtClean="0">
                <a:latin typeface="+mj-ea"/>
              </a:rPr>
              <a:t>5.1.2  </a:t>
            </a:r>
            <a:r>
              <a:rPr lang="zh-CN" altLang="en-US" sz="4000" dirty="0" smtClean="0">
                <a:latin typeface="+mj-ea"/>
              </a:rPr>
              <a:t>辗转相除 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0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0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0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6" grpId="0" build="p" autoUpdateAnimBg="0"/>
      <p:bldP spid="180231" grpId="0"/>
      <p:bldP spid="1802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610600" cy="6705600"/>
          </a:xfrm>
        </p:spPr>
        <p:txBody>
          <a:bodyPr/>
          <a:lstStyle/>
          <a:p>
            <a:pPr algn="just" eaLnBrk="1" hangingPunct="1"/>
            <a:r>
              <a:rPr lang="zh-CN" altLang="en-US" sz="3300" smtClean="0">
                <a:latin typeface="Times New Roman" panose="02020603050405020304" pitchFamily="18" charset="0"/>
              </a:rPr>
              <a:t>因</a:t>
            </a:r>
            <a:r>
              <a:rPr lang="en-US" altLang="zh-CN" sz="3300" smtClean="0">
                <a:latin typeface="Times New Roman" panose="02020603050405020304" pitchFamily="18" charset="0"/>
              </a:rPr>
              <a:t>r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smtClean="0">
                <a:latin typeface="Times New Roman" panose="02020603050405020304" pitchFamily="18" charset="0"/>
              </a:rPr>
              <a:t>，r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2</a:t>
            </a:r>
            <a:r>
              <a:rPr lang="en-US" altLang="zh-CN" sz="3300" smtClean="0">
                <a:latin typeface="Times New Roman" panose="02020603050405020304" pitchFamily="18" charset="0"/>
              </a:rPr>
              <a:t>，…，r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sz="3300" smtClean="0">
                <a:latin typeface="Times New Roman" panose="02020603050405020304" pitchFamily="18" charset="0"/>
              </a:rPr>
              <a:t>，…</a:t>
            </a:r>
            <a:r>
              <a:rPr lang="zh-CN" altLang="en-US" sz="3300" smtClean="0">
                <a:latin typeface="Times New Roman" panose="02020603050405020304" pitchFamily="18" charset="0"/>
              </a:rPr>
              <a:t>逐渐减少，所以一直计算下去必然减到0，如（1）的最后一式所示。由性质7及（1）的第一式，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300" smtClean="0">
                <a:latin typeface="Times New Roman" panose="02020603050405020304" pitchFamily="18" charset="0"/>
              </a:rPr>
              <a:t>   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＊</a:t>
            </a:r>
            <a:r>
              <a:rPr lang="en-US" altLang="zh-CN" sz="3300" smtClean="0">
                <a:latin typeface="Times New Roman" panose="02020603050405020304" pitchFamily="18" charset="0"/>
              </a:rPr>
              <a:t>a，b</a:t>
            </a:r>
            <a:r>
              <a:rPr lang="zh-CN" altLang="en-US" sz="3300" smtClean="0">
                <a:latin typeface="Times New Roman" panose="02020603050405020304" pitchFamily="18" charset="0"/>
              </a:rPr>
              <a:t>的公因数和</a:t>
            </a:r>
            <a:r>
              <a:rPr lang="en-US" altLang="zh-CN" sz="3300" smtClean="0">
                <a:latin typeface="Times New Roman" panose="02020603050405020304" pitchFamily="18" charset="0"/>
              </a:rPr>
              <a:t>b，r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1</a:t>
            </a:r>
            <a:r>
              <a:rPr lang="zh-CN" altLang="en-US" sz="3300" smtClean="0">
                <a:latin typeface="Times New Roman" panose="02020603050405020304" pitchFamily="18" charset="0"/>
              </a:rPr>
              <a:t>的公因数完全相同。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3300" smtClean="0">
                <a:latin typeface="Times New Roman" panose="02020603050405020304" pitchFamily="18" charset="0"/>
              </a:rPr>
              <a:t>   由性质7及（1）的第二式，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300" smtClean="0">
                <a:latin typeface="Times New Roman" panose="02020603050405020304" pitchFamily="18" charset="0"/>
              </a:rPr>
              <a:t> 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＊</a:t>
            </a:r>
            <a:r>
              <a:rPr lang="en-US" altLang="zh-CN" sz="3300" smtClean="0">
                <a:latin typeface="Times New Roman" panose="02020603050405020304" pitchFamily="18" charset="0"/>
              </a:rPr>
              <a:t>b，r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1</a:t>
            </a:r>
            <a:r>
              <a:rPr lang="zh-CN" altLang="en-US" sz="3300" smtClean="0">
                <a:latin typeface="Times New Roman" panose="02020603050405020304" pitchFamily="18" charset="0"/>
              </a:rPr>
              <a:t>的公因数和</a:t>
            </a:r>
            <a:r>
              <a:rPr lang="en-US" altLang="zh-CN" sz="3300" smtClean="0">
                <a:latin typeface="Times New Roman" panose="02020603050405020304" pitchFamily="18" charset="0"/>
              </a:rPr>
              <a:t>r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z="3300" smtClean="0">
                <a:latin typeface="Times New Roman" panose="02020603050405020304" pitchFamily="18" charset="0"/>
              </a:rPr>
              <a:t>，r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2</a:t>
            </a:r>
            <a:r>
              <a:rPr lang="zh-CN" altLang="en-US" sz="3300" smtClean="0">
                <a:latin typeface="Times New Roman" panose="02020603050405020304" pitchFamily="18" charset="0"/>
              </a:rPr>
              <a:t>的公因数完全相同。如此类推，知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300" smtClean="0">
                <a:latin typeface="Times New Roman" panose="02020603050405020304" pitchFamily="18" charset="0"/>
              </a:rPr>
              <a:t> 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＊</a:t>
            </a:r>
            <a:r>
              <a:rPr lang="en-US" altLang="zh-CN" sz="3300" smtClean="0">
                <a:latin typeface="Times New Roman" panose="02020603050405020304" pitchFamily="18" charset="0"/>
              </a:rPr>
              <a:t>a，b</a:t>
            </a:r>
            <a:r>
              <a:rPr lang="zh-CN" altLang="en-US" sz="3300" smtClean="0">
                <a:latin typeface="Times New Roman" panose="02020603050405020304" pitchFamily="18" charset="0"/>
              </a:rPr>
              <a:t>的公因数和</a:t>
            </a:r>
            <a:r>
              <a:rPr lang="en-US" altLang="zh-CN" sz="3300" smtClean="0">
                <a:latin typeface="Times New Roman" panose="02020603050405020304" pitchFamily="18" charset="0"/>
              </a:rPr>
              <a:t>r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n-1</a:t>
            </a:r>
            <a:r>
              <a:rPr lang="en-US" altLang="zh-CN" sz="3300" smtClean="0">
                <a:latin typeface="Times New Roman" panose="02020603050405020304" pitchFamily="18" charset="0"/>
              </a:rPr>
              <a:t>，r</a:t>
            </a:r>
            <a:r>
              <a:rPr lang="en-US" altLang="zh-CN" sz="3300" baseline="-30000" smtClean="0">
                <a:latin typeface="Times New Roman" panose="02020603050405020304" pitchFamily="18" charset="0"/>
              </a:rPr>
              <a:t>n</a:t>
            </a:r>
            <a:r>
              <a:rPr lang="zh-CN" altLang="en-US" sz="3300" smtClean="0">
                <a:latin typeface="Times New Roman" panose="02020603050405020304" pitchFamily="18" charset="0"/>
              </a:rPr>
              <a:t>的公因数完全相同。但由（1）的最末一式，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|r</a:t>
            </a:r>
            <a:r>
              <a:rPr lang="en-US" altLang="zh-CN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mtClean="0">
                <a:latin typeface="Times New Roman" panose="02020603050405020304" pitchFamily="18" charset="0"/>
              </a:rPr>
              <a:t>，</a:t>
            </a:r>
            <a:r>
              <a:rPr lang="zh-CN" altLang="en-US" smtClean="0">
                <a:latin typeface="Times New Roman" panose="02020603050405020304" pitchFamily="18" charset="0"/>
              </a:rPr>
              <a:t>故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mtClean="0">
                <a:latin typeface="Times New Roman" panose="02020603050405020304" pitchFamily="18" charset="0"/>
              </a:rPr>
              <a:t>r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n</a:t>
            </a:r>
            <a:r>
              <a:rPr lang="zh-CN" altLang="en-US" smtClean="0">
                <a:latin typeface="Times New Roman" panose="02020603050405020304" pitchFamily="18" charset="0"/>
              </a:rPr>
              <a:t>是</a:t>
            </a:r>
            <a:r>
              <a:rPr lang="en-US" altLang="zh-CN" smtClean="0">
                <a:latin typeface="Times New Roman" panose="02020603050405020304" pitchFamily="18" charset="0"/>
              </a:rPr>
              <a:t>r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n-1</a:t>
            </a:r>
            <a:r>
              <a:rPr lang="en-US" altLang="zh-CN" smtClean="0">
                <a:latin typeface="Times New Roman" panose="02020603050405020304" pitchFamily="18" charset="0"/>
              </a:rPr>
              <a:t>，r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n</a:t>
            </a:r>
            <a:r>
              <a:rPr lang="zh-CN" altLang="en-US" smtClean="0">
                <a:latin typeface="Times New Roman" panose="02020603050405020304" pitchFamily="18" charset="0"/>
              </a:rPr>
              <a:t>的最高公因数，因而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   </a:t>
            </a:r>
            <a:r>
              <a:rPr lang="en-US" altLang="zh-CN" smtClean="0">
                <a:latin typeface="Times New Roman" panose="02020603050405020304" pitchFamily="18" charset="0"/>
              </a:rPr>
              <a:t>r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n</a:t>
            </a:r>
            <a:r>
              <a:rPr lang="zh-CN" altLang="en-US" smtClean="0">
                <a:latin typeface="Times New Roman" panose="02020603050405020304" pitchFamily="18" charset="0"/>
              </a:rPr>
              <a:t>也是</a:t>
            </a:r>
            <a:r>
              <a:rPr lang="en-US" altLang="zh-CN" smtClean="0">
                <a:latin typeface="Times New Roman" panose="02020603050405020304" pitchFamily="18" charset="0"/>
              </a:rPr>
              <a:t>a，b</a:t>
            </a:r>
            <a:r>
              <a:rPr lang="zh-CN" altLang="en-US" smtClean="0">
                <a:latin typeface="Times New Roman" panose="02020603050405020304" pitchFamily="18" charset="0"/>
              </a:rPr>
              <a:t>的最高公因数。</a:t>
            </a:r>
            <a:endParaRPr lang="zh-CN" altLang="en-US" sz="200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50838"/>
            <a:ext cx="7772400" cy="82391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800" dirty="0" smtClean="0">
                <a:latin typeface="+mj-ea"/>
              </a:rPr>
              <a:t>第五章    数论基础 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382000" cy="4267200"/>
          </a:xfrm>
        </p:spPr>
        <p:txBody>
          <a:bodyPr/>
          <a:lstStyle/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4000" b="0" dirty="0" smtClean="0">
                <a:latin typeface="+mj-ea"/>
                <a:ea typeface="+mj-ea"/>
              </a:rPr>
              <a:t>§5.1 整除性   辗转相除 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4000" b="0" dirty="0" smtClean="0">
                <a:latin typeface="+mj-ea"/>
                <a:ea typeface="+mj-ea"/>
              </a:rPr>
              <a:t>§5.2 互质   质因数分解 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4000" b="0" dirty="0" smtClean="0">
                <a:latin typeface="+mj-ea"/>
                <a:ea typeface="+mj-ea"/>
              </a:rPr>
              <a:t>§5.3 合同    一次同余式</a:t>
            </a:r>
            <a:endParaRPr lang="en-US" altLang="zh-CN" sz="4000" b="0" dirty="0" smtClean="0">
              <a:latin typeface="+mj-ea"/>
              <a:ea typeface="+mj-ea"/>
            </a:endParaRPr>
          </a:p>
          <a:p>
            <a:pPr marL="0" indent="0" eaLnBrk="1" hangingPunct="1">
              <a:buClr>
                <a:schemeClr val="folHlink"/>
              </a:buClr>
              <a:buNone/>
              <a:defRPr/>
            </a:pPr>
            <a:r>
              <a:rPr lang="zh-CN" altLang="en-US" sz="4000" b="0" dirty="0" smtClean="0">
                <a:solidFill>
                  <a:srgbClr val="FF0000"/>
                </a:solidFill>
                <a:latin typeface="+mj-ea"/>
                <a:ea typeface="+mj-ea"/>
              </a:rPr>
              <a:t>？</a:t>
            </a:r>
            <a:r>
              <a:rPr lang="zh-CN" altLang="en-US" sz="4000" b="0" dirty="0" smtClean="0">
                <a:latin typeface="+mj-ea"/>
                <a:ea typeface="+mj-ea"/>
              </a:rPr>
              <a:t>§5.4 秦九韶定理    </a:t>
            </a:r>
            <a:r>
              <a:rPr lang="en-US" altLang="zh-CN" sz="4000" b="0" dirty="0" smtClean="0">
                <a:latin typeface="+mj-ea"/>
                <a:ea typeface="+mj-ea"/>
              </a:rPr>
              <a:t>Euler</a:t>
            </a:r>
            <a:r>
              <a:rPr lang="zh-CN" altLang="en-US" sz="4000" b="0" dirty="0" smtClean="0">
                <a:latin typeface="+mj-ea"/>
                <a:ea typeface="+mj-ea"/>
              </a:rPr>
              <a:t>函数</a:t>
            </a:r>
            <a:endParaRPr lang="en-US" altLang="zh-CN" sz="4000" b="0" dirty="0" smtClean="0">
              <a:latin typeface="+mj-ea"/>
              <a:ea typeface="+mj-ea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4000" b="0" dirty="0" smtClean="0">
                <a:latin typeface="+mj-ea"/>
                <a:ea typeface="+mj-ea"/>
              </a:rPr>
              <a:t>  §5.5 一元高次同余式  二次剩</a:t>
            </a:r>
            <a:r>
              <a:rPr lang="zh-CN" altLang="en-US" sz="4000" dirty="0" smtClean="0">
                <a:latin typeface="+mj-ea"/>
                <a:ea typeface="+mj-ea"/>
              </a:rPr>
              <a:t>余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952779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任意二整数</a:t>
            </a:r>
            <a:r>
              <a:rPr lang="en-US" altLang="zh-CN" sz="33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300" dirty="0" err="1" smtClean="0">
                <a:solidFill>
                  <a:schemeClr val="tx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33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3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有最高公因数。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25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宋体" panose="02010600030101010101" pitchFamily="2" charset="-122"/>
              </a:rPr>
              <a:t>上面求最高公因数的方法叫做辗转相除法</a:t>
            </a:r>
            <a:r>
              <a:rPr lang="en-US" altLang="zh-CN" sz="3300" dirty="0" smtClean="0">
                <a:latin typeface="宋体" panose="02010600030101010101" pitchFamily="2" charset="-122"/>
              </a:rPr>
              <a:t>(</a:t>
            </a:r>
            <a:r>
              <a:rPr lang="zh-CN" altLang="en-US" sz="3300" dirty="0" smtClean="0">
                <a:latin typeface="宋体" panose="02010600030101010101" pitchFamily="2" charset="-122"/>
              </a:rPr>
              <a:t>欧几里得算法</a:t>
            </a:r>
            <a:r>
              <a:rPr lang="en-US" altLang="zh-CN" sz="3300" dirty="0" smtClean="0">
                <a:latin typeface="宋体" panose="02010600030101010101" pitchFamily="2" charset="-122"/>
              </a:rPr>
              <a:t>)</a:t>
            </a:r>
            <a:r>
              <a:rPr lang="zh-CN" altLang="en-US" sz="3300" dirty="0" smtClean="0">
                <a:latin typeface="宋体" panose="02010600030101010101" pitchFamily="2" charset="-122"/>
              </a:rPr>
              <a:t>。对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300" dirty="0" err="1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3300" dirty="0" smtClean="0">
                <a:latin typeface="宋体" panose="02010600030101010101" pitchFamily="2" charset="-122"/>
              </a:rPr>
              <a:t>使用辗转相除得到的最后一个非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300" dirty="0" smtClean="0">
                <a:latin typeface="宋体" panose="02010600030101010101" pitchFamily="2" charset="-122"/>
              </a:rPr>
              <a:t>余项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sz="3300" baseline="-25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), </a:t>
            </a:r>
            <a:r>
              <a:rPr lang="zh-CN" altLang="en-US" sz="3300" dirty="0" smtClean="0">
                <a:latin typeface="宋体" panose="02010600030101010101" pitchFamily="2" charset="-122"/>
              </a:rPr>
              <a:t>即为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300" dirty="0" err="1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3300" dirty="0" smtClean="0">
                <a:latin typeface="宋体" panose="02010600030101010101" pitchFamily="2" charset="-122"/>
              </a:rPr>
              <a:t>的最高公因数。</a:t>
            </a:r>
            <a:endParaRPr lang="en-US" altLang="zh-CN" sz="3300" dirty="0" smtClean="0">
              <a:latin typeface="宋体" panose="02010600030101010101" pitchFamily="2" charset="-122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宋体" panose="02010600030101010101" pitchFamily="2" charset="-122"/>
              </a:rPr>
              <a:t>练习：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                                                       </a:t>
            </a:r>
            <a:endParaRPr lang="en-US" altLang="zh-CN" sz="33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5000"/>
              </a:lnSpc>
              <a:spcBef>
                <a:spcPct val="60000"/>
              </a:spcBef>
              <a:buFont typeface="Wingdings" panose="05000000000000000000" pitchFamily="2" charset="2"/>
              <a:buNone/>
            </a:pPr>
            <a:endParaRPr lang="zh-CN" altLang="en-US" sz="2000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000" kern="0" dirty="0" smtClean="0">
                <a:latin typeface="+mj-ea"/>
              </a:rPr>
              <a:t>定理5.1.</a:t>
            </a:r>
            <a:r>
              <a:rPr lang="en-US" altLang="zh-CN" sz="4000" kern="0" dirty="0" smtClean="0">
                <a:latin typeface="+mj-ea"/>
              </a:rPr>
              <a:t>2</a:t>
            </a:r>
            <a:r>
              <a:rPr lang="zh-CN" altLang="en-US" sz="4000" kern="0" dirty="0" smtClean="0">
                <a:latin typeface="+mj-ea"/>
              </a:rPr>
              <a:t> </a:t>
            </a:r>
            <a:endParaRPr lang="en-US" altLang="zh-CN" sz="4000" kern="0" dirty="0" smtClean="0">
              <a:latin typeface="+mj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7150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任意二整数</a:t>
            </a:r>
            <a:r>
              <a:rPr lang="en-US" altLang="zh-CN" smtClean="0">
                <a:latin typeface="Times New Roman" panose="02020603050405020304" pitchFamily="18" charset="0"/>
              </a:rPr>
              <a:t>a，b</a:t>
            </a:r>
            <a:r>
              <a:rPr lang="zh-CN" altLang="en-US" smtClean="0">
                <a:latin typeface="Times New Roman" panose="02020603050405020304" pitchFamily="18" charset="0"/>
              </a:rPr>
              <a:t>的最高公因数</a:t>
            </a:r>
            <a:r>
              <a:rPr lang="en-US" altLang="zh-CN" smtClean="0">
                <a:latin typeface="Times New Roman" panose="02020603050405020304" pitchFamily="18" charset="0"/>
              </a:rPr>
              <a:t>d</a:t>
            </a:r>
            <a:r>
              <a:rPr lang="zh-CN" altLang="en-US" smtClean="0">
                <a:latin typeface="Times New Roman" panose="02020603050405020304" pitchFamily="18" charset="0"/>
              </a:rPr>
              <a:t>可以表示为</a:t>
            </a:r>
            <a:r>
              <a:rPr lang="en-US" altLang="zh-CN" smtClean="0">
                <a:latin typeface="Times New Roman" panose="02020603050405020304" pitchFamily="18" charset="0"/>
              </a:rPr>
              <a:t>a，b</a:t>
            </a:r>
            <a:r>
              <a:rPr lang="zh-CN" altLang="en-US" smtClean="0">
                <a:latin typeface="Times New Roman" panose="02020603050405020304" pitchFamily="18" charset="0"/>
              </a:rPr>
              <a:t>的倍数和，即表为下面的形式：</a:t>
            </a:r>
            <a:br>
              <a:rPr lang="zh-CN" altLang="en-US" smtClean="0">
                <a:latin typeface="Times New Roman" panose="02020603050405020304" pitchFamily="18" charset="0"/>
              </a:rPr>
            </a:br>
            <a:r>
              <a:rPr lang="zh-CN" altLang="en-US" smtClean="0">
                <a:latin typeface="Times New Roman" panose="02020603050405020304" pitchFamily="18" charset="0"/>
              </a:rPr>
              <a:t>			</a:t>
            </a:r>
            <a:r>
              <a:rPr lang="en-US" altLang="zh-CN" smtClean="0">
                <a:latin typeface="Times New Roman" panose="02020603050405020304" pitchFamily="18" charset="0"/>
              </a:rPr>
              <a:t>d=sa+tb       </a:t>
            </a:r>
            <a:r>
              <a:rPr lang="en-US" altLang="zh-CN" smtClean="0">
                <a:solidFill>
                  <a:srgbClr val="FFFF00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mtClean="0">
                <a:latin typeface="Times New Roman" panose="02020603050405020304" pitchFamily="18" charset="0"/>
              </a:rPr>
              <a:t/>
            </a:r>
            <a:br>
              <a:rPr lang="en-US" altLang="zh-CN" smtClean="0">
                <a:latin typeface="Times New Roman" panose="02020603050405020304" pitchFamily="18" charset="0"/>
              </a:rPr>
            </a:br>
            <a:r>
              <a:rPr lang="zh-CN" altLang="en-US" smtClean="0">
                <a:latin typeface="Times New Roman" panose="02020603050405020304" pitchFamily="18" charset="0"/>
              </a:rPr>
              <a:t>其中 </a:t>
            </a:r>
            <a:r>
              <a:rPr lang="en-US" altLang="zh-CN" smtClean="0">
                <a:latin typeface="Times New Roman" panose="02020603050405020304" pitchFamily="18" charset="0"/>
              </a:rPr>
              <a:t>s，t</a:t>
            </a:r>
            <a:r>
              <a:rPr lang="zh-CN" altLang="en-US" smtClean="0">
                <a:latin typeface="Times New Roman" panose="02020603050405020304" pitchFamily="18" charset="0"/>
              </a:rPr>
              <a:t>都是整数。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FF0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mtClean="0">
                <a:latin typeface="Times New Roman" panose="02020603050405020304" pitchFamily="18" charset="0"/>
              </a:rPr>
              <a:t>思考：反过来是否成立？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证明：(方法一）</a:t>
            </a:r>
            <a:endParaRPr lang="en-US" altLang="zh-CN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由辗转相除法知</a:t>
            </a:r>
            <a:r>
              <a:rPr lang="en-US" altLang="zh-CN" smtClean="0">
                <a:latin typeface="Times New Roman" panose="02020603050405020304" pitchFamily="18" charset="0"/>
              </a:rPr>
              <a:t>d=r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n</a:t>
            </a:r>
            <a:r>
              <a:rPr lang="en-US" altLang="zh-CN" smtClean="0">
                <a:latin typeface="Times New Roman" panose="02020603050405020304" pitchFamily="18" charset="0"/>
              </a:rPr>
              <a:t>。</a:t>
            </a:r>
            <a:r>
              <a:rPr lang="zh-CN" altLang="en-US" smtClean="0">
                <a:latin typeface="Times New Roman" panose="02020603050405020304" pitchFamily="18" charset="0"/>
              </a:rPr>
              <a:t>只需证明对每一个</a:t>
            </a:r>
            <a:r>
              <a:rPr lang="en-US" altLang="zh-CN" smtClean="0">
                <a:latin typeface="Times New Roman" panose="02020603050405020304" pitchFamily="18" charset="0"/>
              </a:rPr>
              <a:t>i(i=1,…,n)，r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i</a:t>
            </a:r>
            <a:r>
              <a:rPr lang="zh-CN" altLang="en-US" smtClean="0">
                <a:latin typeface="Times New Roman" panose="02020603050405020304" pitchFamily="18" charset="0"/>
              </a:rPr>
              <a:t>都可以表示成 </a:t>
            </a:r>
            <a:r>
              <a:rPr lang="en-US" altLang="zh-CN" smtClean="0">
                <a:latin typeface="Times New Roman" panose="02020603050405020304" pitchFamily="18" charset="0"/>
              </a:rPr>
              <a:t>r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i</a:t>
            </a:r>
            <a:r>
              <a:rPr lang="en-US" altLang="zh-CN" smtClean="0">
                <a:latin typeface="Times New Roman" panose="02020603050405020304" pitchFamily="18" charset="0"/>
              </a:rPr>
              <a:t>=s’a+t’b</a:t>
            </a:r>
            <a:r>
              <a:rPr lang="zh-CN" altLang="en-US" smtClean="0">
                <a:latin typeface="Times New Roman" panose="02020603050405020304" pitchFamily="18" charset="0"/>
              </a:rPr>
              <a:t>的形式。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定理5.1.3 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8674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当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=1</a:t>
            </a:r>
            <a:r>
              <a:rPr lang="zh-CN" altLang="en-US" dirty="0" smtClean="0">
                <a:latin typeface="Times New Roman" panose="02020603050405020304" pitchFamily="18" charset="0"/>
              </a:rPr>
              <a:t>时，</a:t>
            </a:r>
            <a:r>
              <a:rPr lang="en-US" altLang="zh-CN" dirty="0" smtClean="0">
                <a:latin typeface="Times New Roman" panose="02020603050405020304" pitchFamily="18" charset="0"/>
              </a:rPr>
              <a:t>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=a-q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b。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当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=2</a:t>
            </a:r>
            <a:r>
              <a:rPr lang="zh-CN" altLang="en-US" dirty="0" smtClean="0">
                <a:latin typeface="Times New Roman" panose="02020603050405020304" pitchFamily="18" charset="0"/>
              </a:rPr>
              <a:t>时，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=b-r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q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=b-(a-bq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)q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=-q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a+(1+q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q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)b。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假设 </a:t>
            </a:r>
            <a:r>
              <a:rPr lang="en-US" altLang="zh-CN" dirty="0" smtClean="0">
                <a:latin typeface="Times New Roman" panose="02020603050405020304" pitchFamily="18" charset="0"/>
              </a:rPr>
              <a:t>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m-1</a:t>
            </a:r>
            <a:r>
              <a:rPr lang="en-US" altLang="zh-CN" dirty="0" smtClean="0">
                <a:latin typeface="Times New Roman" panose="02020603050405020304" pitchFamily="18" charset="0"/>
              </a:rPr>
              <a:t>，r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m-2</a:t>
            </a:r>
            <a:r>
              <a:rPr lang="en-US" altLang="zh-CN" dirty="0" smtClean="0">
                <a:latin typeface="Times New Roman" panose="02020603050405020304" pitchFamily="18" charset="0"/>
              </a:rPr>
              <a:t>，3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latin typeface="Times New Roman" panose="02020603050405020304" pitchFamily="18" charset="0"/>
              </a:rPr>
              <a:t>n，</a:t>
            </a:r>
            <a:r>
              <a:rPr lang="zh-CN" altLang="en-US" dirty="0" smtClean="0">
                <a:latin typeface="Times New Roman" panose="02020603050405020304" pitchFamily="18" charset="0"/>
              </a:rPr>
              <a:t>分别有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s’，t</a:t>
            </a:r>
            <a:r>
              <a:rPr lang="en-US" altLang="zh-CN" dirty="0" smtClean="0">
                <a:latin typeface="Times New Roman" panose="02020603050405020304" pitchFamily="18" charset="0"/>
              </a:rPr>
              <a:t>’</a:t>
            </a:r>
            <a:r>
              <a:rPr lang="zh-CN" altLang="en-US" dirty="0" smtClean="0">
                <a:latin typeface="Times New Roman" panose="02020603050405020304" pitchFamily="18" charset="0"/>
              </a:rPr>
              <a:t>及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s”，t</a:t>
            </a:r>
            <a:r>
              <a:rPr lang="en-US" altLang="zh-CN" dirty="0" smtClean="0">
                <a:latin typeface="Times New Roman" panose="02020603050405020304" pitchFamily="18" charset="0"/>
              </a:rPr>
              <a:t>”</a:t>
            </a:r>
            <a:r>
              <a:rPr lang="zh-CN" altLang="en-US" dirty="0" smtClean="0">
                <a:latin typeface="Times New Roman" panose="02020603050405020304" pitchFamily="18" charset="0"/>
              </a:rPr>
              <a:t>使得</a:t>
            </a:r>
            <a:r>
              <a:rPr lang="en-US" altLang="zh-CN" dirty="0" smtClean="0">
                <a:latin typeface="Times New Roman" panose="02020603050405020304" pitchFamily="18" charset="0"/>
              </a:rPr>
              <a:t>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m-2</a:t>
            </a:r>
            <a:r>
              <a:rPr lang="en-US" altLang="zh-CN" dirty="0" smtClean="0">
                <a:latin typeface="Times New Roman" panose="02020603050405020304" pitchFamily="18" charset="0"/>
              </a:rPr>
              <a:t>=s”a+t”b，r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m-1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s’a+t’b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下面证明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也可以表示成这种形式。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</a:rPr>
              <a:t>= -r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m-1</a:t>
            </a:r>
            <a:r>
              <a:rPr lang="en-US" altLang="zh-CN" dirty="0" smtClean="0">
                <a:latin typeface="Times New Roman" panose="02020603050405020304" pitchFamily="18" charset="0"/>
              </a:rPr>
              <a:t>q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</a:rPr>
              <a:t>+r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m-2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=-(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s’a+t’b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+s”a+t”b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=(s”-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s’q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</a:rPr>
              <a:t>)a+(t”-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t’q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</a:rPr>
              <a:t>)b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因此对一切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 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=1, … , n)</a:t>
            </a:r>
            <a:r>
              <a:rPr lang="zh-CN" altLang="en-US" dirty="0" smtClean="0">
                <a:latin typeface="Times New Roman" panose="02020603050405020304" pitchFamily="18" charset="0"/>
              </a:rPr>
              <a:t>成立。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定理5.1.3 </a:t>
            </a:r>
            <a:endParaRPr lang="en-US" altLang="zh-CN" sz="4000" dirty="0" smtClean="0">
              <a:latin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23622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证明：(方法二）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利用迭代的思想构造出递归公式。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a，b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中有一个整除另一个，不妨假设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b|a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d=b=0a+1b，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得证。 </a:t>
            </a:r>
          </a:p>
        </p:txBody>
      </p:sp>
      <p:grpSp>
        <p:nvGrpSpPr>
          <p:cNvPr id="35843" name="Group 4"/>
          <p:cNvGrpSpPr>
            <a:grpSpLocks/>
          </p:cNvGrpSpPr>
          <p:nvPr/>
        </p:nvGrpSpPr>
        <p:grpSpPr bwMode="auto">
          <a:xfrm>
            <a:off x="169863" y="3505200"/>
            <a:ext cx="8763000" cy="2362200"/>
            <a:chOff x="48" y="2592"/>
            <a:chExt cx="5520" cy="1488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48" y="2592"/>
              <a:ext cx="5520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buFont typeface="Wingdings" panose="05000000000000000000" pitchFamily="2" charset="2"/>
                <a:buNone/>
              </a:pPr>
              <a:r>
                <a:rPr lang="zh-CN" altLang="en-US" sz="3600" dirty="0">
                  <a:latin typeface="Times New Roman" panose="02020603050405020304" pitchFamily="18" charset="0"/>
                </a:rPr>
                <a:t>现设</a:t>
              </a:r>
              <a:r>
                <a:rPr lang="en-US" altLang="zh-CN" sz="3600" dirty="0" err="1">
                  <a:latin typeface="Times New Roman" panose="02020603050405020304" pitchFamily="18" charset="0"/>
                </a:rPr>
                <a:t>a|b，b|a</a:t>
              </a:r>
              <a:r>
                <a:rPr lang="zh-CN" altLang="en-US" sz="3600" dirty="0">
                  <a:latin typeface="Times New Roman" panose="02020603050405020304" pitchFamily="18" charset="0"/>
                </a:rPr>
                <a:t>，则</a:t>
              </a:r>
              <a:r>
                <a:rPr lang="en-US" altLang="zh-CN" sz="3600" dirty="0">
                  <a:latin typeface="Times New Roman" panose="02020603050405020304" pitchFamily="18" charset="0"/>
                </a:rPr>
                <a:t>a</a:t>
              </a:r>
              <a:r>
                <a:rPr lang="zh-CN" altLang="en-US" sz="3600" dirty="0">
                  <a:latin typeface="Times New Roman" panose="02020603050405020304" pitchFamily="18" charset="0"/>
                </a:rPr>
                <a:t>≠</a:t>
              </a:r>
              <a:r>
                <a:rPr lang="en-US" altLang="zh-CN" sz="3600" dirty="0">
                  <a:latin typeface="Times New Roman" panose="02020603050405020304" pitchFamily="18" charset="0"/>
                </a:rPr>
                <a:t>0, b</a:t>
              </a:r>
              <a:r>
                <a:rPr lang="zh-CN" altLang="en-US" sz="3600" dirty="0">
                  <a:latin typeface="Times New Roman" panose="02020603050405020304" pitchFamily="18" charset="0"/>
                </a:rPr>
                <a:t>≠</a:t>
              </a:r>
              <a:r>
                <a:rPr lang="en-US" altLang="zh-CN" sz="3600" dirty="0">
                  <a:latin typeface="Times New Roman" panose="02020603050405020304" pitchFamily="18" charset="0"/>
                </a:rPr>
                <a:t>0</a:t>
              </a:r>
              <a:r>
                <a:rPr lang="zh-CN" altLang="en-US" sz="3600" dirty="0">
                  <a:latin typeface="Times New Roman" panose="02020603050405020304" pitchFamily="18" charset="0"/>
                </a:rPr>
                <a:t>。</a:t>
              </a:r>
              <a:r>
                <a:rPr lang="zh-CN" altLang="en-US" dirty="0">
                  <a:latin typeface="Times New Roman" panose="02020603050405020304" pitchFamily="18" charset="0"/>
                </a:rPr>
                <a:t>由辗转相除得(1)中各式。对(1)中各式各补充一个关于</a:t>
              </a:r>
              <a:r>
                <a:rPr lang="zh-CN" altLang="en-US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除数</a:t>
              </a:r>
              <a:r>
                <a:rPr lang="zh-CN" altLang="en-US" dirty="0">
                  <a:latin typeface="Times New Roman" panose="02020603050405020304" pitchFamily="18" charset="0"/>
                </a:rPr>
                <a:t>的恒等式，如第一式补上</a:t>
              </a:r>
              <a:r>
                <a:rPr lang="en-US" altLang="zh-CN" dirty="0">
                  <a:latin typeface="Times New Roman" panose="02020603050405020304" pitchFamily="18" charset="0"/>
                </a:rPr>
                <a:t>b=b，</a:t>
              </a:r>
              <a:r>
                <a:rPr lang="zh-CN" altLang="en-US" dirty="0">
                  <a:latin typeface="Times New Roman" panose="02020603050405020304" pitchFamily="18" charset="0"/>
                </a:rPr>
                <a:t>第二式补上</a:t>
              </a:r>
              <a:r>
                <a:rPr lang="en-US" altLang="zh-CN" dirty="0">
                  <a:latin typeface="Times New Roman" panose="02020603050405020304" pitchFamily="18" charset="0"/>
                </a:rPr>
                <a:t>r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</a:rPr>
                <a:t>=r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r>
                <a:rPr lang="zh-CN" altLang="en-US" dirty="0">
                  <a:latin typeface="Times New Roman" panose="02020603050405020304" pitchFamily="18" charset="0"/>
                </a:rPr>
                <a:t>，并表示成矩阵的形式。</a:t>
              </a:r>
            </a:p>
          </p:txBody>
        </p:sp>
        <p:sp>
          <p:nvSpPr>
            <p:cNvPr id="35846" name="Line 6"/>
            <p:cNvSpPr>
              <a:spLocks noChangeShapeType="1"/>
            </p:cNvSpPr>
            <p:nvPr/>
          </p:nvSpPr>
          <p:spPr bwMode="auto">
            <a:xfrm>
              <a:off x="805" y="2761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47" name="Line 7"/>
            <p:cNvSpPr>
              <a:spLocks noChangeShapeType="1"/>
            </p:cNvSpPr>
            <p:nvPr/>
          </p:nvSpPr>
          <p:spPr bwMode="auto">
            <a:xfrm>
              <a:off x="1477" y="2761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定理5.1.3 </a:t>
            </a:r>
            <a:endParaRPr lang="en-US" altLang="zh-CN" sz="4000" dirty="0" smtClean="0">
              <a:latin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458143"/>
              </p:ext>
            </p:extLst>
          </p:nvPr>
        </p:nvGraphicFramePr>
        <p:xfrm>
          <a:off x="2213967" y="1486992"/>
          <a:ext cx="3928071" cy="1256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Equation" r:id="rId3" imgW="1111167" imgH="419100" progId="Equation.DSMT4">
                  <p:embed/>
                </p:oleObj>
              </mc:Choice>
              <mc:Fallback>
                <p:oleObj name="Equation" r:id="rId3" imgW="1111167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3967" y="1486992"/>
                        <a:ext cx="3928071" cy="1256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7"/>
          <p:cNvSpPr>
            <a:spLocks noChangeArrowheads="1"/>
          </p:cNvSpPr>
          <p:nvPr/>
        </p:nvSpPr>
        <p:spPr bwMode="auto">
          <a:xfrm>
            <a:off x="228600" y="2798802"/>
            <a:ext cx="3307316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dirty="0">
                <a:latin typeface="宋体" panose="02010600030101010101" pitchFamily="2" charset="-122"/>
              </a:rPr>
              <a:t>由(</a:t>
            </a:r>
            <a:r>
              <a:rPr lang="zh-CN" altLang="en-US" sz="3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宋体" panose="02010600030101010101" pitchFamily="2" charset="-122"/>
              </a:rPr>
              <a:t>)的第二式知</a:t>
            </a:r>
            <a:r>
              <a:rPr lang="zh-CN" altLang="en-US" sz="3000" dirty="0">
                <a:latin typeface="Times New Roman" panose="02020603050405020304" pitchFamily="18" charset="0"/>
              </a:rPr>
              <a:t> :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2334913"/>
              </p:ext>
            </p:extLst>
          </p:nvPr>
        </p:nvGraphicFramePr>
        <p:xfrm>
          <a:off x="1143000" y="3371955"/>
          <a:ext cx="3795713" cy="135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Equation" r:id="rId5" imgW="1149296" imgH="419100" progId="Equation.DSMT4">
                  <p:embed/>
                </p:oleObj>
              </mc:Choice>
              <mc:Fallback>
                <p:oleObj name="Equation" r:id="rId5" imgW="1149296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71955"/>
                        <a:ext cx="3795713" cy="1352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14"/>
          <p:cNvSpPr>
            <a:spLocks noChangeArrowheads="1"/>
          </p:cNvSpPr>
          <p:nvPr/>
        </p:nvSpPr>
        <p:spPr bwMode="auto">
          <a:xfrm>
            <a:off x="3733800" y="4495800"/>
            <a:ext cx="1414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………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773829"/>
              </p:ext>
            </p:extLst>
          </p:nvPr>
        </p:nvGraphicFramePr>
        <p:xfrm>
          <a:off x="759619" y="4819194"/>
          <a:ext cx="4783138" cy="1429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Equation" r:id="rId7" imgW="1365363" imgH="419100" progId="Equation.DSMT4">
                  <p:embed/>
                </p:oleObj>
              </mc:Choice>
              <mc:Fallback>
                <p:oleObj name="Equation" r:id="rId7" imgW="1365363" imgH="4191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9" y="4819194"/>
                        <a:ext cx="4783138" cy="14292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1" name="Text Box 20"/>
          <p:cNvSpPr txBox="1">
            <a:spLocks noChangeArrowheads="1"/>
          </p:cNvSpPr>
          <p:nvPr/>
        </p:nvSpPr>
        <p:spPr bwMode="auto">
          <a:xfrm>
            <a:off x="5542757" y="5389602"/>
            <a:ext cx="3733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000" dirty="0">
                <a:latin typeface="Times New Roman" panose="02020603050405020304" pitchFamily="18" charset="0"/>
              </a:rPr>
              <a:t>注意</a:t>
            </a:r>
            <a:r>
              <a:rPr lang="en-US" altLang="zh-CN" sz="3000" dirty="0">
                <a:latin typeface="Times New Roman" panose="02020603050405020304" pitchFamily="18" charset="0"/>
              </a:rPr>
              <a:t>, </a:t>
            </a:r>
            <a:r>
              <a:rPr lang="en-US" altLang="zh-CN" sz="3000" i="1" dirty="0">
                <a:latin typeface="Times New Roman" panose="02020603050405020304" pitchFamily="18" charset="0"/>
              </a:rPr>
              <a:t>k</a:t>
            </a:r>
            <a:r>
              <a:rPr lang="en-US" altLang="zh-CN" sz="3000" dirty="0">
                <a:latin typeface="Times New Roman" panose="02020603050405020304" pitchFamily="18" charset="0"/>
              </a:rPr>
              <a:t>-1≥1</a:t>
            </a:r>
            <a:r>
              <a:rPr lang="zh-CN" altLang="en-US" sz="3000" dirty="0">
                <a:latin typeface="Times New Roman" panose="02020603050405020304" pitchFamily="18" charset="0"/>
              </a:rPr>
              <a:t>，即</a:t>
            </a:r>
            <a:r>
              <a:rPr lang="en-US" altLang="zh-CN" sz="3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</a:rPr>
              <a:t> ≥2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28600" y="838200"/>
            <a:ext cx="369364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dirty="0">
                <a:latin typeface="宋体" panose="02010600030101010101" pitchFamily="2" charset="-122"/>
              </a:rPr>
              <a:t>则由(</a:t>
            </a:r>
            <a:r>
              <a:rPr lang="zh-CN" altLang="en-US" sz="3000" dirty="0">
                <a:latin typeface="Times New Roman" panose="02020603050405020304" pitchFamily="18" charset="0"/>
              </a:rPr>
              <a:t>1</a:t>
            </a:r>
            <a:r>
              <a:rPr lang="zh-CN" altLang="en-US" sz="3000" dirty="0">
                <a:latin typeface="宋体" panose="02010600030101010101" pitchFamily="2" charset="-122"/>
              </a:rPr>
              <a:t>)的第一式知</a:t>
            </a:r>
            <a:r>
              <a:rPr lang="zh-CN" altLang="en-US" sz="3000" dirty="0">
                <a:latin typeface="Times New Roman" panose="02020603050405020304" pitchFamily="18" charset="0"/>
              </a:rPr>
              <a:t> :</a:t>
            </a: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定理5.1.3 </a:t>
            </a:r>
            <a:endParaRPr lang="en-US" altLang="zh-CN" sz="4000" dirty="0" smtClean="0">
              <a:latin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757124"/>
              </p:ext>
            </p:extLst>
          </p:nvPr>
        </p:nvGraphicFramePr>
        <p:xfrm>
          <a:off x="407988" y="1773238"/>
          <a:ext cx="8382000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r:id="rId3" imgW="2368496" imgH="406400" progId="Equation.3">
                  <p:embed/>
                </p:oleObj>
              </mc:Choice>
              <mc:Fallback>
                <p:oleObj r:id="rId3" imgW="2368496" imgH="40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1773238"/>
                        <a:ext cx="8382000" cy="160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1" name="Group 17"/>
          <p:cNvGrpSpPr>
            <a:grpSpLocks/>
          </p:cNvGrpSpPr>
          <p:nvPr/>
        </p:nvGrpSpPr>
        <p:grpSpPr bwMode="auto">
          <a:xfrm>
            <a:off x="519113" y="3352800"/>
            <a:ext cx="7966075" cy="2263775"/>
            <a:chOff x="144" y="2380"/>
            <a:chExt cx="5018" cy="1426"/>
          </a:xfrm>
        </p:grpSpPr>
        <p:sp>
          <p:nvSpPr>
            <p:cNvPr id="37893" name="Rectangle 12"/>
            <p:cNvSpPr>
              <a:spLocks noChangeArrowheads="1"/>
            </p:cNvSpPr>
            <p:nvPr/>
          </p:nvSpPr>
          <p:spPr bwMode="auto">
            <a:xfrm>
              <a:off x="144" y="2380"/>
              <a:ext cx="4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3600">
                  <a:latin typeface="宋体" panose="02010600030101010101" pitchFamily="2" charset="-122"/>
                </a:rPr>
                <a:t>令</a:t>
              </a:r>
              <a:r>
                <a:rPr lang="zh-CN" altLang="en-US" sz="36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37894" name="Object 14"/>
            <p:cNvGraphicFramePr>
              <a:graphicFrameLocks noChangeAspect="1"/>
            </p:cNvGraphicFramePr>
            <p:nvPr/>
          </p:nvGraphicFramePr>
          <p:xfrm>
            <a:off x="357" y="2757"/>
            <a:ext cx="4805" cy="10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22" name="Equation" r:id="rId5" imgW="2133600" imgH="419100" progId="Equation.3">
                    <p:embed/>
                  </p:oleObj>
                </mc:Choice>
                <mc:Fallback>
                  <p:oleObj name="Equation" r:id="rId5" imgW="2133600" imgH="4191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" y="2757"/>
                          <a:ext cx="4805" cy="10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2" name="Text Box 23"/>
          <p:cNvSpPr txBox="1">
            <a:spLocks noChangeArrowheads="1"/>
          </p:cNvSpPr>
          <p:nvPr/>
        </p:nvSpPr>
        <p:spPr bwMode="auto">
          <a:xfrm>
            <a:off x="152400" y="845345"/>
            <a:ext cx="5105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因此</a:t>
            </a:r>
            <a:endParaRPr lang="zh-CN" altLang="en-US" sz="36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定理5.1.3 </a:t>
            </a:r>
            <a:endParaRPr lang="en-US" altLang="zh-CN" sz="4000" dirty="0" smtClean="0">
              <a:latin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12"/>
          <p:cNvGrpSpPr>
            <a:grpSpLocks/>
          </p:cNvGrpSpPr>
          <p:nvPr/>
        </p:nvGrpSpPr>
        <p:grpSpPr bwMode="auto">
          <a:xfrm>
            <a:off x="228600" y="3276600"/>
            <a:ext cx="7848600" cy="2317750"/>
            <a:chOff x="144" y="2380"/>
            <a:chExt cx="4944" cy="1460"/>
          </a:xfrm>
        </p:grpSpPr>
        <p:sp>
          <p:nvSpPr>
            <p:cNvPr id="38919" name="Rectangle 7"/>
            <p:cNvSpPr>
              <a:spLocks noChangeArrowheads="1"/>
            </p:cNvSpPr>
            <p:nvPr/>
          </p:nvSpPr>
          <p:spPr bwMode="auto">
            <a:xfrm>
              <a:off x="144" y="2380"/>
              <a:ext cx="4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3600">
                  <a:latin typeface="宋体" panose="02010600030101010101" pitchFamily="2" charset="-122"/>
                </a:rPr>
                <a:t>又</a:t>
              </a:r>
              <a:r>
                <a:rPr lang="zh-CN" altLang="en-US" sz="36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38920" name="Object 8"/>
            <p:cNvGraphicFramePr>
              <a:graphicFrameLocks noChangeAspect="1"/>
            </p:cNvGraphicFramePr>
            <p:nvPr/>
          </p:nvGraphicFramePr>
          <p:xfrm>
            <a:off x="339" y="2846"/>
            <a:ext cx="4749" cy="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7" name="Equation" r:id="rId3" imgW="2012857" imgH="387350" progId="Equation.3">
                    <p:embed/>
                  </p:oleObj>
                </mc:Choice>
                <mc:Fallback>
                  <p:oleObj name="Equation" r:id="rId3" imgW="2012857" imgH="38735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" y="2846"/>
                          <a:ext cx="4749" cy="9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15" name="Group 11"/>
          <p:cNvGrpSpPr>
            <a:grpSpLocks/>
          </p:cNvGrpSpPr>
          <p:nvPr/>
        </p:nvGrpSpPr>
        <p:grpSpPr bwMode="auto">
          <a:xfrm>
            <a:off x="228600" y="838200"/>
            <a:ext cx="7162800" cy="2387600"/>
            <a:chOff x="144" y="798"/>
            <a:chExt cx="4512" cy="1504"/>
          </a:xfrm>
        </p:grpSpPr>
        <p:sp>
          <p:nvSpPr>
            <p:cNvPr id="38917" name="Rectangle 4"/>
            <p:cNvSpPr>
              <a:spLocks noChangeArrowheads="1"/>
            </p:cNvSpPr>
            <p:nvPr/>
          </p:nvSpPr>
          <p:spPr bwMode="auto">
            <a:xfrm>
              <a:off x="144" y="798"/>
              <a:ext cx="40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3600">
                  <a:latin typeface="宋体" panose="02010600030101010101" pitchFamily="2" charset="-122"/>
                </a:rPr>
                <a:t>则</a:t>
              </a: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8918" name="Object 9"/>
            <p:cNvGraphicFramePr>
              <a:graphicFrameLocks noChangeAspect="1"/>
            </p:cNvGraphicFramePr>
            <p:nvPr/>
          </p:nvGraphicFramePr>
          <p:xfrm>
            <a:off x="816" y="1056"/>
            <a:ext cx="3840" cy="1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8" r:id="rId5" imgW="1365363" imgH="406400" progId="Equation.3">
                    <p:embed/>
                  </p:oleObj>
                </mc:Choice>
                <mc:Fallback>
                  <p:oleObj r:id="rId5" imgW="1365363" imgH="406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056"/>
                          <a:ext cx="3840" cy="1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定理5.1.3 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000" y="5938186"/>
            <a:ext cx="1643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右箭头 6">
            <a:hlinkClick r:id="rId7" action="ppaction://hlinksldjump"/>
          </p:cNvPr>
          <p:cNvSpPr/>
          <p:nvPr/>
        </p:nvSpPr>
        <p:spPr bwMode="auto">
          <a:xfrm rot="10800000">
            <a:off x="1066800" y="6172200"/>
            <a:ext cx="533400" cy="76200"/>
          </a:xfrm>
          <a:prstGeom prst="rightArrow">
            <a:avLst/>
          </a:prstGeom>
          <a:solidFill>
            <a:schemeClr val="accent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9"/>
          <p:cNvGrpSpPr>
            <a:grpSpLocks/>
          </p:cNvGrpSpPr>
          <p:nvPr/>
        </p:nvGrpSpPr>
        <p:grpSpPr bwMode="auto">
          <a:xfrm>
            <a:off x="228600" y="1266825"/>
            <a:ext cx="6581775" cy="1693863"/>
            <a:chOff x="144" y="798"/>
            <a:chExt cx="4146" cy="1067"/>
          </a:xfrm>
        </p:grpSpPr>
        <p:sp>
          <p:nvSpPr>
            <p:cNvPr id="39943" name="Rectangle 3"/>
            <p:cNvSpPr>
              <a:spLocks noChangeArrowheads="1"/>
            </p:cNvSpPr>
            <p:nvPr/>
          </p:nvSpPr>
          <p:spPr bwMode="auto">
            <a:xfrm>
              <a:off x="144" y="798"/>
              <a:ext cx="405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3600">
                  <a:latin typeface="宋体" panose="02010600030101010101" pitchFamily="2" charset="-122"/>
                </a:rPr>
                <a:t>故</a:t>
              </a:r>
              <a:endParaRPr lang="zh-CN" altLang="en-US" sz="36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9944" name="Object 5"/>
            <p:cNvGraphicFramePr>
              <a:graphicFrameLocks noChangeAspect="1"/>
            </p:cNvGraphicFramePr>
            <p:nvPr/>
          </p:nvGraphicFramePr>
          <p:xfrm>
            <a:off x="1104" y="816"/>
            <a:ext cx="3186" cy="10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1" name="Equation" r:id="rId3" imgW="1327233" imgH="419100" progId="Equation.3">
                    <p:embed/>
                  </p:oleObj>
                </mc:Choice>
                <mc:Fallback>
                  <p:oleObj name="Equation" r:id="rId3" imgW="1327233" imgH="419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816"/>
                          <a:ext cx="3186" cy="10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39" name="Group 11"/>
          <p:cNvGrpSpPr>
            <a:grpSpLocks/>
          </p:cNvGrpSpPr>
          <p:nvPr/>
        </p:nvGrpSpPr>
        <p:grpSpPr bwMode="auto">
          <a:xfrm>
            <a:off x="228600" y="3048000"/>
            <a:ext cx="8782050" cy="3048000"/>
            <a:chOff x="144" y="1920"/>
            <a:chExt cx="5532" cy="1920"/>
          </a:xfrm>
        </p:grpSpPr>
        <p:sp>
          <p:nvSpPr>
            <p:cNvPr id="39941" name="Rectangle 4"/>
            <p:cNvSpPr>
              <a:spLocks noChangeArrowheads="1"/>
            </p:cNvSpPr>
            <p:nvPr/>
          </p:nvSpPr>
          <p:spPr bwMode="auto">
            <a:xfrm>
              <a:off x="144" y="1920"/>
              <a:ext cx="477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3600">
                  <a:latin typeface="宋体" panose="02010600030101010101" pitchFamily="2" charset="-122"/>
                </a:rPr>
                <a:t>又</a:t>
              </a:r>
              <a:r>
                <a:rPr lang="zh-CN" altLang="en-US" sz="36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39942" name="Object 7"/>
            <p:cNvGraphicFramePr>
              <a:graphicFrameLocks noChangeAspect="1"/>
            </p:cNvGraphicFramePr>
            <p:nvPr/>
          </p:nvGraphicFramePr>
          <p:xfrm>
            <a:off x="372" y="2112"/>
            <a:ext cx="5304" cy="1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2" name="Equation" r:id="rId5" imgW="2311302" imgH="844550" progId="Equation.3">
                    <p:embed/>
                  </p:oleObj>
                </mc:Choice>
                <mc:Fallback>
                  <p:oleObj name="Equation" r:id="rId5" imgW="2311302" imgH="84455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" y="2112"/>
                          <a:ext cx="5304" cy="1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定理5.1.3 </a:t>
            </a:r>
            <a:endParaRPr lang="en-US" altLang="zh-CN" sz="4000" dirty="0" smtClean="0">
              <a:latin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5"/>
          <p:cNvGrpSpPr>
            <a:grpSpLocks/>
          </p:cNvGrpSpPr>
          <p:nvPr/>
        </p:nvGrpSpPr>
        <p:grpSpPr bwMode="auto">
          <a:xfrm>
            <a:off x="304800" y="880440"/>
            <a:ext cx="4724400" cy="2009775"/>
            <a:chOff x="144" y="798"/>
            <a:chExt cx="2951" cy="1266"/>
          </a:xfrm>
        </p:grpSpPr>
        <p:graphicFrame>
          <p:nvGraphicFramePr>
            <p:cNvPr id="40967" name="Object 7"/>
            <p:cNvGraphicFramePr>
              <a:graphicFrameLocks noChangeAspect="1"/>
            </p:cNvGraphicFramePr>
            <p:nvPr/>
          </p:nvGraphicFramePr>
          <p:xfrm>
            <a:off x="240" y="1168"/>
            <a:ext cx="2855" cy="8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1" name="Equation" r:id="rId3" imgW="1485871" imgH="419100" progId="Equation.3">
                    <p:embed/>
                  </p:oleObj>
                </mc:Choice>
                <mc:Fallback>
                  <p:oleObj name="Equation" r:id="rId3" imgW="1485871" imgH="419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168"/>
                          <a:ext cx="2855" cy="8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8" name="Rectangle 3"/>
            <p:cNvSpPr>
              <a:spLocks noChangeArrowheads="1"/>
            </p:cNvSpPr>
            <p:nvPr/>
          </p:nvSpPr>
          <p:spPr bwMode="auto">
            <a:xfrm>
              <a:off x="144" y="798"/>
              <a:ext cx="40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3600" dirty="0">
                  <a:latin typeface="宋体" panose="02010600030101010101" pitchFamily="2" charset="-122"/>
                </a:rPr>
                <a:t>故</a:t>
              </a:r>
              <a:endParaRPr lang="zh-CN" altLang="en-US" sz="36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096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116116"/>
              </p:ext>
            </p:extLst>
          </p:nvPr>
        </p:nvGraphicFramePr>
        <p:xfrm>
          <a:off x="5003276" y="1493510"/>
          <a:ext cx="38639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2" name="Equation" r:id="rId5" imgW="1257329" imgH="419100" progId="Equation.3">
                  <p:embed/>
                </p:oleObj>
              </mc:Choice>
              <mc:Fallback>
                <p:oleObj name="Equation" r:id="rId5" imgW="1257329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276" y="1493510"/>
                        <a:ext cx="386397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577626"/>
              </p:ext>
            </p:extLst>
          </p:nvPr>
        </p:nvGraphicFramePr>
        <p:xfrm>
          <a:off x="4038600" y="3276600"/>
          <a:ext cx="456882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3" name="公式" r:id="rId7" imgW="1492225" imgH="419100" progId="Equation.3">
                  <p:embed/>
                </p:oleObj>
              </mc:Choice>
              <mc:Fallback>
                <p:oleObj name="公式" r:id="rId7" imgW="1492225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276600"/>
                        <a:ext cx="456882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379647"/>
              </p:ext>
            </p:extLst>
          </p:nvPr>
        </p:nvGraphicFramePr>
        <p:xfrm>
          <a:off x="470275" y="2971800"/>
          <a:ext cx="3343275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4" name="Equation" r:id="rId9" imgW="1073037" imgH="768350" progId="Equation.3">
                  <p:embed/>
                </p:oleObj>
              </mc:Choice>
              <mc:Fallback>
                <p:oleObj name="Equation" r:id="rId9" imgW="1073037" imgH="76835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75" y="2971800"/>
                        <a:ext cx="3343275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12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定理5.1.3 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6" name="右箭头 5">
            <a:hlinkClick r:id="rId11" action="ppaction://hlinksldjump"/>
          </p:cNvPr>
          <p:cNvSpPr/>
          <p:nvPr/>
        </p:nvSpPr>
        <p:spPr bwMode="auto">
          <a:xfrm>
            <a:off x="1066800" y="6096000"/>
            <a:ext cx="381000" cy="76200"/>
          </a:xfrm>
          <a:prstGeom prst="rightArrow">
            <a:avLst/>
          </a:prstGeom>
          <a:solidFill>
            <a:schemeClr val="accent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6"/>
          <p:cNvGrpSpPr>
            <a:grpSpLocks/>
          </p:cNvGrpSpPr>
          <p:nvPr/>
        </p:nvGrpSpPr>
        <p:grpSpPr bwMode="auto">
          <a:xfrm>
            <a:off x="304800" y="3962400"/>
            <a:ext cx="7315200" cy="1676400"/>
            <a:chOff x="192" y="2496"/>
            <a:chExt cx="4512" cy="1040"/>
          </a:xfrm>
        </p:grpSpPr>
        <p:graphicFrame>
          <p:nvGraphicFramePr>
            <p:cNvPr id="41990" name="Object 7"/>
            <p:cNvGraphicFramePr>
              <a:graphicFrameLocks noChangeAspect="1"/>
            </p:cNvGraphicFramePr>
            <p:nvPr/>
          </p:nvGraphicFramePr>
          <p:xfrm>
            <a:off x="576" y="2976"/>
            <a:ext cx="412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8" r:id="rId3" imgW="1625678" imgH="158750" progId="Equation.3">
                    <p:embed/>
                  </p:oleObj>
                </mc:Choice>
                <mc:Fallback>
                  <p:oleObj r:id="rId3" imgW="1625678" imgH="15875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976"/>
                          <a:ext cx="412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1" name="Rectangle 8"/>
            <p:cNvSpPr>
              <a:spLocks noChangeArrowheads="1"/>
            </p:cNvSpPr>
            <p:nvPr/>
          </p:nvSpPr>
          <p:spPr bwMode="auto">
            <a:xfrm>
              <a:off x="192" y="2496"/>
              <a:ext cx="1850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3600">
                  <a:latin typeface="宋体" panose="02010600030101010101" pitchFamily="2" charset="-122"/>
                </a:rPr>
                <a:t>所以，我们有</a:t>
              </a:r>
              <a:endParaRPr lang="zh-CN" altLang="en-US" sz="3600">
                <a:latin typeface="Times New Roman" panose="02020603050405020304" pitchFamily="18" charset="0"/>
              </a:endParaRPr>
            </a:p>
          </p:txBody>
        </p:sp>
      </p:grpSp>
      <p:sp>
        <p:nvSpPr>
          <p:cNvPr id="41987" name="Text Box 9"/>
          <p:cNvSpPr txBox="1">
            <a:spLocks noChangeArrowheads="1"/>
          </p:cNvSpPr>
          <p:nvPr/>
        </p:nvSpPr>
        <p:spPr bwMode="auto">
          <a:xfrm>
            <a:off x="457200" y="12192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因此</a:t>
            </a:r>
          </a:p>
        </p:txBody>
      </p:sp>
      <p:graphicFrame>
        <p:nvGraphicFramePr>
          <p:cNvPr id="41988" name="Object 12"/>
          <p:cNvGraphicFramePr>
            <a:graphicFrameLocks noGrp="1" noChangeAspect="1"/>
          </p:cNvGraphicFramePr>
          <p:nvPr>
            <p:ph idx="1"/>
          </p:nvPr>
        </p:nvGraphicFramePr>
        <p:xfrm>
          <a:off x="228600" y="1981200"/>
          <a:ext cx="8686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9" name="Equation" r:id="rId5" imgW="3035300" imgH="495300" progId="Equation.DSMT4">
                  <p:embed/>
                </p:oleObj>
              </mc:Choice>
              <mc:Fallback>
                <p:oleObj name="Equation" r:id="rId5" imgW="3035300" imgH="495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81200"/>
                        <a:ext cx="86868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ap="flat" cmpd="sng">
                            <a:solidFill>
                              <a:schemeClr val="accent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定理5.1.3 </a:t>
            </a:r>
            <a:endParaRPr lang="en-US" altLang="zh-CN" sz="4000" dirty="0" smtClean="0">
              <a:latin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1816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定义5.1.1  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是任意整数，若存在整数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c，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使得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a=</a:t>
            </a:r>
            <a:r>
              <a:rPr lang="en-US" altLang="zh-CN" sz="3600" dirty="0" err="1" smtClean="0">
                <a:latin typeface="Times New Roman" panose="02020603050405020304" pitchFamily="18" charset="0"/>
              </a:rPr>
              <a:t>bc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则称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的倍数，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的因数。或者称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被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整除，而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整除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a。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记为</a:t>
            </a:r>
            <a:r>
              <a:rPr lang="en-US" altLang="zh-CN" sz="3600" dirty="0" err="1" smtClean="0">
                <a:latin typeface="Times New Roman" panose="02020603050405020304" pitchFamily="18" charset="0"/>
              </a:rPr>
              <a:t>b|a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algn="just" eaLnBrk="1" hangingPunct="1"/>
            <a:r>
              <a:rPr lang="zh-CN" altLang="en-US" sz="36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Note: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36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、任意整数整除0 ，特别0|0；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3600" dirty="0" smtClean="0">
                <a:latin typeface="Times New Roman" panose="02020603050405020304" pitchFamily="18" charset="0"/>
              </a:rPr>
              <a:t>   　但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不能整除任意非零整数。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sz="36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、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1 (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-1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整除任意整数。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28575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000" dirty="0">
                <a:latin typeface="Times New Roman" pitchFamily="18" charset="0"/>
                <a:ea typeface="宋体" pitchFamily="2" charset="-122"/>
              </a:rPr>
              <a:t>§</a:t>
            </a:r>
            <a:r>
              <a:rPr lang="zh-CN" altLang="en-US" sz="4000" dirty="0">
                <a:latin typeface="Times New Roman" pitchFamily="18" charset="0"/>
              </a:rPr>
              <a:t>5.1.1  </a:t>
            </a:r>
            <a:r>
              <a:rPr lang="zh-CN" altLang="en-US" sz="4000" dirty="0">
                <a:latin typeface="宋体" pitchFamily="2" charset="-122"/>
              </a:rPr>
              <a:t>整除及其性质</a:t>
            </a:r>
            <a:r>
              <a:rPr lang="zh-CN" altLang="en-US" sz="4000" dirty="0">
                <a:latin typeface="Times New Roman" pitchFamily="18" charset="0"/>
              </a:rPr>
              <a:t> </a:t>
            </a:r>
            <a:endParaRPr lang="en-US" altLang="zh-CN" sz="4000" kern="0" dirty="0" smtClean="0">
              <a:latin typeface="黑体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3"/>
          <p:cNvGrpSpPr>
            <a:grpSpLocks/>
          </p:cNvGrpSpPr>
          <p:nvPr/>
        </p:nvGrpSpPr>
        <p:grpSpPr bwMode="auto">
          <a:xfrm>
            <a:off x="304800" y="914400"/>
            <a:ext cx="7023100" cy="1700213"/>
            <a:chOff x="192" y="576"/>
            <a:chExt cx="4424" cy="1071"/>
          </a:xfrm>
        </p:grpSpPr>
        <p:sp>
          <p:nvSpPr>
            <p:cNvPr id="43013" name="Rectangle 4"/>
            <p:cNvSpPr>
              <a:spLocks noChangeArrowheads="1"/>
            </p:cNvSpPr>
            <p:nvPr/>
          </p:nvSpPr>
          <p:spPr bwMode="auto">
            <a:xfrm>
              <a:off x="192" y="576"/>
              <a:ext cx="408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取</a:t>
              </a:r>
              <a:r>
                <a:rPr lang="en-US" altLang="zh-CN">
                  <a:latin typeface="Times New Roman" panose="02020603050405020304" pitchFamily="18" charset="0"/>
                </a:rPr>
                <a:t>k=n，</a:t>
              </a:r>
              <a:r>
                <a:rPr lang="zh-CN" altLang="en-US">
                  <a:latin typeface="Times New Roman" panose="02020603050405020304" pitchFamily="18" charset="0"/>
                </a:rPr>
                <a:t>则因</a:t>
              </a:r>
              <a:r>
                <a:rPr lang="en-US" altLang="zh-CN">
                  <a:latin typeface="Times New Roman" panose="02020603050405020304" pitchFamily="18" charset="0"/>
                </a:rPr>
                <a:t>r</a:t>
              </a:r>
              <a:r>
                <a:rPr lang="en-US" altLang="zh-CN" baseline="-30000">
                  <a:latin typeface="Times New Roman" panose="02020603050405020304" pitchFamily="18" charset="0"/>
                </a:rPr>
                <a:t>n</a:t>
              </a:r>
              <a:r>
                <a:rPr lang="zh-CN" altLang="en-US">
                  <a:latin typeface="Times New Roman" panose="02020603050405020304" pitchFamily="18" charset="0"/>
                </a:rPr>
                <a:t>即最高公因数</a:t>
              </a:r>
              <a:r>
                <a:rPr lang="en-US" altLang="zh-CN">
                  <a:latin typeface="Times New Roman" panose="02020603050405020304" pitchFamily="18" charset="0"/>
                </a:rPr>
                <a:t>d</a:t>
              </a:r>
              <a:r>
                <a:rPr lang="zh-CN" altLang="en-US">
                  <a:latin typeface="Times New Roman" panose="02020603050405020304" pitchFamily="18" charset="0"/>
                </a:rPr>
                <a:t>而得 </a:t>
              </a:r>
            </a:p>
          </p:txBody>
        </p:sp>
        <p:graphicFrame>
          <p:nvGraphicFramePr>
            <p:cNvPr id="43014" name="Object 5"/>
            <p:cNvGraphicFramePr>
              <a:graphicFrameLocks noChangeAspect="1"/>
            </p:cNvGraphicFramePr>
            <p:nvPr/>
          </p:nvGraphicFramePr>
          <p:xfrm>
            <a:off x="768" y="1056"/>
            <a:ext cx="3848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8" name="Equation" r:id="rId3" imgW="1511290" imgH="177800" progId="Equation.3">
                    <p:embed/>
                  </p:oleObj>
                </mc:Choice>
                <mc:Fallback>
                  <p:oleObj name="Equation" r:id="rId3" imgW="1511290" imgH="177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056"/>
                          <a:ext cx="3848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11" name="Rectangle 6"/>
          <p:cNvSpPr>
            <a:spLocks noChangeArrowheads="1"/>
          </p:cNvSpPr>
          <p:nvPr/>
        </p:nvSpPr>
        <p:spPr bwMode="auto">
          <a:xfrm>
            <a:off x="228600" y="2651125"/>
            <a:ext cx="8610600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即为所求的形式。</a:t>
            </a:r>
          </a:p>
          <a:p>
            <a:pPr eaLnBrk="1" hangingPunct="1">
              <a:lnSpc>
                <a:spcPct val="125000"/>
              </a:lnSpc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这表明，任给两个数，都可将它们的最高公因表为它们的倍数和的形式。证毕。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Note:</a:t>
            </a:r>
            <a:r>
              <a:rPr lang="zh-CN" altLang="en-US">
                <a:latin typeface="Times New Roman" panose="02020603050405020304" pitchFamily="18" charset="0"/>
              </a:rPr>
              <a:t>实际表示时需求出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n，S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，T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定理5.1.3 </a:t>
            </a:r>
            <a:endParaRPr lang="en-US" altLang="zh-CN" sz="4000" dirty="0" smtClean="0">
              <a:latin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228600" y="967148"/>
            <a:ext cx="8610600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求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aseline="-30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，T</a:t>
            </a:r>
            <a:r>
              <a:rPr lang="en-US" altLang="zh-CN" baseline="-30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chemeClr val="tx2"/>
                </a:solidFill>
                <a:latin typeface="宋体" panose="02010600030101010101" pitchFamily="2" charset="-122"/>
              </a:rPr>
              <a:t>简便方法：</a:t>
            </a:r>
          </a:p>
          <a:p>
            <a:pPr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宋体" panose="02010600030101010101" pitchFamily="2" charset="-122"/>
              </a:rPr>
              <a:t>看下面的等式：其中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-1≥1</a:t>
            </a:r>
            <a:r>
              <a:rPr lang="zh-CN" altLang="en-US" dirty="0">
                <a:latin typeface="Times New Roman" panose="02020603050405020304" pitchFamily="18" charset="0"/>
              </a:rPr>
              <a:t>，即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 ≥2,</a:t>
            </a:r>
          </a:p>
        </p:txBody>
      </p:sp>
      <p:graphicFrame>
        <p:nvGraphicFramePr>
          <p:cNvPr id="4403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911120"/>
              </p:ext>
            </p:extLst>
          </p:nvPr>
        </p:nvGraphicFramePr>
        <p:xfrm>
          <a:off x="266700" y="2497793"/>
          <a:ext cx="8458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r:id="rId3" imgW="3625825" imgH="406400" progId="Equation.3">
                  <p:embed/>
                </p:oleObj>
              </mc:Choice>
              <mc:Fallback>
                <p:oleObj r:id="rId3" imgW="3625825" imgH="40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497793"/>
                        <a:ext cx="8458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7" name="Rectangle 11"/>
          <p:cNvSpPr>
            <a:spLocks noChangeArrowheads="1"/>
          </p:cNvSpPr>
          <p:nvPr/>
        </p:nvSpPr>
        <p:spPr bwMode="auto">
          <a:xfrm>
            <a:off x="228600" y="4114800"/>
            <a:ext cx="853440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4000"/>
              </a:lnSpc>
              <a:defRPr/>
            </a:pPr>
            <a:r>
              <a:rPr lang="zh-CN" altLang="en-US" sz="3200" b="1" dirty="0"/>
              <a:t>比较最左最右两矩阵的第二列知:</a:t>
            </a:r>
            <a:br>
              <a:rPr lang="zh-CN" altLang="en-US" sz="3200" b="1" dirty="0"/>
            </a:br>
            <a:r>
              <a:rPr lang="zh-CN" altLang="en-US" sz="3200" b="1" dirty="0"/>
              <a:t>	    </a:t>
            </a:r>
            <a:r>
              <a:rPr lang="en-US" altLang="zh-CN" sz="3200" b="1" dirty="0" err="1"/>
              <a:t>U</a:t>
            </a:r>
            <a:r>
              <a:rPr lang="en-US" altLang="zh-CN" sz="3200" b="1" baseline="-30000" dirty="0" err="1"/>
              <a:t>k</a:t>
            </a:r>
            <a:r>
              <a:rPr lang="en-US" altLang="zh-CN" sz="3200" b="1" dirty="0"/>
              <a:t>=S</a:t>
            </a:r>
            <a:r>
              <a:rPr lang="en-US" altLang="zh-CN" sz="3200" b="1" baseline="-30000" dirty="0"/>
              <a:t>k-1</a:t>
            </a:r>
            <a:r>
              <a:rPr lang="en-US" altLang="zh-CN" sz="3200" b="1" dirty="0"/>
              <a:t>，V</a:t>
            </a:r>
            <a:r>
              <a:rPr lang="en-US" altLang="zh-CN" sz="3200" b="1" baseline="-30000" dirty="0"/>
              <a:t>k</a:t>
            </a:r>
            <a:r>
              <a:rPr lang="en-US" altLang="zh-CN" sz="3200" b="1" dirty="0"/>
              <a:t>=T</a:t>
            </a:r>
            <a:r>
              <a:rPr lang="en-US" altLang="zh-CN" sz="3200" b="1" baseline="-30000" dirty="0"/>
              <a:t>k-1 </a:t>
            </a:r>
            <a:r>
              <a:rPr lang="zh-CN" altLang="en-US" sz="3200" b="1" dirty="0"/>
              <a:t>，</a:t>
            </a:r>
            <a:r>
              <a:rPr lang="en-US" altLang="zh-CN" sz="3200" b="1" i="1" dirty="0">
                <a:solidFill>
                  <a:schemeClr val="tx2"/>
                </a:solidFill>
              </a:rPr>
              <a:t>k</a:t>
            </a:r>
            <a:r>
              <a:rPr lang="en-US" altLang="zh-CN" sz="3200" b="1" dirty="0">
                <a:solidFill>
                  <a:schemeClr val="tx2"/>
                </a:solidFill>
              </a:rPr>
              <a:t> ≥2</a:t>
            </a:r>
            <a:r>
              <a:rPr lang="en-US" altLang="zh-CN" sz="3200" dirty="0"/>
              <a:t> </a:t>
            </a:r>
            <a:r>
              <a:rPr lang="en-US" altLang="zh-CN" sz="3200" b="1" dirty="0"/>
              <a:t>。</a:t>
            </a:r>
          </a:p>
          <a:p>
            <a:pPr>
              <a:lnSpc>
                <a:spcPct val="114000"/>
              </a:lnSpc>
              <a:defRPr/>
            </a:pPr>
            <a:r>
              <a:rPr lang="zh-CN" altLang="en-US" sz="3200" b="1" dirty="0"/>
              <a:t>因而，</a:t>
            </a:r>
            <a:r>
              <a:rPr lang="en-US" altLang="zh-CN" sz="3200" b="1" dirty="0"/>
              <a:t>U</a:t>
            </a:r>
            <a:r>
              <a:rPr lang="en-US" altLang="zh-CN" sz="3200" b="1" baseline="-30000" dirty="0"/>
              <a:t>k-1</a:t>
            </a:r>
            <a:r>
              <a:rPr lang="en-US" altLang="zh-CN" sz="3200" b="1" dirty="0"/>
              <a:t>=S</a:t>
            </a:r>
            <a:r>
              <a:rPr lang="en-US" altLang="zh-CN" sz="3200" b="1" baseline="-30000" dirty="0"/>
              <a:t>k-2</a:t>
            </a:r>
            <a:r>
              <a:rPr lang="en-US" altLang="zh-CN" sz="3200" b="1" dirty="0"/>
              <a:t>，V</a:t>
            </a:r>
            <a:r>
              <a:rPr lang="en-US" altLang="zh-CN" sz="3200" b="1" baseline="-30000" dirty="0"/>
              <a:t>k-1</a:t>
            </a:r>
            <a:r>
              <a:rPr lang="en-US" altLang="zh-CN" sz="3200" b="1" dirty="0"/>
              <a:t>=T</a:t>
            </a:r>
            <a:r>
              <a:rPr lang="en-US" altLang="zh-CN" sz="3200" b="1" baseline="-30000" dirty="0"/>
              <a:t>k-2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sym typeface="Symbol" pitchFamily="18" charset="2"/>
              </a:rPr>
              <a:t>…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 sz="3200" b="1" i="1" dirty="0">
                <a:solidFill>
                  <a:schemeClr val="tx2"/>
                </a:solidFill>
              </a:rPr>
              <a:t>k</a:t>
            </a:r>
            <a:r>
              <a:rPr lang="en-US" altLang="zh-CN" sz="3200" b="1" dirty="0">
                <a:solidFill>
                  <a:schemeClr val="tx2"/>
                </a:solidFill>
              </a:rPr>
              <a:t> ≥3</a:t>
            </a:r>
            <a:endParaRPr lang="zh-CN" altLang="en-US" sz="3200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定理5.1.3 </a:t>
            </a:r>
            <a:endParaRPr lang="en-US" altLang="zh-CN" sz="4000" dirty="0" smtClean="0">
              <a:latin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5626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U</a:t>
            </a:r>
            <a:r>
              <a:rPr lang="en-US" altLang="zh-CN" baseline="-30000" dirty="0" smtClean="0"/>
              <a:t>k-1</a:t>
            </a:r>
            <a:r>
              <a:rPr lang="en-US" altLang="zh-CN" dirty="0" smtClean="0"/>
              <a:t>=S</a:t>
            </a:r>
            <a:r>
              <a:rPr lang="en-US" altLang="zh-CN" baseline="-30000" dirty="0" smtClean="0"/>
              <a:t>k-2</a:t>
            </a:r>
            <a:r>
              <a:rPr lang="en-US" altLang="zh-CN" dirty="0" smtClean="0"/>
              <a:t>，V</a:t>
            </a:r>
            <a:r>
              <a:rPr lang="en-US" altLang="zh-CN" baseline="-30000" dirty="0" smtClean="0"/>
              <a:t>k-1</a:t>
            </a:r>
            <a:r>
              <a:rPr lang="en-US" altLang="zh-CN" dirty="0" smtClean="0"/>
              <a:t>=T</a:t>
            </a:r>
            <a:r>
              <a:rPr lang="en-US" altLang="zh-CN" baseline="-30000" dirty="0" smtClean="0"/>
              <a:t>k-2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sym typeface="Symbol" pitchFamily="18" charset="2"/>
              </a:rPr>
              <a:t>…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 altLang="zh-CN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itchFamily="18" charset="0"/>
              </a:rPr>
              <a:t>再比较这两个矩阵的第一列：</a:t>
            </a:r>
            <a:br>
              <a:rPr lang="zh-CN" altLang="en-US" dirty="0" smtClean="0">
                <a:latin typeface="Times New Roman" pitchFamily="18" charset="0"/>
              </a:rPr>
            </a:br>
            <a:r>
              <a:rPr lang="zh-CN" altLang="en-US" dirty="0" smtClean="0">
                <a:latin typeface="Times New Roman" pitchFamily="18" charset="0"/>
              </a:rPr>
              <a:t>		</a:t>
            </a:r>
            <a:r>
              <a:rPr lang="en-US" altLang="zh-CN" dirty="0" err="1" smtClean="0">
                <a:latin typeface="Times New Roman" pitchFamily="18" charset="0"/>
              </a:rPr>
              <a:t>S</a:t>
            </a:r>
            <a:r>
              <a:rPr lang="en-US" altLang="zh-CN" baseline="-30000" dirty="0" err="1" smtClean="0">
                <a:latin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</a:rPr>
              <a:t>=q</a:t>
            </a:r>
            <a:r>
              <a:rPr lang="en-US" altLang="zh-CN" baseline="-30000" dirty="0" smtClean="0">
                <a:latin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</a:rPr>
              <a:t>S</a:t>
            </a:r>
            <a:r>
              <a:rPr lang="en-US" altLang="zh-CN" baseline="-30000" dirty="0" smtClean="0">
                <a:latin typeface="Times New Roman" pitchFamily="18" charset="0"/>
              </a:rPr>
              <a:t>k-1</a:t>
            </a:r>
            <a:r>
              <a:rPr lang="en-US" altLang="zh-CN" dirty="0" smtClean="0">
                <a:latin typeface="Times New Roman" pitchFamily="18" charset="0"/>
              </a:rPr>
              <a:t>+U</a:t>
            </a:r>
            <a:r>
              <a:rPr lang="en-US" altLang="zh-CN" baseline="-30000" dirty="0" smtClean="0">
                <a:latin typeface="Times New Roman" pitchFamily="18" charset="0"/>
              </a:rPr>
              <a:t>k-1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br>
              <a:rPr lang="en-US" altLang="zh-CN" dirty="0" smtClean="0">
                <a:latin typeface="Times New Roman" pitchFamily="18" charset="0"/>
              </a:rPr>
            </a:br>
            <a:r>
              <a:rPr lang="en-US" altLang="zh-CN" dirty="0" smtClean="0">
                <a:latin typeface="Times New Roman" pitchFamily="18" charset="0"/>
              </a:rPr>
              <a:t>		</a:t>
            </a:r>
            <a:r>
              <a:rPr lang="en-US" altLang="zh-CN" dirty="0" err="1" smtClean="0">
                <a:latin typeface="Times New Roman" pitchFamily="18" charset="0"/>
              </a:rPr>
              <a:t>T</a:t>
            </a:r>
            <a:r>
              <a:rPr lang="en-US" altLang="zh-CN" baseline="-30000" dirty="0" err="1" smtClean="0">
                <a:latin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</a:rPr>
              <a:t>=q</a:t>
            </a:r>
            <a:r>
              <a:rPr lang="en-US" altLang="zh-CN" baseline="-30000" dirty="0" smtClean="0">
                <a:latin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</a:rPr>
              <a:t>T</a:t>
            </a:r>
            <a:r>
              <a:rPr lang="en-US" altLang="zh-CN" baseline="-30000" dirty="0" smtClean="0">
                <a:latin typeface="Times New Roman" pitchFamily="18" charset="0"/>
              </a:rPr>
              <a:t>k-1</a:t>
            </a:r>
            <a:r>
              <a:rPr lang="en-US" altLang="zh-CN" dirty="0" smtClean="0">
                <a:latin typeface="Times New Roman" pitchFamily="18" charset="0"/>
              </a:rPr>
              <a:t>+V</a:t>
            </a:r>
            <a:r>
              <a:rPr lang="en-US" altLang="zh-CN" baseline="-30000" dirty="0" smtClean="0">
                <a:latin typeface="Times New Roman" pitchFamily="18" charset="0"/>
              </a:rPr>
              <a:t>k-1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sym typeface="Symbol" pitchFamily="18" charset="2"/>
              </a:rPr>
              <a:t>………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5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i="1" dirty="0" smtClean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altLang="zh-CN" dirty="0" smtClean="0">
                <a:solidFill>
                  <a:schemeClr val="tx2"/>
                </a:solidFill>
                <a:latin typeface="Times New Roman" pitchFamily="18" charset="0"/>
              </a:rPr>
              <a:t> ≥2</a:t>
            </a:r>
            <a:endParaRPr lang="zh-CN" altLang="en-US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由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4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式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5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式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得：</a:t>
            </a:r>
            <a:b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=q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k-1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+S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k-2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b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=q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k-1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+T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k-2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sym typeface="Symbol" pitchFamily="18" charset="2"/>
              </a:rPr>
              <a:t>…………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6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4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式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在 </a:t>
            </a:r>
            <a:r>
              <a:rPr lang="en-US" altLang="zh-CN" i="1" dirty="0" smtClean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altLang="zh-CN" dirty="0" smtClean="0">
                <a:solidFill>
                  <a:schemeClr val="tx2"/>
                </a:solidFill>
                <a:latin typeface="Times New Roman" pitchFamily="18" charset="0"/>
              </a:rPr>
              <a:t>≥3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时成立，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5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式在 </a:t>
            </a:r>
            <a:r>
              <a:rPr lang="en-US" altLang="zh-CN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dirty="0" smtClean="0">
                <a:solidFill>
                  <a:schemeClr val="tx2"/>
                </a:solidFill>
                <a:latin typeface="Times New Roman" pitchFamily="18" charset="0"/>
              </a:rPr>
              <a:t>≥2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时成立，所以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6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式在 </a:t>
            </a:r>
            <a:r>
              <a:rPr lang="en-US" altLang="zh-CN" i="1" dirty="0" smtClean="0">
                <a:solidFill>
                  <a:schemeClr val="tx2"/>
                </a:solidFill>
                <a:latin typeface="Times New Roman" pitchFamily="18" charset="0"/>
              </a:rPr>
              <a:t>k</a:t>
            </a:r>
            <a:r>
              <a:rPr lang="en-US" altLang="zh-CN" dirty="0" smtClean="0">
                <a:solidFill>
                  <a:schemeClr val="tx2"/>
                </a:solidFill>
                <a:latin typeface="Times New Roman" pitchFamily="18" charset="0"/>
              </a:rPr>
              <a:t>≥3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时成立。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定理5.1.3 </a:t>
            </a:r>
            <a:endParaRPr lang="en-US" altLang="zh-CN" sz="4000" dirty="0" smtClean="0">
              <a:latin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88" y="1160195"/>
            <a:ext cx="8763000" cy="2133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dirty="0" smtClean="0"/>
              <a:t>U</a:t>
            </a:r>
            <a:r>
              <a:rPr lang="en-US" altLang="zh-CN" baseline="-30000" dirty="0" smtClean="0"/>
              <a:t>k-1</a:t>
            </a:r>
            <a:r>
              <a:rPr lang="en-US" altLang="zh-CN" dirty="0" smtClean="0"/>
              <a:t>=S</a:t>
            </a:r>
            <a:r>
              <a:rPr lang="en-US" altLang="zh-CN" baseline="-30000" dirty="0" smtClean="0"/>
              <a:t>k-2</a:t>
            </a:r>
            <a:r>
              <a:rPr lang="en-US" altLang="zh-CN" dirty="0" smtClean="0"/>
              <a:t>，V</a:t>
            </a:r>
            <a:r>
              <a:rPr lang="en-US" altLang="zh-CN" baseline="-30000" dirty="0" smtClean="0"/>
              <a:t>k-1</a:t>
            </a:r>
            <a:r>
              <a:rPr lang="en-US" altLang="zh-CN" dirty="0" smtClean="0"/>
              <a:t>=T</a:t>
            </a:r>
            <a:r>
              <a:rPr lang="en-US" altLang="zh-CN" baseline="-30000" dirty="0" smtClean="0"/>
              <a:t>k-2 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(4)</a:t>
            </a: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根据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(4)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式，若令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=U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，T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=V</a:t>
            </a:r>
            <a:r>
              <a:rPr lang="en-US" altLang="zh-CN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sym typeface="Symbol" pitchFamily="18" charset="2"/>
              </a:rPr>
              <a:t>……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7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则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4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式在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k=2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时也成立，即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6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式在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k=2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时也成立。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273377" y="4776520"/>
            <a:ext cx="84582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 dirty="0"/>
              <a:t>得</a:t>
            </a:r>
            <a:r>
              <a:rPr lang="en-US" altLang="zh-CN" sz="3200" b="1" dirty="0">
                <a:solidFill>
                  <a:schemeClr val="tx2"/>
                </a:solidFill>
              </a:rPr>
              <a:t>S</a:t>
            </a:r>
            <a:r>
              <a:rPr lang="en-US" altLang="zh-CN" sz="3200" b="1" baseline="-30000" dirty="0">
                <a:solidFill>
                  <a:schemeClr val="tx2"/>
                </a:solidFill>
              </a:rPr>
              <a:t>0</a:t>
            </a:r>
            <a:r>
              <a:rPr lang="en-US" altLang="zh-CN" sz="3200" b="1" dirty="0">
                <a:solidFill>
                  <a:schemeClr val="tx2"/>
                </a:solidFill>
              </a:rPr>
              <a:t>=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</a:t>
            </a:r>
            <a:r>
              <a:rPr lang="en-US" altLang="zh-CN" sz="3200" b="1" baseline="-30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1" dirty="0">
                <a:solidFill>
                  <a:schemeClr val="tx2"/>
                </a:solidFill>
              </a:rPr>
              <a:t>=0，S</a:t>
            </a:r>
            <a:r>
              <a:rPr lang="en-US" altLang="zh-CN" sz="3200" b="1" baseline="-30000" dirty="0">
                <a:solidFill>
                  <a:schemeClr val="tx2"/>
                </a:solidFill>
              </a:rPr>
              <a:t>1</a:t>
            </a:r>
            <a:r>
              <a:rPr lang="en-US" altLang="zh-CN" sz="3200" b="1" dirty="0">
                <a:solidFill>
                  <a:schemeClr val="tx2"/>
                </a:solidFill>
              </a:rPr>
              <a:t>=1，T</a:t>
            </a:r>
            <a:r>
              <a:rPr lang="en-US" altLang="zh-CN" sz="3200" b="1" baseline="-30000" dirty="0">
                <a:solidFill>
                  <a:schemeClr val="tx2"/>
                </a:solidFill>
              </a:rPr>
              <a:t>0</a:t>
            </a:r>
            <a:r>
              <a:rPr lang="en-US" altLang="zh-CN" sz="3200" b="1" dirty="0">
                <a:solidFill>
                  <a:schemeClr val="tx2"/>
                </a:solidFill>
              </a:rPr>
              <a:t>= 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</a:t>
            </a:r>
            <a:r>
              <a:rPr lang="en-US" altLang="zh-CN" sz="3200" b="1" baseline="-30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 b="1" dirty="0">
                <a:solidFill>
                  <a:schemeClr val="tx2"/>
                </a:solidFill>
              </a:rPr>
              <a:t> =1，T</a:t>
            </a:r>
            <a:r>
              <a:rPr lang="en-US" altLang="zh-CN" sz="3200" b="1" baseline="-30000" dirty="0">
                <a:solidFill>
                  <a:schemeClr val="tx2"/>
                </a:solidFill>
              </a:rPr>
              <a:t>1</a:t>
            </a:r>
            <a:r>
              <a:rPr lang="en-US" altLang="zh-CN" sz="3200" b="1" dirty="0">
                <a:solidFill>
                  <a:schemeClr val="tx2"/>
                </a:solidFill>
              </a:rPr>
              <a:t>=q</a:t>
            </a:r>
            <a:r>
              <a:rPr lang="en-US" altLang="zh-CN" sz="3200" b="1" baseline="-30000" dirty="0">
                <a:solidFill>
                  <a:schemeClr val="tx2"/>
                </a:solidFill>
              </a:rPr>
              <a:t>1</a:t>
            </a:r>
            <a:r>
              <a:rPr lang="en-US" altLang="zh-CN" sz="3200" dirty="0"/>
              <a:t> </a:t>
            </a:r>
          </a:p>
          <a:p>
            <a:pPr eaLnBrk="1" hangingPunct="1">
              <a:defRPr/>
            </a:pPr>
            <a:r>
              <a:rPr lang="zh-CN" altLang="en-US" sz="3200" b="1" dirty="0">
                <a:latin typeface="宋体" pitchFamily="2" charset="-122"/>
              </a:rPr>
              <a:t>根据这个初值及</a:t>
            </a:r>
            <a:r>
              <a:rPr lang="zh-CN" altLang="en-US" sz="3200" b="1" dirty="0"/>
              <a:t>(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6</a:t>
            </a:r>
            <a:r>
              <a:rPr lang="zh-CN" altLang="en-US" sz="3200" b="1" dirty="0"/>
              <a:t>)</a:t>
            </a:r>
            <a:r>
              <a:rPr lang="zh-CN" altLang="en-US" sz="3200" b="1" dirty="0">
                <a:latin typeface="宋体" pitchFamily="2" charset="-122"/>
              </a:rPr>
              <a:t>式，便可求出任意的</a:t>
            </a:r>
            <a:r>
              <a:rPr lang="en-US" altLang="zh-CN" sz="3200" b="1" dirty="0" err="1"/>
              <a:t>S</a:t>
            </a:r>
            <a:r>
              <a:rPr lang="en-US" altLang="zh-CN" sz="3200" b="1" baseline="-30000" dirty="0" err="1"/>
              <a:t>k</a:t>
            </a:r>
            <a:r>
              <a:rPr lang="en-US" altLang="zh-CN" sz="3200" b="1" dirty="0" err="1">
                <a:latin typeface="宋体" pitchFamily="2" charset="-122"/>
              </a:rPr>
              <a:t>，</a:t>
            </a:r>
            <a:r>
              <a:rPr lang="en-US" altLang="zh-CN" sz="3200" b="1" dirty="0" err="1"/>
              <a:t>T</a:t>
            </a:r>
            <a:r>
              <a:rPr lang="en-US" altLang="zh-CN" sz="3200" b="1" baseline="-30000" dirty="0" err="1"/>
              <a:t>k</a:t>
            </a:r>
            <a:r>
              <a:rPr lang="en-US" altLang="zh-CN" sz="3200" b="1" dirty="0">
                <a:latin typeface="宋体" pitchFamily="2" charset="-122"/>
              </a:rPr>
              <a:t>。</a:t>
            </a:r>
            <a:r>
              <a:rPr lang="en-US" altLang="zh-CN" sz="3600" dirty="0"/>
              <a:t> </a:t>
            </a:r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438611"/>
              </p:ext>
            </p:extLst>
          </p:nvPr>
        </p:nvGraphicFramePr>
        <p:xfrm>
          <a:off x="1931988" y="3293795"/>
          <a:ext cx="41148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r:id="rId3" imgW="1225555" imgH="406400" progId="Equation.3">
                  <p:embed/>
                </p:oleObj>
              </mc:Choice>
              <mc:Fallback>
                <p:oleObj r:id="rId3" imgW="1225555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3293795"/>
                        <a:ext cx="4114800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定理5.1.3 </a:t>
            </a:r>
            <a:endParaRPr lang="en-US" altLang="zh-CN" sz="4000" dirty="0" smtClean="0">
              <a:latin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781525"/>
            <a:ext cx="8610600" cy="556260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使用辗转相除法求两个数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</a:rPr>
              <a:t>的最高公因数并表示为它们的倍数和，需要使用的主要公式如下：</a:t>
            </a:r>
          </a:p>
          <a:p>
            <a:pPr marL="0" indent="0" algn="ctr" eaLnBrk="1" hangingPunct="1"/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6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=0</a:t>
            </a:r>
            <a:r>
              <a:rPr lang="zh-CN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6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6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=1</a:t>
            </a:r>
            <a:r>
              <a:rPr lang="zh-CN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6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=q</a:t>
            </a:r>
            <a:r>
              <a:rPr lang="en-US" altLang="zh-CN" sz="36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  <a:p>
            <a:pPr marL="0" indent="0" algn="ctr" eaLnBrk="1" hangingPunct="1"/>
            <a:r>
              <a:rPr lang="en-US" altLang="zh-CN" sz="36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600" baseline="-30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6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= q</a:t>
            </a:r>
            <a:r>
              <a:rPr lang="en-US" altLang="zh-CN" sz="36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6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k-1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+S</a:t>
            </a:r>
            <a:r>
              <a:rPr lang="en-US" altLang="zh-CN" sz="36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k-2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</a:p>
          <a:p>
            <a:pPr marL="0" indent="0" algn="ctr" eaLnBrk="1" hangingPunct="1"/>
            <a:r>
              <a:rPr lang="en-US" altLang="zh-CN" sz="36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600" baseline="-30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6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= q</a:t>
            </a:r>
            <a:r>
              <a:rPr lang="en-US" altLang="zh-CN" sz="36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6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k-1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+T</a:t>
            </a:r>
            <a:r>
              <a:rPr lang="en-US" altLang="zh-CN" sz="36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k-2</a:t>
            </a:r>
            <a:r>
              <a:rPr lang="zh-CN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若使用辗转相除法到某一步有</a:t>
            </a:r>
            <a:r>
              <a:rPr lang="en-US" altLang="zh-CN" dirty="0" smtClean="0">
                <a:latin typeface="Times New Roman" panose="02020603050405020304" pitchFamily="18" charset="0"/>
              </a:rPr>
              <a:t>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n-1</a:t>
            </a:r>
            <a:r>
              <a:rPr lang="en-US" altLang="zh-CN" dirty="0" smtClean="0">
                <a:latin typeface="Times New Roman" panose="02020603050405020304" pitchFamily="18" charset="0"/>
              </a:rPr>
              <a:t>=q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n+1</a:t>
            </a:r>
            <a:r>
              <a:rPr lang="en-US" altLang="zh-CN" dirty="0" smtClean="0">
                <a:latin typeface="Times New Roman" panose="02020603050405020304" pitchFamily="18" charset="0"/>
              </a:rPr>
              <a:t>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n</a:t>
            </a:r>
            <a:r>
              <a:rPr lang="zh-CN" altLang="en-US" dirty="0" smtClean="0">
                <a:latin typeface="Times New Roman" panose="02020603050405020304" pitchFamily="18" charset="0"/>
              </a:rPr>
              <a:t>即最高公因数</a:t>
            </a:r>
            <a:r>
              <a:rPr lang="en-US" altLang="zh-CN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，且</a:t>
            </a:r>
          </a:p>
          <a:p>
            <a:pPr marL="0" indent="0" algn="ctr" eaLnBrk="1" hangingPunct="1"/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d=(-1)</a:t>
            </a:r>
            <a:r>
              <a:rPr lang="en-US" altLang="zh-CN" sz="3600" baseline="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n-1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600" baseline="-30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a+(-1)</a:t>
            </a:r>
            <a:r>
              <a:rPr lang="en-US" altLang="zh-CN" sz="3600" baseline="30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6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3600" baseline="-30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36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小结</a:t>
            </a:r>
            <a:endParaRPr lang="en-US" altLang="zh-CN" sz="4000" dirty="0" smtClean="0">
              <a:latin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94808"/>
            <a:ext cx="8991599" cy="569387"/>
          </a:xfrm>
        </p:spPr>
        <p:txBody>
          <a:bodyPr/>
          <a:lstStyle/>
          <a:p>
            <a:pPr marL="457200" indent="-457200" algn="l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3100" dirty="0" smtClean="0">
                <a:latin typeface="Times New Roman" pitchFamily="18" charset="0"/>
                <a:ea typeface="宋体" pitchFamily="2" charset="-122"/>
              </a:rPr>
              <a:t>求301和133的最高公因数并表为它们的倍数和。</a:t>
            </a:r>
            <a:endParaRPr lang="en-US" altLang="zh-CN" sz="31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763000" cy="1371600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宋体" panose="02010600030101010101" pitchFamily="2" charset="-122"/>
              </a:rPr>
              <a:t>解：</a:t>
            </a:r>
            <a:r>
              <a:rPr lang="zh-CN" altLang="en-US" dirty="0" smtClean="0">
                <a:latin typeface="宋体" panose="02010600030101010101" pitchFamily="2" charset="-122"/>
              </a:rPr>
              <a:t>用辗转相除法求最高公因数逐次得商及余数并计算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</a:rPr>
              <a:t>、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T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宋体" panose="02010600030101010101" pitchFamily="2" charset="-122"/>
              </a:rPr>
              <a:t>如下表所示： 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03624" name="Group 200"/>
          <p:cNvGraphicFramePr>
            <a:graphicFrameLocks noGrp="1"/>
          </p:cNvGraphicFramePr>
          <p:nvPr/>
        </p:nvGraphicFramePr>
        <p:xfrm>
          <a:off x="457200" y="2743200"/>
          <a:ext cx="7924800" cy="3201990"/>
        </p:xfrm>
        <a:graphic>
          <a:graphicData uri="http://schemas.openxmlformats.org/drawingml/2006/table">
            <a:tbl>
              <a:tblPr/>
              <a:tblGrid>
                <a:gridCol w="1320800"/>
                <a:gridCol w="1320800"/>
                <a:gridCol w="1320800"/>
                <a:gridCol w="1320800"/>
                <a:gridCol w="1320800"/>
                <a:gridCol w="1320800"/>
              </a:tblGrid>
              <a:tr h="640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3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41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3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3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4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36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000" kern="0" dirty="0" smtClean="0">
                <a:latin typeface="+mj-ea"/>
              </a:rPr>
              <a:t>例</a:t>
            </a:r>
            <a:endParaRPr lang="en-US" altLang="zh-CN" sz="4000" kern="0" dirty="0" smtClean="0">
              <a:latin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832816"/>
            <a:ext cx="8839200" cy="584775"/>
          </a:xfrm>
        </p:spPr>
        <p:txBody>
          <a:bodyPr/>
          <a:lstStyle/>
          <a:p>
            <a:pPr marL="457200" indent="-457200" algn="l" eaLnBrk="1" hangingPunct="1">
              <a:buClr>
                <a:schemeClr val="tx2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3200" dirty="0" smtClean="0">
                <a:latin typeface="Times New Roman" pitchFamily="18" charset="0"/>
                <a:ea typeface="宋体" pitchFamily="2" charset="-122"/>
              </a:rPr>
              <a:t>求301和133的最高公因数并表为它们的倍数和。</a:t>
            </a:r>
            <a:endParaRPr lang="en-US" altLang="zh-CN" sz="3200" dirty="0" smtClean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82000" cy="4114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解：</a:t>
            </a:r>
            <a:endParaRPr lang="en-US" altLang="zh-CN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因此，最高公因数为7，表为原二数的倍数和如下：</a:t>
            </a:r>
          </a:p>
          <a:p>
            <a:pPr marL="0" indent="0"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7=(-1)</a:t>
            </a:r>
            <a:r>
              <a:rPr lang="zh-CN" altLang="en-US" baseline="30000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dirty="0" smtClean="0">
                <a:latin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dirty="0" smtClean="0">
                <a:latin typeface="Times New Roman" panose="02020603050405020304" pitchFamily="18" charset="0"/>
              </a:rPr>
              <a:t>301+(-1)</a:t>
            </a:r>
            <a:r>
              <a:rPr lang="zh-CN" altLang="en-US" baseline="30000" dirty="0" smtClean="0">
                <a:latin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dirty="0" smtClean="0">
                <a:latin typeface="Times New Roman" panose="02020603050405020304" pitchFamily="18" charset="0"/>
              </a:rPr>
              <a:t>9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dirty="0" smtClean="0">
                <a:latin typeface="Times New Roman" panose="02020603050405020304" pitchFamily="18" charset="0"/>
              </a:rPr>
              <a:t>133</a:t>
            </a:r>
          </a:p>
          <a:p>
            <a:pPr marL="0" indent="0"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=4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301+(-9)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133</a:t>
            </a:r>
          </a:p>
          <a:p>
            <a:pPr marL="0" indent="0" algn="just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= 1204 – 1197 = 7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000" kern="0" dirty="0" smtClean="0">
                <a:latin typeface="+mj-ea"/>
              </a:rPr>
              <a:t>例</a:t>
            </a:r>
            <a:endParaRPr lang="en-US" altLang="zh-CN" sz="4000" kern="0" dirty="0" smtClean="0">
              <a:latin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8" y="838200"/>
            <a:ext cx="8991600" cy="5715000"/>
          </a:xfrm>
        </p:spPr>
        <p:txBody>
          <a:bodyPr/>
          <a:lstStyle/>
          <a:p>
            <a:pPr>
              <a:defRPr/>
            </a:pPr>
            <a:r>
              <a:rPr lang="zh-CN" altLang="zh-CN" dirty="0" smtClean="0"/>
              <a:t>设</a:t>
            </a:r>
            <a:r>
              <a:rPr lang="en-US" altLang="zh-CN" dirty="0" smtClean="0"/>
              <a:t>G</a:t>
            </a:r>
            <a:r>
              <a:rPr lang="zh-CN" altLang="zh-CN" dirty="0" smtClean="0"/>
              <a:t>为图（可能无限），无回路，但若任意外加一边于</a:t>
            </a:r>
            <a:r>
              <a:rPr lang="en-US" altLang="zh-CN" dirty="0" smtClean="0"/>
              <a:t>G</a:t>
            </a:r>
            <a:r>
              <a:rPr lang="zh-CN" altLang="zh-CN" dirty="0" smtClean="0"/>
              <a:t>后就形成一回路，试证</a:t>
            </a:r>
            <a:r>
              <a:rPr lang="en-US" altLang="zh-CN" dirty="0" smtClean="0"/>
              <a:t>G</a:t>
            </a:r>
            <a:r>
              <a:rPr lang="zh-CN" altLang="zh-CN" dirty="0" smtClean="0"/>
              <a:t>必为树。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2"/>
                </a:solidFill>
              </a:rPr>
              <a:t>&lt;</a:t>
            </a:r>
            <a:r>
              <a:rPr lang="zh-CN" altLang="en-US" dirty="0" smtClean="0">
                <a:solidFill>
                  <a:schemeClr val="tx2"/>
                </a:solidFill>
              </a:rPr>
              <a:t>方法一</a:t>
            </a:r>
            <a:r>
              <a:rPr lang="en-US" altLang="zh-CN" dirty="0" smtClean="0">
                <a:solidFill>
                  <a:schemeClr val="tx2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dirty="0" smtClean="0"/>
              <a:t>证明：从树的定义出发，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1</a:t>
            </a:r>
            <a:r>
              <a:rPr lang="zh-CN" altLang="zh-CN" dirty="0" smtClean="0"/>
              <a:t>）由已知有</a:t>
            </a:r>
            <a:r>
              <a:rPr lang="en-US" altLang="zh-CN" dirty="0" smtClean="0"/>
              <a:t>G</a:t>
            </a:r>
            <a:r>
              <a:rPr lang="zh-CN" altLang="zh-CN" dirty="0" smtClean="0"/>
              <a:t>中无回路。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2</a:t>
            </a:r>
            <a:r>
              <a:rPr lang="zh-CN" altLang="zh-CN" dirty="0" smtClean="0"/>
              <a:t>）要证</a:t>
            </a:r>
            <a:r>
              <a:rPr lang="en-US" altLang="zh-CN" dirty="0" smtClean="0"/>
              <a:t>G</a:t>
            </a:r>
            <a:r>
              <a:rPr lang="zh-CN" altLang="zh-CN" dirty="0" smtClean="0"/>
              <a:t>连通，</a:t>
            </a:r>
            <a:r>
              <a:rPr lang="zh-CN" altLang="zh-CN" dirty="0" smtClean="0">
                <a:solidFill>
                  <a:schemeClr val="tx2"/>
                </a:solidFill>
              </a:rPr>
              <a:t>反证法</a:t>
            </a:r>
            <a:r>
              <a:rPr lang="zh-CN" altLang="zh-CN" dirty="0" smtClean="0"/>
              <a:t>，假设</a:t>
            </a:r>
            <a:r>
              <a:rPr lang="en-US" altLang="zh-CN" dirty="0" smtClean="0"/>
              <a:t>G</a:t>
            </a:r>
            <a:r>
              <a:rPr lang="zh-CN" altLang="zh-CN" dirty="0" smtClean="0"/>
              <a:t>不连通</a:t>
            </a:r>
            <a:r>
              <a:rPr lang="zh-CN" altLang="en-US" dirty="0" smtClean="0"/>
              <a:t>，一定存在两点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 , </a:t>
            </a:r>
            <a:r>
              <a:rPr lang="zh-CN" altLang="en-US" dirty="0" smtClean="0"/>
              <a:t>并且</a:t>
            </a:r>
            <a:r>
              <a:rPr lang="en-US" altLang="zh-CN" dirty="0" err="1" smtClean="0"/>
              <a:t>u,v</a:t>
            </a:r>
            <a:r>
              <a:rPr lang="zh-CN" altLang="en-US" dirty="0" smtClean="0"/>
              <a:t>之间没有路，那么连接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两点，即在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中加入一边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，不会产生回路，与已知</a:t>
            </a:r>
            <a:r>
              <a:rPr lang="zh-CN" altLang="zh-CN" dirty="0" smtClean="0"/>
              <a:t>任意外加一边于</a:t>
            </a:r>
            <a:r>
              <a:rPr lang="en-US" altLang="zh-CN" dirty="0" smtClean="0"/>
              <a:t>G</a:t>
            </a:r>
            <a:r>
              <a:rPr lang="zh-CN" altLang="zh-CN" dirty="0" smtClean="0"/>
              <a:t>后就形成一回路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chemeClr val="tx2"/>
                </a:solidFill>
              </a:rPr>
              <a:t>矛盾</a:t>
            </a:r>
            <a:r>
              <a:rPr lang="zh-CN" altLang="en-US" dirty="0" smtClean="0"/>
              <a:t>。所以</a:t>
            </a:r>
            <a:r>
              <a:rPr lang="en-US" altLang="zh-CN" dirty="0" smtClean="0"/>
              <a:t>G</a:t>
            </a:r>
            <a:r>
              <a:rPr lang="zh-CN" altLang="en-US" dirty="0" smtClean="0"/>
              <a:t>连通。则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是树。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000" kern="0" dirty="0" smtClean="0">
                <a:latin typeface="+mj-ea"/>
              </a:rPr>
              <a:t>习题</a:t>
            </a:r>
            <a:r>
              <a:rPr lang="en-US" altLang="zh-CN" sz="4000" kern="0" dirty="0" smtClean="0">
                <a:latin typeface="+mj-ea"/>
              </a:rPr>
              <a:t>4.2-1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r>
              <a:rPr lang="zh-CN" altLang="zh-CN" dirty="0" smtClean="0"/>
              <a:t>设</a:t>
            </a:r>
            <a:r>
              <a:rPr lang="en-US" altLang="zh-CN" dirty="0" smtClean="0"/>
              <a:t>G</a:t>
            </a:r>
            <a:r>
              <a:rPr lang="zh-CN" altLang="zh-CN" dirty="0" smtClean="0"/>
              <a:t>为图（可能无限），无回路，但若任意外加一边于</a:t>
            </a:r>
            <a:r>
              <a:rPr lang="en-US" altLang="zh-CN" dirty="0" smtClean="0"/>
              <a:t>G</a:t>
            </a:r>
            <a:r>
              <a:rPr lang="zh-CN" altLang="zh-CN" dirty="0" smtClean="0"/>
              <a:t>后就形成一回路，试证</a:t>
            </a:r>
            <a:r>
              <a:rPr lang="en-US" altLang="zh-CN" dirty="0" smtClean="0"/>
              <a:t>G</a:t>
            </a:r>
            <a:r>
              <a:rPr lang="zh-CN" altLang="zh-CN" dirty="0" smtClean="0"/>
              <a:t>必为树。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&lt;</a:t>
            </a:r>
            <a:r>
              <a:rPr lang="zh-CN" altLang="en-US" dirty="0" smtClean="0">
                <a:solidFill>
                  <a:schemeClr val="tx2"/>
                </a:solidFill>
              </a:rPr>
              <a:t>方法二</a:t>
            </a:r>
            <a:r>
              <a:rPr lang="en-US" altLang="zh-CN" dirty="0" smtClean="0">
                <a:solidFill>
                  <a:schemeClr val="tx2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dirty="0" smtClean="0"/>
              <a:t>证明：从树的定义出发，</a:t>
            </a:r>
            <a:r>
              <a:rPr lang="zh-CN" altLang="en-US" dirty="0" smtClean="0"/>
              <a:t>已知无回路，只需证</a:t>
            </a:r>
            <a:r>
              <a:rPr lang="en-US" altLang="zh-CN" dirty="0" smtClean="0"/>
              <a:t>G</a:t>
            </a:r>
            <a:r>
              <a:rPr lang="zh-CN" altLang="en-US" dirty="0" smtClean="0"/>
              <a:t>连通。任取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中两点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。若</a:t>
            </a:r>
            <a:r>
              <a:rPr lang="en-US" altLang="zh-CN" dirty="0" smtClean="0"/>
              <a:t>u ,v </a:t>
            </a:r>
            <a:r>
              <a:rPr lang="zh-CN" altLang="en-US" dirty="0" smtClean="0"/>
              <a:t>相邻，则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之间有路。若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不相邻，则连接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两点，即在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中加入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这条边，据已知，形成回路，则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之间有路。 由</a:t>
            </a:r>
            <a:r>
              <a:rPr lang="en-US" altLang="zh-CN" dirty="0" smtClean="0"/>
              <a:t>u, v</a:t>
            </a:r>
            <a:r>
              <a:rPr lang="zh-CN" altLang="en-US" dirty="0" smtClean="0"/>
              <a:t>的任意性，可得</a:t>
            </a:r>
            <a:r>
              <a:rPr lang="en-US" altLang="zh-CN" dirty="0" smtClean="0"/>
              <a:t>G</a:t>
            </a:r>
            <a:r>
              <a:rPr lang="zh-CN" altLang="en-US" dirty="0" smtClean="0"/>
              <a:t>连通。因此，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为树。</a:t>
            </a:r>
            <a:endParaRPr lang="zh-CN" altLang="zh-CN" dirty="0" smtClean="0"/>
          </a:p>
          <a:p>
            <a:endParaRPr lang="zh-CN" altLang="en-US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0"/>
            <a:ext cx="77724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黑体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4000" kern="0" dirty="0" smtClean="0">
                <a:latin typeface="+mj-ea"/>
              </a:rPr>
              <a:t>习题</a:t>
            </a:r>
            <a:r>
              <a:rPr lang="en-US" altLang="zh-CN" sz="4000" kern="0" dirty="0" smtClean="0">
                <a:latin typeface="+mj-ea"/>
              </a:rPr>
              <a:t>4.2-1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12787"/>
          </a:xfrm>
        </p:spPr>
        <p:txBody>
          <a:bodyPr/>
          <a:lstStyle/>
          <a:p>
            <a:pPr algn="l">
              <a:defRPr/>
            </a:pPr>
            <a:r>
              <a:rPr lang="zh-CN" altLang="en-US" sz="4000" dirty="0" smtClean="0"/>
              <a:t>练习：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判断对错：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(1)</a:t>
            </a:r>
            <a:r>
              <a:rPr lang="zh-CN" altLang="en-US" dirty="0" smtClean="0"/>
              <a:t>存在集合</a:t>
            </a:r>
            <a:r>
              <a:rPr lang="en-US" altLang="zh-CN" dirty="0" smtClean="0"/>
              <a:t>A,B   ,</a:t>
            </a:r>
            <a:r>
              <a:rPr lang="zh-CN" altLang="en-US" dirty="0" smtClean="0"/>
              <a:t>使</a:t>
            </a:r>
            <a:r>
              <a:rPr lang="en-US" altLang="zh-CN" dirty="0" smtClean="0"/>
              <a:t>A</a:t>
            </a:r>
            <a:r>
              <a:rPr lang="en-US" altLang="zh-CN" dirty="0" smtClean="0">
                <a:ea typeface="华文新魏" pitchFamily="2" charset="-122"/>
                <a:sym typeface="Symbol" pitchFamily="18" charset="2"/>
              </a:rPr>
              <a:t>B</a:t>
            </a:r>
            <a:r>
              <a:rPr lang="zh-CN" altLang="en-US" dirty="0" smtClean="0">
                <a:latin typeface="+mn-ea"/>
                <a:sym typeface="Symbol" pitchFamily="18" charset="2"/>
              </a:rPr>
              <a:t>且</a:t>
            </a:r>
            <a:r>
              <a:rPr lang="en-US" altLang="zh-CN" dirty="0" smtClean="0"/>
              <a:t>A</a:t>
            </a:r>
            <a:r>
              <a:rPr lang="en-US" altLang="zh-CN" dirty="0" smtClean="0">
                <a:solidFill>
                  <a:srgbClr val="FFFF66"/>
                </a:solidFill>
                <a:ea typeface="华文新魏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ea typeface="华文新魏" pitchFamily="2" charset="-122"/>
                <a:sym typeface="Symbol" pitchFamily="18" charset="2"/>
              </a:rPr>
              <a:t> </a:t>
            </a:r>
            <a:r>
              <a:rPr lang="en-US" altLang="zh-CN" dirty="0" smtClean="0">
                <a:ea typeface="华文新魏" pitchFamily="2" charset="-122"/>
                <a:sym typeface="Symbol" pitchFamily="18" charset="2"/>
              </a:rPr>
              <a:t>B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(2)</a:t>
            </a:r>
            <a:r>
              <a:rPr lang="zh-CN" altLang="en-US" dirty="0" smtClean="0">
                <a:sym typeface="Symbol" pitchFamily="18" charset="2"/>
              </a:rPr>
              <a:t>设</a:t>
            </a:r>
            <a:r>
              <a:rPr lang="en-US" altLang="zh-CN" dirty="0" smtClean="0">
                <a:sym typeface="Symbol" pitchFamily="18" charset="2"/>
              </a:rPr>
              <a:t>A={1,3}, B={2,3} </a:t>
            </a:r>
            <a:r>
              <a:rPr lang="zh-CN" altLang="en-US" dirty="0" smtClean="0">
                <a:ea typeface="华文新魏" pitchFamily="2" charset="-122"/>
                <a:sym typeface="Symbol" pitchFamily="18" charset="2"/>
              </a:rPr>
              <a:t></a:t>
            </a:r>
            <a:r>
              <a:rPr lang="en-US" altLang="zh-CN" dirty="0" smtClean="0">
                <a:ea typeface="华文新魏" pitchFamily="2" charset="-122"/>
              </a:rPr>
              <a:t>(A)-</a:t>
            </a:r>
            <a:r>
              <a:rPr lang="zh-CN" altLang="en-US" dirty="0" smtClean="0">
                <a:ea typeface="华文新魏" pitchFamily="2" charset="-122"/>
                <a:sym typeface="Symbol" pitchFamily="18" charset="2"/>
              </a:rPr>
              <a:t></a:t>
            </a:r>
            <a:r>
              <a:rPr lang="en-US" altLang="zh-CN" dirty="0" smtClean="0">
                <a:ea typeface="华文新魏" pitchFamily="2" charset="-122"/>
              </a:rPr>
              <a:t>(B )={ {1}, {1,3}}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ea typeface="华文新魏" pitchFamily="2" charset="-122"/>
              </a:rPr>
              <a:t>(3)</a:t>
            </a:r>
            <a:r>
              <a:rPr lang="zh-CN" altLang="en-US" dirty="0" smtClean="0"/>
              <a:t>若</a:t>
            </a:r>
            <a:r>
              <a:rPr lang="en-US" altLang="zh-CN" dirty="0" smtClean="0"/>
              <a:t>R1,R2</a:t>
            </a:r>
            <a:r>
              <a:rPr lang="zh-CN" altLang="en-US" dirty="0" smtClean="0"/>
              <a:t>有反对称性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</a:t>
            </a:r>
            <a:r>
              <a:rPr lang="en-US" altLang="zh-CN" dirty="0" smtClean="0"/>
              <a:t>R1</a:t>
            </a:r>
            <a:r>
              <a:rPr lang="en-US" altLang="zh-CN" dirty="0" smtClean="0">
                <a:sym typeface="Symbol" pitchFamily="18" charset="2"/>
              </a:rPr>
              <a:t>∪</a:t>
            </a:r>
            <a:r>
              <a:rPr lang="en-US" altLang="zh-CN" dirty="0" smtClean="0"/>
              <a:t>R2</a:t>
            </a:r>
            <a:r>
              <a:rPr lang="zh-CN" altLang="en-US" dirty="0" smtClean="0"/>
              <a:t>有反对称性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(5)(PQ)</a:t>
            </a:r>
            <a:r>
              <a:rPr lang="en-US" altLang="zh-CN" dirty="0" smtClean="0">
                <a:sym typeface="Symbol"/>
              </a:rPr>
              <a:t> (P  Q)</a:t>
            </a:r>
            <a:r>
              <a:rPr lang="zh-CN" altLang="en-US" dirty="0" smtClean="0">
                <a:sym typeface="Symbol"/>
              </a:rPr>
              <a:t>为恒假公式</a:t>
            </a:r>
            <a:endParaRPr lang="en-US" altLang="zh-CN" dirty="0" smtClean="0">
              <a:sym typeface="Symbol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(6)</a:t>
            </a:r>
            <a:r>
              <a:rPr lang="zh-CN" altLang="en-US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smtClean="0"/>
              <a:t>x(G(x)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H(x))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err="1" smtClean="0"/>
              <a:t>xG</a:t>
            </a:r>
            <a:r>
              <a:rPr lang="en-US" altLang="zh-CN" dirty="0" smtClean="0"/>
              <a:t>(x)</a:t>
            </a:r>
            <a:r>
              <a:rPr lang="en-US" altLang="zh-CN" dirty="0" smtClean="0">
                <a:sym typeface="Symbol"/>
              </a:rPr>
              <a:t> 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/>
              </a:rPr>
              <a:t>H</a:t>
            </a:r>
            <a:r>
              <a:rPr lang="en-US" altLang="zh-CN" dirty="0" smtClean="0">
                <a:sym typeface="Symbol"/>
              </a:rPr>
              <a:t>(x)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(7) </a:t>
            </a:r>
            <a:r>
              <a:rPr lang="en-US" altLang="zh-CN" dirty="0" smtClean="0">
                <a:sym typeface="Symbol" pitchFamily="18" charset="2"/>
              </a:rPr>
              <a:t>(PQ) R</a:t>
            </a:r>
            <a:r>
              <a:rPr lang="zh-CN" altLang="en-US" dirty="0" smtClean="0">
                <a:sym typeface="Symbol" pitchFamily="18" charset="2"/>
              </a:rPr>
              <a:t>与</a:t>
            </a:r>
            <a:r>
              <a:rPr lang="en-US" altLang="zh-CN" dirty="0" smtClean="0">
                <a:sym typeface="Symbol" pitchFamily="18" charset="2"/>
              </a:rPr>
              <a:t>(P</a:t>
            </a:r>
            <a:r>
              <a:rPr lang="en-US" altLang="zh-CN" dirty="0" smtClean="0">
                <a:sym typeface="Symbol"/>
              </a:rPr>
              <a:t>Q)</a:t>
            </a:r>
            <a:r>
              <a:rPr lang="en-US" altLang="zh-CN" dirty="0" smtClean="0">
                <a:sym typeface="Symbol" pitchFamily="18" charset="2"/>
              </a:rPr>
              <a:t> R</a:t>
            </a:r>
            <a:r>
              <a:rPr lang="zh-CN" altLang="en-US" dirty="0" smtClean="0">
                <a:sym typeface="Symbol" pitchFamily="18" charset="2"/>
              </a:rPr>
              <a:t>等价</a:t>
            </a:r>
            <a:endParaRPr lang="zh-CN" altLang="zh-CN" dirty="0" smtClean="0"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257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对任意整数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和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唯一存在一对整数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和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使得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a=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qb+r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≤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＜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|b|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  <a:endParaRPr lang="zh-CN" altLang="en-US" sz="3300" dirty="0" smtClean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称为商数，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称为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被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除的余数。）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zh-CN" altLang="en-US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证明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sym typeface="Wingdings" pitchFamily="2" charset="2"/>
              </a:rPr>
              <a:t>:(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sym typeface="Wingdings" pitchFamily="2" charset="2"/>
              </a:rPr>
              <a:t>一）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存在性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(1)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b&gt;0,a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≥0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，则算术中学过长除法，有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使得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a=</a:t>
            </a:r>
            <a:r>
              <a:rPr lang="en-US" altLang="zh-CN" sz="3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qb+r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≤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＜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  <a:endParaRPr lang="en-US" altLang="zh-CN" sz="36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zh-CN" altLang="en-US" sz="2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57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定理5.1.1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BABAB-6B16-4486-95A3-A7028FC7F500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6" name="右箭头 5">
            <a:hlinkClick r:id="rId3" action="ppaction://hlinksldjump"/>
          </p:cNvPr>
          <p:cNvSpPr/>
          <p:nvPr/>
        </p:nvSpPr>
        <p:spPr bwMode="auto">
          <a:xfrm>
            <a:off x="457200" y="5943600"/>
            <a:ext cx="457200" cy="152400"/>
          </a:xfrm>
          <a:prstGeom prst="rightArrow">
            <a:avLst/>
          </a:prstGeom>
          <a:solidFill>
            <a:schemeClr val="accent1"/>
          </a:solidFill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324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(8)</a:t>
            </a:r>
            <a:r>
              <a:rPr lang="zh-CN" altLang="en-US" dirty="0" smtClean="0"/>
              <a:t>对于集合</a:t>
            </a:r>
            <a:r>
              <a:rPr lang="en-US" altLang="zh-CN" dirty="0" smtClean="0"/>
              <a:t>A,B,C,</a:t>
            </a:r>
            <a:r>
              <a:rPr lang="zh-CN" altLang="en-US" dirty="0" smtClean="0"/>
              <a:t>若</a:t>
            </a:r>
            <a:r>
              <a:rPr lang="en-US" altLang="zh-CN" dirty="0" smtClean="0">
                <a:solidFill>
                  <a:srgbClr val="FFFF00"/>
                </a:solidFill>
              </a:rPr>
              <a:t>A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 B</a:t>
            </a:r>
            <a:r>
              <a:rPr lang="en-US" altLang="zh-CN" dirty="0" smtClean="0">
                <a:sym typeface="Symbol"/>
              </a:rPr>
              <a:t>=A C,</a:t>
            </a:r>
            <a:r>
              <a:rPr lang="en-US" altLang="zh-CN" dirty="0" smtClean="0"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ea typeface="华文新魏" pitchFamily="2" charset="-122"/>
              </a:rPr>
              <a:t>A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 B</a:t>
            </a:r>
            <a:r>
              <a:rPr lang="en-US" altLang="zh-CN" dirty="0" smtClean="0">
                <a:sym typeface="Symbol"/>
              </a:rPr>
              <a:t>=A C,</a:t>
            </a:r>
            <a:r>
              <a:rPr lang="zh-CN" altLang="en-US" dirty="0" smtClean="0">
                <a:sym typeface="Symbol"/>
              </a:rPr>
              <a:t>则</a:t>
            </a:r>
            <a:r>
              <a:rPr lang="en-US" altLang="zh-CN" dirty="0" smtClean="0">
                <a:sym typeface="Symbol"/>
              </a:rPr>
              <a:t>B=C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(9)</a:t>
            </a:r>
            <a:r>
              <a:rPr lang="en-US" altLang="zh-CN" dirty="0" smtClean="0">
                <a:sym typeface="Symbol" pitchFamily="18" charset="2"/>
              </a:rPr>
              <a:t>A={1,2,3},A</a:t>
            </a:r>
            <a:r>
              <a:rPr lang="zh-CN" altLang="en-US" dirty="0" smtClean="0">
                <a:sym typeface="Symbol" pitchFamily="18" charset="2"/>
              </a:rPr>
              <a:t>上共有</a:t>
            </a:r>
            <a:r>
              <a:rPr lang="en-US" altLang="zh-CN" dirty="0" smtClean="0">
                <a:sym typeface="Symbol" pitchFamily="18" charset="2"/>
              </a:rPr>
              <a:t>6</a:t>
            </a:r>
            <a:r>
              <a:rPr lang="zh-CN" altLang="en-US" dirty="0" smtClean="0">
                <a:sym typeface="Symbol" pitchFamily="18" charset="2"/>
              </a:rPr>
              <a:t>个等价关系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(10)</a:t>
            </a:r>
            <a:r>
              <a:rPr lang="zh-CN" altLang="en-US" dirty="0" smtClean="0">
                <a:sym typeface="Symbol" pitchFamily="18" charset="2"/>
              </a:rPr>
              <a:t>若</a:t>
            </a: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B,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dirty="0" smtClean="0">
                <a:sym typeface="Symbol"/>
              </a:rPr>
              <a:t> B=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A</a:t>
            </a:r>
            <a:r>
              <a:rPr lang="en-US" altLang="zh-CN" dirty="0" smtClean="0">
                <a:sym typeface="Symbol"/>
              </a:rPr>
              <a:t>, A B=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B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(11)(P Q) ((</a:t>
            </a: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Q R</a:t>
            </a:r>
            <a:r>
              <a:rPr lang="en-US" altLang="zh-CN" dirty="0" smtClean="0">
                <a:sym typeface="Symbol" pitchFamily="18" charset="2"/>
              </a:rPr>
              <a:t>) (PR))</a:t>
            </a:r>
            <a:r>
              <a:rPr lang="zh-CN" altLang="en-US" dirty="0" smtClean="0">
                <a:sym typeface="Symbol" pitchFamily="18" charset="2"/>
              </a:rPr>
              <a:t>是恒真公式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</a:rPr>
              <a:t>(12)</a:t>
            </a:r>
            <a:r>
              <a:rPr lang="zh-CN" altLang="en-US" dirty="0" smtClean="0"/>
              <a:t>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Skolem</a:t>
            </a:r>
            <a:r>
              <a:rPr lang="zh-CN" altLang="en-US" dirty="0" smtClean="0"/>
              <a:t>范式</a:t>
            </a:r>
            <a:r>
              <a:rPr lang="en-US" altLang="zh-CN" dirty="0" smtClean="0"/>
              <a:t>,S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</a:t>
            </a:r>
            <a:r>
              <a:rPr lang="zh-CN" altLang="en-US" dirty="0" smtClean="0"/>
              <a:t>恒真性等价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+mn-ea"/>
                <a:sym typeface="Symbol" pitchFamily="18" charset="2"/>
              </a:rPr>
              <a:t>答案</a:t>
            </a:r>
            <a:r>
              <a:rPr lang="en-US" altLang="zh-CN" dirty="0" smtClean="0">
                <a:latin typeface="+mn-ea"/>
                <a:sym typeface="Wingdings" pitchFamily="2" charset="2"/>
              </a:rPr>
              <a:t>: (3),(6),(7),(9),(12) </a:t>
            </a:r>
            <a:r>
              <a:rPr lang="zh-CN" altLang="en-US" dirty="0" smtClean="0">
                <a:latin typeface="+mn-ea"/>
                <a:sym typeface="Wingdings" pitchFamily="2" charset="2"/>
              </a:rPr>
              <a:t>为错，其余对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53251" name="Line 6"/>
          <p:cNvSpPr>
            <a:spLocks noChangeShapeType="1"/>
          </p:cNvSpPr>
          <p:nvPr/>
        </p:nvSpPr>
        <p:spPr bwMode="auto">
          <a:xfrm>
            <a:off x="6400800" y="381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Line 6"/>
          <p:cNvSpPr>
            <a:spLocks noChangeShapeType="1"/>
          </p:cNvSpPr>
          <p:nvPr/>
        </p:nvSpPr>
        <p:spPr bwMode="auto">
          <a:xfrm>
            <a:off x="7543800" y="381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+mn-ea"/>
                <a:sym typeface="Symbol" pitchFamily="18" charset="2"/>
              </a:rPr>
              <a:t>简答题：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(1)</a:t>
            </a:r>
            <a:r>
              <a:rPr lang="zh-CN" altLang="en-US" dirty="0" smtClean="0">
                <a:sym typeface="Symbol" pitchFamily="18" charset="2"/>
              </a:rPr>
              <a:t>集合</a:t>
            </a: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zh-CN" altLang="en-US" dirty="0" smtClean="0">
                <a:sym typeface="Symbol" pitchFamily="18" charset="2"/>
              </a:rPr>
              <a:t>有</a:t>
            </a:r>
            <a:r>
              <a:rPr lang="en-US" altLang="zh-CN" dirty="0" smtClean="0">
                <a:sym typeface="Symbol" pitchFamily="18" charset="2"/>
              </a:rPr>
              <a:t>n</a:t>
            </a:r>
            <a:r>
              <a:rPr lang="zh-CN" altLang="en-US" dirty="0" smtClean="0">
                <a:sym typeface="Symbol" pitchFamily="18" charset="2"/>
              </a:rPr>
              <a:t>个元素，</a:t>
            </a: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zh-CN" altLang="en-US" dirty="0" smtClean="0">
                <a:sym typeface="Symbol" pitchFamily="18" charset="2"/>
              </a:rPr>
              <a:t>上有多少个即对称又反对称的关系？</a:t>
            </a:r>
            <a:endParaRPr lang="en-US" altLang="zh-CN" baseline="30000" dirty="0" smtClean="0">
              <a:sym typeface="Symbol" pitchFamily="18" charset="2"/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(2)P,Q,R</a:t>
            </a:r>
            <a:r>
              <a:rPr lang="zh-CN" altLang="en-US" dirty="0" smtClean="0">
                <a:sym typeface="Symbol" pitchFamily="18" charset="2"/>
              </a:rPr>
              <a:t>共有多少个极小项？满足某个极小项</a:t>
            </a:r>
            <a:r>
              <a:rPr lang="en-US" altLang="zh-CN" dirty="0" smtClean="0">
                <a:sym typeface="Symbol" pitchFamily="18" charset="2"/>
              </a:rPr>
              <a:t>mi</a:t>
            </a:r>
            <a:r>
              <a:rPr lang="zh-CN" altLang="en-US" dirty="0" smtClean="0">
                <a:sym typeface="Symbol" pitchFamily="18" charset="2"/>
              </a:rPr>
              <a:t>的解释唯一吗？弄假某个极小项</a:t>
            </a:r>
            <a:r>
              <a:rPr lang="en-US" altLang="zh-CN" dirty="0" smtClean="0">
                <a:sym typeface="Symbol" pitchFamily="18" charset="2"/>
              </a:rPr>
              <a:t>mi</a:t>
            </a:r>
            <a:r>
              <a:rPr lang="zh-CN" altLang="en-US" dirty="0" smtClean="0">
                <a:sym typeface="Symbol" pitchFamily="18" charset="2"/>
              </a:rPr>
              <a:t>的解释唯一吗？</a:t>
            </a:r>
            <a:endParaRPr lang="en-US" altLang="zh-CN" dirty="0" smtClean="0">
              <a:sym typeface="Symbol" pitchFamily="18" charset="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648200" y="2286000"/>
            <a:ext cx="1219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0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17500"/>
            <a:ext cx="7772400" cy="584200"/>
          </a:xfrm>
        </p:spPr>
        <p:txBody>
          <a:bodyPr/>
          <a:lstStyle/>
          <a:p>
            <a:pPr algn="l">
              <a:defRPr/>
            </a:pPr>
            <a:r>
              <a:rPr lang="zh-CN" altLang="en-US" sz="3200" dirty="0" smtClean="0">
                <a:latin typeface="+mn-ea"/>
                <a:ea typeface="+mn-ea"/>
              </a:rPr>
              <a:t>练习（简答题）：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1.</a:t>
            </a:r>
            <a:r>
              <a:rPr lang="zh-CN" altLang="zh-CN" smtClean="0"/>
              <a:t>在强连通的有向图</a:t>
            </a:r>
            <a:r>
              <a:rPr lang="en-US" altLang="zh-CN" smtClean="0"/>
              <a:t>G</a:t>
            </a:r>
            <a:r>
              <a:rPr lang="zh-CN" altLang="zh-CN" smtClean="0"/>
              <a:t>中一定有根吗？根唯一吗？根的出度一定为</a:t>
            </a:r>
            <a:r>
              <a:rPr lang="en-US" altLang="zh-CN" smtClean="0"/>
              <a:t>0</a:t>
            </a:r>
            <a:r>
              <a:rPr lang="zh-CN" altLang="zh-CN" smtClean="0"/>
              <a:t>吗？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2.</a:t>
            </a:r>
            <a:r>
              <a:rPr lang="zh-CN" altLang="zh-CN" smtClean="0"/>
              <a:t>有向树中所有点都只发出一条弧吗？有向树一定强连通吗？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3.</a:t>
            </a:r>
            <a:r>
              <a:rPr lang="zh-CN" altLang="zh-CN" smtClean="0"/>
              <a:t>欧拉图一定是连通图吗？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4.</a:t>
            </a:r>
            <a:r>
              <a:rPr lang="zh-CN" altLang="zh-CN" smtClean="0"/>
              <a:t>若一个</a:t>
            </a:r>
            <a:r>
              <a:rPr lang="zh-CN" altLang="en-US" smtClean="0"/>
              <a:t>无孤立点的</a:t>
            </a:r>
            <a:r>
              <a:rPr lang="zh-CN" altLang="zh-CN" smtClean="0"/>
              <a:t>有向图</a:t>
            </a:r>
            <a:r>
              <a:rPr lang="en-US" altLang="zh-CN" smtClean="0"/>
              <a:t>G</a:t>
            </a:r>
            <a:r>
              <a:rPr lang="zh-CN" altLang="zh-CN" smtClean="0"/>
              <a:t>是强连通的</a:t>
            </a:r>
            <a:r>
              <a:rPr lang="en-US" altLang="zh-CN" smtClean="0"/>
              <a:t>,</a:t>
            </a:r>
            <a:r>
              <a:rPr lang="zh-CN" altLang="zh-CN" smtClean="0"/>
              <a:t>它是否一定是欧拉图？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5.</a:t>
            </a:r>
            <a:r>
              <a:rPr lang="zh-CN" altLang="zh-CN" smtClean="0"/>
              <a:t>能否构造一个欧拉图，使其节点数和边数满足</a:t>
            </a:r>
            <a:r>
              <a:rPr lang="en-US" altLang="zh-CN" smtClean="0"/>
              <a:t>(1)</a:t>
            </a:r>
            <a:r>
              <a:rPr lang="zh-CN" altLang="zh-CN" smtClean="0"/>
              <a:t>奇偶性相同</a:t>
            </a:r>
            <a:r>
              <a:rPr lang="en-US" altLang="zh-CN" smtClean="0"/>
              <a:t>(2)</a:t>
            </a:r>
            <a:r>
              <a:rPr lang="zh-CN" altLang="zh-CN" smtClean="0"/>
              <a:t>奇偶性不同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6.</a:t>
            </a:r>
            <a:r>
              <a:rPr lang="zh-CN" altLang="zh-CN" dirty="0" smtClean="0"/>
              <a:t>对任意集合</a:t>
            </a:r>
            <a:r>
              <a:rPr lang="en-US" altLang="zh-CN" dirty="0" smtClean="0"/>
              <a:t>A</a:t>
            </a:r>
            <a:r>
              <a:rPr lang="zh-CN" altLang="zh-CN" dirty="0" smtClean="0"/>
              <a:t>，</a:t>
            </a:r>
            <a:r>
              <a:rPr lang="en-US" altLang="zh-CN" dirty="0" smtClean="0"/>
              <a:t>B</a:t>
            </a:r>
            <a:r>
              <a:rPr lang="zh-CN" altLang="zh-CN" dirty="0" smtClean="0"/>
              <a:t>是否都有</a:t>
            </a:r>
            <a:r>
              <a:rPr lang="en-US" altLang="zh-CN" dirty="0" smtClean="0">
                <a:sym typeface="Symbol"/>
              </a:rPr>
              <a:t></a:t>
            </a:r>
            <a:r>
              <a:rPr lang="en-US" altLang="zh-CN" dirty="0" smtClean="0"/>
              <a:t>(A)</a:t>
            </a:r>
            <a:r>
              <a:rPr lang="en-US" altLang="zh-CN" dirty="0" smtClean="0">
                <a:sym typeface="Symbol"/>
              </a:rPr>
              <a:t></a:t>
            </a:r>
            <a:r>
              <a:rPr lang="en-US" altLang="zh-CN" dirty="0" smtClean="0"/>
              <a:t>(B)=</a:t>
            </a:r>
            <a:r>
              <a:rPr lang="en-US" altLang="zh-CN" dirty="0" smtClean="0">
                <a:sym typeface="Symbol"/>
              </a:rPr>
              <a:t></a:t>
            </a:r>
            <a:r>
              <a:rPr lang="en-US" altLang="zh-CN" dirty="0" smtClean="0"/>
              <a:t>(A</a:t>
            </a:r>
            <a:r>
              <a:rPr lang="en-US" altLang="zh-CN" dirty="0" smtClean="0">
                <a:sym typeface="Symbol"/>
              </a:rPr>
              <a:t></a:t>
            </a:r>
            <a:r>
              <a:rPr lang="en-US" altLang="zh-CN" dirty="0" smtClean="0"/>
              <a:t>B)?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7.</a:t>
            </a:r>
            <a:r>
              <a:rPr lang="zh-CN" altLang="zh-CN" dirty="0" smtClean="0"/>
              <a:t>若</a:t>
            </a:r>
            <a:r>
              <a:rPr lang="en-US" altLang="zh-CN" dirty="0" smtClean="0"/>
              <a:t>R</a:t>
            </a:r>
            <a:r>
              <a:rPr lang="en-US" altLang="zh-CN" baseline="30000" dirty="0" smtClean="0"/>
              <a:t>2</a:t>
            </a:r>
            <a:r>
              <a:rPr lang="zh-CN" altLang="zh-CN" dirty="0" smtClean="0"/>
              <a:t>是一个等价关系，问</a:t>
            </a:r>
            <a:r>
              <a:rPr lang="en-US" altLang="zh-CN" dirty="0" smtClean="0"/>
              <a:t>R</a:t>
            </a:r>
            <a:r>
              <a:rPr lang="zh-CN" altLang="zh-CN" dirty="0" smtClean="0"/>
              <a:t>也一定是等价关系吗？</a:t>
            </a:r>
            <a:endParaRPr lang="en-US" altLang="zh-CN" sz="2800" dirty="0" smtClean="0"/>
          </a:p>
          <a:p>
            <a:pPr marL="357188" indent="-357188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8.</a:t>
            </a:r>
            <a:r>
              <a:rPr lang="zh-CN" altLang="zh-CN" dirty="0" smtClean="0"/>
              <a:t>对于包含</a:t>
            </a:r>
            <a:r>
              <a:rPr lang="en-US" altLang="zh-CN" dirty="0" smtClean="0"/>
              <a:t>3</a:t>
            </a:r>
            <a:r>
              <a:rPr lang="zh-CN" altLang="zh-CN" dirty="0" smtClean="0"/>
              <a:t>个不同原子的恒假公式，其主析取范式共包含多少个极小项？恒真公式呢？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9.</a:t>
            </a:r>
            <a:r>
              <a:rPr lang="zh-CN" altLang="zh-CN" dirty="0" smtClean="0"/>
              <a:t>在有限</a:t>
            </a:r>
            <a:r>
              <a:rPr lang="zh-CN" altLang="en-US" dirty="0" smtClean="0"/>
              <a:t>非空</a:t>
            </a:r>
            <a:r>
              <a:rPr lang="zh-CN" altLang="zh-CN" dirty="0" smtClean="0"/>
              <a:t>的全序集中一定存在极小元吗？一定存在最小元吗？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10.</a:t>
            </a:r>
            <a:r>
              <a:rPr lang="zh-CN" altLang="zh-CN" dirty="0" smtClean="0"/>
              <a:t>是否存在集合</a:t>
            </a:r>
            <a:r>
              <a:rPr lang="en-US" altLang="zh-CN" dirty="0" smtClean="0"/>
              <a:t>A</a:t>
            </a:r>
            <a:r>
              <a:rPr lang="zh-CN" altLang="zh-CN" dirty="0" smtClean="0"/>
              <a:t>，使得</a:t>
            </a:r>
            <a:r>
              <a:rPr lang="en-US" altLang="zh-CN" dirty="0" smtClean="0"/>
              <a:t>A</a:t>
            </a:r>
            <a:r>
              <a:rPr lang="zh-CN" altLang="zh-CN" dirty="0" smtClean="0"/>
              <a:t>与</a:t>
            </a:r>
            <a:r>
              <a:rPr lang="en-US" altLang="zh-CN" dirty="0" smtClean="0">
                <a:sym typeface="Symbol"/>
              </a:rPr>
              <a:t></a:t>
            </a:r>
            <a:r>
              <a:rPr lang="en-US" altLang="zh-CN" dirty="0" smtClean="0"/>
              <a:t>(A)</a:t>
            </a:r>
            <a:r>
              <a:rPr lang="zh-CN" altLang="zh-CN" dirty="0" smtClean="0"/>
              <a:t>等势？若存在，请举例说明。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2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解答题：</a:t>
            </a:r>
            <a:endParaRPr lang="en-US" altLang="zh-CN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1.</a:t>
            </a:r>
            <a:r>
              <a:rPr lang="zh-CN" altLang="zh-CN" smtClean="0"/>
              <a:t>用形式演绎法证明</a:t>
            </a:r>
            <a:r>
              <a:rPr lang="en-US" altLang="zh-CN" smtClean="0"/>
              <a:t>A</a:t>
            </a:r>
            <a:r>
              <a:rPr lang="en-US" altLang="zh-CN" smtClean="0">
                <a:sym typeface="Symbol" panose="05050102010706020507" pitchFamily="18" charset="2"/>
              </a:rPr>
              <a:t></a:t>
            </a:r>
            <a:r>
              <a:rPr lang="en-US" altLang="zh-CN" smtClean="0"/>
              <a:t>B</a:t>
            </a:r>
            <a:r>
              <a:rPr lang="en-US" altLang="zh-CN" smtClean="0">
                <a:sym typeface="Symbol" panose="05050102010706020507" pitchFamily="18" charset="2"/>
              </a:rPr>
              <a:t></a:t>
            </a:r>
            <a:r>
              <a:rPr lang="en-US" altLang="zh-CN" smtClean="0"/>
              <a:t>C</a:t>
            </a:r>
            <a:r>
              <a:rPr lang="en-US" altLang="zh-CN" smtClean="0">
                <a:sym typeface="Symbol" panose="05050102010706020507" pitchFamily="18" charset="2"/>
              </a:rPr>
              <a:t></a:t>
            </a:r>
            <a:r>
              <a:rPr lang="en-US" altLang="zh-CN" smtClean="0"/>
              <a:t>D,D</a:t>
            </a:r>
            <a:r>
              <a:rPr lang="en-US" altLang="zh-CN" smtClean="0">
                <a:sym typeface="Symbol" panose="05050102010706020507" pitchFamily="18" charset="2"/>
              </a:rPr>
              <a:t></a:t>
            </a:r>
            <a:r>
              <a:rPr lang="en-US" altLang="zh-CN" smtClean="0"/>
              <a:t>E</a:t>
            </a:r>
            <a:r>
              <a:rPr lang="en-US" altLang="zh-CN" smtClean="0">
                <a:sym typeface="Symbol" panose="05050102010706020507" pitchFamily="18" charset="2"/>
              </a:rPr>
              <a:t></a:t>
            </a:r>
            <a:r>
              <a:rPr lang="en-US" altLang="zh-CN" smtClean="0"/>
              <a:t>F</a:t>
            </a:r>
            <a:r>
              <a:rPr lang="zh-CN" altLang="zh-CN" smtClean="0"/>
              <a:t>共同蕴涵 </a:t>
            </a:r>
            <a:r>
              <a:rPr lang="en-US" altLang="zh-CN" smtClean="0"/>
              <a:t>A</a:t>
            </a:r>
            <a:r>
              <a:rPr lang="en-US" altLang="zh-CN" smtClean="0">
                <a:sym typeface="Symbol" panose="05050102010706020507" pitchFamily="18" charset="2"/>
              </a:rPr>
              <a:t></a:t>
            </a:r>
            <a:r>
              <a:rPr lang="en-US" altLang="zh-CN" smtClean="0"/>
              <a:t>F</a:t>
            </a:r>
            <a:endParaRPr lang="zh-CN" altLang="en-US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/>
              <a:t>2.</a:t>
            </a:r>
            <a:r>
              <a:rPr lang="zh-CN" altLang="zh-CN" smtClean="0"/>
              <a:t>判断</a:t>
            </a:r>
            <a:r>
              <a:rPr lang="en-US" altLang="zh-CN" smtClean="0">
                <a:sym typeface="Symbol" panose="05050102010706020507" pitchFamily="18" charset="2"/>
              </a:rPr>
              <a:t></a:t>
            </a:r>
            <a:r>
              <a:rPr lang="en-US" altLang="zh-CN" smtClean="0"/>
              <a:t>x(P(x)</a:t>
            </a:r>
            <a:r>
              <a:rPr lang="en-US" altLang="zh-CN" smtClean="0">
                <a:sym typeface="Symbol" panose="05050102010706020507" pitchFamily="18" charset="2"/>
              </a:rPr>
              <a:t></a:t>
            </a:r>
            <a:r>
              <a:rPr lang="en-US" altLang="zh-CN" smtClean="0"/>
              <a:t>P(a))</a:t>
            </a:r>
            <a:r>
              <a:rPr lang="zh-CN" altLang="zh-CN" smtClean="0"/>
              <a:t>和</a:t>
            </a:r>
            <a:r>
              <a:rPr lang="en-US" altLang="zh-CN" smtClean="0">
                <a:sym typeface="Symbol" panose="05050102010706020507" pitchFamily="18" charset="2"/>
              </a:rPr>
              <a:t></a:t>
            </a:r>
            <a:r>
              <a:rPr lang="en-US" altLang="zh-CN" smtClean="0"/>
              <a:t>xP(x)</a:t>
            </a:r>
            <a:r>
              <a:rPr lang="en-US" altLang="zh-CN" smtClean="0">
                <a:sym typeface="Symbol" panose="05050102010706020507" pitchFamily="18" charset="2"/>
              </a:rPr>
              <a:t></a:t>
            </a:r>
            <a:r>
              <a:rPr lang="en-US" altLang="zh-CN" smtClean="0"/>
              <a:t>P(a)</a:t>
            </a:r>
            <a:r>
              <a:rPr lang="zh-CN" altLang="zh-CN" smtClean="0"/>
              <a:t>是否等价。若等价给出证明，若不等价给出反例。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800" dirty="0" smtClean="0"/>
              <a:t>不等价</a:t>
            </a:r>
            <a:r>
              <a:rPr lang="zh-CN" altLang="en-US" sz="2800" dirty="0" smtClean="0"/>
              <a:t>，</a:t>
            </a:r>
            <a:r>
              <a:rPr lang="zh-CN" altLang="zh-CN" sz="2800" dirty="0" smtClean="0"/>
              <a:t>（</a:t>
            </a:r>
            <a:r>
              <a:rPr lang="en-US" altLang="zh-CN" sz="2800" dirty="0" smtClean="0">
                <a:sym typeface="Symbol"/>
              </a:rPr>
              <a:t></a:t>
            </a:r>
            <a:r>
              <a:rPr lang="en-US" altLang="zh-CN" sz="2800" dirty="0" err="1" smtClean="0"/>
              <a:t>xP</a:t>
            </a:r>
            <a:r>
              <a:rPr lang="en-US" altLang="zh-CN" sz="2800" dirty="0" smtClean="0"/>
              <a:t>(x)</a:t>
            </a:r>
            <a:r>
              <a:rPr lang="zh-CN" altLang="zh-CN" sz="2800" dirty="0" smtClean="0"/>
              <a:t>→</a:t>
            </a:r>
            <a:r>
              <a:rPr lang="en-US" altLang="zh-CN" sz="2800" dirty="0" smtClean="0"/>
              <a:t>P(a) </a:t>
            </a:r>
            <a:r>
              <a:rPr lang="zh-CN" altLang="zh-CN" sz="2800" dirty="0" smtClean="0"/>
              <a:t>是恒真公式</a:t>
            </a:r>
            <a:r>
              <a:rPr lang="en-US" altLang="zh-CN" sz="2800" dirty="0" smtClean="0"/>
              <a:t>.</a:t>
            </a:r>
            <a:r>
              <a:rPr lang="zh-CN" altLang="zh-CN" sz="2800" dirty="0" smtClean="0"/>
              <a:t>而</a:t>
            </a:r>
            <a:r>
              <a:rPr lang="en-US" altLang="zh-CN" sz="2800" dirty="0" smtClean="0">
                <a:sym typeface="Symbol"/>
              </a:rPr>
              <a:t></a:t>
            </a:r>
            <a:r>
              <a:rPr lang="en-US" altLang="zh-CN" sz="2800" dirty="0" smtClean="0"/>
              <a:t>x(P(x) </a:t>
            </a:r>
            <a:r>
              <a:rPr lang="en-US" altLang="zh-CN" sz="2800" dirty="0" smtClean="0">
                <a:sym typeface="Symbol"/>
              </a:rPr>
              <a:t></a:t>
            </a:r>
            <a:r>
              <a:rPr lang="en-US" altLang="zh-CN" sz="2800" dirty="0" smtClean="0"/>
              <a:t>P(a))</a:t>
            </a:r>
            <a:r>
              <a:rPr lang="zh-CN" altLang="zh-CN" sz="2800" dirty="0" smtClean="0"/>
              <a:t>不是恒真公式。）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800" dirty="0" smtClean="0"/>
              <a:t>解释</a:t>
            </a:r>
            <a:r>
              <a:rPr lang="en-US" altLang="zh-CN" sz="2800" dirty="0" smtClean="0"/>
              <a:t>I</a:t>
            </a:r>
            <a:r>
              <a:rPr lang="zh-CN" altLang="zh-CN" sz="2800" dirty="0" smtClean="0"/>
              <a:t>为：</a:t>
            </a:r>
            <a:r>
              <a:rPr lang="en-US" altLang="zh-CN" sz="2800" dirty="0" smtClean="0"/>
              <a:t> D={1</a:t>
            </a:r>
            <a:r>
              <a:rPr lang="zh-CN" altLang="zh-CN" sz="2800" dirty="0" smtClean="0"/>
              <a:t>，</a:t>
            </a:r>
            <a:r>
              <a:rPr lang="en-US" altLang="zh-CN" sz="2800" dirty="0" smtClean="0"/>
              <a:t>2}</a:t>
            </a:r>
            <a:endParaRPr lang="zh-CN" altLang="zh-CN" sz="2800" dirty="0" smtClean="0"/>
          </a:p>
          <a:p>
            <a:pPr marL="622300" indent="636588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</a:t>
            </a:r>
            <a:r>
              <a:rPr lang="en-US" altLang="zh-CN" sz="2800" u="sng" dirty="0" smtClean="0"/>
              <a:t>a  </a:t>
            </a:r>
            <a:endParaRPr lang="zh-CN" altLang="zh-CN" sz="2800" dirty="0" smtClean="0"/>
          </a:p>
          <a:p>
            <a:pPr marL="622300" indent="636588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1  </a:t>
            </a:r>
            <a:endParaRPr lang="zh-CN" altLang="zh-CN" sz="2800" dirty="0" smtClean="0"/>
          </a:p>
          <a:p>
            <a:pPr marL="622300" indent="-265113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</a:t>
            </a:r>
            <a:r>
              <a:rPr lang="en-US" altLang="zh-CN" sz="2800" u="sng" dirty="0" smtClean="0"/>
              <a:t>P(1)   P(2)  </a:t>
            </a:r>
            <a:endParaRPr lang="zh-CN" altLang="zh-CN" sz="2800" dirty="0" smtClean="0"/>
          </a:p>
          <a:p>
            <a:pPr marL="622300" indent="-265113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 0       1     </a:t>
            </a:r>
            <a:endParaRPr lang="zh-CN" altLang="zh-CN" sz="2800" dirty="0" smtClean="0"/>
          </a:p>
          <a:p>
            <a:pPr marL="622300" indent="-265113">
              <a:buFont typeface="Wingdings" panose="05000000000000000000" pitchFamily="2" charset="2"/>
              <a:buNone/>
              <a:defRPr/>
            </a:pPr>
            <a:r>
              <a:rPr lang="zh-CN" altLang="zh-CN" sz="2800" dirty="0" smtClean="0"/>
              <a:t>则</a:t>
            </a:r>
            <a:r>
              <a:rPr lang="en-US" altLang="zh-CN" sz="2800" dirty="0" smtClean="0"/>
              <a:t> T</a:t>
            </a:r>
            <a:r>
              <a:rPr lang="en-US" altLang="zh-CN" sz="2800" baseline="-25000" dirty="0" smtClean="0"/>
              <a:t>I</a:t>
            </a:r>
            <a:r>
              <a:rPr lang="en-US" altLang="zh-CN" sz="2800" dirty="0" smtClean="0"/>
              <a:t> (</a:t>
            </a:r>
            <a:r>
              <a:rPr lang="en-US" altLang="zh-CN" sz="2800" dirty="0" smtClean="0">
                <a:sym typeface="Symbol"/>
              </a:rPr>
              <a:t></a:t>
            </a:r>
            <a:r>
              <a:rPr lang="en-US" altLang="zh-CN" sz="2800" dirty="0" smtClean="0"/>
              <a:t>x(P(x) </a:t>
            </a:r>
            <a:r>
              <a:rPr lang="en-US" altLang="zh-CN" sz="2800" dirty="0" smtClean="0">
                <a:sym typeface="Symbol"/>
              </a:rPr>
              <a:t></a:t>
            </a:r>
            <a:r>
              <a:rPr lang="en-US" altLang="zh-CN" sz="2800" dirty="0" smtClean="0"/>
              <a:t>P(a)))</a:t>
            </a:r>
            <a:endParaRPr lang="zh-CN" altLang="zh-CN" sz="2800" dirty="0" smtClean="0"/>
          </a:p>
          <a:p>
            <a:pPr marL="622300" indent="-265113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= T</a:t>
            </a:r>
            <a:r>
              <a:rPr lang="en-US" altLang="zh-CN" sz="2800" baseline="-25000" dirty="0" smtClean="0"/>
              <a:t>I</a:t>
            </a:r>
            <a:r>
              <a:rPr lang="en-US" altLang="zh-CN" sz="2800" dirty="0" smtClean="0"/>
              <a:t> ((P(1) </a:t>
            </a:r>
            <a:r>
              <a:rPr lang="en-US" altLang="zh-CN" sz="2800" dirty="0" smtClean="0">
                <a:sym typeface="Symbol"/>
              </a:rPr>
              <a:t></a:t>
            </a:r>
            <a:r>
              <a:rPr lang="en-US" altLang="zh-CN" sz="2800" dirty="0" smtClean="0"/>
              <a:t>P(1)) </a:t>
            </a:r>
            <a:r>
              <a:rPr lang="en-US" altLang="zh-CN" sz="2800" dirty="0" smtClean="0">
                <a:sym typeface="Symbol"/>
              </a:rPr>
              <a:t></a:t>
            </a:r>
            <a:r>
              <a:rPr lang="en-US" altLang="zh-CN" sz="2800" dirty="0" smtClean="0"/>
              <a:t>(P(2) </a:t>
            </a:r>
            <a:r>
              <a:rPr lang="en-US" altLang="zh-CN" sz="2800" dirty="0" smtClean="0">
                <a:sym typeface="Symbol"/>
              </a:rPr>
              <a:t></a:t>
            </a:r>
            <a:r>
              <a:rPr lang="en-US" altLang="zh-CN" sz="2800" dirty="0" smtClean="0"/>
              <a:t>P(1)))</a:t>
            </a:r>
            <a:endParaRPr lang="zh-CN" altLang="zh-CN" sz="2800" dirty="0" smtClean="0"/>
          </a:p>
          <a:p>
            <a:pPr marL="622300" indent="-265113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  =  1 </a:t>
            </a:r>
            <a:r>
              <a:rPr lang="en-US" altLang="zh-CN" sz="2800" dirty="0" smtClean="0">
                <a:sym typeface="Symbol"/>
              </a:rPr>
              <a:t></a:t>
            </a:r>
            <a:r>
              <a:rPr lang="en-US" altLang="zh-CN" sz="2800" dirty="0" smtClean="0"/>
              <a:t> 0 =  0 </a:t>
            </a:r>
            <a:endParaRPr lang="zh-CN" altLang="zh-CN" sz="28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81000"/>
            <a:ext cx="8610600" cy="6019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 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b&gt;0,a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≤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，则取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a’=-a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，于是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a’≥0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     由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知，对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a’, b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，有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q’, r’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，使得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a’= 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q’b+r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0≤r’＜b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。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于是 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a=-a’=(-q’)b+(-r’)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①若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r’=0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，则取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q=-q’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，有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a=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qb</a:t>
            </a:r>
            <a:endParaRPr lang="zh-CN" altLang="en-US" sz="3300" dirty="0" smtClean="0"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cs typeface="Times New Roman" pitchFamily="18" charset="0"/>
              </a:rPr>
              <a:t>②若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r’≠0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，取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r=b-r’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，则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0&lt;r&lt;b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。于是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a=-a’=(-q’)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b+r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-b=(-q’-1)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b+r</a:t>
            </a:r>
            <a:endParaRPr lang="en-US" altLang="zh-CN" sz="33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kumimoji="0"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取</a:t>
            </a:r>
            <a:r>
              <a:rPr kumimoji="0"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=-q’-1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，有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a=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qb+r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＜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＜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|b|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=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  <a:endParaRPr lang="en-US" altLang="zh-CN" sz="33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BABAB-6B16-4486-95A3-A7028FC7F500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57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定理5.1.1 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763000" cy="53340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）若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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0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，而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任意，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则取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b’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=- b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，于是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b’ &gt;0 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由(1)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(2)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知，存在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q’，r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’，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使得  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a=q’b’+r’，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0≤r’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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b’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|b|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即 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a=q’(-b)+r’=(-q’)b + r’，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0≤r’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|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b| </a:t>
            </a:r>
            <a:endParaRPr lang="zh-CN" altLang="en-US" sz="33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故取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q=-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q’，r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=r’，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则得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a=qb+r，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0≤r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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|b|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综合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(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)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(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)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对任意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 (b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0)，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都有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q，r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使得</a:t>
            </a:r>
            <a:b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		a=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qb+r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0≤r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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|b|  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sym typeface="Symbol" pitchFamily="18" charset="2"/>
              </a:rPr>
              <a:t>……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  <a:sym typeface="Symbol" pitchFamily="18" charset="2"/>
              </a:rPr>
              <a:t>……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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33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33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BABAB-6B16-4486-95A3-A7028FC7F500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定理5.1.1</a:t>
            </a:r>
            <a:r>
              <a:rPr lang="zh-CN" altLang="en-US" dirty="0" smtClean="0">
                <a:latin typeface="+mj-ea"/>
              </a:rPr>
              <a:t>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55148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（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二）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的唯一性。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设另有一对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q’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r’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满足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a=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q’b+r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’  0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r’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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|b|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sym typeface="Symbol" pitchFamily="18" charset="2"/>
              </a:rPr>
              <a:t>……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cs typeface="Times New Roman" pitchFamily="18" charset="0"/>
                <a:sym typeface="Symbol" pitchFamily="18" charset="2"/>
              </a:rPr>
              <a:t>……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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则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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 -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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得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r’-r=(q-q’)b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从而有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b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|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r’-r|=|q-q’||b|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。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注意到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|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r’-r|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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|b|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而</a:t>
            </a:r>
            <a:b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</a:b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|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q-q’|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为整数，所以必有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|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q-q’|=0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从而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|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r’-r|=0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。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即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q=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q’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，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=r’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。</a:t>
            </a:r>
            <a:b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</a:b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 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所以，唯一性成立。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endParaRPr lang="en-US" altLang="zh-CN" sz="36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CN" altLang="en-US" sz="36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BABAB-6B16-4486-95A3-A7028FC7F50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4" name="右箭头 3">
            <a:hlinkClick r:id="rId3" action="ppaction://hlinksldjump"/>
          </p:cNvPr>
          <p:cNvSpPr/>
          <p:nvPr/>
        </p:nvSpPr>
        <p:spPr bwMode="auto">
          <a:xfrm flipH="1" flipV="1">
            <a:off x="381000" y="6095999"/>
            <a:ext cx="381000" cy="45719"/>
          </a:xfrm>
          <a:prstGeom prst="rightArrow">
            <a:avLst/>
          </a:prstGeom>
          <a:solidFill>
            <a:schemeClr val="accent1"/>
          </a:solidFill>
          <a:ln w="762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dirty="0" smtClean="0">
                <a:latin typeface="Times New Roman" panose="02020603050405020304" pitchFamily="18" charset="0"/>
              </a:rPr>
              <a:t>由整除的定义，易得如下推论：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dirty="0" err="1" smtClean="0">
                <a:latin typeface="Times New Roman" panose="02020603050405020304" pitchFamily="18" charset="0"/>
              </a:rPr>
              <a:t>b|a</a:t>
            </a:r>
            <a:r>
              <a:rPr lang="en-US" altLang="zh-CN" sz="3600" dirty="0" smtClean="0">
                <a:latin typeface="宋体" panose="02010600030101010101" pitchFamily="2" charset="-122"/>
              </a:rPr>
              <a:t>，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(b</a:t>
            </a:r>
            <a:r>
              <a:rPr lang="en-US" altLang="zh-CN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0) </a:t>
            </a:r>
            <a:r>
              <a:rPr lang="zh-CN" altLang="en-US" sz="3600" dirty="0" smtClean="0">
                <a:latin typeface="宋体" panose="02010600030101010101" pitchFamily="2" charset="-122"/>
              </a:rPr>
              <a:t>当且仅当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dirty="0" smtClean="0">
                <a:latin typeface="宋体" panose="02010600030101010101" pitchFamily="2" charset="-122"/>
              </a:rPr>
              <a:t>被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600" dirty="0" smtClean="0">
                <a:latin typeface="宋体" panose="02010600030101010101" pitchFamily="2" charset="-122"/>
              </a:rPr>
              <a:t>除（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或者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除以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b,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dirty="0" smtClean="0">
                <a:latin typeface="Times New Roman" panose="02020603050405020304" pitchFamily="18" charset="0"/>
              </a:rPr>
              <a:t>或者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除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）</a:t>
            </a:r>
            <a:r>
              <a:rPr lang="zh-CN" altLang="en-US" sz="3600" dirty="0" smtClean="0">
                <a:latin typeface="宋体" panose="02010600030101010101" pitchFamily="2" charset="-122"/>
              </a:rPr>
              <a:t>的余数为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600" dirty="0" smtClean="0">
                <a:latin typeface="宋体" panose="02010600030101010101" pitchFamily="2" charset="-122"/>
              </a:rPr>
              <a:t>。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/>
              <a:t>推论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性质1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3300" u="sng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3300" u="sng" dirty="0" err="1" smtClean="0">
                <a:latin typeface="Times New Roman" panose="02020603050405020304" pitchFamily="18" charset="0"/>
              </a:rPr>
              <a:t>a|b，b|c</a:t>
            </a:r>
            <a:r>
              <a:rPr lang="en-US" altLang="zh-CN" sz="3300" u="sng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300" u="sng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3300" u="sng" dirty="0" err="1" smtClean="0">
                <a:latin typeface="Times New Roman" panose="02020603050405020304" pitchFamily="18" charset="0"/>
              </a:rPr>
              <a:t>a|c</a:t>
            </a:r>
            <a:endParaRPr lang="en-US" altLang="zh-CN" sz="3300" u="sng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证明：因为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a|b，b|c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故有整数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d，e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使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b=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ad，c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=be，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因之，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c=a(de)。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de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是整数，所以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a|c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性质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3300" u="sng" dirty="0" smtClean="0">
                <a:latin typeface="宋体" panose="02010600030101010101" pitchFamily="2" charset="-122"/>
              </a:rPr>
              <a:t>若</a:t>
            </a:r>
            <a:r>
              <a:rPr lang="en-US" altLang="zh-CN" sz="3300" u="sng" dirty="0" err="1" smtClean="0">
                <a:latin typeface="Times New Roman" panose="02020603050405020304" pitchFamily="18" charset="0"/>
              </a:rPr>
              <a:t>a|b</a:t>
            </a:r>
            <a:r>
              <a:rPr lang="en-US" altLang="zh-CN" sz="3300" u="sng" dirty="0" smtClean="0">
                <a:latin typeface="宋体" panose="02010600030101010101" pitchFamily="2" charset="-122"/>
              </a:rPr>
              <a:t>，</a:t>
            </a:r>
            <a:r>
              <a:rPr lang="zh-CN" altLang="en-US" sz="3300" u="sng" dirty="0" smtClean="0">
                <a:latin typeface="宋体" panose="02010600030101010101" pitchFamily="2" charset="-122"/>
              </a:rPr>
              <a:t>则</a:t>
            </a:r>
            <a:r>
              <a:rPr lang="en-US" altLang="zh-CN" sz="3300" u="sng" dirty="0" err="1" smtClean="0">
                <a:latin typeface="Times New Roman" panose="02020603050405020304" pitchFamily="18" charset="0"/>
              </a:rPr>
              <a:t>a|bc</a:t>
            </a:r>
            <a:endParaRPr lang="en-US" altLang="zh-CN" sz="3300" u="sng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宋体" panose="02010600030101010101" pitchFamily="2" charset="-122"/>
              </a:rPr>
              <a:t>证明：由定义知，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b|bc</a:t>
            </a:r>
            <a:r>
              <a:rPr lang="en-US" altLang="zh-CN" sz="3300" dirty="0" smtClean="0">
                <a:latin typeface="宋体" panose="02010600030101010101" pitchFamily="2" charset="-122"/>
              </a:rPr>
              <a:t>。</a:t>
            </a:r>
            <a:r>
              <a:rPr lang="zh-CN" altLang="en-US" sz="3300" dirty="0" smtClean="0">
                <a:latin typeface="宋体" panose="02010600030101010101" pitchFamily="2" charset="-122"/>
              </a:rPr>
              <a:t>今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a|b</a:t>
            </a:r>
            <a:r>
              <a:rPr lang="en-US" altLang="zh-CN" sz="3300" dirty="0" smtClean="0">
                <a:latin typeface="宋体" panose="02010600030101010101" pitchFamily="2" charset="-122"/>
              </a:rPr>
              <a:t>，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宋体" panose="02010600030101010101" pitchFamily="2" charset="-122"/>
              </a:rPr>
              <a:t>      故由性质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300" dirty="0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a|bc</a:t>
            </a:r>
            <a:endParaRPr lang="zh-CN" altLang="en-US" sz="3300" u="sng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645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整除的基本性质 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91DDE7-A182-4421-84B3-DA62D71C40E7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762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Designs\Network Blitz.pot</Template>
  <TotalTime>5776</TotalTime>
  <Words>3450</Words>
  <Application>Microsoft Office PowerPoint</Application>
  <PresentationFormat>全屏显示(4:3)</PresentationFormat>
  <Paragraphs>329</Paragraphs>
  <Slides>46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黑体</vt:lpstr>
      <vt:lpstr>华文新魏</vt:lpstr>
      <vt:lpstr>宋体</vt:lpstr>
      <vt:lpstr>Arial</vt:lpstr>
      <vt:lpstr>Arial Black</vt:lpstr>
      <vt:lpstr>Symbol</vt:lpstr>
      <vt:lpstr>Times New Roman</vt:lpstr>
      <vt:lpstr>Wingdings</vt:lpstr>
      <vt:lpstr>Network Blitz</vt:lpstr>
      <vt:lpstr>2_Network Blitz</vt:lpstr>
      <vt:lpstr>Equation</vt:lpstr>
      <vt:lpstr>Equation.3</vt:lpstr>
      <vt:lpstr>公式</vt:lpstr>
      <vt:lpstr>第五章  数论基础 </vt:lpstr>
      <vt:lpstr>第五章    数论基础 </vt:lpstr>
      <vt:lpstr>PowerPoint 演示文稿</vt:lpstr>
      <vt:lpstr>定理5.1.1 </vt:lpstr>
      <vt:lpstr>PowerPoint 演示文稿</vt:lpstr>
      <vt:lpstr>定理5.1.1 </vt:lpstr>
      <vt:lpstr>定理5.1.1 </vt:lpstr>
      <vt:lpstr>推论</vt:lpstr>
      <vt:lpstr>整除的基本性质 </vt:lpstr>
      <vt:lpstr>整除的基本性质 </vt:lpstr>
      <vt:lpstr>整除的基本性质 </vt:lpstr>
      <vt:lpstr>例5.1.1</vt:lpstr>
      <vt:lpstr>整除的基本性质 </vt:lpstr>
      <vt:lpstr>整除的基本性质 </vt:lpstr>
      <vt:lpstr>整除的基本性质 </vt:lpstr>
      <vt:lpstr>PowerPoint 演示文稿</vt:lpstr>
      <vt:lpstr>5.1.2  辗转相除 </vt:lpstr>
      <vt:lpstr>5.1.2  辗转相除 </vt:lpstr>
      <vt:lpstr>PowerPoint 演示文稿</vt:lpstr>
      <vt:lpstr>PowerPoint 演示文稿</vt:lpstr>
      <vt:lpstr>定理5.1.3 </vt:lpstr>
      <vt:lpstr>定理5.1.3 </vt:lpstr>
      <vt:lpstr>定理5.1.3 </vt:lpstr>
      <vt:lpstr>定理5.1.3 </vt:lpstr>
      <vt:lpstr>定理5.1.3 </vt:lpstr>
      <vt:lpstr>定理5.1.3 </vt:lpstr>
      <vt:lpstr>定理5.1.3 </vt:lpstr>
      <vt:lpstr>定理5.1.3 </vt:lpstr>
      <vt:lpstr>定理5.1.3 </vt:lpstr>
      <vt:lpstr>定理5.1.3 </vt:lpstr>
      <vt:lpstr>定理5.1.3 </vt:lpstr>
      <vt:lpstr>定理5.1.3 </vt:lpstr>
      <vt:lpstr>定理5.1.3 </vt:lpstr>
      <vt:lpstr>小结</vt:lpstr>
      <vt:lpstr>求301和133的最高公因数并表为它们的倍数和。</vt:lpstr>
      <vt:lpstr>求301和133的最高公因数并表为它们的倍数和。</vt:lpstr>
      <vt:lpstr>PowerPoint 演示文稿</vt:lpstr>
      <vt:lpstr>PowerPoint 演示文稿</vt:lpstr>
      <vt:lpstr>练习：</vt:lpstr>
      <vt:lpstr>PowerPoint 演示文稿</vt:lpstr>
      <vt:lpstr>PowerPoint 演示文稿</vt:lpstr>
      <vt:lpstr>练习（简答题）：</vt:lpstr>
      <vt:lpstr>PowerPoint 演示文稿</vt:lpstr>
      <vt:lpstr>PowerPoint 演示文稿</vt:lpstr>
      <vt:lpstr>PowerPoint 演示文稿</vt:lpstr>
      <vt:lpstr>PowerPoint 演示文稿</vt:lpstr>
    </vt:vector>
  </TitlesOfParts>
  <Company>jlu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图与网络</dc:title>
  <dc:creator>ouyang</dc:creator>
  <cp:lastModifiedBy>Windows 用户</cp:lastModifiedBy>
  <cp:revision>499</cp:revision>
  <cp:lastPrinted>1601-01-01T00:00:00Z</cp:lastPrinted>
  <dcterms:created xsi:type="dcterms:W3CDTF">2002-08-29T00:33:30Z</dcterms:created>
  <dcterms:modified xsi:type="dcterms:W3CDTF">2022-05-24T05:26:28Z</dcterms:modified>
</cp:coreProperties>
</file>