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515" r:id="rId2"/>
    <p:sldMasterId id="2147484528" r:id="rId3"/>
  </p:sldMasterIdLst>
  <p:notesMasterIdLst>
    <p:notesMasterId r:id="rId60"/>
  </p:notesMasterIdLst>
  <p:handoutMasterIdLst>
    <p:handoutMasterId r:id="rId61"/>
  </p:handoutMasterIdLst>
  <p:sldIdLst>
    <p:sldId id="259" r:id="rId4"/>
    <p:sldId id="365" r:id="rId5"/>
    <p:sldId id="366" r:id="rId6"/>
    <p:sldId id="260" r:id="rId7"/>
    <p:sldId id="346" r:id="rId8"/>
    <p:sldId id="261" r:id="rId9"/>
    <p:sldId id="347" r:id="rId10"/>
    <p:sldId id="348" r:id="rId11"/>
    <p:sldId id="357" r:id="rId12"/>
    <p:sldId id="379" r:id="rId13"/>
    <p:sldId id="465" r:id="rId14"/>
    <p:sldId id="358" r:id="rId15"/>
    <p:sldId id="349" r:id="rId16"/>
    <p:sldId id="350" r:id="rId17"/>
    <p:sldId id="447" r:id="rId18"/>
    <p:sldId id="351" r:id="rId19"/>
    <p:sldId id="352" r:id="rId20"/>
    <p:sldId id="316" r:id="rId21"/>
    <p:sldId id="353" r:id="rId22"/>
    <p:sldId id="359" r:id="rId23"/>
    <p:sldId id="317" r:id="rId24"/>
    <p:sldId id="463" r:id="rId25"/>
    <p:sldId id="360" r:id="rId26"/>
    <p:sldId id="298" r:id="rId27"/>
    <p:sldId id="340" r:id="rId28"/>
    <p:sldId id="318" r:id="rId29"/>
    <p:sldId id="370" r:id="rId30"/>
    <p:sldId id="319" r:id="rId31"/>
    <p:sldId id="385" r:id="rId32"/>
    <p:sldId id="386" r:id="rId33"/>
    <p:sldId id="387" r:id="rId34"/>
    <p:sldId id="388" r:id="rId35"/>
    <p:sldId id="389" r:id="rId36"/>
    <p:sldId id="390" r:id="rId37"/>
    <p:sldId id="320" r:id="rId38"/>
    <p:sldId id="321" r:id="rId39"/>
    <p:sldId id="362" r:id="rId40"/>
    <p:sldId id="354" r:id="rId41"/>
    <p:sldId id="355" r:id="rId42"/>
    <p:sldId id="361" r:id="rId43"/>
    <p:sldId id="383" r:id="rId44"/>
    <p:sldId id="363" r:id="rId45"/>
    <p:sldId id="454" r:id="rId46"/>
    <p:sldId id="455" r:id="rId47"/>
    <p:sldId id="456" r:id="rId48"/>
    <p:sldId id="457" r:id="rId49"/>
    <p:sldId id="466" r:id="rId50"/>
    <p:sldId id="467" r:id="rId51"/>
    <p:sldId id="449" r:id="rId52"/>
    <p:sldId id="462" r:id="rId53"/>
    <p:sldId id="458" r:id="rId54"/>
    <p:sldId id="459" r:id="rId55"/>
    <p:sldId id="460" r:id="rId56"/>
    <p:sldId id="461" r:id="rId57"/>
    <p:sldId id="450" r:id="rId58"/>
    <p:sldId id="451" r:id="rId5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0000"/>
    <a:srgbClr val="FFFF00"/>
    <a:srgbClr val="FFFF66"/>
    <a:srgbClr val="40E2F8"/>
    <a:srgbClr val="DFEF49"/>
    <a:srgbClr val="FB4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8762" autoAdjust="0"/>
    <p:restoredTop sz="77168" autoAdjust="0"/>
  </p:normalViewPr>
  <p:slideViewPr>
    <p:cSldViewPr>
      <p:cViewPr varScale="1">
        <p:scale>
          <a:sx n="78" d="100"/>
          <a:sy n="78" d="100"/>
        </p:scale>
        <p:origin x="18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6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6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0C8AE61-D27B-4AFF-8942-94FEFA4578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614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0A2B9BE-D18A-4A54-BE03-41A4BCEEBE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78398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653E240-BD25-44D4-B703-5F79B4D4E28F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6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8347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95C82A-FB44-4D5F-B2D2-80D7A23F3279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18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defRPr/>
            </a:pPr>
            <a:endParaRPr lang="zh-CN" altLang="en-US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2150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CC5981A-02C2-4376-B396-4690D77F3D6B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19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defRPr/>
            </a:pPr>
            <a:endParaRPr lang="zh-CN" altLang="en-US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2975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59DD803-32B6-44C8-9AF0-E6C9C9089EDA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7273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27EFFF1-53CE-4BD4-8FC4-3E9B453BA810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21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defRPr/>
            </a:pPr>
            <a:endParaRPr lang="zh-CN" altLang="en-US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3691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F4ECFA5-CEDE-4D7E-A617-8F45666C018C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zh-CN" altLang="en-US"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性质4是说整数的加、减和乘运算诱导了剩余类之间的加、减和乘运算，剩余类之间的加、减和乘运算与在剩余类中所选的哪个元素为代表元素无关。这将在抽象代数的商空间章节中进行讨论。</a:t>
            </a:r>
          </a:p>
          <a:p>
            <a:pPr eaLnBrk="1" hangingPunct="1">
              <a:defRPr/>
            </a:pPr>
            <a:r>
              <a:rPr lang="zh-CN" altLang="en-US"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由性质4，在一个合同式中可以移项，比方，由</a:t>
            </a:r>
            <a:r>
              <a:rPr lang="en-US" altLang="zh-CN"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a+b</a:t>
            </a:r>
            <a:r>
              <a:rPr lang="en-US" altLang="zh-CN"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zh-CN"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c(mod m)</a:t>
            </a:r>
            <a:r>
              <a:rPr lang="zh-CN" altLang="en-US"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可以推出</a:t>
            </a:r>
            <a:r>
              <a:rPr lang="en-US" altLang="zh-CN"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zh-CN"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c-b(mod m)。</a:t>
            </a:r>
            <a:r>
              <a:rPr lang="zh-CN" altLang="en-US"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事实上，由</a:t>
            </a:r>
            <a:r>
              <a:rPr lang="en-US" altLang="zh-CN"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a+b</a:t>
            </a:r>
            <a:r>
              <a:rPr lang="en-US" altLang="zh-CN"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zh-CN"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c(mod m)</a:t>
            </a:r>
            <a:r>
              <a:rPr lang="zh-CN" altLang="en-US"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和-</a:t>
            </a:r>
            <a:r>
              <a:rPr lang="en-US" altLang="zh-CN"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zh-CN"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-b(mod m) </a:t>
            </a:r>
            <a:r>
              <a:rPr lang="zh-CN" altLang="en-US"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得</a:t>
            </a:r>
            <a:r>
              <a:rPr lang="en-US" altLang="zh-CN"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a+b-b</a:t>
            </a:r>
            <a:r>
              <a:rPr lang="en-US" altLang="zh-CN"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zh-CN"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c-b(mod m)，</a:t>
            </a:r>
            <a:r>
              <a:rPr lang="zh-CN" altLang="en-US"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即 </a:t>
            </a:r>
            <a:r>
              <a:rPr lang="en-US" altLang="zh-CN"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zh-CN"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c-b(mod m)。</a:t>
            </a:r>
            <a:r>
              <a:rPr lang="zh-CN" altLang="en-US" sz="1400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即下述两条性质成立。 </a:t>
            </a:r>
          </a:p>
          <a:p>
            <a:pPr eaLnBrk="1" hangingPunct="1">
              <a:defRPr/>
            </a:pPr>
            <a:endParaRPr lang="zh-CN" altLang="en-US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0952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C088278-DEB1-40AC-819C-94A0022D58C3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8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algn="just" eaLnBrk="1" hangingPunct="1">
              <a:defRPr/>
            </a:pP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这些都和相等的性质相同，但对于数的相等，我们还有消去律：若</a:t>
            </a:r>
            <a:r>
              <a:rPr lang="en-US" altLang="zh-CN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c</a:t>
            </a:r>
            <a:r>
              <a:rPr lang="en-US" altLang="zh-CN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0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而</a:t>
            </a:r>
            <a:r>
              <a:rPr lang="en-US" altLang="zh-CN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ac=bc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</a:t>
            </a:r>
            <a:r>
              <a:rPr lang="en-US" altLang="zh-CN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a=b</a:t>
            </a:r>
            <a:r>
              <a:rPr lang="en-US" altLang="zh-CN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这对合同并不普遍成立，例如，虽然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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0(</a:t>
            </a:r>
            <a:r>
              <a:rPr lang="en-US" altLang="zh-CN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mod 6)</a:t>
            </a:r>
            <a:r>
              <a:rPr lang="en-US" altLang="zh-CN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却不能从合同式</a:t>
            </a:r>
            <a:endParaRPr lang="zh-CN" altLang="en-US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algn="ctr" eaLnBrk="1" hangingPunct="1">
              <a:defRPr/>
            </a:pP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8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14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mod 6</a:t>
            </a:r>
            <a:r>
              <a:rPr lang="en-US" altLang="zh-CN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</a:t>
            </a:r>
            <a:endParaRPr lang="en-US" altLang="zh-CN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eaLnBrk="1" hangingPunct="1">
              <a:defRPr/>
            </a:pP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的两边消去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得出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4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7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mod 6</a:t>
            </a:r>
            <a:r>
              <a:rPr lang="en-US" altLang="zh-CN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）。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但是，下列两个事实成立：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8711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6194C32-0E84-4741-9FEA-918B996804A9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9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这些都和相等的性质相同，但对于数的相等，我们还有消去律：若</a:t>
            </a:r>
            <a:r>
              <a:rPr lang="en-US" altLang="zh-CN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c</a:t>
            </a:r>
            <a:r>
              <a:rPr lang="en-US" altLang="zh-CN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0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而</a:t>
            </a:r>
            <a:r>
              <a:rPr lang="en-US" altLang="zh-CN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ac=bc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</a:t>
            </a:r>
            <a:r>
              <a:rPr lang="en-US" altLang="zh-CN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a=b</a:t>
            </a:r>
            <a:r>
              <a:rPr lang="en-US" altLang="zh-CN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这对合同并不普遍成立，例如，虽然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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0(</a:t>
            </a:r>
            <a:r>
              <a:rPr lang="en-US" altLang="zh-CN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mod 6)</a:t>
            </a:r>
            <a:r>
              <a:rPr lang="en-US" altLang="zh-CN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却不能从合同式</a:t>
            </a:r>
            <a:endParaRPr lang="zh-CN" altLang="en-US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algn="ctr" eaLnBrk="1" hangingPunct="1">
              <a:defRPr/>
            </a:pP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8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14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mod 6</a:t>
            </a:r>
            <a:r>
              <a:rPr lang="en-US" altLang="zh-CN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</a:t>
            </a:r>
            <a:endParaRPr lang="en-US" altLang="zh-CN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eaLnBrk="1" hangingPunct="1">
              <a:defRPr/>
            </a:pP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的两边消去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得出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4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7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mod 6</a:t>
            </a:r>
            <a:r>
              <a:rPr lang="en-US" altLang="zh-CN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）。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但是，下列两个事实成立：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354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039061A-26C6-4BC3-848E-5A2268147771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12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这些都和相等的性质相同，但对于数的相等，我们还有消去律：若</a:t>
            </a:r>
            <a:r>
              <a:rPr lang="en-US" altLang="zh-CN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c</a:t>
            </a:r>
            <a:r>
              <a:rPr lang="en-US" altLang="zh-CN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0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而</a:t>
            </a:r>
            <a:r>
              <a:rPr lang="en-US" altLang="zh-CN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ac=bc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</a:t>
            </a:r>
            <a:r>
              <a:rPr lang="en-US" altLang="zh-CN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a=b</a:t>
            </a:r>
            <a:r>
              <a:rPr lang="en-US" altLang="zh-CN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这对合同并不普遍成立，例如，虽然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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0(</a:t>
            </a:r>
            <a:r>
              <a:rPr lang="en-US" altLang="zh-CN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mod 6)</a:t>
            </a:r>
            <a:r>
              <a:rPr lang="en-US" altLang="zh-CN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却不能从合同式</a:t>
            </a:r>
            <a:endParaRPr lang="zh-CN" altLang="en-US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algn="ctr" eaLnBrk="1" hangingPunct="1">
              <a:defRPr/>
            </a:pP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8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14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mod 6</a:t>
            </a:r>
            <a:r>
              <a:rPr lang="en-US" altLang="zh-CN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</a:t>
            </a:r>
            <a:endParaRPr lang="en-US" altLang="zh-CN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eaLnBrk="1" hangingPunct="1">
              <a:defRPr/>
            </a:pP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的两边消去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得出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4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7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mod 6</a:t>
            </a:r>
            <a:r>
              <a:rPr lang="en-US" altLang="zh-CN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）。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但是，下列两个事实成立：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9706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7060442-EB48-4380-AB3E-362EF3B1CB51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13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algn="ctr" eaLnBrk="1" hangingPunct="1">
              <a:defRPr/>
            </a:pPr>
            <a:endParaRPr lang="zh-CN" altLang="en-US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1839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F371401-299E-41E7-979E-A63EEA6FECC2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14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algn="just" eaLnBrk="1" hangingPunct="1">
              <a:defRPr/>
            </a:pPr>
            <a:endParaRPr lang="zh-CN" altLang="en-US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6532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E9A412F-1FBB-44CD-ADD6-5FC78530F9E9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16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algn="just" eaLnBrk="1" hangingPunct="1">
              <a:defRPr/>
            </a:pP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这些都和相等的性质相同，但对于数的相等，我们还有消去律：若</a:t>
            </a:r>
            <a:r>
              <a:rPr lang="en-US" altLang="zh-CN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c</a:t>
            </a:r>
            <a:r>
              <a:rPr lang="en-US" altLang="zh-CN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0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而</a:t>
            </a:r>
            <a:r>
              <a:rPr lang="en-US" altLang="zh-CN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ac=bc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则</a:t>
            </a:r>
            <a:r>
              <a:rPr lang="en-US" altLang="zh-CN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a=b</a:t>
            </a:r>
            <a:r>
              <a:rPr lang="en-US" altLang="zh-CN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。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这对合同并不普遍成立，例如，虽然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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0(</a:t>
            </a:r>
            <a:r>
              <a:rPr lang="en-US" altLang="zh-CN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mod 6)</a:t>
            </a:r>
            <a:r>
              <a:rPr lang="en-US" altLang="zh-CN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，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却不能从合同式</a:t>
            </a:r>
            <a:endParaRPr lang="zh-CN" altLang="en-US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algn="ctr" eaLnBrk="1" hangingPunct="1">
              <a:defRPr/>
            </a:pP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8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14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mod 6</a:t>
            </a:r>
            <a:r>
              <a:rPr lang="en-US" altLang="zh-CN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</a:t>
            </a:r>
            <a:endParaRPr lang="en-US" altLang="zh-CN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  <a:p>
            <a:pPr eaLnBrk="1" hangingPunct="1">
              <a:defRPr/>
            </a:pP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的两边消去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2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得出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4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7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mod 6</a:t>
            </a:r>
            <a:r>
              <a:rPr lang="en-US" altLang="zh-CN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）。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但是，下列两个事实成立：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9206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5A73099-6DCA-4185-B456-5625BBAC4FB2}" type="slidenum">
              <a:rPr lang="zh-CN" alt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17</a:t>
            </a:fld>
            <a:endParaRPr lang="en-US" altLang="zh-CN" smtClean="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algn="just" eaLnBrk="1" hangingPunct="1">
              <a:defRPr/>
            </a:pPr>
            <a:endParaRPr lang="zh-CN" altLang="en-US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5098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78 h 4320"/>
                <a:gd name="T2" fmla="*/ 1737 w 1737"/>
                <a:gd name="T3" fmla="*/ 448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7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26 h 4320"/>
                <a:gd name="T2" fmla="*/ 1737 w 1737"/>
                <a:gd name="T3" fmla="*/ 443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26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379 h 4420"/>
                <a:gd name="T2" fmla="*/ 1739 w 1739"/>
                <a:gd name="T3" fmla="*/ 3383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379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57 h 4338"/>
                <a:gd name="T4" fmla="*/ 2080 w 2080"/>
                <a:gd name="T5" fmla="*/ 4157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88F0B-2D1D-42E7-91AB-C9DE981046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7331699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74E1B-C86C-4537-8795-3D29684137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5230760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1674A-2111-42B4-82D2-D4A1ACFBF5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8561105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D803BA-B1C9-40B9-AC7B-16641ACB16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6005423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78 h 4320"/>
                <a:gd name="T2" fmla="*/ 1737 w 1737"/>
                <a:gd name="T3" fmla="*/ 448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7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26 h 4320"/>
                <a:gd name="T2" fmla="*/ 1737 w 1737"/>
                <a:gd name="T3" fmla="*/ 443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26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379 h 4420"/>
                <a:gd name="T2" fmla="*/ 1739 w 1739"/>
                <a:gd name="T3" fmla="*/ 3383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379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57 h 4338"/>
                <a:gd name="T4" fmla="*/ 2080 w 2080"/>
                <a:gd name="T5" fmla="*/ 4157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88F0B-2D1D-42E7-91AB-C9DE981046B3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459486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9844D-A25C-4009-8833-9D26AB0E3B80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837724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4D63B-ABD9-4631-8BB8-11483DC74A65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588312"/>
      </p:ext>
    </p:extLst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17D1C-5BA7-4797-8C5A-3A658D2D7F77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868446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75A9D-FCD7-476C-BB9A-CE21B031C5A9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959297"/>
      </p:ext>
    </p:extLst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EB8AA-03DB-429F-9A06-62F6C4D4DA17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5988874"/>
      </p:ext>
    </p:extLst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67134-5EBA-4C11-AFF4-20885939E9D0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030225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9844D-A25C-4009-8833-9D26AB0E3B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170797"/>
      </p:ext>
    </p:extLst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6C6B2-0602-4FB9-ADAE-1C4EA594C6F2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882479"/>
      </p:ext>
    </p:extLst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BEFC3-E3DC-4160-9C55-55A9E8E8601D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753208"/>
      </p:ext>
    </p:extLst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74E1B-C86C-4537-8795-3D2968413778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40136"/>
      </p:ext>
    </p:extLst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1674A-2111-42B4-82D2-D4A1ACFBF5E9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149162"/>
      </p:ext>
    </p:extLst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D803BA-B1C9-40B9-AC7B-16641ACB16C5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353617"/>
      </p:ext>
    </p:extLst>
  </p:cSld>
  <p:clrMapOvr>
    <a:masterClrMapping/>
  </p:clrMapOvr>
  <p:transition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00 h 4320"/>
                <a:gd name="T2" fmla="*/ 1737 w 1737"/>
                <a:gd name="T3" fmla="*/ 4411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0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72 h 4320"/>
                <a:gd name="T2" fmla="*/ 1737 w 1737"/>
                <a:gd name="T3" fmla="*/ 438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7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823 h 4420"/>
                <a:gd name="T2" fmla="*/ 1739 w 1739"/>
                <a:gd name="T3" fmla="*/ 3827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82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240 h 4338"/>
                <a:gd name="T4" fmla="*/ 2080 w 2080"/>
                <a:gd name="T5" fmla="*/ 424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F83B0-4BB2-4968-A42B-D8E9FA6CC791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870269"/>
      </p:ext>
    </p:extLst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A996A-08BB-4328-ACAE-F1CFBB5EBFAD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293473"/>
      </p:ext>
    </p:extLst>
  </p:cSld>
  <p:clrMapOvr>
    <a:masterClrMapping/>
  </p:clrMapOvr>
  <p:transition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0780B-450E-4958-B51F-C45036BAD4AF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717496"/>
      </p:ext>
    </p:extLst>
  </p:cSld>
  <p:clrMapOvr>
    <a:masterClrMapping/>
  </p:clrMapOvr>
  <p:transition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380DB8-AB20-47A1-A0C1-874C418ADB29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328386"/>
      </p:ext>
    </p:extLst>
  </p:cSld>
  <p:clrMapOvr>
    <a:masterClrMapping/>
  </p:clrMapOvr>
  <p:transition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20C9B-8934-4CAF-93E7-3E376E40DC19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539334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4D63B-ABD9-4631-8BB8-11483DC74A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583392"/>
      </p:ext>
    </p:extLst>
  </p:cSld>
  <p:clrMapOvr>
    <a:masterClrMapping/>
  </p:clrMapOvr>
  <p:transition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4EA36-D378-4F2F-B6B1-955E4236C408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78049"/>
      </p:ext>
    </p:extLst>
  </p:cSld>
  <p:clrMapOvr>
    <a:masterClrMapping/>
  </p:clrMapOvr>
  <p:transition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93726-EE10-4BAA-B349-5E47FF545891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395551"/>
      </p:ext>
    </p:extLst>
  </p:cSld>
  <p:clrMapOvr>
    <a:masterClrMapping/>
  </p:clrMapOvr>
  <p:transition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8B248-4B31-454C-9864-6B8C96633161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930768"/>
      </p:ext>
    </p:extLst>
  </p:cSld>
  <p:clrMapOvr>
    <a:masterClrMapping/>
  </p:clrMapOvr>
  <p:transition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E765F-7F8B-4CCB-B3C2-26265BBAA452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89983"/>
      </p:ext>
    </p:extLst>
  </p:cSld>
  <p:clrMapOvr>
    <a:masterClrMapping/>
  </p:clrMapOvr>
  <p:transition>
    <p:rand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AEA6A8-CCF0-49DA-86AF-86E6AA87C148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113639"/>
      </p:ext>
    </p:extLst>
  </p:cSld>
  <p:clrMapOvr>
    <a:masterClrMapping/>
  </p:clrMapOvr>
  <p:transition>
    <p:rand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E265A-0A47-465D-A508-FEC7E16D22B9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854200"/>
      </p:ext>
    </p:extLst>
  </p:cSld>
  <p:clrMapOvr>
    <a:masterClrMapping/>
  </p:clrMapOvr>
  <p:transition>
    <p:rand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F56C3-9FBD-4DDB-AAB1-A2461EF3BD86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594277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17D1C-5BA7-4797-8C5A-3A658D2D7F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0768430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75A9D-FCD7-476C-BB9A-CE21B031C5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6481308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EB8AA-03DB-429F-9A06-62F6C4D4DA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1797943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67134-5EBA-4C11-AFF4-20885939E9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6631628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6C6B2-0602-4FB9-ADAE-1C4EA594C6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608770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BEFC3-E3DC-4160-9C55-55A9E8E860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0708095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78 h 4320"/>
                <a:gd name="T2" fmla="*/ 1737 w 1737"/>
                <a:gd name="T3" fmla="*/ 448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7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26 h 4320"/>
                <a:gd name="T2" fmla="*/ 1737 w 1737"/>
                <a:gd name="T3" fmla="*/ 443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26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379 h 4420"/>
                <a:gd name="T2" fmla="*/ 1739 w 1739"/>
                <a:gd name="T3" fmla="*/ 3383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379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57 h 4338"/>
                <a:gd name="T4" fmla="*/ 2080 w 2080"/>
                <a:gd name="T5" fmla="*/ 4157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51EE50A-D87B-49AD-B8DB-2E5F6058BD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514" r:id="rId1"/>
    <p:sldLayoutId id="2147484503" r:id="rId2"/>
    <p:sldLayoutId id="2147484504" r:id="rId3"/>
    <p:sldLayoutId id="2147484505" r:id="rId4"/>
    <p:sldLayoutId id="2147484506" r:id="rId5"/>
    <p:sldLayoutId id="2147484507" r:id="rId6"/>
    <p:sldLayoutId id="2147484508" r:id="rId7"/>
    <p:sldLayoutId id="2147484509" r:id="rId8"/>
    <p:sldLayoutId id="2147484510" r:id="rId9"/>
    <p:sldLayoutId id="2147484511" r:id="rId10"/>
    <p:sldLayoutId id="2147484512" r:id="rId11"/>
    <p:sldLayoutId id="2147484513" r:id="rId12"/>
  </p:sldLayoutIdLst>
  <p:transition>
    <p:random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78 h 4320"/>
                <a:gd name="T2" fmla="*/ 1737 w 1737"/>
                <a:gd name="T3" fmla="*/ 448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7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26 h 4320"/>
                <a:gd name="T2" fmla="*/ 1737 w 1737"/>
                <a:gd name="T3" fmla="*/ 443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26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379 h 4420"/>
                <a:gd name="T2" fmla="*/ 1739 w 1739"/>
                <a:gd name="T3" fmla="*/ 3383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379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57 h 4338"/>
                <a:gd name="T4" fmla="*/ 2080 w 2080"/>
                <a:gd name="T5" fmla="*/ 4157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51EE50A-D87B-49AD-B8DB-2E5F6058BDA3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63066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516" r:id="rId1"/>
    <p:sldLayoutId id="2147484517" r:id="rId2"/>
    <p:sldLayoutId id="2147484518" r:id="rId3"/>
    <p:sldLayoutId id="2147484519" r:id="rId4"/>
    <p:sldLayoutId id="2147484520" r:id="rId5"/>
    <p:sldLayoutId id="2147484521" r:id="rId6"/>
    <p:sldLayoutId id="2147484522" r:id="rId7"/>
    <p:sldLayoutId id="2147484523" r:id="rId8"/>
    <p:sldLayoutId id="2147484524" r:id="rId9"/>
    <p:sldLayoutId id="2147484525" r:id="rId10"/>
    <p:sldLayoutId id="2147484526" r:id="rId11"/>
    <p:sldLayoutId id="2147484527" r:id="rId12"/>
  </p:sldLayoutIdLst>
  <p:transition>
    <p:random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00 h 4320"/>
                <a:gd name="T2" fmla="*/ 1737 w 1737"/>
                <a:gd name="T3" fmla="*/ 4411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0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72 h 4320"/>
                <a:gd name="T2" fmla="*/ 1737 w 1737"/>
                <a:gd name="T3" fmla="*/ 438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7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823 h 4420"/>
                <a:gd name="T2" fmla="*/ 1739 w 1739"/>
                <a:gd name="T3" fmla="*/ 3827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82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240 h 4338"/>
                <a:gd name="T4" fmla="*/ 2080 w 2080"/>
                <a:gd name="T5" fmla="*/ 424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+mn-lt"/>
              </a:defRPr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124FCF6-2E6F-4D93-A0C5-7E238254AB63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959053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529" r:id="rId1"/>
    <p:sldLayoutId id="2147484530" r:id="rId2"/>
    <p:sldLayoutId id="2147484531" r:id="rId3"/>
    <p:sldLayoutId id="2147484532" r:id="rId4"/>
    <p:sldLayoutId id="2147484533" r:id="rId5"/>
    <p:sldLayoutId id="2147484534" r:id="rId6"/>
    <p:sldLayoutId id="2147484535" r:id="rId7"/>
    <p:sldLayoutId id="2147484536" r:id="rId8"/>
    <p:sldLayoutId id="2147484537" r:id="rId9"/>
    <p:sldLayoutId id="2147484538" r:id="rId10"/>
    <p:sldLayoutId id="2147484539" r:id="rId11"/>
    <p:sldLayoutId id="2147484540" r:id="rId12"/>
  </p:sldLayoutIdLst>
  <p:transition>
    <p:random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1828800"/>
            <a:ext cx="6477000" cy="1905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800" smtClean="0">
                <a:latin typeface="Times New Roman" pitchFamily="18" charset="0"/>
                <a:ea typeface="宋体" pitchFamily="2" charset="-122"/>
              </a:rPr>
              <a:t>§5.3 合同   一次同余式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20485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3DEE1AD-34AB-4C57-9F8F-57527FB05C46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304800"/>
            <a:ext cx="8915400" cy="6248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solidFill>
                  <a:schemeClr val="tx2"/>
                </a:solidFill>
                <a:latin typeface="Times New Roman" pitchFamily="18" charset="0"/>
              </a:rPr>
              <a:t>例</a:t>
            </a:r>
            <a:r>
              <a:rPr lang="en-US" altLang="zh-CN" dirty="0" smtClean="0">
                <a:solidFill>
                  <a:schemeClr val="tx2"/>
                </a:solidFill>
                <a:latin typeface="Times New Roman" pitchFamily="18" charset="0"/>
              </a:rPr>
              <a:t>.</a:t>
            </a:r>
            <a:r>
              <a:rPr lang="zh-CN" altLang="en-US" dirty="0" smtClean="0">
                <a:latin typeface="Times New Roman" pitchFamily="18" charset="0"/>
              </a:rPr>
              <a:t>证明：正整数</a:t>
            </a:r>
            <a:r>
              <a:rPr lang="en-US" altLang="zh-CN" dirty="0" smtClean="0">
                <a:latin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</a:rPr>
              <a:t>是</a:t>
            </a:r>
            <a:r>
              <a:rPr lang="en-US" altLang="zh-CN" dirty="0" smtClean="0">
                <a:latin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</a:rPr>
              <a:t>的倍数 </a:t>
            </a:r>
            <a:r>
              <a:rPr lang="en-US" altLang="zh-CN" dirty="0" err="1" smtClean="0">
                <a:latin typeface="Times New Roman" pitchFamily="18" charset="0"/>
              </a:rPr>
              <a:t>iff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latin typeface="Times New Roman" pitchFamily="18" charset="0"/>
              </a:rPr>
              <a:t>                      n</a:t>
            </a:r>
            <a:r>
              <a:rPr lang="zh-CN" altLang="en-US" dirty="0" smtClean="0">
                <a:latin typeface="Times New Roman" pitchFamily="18" charset="0"/>
              </a:rPr>
              <a:t>的各个数字之和是</a:t>
            </a:r>
            <a:r>
              <a:rPr lang="en-US" altLang="zh-CN" dirty="0" smtClean="0">
                <a:latin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</a:rPr>
              <a:t>的倍数。</a:t>
            </a:r>
            <a:endParaRPr lang="en-US" altLang="zh-CN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Times New Roman" pitchFamily="18" charset="0"/>
              </a:rPr>
              <a:t>证明：设</a:t>
            </a:r>
            <a:r>
              <a:rPr lang="en-US" altLang="zh-CN" dirty="0" smtClean="0">
                <a:latin typeface="Times New Roman" pitchFamily="18" charset="0"/>
              </a:rPr>
              <a:t>n=a</a:t>
            </a:r>
            <a:r>
              <a:rPr lang="en-US" altLang="zh-CN" baseline="-25000" dirty="0" smtClean="0">
                <a:latin typeface="Times New Roman" pitchFamily="18" charset="0"/>
              </a:rPr>
              <a:t>k</a:t>
            </a:r>
            <a:r>
              <a:rPr lang="en-US" altLang="zh-CN" dirty="0" smtClean="0">
                <a:latin typeface="Times New Roman" pitchFamily="18" charset="0"/>
              </a:rPr>
              <a:t>10</a:t>
            </a:r>
            <a:r>
              <a:rPr lang="en-US" altLang="zh-CN" baseline="30000" dirty="0" smtClean="0">
                <a:latin typeface="Times New Roman" pitchFamily="18" charset="0"/>
              </a:rPr>
              <a:t>k</a:t>
            </a:r>
            <a:r>
              <a:rPr lang="en-US" altLang="zh-CN" dirty="0" smtClean="0">
                <a:latin typeface="Times New Roman" pitchFamily="18" charset="0"/>
              </a:rPr>
              <a:t>+a</a:t>
            </a:r>
            <a:r>
              <a:rPr lang="en-US" altLang="zh-CN" baseline="-25000" dirty="0" smtClean="0">
                <a:latin typeface="Times New Roman" pitchFamily="18" charset="0"/>
              </a:rPr>
              <a:t>k-1</a:t>
            </a:r>
            <a:r>
              <a:rPr lang="en-US" altLang="zh-CN" dirty="0" smtClean="0">
                <a:latin typeface="Times New Roman" pitchFamily="18" charset="0"/>
              </a:rPr>
              <a:t>10</a:t>
            </a:r>
            <a:r>
              <a:rPr lang="en-US" altLang="zh-CN" baseline="30000" dirty="0" smtClean="0">
                <a:latin typeface="Times New Roman" pitchFamily="18" charset="0"/>
              </a:rPr>
              <a:t>k-1</a:t>
            </a:r>
            <a:r>
              <a:rPr lang="en-US" altLang="zh-CN" dirty="0" smtClean="0">
                <a:latin typeface="Times New Roman" pitchFamily="18" charset="0"/>
              </a:rPr>
              <a:t>+…+a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10+a</a:t>
            </a:r>
            <a:r>
              <a:rPr lang="en-US" altLang="zh-CN" baseline="-25000" dirty="0" smtClean="0">
                <a:latin typeface="Times New Roman" pitchFamily="18" charset="0"/>
              </a:rPr>
              <a:t>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Times New Roman" pitchFamily="18" charset="0"/>
              </a:rPr>
              <a:t>因为</a:t>
            </a:r>
            <a:r>
              <a:rPr lang="en-US" altLang="zh-CN" dirty="0" smtClean="0">
                <a:latin typeface="Times New Roman" pitchFamily="18" charset="0"/>
              </a:rPr>
              <a:t>10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(mod 3)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，由性质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8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得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  </a:t>
            </a:r>
            <a:r>
              <a:rPr lang="en-US" altLang="zh-CN" dirty="0" smtClean="0">
                <a:latin typeface="Times New Roman" pitchFamily="18" charset="0"/>
              </a:rPr>
              <a:t>10</a:t>
            </a:r>
            <a:r>
              <a:rPr lang="en-US" altLang="zh-CN" baseline="30000" dirty="0" smtClean="0">
                <a:latin typeface="Times New Roman" pitchFamily="18" charset="0"/>
              </a:rPr>
              <a:t>i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(mod 3)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，由性质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7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得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        </a:t>
            </a:r>
            <a:r>
              <a:rPr lang="en-US" altLang="zh-CN" dirty="0" err="1" smtClean="0">
                <a:latin typeface="Times New Roman" pitchFamily="18" charset="0"/>
              </a:rPr>
              <a:t>a</a:t>
            </a:r>
            <a:r>
              <a:rPr lang="en-US" altLang="zh-CN" baseline="-25000" dirty="0" err="1" smtClean="0">
                <a:latin typeface="Times New Roman" pitchFamily="18" charset="0"/>
              </a:rPr>
              <a:t>i</a:t>
            </a:r>
            <a:r>
              <a:rPr lang="en-US" altLang="zh-CN" baseline="-25000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10</a:t>
            </a:r>
            <a:r>
              <a:rPr lang="en-US" altLang="zh-CN" baseline="30000" dirty="0" smtClean="0">
                <a:latin typeface="Times New Roman" pitchFamily="18" charset="0"/>
              </a:rPr>
              <a:t>i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 </a:t>
            </a:r>
            <a:r>
              <a:rPr lang="en-US" altLang="zh-CN" dirty="0" err="1" smtClean="0">
                <a:latin typeface="Times New Roman" pitchFamily="18" charset="0"/>
              </a:rPr>
              <a:t>a</a:t>
            </a:r>
            <a:r>
              <a:rPr lang="en-US" altLang="zh-CN" baseline="-25000" dirty="0" err="1" smtClean="0">
                <a:latin typeface="Times New Roman" pitchFamily="18" charset="0"/>
              </a:rPr>
              <a:t>i</a:t>
            </a:r>
            <a:r>
              <a:rPr lang="en-US" altLang="zh-CN" baseline="-25000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(mod 3)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故由性质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得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latin typeface="Times New Roman" pitchFamily="18" charset="0"/>
              </a:rPr>
              <a:t>n=a</a:t>
            </a:r>
            <a:r>
              <a:rPr lang="en-US" altLang="zh-CN" baseline="-25000" dirty="0" smtClean="0">
                <a:latin typeface="Times New Roman" pitchFamily="18" charset="0"/>
              </a:rPr>
              <a:t>k</a:t>
            </a:r>
            <a:r>
              <a:rPr lang="en-US" altLang="zh-CN" dirty="0" smtClean="0">
                <a:latin typeface="Times New Roman" pitchFamily="18" charset="0"/>
              </a:rPr>
              <a:t>10</a:t>
            </a:r>
            <a:r>
              <a:rPr lang="en-US" altLang="zh-CN" baseline="30000" dirty="0" smtClean="0">
                <a:latin typeface="Times New Roman" pitchFamily="18" charset="0"/>
              </a:rPr>
              <a:t>k</a:t>
            </a:r>
            <a:r>
              <a:rPr lang="en-US" altLang="zh-CN" dirty="0" smtClean="0">
                <a:latin typeface="Times New Roman" pitchFamily="18" charset="0"/>
              </a:rPr>
              <a:t>+a</a:t>
            </a:r>
            <a:r>
              <a:rPr lang="en-US" altLang="zh-CN" baseline="-25000" dirty="0" smtClean="0">
                <a:latin typeface="Times New Roman" pitchFamily="18" charset="0"/>
              </a:rPr>
              <a:t>k-1</a:t>
            </a:r>
            <a:r>
              <a:rPr lang="en-US" altLang="zh-CN" dirty="0" smtClean="0">
                <a:latin typeface="Times New Roman" pitchFamily="18" charset="0"/>
              </a:rPr>
              <a:t>10</a:t>
            </a:r>
            <a:r>
              <a:rPr lang="en-US" altLang="zh-CN" baseline="30000" dirty="0" smtClean="0">
                <a:latin typeface="Times New Roman" pitchFamily="18" charset="0"/>
              </a:rPr>
              <a:t>k-1</a:t>
            </a:r>
            <a:r>
              <a:rPr lang="en-US" altLang="zh-CN" dirty="0" smtClean="0">
                <a:latin typeface="Times New Roman" pitchFamily="18" charset="0"/>
              </a:rPr>
              <a:t>+…+a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10+a</a:t>
            </a:r>
            <a:r>
              <a:rPr lang="en-US" altLang="zh-CN" baseline="-25000" dirty="0" smtClean="0">
                <a:latin typeface="Times New Roman" pitchFamily="18" charset="0"/>
              </a:rPr>
              <a:t>0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   </a:t>
            </a:r>
            <a:r>
              <a:rPr lang="en-US" altLang="zh-CN" dirty="0" smtClean="0">
                <a:latin typeface="Times New Roman" pitchFamily="18" charset="0"/>
              </a:rPr>
              <a:t>a</a:t>
            </a:r>
            <a:r>
              <a:rPr lang="en-US" altLang="zh-CN" baseline="-25000" dirty="0" smtClean="0">
                <a:latin typeface="Times New Roman" pitchFamily="18" charset="0"/>
              </a:rPr>
              <a:t>k</a:t>
            </a:r>
            <a:r>
              <a:rPr lang="en-US" altLang="zh-CN" dirty="0" smtClean="0">
                <a:latin typeface="Times New Roman" pitchFamily="18" charset="0"/>
              </a:rPr>
              <a:t>+a</a:t>
            </a:r>
            <a:r>
              <a:rPr lang="en-US" altLang="zh-CN" baseline="-25000" dirty="0" smtClean="0">
                <a:latin typeface="Times New Roman" pitchFamily="18" charset="0"/>
              </a:rPr>
              <a:t>k-1</a:t>
            </a:r>
            <a:r>
              <a:rPr lang="en-US" altLang="zh-CN" dirty="0" smtClean="0">
                <a:latin typeface="Times New Roman" pitchFamily="18" charset="0"/>
              </a:rPr>
              <a:t>+…+a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+a</a:t>
            </a:r>
            <a:r>
              <a:rPr lang="en-US" altLang="zh-CN" baseline="-25000" dirty="0" smtClean="0">
                <a:latin typeface="Times New Roman" pitchFamily="18" charset="0"/>
              </a:rPr>
              <a:t>0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(mod 3)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因此，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3|n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iff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n 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0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(mod 3)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            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iff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dirty="0" smtClean="0">
                <a:latin typeface="Times New Roman" pitchFamily="18" charset="0"/>
              </a:rPr>
              <a:t>a</a:t>
            </a:r>
            <a:r>
              <a:rPr lang="en-US" altLang="zh-CN" baseline="-25000" dirty="0" smtClean="0">
                <a:latin typeface="Times New Roman" pitchFamily="18" charset="0"/>
              </a:rPr>
              <a:t>k</a:t>
            </a:r>
            <a:r>
              <a:rPr lang="en-US" altLang="zh-CN" dirty="0" smtClean="0">
                <a:latin typeface="Times New Roman" pitchFamily="18" charset="0"/>
              </a:rPr>
              <a:t>+a</a:t>
            </a:r>
            <a:r>
              <a:rPr lang="en-US" altLang="zh-CN" baseline="-25000" dirty="0" smtClean="0">
                <a:latin typeface="Times New Roman" pitchFamily="18" charset="0"/>
              </a:rPr>
              <a:t>k-1</a:t>
            </a:r>
            <a:r>
              <a:rPr lang="en-US" altLang="zh-CN" dirty="0" smtClean="0">
                <a:latin typeface="Times New Roman" pitchFamily="18" charset="0"/>
              </a:rPr>
              <a:t>+…+a</a:t>
            </a:r>
            <a:r>
              <a:rPr lang="en-US" altLang="zh-CN" baseline="-25000" dirty="0" smtClean="0">
                <a:latin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</a:rPr>
              <a:t>+a</a:t>
            </a:r>
            <a:r>
              <a:rPr lang="en-US" altLang="zh-CN" baseline="-25000" dirty="0" smtClean="0">
                <a:latin typeface="Times New Roman" pitchFamily="18" charset="0"/>
              </a:rPr>
              <a:t>0 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 baseline="-25000" dirty="0" smtClean="0">
                <a:latin typeface="Times New Roman" pitchFamily="18" charset="0"/>
              </a:rPr>
              <a:t>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(mod 3) </a:t>
            </a:r>
            <a:endParaRPr lang="zh-CN" altLang="en-US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3796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66711B2-89F2-4B21-90B4-57295A29C23A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1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1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1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1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1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027988" cy="4800600"/>
          </a:xfrm>
        </p:spPr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zh-CN" dirty="0" smtClean="0"/>
              <a:t>如果</a:t>
            </a:r>
            <a:r>
              <a:rPr lang="en-US" altLang="zh-CN" dirty="0"/>
              <a:t>a</a:t>
            </a:r>
            <a:r>
              <a:rPr lang="zh-CN" altLang="zh-CN" dirty="0"/>
              <a:t>除以</a:t>
            </a:r>
            <a:r>
              <a:rPr lang="en-US" altLang="zh-CN" dirty="0"/>
              <a:t>7</a:t>
            </a:r>
            <a:r>
              <a:rPr lang="zh-CN" altLang="zh-CN" dirty="0"/>
              <a:t>的余数是</a:t>
            </a:r>
            <a:r>
              <a:rPr lang="en-US" altLang="zh-CN" dirty="0"/>
              <a:t>2</a:t>
            </a:r>
            <a:r>
              <a:rPr lang="zh-CN" altLang="zh-CN" dirty="0"/>
              <a:t>，那么</a:t>
            </a:r>
            <a:r>
              <a:rPr lang="en-US" altLang="zh-CN" dirty="0"/>
              <a:t>3a</a:t>
            </a:r>
            <a:r>
              <a:rPr lang="en-US" altLang="zh-CN" baseline="30000" dirty="0"/>
              <a:t>10</a:t>
            </a:r>
            <a:r>
              <a:rPr lang="en-US" altLang="zh-CN" dirty="0"/>
              <a:t>+5a</a:t>
            </a:r>
            <a:r>
              <a:rPr lang="en-US" altLang="zh-CN" baseline="30000" dirty="0"/>
              <a:t>3</a:t>
            </a:r>
            <a:r>
              <a:rPr lang="zh-CN" altLang="zh-CN" dirty="0"/>
              <a:t>除以</a:t>
            </a:r>
            <a:r>
              <a:rPr lang="en-US" altLang="zh-CN" dirty="0"/>
              <a:t>7</a:t>
            </a:r>
            <a:r>
              <a:rPr lang="zh-CN" altLang="zh-CN" dirty="0"/>
              <a:t>的余数是几</a:t>
            </a:r>
            <a:r>
              <a:rPr lang="zh-CN" altLang="zh-CN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zh-CN" altLang="zh-CN" dirty="0"/>
              <a:t>在任意的</a:t>
            </a:r>
            <a:r>
              <a:rPr lang="en-US" altLang="zh-CN" dirty="0"/>
              <a:t>64</a:t>
            </a:r>
            <a:r>
              <a:rPr lang="zh-CN" altLang="zh-CN" dirty="0"/>
              <a:t>天中是否至少有</a:t>
            </a:r>
            <a:r>
              <a:rPr lang="en-US" altLang="zh-CN" dirty="0"/>
              <a:t>10</a:t>
            </a:r>
            <a:r>
              <a:rPr lang="zh-CN" altLang="zh-CN" dirty="0"/>
              <a:t>天指向一个星期的同一天</a:t>
            </a:r>
            <a:r>
              <a:rPr lang="zh-CN" altLang="zh-CN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解：</a:t>
            </a:r>
            <a:r>
              <a:rPr lang="en-US" altLang="zh-CN" dirty="0" smtClean="0"/>
              <a:t>1. 4</a:t>
            </a:r>
            <a:r>
              <a:rPr lang="zh-CN" altLang="en-US" dirty="0" smtClean="0"/>
              <a:t>；</a:t>
            </a:r>
            <a:r>
              <a:rPr lang="en-US" altLang="zh-CN" dirty="0" smtClean="0"/>
              <a:t>2. </a:t>
            </a:r>
            <a:r>
              <a:rPr lang="zh-CN" altLang="en-US" dirty="0" smtClean="0"/>
              <a:t>是 ；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39844D-A25C-4009-8833-9D26AB0E3B80}" type="slidenum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397686708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合同的基本性质 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029200"/>
          </a:xfrm>
        </p:spPr>
        <p:txBody>
          <a:bodyPr/>
          <a:lstStyle/>
          <a:p>
            <a:pPr marL="1428750" indent="-1428750"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这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8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条性质都和相等的性质相同，但对于数</a:t>
            </a:r>
          </a:p>
          <a:p>
            <a:pPr marL="1428750" indent="-1428750"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的相等，我们还有消去律：若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而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ac=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bc</a:t>
            </a: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1428750" indent="-1428750"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则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a=b。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这对合同并不普遍成立，例如，虽</a:t>
            </a:r>
          </a:p>
          <a:p>
            <a:pPr marL="1428750" indent="-1428750"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然2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0(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mod 6)，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却</a:t>
            </a: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不能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从合同式</a:t>
            </a:r>
          </a:p>
          <a:p>
            <a:pPr marL="1428750" indent="-1428750"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8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14（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mod 6）</a:t>
            </a:r>
          </a:p>
          <a:p>
            <a:pPr marL="1428750" indent="-142875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的两边消去2得出4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7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(mod 6)。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但是，下</a:t>
            </a:r>
          </a:p>
          <a:p>
            <a:pPr marL="1428750" indent="-142875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列两个事实成立： </a:t>
            </a:r>
          </a:p>
        </p:txBody>
      </p:sp>
      <p:pic>
        <p:nvPicPr>
          <p:cNvPr id="34820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71800"/>
            <a:ext cx="261938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482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0D62423-B7BD-4601-A4D4-9CDF5D89272F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合同的基本性质 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486400"/>
          </a:xfrm>
        </p:spPr>
        <p:txBody>
          <a:bodyPr/>
          <a:lstStyle/>
          <a:p>
            <a:pPr marL="0" indent="-142875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性质9  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若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而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ac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bc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(mod mc)，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则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(mod m)。</a:t>
            </a:r>
          </a:p>
          <a:p>
            <a:pPr marL="0" indent="-142875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证明：由题设有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q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使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ac-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bc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qmc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 c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，于是</a:t>
            </a:r>
          </a:p>
          <a:p>
            <a:pPr marL="0" indent="-142875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　　　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a-b=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qm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因而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(mod m)。</a:t>
            </a:r>
            <a:endParaRPr lang="en-US" altLang="zh-CN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0" indent="-142875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性质10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若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互质，则由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ac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bc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(mod m)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可以推出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(mod m)。</a:t>
            </a:r>
          </a:p>
          <a:p>
            <a:pPr marL="0" indent="-142875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证明：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ac 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bc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(mod m)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表示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m|(a-b)c，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但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互质，</a:t>
            </a:r>
          </a:p>
          <a:p>
            <a:pPr marL="0" indent="-142875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　　　所以由</a:t>
            </a: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定理</a:t>
            </a: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5.2.2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，有</a:t>
            </a:r>
          </a:p>
          <a:p>
            <a:pPr marL="0" indent="-142875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       m|(a-b)，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故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(mod m)。</a:t>
            </a:r>
          </a:p>
          <a:p>
            <a:pPr marL="0" indent="-1428750"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例</a:t>
            </a: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.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8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22(mod 7)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，（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7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）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=1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，则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11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(mod 7)。</a:t>
            </a:r>
            <a:endParaRPr lang="zh-CN" altLang="en-US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6869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66E0FB1-C84F-4285-91F5-D5CE14E7EA5F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合同的基本性质 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029200"/>
          </a:xfrm>
        </p:spPr>
        <p:txBody>
          <a:bodyPr/>
          <a:lstStyle/>
          <a:p>
            <a:pPr marL="1428750" indent="-142875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性质11 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若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ac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bc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(mod m)，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且（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c, m）=d，   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则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(mod m/d)</a:t>
            </a:r>
          </a:p>
          <a:p>
            <a:pPr marL="1428750" indent="-142875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证明：由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ac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bc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(mod m)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知，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m|(a-b)c，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而</a:t>
            </a:r>
          </a:p>
          <a:p>
            <a:pPr marL="1428750" indent="-142875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       (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c, m)=d，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故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m/d | (a-b)c/d。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注意到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（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m/d, c/d）=1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所以由</a:t>
            </a: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定理</a:t>
            </a: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5.2.2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</a:t>
            </a:r>
          </a:p>
          <a:p>
            <a:pPr marL="1428750" indent="-142875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          m/d|(a-b)，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即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(mod m/d)。</a:t>
            </a:r>
            <a:endParaRPr lang="en-US" altLang="zh-CN" sz="200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1428750" indent="-142875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</a:t>
            </a: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8917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8F219CC-A0ED-4418-95B9-07DDCDF4A4CF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7488" y="838200"/>
            <a:ext cx="8763000" cy="5252583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若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c,m</a:t>
            </a:r>
            <a:r>
              <a:rPr lang="en-US" altLang="zh-CN" dirty="0" smtClean="0"/>
              <a:t>)=d,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(c/d , m/d)=1</a:t>
            </a:r>
          </a:p>
          <a:p>
            <a:pPr marL="0" indent="0">
              <a:buNone/>
              <a:defRPr/>
            </a:pPr>
            <a:r>
              <a:rPr lang="en-US" altLang="zh-CN" dirty="0" smtClean="0">
                <a:latin typeface="宋体" panose="02010600030101010101" pitchFamily="2" charset="-122"/>
              </a:rPr>
              <a:t>(</a:t>
            </a:r>
            <a:r>
              <a:rPr lang="zh-CN" altLang="en-US" dirty="0" smtClean="0">
                <a:latin typeface="宋体" panose="02010600030101010101" pitchFamily="2" charset="-122"/>
              </a:rPr>
              <a:t>方法</a:t>
            </a:r>
            <a:r>
              <a:rPr lang="en-US" altLang="zh-CN" dirty="0" smtClean="0">
                <a:latin typeface="宋体" panose="02010600030101010101" pitchFamily="2" charset="-122"/>
              </a:rPr>
              <a:t>1)</a:t>
            </a:r>
            <a:r>
              <a:rPr lang="zh-CN" altLang="en-US" dirty="0" smtClean="0"/>
              <a:t>证明：反证法，假设</a:t>
            </a:r>
            <a:r>
              <a:rPr lang="en-US" altLang="zh-CN" dirty="0" smtClean="0"/>
              <a:t>(c/d , m/d)=d’</a:t>
            </a:r>
            <a:r>
              <a:rPr lang="zh-CN" altLang="en-US" dirty="0" smtClean="0"/>
              <a:t>不是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d’ &gt;1 , </a:t>
            </a:r>
            <a:r>
              <a:rPr lang="zh-CN" altLang="en-US" dirty="0" smtClean="0"/>
              <a:t>则</a:t>
            </a:r>
            <a:r>
              <a:rPr lang="en-US" altLang="zh-CN" dirty="0"/>
              <a:t>d ’ |</a:t>
            </a:r>
            <a:r>
              <a:rPr lang="en-US" altLang="zh-CN" dirty="0" smtClean="0"/>
              <a:t>c/d </a:t>
            </a:r>
            <a:r>
              <a:rPr lang="zh-CN" altLang="en-US" dirty="0" smtClean="0"/>
              <a:t>，</a:t>
            </a:r>
            <a:r>
              <a:rPr lang="en-US" altLang="zh-CN" dirty="0" smtClean="0">
                <a:solidFill>
                  <a:schemeClr val="tx2"/>
                </a:solidFill>
              </a:rPr>
              <a:t>dd’|c 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并且</a:t>
            </a:r>
            <a:r>
              <a:rPr lang="en-US" altLang="zh-CN" dirty="0" err="1" smtClean="0"/>
              <a:t>d’|m</a:t>
            </a:r>
            <a:r>
              <a:rPr lang="en-US" altLang="zh-CN" dirty="0" smtClean="0"/>
              <a:t>/d </a:t>
            </a:r>
            <a:r>
              <a:rPr lang="zh-CN" altLang="en-US" dirty="0" smtClean="0"/>
              <a:t>，</a:t>
            </a:r>
            <a:r>
              <a:rPr lang="en-US" altLang="zh-CN" dirty="0" err="1" smtClean="0">
                <a:solidFill>
                  <a:schemeClr val="tx2"/>
                </a:solidFill>
              </a:rPr>
              <a:t>dd’|m</a:t>
            </a:r>
            <a:r>
              <a:rPr lang="en-US" altLang="zh-CN" dirty="0" smtClean="0">
                <a:solidFill>
                  <a:schemeClr val="tx2"/>
                </a:solidFill>
              </a:rPr>
              <a:t> </a:t>
            </a:r>
            <a:r>
              <a:rPr lang="zh-CN" altLang="en-US" dirty="0" smtClean="0"/>
              <a:t>，得到</a:t>
            </a:r>
            <a:r>
              <a:rPr lang="en-US" altLang="zh-CN" dirty="0" smtClean="0"/>
              <a:t> </a:t>
            </a:r>
            <a:r>
              <a:rPr lang="en-US" altLang="zh-CN" dirty="0" err="1"/>
              <a:t>dd</a:t>
            </a:r>
            <a:r>
              <a:rPr lang="en-US" altLang="zh-CN" dirty="0"/>
              <a:t> ’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c,m</a:t>
            </a:r>
            <a:r>
              <a:rPr lang="zh-CN" altLang="en-US" dirty="0" smtClean="0"/>
              <a:t>的公因数，则</a:t>
            </a:r>
            <a:r>
              <a:rPr lang="en-US" altLang="zh-CN" dirty="0" err="1" smtClean="0"/>
              <a:t>dd’|d</a:t>
            </a:r>
            <a:r>
              <a:rPr lang="en-US" altLang="zh-CN" dirty="0" smtClean="0"/>
              <a:t> </a:t>
            </a:r>
            <a:r>
              <a:rPr lang="zh-CN" altLang="en-US" dirty="0" smtClean="0"/>
              <a:t>，即</a:t>
            </a:r>
            <a:r>
              <a:rPr lang="en-US" altLang="zh-CN" dirty="0" smtClean="0"/>
              <a:t>d‘|1</a:t>
            </a:r>
            <a:r>
              <a:rPr lang="zh-CN" altLang="en-US" dirty="0" smtClean="0"/>
              <a:t>，矛盾。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latin typeface="宋体" panose="02010600030101010101" pitchFamily="2" charset="-122"/>
              </a:rPr>
              <a:t>(</a:t>
            </a:r>
            <a:r>
              <a:rPr lang="zh-CN" altLang="en-US" dirty="0" smtClean="0">
                <a:latin typeface="宋体" panose="02010600030101010101" pitchFamily="2" charset="-122"/>
              </a:rPr>
              <a:t>方法</a:t>
            </a:r>
            <a:r>
              <a:rPr lang="en-US" altLang="zh-CN" dirty="0" smtClean="0">
                <a:latin typeface="宋体" panose="02010600030101010101" pitchFamily="2" charset="-122"/>
              </a:rPr>
              <a:t>2</a:t>
            </a:r>
            <a:r>
              <a:rPr lang="zh-CN" altLang="en-US" dirty="0" smtClean="0">
                <a:latin typeface="宋体" panose="02010600030101010101" pitchFamily="2" charset="-122"/>
              </a:rPr>
              <a:t>）证明：</a:t>
            </a:r>
            <a:r>
              <a:rPr lang="zh-CN" altLang="en-US" dirty="0" smtClean="0"/>
              <a:t>假设</a:t>
            </a:r>
            <a:r>
              <a:rPr lang="en-US" altLang="zh-CN" dirty="0" smtClean="0"/>
              <a:t>(c/d , m/d)=d’ 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d’</a:t>
            </a:r>
            <a:r>
              <a:rPr lang="en-US" altLang="zh-CN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 ≥1</a:t>
            </a:r>
            <a:r>
              <a:rPr lang="zh-CN" altLang="en-US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，下面只要证明</a:t>
            </a:r>
            <a:r>
              <a:rPr lang="en-US" altLang="zh-CN" dirty="0" smtClean="0"/>
              <a:t>d’</a:t>
            </a:r>
            <a:r>
              <a:rPr lang="en-US" altLang="zh-CN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</a:rPr>
              <a:t>≤ </a:t>
            </a:r>
            <a:r>
              <a:rPr lang="en-US" altLang="zh-CN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即可。因</a:t>
            </a:r>
            <a:r>
              <a:rPr lang="en-US" altLang="zh-CN" dirty="0" smtClean="0"/>
              <a:t>d’</a:t>
            </a:r>
            <a:r>
              <a:rPr lang="zh-CN" altLang="en-US" dirty="0" smtClean="0"/>
              <a:t>为</a:t>
            </a:r>
            <a:r>
              <a:rPr lang="en-US" altLang="zh-CN" dirty="0" smtClean="0"/>
              <a:t>c/d , m/d</a:t>
            </a:r>
            <a:r>
              <a:rPr lang="zh-CN" altLang="en-US" dirty="0" smtClean="0"/>
              <a:t>的公因数所以</a:t>
            </a:r>
            <a:r>
              <a:rPr lang="en-US" altLang="zh-CN" dirty="0" err="1" smtClean="0"/>
              <a:t>d’|c</a:t>
            </a:r>
            <a:r>
              <a:rPr lang="en-US" altLang="zh-CN" dirty="0" smtClean="0"/>
              <a:t>/d 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d’|m</a:t>
            </a:r>
            <a:r>
              <a:rPr lang="en-US" altLang="zh-CN" dirty="0" smtClean="0"/>
              <a:t>/d 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c/d= </a:t>
            </a:r>
            <a:r>
              <a:rPr lang="en-US" altLang="zh-CN" dirty="0" err="1" smtClean="0"/>
              <a:t>d’u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m/d=</a:t>
            </a:r>
            <a:r>
              <a:rPr lang="en-US" altLang="zh-CN" dirty="0" err="1" smtClean="0"/>
              <a:t>d’v</a:t>
            </a:r>
            <a:r>
              <a:rPr lang="zh-CN" altLang="en-US" dirty="0" smtClean="0"/>
              <a:t>即</a:t>
            </a:r>
            <a:r>
              <a:rPr lang="en-US" altLang="zh-CN" dirty="0" smtClean="0"/>
              <a:t>c=</a:t>
            </a:r>
            <a:r>
              <a:rPr lang="en-US" altLang="zh-CN" dirty="0" err="1" smtClean="0"/>
              <a:t>dd’u</a:t>
            </a:r>
            <a:r>
              <a:rPr lang="en-US" altLang="zh-CN" dirty="0" smtClean="0"/>
              <a:t> ,m=</a:t>
            </a:r>
            <a:r>
              <a:rPr lang="en-US" altLang="zh-CN" dirty="0" err="1" smtClean="0"/>
              <a:t>dd’v</a:t>
            </a:r>
            <a:r>
              <a:rPr lang="en-US" altLang="zh-CN" dirty="0" smtClean="0"/>
              <a:t>, dd’</a:t>
            </a:r>
            <a:r>
              <a:rPr lang="zh-CN" altLang="en-US" dirty="0" smtClean="0"/>
              <a:t>为</a:t>
            </a:r>
            <a:r>
              <a:rPr lang="en-US" altLang="zh-CN" dirty="0" err="1" smtClean="0"/>
              <a:t>c,m</a:t>
            </a:r>
            <a:r>
              <a:rPr lang="zh-CN" altLang="en-US" dirty="0" smtClean="0"/>
              <a:t>的公因数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</a:t>
            </a:r>
            <a:r>
              <a:rPr lang="en-US" altLang="zh-CN" dirty="0" smtClean="0"/>
              <a:t>dd’</a:t>
            </a:r>
            <a:r>
              <a:rPr lang="en-US" altLang="zh-CN" dirty="0" smtClean="0">
                <a:latin typeface="Times New Roman" panose="02020603050405020304" pitchFamily="18" charset="0"/>
              </a:rPr>
              <a:t> ≤</a:t>
            </a:r>
            <a:r>
              <a:rPr lang="en-US" altLang="zh-CN" dirty="0" smtClean="0"/>
              <a:t> d </a:t>
            </a:r>
            <a:r>
              <a:rPr lang="zh-CN" altLang="en-US" dirty="0" smtClean="0"/>
              <a:t>，而</a:t>
            </a:r>
            <a:r>
              <a:rPr lang="en-US" altLang="zh-CN" dirty="0" smtClean="0"/>
              <a:t>d</a:t>
            </a:r>
            <a:r>
              <a:rPr lang="en-US" altLang="zh-CN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 ≥1, </a:t>
            </a:r>
            <a:r>
              <a:rPr lang="zh-CN" altLang="en-US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得</a:t>
            </a:r>
            <a:r>
              <a:rPr lang="en-US" altLang="zh-CN" dirty="0" smtClean="0"/>
              <a:t>d’</a:t>
            </a:r>
            <a:r>
              <a:rPr lang="en-US" altLang="zh-CN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</a:rPr>
              <a:t>≤ </a:t>
            </a:r>
            <a:r>
              <a:rPr lang="en-US" altLang="zh-CN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1. </a:t>
            </a:r>
            <a:r>
              <a:rPr lang="zh-CN" altLang="en-US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即</a:t>
            </a:r>
            <a:r>
              <a:rPr lang="en-US" altLang="zh-CN" dirty="0" smtClean="0"/>
              <a:t>d’=1.</a:t>
            </a:r>
            <a:r>
              <a:rPr lang="zh-CN" altLang="en-US" dirty="0" smtClean="0"/>
              <a:t>证毕。</a:t>
            </a: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E8FB85-6019-4928-8D54-783669FF1879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kumimoji="0" lang="en-US" altLang="zh-CN" sz="1400" b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结论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Rectangle 6"/>
          <p:cNvSpPr>
            <a:spLocks noChangeArrowheads="1"/>
          </p:cNvSpPr>
          <p:nvPr/>
        </p:nvSpPr>
        <p:spPr bwMode="auto">
          <a:xfrm>
            <a:off x="228600" y="990600"/>
            <a:ext cx="8763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14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sz="3200" b="1" dirty="0"/>
              <a:t>对于质数模</a:t>
            </a:r>
            <a:r>
              <a:rPr lang="en-US" altLang="zh-CN" sz="3200" b="1" dirty="0"/>
              <a:t>p(</a:t>
            </a:r>
            <a:r>
              <a:rPr lang="zh-CN" altLang="en-US" sz="3200" b="1" dirty="0"/>
              <a:t>即模</a:t>
            </a:r>
            <a:r>
              <a:rPr lang="en-US" altLang="zh-CN" sz="3200" b="1" dirty="0"/>
              <a:t>p</a:t>
            </a:r>
            <a:r>
              <a:rPr lang="zh-CN" altLang="en-US" sz="3200" b="1" dirty="0"/>
              <a:t>为质数，如</a:t>
            </a:r>
            <a:r>
              <a:rPr lang="en-US" altLang="zh-CN" sz="3200" b="1" dirty="0"/>
              <a:t>mod 3)，</a:t>
            </a:r>
            <a:br>
              <a:rPr lang="en-US" altLang="zh-CN" sz="3200" b="1" dirty="0"/>
            </a:br>
            <a:r>
              <a:rPr lang="zh-CN" altLang="en-US" sz="3200" b="1" dirty="0"/>
              <a:t>则有与相等完全类似的消去律</a:t>
            </a:r>
            <a:r>
              <a:rPr lang="zh-CN" altLang="en-US" sz="3200" dirty="0"/>
              <a:t>。</a:t>
            </a:r>
            <a:endParaRPr lang="en-US" altLang="zh-CN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eaLnBrk="1" hangingPunct="1">
              <a:lnSpc>
                <a:spcPct val="114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性质12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若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为质数，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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0(mod p)，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而</a:t>
            </a:r>
            <a:r>
              <a:rPr lang="en-US" altLang="zh-CN" sz="3200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ac</a:t>
            </a:r>
            <a:r>
              <a:rPr lang="en-US" altLang="zh-CN" sz="3200" b="1" dirty="0" err="1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</a:t>
            </a:r>
            <a:r>
              <a:rPr lang="en-US" altLang="zh-CN" sz="3200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bc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(mod p)，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则</a:t>
            </a:r>
            <a:r>
              <a:rPr lang="en-US" altLang="zh-CN" sz="3200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altLang="zh-CN" sz="3200" b="1" dirty="0" err="1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</a:t>
            </a:r>
            <a:r>
              <a:rPr lang="en-US" altLang="zh-CN" sz="3200" b="1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(mod p)。</a:t>
            </a:r>
          </a:p>
          <a:p>
            <a:pPr eaLnBrk="1" hangingPunct="1">
              <a:lnSpc>
                <a:spcPct val="114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证明：因为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是质数，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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0(mod p)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就表示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  | c,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即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和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互质，(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c, p)=1，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因而性质12不过是性质10的推论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原来的整数模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换成了现在的质数模</a:t>
            </a:r>
            <a:r>
              <a:rPr lang="en-US" altLang="zh-CN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p)</a:t>
            </a:r>
            <a:r>
              <a:rPr lang="zh-CN" altLang="en-US" sz="32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4191000" y="2438400"/>
            <a:ext cx="152400" cy="293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4446588" y="3652383"/>
            <a:ext cx="152400" cy="293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1990" name="Line 10"/>
          <p:cNvSpPr>
            <a:spLocks noChangeShapeType="1"/>
          </p:cNvSpPr>
          <p:nvPr/>
        </p:nvSpPr>
        <p:spPr bwMode="auto">
          <a:xfrm>
            <a:off x="7848600" y="3733800"/>
            <a:ext cx="228600" cy="2286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199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19883FC-E11B-4E34-A261-B26EFA968339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kumimoji="0" lang="en-US" altLang="zh-CN" sz="1400" b="0" smtClean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合同的基本性质 </a:t>
            </a:r>
          </a:p>
        </p:txBody>
      </p:sp>
    </p:spTree>
    <p:custDataLst>
      <p:tags r:id="rId1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28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2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合同的基本性质 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562600"/>
          </a:xfrm>
        </p:spPr>
        <p:txBody>
          <a:bodyPr/>
          <a:lstStyle/>
          <a:p>
            <a:pPr marL="1428750" indent="-142875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性质13 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设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p(x)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是整系数多项式，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x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和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y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是整数变量，则由</a:t>
            </a:r>
            <a:r>
              <a:rPr lang="en-US" altLang="zh-CN" sz="3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3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zh-CN" sz="3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y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(mod m)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可得</a:t>
            </a:r>
          </a:p>
          <a:p>
            <a:pPr marL="1428750" indent="-142875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                     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p(x) 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p(y) (mod m)。 </a:t>
            </a:r>
          </a:p>
          <a:p>
            <a:pPr marL="1428750" indent="-142875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证明：设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p(x)=a</a:t>
            </a:r>
            <a:r>
              <a:rPr lang="en-US" altLang="zh-CN" sz="30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300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+a</a:t>
            </a:r>
            <a:r>
              <a:rPr lang="en-US" altLang="zh-CN" sz="30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n-1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300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n-1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+…+a</a:t>
            </a:r>
            <a:r>
              <a:rPr lang="en-US" altLang="zh-CN" sz="30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300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+a</a:t>
            </a:r>
            <a:r>
              <a:rPr lang="en-US" altLang="zh-CN" sz="30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, </a:t>
            </a:r>
          </a:p>
          <a:p>
            <a:pPr marL="1428750" indent="-142875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           p(y)=a</a:t>
            </a:r>
            <a:r>
              <a:rPr lang="en-US" altLang="zh-CN" sz="30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y</a:t>
            </a:r>
            <a:r>
              <a:rPr lang="en-US" altLang="zh-CN" sz="300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+a</a:t>
            </a:r>
            <a:r>
              <a:rPr lang="en-US" altLang="zh-CN" sz="30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n-1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y</a:t>
            </a:r>
            <a:r>
              <a:rPr lang="en-US" altLang="zh-CN" sz="300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n-1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+…+a</a:t>
            </a:r>
            <a:r>
              <a:rPr lang="en-US" altLang="zh-CN" sz="30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y</a:t>
            </a:r>
            <a:r>
              <a:rPr lang="en-US" altLang="zh-CN" sz="300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+a</a:t>
            </a:r>
            <a:r>
              <a:rPr lang="en-US" altLang="zh-CN" sz="30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, </a:t>
            </a:r>
          </a:p>
          <a:p>
            <a:pPr marL="1428750" indent="-142875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由</a:t>
            </a:r>
            <a:r>
              <a:rPr lang="en-US" altLang="zh-CN" sz="3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3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zh-CN" sz="3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y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(mod m)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和</a:t>
            </a:r>
            <a:r>
              <a:rPr lang="zh-CN" altLang="en-US" sz="3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性质</a:t>
            </a:r>
            <a:r>
              <a:rPr lang="en-US" altLang="zh-CN" sz="3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8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, </a:t>
            </a:r>
            <a:r>
              <a:rPr lang="en-US" altLang="zh-CN" sz="3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3000" baseline="30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3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zh-CN" sz="3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y</a:t>
            </a:r>
            <a:r>
              <a:rPr lang="en-US" altLang="zh-CN" sz="3000" baseline="30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(mod m).</a:t>
            </a:r>
          </a:p>
          <a:p>
            <a:pPr marL="1428750" indent="-142875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由</a:t>
            </a:r>
            <a:r>
              <a:rPr lang="zh-CN" altLang="en-US" sz="3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性质</a:t>
            </a:r>
            <a:r>
              <a:rPr lang="en-US" altLang="zh-CN" sz="3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7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得</a:t>
            </a:r>
            <a:r>
              <a:rPr lang="en-US" altLang="zh-CN" sz="3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000" baseline="-25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3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3000" baseline="30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3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zh-CN" sz="3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000" baseline="-25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3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y</a:t>
            </a:r>
            <a:r>
              <a:rPr lang="en-US" altLang="zh-CN" sz="3000" baseline="30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(mod m).</a:t>
            </a:r>
          </a:p>
          <a:p>
            <a:pPr marL="1428750" indent="-142875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由</a:t>
            </a:r>
            <a:r>
              <a:rPr lang="zh-CN" altLang="en-US" sz="3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性质</a:t>
            </a:r>
            <a:r>
              <a:rPr lang="en-US" altLang="zh-CN" sz="3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得 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0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300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+a</a:t>
            </a:r>
            <a:r>
              <a:rPr lang="en-US" altLang="zh-CN" sz="30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n-1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300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n-1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+…+a</a:t>
            </a:r>
            <a:r>
              <a:rPr lang="en-US" altLang="zh-CN" sz="30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x</a:t>
            </a:r>
            <a:r>
              <a:rPr lang="en-US" altLang="zh-CN" sz="300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+a</a:t>
            </a:r>
            <a:r>
              <a:rPr lang="en-US" altLang="zh-CN" sz="30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 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 </a:t>
            </a:r>
          </a:p>
          <a:p>
            <a:pPr marL="1428750" indent="-142875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                   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sz="30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y</a:t>
            </a:r>
            <a:r>
              <a:rPr lang="en-US" altLang="zh-CN" sz="300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+a</a:t>
            </a:r>
            <a:r>
              <a:rPr lang="en-US" altLang="zh-CN" sz="30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n-1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y</a:t>
            </a:r>
            <a:r>
              <a:rPr lang="en-US" altLang="zh-CN" sz="300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n-1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+…+a</a:t>
            </a:r>
            <a:r>
              <a:rPr lang="en-US" altLang="zh-CN" sz="30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y</a:t>
            </a:r>
            <a:r>
              <a:rPr lang="en-US" altLang="zh-CN" sz="3000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+a</a:t>
            </a:r>
            <a:r>
              <a:rPr lang="en-US" altLang="zh-CN" sz="30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 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(mod m).</a:t>
            </a:r>
          </a:p>
          <a:p>
            <a:pPr marL="1428750" indent="-142875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即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p(x) 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p(y) (mod m)。 </a:t>
            </a:r>
            <a:endParaRPr lang="zh-CN" altLang="en-US" sz="3000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4037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9BEFB7-63E0-4BC1-BCFE-B615707F9A29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5"/>
          <p:cNvSpPr>
            <a:spLocks noChangeArrowheads="1"/>
          </p:cNvSpPr>
          <p:nvPr/>
        </p:nvSpPr>
        <p:spPr bwMode="auto">
          <a:xfrm>
            <a:off x="438150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grpSp>
        <p:nvGrpSpPr>
          <p:cNvPr id="46083" name="Group 9"/>
          <p:cNvGrpSpPr>
            <a:grpSpLocks/>
          </p:cNvGrpSpPr>
          <p:nvPr/>
        </p:nvGrpSpPr>
        <p:grpSpPr bwMode="auto">
          <a:xfrm>
            <a:off x="190500" y="685800"/>
            <a:ext cx="8763000" cy="5257800"/>
            <a:chOff x="120" y="432"/>
            <a:chExt cx="5520" cy="3312"/>
          </a:xfrm>
        </p:grpSpPr>
        <p:sp>
          <p:nvSpPr>
            <p:cNvPr id="118790" name="Rectangle 6"/>
            <p:cNvSpPr>
              <a:spLocks noChangeArrowheads="1"/>
            </p:cNvSpPr>
            <p:nvPr/>
          </p:nvSpPr>
          <p:spPr bwMode="auto">
            <a:xfrm>
              <a:off x="120" y="432"/>
              <a:ext cx="5520" cy="3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Char char="Ø"/>
                <a:defRPr/>
              </a:pPr>
              <a:r>
                <a:rPr lang="zh-CN" altLang="en-US" sz="3300" b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求</a:t>
              </a:r>
              <a:r>
                <a:rPr lang="zh-CN" altLang="en-US" sz="33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能被9整除的正整数的</a:t>
              </a:r>
              <a:r>
                <a:rPr lang="zh-CN" altLang="en-US" sz="33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数码特征</a:t>
              </a:r>
              <a:r>
                <a:rPr lang="zh-CN" altLang="en-US" sz="33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。</a:t>
              </a:r>
              <a:endParaRPr lang="en-US" altLang="zh-CN" sz="3300" b="1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>
                  <a:schemeClr val="tx2"/>
                </a:buClr>
                <a:defRPr/>
              </a:pPr>
              <a:r>
                <a:rPr lang="zh-CN" altLang="en-US" sz="33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设</a:t>
              </a:r>
              <a:r>
                <a:rPr lang="en-US" altLang="zh-CN" sz="33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N=a</a:t>
              </a:r>
              <a:r>
                <a:rPr lang="en-US" altLang="zh-CN" sz="3300" b="1" baseline="-30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</a:t>
              </a:r>
              <a:r>
                <a:rPr lang="en-US" altLang="zh-CN" sz="33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</a:t>
              </a:r>
              <a:r>
                <a:rPr lang="en-US" altLang="zh-CN" sz="3300" b="1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</a:t>
              </a:r>
              <a:r>
                <a:rPr lang="en-US" altLang="zh-CN" sz="33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+a</a:t>
              </a:r>
              <a:r>
                <a:rPr lang="en-US" altLang="zh-CN" sz="3300" b="1" baseline="-30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n-1</a:t>
              </a:r>
              <a:r>
                <a:rPr lang="en-US" altLang="zh-CN" sz="33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</a:t>
              </a:r>
              <a:r>
                <a:rPr lang="en-US" altLang="zh-CN" sz="3300" b="1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n-1</a:t>
              </a:r>
              <a:r>
                <a:rPr lang="en-US" altLang="zh-CN" sz="33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+…+a</a:t>
              </a:r>
              <a:r>
                <a:rPr lang="en-US" altLang="zh-CN" sz="3300" b="1" baseline="-30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sz="33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10+a</a:t>
              </a:r>
              <a:r>
                <a:rPr lang="en-US" altLang="zh-CN" sz="3300" b="1" baseline="-30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  <a:r>
                <a:rPr lang="zh-CN" altLang="en-US" sz="33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为一正整数，因为10</a:t>
              </a:r>
              <a:r>
                <a:rPr lang="zh-CN" altLang="en-US" sz="3300" b="1" dirty="0"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itchFamily="18" charset="2"/>
                </a:rPr>
                <a:t></a:t>
              </a:r>
              <a:r>
                <a:rPr lang="zh-CN" altLang="en-US" sz="33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1(</a:t>
              </a:r>
              <a:r>
                <a:rPr lang="en-US" altLang="zh-CN" sz="33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mod 9)，</a:t>
              </a:r>
              <a:r>
                <a:rPr lang="zh-CN" altLang="en-US" sz="33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由性质13得</a:t>
              </a:r>
            </a:p>
            <a:p>
              <a:pPr algn="just" eaLnBrk="1" hangingPunct="1">
                <a:lnSpc>
                  <a:spcPct val="130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r>
                <a:rPr lang="en-US" altLang="zh-CN" sz="33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 </a:t>
              </a:r>
              <a:r>
                <a:rPr lang="en-US" altLang="zh-CN" sz="3300" b="1" dirty="0">
                  <a:effectLst>
                    <a:outerShdw blurRad="38100" dist="38100" dir="2700000" algn="tl">
                      <a:srgbClr val="000000"/>
                    </a:outerShdw>
                  </a:effectLst>
                  <a:sym typeface="Symbol" pitchFamily="18" charset="2"/>
                </a:rPr>
                <a:t></a:t>
              </a:r>
              <a:r>
                <a:rPr lang="en-US" altLang="zh-CN" sz="33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</a:t>
              </a:r>
              <a:r>
                <a:rPr lang="en-US" altLang="zh-CN" sz="3300" b="1" baseline="-30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</a:t>
              </a:r>
              <a:r>
                <a:rPr lang="en-US" altLang="zh-CN" sz="33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sz="3300" b="1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</a:t>
              </a:r>
              <a:r>
                <a:rPr lang="en-US" altLang="zh-CN" sz="33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+a</a:t>
              </a:r>
              <a:r>
                <a:rPr lang="en-US" altLang="zh-CN" sz="3300" b="1" baseline="-30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n-1</a:t>
              </a:r>
              <a:r>
                <a:rPr lang="en-US" altLang="zh-CN" sz="33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sz="3300" b="1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n-1</a:t>
              </a:r>
              <a:r>
                <a:rPr lang="en-US" altLang="zh-CN" sz="33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+…+a</a:t>
              </a:r>
              <a:r>
                <a:rPr lang="en-US" altLang="zh-CN" sz="3300" b="1" baseline="-30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en-US" altLang="zh-CN" sz="33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+a</a:t>
              </a:r>
              <a:r>
                <a:rPr lang="en-US" altLang="zh-CN" sz="3300" b="1" baseline="-30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  <a:r>
                <a:rPr lang="en-US" altLang="zh-CN" sz="33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(mod 9)</a:t>
              </a:r>
            </a:p>
            <a:p>
              <a:pPr eaLnBrk="1" hangingPunct="1">
                <a:lnSpc>
                  <a:spcPct val="130000"/>
                </a:lnSpc>
                <a:spcBef>
                  <a:spcPct val="20000"/>
                </a:spcBef>
                <a:buClr>
                  <a:schemeClr val="tx2"/>
                </a:buClr>
                <a:buFont typeface="Wingdings" pitchFamily="2" charset="2"/>
                <a:buNone/>
                <a:defRPr/>
              </a:pPr>
              <a:r>
                <a:rPr lang="zh-CN" altLang="en-US" sz="33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即                             </a:t>
              </a:r>
              <a:r>
                <a:rPr lang="en-US" altLang="zh-CN" sz="33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。</a:t>
              </a:r>
              <a:br>
                <a:rPr lang="en-US" altLang="zh-CN" sz="33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</a:br>
              <a:r>
                <a:rPr lang="zh-CN" altLang="en-US" sz="33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于是 9|</a:t>
              </a:r>
              <a:r>
                <a:rPr lang="en-US" altLang="zh-CN" sz="33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</a:t>
              </a:r>
              <a:r>
                <a:rPr lang="zh-CN" altLang="en-US" sz="3300" b="1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当且仅当9| </a:t>
              </a:r>
              <a:endParaRPr lang="en-US" altLang="zh-CN" sz="3300" b="1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aphicFrame>
          <p:nvGraphicFramePr>
            <p:cNvPr id="46087" name="Object 4"/>
            <p:cNvGraphicFramePr>
              <a:graphicFrameLocks noChangeAspect="1"/>
            </p:cNvGraphicFramePr>
            <p:nvPr/>
          </p:nvGraphicFramePr>
          <p:xfrm>
            <a:off x="432" y="2122"/>
            <a:ext cx="1920" cy="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43" name="Equation" r:id="rId4" imgW="1028788" imgH="342900" progId="Equation.3">
                    <p:embed/>
                  </p:oleObj>
                </mc:Choice>
                <mc:Fallback>
                  <p:oleObj name="Equation" r:id="rId4" imgW="1028788" imgH="3429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122"/>
                          <a:ext cx="1920" cy="6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8" name="Object 8"/>
            <p:cNvGraphicFramePr>
              <a:graphicFrameLocks noChangeAspect="1"/>
            </p:cNvGraphicFramePr>
            <p:nvPr/>
          </p:nvGraphicFramePr>
          <p:xfrm>
            <a:off x="2400" y="2544"/>
            <a:ext cx="613" cy="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44" name="Equation" r:id="rId6" imgW="292090" imgH="342900" progId="Equation.3">
                    <p:embed/>
                  </p:oleObj>
                </mc:Choice>
                <mc:Fallback>
                  <p:oleObj name="Equation" r:id="rId6" imgW="292090" imgH="3429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544"/>
                          <a:ext cx="613" cy="6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6085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F0374DA-9044-4F6B-98D2-11CBEEB27498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kumimoji="0" lang="en-US" altLang="zh-CN" sz="1400" b="0" smtClean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例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§5.3.2  剩余类 一次同余式 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2578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模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合同既然是一种等价关系，就可以把所有整数按照模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合同的关系分为等价类，每一个等价类称为模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的一个</a:t>
            </a: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剩余类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。</a:t>
            </a:r>
          </a:p>
          <a:p>
            <a:pPr marL="0" indent="0" eaLnBrk="1" hangingPunct="1">
              <a:lnSpc>
                <a:spcPct val="120000"/>
              </a:lnSpc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例如，整数集合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Z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，模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3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，得到：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余数为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0: {…, -6, -3, 0, 3, 6, …}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余数为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1: {…, -5, -2, 1, 4, 7, …}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余数为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2: {…, -4, -1, 2, 5, 8, …}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8133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2CAC2FF-D4C5-4511-9FCD-177FEB9C3985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093"/>
            <a:ext cx="7772400" cy="707886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/>
              <a:t>引入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2578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</a:rPr>
              <a:t>看任意整数</a:t>
            </a:r>
            <a:r>
              <a:rPr lang="en-US" altLang="zh-CN" dirty="0" smtClean="0">
                <a:latin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</a:rPr>
              <a:t>除以</a:t>
            </a:r>
            <a:r>
              <a:rPr lang="en-US" altLang="zh-CN" dirty="0" smtClean="0">
                <a:latin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</a:rPr>
              <a:t>所得的余数：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</a:rPr>
              <a:t>0 </a:t>
            </a:r>
            <a:r>
              <a:rPr lang="zh-CN" altLang="en-US" dirty="0" smtClean="0">
                <a:latin typeface="Times New Roman" panose="02020603050405020304" pitchFamily="18" charset="0"/>
              </a:rPr>
              <a:t>＝ </a:t>
            </a:r>
            <a:r>
              <a:rPr lang="en-US" altLang="zh-CN" dirty="0" smtClean="0">
                <a:latin typeface="Times New Roman" panose="02020603050405020304" pitchFamily="18" charset="0"/>
              </a:rPr>
              <a:t>0×3 + 0;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	1 </a:t>
            </a:r>
            <a:r>
              <a:rPr lang="zh-CN" altLang="en-US" dirty="0" smtClean="0">
                <a:latin typeface="Times New Roman" panose="02020603050405020304" pitchFamily="18" charset="0"/>
              </a:rPr>
              <a:t>＝ </a:t>
            </a:r>
            <a:r>
              <a:rPr lang="en-US" altLang="zh-CN" dirty="0" smtClean="0">
                <a:latin typeface="Times New Roman" panose="02020603050405020304" pitchFamily="18" charset="0"/>
              </a:rPr>
              <a:t>0×3 + 1;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-1 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＝ 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(-1)×3 + 2;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2 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＝ 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0×3 + 2;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-2 </a:t>
            </a:r>
            <a:r>
              <a:rPr lang="zh-CN" altLang="en-US" dirty="0" smtClean="0">
                <a:latin typeface="Times New Roman" panose="02020603050405020304" pitchFamily="18" charset="0"/>
              </a:rPr>
              <a:t>＝ </a:t>
            </a:r>
            <a:r>
              <a:rPr lang="en-US" altLang="zh-CN" dirty="0" smtClean="0">
                <a:latin typeface="Times New Roman" panose="02020603050405020304" pitchFamily="18" charset="0"/>
              </a:rPr>
              <a:t>(-1)×3 + 1;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… … </a:t>
            </a:r>
            <a:r>
              <a:rPr lang="zh-CN" altLang="en-US" dirty="0" smtClean="0">
                <a:latin typeface="Times New Roman" panose="02020603050405020304" pitchFamily="18" charset="0"/>
              </a:rPr>
              <a:t>可以看到余数有三种情况：</a:t>
            </a:r>
            <a:r>
              <a:rPr lang="en-US" altLang="zh-CN" dirty="0" smtClean="0">
                <a:latin typeface="Times New Roman" panose="02020603050405020304" pitchFamily="18" charset="0"/>
              </a:rPr>
              <a:t>0, 1, 2;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对于</a:t>
            </a:r>
            <a:r>
              <a:rPr lang="en-US" altLang="zh-CN" dirty="0" smtClean="0">
                <a:latin typeface="Times New Roman" panose="02020603050405020304" pitchFamily="18" charset="0"/>
              </a:rPr>
              <a:t>-1</a:t>
            </a:r>
            <a:r>
              <a:rPr lang="zh-CN" altLang="en-US" dirty="0" smtClean="0">
                <a:latin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</a:rPr>
              <a:t>2, </a:t>
            </a:r>
            <a:r>
              <a:rPr lang="zh-CN" altLang="en-US" dirty="0" smtClean="0">
                <a:latin typeface="Times New Roman" panose="02020603050405020304" pitchFamily="18" charset="0"/>
              </a:rPr>
              <a:t>它们除以</a:t>
            </a:r>
            <a:r>
              <a:rPr lang="en-US" altLang="zh-CN" dirty="0" smtClean="0">
                <a:latin typeface="Times New Roman" panose="02020603050405020304" pitchFamily="18" charset="0"/>
              </a:rPr>
              <a:t>3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余数相同</a:t>
            </a:r>
            <a:r>
              <a:rPr lang="zh-CN" altLang="en-US" dirty="0" smtClean="0">
                <a:latin typeface="Times New Roman" panose="02020603050405020304" pitchFamily="18" charset="0"/>
              </a:rPr>
              <a:t>，两式相减则有：</a:t>
            </a:r>
            <a:r>
              <a:rPr lang="en-US" altLang="zh-CN" dirty="0" smtClean="0">
                <a:latin typeface="Times New Roman" panose="02020603050405020304" pitchFamily="18" charset="0"/>
              </a:rPr>
              <a:t>2-(-1) = (0-(-1))×3 + (2-2)</a:t>
            </a:r>
            <a:r>
              <a:rPr lang="zh-CN" altLang="en-US" dirty="0" smtClean="0">
                <a:latin typeface="Times New Roman" panose="02020603050405020304" pitchFamily="18" charset="0"/>
              </a:rPr>
              <a:t>，则，</a:t>
            </a:r>
            <a:r>
              <a:rPr lang="en-US" altLang="zh-CN" dirty="0" smtClean="0">
                <a:latin typeface="Times New Roman" panose="02020603050405020304" pitchFamily="18" charset="0"/>
              </a:rPr>
              <a:t>3|(2-(-1))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21509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4A50671-CE72-4EC1-B467-103A6E256AA4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§5.3.2  剩余类 一次同余式 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2578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同一个剩余类中的数互相合同，不同的剩余类中的数不互相合同。 </a:t>
            </a:r>
          </a:p>
          <a:p>
            <a:pPr marL="0" indent="0" eaLnBrk="1" hangingPunct="1">
              <a:lnSpc>
                <a:spcPct val="125000"/>
              </a:lnSpc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因为以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去除任意整数，可能得到的余数恰有0，1，…，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m-1，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这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个数，所以</a:t>
            </a: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模</a:t>
            </a: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</a:t>
            </a: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共有</a:t>
            </a: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</a:t>
            </a: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个剩余类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. 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0181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DC39E61-E4BD-4795-ABF4-333BB16813CB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§5.3.2  剩余类 一次同余式 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5475288"/>
          </a:xfrm>
        </p:spPr>
        <p:txBody>
          <a:bodyPr/>
          <a:lstStyle/>
          <a:p>
            <a:pPr marL="0" indent="0" eaLnBrk="1" hangingPunct="1">
              <a:lnSpc>
                <a:spcPct val="105000"/>
              </a:lnSpc>
              <a:defRPr/>
            </a:pP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从模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每个剩余类中</a:t>
            </a:r>
            <a:r>
              <a:rPr lang="zh-CN" altLang="en-US" sz="3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任意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取出</a:t>
            </a:r>
            <a:r>
              <a:rPr lang="zh-CN" altLang="en-US" sz="3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一个数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作为代表，得到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个数，比方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0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, r</a:t>
            </a:r>
            <a:r>
              <a:rPr lang="en-US" altLang="zh-CN" sz="30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, …,</a:t>
            </a:r>
            <a:r>
              <a:rPr lang="en-US" altLang="zh-CN" sz="3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sz="3000" baseline="-30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，称这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个数作成一个</a:t>
            </a:r>
            <a:r>
              <a:rPr lang="zh-CN" altLang="en-US" sz="3000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完全剩余系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。</a:t>
            </a:r>
          </a:p>
          <a:p>
            <a:pPr marL="0" indent="0" eaLnBrk="1" hangingPunct="1">
              <a:lnSpc>
                <a:spcPct val="105000"/>
              </a:lnSpc>
              <a:defRPr/>
            </a:pPr>
            <a:r>
              <a:rPr lang="zh-CN" altLang="en-US" sz="3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例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0，1，…，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m-1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便是这样一个完全剩余系，称为模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的非负最小完全剩余系。</a:t>
            </a:r>
          </a:p>
          <a:p>
            <a:pPr marL="0" indent="0" eaLnBrk="1" hangingPunct="1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任意整数模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</a:t>
            </a:r>
            <a:r>
              <a:rPr lang="zh-CN" altLang="en-US" sz="3000" i="1" u="sng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恰好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合同于此完全剩余系中的一个数。</a:t>
            </a:r>
          </a:p>
          <a:p>
            <a:pPr marL="0" indent="0" eaLnBrk="1" hangingPunct="1">
              <a:lnSpc>
                <a:spcPct val="105000"/>
              </a:lnSpc>
              <a:defRPr/>
            </a:pPr>
            <a:r>
              <a:rPr lang="zh-CN" altLang="en-US" sz="3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例 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模3，三个数0，1，2作成一个完全剩余系，-1，</a:t>
            </a:r>
            <a:endParaRPr lang="en-US" altLang="zh-CN" sz="3000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0" indent="0" eaLnBrk="1" hangingPunct="1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0，1也作成一个完全剩余系。</a:t>
            </a:r>
          </a:p>
          <a:p>
            <a:pPr marL="0" indent="0" eaLnBrk="1" hangingPunct="1">
              <a:lnSpc>
                <a:spcPct val="105000"/>
              </a:lnSpc>
              <a:defRPr/>
            </a:pPr>
            <a:r>
              <a:rPr lang="zh-CN" altLang="en-US" sz="30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例 </a:t>
            </a:r>
            <a:r>
              <a:rPr lang="zh-CN" altLang="en-US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模2，两个数0，1作成一个完全剩余系，0代表所有偶数，1代表所有奇数</a:t>
            </a:r>
            <a:r>
              <a:rPr lang="en-US" altLang="zh-CN" sz="3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. 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2229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1F58F8F-FFD9-43C1-AC3A-C0C1D60F62FB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088" y="957262"/>
            <a:ext cx="8305800" cy="5105400"/>
          </a:xfrm>
        </p:spPr>
        <p:txBody>
          <a:bodyPr/>
          <a:lstStyle/>
          <a:p>
            <a:pPr lvl="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a</a:t>
            </a:r>
            <a:r>
              <a:rPr lang="en-US" altLang="zh-CN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zh-CN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1,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…a</a:t>
            </a:r>
            <a:r>
              <a:rPr lang="en-US" altLang="zh-CN" kern="100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m-1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是模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的一个完全剩余系，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是一整数，</a:t>
            </a:r>
            <a:r>
              <a:rPr lang="zh-CN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  <a:r>
              <a:rPr lang="en-US" altLang="zh-CN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aseline="-250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+b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 a</a:t>
            </a:r>
            <a:r>
              <a:rPr lang="en-US" altLang="zh-CN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+b</a:t>
            </a:r>
            <a:r>
              <a:rPr lang="en-US" altLang="zh-CN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…a</a:t>
            </a:r>
            <a:r>
              <a:rPr lang="en-US" altLang="zh-CN" baseline="-250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m-1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+b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也是模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的一个</a:t>
            </a:r>
            <a:r>
              <a:rPr lang="zh-CN" altLang="zh-CN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完全剩余系</a:t>
            </a:r>
            <a:r>
              <a:rPr lang="zh-CN" altLang="en-US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，对吗？</a:t>
            </a:r>
            <a:endParaRPr lang="en-US" altLang="zh-CN" dirty="0" smtClean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just">
              <a:spcAft>
                <a:spcPts val="0"/>
              </a:spcAft>
              <a:buNone/>
            </a:pPr>
            <a:r>
              <a:rPr lang="zh-CN" altLang="en-US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解：对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39844D-A25C-4009-8833-9D26AB0E3B80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6437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练习</a:t>
            </a:r>
            <a:r>
              <a:rPr lang="zh-CN" altLang="en-US" sz="4000" dirty="0" smtClean="0">
                <a:latin typeface="Times New Roman" pitchFamily="18" charset="0"/>
              </a:rPr>
              <a:t> </a:t>
            </a:r>
            <a:endParaRPr lang="en-US" altLang="zh-CN" sz="4000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04215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6437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同余式</a:t>
            </a:r>
            <a:r>
              <a:rPr lang="zh-CN" altLang="en-US" sz="4000" dirty="0" smtClean="0">
                <a:latin typeface="Times New Roman" pitchFamily="18" charset="0"/>
              </a:rPr>
              <a:t> </a:t>
            </a:r>
            <a:endParaRPr lang="en-US" altLang="zh-CN" sz="4000" dirty="0" smtClean="0">
              <a:latin typeface="Times New Roman" pitchFamily="18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0292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</a:pPr>
            <a:r>
              <a:rPr lang="zh-CN" altLang="en-US" dirty="0" smtClean="0">
                <a:latin typeface="宋体" panose="02010600030101010101" pitchFamily="2" charset="-122"/>
              </a:rPr>
              <a:t>有棋子若干枚，三个三个的数剩两个，问至少有多少个棋子？</a:t>
            </a:r>
          </a:p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答：由题意，棋子的个数减</a:t>
            </a:r>
            <a:r>
              <a:rPr lang="en-US" altLang="zh-CN" dirty="0" smtClean="0">
                <a:latin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</a:rPr>
              <a:t>是</a:t>
            </a:r>
            <a:r>
              <a:rPr lang="en-US" altLang="zh-CN" dirty="0" smtClean="0">
                <a:latin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</a:rPr>
              <a:t>的倍数，从而</a:t>
            </a:r>
            <a:r>
              <a:rPr lang="zh-CN" altLang="en-US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有，</a:t>
            </a:r>
            <a:r>
              <a:rPr lang="en-US" altLang="zh-CN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(x-2)=3y, x≥0</a:t>
            </a:r>
            <a:r>
              <a:rPr lang="zh-CN" altLang="en-US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，用合同式表示为：</a:t>
            </a:r>
            <a:r>
              <a:rPr lang="en-US" altLang="zh-CN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x≡2(mod 3)</a:t>
            </a:r>
            <a:r>
              <a:rPr lang="zh-CN" altLang="en-US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，从而棋子的个数可能是：</a:t>
            </a:r>
            <a:r>
              <a:rPr lang="en-US" altLang="zh-CN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2, 5, 8, ……</a:t>
            </a:r>
            <a:r>
              <a:rPr lang="zh-CN" altLang="en-US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，都是</a:t>
            </a:r>
            <a:r>
              <a:rPr lang="en-US" altLang="zh-CN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mod 3</a:t>
            </a:r>
            <a:r>
              <a:rPr lang="zh-CN" altLang="en-US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合同</a:t>
            </a:r>
            <a:r>
              <a:rPr lang="en-US" altLang="zh-CN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。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4277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CA0CFB-B615-4613-953C-B8BAF9229F6F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0292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</a:pPr>
            <a:r>
              <a:rPr lang="zh-CN" altLang="en-US" dirty="0" smtClean="0">
                <a:latin typeface="宋体" panose="02010600030101010101" pitchFamily="2" charset="-122"/>
              </a:rPr>
              <a:t>含有整数变量的合同式，称为合同方程或同余式</a:t>
            </a:r>
            <a:r>
              <a:rPr lang="zh-CN" altLang="en-US" dirty="0" smtClean="0">
                <a:latin typeface="Times New Roman" panose="02020603050405020304" pitchFamily="18" charset="0"/>
              </a:rPr>
              <a:t> 。</a:t>
            </a:r>
          </a:p>
          <a:p>
            <a:pPr marL="0" indent="0" eaLnBrk="1" hangingPunct="1">
              <a:lnSpc>
                <a:spcPct val="125000"/>
              </a:lnSpc>
            </a:pPr>
            <a:r>
              <a:rPr lang="en-US" altLang="zh-CN" dirty="0" err="1" smtClean="0">
                <a:latin typeface="Times New Roman" panose="02020603050405020304" pitchFamily="18" charset="0"/>
              </a:rPr>
              <a:t>ax</a:t>
            </a:r>
            <a:r>
              <a:rPr lang="en-US" altLang="zh-CN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Times New Roman" panose="02020603050405020304" pitchFamily="18" charset="0"/>
              </a:rPr>
              <a:t>(mod m)</a:t>
            </a:r>
            <a:r>
              <a:rPr lang="zh-CN" altLang="en-US" dirty="0" smtClean="0">
                <a:latin typeface="宋体" panose="02010600030101010101" pitchFamily="2" charset="-122"/>
              </a:rPr>
              <a:t>这种形式的合同式称为一次同余式；类似地，</a:t>
            </a:r>
            <a:r>
              <a:rPr lang="en-US" altLang="zh-CN" dirty="0" smtClean="0">
                <a:latin typeface="Times New Roman" panose="02020603050405020304" pitchFamily="18" charset="0"/>
              </a:rPr>
              <a:t>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+a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dirty="0" smtClean="0">
                <a:latin typeface="Times New Roman" panose="02020603050405020304" pitchFamily="18" charset="0"/>
              </a:rPr>
              <a:t>b(mod m)</a:t>
            </a:r>
            <a:r>
              <a:rPr lang="zh-CN" altLang="en-US" dirty="0" smtClean="0">
                <a:latin typeface="宋体" panose="02010600030101010101" pitchFamily="2" charset="-122"/>
              </a:rPr>
              <a:t>称为二次同余式。</a:t>
            </a:r>
            <a:r>
              <a:rPr lang="zh-CN" altLang="en-US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5301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0F647E8-DBF6-4EDB-9DF6-D343A9E3542F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kumimoji="0" lang="en-US" altLang="zh-CN" sz="1400" b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6437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同余式</a:t>
            </a:r>
            <a:r>
              <a:rPr lang="zh-CN" altLang="en-US" sz="4000" dirty="0" smtClean="0">
                <a:latin typeface="Times New Roman" pitchFamily="18" charset="0"/>
              </a:rPr>
              <a:t> </a:t>
            </a:r>
            <a:endParaRPr lang="en-US" altLang="zh-CN" sz="40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534400" cy="50292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z="3600" dirty="0" smtClean="0">
                <a:latin typeface="Times New Roman" panose="02020603050405020304" pitchFamily="18" charset="0"/>
              </a:rPr>
              <a:t>    </a:t>
            </a:r>
            <a:r>
              <a:rPr lang="zh-CN" altLang="en-US" dirty="0" smtClean="0">
                <a:latin typeface="Times New Roman" panose="02020603050405020304" pitchFamily="18" charset="0"/>
              </a:rPr>
              <a:t>求解一次同余式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ax</a:t>
            </a:r>
            <a:r>
              <a:rPr lang="en-US" altLang="zh-CN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Times New Roman" panose="02020603050405020304" pitchFamily="18" charset="0"/>
              </a:rPr>
              <a:t>(mod m)</a:t>
            </a:r>
            <a:r>
              <a:rPr lang="zh-CN" altLang="en-US" dirty="0" smtClean="0">
                <a:latin typeface="Times New Roman" panose="02020603050405020304" pitchFamily="18" charset="0"/>
              </a:rPr>
              <a:t>实际上是解 </a:t>
            </a:r>
            <a:r>
              <a:rPr lang="en-US" altLang="zh-CN" dirty="0" smtClean="0">
                <a:latin typeface="Times New Roman" panose="02020603050405020304" pitchFamily="18" charset="0"/>
              </a:rPr>
              <a:t>ax-b=my</a:t>
            </a:r>
            <a:r>
              <a:rPr lang="zh-CN" altLang="en-US" dirty="0" smtClean="0">
                <a:latin typeface="Times New Roman" panose="02020603050405020304" pitchFamily="18" charset="0"/>
              </a:rPr>
              <a:t>这样的不定方程。这里讨论一次同余式在什么条件下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有解</a:t>
            </a:r>
            <a:r>
              <a:rPr lang="zh-CN" altLang="en-US" dirty="0" smtClean="0">
                <a:latin typeface="Times New Roman" panose="02020603050405020304" pitchFamily="18" charset="0"/>
              </a:rPr>
              <a:t>？什么条件下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无解</a:t>
            </a:r>
            <a:r>
              <a:rPr lang="zh-CN" altLang="en-US" dirty="0" smtClean="0">
                <a:latin typeface="Times New Roman" panose="02020603050405020304" pitchFamily="18" charset="0"/>
              </a:rPr>
              <a:t>？什么时候有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唯一解</a:t>
            </a:r>
            <a:r>
              <a:rPr lang="zh-CN" altLang="en-US" dirty="0" smtClean="0">
                <a:latin typeface="Times New Roman" panose="02020603050405020304" pitchFamily="18" charset="0"/>
              </a:rPr>
              <a:t>（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一个剩余类</a:t>
            </a:r>
            <a:r>
              <a:rPr lang="zh-CN" altLang="en-US" dirty="0" smtClean="0">
                <a:latin typeface="Times New Roman" panose="02020603050405020304" pitchFamily="18" charset="0"/>
              </a:rPr>
              <a:t>）？什么时候有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多解</a:t>
            </a:r>
            <a:r>
              <a:rPr lang="zh-CN" altLang="en-US" dirty="0" smtClean="0">
                <a:latin typeface="Times New Roman" panose="02020603050405020304" pitchFamily="18" charset="0"/>
              </a:rPr>
              <a:t>（多个剩余类）？ 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6325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F123F76-6DEB-4554-A5D0-5C7609E32CA7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kumimoji="0" lang="en-US" altLang="zh-CN" sz="1400" b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6437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同余式</a:t>
            </a:r>
            <a:r>
              <a:rPr lang="zh-CN" altLang="en-US" sz="4000" dirty="0" smtClean="0">
                <a:latin typeface="Times New Roman" pitchFamily="18" charset="0"/>
              </a:rPr>
              <a:t> </a:t>
            </a:r>
            <a:endParaRPr lang="en-US" altLang="zh-CN" sz="40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6438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定理5.3.1 </a:t>
            </a:r>
            <a:endParaRPr lang="en-US" altLang="zh-CN" sz="4000" dirty="0" smtClean="0">
              <a:latin typeface="+mj-ea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1054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若</a:t>
            </a:r>
            <a:r>
              <a:rPr lang="en-US" altLang="zh-CN" dirty="0" smtClean="0">
                <a:latin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</a:rPr>
              <a:t>互质，</a:t>
            </a:r>
            <a:r>
              <a:rPr lang="en-US" altLang="zh-CN" dirty="0" smtClean="0">
                <a:latin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</a:rPr>
              <a:t>任意，则模</a:t>
            </a:r>
            <a:r>
              <a:rPr lang="en-US" altLang="zh-CN" dirty="0" smtClean="0">
                <a:latin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</a:rPr>
              <a:t>恰有一个数</a:t>
            </a:r>
            <a:r>
              <a:rPr lang="en-US" altLang="zh-CN" dirty="0" smtClean="0">
                <a:latin typeface="Times New Roman" panose="02020603050405020304" pitchFamily="18" charset="0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</a:rPr>
              <a:t>使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ax</a:t>
            </a:r>
            <a:r>
              <a:rPr lang="en-US" altLang="zh-CN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Times New Roman" panose="02020603050405020304" pitchFamily="18" charset="0"/>
              </a:rPr>
              <a:t>(mod m) 。</a:t>
            </a:r>
          </a:p>
          <a:p>
            <a:pPr marL="0" indent="0"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证明：</a:t>
            </a:r>
            <a:r>
              <a:rPr lang="zh-CN" altLang="en-US" dirty="0" smtClean="0">
                <a:latin typeface="Times New Roman" panose="02020603050405020304" pitchFamily="18" charset="0"/>
              </a:rPr>
              <a:t> </a:t>
            </a:r>
            <a:r>
              <a:rPr lang="zh-CN" altLang="en-US" u="sng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存在性</a:t>
            </a:r>
            <a:r>
              <a:rPr lang="zh-CN" altLang="en-US" dirty="0" smtClean="0">
                <a:latin typeface="Times New Roman" panose="02020603050405020304" pitchFamily="18" charset="0"/>
              </a:rPr>
              <a:t>。因为</a:t>
            </a:r>
            <a:r>
              <a:rPr lang="en-US" altLang="zh-CN" dirty="0" smtClean="0">
                <a:latin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</a:rPr>
              <a:t>互质，根据定理</a:t>
            </a:r>
            <a:r>
              <a:rPr lang="en-US" altLang="zh-CN" dirty="0" smtClean="0">
                <a:latin typeface="Times New Roman" panose="02020603050405020304" pitchFamily="18" charset="0"/>
              </a:rPr>
              <a:t>5.2.1</a:t>
            </a:r>
            <a:r>
              <a:rPr lang="zh-CN" altLang="en-US" dirty="0" smtClean="0">
                <a:latin typeface="Times New Roman" panose="02020603050405020304" pitchFamily="18" charset="0"/>
              </a:rPr>
              <a:t>，有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s，t</a:t>
            </a:r>
            <a:r>
              <a:rPr lang="zh-CN" altLang="en-US" dirty="0" smtClean="0">
                <a:latin typeface="Times New Roman" panose="02020603050405020304" pitchFamily="18" charset="0"/>
              </a:rPr>
              <a:t>使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as+mt</a:t>
            </a:r>
            <a:r>
              <a:rPr lang="en-US" altLang="zh-CN" dirty="0" smtClean="0">
                <a:latin typeface="Times New Roman" panose="02020603050405020304" pitchFamily="18" charset="0"/>
              </a:rPr>
              <a:t>=1，</a:t>
            </a:r>
            <a:r>
              <a:rPr lang="zh-CN" altLang="en-US" dirty="0" smtClean="0">
                <a:latin typeface="Times New Roman" panose="02020603050405020304" pitchFamily="18" charset="0"/>
              </a:rPr>
              <a:t>于是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asb+mtb</a:t>
            </a:r>
            <a:r>
              <a:rPr lang="en-US" altLang="zh-CN" dirty="0" smtClean="0">
                <a:latin typeface="Times New Roman" panose="02020603050405020304" pitchFamily="18" charset="0"/>
              </a:rPr>
              <a:t>=b，</a:t>
            </a:r>
            <a:r>
              <a:rPr lang="zh-CN" altLang="en-US" dirty="0" smtClean="0">
                <a:latin typeface="Times New Roman" panose="02020603050405020304" pitchFamily="18" charset="0"/>
              </a:rPr>
              <a:t>若取模</a:t>
            </a:r>
            <a:r>
              <a:rPr lang="en-US" altLang="zh-CN" dirty="0" smtClean="0">
                <a:latin typeface="Times New Roman" panose="02020603050405020304" pitchFamily="18" charset="0"/>
              </a:rPr>
              <a:t>m，</a:t>
            </a:r>
            <a:r>
              <a:rPr lang="zh-CN" altLang="en-US" dirty="0" smtClean="0">
                <a:latin typeface="Times New Roman" panose="02020603050405020304" pitchFamily="18" charset="0"/>
              </a:rPr>
              <a:t>则有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asb</a:t>
            </a:r>
            <a:r>
              <a:rPr lang="en-US" altLang="zh-CN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Times New Roman" panose="02020603050405020304" pitchFamily="18" charset="0"/>
              </a:rPr>
              <a:t>(mod m)。</a:t>
            </a:r>
            <a:r>
              <a:rPr lang="zh-CN" altLang="en-US" dirty="0" smtClean="0">
                <a:latin typeface="Times New Roman" panose="02020603050405020304" pitchFamily="18" charset="0"/>
              </a:rPr>
              <a:t>取</a:t>
            </a:r>
            <a:r>
              <a:rPr lang="en-US" altLang="zh-CN" dirty="0" smtClean="0">
                <a:latin typeface="Times New Roman" panose="02020603050405020304" pitchFamily="18" charset="0"/>
              </a:rPr>
              <a:t>x=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sb</a:t>
            </a:r>
            <a:r>
              <a:rPr lang="en-US" altLang="zh-CN" dirty="0" smtClean="0">
                <a:latin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</a:rPr>
              <a:t>则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sb</a:t>
            </a:r>
            <a:r>
              <a:rPr lang="zh-CN" altLang="en-US" dirty="0" smtClean="0">
                <a:latin typeface="Times New Roman" panose="02020603050405020304" pitchFamily="18" charset="0"/>
              </a:rPr>
              <a:t>所在的剩余类中的数皆是解。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Note:</a:t>
            </a:r>
            <a:r>
              <a:rPr lang="zh-CN" altLang="en-US" dirty="0" smtClean="0">
                <a:latin typeface="Times New Roman" panose="02020603050405020304" pitchFamily="18" charset="0"/>
              </a:rPr>
              <a:t>证明过程也给出了</a:t>
            </a:r>
            <a:r>
              <a:rPr lang="en-US" altLang="zh-CN" dirty="0" smtClean="0">
                <a:latin typeface="Times New Roman" panose="02020603050405020304" pitchFamily="18" charset="0"/>
              </a:rPr>
              <a:t>x</a:t>
            </a:r>
            <a:r>
              <a:rPr lang="zh-CN" altLang="en-US" dirty="0" smtClean="0">
                <a:latin typeface="Times New Roman" panose="02020603050405020304" pitchFamily="18" charset="0"/>
              </a:rPr>
              <a:t>的求解方法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。</a:t>
            </a:r>
            <a:endParaRPr lang="zh-CN" altLang="en-US" sz="2000" dirty="0" smtClean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7349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1474CC0-68ED-4630-AE27-2E15202D011F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6438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定理5.3.1 </a:t>
            </a:r>
            <a:endParaRPr lang="en-US" altLang="zh-CN" sz="4000" dirty="0" smtClean="0">
              <a:latin typeface="+mj-ea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5626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若</a:t>
            </a:r>
            <a:r>
              <a:rPr lang="en-US" altLang="zh-CN" smtClean="0">
                <a:latin typeface="Times New Roman" panose="02020603050405020304" pitchFamily="18" charset="0"/>
              </a:rPr>
              <a:t>a</a:t>
            </a:r>
            <a:r>
              <a:rPr lang="zh-CN" altLang="en-US" smtClean="0">
                <a:latin typeface="Times New Roman" panose="02020603050405020304" pitchFamily="18" charset="0"/>
              </a:rPr>
              <a:t>和</a:t>
            </a:r>
            <a:r>
              <a:rPr lang="en-US" altLang="zh-CN" smtClean="0">
                <a:latin typeface="Times New Roman" panose="02020603050405020304" pitchFamily="18" charset="0"/>
              </a:rPr>
              <a:t>m</a:t>
            </a:r>
            <a:r>
              <a:rPr lang="zh-CN" altLang="en-US" smtClean="0">
                <a:latin typeface="Times New Roman" panose="02020603050405020304" pitchFamily="18" charset="0"/>
              </a:rPr>
              <a:t>互质，</a:t>
            </a:r>
            <a:r>
              <a:rPr lang="en-US" altLang="zh-CN" smtClean="0">
                <a:latin typeface="Times New Roman" panose="02020603050405020304" pitchFamily="18" charset="0"/>
              </a:rPr>
              <a:t>b</a:t>
            </a:r>
            <a:r>
              <a:rPr lang="zh-CN" altLang="en-US" smtClean="0">
                <a:latin typeface="Times New Roman" panose="02020603050405020304" pitchFamily="18" charset="0"/>
              </a:rPr>
              <a:t>任意，则模</a:t>
            </a:r>
            <a:r>
              <a:rPr lang="en-US" altLang="zh-CN" smtClean="0">
                <a:latin typeface="Times New Roman" panose="02020603050405020304" pitchFamily="18" charset="0"/>
              </a:rPr>
              <a:t>m</a:t>
            </a:r>
            <a:r>
              <a:rPr lang="zh-CN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t>恰有一个</a:t>
            </a:r>
            <a:r>
              <a:rPr lang="zh-CN" altLang="en-US" smtClean="0">
                <a:latin typeface="Times New Roman" panose="02020603050405020304" pitchFamily="18" charset="0"/>
              </a:rPr>
              <a:t>数</a:t>
            </a:r>
            <a:r>
              <a:rPr lang="en-US" altLang="zh-CN" smtClean="0">
                <a:latin typeface="Times New Roman" panose="02020603050405020304" pitchFamily="18" charset="0"/>
              </a:rPr>
              <a:t>x</a:t>
            </a:r>
            <a:r>
              <a:rPr lang="zh-CN" altLang="en-US" smtClean="0">
                <a:latin typeface="Times New Roman" panose="02020603050405020304" pitchFamily="18" charset="0"/>
              </a:rPr>
              <a:t>使</a:t>
            </a:r>
            <a:r>
              <a:rPr lang="en-US" altLang="zh-CN" smtClean="0">
                <a:latin typeface="Times New Roman" panose="02020603050405020304" pitchFamily="18" charset="0"/>
              </a:rPr>
              <a:t>ax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mtClean="0">
                <a:latin typeface="Times New Roman" panose="02020603050405020304" pitchFamily="18" charset="0"/>
              </a:rPr>
              <a:t>b(mod m) 。</a:t>
            </a:r>
          </a:p>
          <a:p>
            <a:pPr marL="0" indent="0"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t>证明：</a:t>
            </a:r>
            <a:r>
              <a:rPr lang="zh-CN" altLang="en-US" smtClean="0">
                <a:latin typeface="Times New Roman" panose="02020603050405020304" pitchFamily="18" charset="0"/>
              </a:rPr>
              <a:t> </a:t>
            </a:r>
            <a:r>
              <a:rPr lang="zh-CN" altLang="en-US" u="sng" smtClean="0">
                <a:solidFill>
                  <a:schemeClr val="tx2"/>
                </a:solidFill>
                <a:latin typeface="Times New Roman" panose="02020603050405020304" pitchFamily="18" charset="0"/>
              </a:rPr>
              <a:t>唯一性</a:t>
            </a:r>
            <a:r>
              <a:rPr lang="zh-CN" altLang="en-US" smtClean="0">
                <a:latin typeface="Times New Roman" panose="02020603050405020304" pitchFamily="18" charset="0"/>
              </a:rPr>
              <a:t>。所谓模</a:t>
            </a:r>
            <a:r>
              <a:rPr lang="en-US" altLang="zh-CN" smtClean="0">
                <a:latin typeface="Times New Roman" panose="02020603050405020304" pitchFamily="18" charset="0"/>
              </a:rPr>
              <a:t>m</a:t>
            </a:r>
            <a:r>
              <a:rPr lang="zh-CN" altLang="en-US" smtClean="0">
                <a:latin typeface="Times New Roman" panose="02020603050405020304" pitchFamily="18" charset="0"/>
              </a:rPr>
              <a:t>只有一个这样的</a:t>
            </a:r>
            <a:r>
              <a:rPr lang="en-US" altLang="zh-CN" smtClean="0">
                <a:latin typeface="Times New Roman" panose="02020603050405020304" pitchFamily="18" charset="0"/>
              </a:rPr>
              <a:t>x，</a:t>
            </a:r>
            <a:r>
              <a:rPr lang="zh-CN" altLang="en-US" smtClean="0">
                <a:latin typeface="Times New Roman" panose="02020603050405020304" pitchFamily="18" charset="0"/>
              </a:rPr>
              <a:t>意思是说在模</a:t>
            </a:r>
            <a:r>
              <a:rPr lang="en-US" altLang="zh-CN" smtClean="0">
                <a:latin typeface="Times New Roman" panose="02020603050405020304" pitchFamily="18" charset="0"/>
              </a:rPr>
              <a:t>m</a:t>
            </a:r>
            <a:r>
              <a:rPr lang="zh-CN" altLang="en-US" smtClean="0">
                <a:latin typeface="Times New Roman" panose="02020603050405020304" pitchFamily="18" charset="0"/>
              </a:rPr>
              <a:t>合同的意义下，解是唯一的。即若</a:t>
            </a:r>
            <a:r>
              <a:rPr lang="en-US" altLang="zh-CN" smtClean="0">
                <a:latin typeface="Times New Roman" panose="02020603050405020304" pitchFamily="18" charset="0"/>
              </a:rPr>
              <a:t>ax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mtClean="0">
                <a:latin typeface="Times New Roman" panose="02020603050405020304" pitchFamily="18" charset="0"/>
              </a:rPr>
              <a:t>b (mod m)，ay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mtClean="0">
                <a:latin typeface="Times New Roman" panose="02020603050405020304" pitchFamily="18" charset="0"/>
              </a:rPr>
              <a:t>b(mod m)，</a:t>
            </a:r>
            <a:r>
              <a:rPr lang="zh-CN" altLang="en-US" smtClean="0">
                <a:latin typeface="Times New Roman" panose="02020603050405020304" pitchFamily="18" charset="0"/>
              </a:rPr>
              <a:t>则</a:t>
            </a:r>
            <a:r>
              <a:rPr lang="en-US" altLang="zh-CN" smtClean="0">
                <a:latin typeface="Times New Roman" panose="02020603050405020304" pitchFamily="18" charset="0"/>
              </a:rPr>
              <a:t>x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mtClean="0">
                <a:latin typeface="Times New Roman" panose="02020603050405020304" pitchFamily="18" charset="0"/>
              </a:rPr>
              <a:t>y(mod m)。</a:t>
            </a:r>
            <a:r>
              <a:rPr lang="zh-CN" altLang="en-US" smtClean="0">
                <a:latin typeface="Times New Roman" panose="02020603050405020304" pitchFamily="18" charset="0"/>
              </a:rPr>
              <a:t>因为，由</a:t>
            </a:r>
            <a:r>
              <a:rPr lang="en-US" altLang="zh-CN" smtClean="0">
                <a:latin typeface="Times New Roman" panose="02020603050405020304" pitchFamily="18" charset="0"/>
              </a:rPr>
              <a:t>ax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mtClean="0">
                <a:latin typeface="Times New Roman" panose="02020603050405020304" pitchFamily="18" charset="0"/>
              </a:rPr>
              <a:t>b(mod m)，ay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mtClean="0">
                <a:latin typeface="Times New Roman" panose="02020603050405020304" pitchFamily="18" charset="0"/>
              </a:rPr>
              <a:t>b(mod m)</a:t>
            </a:r>
            <a:r>
              <a:rPr lang="zh-CN" altLang="en-US" smtClean="0">
                <a:latin typeface="Times New Roman" panose="02020603050405020304" pitchFamily="18" charset="0"/>
              </a:rPr>
              <a:t>得</a:t>
            </a:r>
            <a:r>
              <a:rPr lang="en-US" altLang="zh-CN" smtClean="0">
                <a:latin typeface="Times New Roman" panose="02020603050405020304" pitchFamily="18" charset="0"/>
              </a:rPr>
              <a:t>ax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mtClean="0">
                <a:latin typeface="Times New Roman" panose="02020603050405020304" pitchFamily="18" charset="0"/>
              </a:rPr>
              <a:t>ay(mod m)，</a:t>
            </a:r>
            <a:r>
              <a:rPr lang="zh-CN" altLang="en-US" smtClean="0">
                <a:latin typeface="Times New Roman" panose="02020603050405020304" pitchFamily="18" charset="0"/>
              </a:rPr>
              <a:t>消去和</a:t>
            </a:r>
            <a:r>
              <a:rPr lang="en-US" altLang="zh-CN" smtClean="0">
                <a:latin typeface="Times New Roman" panose="02020603050405020304" pitchFamily="18" charset="0"/>
              </a:rPr>
              <a:t>m</a:t>
            </a:r>
            <a:r>
              <a:rPr lang="zh-CN" altLang="en-US" smtClean="0">
                <a:latin typeface="Times New Roman" panose="02020603050405020304" pitchFamily="18" charset="0"/>
              </a:rPr>
              <a:t>互质的</a:t>
            </a:r>
            <a:r>
              <a:rPr lang="en-US" altLang="zh-CN" smtClean="0">
                <a:latin typeface="Times New Roman" panose="02020603050405020304" pitchFamily="18" charset="0"/>
              </a:rPr>
              <a:t>a</a:t>
            </a:r>
            <a:r>
              <a:rPr lang="zh-CN" altLang="en-US" smtClean="0">
                <a:latin typeface="Times New Roman" panose="02020603050405020304" pitchFamily="18" charset="0"/>
              </a:rPr>
              <a:t>得</a:t>
            </a:r>
            <a:r>
              <a:rPr lang="en-US" altLang="zh-CN" smtClean="0">
                <a:solidFill>
                  <a:srgbClr val="FFFF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mtClean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mtClean="0">
                <a:solidFill>
                  <a:srgbClr val="FFFF00"/>
                </a:solidFill>
                <a:latin typeface="Times New Roman" panose="02020603050405020304" pitchFamily="18" charset="0"/>
              </a:rPr>
              <a:t>y (mod m)</a:t>
            </a:r>
            <a:r>
              <a:rPr lang="en-US" altLang="zh-CN" smtClean="0">
                <a:latin typeface="Times New Roman" panose="02020603050405020304" pitchFamily="18" charset="0"/>
              </a:rPr>
              <a:t>.</a:t>
            </a:r>
            <a:r>
              <a:rPr lang="zh-CN" altLang="en-US" smtClean="0">
                <a:latin typeface="Times New Roman" panose="02020603050405020304" pitchFamily="18" charset="0"/>
              </a:rPr>
              <a:t>即</a:t>
            </a:r>
            <a:r>
              <a:rPr lang="en-US" altLang="zh-CN" smtClean="0">
                <a:latin typeface="Times New Roman" panose="02020603050405020304" pitchFamily="18" charset="0"/>
              </a:rPr>
              <a:t>x, y</a:t>
            </a:r>
            <a:r>
              <a:rPr lang="zh-CN" altLang="en-US" smtClean="0">
                <a:latin typeface="Times New Roman" panose="02020603050405020304" pitchFamily="18" charset="0"/>
              </a:rPr>
              <a:t>在一个剩余类中。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8373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C304ED6-C40E-4AC1-B13A-CB58D92D1DDA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6437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定理5.3.1</a:t>
            </a:r>
            <a:endParaRPr lang="en-US" altLang="zh-CN" sz="4000" dirty="0" smtClean="0">
              <a:latin typeface="+mj-ea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52400" y="1219200"/>
            <a:ext cx="8763000" cy="3352800"/>
            <a:chOff x="96" y="912"/>
            <a:chExt cx="5520" cy="2112"/>
          </a:xfrm>
        </p:grpSpPr>
        <p:sp>
          <p:nvSpPr>
            <p:cNvPr id="123908" name="Rectangle 4"/>
            <p:cNvSpPr>
              <a:spLocks noChangeArrowheads="1"/>
            </p:cNvSpPr>
            <p:nvPr/>
          </p:nvSpPr>
          <p:spPr bwMode="auto">
            <a:xfrm>
              <a:off x="96" y="912"/>
              <a:ext cx="5520" cy="2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lnSpc>
                  <a:spcPct val="130000"/>
                </a:lnSpc>
                <a:buClr>
                  <a:schemeClr val="tx2"/>
                </a:buClr>
                <a:buFont typeface="Wingdings" pitchFamily="2" charset="2"/>
                <a:buNone/>
                <a:tabLst>
                  <a:tab pos="3719513" algn="l"/>
                </a:tabLst>
                <a:defRPr/>
              </a:pPr>
              <a:r>
                <a:rPr lang="zh-CN" altLang="en-US" sz="3200" b="1" dirty="0">
                  <a:solidFill>
                    <a:schemeClr val="tx2"/>
                  </a:solidFill>
                  <a:latin typeface="宋体" pitchFamily="2" charset="-122"/>
                </a:rPr>
                <a:t>推论</a:t>
              </a:r>
              <a:r>
                <a:rPr lang="zh-CN" altLang="en-US" sz="3200" b="1" dirty="0"/>
                <a:t> </a:t>
              </a:r>
              <a:r>
                <a:rPr lang="zh-CN" altLang="en-US" sz="3200" b="1" dirty="0">
                  <a:latin typeface="宋体" pitchFamily="2" charset="-122"/>
                </a:rPr>
                <a:t>设</a:t>
              </a:r>
              <a:r>
                <a:rPr lang="en-US" altLang="zh-CN" sz="3200" b="1" dirty="0"/>
                <a:t>p</a:t>
              </a:r>
              <a:r>
                <a:rPr lang="zh-CN" altLang="en-US" sz="3200" b="1" dirty="0">
                  <a:latin typeface="宋体" pitchFamily="2" charset="-122"/>
                </a:rPr>
                <a:t>为质数。若</a:t>
              </a:r>
              <a:r>
                <a:rPr lang="en-US" altLang="zh-CN" sz="3200" b="1" dirty="0"/>
                <a:t>a</a:t>
              </a:r>
              <a:r>
                <a:rPr lang="en-US" altLang="zh-CN" sz="3200" b="1" dirty="0">
                  <a:sym typeface="Symbol" pitchFamily="18" charset="2"/>
                </a:rPr>
                <a:t></a:t>
              </a:r>
              <a:r>
                <a:rPr lang="en-US" altLang="zh-CN" sz="3200" b="1" dirty="0"/>
                <a:t> 0 (mod p)</a:t>
              </a:r>
              <a:r>
                <a:rPr lang="en-US" altLang="zh-CN" sz="3200" b="1" dirty="0">
                  <a:latin typeface="宋体" pitchFamily="2" charset="-122"/>
                </a:rPr>
                <a:t>，</a:t>
              </a:r>
              <a:r>
                <a:rPr lang="en-US" altLang="zh-CN" sz="3200" b="1" dirty="0"/>
                <a:t>b</a:t>
              </a:r>
              <a:r>
                <a:rPr lang="zh-CN" altLang="en-US" sz="3200" b="1" dirty="0">
                  <a:latin typeface="宋体" pitchFamily="2" charset="-122"/>
                </a:rPr>
                <a:t>任意，则模</a:t>
              </a:r>
              <a:r>
                <a:rPr lang="en-US" altLang="zh-CN" sz="3200" b="1" dirty="0"/>
                <a:t>p</a:t>
              </a:r>
              <a:r>
                <a:rPr lang="zh-CN" altLang="en-US" sz="3200" b="1" dirty="0">
                  <a:latin typeface="宋体" pitchFamily="2" charset="-122"/>
                </a:rPr>
                <a:t>恰有一个数</a:t>
              </a:r>
              <a:r>
                <a:rPr lang="en-US" altLang="zh-CN" sz="3200" b="1" dirty="0"/>
                <a:t>x</a:t>
              </a:r>
              <a:r>
                <a:rPr lang="zh-CN" altLang="en-US" sz="3200" b="1" dirty="0">
                  <a:latin typeface="宋体" pitchFamily="2" charset="-122"/>
                </a:rPr>
                <a:t>使</a:t>
              </a:r>
              <a:r>
                <a:rPr lang="en-US" altLang="zh-CN" sz="3200" b="1" dirty="0" err="1"/>
                <a:t>ax</a:t>
              </a:r>
              <a:r>
                <a:rPr lang="en-US" altLang="zh-CN" sz="3200" b="1" dirty="0" err="1">
                  <a:sym typeface="Symbol" pitchFamily="18" charset="2"/>
                </a:rPr>
                <a:t></a:t>
              </a:r>
              <a:r>
                <a:rPr lang="en-US" altLang="zh-CN" sz="3200" b="1" dirty="0" err="1"/>
                <a:t>b</a:t>
              </a:r>
              <a:r>
                <a:rPr lang="en-US" altLang="zh-CN" sz="3200" b="1" dirty="0"/>
                <a:t>(mod p)</a:t>
              </a:r>
              <a:r>
                <a:rPr lang="en-US" altLang="zh-CN" sz="3200" b="1" dirty="0">
                  <a:latin typeface="宋体" pitchFamily="2" charset="-122"/>
                </a:rPr>
                <a:t>。</a:t>
              </a:r>
            </a:p>
            <a:p>
              <a:pPr eaLnBrk="1" hangingPunct="1">
                <a:lnSpc>
                  <a:spcPct val="130000"/>
                </a:lnSpc>
                <a:buClr>
                  <a:schemeClr val="tx2"/>
                </a:buClr>
                <a:buFont typeface="Wingdings" pitchFamily="2" charset="2"/>
                <a:buNone/>
                <a:tabLst>
                  <a:tab pos="3719513" algn="l"/>
                </a:tabLst>
                <a:defRPr/>
              </a:pPr>
              <a:r>
                <a:rPr lang="zh-CN" altLang="en-US" sz="3200" b="1" dirty="0">
                  <a:latin typeface="宋体" pitchFamily="2" charset="-122"/>
                </a:rPr>
                <a:t>证明：由已知，</a:t>
              </a:r>
              <a:r>
                <a:rPr lang="en-US" altLang="zh-CN" sz="3200" b="1" dirty="0">
                  <a:latin typeface="宋体" pitchFamily="2" charset="-122"/>
                </a:rPr>
                <a:t>a</a:t>
              </a:r>
              <a:r>
                <a:rPr lang="zh-CN" altLang="en-US" sz="3200" b="1" dirty="0">
                  <a:latin typeface="宋体" pitchFamily="2" charset="-122"/>
                </a:rPr>
                <a:t>与</a:t>
              </a:r>
              <a:r>
                <a:rPr lang="en-US" altLang="zh-CN" sz="3200" b="1" dirty="0">
                  <a:latin typeface="宋体" pitchFamily="2" charset="-122"/>
                </a:rPr>
                <a:t>p</a:t>
              </a:r>
              <a:r>
                <a:rPr lang="zh-CN" altLang="en-US" sz="3200" b="1" dirty="0">
                  <a:latin typeface="宋体" pitchFamily="2" charset="-122"/>
                </a:rPr>
                <a:t>互质，再由</a:t>
              </a:r>
              <a:r>
                <a:rPr lang="zh-CN" altLang="en-US" sz="32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定理5.3.1</a:t>
              </a:r>
              <a:r>
                <a:rPr lang="zh-CN" altLang="en-US" sz="3200" b="1" dirty="0">
                  <a:latin typeface="宋体" pitchFamily="2" charset="-122"/>
                </a:rPr>
                <a:t>，模</a:t>
              </a:r>
              <a:r>
                <a:rPr lang="en-US" altLang="zh-CN" sz="3200" b="1" dirty="0"/>
                <a:t>p</a:t>
              </a:r>
              <a:r>
                <a:rPr lang="zh-CN" altLang="en-US" sz="3200" b="1" dirty="0">
                  <a:latin typeface="宋体" pitchFamily="2" charset="-122"/>
                </a:rPr>
                <a:t>恰有一个数</a:t>
              </a:r>
              <a:r>
                <a:rPr lang="en-US" altLang="zh-CN" sz="3200" b="1" dirty="0"/>
                <a:t>x</a:t>
              </a:r>
              <a:r>
                <a:rPr lang="zh-CN" altLang="en-US" sz="3200" b="1" dirty="0">
                  <a:latin typeface="宋体" pitchFamily="2" charset="-122"/>
                </a:rPr>
                <a:t>使</a:t>
              </a:r>
              <a:r>
                <a:rPr lang="en-US" altLang="zh-CN" sz="3200" b="1" dirty="0" err="1"/>
                <a:t>ax</a:t>
              </a:r>
              <a:r>
                <a:rPr lang="en-US" altLang="zh-CN" sz="3200" b="1" dirty="0" err="1">
                  <a:sym typeface="Symbol" pitchFamily="18" charset="2"/>
                </a:rPr>
                <a:t></a:t>
              </a:r>
              <a:r>
                <a:rPr lang="en-US" altLang="zh-CN" sz="3200" b="1" dirty="0" err="1"/>
                <a:t>b</a:t>
              </a:r>
              <a:r>
                <a:rPr lang="en-US" altLang="zh-CN" sz="3200" b="1" dirty="0"/>
                <a:t>(mod p)</a:t>
              </a:r>
              <a:r>
                <a:rPr lang="en-US" altLang="zh-CN" sz="3200" b="1" dirty="0">
                  <a:latin typeface="宋体" pitchFamily="2" charset="-122"/>
                </a:rPr>
                <a:t>。</a:t>
              </a:r>
              <a:endParaRPr lang="zh-CN" altLang="en-US" sz="3200" b="1" dirty="0">
                <a:latin typeface="宋体" pitchFamily="2" charset="-122"/>
              </a:endParaRPr>
            </a:p>
          </p:txBody>
        </p:sp>
        <p:sp>
          <p:nvSpPr>
            <p:cNvPr id="59399" name="Line 6"/>
            <p:cNvSpPr>
              <a:spLocks noChangeShapeType="1"/>
            </p:cNvSpPr>
            <p:nvPr/>
          </p:nvSpPr>
          <p:spPr bwMode="auto">
            <a:xfrm>
              <a:off x="2544" y="1056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939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B56A6FE-D9E4-437A-9127-BB6E31266162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988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求解一次合同方程的方法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000" dirty="0" smtClean="0">
                <a:latin typeface="Times New Roman" panose="02020603050405020304" pitchFamily="18" charset="0"/>
              </a:rPr>
              <a:t>以解合同式103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3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57(mod 211)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为例.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方法一: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定理5.3.1告诉我们若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互质，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任意，则模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恰有一个数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使</a:t>
            </a:r>
            <a:r>
              <a:rPr lang="en-US" altLang="zh-CN" sz="3000" dirty="0" err="1" smtClean="0">
                <a:latin typeface="Times New Roman" panose="02020603050405020304" pitchFamily="18" charset="0"/>
              </a:rPr>
              <a:t>ax</a:t>
            </a:r>
            <a:r>
              <a:rPr lang="en-US" altLang="zh-CN" sz="3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000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(mod m)。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该定理证明存在性的过程即告诉了我们一种求解方法：因为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互质，故有</a:t>
            </a:r>
            <a:r>
              <a:rPr lang="en-US" altLang="zh-CN" sz="3000" dirty="0" err="1" smtClean="0">
                <a:latin typeface="Times New Roman" panose="02020603050405020304" pitchFamily="18" charset="0"/>
              </a:rPr>
              <a:t>s，t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使</a:t>
            </a:r>
            <a:r>
              <a:rPr lang="en-US" altLang="zh-CN" sz="3000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300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000" dirty="0" err="1" smtClean="0">
                <a:latin typeface="Times New Roman" panose="02020603050405020304" pitchFamily="18" charset="0"/>
              </a:rPr>
              <a:t>+mt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=1，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于是</a:t>
            </a:r>
            <a:r>
              <a:rPr lang="en-US" altLang="zh-CN" sz="3000" dirty="0" err="1" smtClean="0">
                <a:latin typeface="Times New Roman" panose="02020603050405020304" pitchFamily="18" charset="0"/>
              </a:rPr>
              <a:t>asb+mtb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=b，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若取模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m，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则有</a:t>
            </a:r>
            <a:r>
              <a:rPr lang="en-US" altLang="zh-CN" sz="3000" dirty="0" err="1" smtClean="0">
                <a:latin typeface="Times New Roman" panose="02020603050405020304" pitchFamily="18" charset="0"/>
              </a:rPr>
              <a:t>asb</a:t>
            </a:r>
            <a:r>
              <a:rPr lang="en-US" altLang="zh-CN" sz="30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000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(mod m)。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取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x=</a:t>
            </a:r>
            <a:r>
              <a:rPr lang="en-US" altLang="zh-CN" sz="3000" dirty="0" err="1" smtClean="0">
                <a:latin typeface="Times New Roman" panose="02020603050405020304" pitchFamily="18" charset="0"/>
              </a:rPr>
              <a:t>sb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则</a:t>
            </a:r>
            <a:r>
              <a:rPr lang="en-US" altLang="zh-CN" sz="3000" dirty="0" err="1" smtClean="0">
                <a:latin typeface="Times New Roman" panose="02020603050405020304" pitchFamily="18" charset="0"/>
              </a:rPr>
              <a:t>sb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所在的剩余类中的数皆是解。因此，方法一就是先使用辗转相除方法将互质的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与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的最大公因数1表示为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的倍数和的形式：1=</a:t>
            </a:r>
            <a:r>
              <a:rPr lang="en-US" altLang="zh-CN" sz="3000" dirty="0" err="1" smtClean="0">
                <a:latin typeface="Times New Roman" panose="02020603050405020304" pitchFamily="18" charset="0"/>
              </a:rPr>
              <a:t>as+mt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然后取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x=</a:t>
            </a:r>
            <a:r>
              <a:rPr lang="en-US" altLang="zh-CN" sz="3000" dirty="0" err="1" smtClean="0">
                <a:latin typeface="Times New Roman" panose="02020603050405020304" pitchFamily="18" charset="0"/>
              </a:rPr>
              <a:t>sb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即可。 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0421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6227750-33A2-47F3-9A6F-D88F3D02EE5B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2578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引入一种新的记法来对</a:t>
            </a:r>
            <a:r>
              <a:rPr lang="en-US" altLang="zh-CN" smtClean="0">
                <a:latin typeface="Times New Roman" panose="02020603050405020304" pitchFamily="18" charset="0"/>
              </a:rPr>
              <a:t>3|(2-(-1))</a:t>
            </a:r>
            <a:r>
              <a:rPr lang="zh-CN" altLang="en-US" smtClean="0">
                <a:latin typeface="Times New Roman" panose="02020603050405020304" pitchFamily="18" charset="0"/>
              </a:rPr>
              <a:t> 进行表达：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	</a:t>
            </a:r>
            <a:r>
              <a:rPr lang="en-US" altLang="zh-CN" smtClean="0">
                <a:solidFill>
                  <a:schemeClr val="tx2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-1(mod 3)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zh-CN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则，还有下面的式子：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	 </a:t>
            </a:r>
            <a:r>
              <a:rPr lang="en-US" altLang="zh-CN" smtClean="0">
                <a:latin typeface="Times New Roman" panose="02020603050405020304" pitchFamily="18" charset="0"/>
              </a:rPr>
              <a:t>3 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 0(mod 3)         </a:t>
            </a:r>
            <a:r>
              <a:rPr lang="en-US" altLang="zh-CN" smtClean="0">
                <a:latin typeface="Times New Roman" panose="02020603050405020304" pitchFamily="18" charset="0"/>
              </a:rPr>
              <a:t>0 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 3(mod 3)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pitchFamily="18" charset="0"/>
              </a:rPr>
              <a:t>    4 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 1(mod 3)         </a:t>
            </a:r>
            <a:r>
              <a:rPr lang="en-US" altLang="zh-CN" smtClean="0">
                <a:latin typeface="Times New Roman" panose="02020603050405020304" pitchFamily="18" charset="0"/>
              </a:rPr>
              <a:t>1 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 4(mod 3)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pitchFamily="18" charset="0"/>
              </a:rPr>
              <a:t>    5 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 2(mod 3)         </a:t>
            </a:r>
            <a:r>
              <a:rPr lang="en-US" altLang="zh-CN" smtClean="0">
                <a:latin typeface="Times New Roman" panose="02020603050405020304" pitchFamily="18" charset="0"/>
              </a:rPr>
              <a:t>2 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 5(mod 3)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    … …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2253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DD80ED-5BA4-4142-82D6-4F815508D97C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kumimoji="0" lang="en-US" altLang="zh-CN" sz="1400" b="0" smtClean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7886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/>
              <a:t>引入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886"/>
            <a:ext cx="7754938" cy="707886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求解一次合同方程的方法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algn="just" eaLnBrk="1" hangingPunct="1"/>
            <a:r>
              <a:rPr lang="zh-CN" altLang="en-US" dirty="0" smtClean="0">
                <a:latin typeface="Times New Roman" panose="02020603050405020304" pitchFamily="18" charset="0"/>
              </a:rPr>
              <a:t>解：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a=103</a:t>
            </a:r>
            <a:r>
              <a:rPr lang="zh-CN" altLang="en-US" dirty="0" smtClean="0">
                <a:latin typeface="Times New Roman" panose="02020603050405020304" pitchFamily="18" charset="0"/>
              </a:rPr>
              <a:t>与</a:t>
            </a:r>
            <a:r>
              <a:rPr lang="en-US" altLang="zh-CN" dirty="0" smtClean="0">
                <a:latin typeface="Times New Roman" panose="02020603050405020304" pitchFamily="18" charset="0"/>
              </a:rPr>
              <a:t>m=211</a:t>
            </a:r>
            <a:r>
              <a:rPr lang="zh-CN" altLang="en-US" dirty="0" smtClean="0">
                <a:latin typeface="Times New Roman" panose="02020603050405020304" pitchFamily="18" charset="0"/>
              </a:rPr>
              <a:t>互质，先将103与211的最大公因数1表示为它们的倍数和的形式。使用辗转相除方法逐次得商及余数并计算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S</a:t>
            </a:r>
            <a:r>
              <a:rPr lang="en-US" altLang="zh-CN" baseline="-30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，T</a:t>
            </a:r>
            <a:r>
              <a:rPr lang="en-US" altLang="zh-CN" baseline="-30000" dirty="0" err="1" smtClean="0">
                <a:latin typeface="Times New Roman" panose="02020603050405020304" pitchFamily="18" charset="0"/>
              </a:rPr>
              <a:t>k</a:t>
            </a:r>
            <a:r>
              <a:rPr lang="zh-CN" altLang="en-US" dirty="0" smtClean="0">
                <a:latin typeface="Times New Roman" panose="02020603050405020304" pitchFamily="18" charset="0"/>
              </a:rPr>
              <a:t>如下所示：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 </a:t>
            </a:r>
          </a:p>
          <a:p>
            <a:pPr algn="just" eaLnBrk="1" hangingPunct="1"/>
            <a:endParaRPr lang="en-US" altLang="zh-CN" dirty="0" smtClean="0">
              <a:latin typeface="Times New Roman" panose="02020603050405020304" pitchFamily="18" charset="0"/>
            </a:endParaRPr>
          </a:p>
          <a:p>
            <a:pPr eaLnBrk="1" hangingPunct="1"/>
            <a:endParaRPr lang="zh-CN" altLang="en-US" dirty="0" smtClean="0"/>
          </a:p>
        </p:txBody>
      </p:sp>
      <p:graphicFrame>
        <p:nvGraphicFramePr>
          <p:cNvPr id="210948" name="Group 4"/>
          <p:cNvGraphicFramePr>
            <a:graphicFrameLocks noGrp="1"/>
          </p:cNvGraphicFramePr>
          <p:nvPr/>
        </p:nvGraphicFramePr>
        <p:xfrm>
          <a:off x="1752600" y="2438400"/>
          <a:ext cx="6096000" cy="4064000"/>
        </p:xfrm>
        <a:graphic>
          <a:graphicData uri="http://schemas.openxmlformats.org/drawingml/2006/table">
            <a:tbl>
              <a:tblPr/>
              <a:tblGrid>
                <a:gridCol w="871538"/>
                <a:gridCol w="869950"/>
                <a:gridCol w="871537"/>
                <a:gridCol w="869950"/>
                <a:gridCol w="871538"/>
                <a:gridCol w="869950"/>
                <a:gridCol w="871537"/>
              </a:tblGrid>
              <a:tr h="812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1495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1883FD9-A328-48F1-AE1E-79B4BA0005E9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4572000"/>
          </a:xfrm>
        </p:spPr>
        <p:txBody>
          <a:bodyPr/>
          <a:lstStyle/>
          <a:p>
            <a:pPr algn="just" eaLnBrk="1" hangingPunct="1">
              <a:defRPr/>
            </a:pPr>
            <a:r>
              <a:rPr lang="zh-CN" altLang="en-US" dirty="0" smtClean="0">
                <a:latin typeface="Times New Roman" panose="02020603050405020304" pitchFamily="18" charset="0"/>
              </a:rPr>
              <a:t>因此，</a:t>
            </a: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Times New Roman" panose="02020603050405020304" pitchFamily="18" charset="0"/>
              </a:rPr>
              <a:t> 1=（-1）</a:t>
            </a:r>
            <a:r>
              <a:rPr lang="zh-CN" altLang="en-US" baseline="30000" dirty="0" smtClean="0">
                <a:latin typeface="Times New Roman" panose="02020603050405020304" pitchFamily="18" charset="0"/>
              </a:rPr>
              <a:t>3</a:t>
            </a:r>
            <a:r>
              <a:rPr lang="zh-CN" altLang="en-US" dirty="0" smtClean="0">
                <a:latin typeface="Times New Roman" panose="02020603050405020304" pitchFamily="18" charset="0"/>
              </a:rPr>
              <a:t>×41×211+（-1）</a:t>
            </a:r>
            <a:r>
              <a:rPr lang="zh-CN" altLang="en-US" baseline="30000" dirty="0" smtClean="0">
                <a:latin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</a:rPr>
              <a:t>×84×</a:t>
            </a:r>
            <a:r>
              <a:rPr lang="zh-CN" altLang="en-US" u="wavyHeavy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103</a:t>
            </a:r>
            <a:r>
              <a:rPr lang="zh-CN" altLang="en-US" dirty="0" smtClean="0">
                <a:latin typeface="Times New Roman" panose="02020603050405020304" pitchFamily="18" charset="0"/>
              </a:rPr>
              <a:t>。</a:t>
            </a:r>
          </a:p>
          <a:p>
            <a:pPr algn="just" eaLnBrk="1" hangingPunct="1">
              <a:defRPr/>
            </a:pPr>
            <a:r>
              <a:rPr lang="zh-CN" altLang="en-US" dirty="0" smtClean="0">
                <a:latin typeface="Times New Roman" panose="02020603050405020304" pitchFamily="18" charset="0"/>
              </a:rPr>
              <a:t>由此知，</a:t>
            </a:r>
            <a:r>
              <a:rPr lang="en-US" altLang="zh-CN" dirty="0" smtClean="0">
                <a:latin typeface="Times New Roman" panose="02020603050405020304" pitchFamily="18" charset="0"/>
              </a:rPr>
              <a:t>S=（-1）</a:t>
            </a:r>
            <a:r>
              <a:rPr lang="en-US" altLang="zh-CN" baseline="30000" dirty="0" smtClean="0">
                <a:latin typeface="Times New Roman" panose="02020603050405020304" pitchFamily="18" charset="0"/>
              </a:rPr>
              <a:t>4</a:t>
            </a:r>
            <a:r>
              <a:rPr lang="en-US" altLang="zh-CN" dirty="0" smtClean="0">
                <a:latin typeface="Times New Roman" panose="02020603050405020304" pitchFamily="18" charset="0"/>
              </a:rPr>
              <a:t>×84，</a:t>
            </a:r>
            <a:r>
              <a:rPr lang="zh-CN" altLang="en-US" dirty="0" smtClean="0">
                <a:latin typeface="Times New Roman" panose="02020603050405020304" pitchFamily="18" charset="0"/>
              </a:rPr>
              <a:t>所以　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Times New Roman" panose="02020603050405020304" pitchFamily="18" charset="0"/>
              </a:rPr>
              <a:t>　　　</a:t>
            </a:r>
            <a:r>
              <a:rPr lang="en-US" altLang="zh-CN" dirty="0" smtClean="0">
                <a:latin typeface="Times New Roman" panose="02020603050405020304" pitchFamily="18" charset="0"/>
              </a:rPr>
              <a:t>x=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sb</a:t>
            </a:r>
            <a:r>
              <a:rPr lang="en-US" altLang="zh-CN" dirty="0" smtClean="0">
                <a:latin typeface="Times New Roman" panose="02020603050405020304" pitchFamily="18" charset="0"/>
              </a:rPr>
              <a:t>=84×57=4788=211×23-65</a:t>
            </a: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Times New Roman" panose="02020603050405020304" pitchFamily="18" charset="0"/>
              </a:rPr>
              <a:t>　　　　　　　　　　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dirty="0" smtClean="0">
                <a:latin typeface="Times New Roman" panose="02020603050405020304" pitchFamily="18" charset="0"/>
              </a:rPr>
              <a:t>-65(mod 211)。</a:t>
            </a:r>
            <a:endParaRPr lang="zh-CN" alt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2468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5B27A61-8CB0-4EC8-B1A5-97679E46E6F5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kumimoji="0" lang="en-US" altLang="zh-CN" sz="1400" b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886"/>
            <a:ext cx="7754938" cy="707886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求解一次合同方程的方法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057"/>
            <a:ext cx="7772400" cy="707886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求解一次合同方程的方法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181600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zh-CN" altLang="en-US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方法二: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就是利用合同的性质，使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的系数变成1，即得到解。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3000" dirty="0" smtClean="0">
                <a:latin typeface="Times New Roman" panose="02020603050405020304" pitchFamily="18" charset="0"/>
              </a:rPr>
              <a:t>对于上例解合同式103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3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57(mod 211)。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由于</a:t>
            </a:r>
          </a:p>
          <a:p>
            <a:pPr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3000" dirty="0" smtClean="0">
                <a:latin typeface="Times New Roman" panose="02020603050405020304" pitchFamily="18" charset="0"/>
              </a:rPr>
              <a:t>211=103×2+5，</a:t>
            </a:r>
          </a:p>
          <a:p>
            <a:pPr algn="just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3000" dirty="0" smtClean="0">
                <a:latin typeface="Times New Roman" panose="02020603050405020304" pitchFamily="18" charset="0"/>
              </a:rPr>
              <a:t>由合同的性质7有</a:t>
            </a:r>
          </a:p>
          <a:p>
            <a:pPr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3000" dirty="0" smtClean="0">
                <a:latin typeface="Times New Roman" panose="02020603050405020304" pitchFamily="18" charset="0"/>
              </a:rPr>
              <a:t>2×103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3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2×57(mod 211)。</a:t>
            </a:r>
          </a:p>
          <a:p>
            <a:pPr algn="just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3000" dirty="0" smtClean="0">
                <a:latin typeface="Times New Roman" panose="02020603050405020304" pitchFamily="18" charset="0"/>
              </a:rPr>
              <a:t>因为</a:t>
            </a:r>
          </a:p>
          <a:p>
            <a:pPr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3000" dirty="0" smtClean="0">
                <a:latin typeface="Times New Roman" panose="02020603050405020304" pitchFamily="18" charset="0"/>
              </a:rPr>
              <a:t>211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3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0(mod 211)，</a:t>
            </a:r>
          </a:p>
          <a:p>
            <a:pPr algn="just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3000" dirty="0" smtClean="0">
                <a:latin typeface="Times New Roman" panose="02020603050405020304" pitchFamily="18" charset="0"/>
              </a:rPr>
              <a:t>所以由合同的性质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4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知，</a:t>
            </a:r>
          </a:p>
          <a:p>
            <a:pPr algn="ctr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3000" dirty="0" smtClean="0">
                <a:latin typeface="Times New Roman" panose="02020603050405020304" pitchFamily="18" charset="0"/>
              </a:rPr>
              <a:t>211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x-2×103x</a:t>
            </a:r>
            <a:r>
              <a:rPr lang="en-US" altLang="zh-CN" sz="3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0-2×57(mod 211)。</a:t>
            </a:r>
          </a:p>
          <a:p>
            <a:pPr algn="just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3000" dirty="0" smtClean="0">
                <a:latin typeface="Times New Roman" panose="02020603050405020304" pitchFamily="18" charset="0"/>
              </a:rPr>
              <a:t>即5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3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-114(mod 211) </a:t>
            </a:r>
            <a:r>
              <a:rPr lang="en-US" altLang="zh-CN" sz="3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97(mod 211)。</a:t>
            </a:r>
            <a:endParaRPr lang="zh-CN" altLang="en-US" sz="3000" dirty="0" smtClean="0">
              <a:latin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3493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266D658-424E-43F4-9C09-BA124B20026E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057"/>
            <a:ext cx="7772400" cy="707886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求解一次合同方程的方法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763000" cy="5551488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由于 211=42×5+1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由合同的性质7有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42×5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42×97 </a:t>
            </a:r>
            <a:r>
              <a:rPr lang="en-US" altLang="zh-CN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211×19+65 </a:t>
            </a:r>
            <a:r>
              <a:rPr lang="en-US" altLang="zh-CN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65(mod 211)。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由合同的性质5知，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211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x-42×5 x</a:t>
            </a:r>
            <a:r>
              <a:rPr lang="en-US" altLang="zh-CN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0-65(mod 211)。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即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-65(mod 211)。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对于一些例子，使用这种方法是比较快的。比如，解合同式4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1(mod 15)。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因为 1</a:t>
            </a:r>
            <a:r>
              <a:rPr lang="zh-CN" altLang="en-US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16(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mod 15)，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所以4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1 </a:t>
            </a:r>
            <a:r>
              <a:rPr lang="en-US" altLang="zh-CN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16 </a:t>
            </a:r>
            <a:r>
              <a:rPr lang="en-US" altLang="zh-CN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4×4(mod 15)，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因4与15互质，由合同的性质10知，合同式两边可以消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去4，得到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4(mod 15)。 </a:t>
            </a:r>
            <a:endParaRPr lang="zh-CN" altLang="en-US" sz="2800" dirty="0" smtClean="0">
              <a:latin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4517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D240C32-6D97-4C30-B7EA-649F6C974A6E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8890" y="609600"/>
            <a:ext cx="7772400" cy="562768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</a:rPr>
              <a:t>解合同式</a:t>
            </a:r>
            <a:r>
              <a:rPr lang="en-US" altLang="zh-CN" dirty="0" smtClean="0">
                <a:latin typeface="Times New Roman" panose="02020603050405020304" pitchFamily="18" charset="0"/>
              </a:rPr>
              <a:t>14x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27</a:t>
            </a:r>
            <a:r>
              <a:rPr lang="en-US" altLang="zh-CN" dirty="0" smtClean="0">
                <a:latin typeface="Times New Roman" panose="02020603050405020304" pitchFamily="18" charset="0"/>
              </a:rPr>
              <a:t>(mod 31)。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</a:pPr>
            <a:r>
              <a:rPr lang="zh-CN" altLang="en-US" dirty="0" smtClean="0">
                <a:latin typeface="Times New Roman" panose="02020603050405020304" pitchFamily="18" charset="0"/>
              </a:rPr>
              <a:t>解： </a:t>
            </a:r>
            <a:r>
              <a:rPr lang="en-US" altLang="zh-CN" dirty="0" smtClean="0">
                <a:latin typeface="Times New Roman" panose="02020603050405020304" pitchFamily="18" charset="0"/>
              </a:rPr>
              <a:t>14x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58</a:t>
            </a:r>
            <a:r>
              <a:rPr lang="en-US" altLang="zh-CN" dirty="0" smtClean="0">
                <a:latin typeface="Times New Roman" panose="02020603050405020304" pitchFamily="18" charset="0"/>
              </a:rPr>
              <a:t>(mod 31)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         7x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29</a:t>
            </a:r>
            <a:r>
              <a:rPr lang="en-US" altLang="zh-CN" dirty="0" smtClean="0">
                <a:latin typeface="Times New Roman" panose="02020603050405020304" pitchFamily="18" charset="0"/>
              </a:rPr>
              <a:t>(mod 31)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         7x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91</a:t>
            </a:r>
            <a:r>
              <a:rPr lang="en-US" altLang="zh-CN" dirty="0" smtClean="0">
                <a:latin typeface="Times New Roman" panose="02020603050405020304" pitchFamily="18" charset="0"/>
              </a:rPr>
              <a:t>(mod 31)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             </a:t>
            </a:r>
            <a:r>
              <a:rPr lang="en-US" altLang="zh-CN" dirty="0" smtClean="0">
                <a:latin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13</a:t>
            </a:r>
            <a:r>
              <a:rPr lang="en-US" altLang="zh-CN" dirty="0" smtClean="0">
                <a:latin typeface="Times New Roman" panose="02020603050405020304" pitchFamily="18" charset="0"/>
              </a:rPr>
              <a:t>(mod 31)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还可以：</a:t>
            </a:r>
            <a:br>
              <a:rPr lang="zh-CN" altLang="en-US" dirty="0" smtClean="0">
                <a:latin typeface="Times New Roman" panose="02020603050405020304" pitchFamily="18" charset="0"/>
              </a:rPr>
            </a:br>
            <a:r>
              <a:rPr lang="zh-CN" altLang="en-US" dirty="0" smtClean="0">
                <a:latin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Times New Roman" panose="02020603050405020304" pitchFamily="18" charset="0"/>
              </a:rPr>
              <a:t>28x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54</a:t>
            </a:r>
            <a:r>
              <a:rPr lang="en-US" altLang="zh-CN" dirty="0" smtClean="0">
                <a:latin typeface="Times New Roman" panose="02020603050405020304" pitchFamily="18" charset="0"/>
              </a:rPr>
              <a:t>(mod 31)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       31x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0</a:t>
            </a:r>
            <a:r>
              <a:rPr lang="en-US" altLang="zh-CN" dirty="0" smtClean="0">
                <a:latin typeface="Times New Roman" panose="02020603050405020304" pitchFamily="18" charset="0"/>
              </a:rPr>
              <a:t>(mod 31)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       </a:t>
            </a:r>
            <a:r>
              <a:rPr lang="zh-CN" altLang="en-US" dirty="0" smtClean="0">
                <a:latin typeface="Times New Roman" panose="02020603050405020304" pitchFamily="18" charset="0"/>
              </a:rPr>
              <a:t>故 </a:t>
            </a:r>
            <a:r>
              <a:rPr lang="en-US" altLang="zh-CN" dirty="0" smtClean="0">
                <a:latin typeface="Times New Roman" panose="02020603050405020304" pitchFamily="18" charset="0"/>
              </a:rPr>
              <a:t>3x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-54</a:t>
            </a:r>
            <a:r>
              <a:rPr lang="en-US" altLang="zh-CN" dirty="0" smtClean="0">
                <a:latin typeface="Times New Roman" panose="02020603050405020304" pitchFamily="18" charset="0"/>
              </a:rPr>
              <a:t>(mod 31)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            x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-18</a:t>
            </a:r>
            <a:r>
              <a:rPr lang="en-US" altLang="zh-CN" dirty="0" smtClean="0">
                <a:latin typeface="Times New Roman" panose="02020603050405020304" pitchFamily="18" charset="0"/>
              </a:rPr>
              <a:t>(mod 31) 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13</a:t>
            </a:r>
            <a:r>
              <a:rPr lang="en-US" altLang="zh-CN" dirty="0" smtClean="0">
                <a:latin typeface="Times New Roman" panose="02020603050405020304" pitchFamily="18" charset="0"/>
              </a:rPr>
              <a:t>(mod 31)</a:t>
            </a:r>
            <a:endParaRPr lang="zh-CN" alt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5540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DBE7DBE-501A-4C56-8FFB-DA42F6D5A994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kumimoji="0" lang="en-US" altLang="zh-CN" sz="1400" b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6437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例</a:t>
            </a:r>
            <a:r>
              <a:rPr lang="zh-CN" altLang="en-US" sz="4000" dirty="0" smtClean="0">
                <a:latin typeface="Times New Roman" pitchFamily="18" charset="0"/>
              </a:rPr>
              <a:t> </a:t>
            </a:r>
            <a:endParaRPr lang="en-US" altLang="zh-CN" sz="40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886"/>
            <a:ext cx="7772400" cy="707886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Times New Roman" pitchFamily="18" charset="0"/>
              </a:rPr>
              <a:t>定理5.3.2</a:t>
            </a:r>
            <a:endParaRPr lang="en-US" altLang="zh-CN" sz="4000" dirty="0" smtClean="0">
              <a:latin typeface="黑体" pitchFamily="2" charset="-122"/>
            </a:endParaRPr>
          </a:p>
        </p:txBody>
      </p:sp>
      <p:sp>
        <p:nvSpPr>
          <p:cNvPr id="66563" name="Rectangle 4"/>
          <p:cNvSpPr>
            <a:spLocks noChangeArrowheads="1"/>
          </p:cNvSpPr>
          <p:nvPr/>
        </p:nvSpPr>
        <p:spPr bwMode="auto">
          <a:xfrm>
            <a:off x="457200" y="736600"/>
            <a:ext cx="8763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300">
                <a:latin typeface="Times New Roman" panose="02020603050405020304" pitchFamily="18" charset="0"/>
              </a:rPr>
              <a:t>若(</a:t>
            </a:r>
            <a:r>
              <a:rPr lang="en-US" altLang="zh-CN" sz="3300">
                <a:latin typeface="Times New Roman" panose="02020603050405020304" pitchFamily="18" charset="0"/>
              </a:rPr>
              <a:t>a, m)=d</a:t>
            </a:r>
            <a:r>
              <a:rPr lang="en-US" altLang="zh-CN" sz="3300">
                <a:latin typeface="Times New Roman" panose="02020603050405020304" pitchFamily="18" charset="0"/>
                <a:sym typeface="Symbol" panose="05050102010706020507" pitchFamily="18" charset="2"/>
              </a:rPr>
              <a:t></a:t>
            </a:r>
            <a:r>
              <a:rPr lang="en-US" altLang="zh-CN" sz="3300">
                <a:latin typeface="Times New Roman" panose="02020603050405020304" pitchFamily="18" charset="0"/>
              </a:rPr>
              <a:t>1，</a:t>
            </a:r>
            <a:r>
              <a:rPr lang="zh-CN" altLang="en-US" sz="3300">
                <a:latin typeface="Times New Roman" panose="02020603050405020304" pitchFamily="18" charset="0"/>
              </a:rPr>
              <a:t>且</a:t>
            </a:r>
            <a:r>
              <a:rPr lang="en-US" altLang="zh-CN" sz="3300">
                <a:latin typeface="Times New Roman" panose="02020603050405020304" pitchFamily="18" charset="0"/>
              </a:rPr>
              <a:t>d|b，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300">
                <a:latin typeface="Times New Roman" panose="02020603050405020304" pitchFamily="18" charset="0"/>
              </a:rPr>
              <a:t>则同余式</a:t>
            </a:r>
            <a:r>
              <a:rPr lang="en-US" altLang="zh-CN" sz="3300">
                <a:latin typeface="Times New Roman" panose="02020603050405020304" pitchFamily="18" charset="0"/>
              </a:rPr>
              <a:t>ax</a:t>
            </a:r>
            <a:r>
              <a:rPr lang="en-US" altLang="zh-CN" sz="3300">
                <a:latin typeface="Times New Roman" panose="02020603050405020304" pitchFamily="18" charset="0"/>
                <a:sym typeface="Symbol" panose="05050102010706020507" pitchFamily="18" charset="2"/>
              </a:rPr>
              <a:t> </a:t>
            </a:r>
            <a:r>
              <a:rPr lang="en-US" altLang="zh-CN" sz="3300">
                <a:latin typeface="Times New Roman" panose="02020603050405020304" pitchFamily="18" charset="0"/>
              </a:rPr>
              <a:t>b (mod m)</a:t>
            </a:r>
            <a:r>
              <a:rPr lang="zh-CN" altLang="en-US" sz="3300">
                <a:latin typeface="Times New Roman" panose="02020603050405020304" pitchFamily="18" charset="0"/>
              </a:rPr>
              <a:t>无解。</a:t>
            </a:r>
          </a:p>
        </p:txBody>
      </p:sp>
      <p:sp>
        <p:nvSpPr>
          <p:cNvPr id="66564" name="Line 6"/>
          <p:cNvSpPr>
            <a:spLocks noChangeShapeType="1"/>
          </p:cNvSpPr>
          <p:nvPr/>
        </p:nvSpPr>
        <p:spPr bwMode="auto">
          <a:xfrm>
            <a:off x="3959225" y="950913"/>
            <a:ext cx="152400" cy="323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81000" y="2133600"/>
            <a:ext cx="8382000" cy="395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300">
                <a:solidFill>
                  <a:schemeClr val="tx2"/>
                </a:solidFill>
                <a:latin typeface="宋体" panose="02010600030101010101" pitchFamily="2" charset="-122"/>
              </a:rPr>
              <a:t>证明：</a:t>
            </a:r>
            <a:r>
              <a:rPr lang="zh-CN" altLang="en-US" sz="3300">
                <a:latin typeface="宋体" panose="02010600030101010101" pitchFamily="2" charset="-122"/>
              </a:rPr>
              <a:t>反证法。若上式可解，则存在</a:t>
            </a:r>
            <a:r>
              <a:rPr lang="zh-CN" altLang="en-US" sz="33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300">
                <a:latin typeface="宋体" panose="02010600030101010101" pitchFamily="2" charset="-122"/>
              </a:rPr>
              <a:t>，</a:t>
            </a:r>
            <a:r>
              <a:rPr lang="zh-CN" altLang="en-US" sz="3300">
                <a:latin typeface="宋体" panose="02010600030101010101" pitchFamily="2" charset="-122"/>
              </a:rPr>
              <a:t>使得</a:t>
            </a:r>
            <a:r>
              <a:rPr lang="en-US" altLang="zh-CN" sz="3300">
                <a:latin typeface="Times New Roman" panose="02020603050405020304" pitchFamily="18" charset="0"/>
              </a:rPr>
              <a:t>a</a:t>
            </a:r>
            <a:r>
              <a:rPr lang="zh-CN" altLang="en-US" sz="33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30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300">
                <a:latin typeface="Times New Roman" panose="02020603050405020304" pitchFamily="18" charset="0"/>
              </a:rPr>
              <a:t>b(mod m)</a:t>
            </a:r>
            <a:r>
              <a:rPr lang="en-US" altLang="zh-CN" sz="3300">
                <a:latin typeface="宋体" panose="02010600030101010101" pitchFamily="2" charset="-122"/>
              </a:rPr>
              <a:t>。</a:t>
            </a:r>
            <a:r>
              <a:rPr lang="zh-CN" altLang="en-US" sz="3300">
                <a:latin typeface="宋体" panose="02010600030101010101" pitchFamily="2" charset="-122"/>
              </a:rPr>
              <a:t>从而存在</a:t>
            </a:r>
            <a:r>
              <a:rPr lang="en-US" altLang="zh-CN" sz="3300">
                <a:latin typeface="Times New Roman" panose="02020603050405020304" pitchFamily="18" charset="0"/>
              </a:rPr>
              <a:t>q</a:t>
            </a:r>
            <a:r>
              <a:rPr lang="en-US" altLang="zh-CN" sz="3300">
                <a:latin typeface="宋体" panose="02010600030101010101" pitchFamily="2" charset="-122"/>
              </a:rPr>
              <a:t>，</a:t>
            </a:r>
            <a:r>
              <a:rPr lang="zh-CN" altLang="en-US" sz="3300">
                <a:latin typeface="宋体" panose="02010600030101010101" pitchFamily="2" charset="-122"/>
              </a:rPr>
              <a:t>使</a:t>
            </a:r>
            <a:r>
              <a:rPr lang="en-US" altLang="zh-CN" sz="3300">
                <a:latin typeface="Times New Roman" panose="02020603050405020304" pitchFamily="18" charset="0"/>
              </a:rPr>
              <a:t>a</a:t>
            </a:r>
            <a:r>
              <a:rPr lang="zh-CN" altLang="en-US" sz="33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300">
                <a:latin typeface="Times New Roman" panose="02020603050405020304" pitchFamily="18" charset="0"/>
              </a:rPr>
              <a:t>-b=mq, </a:t>
            </a:r>
            <a:r>
              <a:rPr lang="zh-CN" altLang="en-US" sz="3300">
                <a:latin typeface="Times New Roman" panose="02020603050405020304" pitchFamily="18" charset="0"/>
              </a:rPr>
              <a:t>即</a:t>
            </a:r>
            <a:r>
              <a:rPr lang="en-US" altLang="zh-CN" sz="3300">
                <a:latin typeface="Times New Roman" panose="02020603050405020304" pitchFamily="18" charset="0"/>
              </a:rPr>
              <a:t>b=a</a:t>
            </a:r>
            <a:r>
              <a:rPr lang="zh-CN" altLang="en-US" sz="33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300">
                <a:latin typeface="Times New Roman" panose="02020603050405020304" pitchFamily="18" charset="0"/>
              </a:rPr>
              <a:t>-mq</a:t>
            </a:r>
            <a:r>
              <a:rPr lang="en-US" altLang="zh-CN" sz="3300">
                <a:latin typeface="宋体" panose="02010600030101010101" pitchFamily="2" charset="-122"/>
              </a:rPr>
              <a:t>。</a:t>
            </a:r>
            <a:r>
              <a:rPr lang="zh-CN" altLang="en-US" sz="3300">
                <a:latin typeface="宋体" panose="02010600030101010101" pitchFamily="2" charset="-122"/>
              </a:rPr>
              <a:t>因为</a:t>
            </a:r>
            <a:r>
              <a:rPr lang="zh-CN" altLang="en-US" sz="3300">
                <a:latin typeface="Times New Roman" panose="02020603050405020304" pitchFamily="18" charset="0"/>
              </a:rPr>
              <a:t>(</a:t>
            </a:r>
            <a:r>
              <a:rPr lang="en-US" altLang="zh-CN" sz="3300">
                <a:latin typeface="Times New Roman" panose="02020603050405020304" pitchFamily="18" charset="0"/>
              </a:rPr>
              <a:t>a, m)=d</a:t>
            </a:r>
            <a:r>
              <a:rPr lang="en-US" altLang="zh-CN" sz="3300">
                <a:latin typeface="Times New Roman" panose="02020603050405020304" pitchFamily="18" charset="0"/>
                <a:sym typeface="Symbol" panose="05050102010706020507" pitchFamily="18" charset="2"/>
              </a:rPr>
              <a:t></a:t>
            </a:r>
            <a:r>
              <a:rPr lang="en-US" altLang="zh-CN" sz="3300">
                <a:latin typeface="Times New Roman" panose="02020603050405020304" pitchFamily="18" charset="0"/>
              </a:rPr>
              <a:t>1 </a:t>
            </a:r>
            <a:r>
              <a:rPr lang="en-US" altLang="zh-CN" sz="3300">
                <a:latin typeface="宋体" panose="02010600030101010101" pitchFamily="2" charset="-122"/>
              </a:rPr>
              <a:t>，</a:t>
            </a:r>
            <a:r>
              <a:rPr lang="zh-CN" altLang="en-US" sz="3300">
                <a:latin typeface="宋体" panose="02010600030101010101" pitchFamily="2" charset="-122"/>
              </a:rPr>
              <a:t>所以，</a:t>
            </a:r>
            <a:r>
              <a:rPr lang="en-US" altLang="zh-CN" sz="3300">
                <a:latin typeface="Times New Roman" panose="02020603050405020304" pitchFamily="18" charset="0"/>
              </a:rPr>
              <a:t>d|a,d|m</a:t>
            </a:r>
            <a:r>
              <a:rPr lang="zh-CN" altLang="en-US" sz="3300">
                <a:latin typeface="Times New Roman" panose="02020603050405020304" pitchFamily="18" charset="0"/>
              </a:rPr>
              <a:t>，因此，</a:t>
            </a:r>
            <a:r>
              <a:rPr lang="en-US" altLang="zh-CN" sz="3300">
                <a:latin typeface="Times New Roman" panose="02020603050405020304" pitchFamily="18" charset="0"/>
              </a:rPr>
              <a:t>d|a</a:t>
            </a:r>
            <a:r>
              <a:rPr lang="zh-CN" altLang="en-US" sz="3300">
                <a:latin typeface="Times New Roman" panose="02020603050405020304" pitchFamily="18" charset="0"/>
                <a:sym typeface="Symbol" panose="05050102010706020507" pitchFamily="18" charset="2"/>
              </a:rPr>
              <a:t>， </a:t>
            </a:r>
            <a:r>
              <a:rPr lang="en-US" altLang="zh-CN" sz="3300">
                <a:latin typeface="Times New Roman" panose="02020603050405020304" pitchFamily="18" charset="0"/>
              </a:rPr>
              <a:t>d|mq</a:t>
            </a:r>
            <a:r>
              <a:rPr lang="zh-CN" altLang="en-US" sz="3300">
                <a:latin typeface="Times New Roman" panose="02020603050405020304" pitchFamily="18" charset="0"/>
              </a:rPr>
              <a:t>，</a:t>
            </a:r>
            <a:r>
              <a:rPr lang="zh-CN" altLang="en-US" sz="3300">
                <a:latin typeface="宋体" panose="02010600030101010101" pitchFamily="2" charset="-122"/>
              </a:rPr>
              <a:t>故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300">
                <a:latin typeface="Times New Roman" panose="02020603050405020304" pitchFamily="18" charset="0"/>
              </a:rPr>
              <a:t>d|(a</a:t>
            </a:r>
            <a:r>
              <a:rPr lang="zh-CN" altLang="en-US" sz="33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300">
                <a:latin typeface="Times New Roman" panose="02020603050405020304" pitchFamily="18" charset="0"/>
              </a:rPr>
              <a:t>-mq)</a:t>
            </a:r>
            <a:r>
              <a:rPr lang="en-US" altLang="zh-CN" sz="3300">
                <a:latin typeface="宋体" panose="02010600030101010101" pitchFamily="2" charset="-122"/>
              </a:rPr>
              <a:t>，</a:t>
            </a:r>
            <a:r>
              <a:rPr lang="zh-CN" altLang="en-US" sz="3300">
                <a:latin typeface="宋体" panose="02010600030101010101" pitchFamily="2" charset="-122"/>
              </a:rPr>
              <a:t>即</a:t>
            </a:r>
            <a:r>
              <a:rPr lang="en-US" altLang="zh-CN" sz="3300">
                <a:latin typeface="Times New Roman" panose="02020603050405020304" pitchFamily="18" charset="0"/>
              </a:rPr>
              <a:t>d|b</a:t>
            </a:r>
            <a:r>
              <a:rPr lang="en-US" altLang="zh-CN" sz="3300">
                <a:latin typeface="宋体" panose="02010600030101010101" pitchFamily="2" charset="-122"/>
              </a:rPr>
              <a:t>，</a:t>
            </a:r>
            <a:r>
              <a:rPr lang="zh-CN" altLang="en-US" sz="3300">
                <a:latin typeface="宋体" panose="02010600030101010101" pitchFamily="2" charset="-122"/>
              </a:rPr>
              <a:t>矛盾。</a:t>
            </a:r>
            <a:r>
              <a:rPr lang="zh-CN" altLang="en-US" sz="330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300">
                <a:latin typeface="Times New Roman" panose="02020603050405020304" pitchFamily="18" charset="0"/>
              </a:rPr>
              <a:t>Note:</a:t>
            </a:r>
            <a:r>
              <a:rPr lang="zh-CN" altLang="en-US" sz="3300">
                <a:latin typeface="Times New Roman" panose="02020603050405020304" pitchFamily="18" charset="0"/>
              </a:rPr>
              <a:t>本定理可以作为同余式无解的判定定理</a:t>
            </a:r>
            <a:r>
              <a:rPr lang="en-US" altLang="zh-CN" sz="33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6567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F41249-5277-4D13-BAEE-92187769CD71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886"/>
            <a:ext cx="7772400" cy="707886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Times New Roman" pitchFamily="18" charset="0"/>
              </a:rPr>
              <a:t>定理5.3.3</a:t>
            </a:r>
            <a:endParaRPr lang="en-US" altLang="zh-CN" sz="4000" dirty="0" smtClean="0">
              <a:latin typeface="Times New Roman" pitchFamily="18" charset="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3340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若(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a, m)=d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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1 ，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且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d|b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则同余式</a:t>
            </a:r>
            <a:br>
              <a:rPr lang="zh-CN" altLang="en-US" sz="3300" dirty="0" smtClean="0">
                <a:latin typeface="Times New Roman" panose="02020603050405020304" pitchFamily="18" charset="0"/>
              </a:rPr>
            </a:br>
            <a:r>
              <a:rPr lang="zh-CN" altLang="en-US" sz="3300" dirty="0" smtClean="0">
                <a:latin typeface="Times New Roman" panose="02020603050405020304" pitchFamily="18" charset="0"/>
              </a:rPr>
              <a:t>		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ax</a:t>
            </a:r>
            <a:r>
              <a:rPr lang="en-US" altLang="zh-CN" sz="33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(mod m) ………………… (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有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d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个解，分别为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,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+m/d, </a:t>
            </a:r>
            <a:r>
              <a:rPr lang="zh-CN" altLang="en-US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+2m/d, …, </a:t>
            </a:r>
            <a:r>
              <a:rPr lang="zh-CN" altLang="en-US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+(d-1)m/d …… (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其中</a:t>
            </a:r>
            <a:r>
              <a:rPr lang="zh-CN" altLang="en-US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是同余式</a:t>
            </a:r>
            <a:br>
              <a:rPr lang="zh-CN" altLang="en-US" sz="3300" dirty="0" smtClean="0">
                <a:latin typeface="Times New Roman" panose="02020603050405020304" pitchFamily="18" charset="0"/>
              </a:rPr>
            </a:br>
            <a:r>
              <a:rPr lang="zh-CN" altLang="en-US" sz="3300" dirty="0" smtClean="0">
                <a:latin typeface="Times New Roman" panose="02020603050405020304" pitchFamily="18" charset="0"/>
              </a:rPr>
              <a:t>		(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a/d)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33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/d (mod m/d) …………(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宋体" panose="02010600030101010101" pitchFamily="2" charset="-122"/>
              </a:rPr>
              <a:t>的解。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7589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6B32774-6064-42E1-8BCF-44A3DE85B76B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4864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t>证明：首先证明</a:t>
            </a:r>
            <a:r>
              <a:rPr lang="en-US" altLang="zh-CN" smtClean="0">
                <a:solidFill>
                  <a:schemeClr val="tx2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mtClean="0">
                <a:solidFill>
                  <a:schemeClr val="tx2"/>
                </a:solidFill>
                <a:latin typeface="Times New Roman" panose="02020603050405020304" pitchFamily="18" charset="0"/>
              </a:rPr>
              <a:t>(3)</a:t>
            </a:r>
            <a:r>
              <a:rPr lang="zh-CN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t>的解相同。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若</a:t>
            </a:r>
            <a:r>
              <a:rPr lang="en-US" altLang="zh-CN" smtClean="0">
                <a:latin typeface="Times New Roman" panose="02020603050405020304" pitchFamily="18" charset="0"/>
              </a:rPr>
              <a:t>x</a:t>
            </a:r>
            <a:r>
              <a:rPr lang="zh-CN" altLang="en-US" smtClean="0">
                <a:latin typeface="Times New Roman" panose="02020603050405020304" pitchFamily="18" charset="0"/>
              </a:rPr>
              <a:t>是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en-US" altLang="zh-CN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  <a:r>
              <a:rPr lang="zh-CN" altLang="en-US" smtClean="0">
                <a:latin typeface="Times New Roman" panose="02020603050405020304" pitchFamily="18" charset="0"/>
              </a:rPr>
              <a:t>的解，即，</a:t>
            </a:r>
            <a:r>
              <a:rPr lang="en-US" altLang="zh-CN" smtClean="0">
                <a:latin typeface="Times New Roman" panose="02020603050405020304" pitchFamily="18" charset="0"/>
              </a:rPr>
              <a:t>ax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mtClean="0">
                <a:latin typeface="Times New Roman" panose="02020603050405020304" pitchFamily="18" charset="0"/>
              </a:rPr>
              <a:t>b(mod m)</a:t>
            </a:r>
            <a:r>
              <a:rPr lang="zh-CN" altLang="en-US" smtClean="0">
                <a:latin typeface="Times New Roman" panose="02020603050405020304" pitchFamily="18" charset="0"/>
              </a:rPr>
              <a:t>，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由(</a:t>
            </a:r>
            <a:r>
              <a:rPr lang="en-US" altLang="zh-CN" smtClean="0">
                <a:latin typeface="Times New Roman" panose="02020603050405020304" pitchFamily="18" charset="0"/>
              </a:rPr>
              <a:t>a, m)=d</a:t>
            </a:r>
            <a:r>
              <a:rPr lang="zh-CN" altLang="en-US" smtClean="0">
                <a:latin typeface="Times New Roman" panose="02020603050405020304" pitchFamily="18" charset="0"/>
              </a:rPr>
              <a:t>，知</a:t>
            </a:r>
            <a:r>
              <a:rPr lang="en-US" altLang="zh-CN" smtClean="0">
                <a:latin typeface="Times New Roman" panose="02020603050405020304" pitchFamily="18" charset="0"/>
              </a:rPr>
              <a:t>d|a,d|m,</a:t>
            </a:r>
            <a:r>
              <a:rPr lang="zh-CN" altLang="en-US" smtClean="0">
                <a:latin typeface="Times New Roman" panose="02020603050405020304" pitchFamily="18" charset="0"/>
              </a:rPr>
              <a:t>再由</a:t>
            </a:r>
            <a:r>
              <a:rPr lang="en-US" altLang="zh-CN" smtClean="0">
                <a:latin typeface="Times New Roman" panose="02020603050405020304" pitchFamily="18" charset="0"/>
              </a:rPr>
              <a:t>d|b</a:t>
            </a:r>
            <a:r>
              <a:rPr lang="zh-CN" altLang="en-US" smtClean="0">
                <a:latin typeface="Times New Roman" panose="02020603050405020304" pitchFamily="18" charset="0"/>
              </a:rPr>
              <a:t>及</a:t>
            </a:r>
            <a:r>
              <a:rPr lang="zh-CN" altLang="en-US" u="sng" smtClean="0">
                <a:latin typeface="Times New Roman" panose="02020603050405020304" pitchFamily="18" charset="0"/>
              </a:rPr>
              <a:t>性质9</a:t>
            </a:r>
            <a:r>
              <a:rPr lang="zh-CN" altLang="en-US" smtClean="0">
                <a:latin typeface="Times New Roman" panose="02020603050405020304" pitchFamily="18" charset="0"/>
              </a:rPr>
              <a:t>知, </a:t>
            </a:r>
            <a:r>
              <a:rPr lang="en-US" altLang="zh-CN" smtClean="0">
                <a:latin typeface="Times New Roman" panose="02020603050405020304" pitchFamily="18" charset="0"/>
              </a:rPr>
              <a:t>(a/d)x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mtClean="0">
                <a:latin typeface="Times New Roman" panose="02020603050405020304" pitchFamily="18" charset="0"/>
              </a:rPr>
              <a:t>b/d(mod m/d),</a:t>
            </a:r>
            <a:r>
              <a:rPr lang="zh-CN" altLang="en-US" smtClean="0">
                <a:latin typeface="Times New Roman" panose="02020603050405020304" pitchFamily="18" charset="0"/>
              </a:rPr>
              <a:t>即</a:t>
            </a:r>
            <a:r>
              <a:rPr lang="en-US" altLang="zh-CN" smtClean="0">
                <a:latin typeface="Times New Roman" panose="02020603050405020304" pitchFamily="18" charset="0"/>
              </a:rPr>
              <a:t>x</a:t>
            </a:r>
            <a:r>
              <a:rPr lang="zh-CN" altLang="en-US" smtClean="0">
                <a:latin typeface="Times New Roman" panose="02020603050405020304" pitchFamily="18" charset="0"/>
              </a:rPr>
              <a:t>是(</a:t>
            </a:r>
            <a:r>
              <a:rPr lang="zh-CN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mtClean="0">
                <a:latin typeface="Times New Roman" panose="02020603050405020304" pitchFamily="18" charset="0"/>
              </a:rPr>
              <a:t>)的解，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mtClean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若</a:t>
            </a:r>
            <a:r>
              <a:rPr lang="en-US" altLang="zh-CN" smtClean="0">
                <a:latin typeface="Times New Roman" panose="02020603050405020304" pitchFamily="18" charset="0"/>
              </a:rPr>
              <a:t>x</a:t>
            </a:r>
            <a:r>
              <a:rPr lang="zh-CN" altLang="en-US" smtClean="0">
                <a:latin typeface="Times New Roman" panose="02020603050405020304" pitchFamily="18" charset="0"/>
              </a:rPr>
              <a:t>是</a:t>
            </a:r>
            <a:r>
              <a:rPr lang="en-US" altLang="zh-CN" smtClean="0">
                <a:latin typeface="Times New Roman" panose="02020603050405020304" pitchFamily="18" charset="0"/>
              </a:rPr>
              <a:t>(</a:t>
            </a:r>
            <a:r>
              <a:rPr lang="en-US" altLang="zh-CN" smtClean="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  <a:r>
              <a:rPr lang="zh-CN" altLang="en-US" smtClean="0">
                <a:latin typeface="Times New Roman" panose="02020603050405020304" pitchFamily="18" charset="0"/>
              </a:rPr>
              <a:t>的解，即，(</a:t>
            </a:r>
            <a:r>
              <a:rPr lang="en-US" altLang="zh-CN" smtClean="0">
                <a:latin typeface="Times New Roman" panose="02020603050405020304" pitchFamily="18" charset="0"/>
              </a:rPr>
              <a:t>ax-b)/d=qm/d，</a:t>
            </a:r>
            <a:r>
              <a:rPr lang="zh-CN" altLang="en-US" smtClean="0">
                <a:latin typeface="Times New Roman" panose="02020603050405020304" pitchFamily="18" charset="0"/>
              </a:rPr>
              <a:t>所以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(</a:t>
            </a:r>
            <a:r>
              <a:rPr lang="en-US" altLang="zh-CN" smtClean="0">
                <a:latin typeface="Times New Roman" panose="02020603050405020304" pitchFamily="18" charset="0"/>
              </a:rPr>
              <a:t>ax-b)=qm，</a:t>
            </a:r>
            <a:r>
              <a:rPr lang="zh-CN" altLang="en-US" smtClean="0">
                <a:latin typeface="Times New Roman" panose="02020603050405020304" pitchFamily="18" charset="0"/>
              </a:rPr>
              <a:t>即</a:t>
            </a:r>
            <a:r>
              <a:rPr lang="en-US" altLang="zh-CN" smtClean="0">
                <a:latin typeface="Times New Roman" panose="02020603050405020304" pitchFamily="18" charset="0"/>
              </a:rPr>
              <a:t>ax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mtClean="0">
                <a:latin typeface="Times New Roman" panose="02020603050405020304" pitchFamily="18" charset="0"/>
              </a:rPr>
              <a:t>b(mod m)，</a:t>
            </a:r>
            <a:r>
              <a:rPr lang="zh-CN" altLang="en-US" smtClean="0">
                <a:latin typeface="Times New Roman" panose="02020603050405020304" pitchFamily="18" charset="0"/>
              </a:rPr>
              <a:t>因此 </a:t>
            </a:r>
            <a:r>
              <a:rPr lang="en-US" altLang="zh-CN" smtClean="0">
                <a:latin typeface="Times New Roman" panose="02020603050405020304" pitchFamily="18" charset="0"/>
              </a:rPr>
              <a:t>x</a:t>
            </a:r>
            <a:r>
              <a:rPr lang="zh-CN" altLang="en-US" smtClean="0">
                <a:latin typeface="Times New Roman" panose="02020603050405020304" pitchFamily="18" charset="0"/>
              </a:rPr>
              <a:t>是(</a:t>
            </a:r>
            <a:r>
              <a:rPr lang="zh-CN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mtClean="0">
                <a:latin typeface="Times New Roman" panose="02020603050405020304" pitchFamily="18" charset="0"/>
              </a:rPr>
              <a:t>)的解。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mtClean="0">
              <a:latin typeface="Times New Roman" panose="02020603050405020304" pitchFamily="18" charset="0"/>
            </a:endParaRPr>
          </a:p>
          <a:p>
            <a:pPr marL="0" indent="0" algn="ctr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(</a:t>
            </a:r>
            <a:r>
              <a:rPr lang="en-US" altLang="zh-CN" smtClean="0">
                <a:latin typeface="Times New Roman" panose="02020603050405020304" pitchFamily="18" charset="0"/>
              </a:rPr>
              <a:t>a/d)x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mtClean="0">
                <a:latin typeface="Times New Roman" panose="02020603050405020304" pitchFamily="18" charset="0"/>
              </a:rPr>
              <a:t>b/d (mod m/d) …………(3)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3600" smtClean="0">
              <a:latin typeface="Times New Roman" panose="02020603050405020304" pitchFamily="18" charset="0"/>
            </a:endParaRP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3600" smtClean="0">
              <a:latin typeface="Times New Roman" panose="02020603050405020304" pitchFamily="18" charset="0"/>
            </a:endParaRP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3600" smtClean="0">
              <a:latin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861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911CBD5-77D2-415E-B2C2-0DAC019153D2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kumimoji="0" lang="en-US" altLang="zh-CN" sz="1400" b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886"/>
            <a:ext cx="7772400" cy="707886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Times New Roman" pitchFamily="18" charset="0"/>
              </a:rPr>
              <a:t>定理5.3.3</a:t>
            </a:r>
            <a:endParaRPr lang="en-US" altLang="zh-CN" sz="40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763000" cy="5486400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证明：其次根据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(3)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的解探讨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的解的形式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    因为(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a, m)=d，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所以(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a/d, m/d)=1。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由</a:t>
            </a:r>
            <a:r>
              <a:rPr lang="zh-CN" altLang="en-US" sz="3300" u="sng" dirty="0" smtClean="0">
                <a:latin typeface="Times New Roman" panose="02020603050405020304" pitchFamily="18" charset="0"/>
              </a:rPr>
              <a:t>定理5.3.1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知， (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)在模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m/d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下有唯一解，设为</a:t>
            </a:r>
            <a:r>
              <a:rPr lang="zh-CN" altLang="en-US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 ，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不妨设0</a:t>
            </a:r>
            <a:r>
              <a:rPr lang="zh-CN" altLang="en-US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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 m/d。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宋体" panose="02010600030101010101" pitchFamily="2" charset="-122"/>
              </a:rPr>
              <a:t>  因为</a:t>
            </a:r>
            <a:r>
              <a:rPr lang="zh-CN" altLang="en-US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+km/d</a:t>
            </a:r>
            <a:r>
              <a:rPr lang="zh-CN" altLang="en-US" sz="3300" dirty="0" smtClean="0">
                <a:latin typeface="宋体" panose="02010600030101010101" pitchFamily="2" charset="-122"/>
              </a:rPr>
              <a:t>恰是</a:t>
            </a:r>
            <a:r>
              <a:rPr lang="zh-CN" altLang="en-US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3300" dirty="0" smtClean="0">
                <a:latin typeface="宋体" panose="02010600030101010101" pitchFamily="2" charset="-122"/>
              </a:rPr>
              <a:t>所在的模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m/d</a:t>
            </a:r>
            <a:r>
              <a:rPr lang="zh-CN" altLang="en-US" sz="3300" dirty="0" smtClean="0">
                <a:latin typeface="宋体" panose="02010600030101010101" pitchFamily="2" charset="-122"/>
              </a:rPr>
              <a:t>剩余类的全部元素，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k=0, 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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1, 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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2, …</a:t>
            </a:r>
            <a:r>
              <a:rPr lang="en-US" altLang="zh-CN" sz="3300" dirty="0" smtClean="0">
                <a:latin typeface="宋体" panose="02010600030101010101" pitchFamily="2" charset="-122"/>
              </a:rPr>
              <a:t>，</a:t>
            </a:r>
            <a:r>
              <a:rPr lang="zh-CN" altLang="en-US" sz="3300" dirty="0" smtClean="0">
                <a:latin typeface="宋体" panose="02010600030101010101" pitchFamily="2" charset="-122"/>
              </a:rPr>
              <a:t>故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300" dirty="0" smtClean="0">
                <a:latin typeface="宋体" panose="02010600030101010101" pitchFamily="2" charset="-122"/>
              </a:rPr>
              <a:t>的解作为数都可以表示成</a:t>
            </a:r>
            <a:r>
              <a:rPr lang="zh-CN" altLang="en-US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+km/d</a:t>
            </a:r>
            <a:r>
              <a:rPr lang="zh-CN" altLang="en-US" sz="3300" dirty="0" smtClean="0">
                <a:latin typeface="宋体" panose="02010600030101010101" pitchFamily="2" charset="-122"/>
              </a:rPr>
              <a:t>的形式。于是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300" dirty="0" smtClean="0">
                <a:latin typeface="宋体" panose="02010600030101010101" pitchFamily="2" charset="-122"/>
              </a:rPr>
              <a:t>的解都是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+km/d</a:t>
            </a:r>
            <a:r>
              <a:rPr lang="zh-CN" altLang="en-US" sz="3300" dirty="0" smtClean="0">
                <a:latin typeface="宋体" panose="02010600030101010101" pitchFamily="2" charset="-122"/>
              </a:rPr>
              <a:t>形式的数，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k=0, 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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1, 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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2, …</a:t>
            </a:r>
            <a:r>
              <a:rPr lang="en-US" altLang="zh-CN" sz="3300" dirty="0" smtClean="0">
                <a:latin typeface="宋体" panose="02010600030101010101" pitchFamily="2" charset="-122"/>
              </a:rPr>
              <a:t>。</a:t>
            </a:r>
          </a:p>
          <a:p>
            <a:pPr marL="0" indent="0" algn="ctr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33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3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a/d)</a:t>
            </a:r>
            <a:r>
              <a:rPr lang="en-US" altLang="zh-CN" sz="3300" dirty="0" err="1" smtClean="0">
                <a:solidFill>
                  <a:srgbClr val="FFFF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300" dirty="0" err="1" smtClean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300" dirty="0" err="1" smtClean="0">
                <a:solidFill>
                  <a:srgbClr val="FFFF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33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/d (mod m/d) …………(3)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600" dirty="0" smtClean="0">
                <a:latin typeface="Times New Roman" panose="02020603050405020304" pitchFamily="18" charset="0"/>
              </a:rPr>
              <a:t> </a:t>
            </a:r>
            <a:endParaRPr lang="zh-CN" altLang="en-US" sz="3600" dirty="0" smtClean="0">
              <a:latin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9636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F17B128-8773-4DA2-8D75-15CECBE1F8B6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kumimoji="0" lang="en-US" altLang="zh-CN" sz="1400" b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886"/>
            <a:ext cx="7772400" cy="707886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Times New Roman" pitchFamily="18" charset="0"/>
              </a:rPr>
              <a:t>定理5.3.3</a:t>
            </a:r>
            <a:endParaRPr lang="en-US" altLang="zh-CN" sz="40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52737"/>
            <a:ext cx="8763000" cy="53340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证明：最后证明(2)式是(1)的</a:t>
            </a:r>
            <a:r>
              <a:rPr lang="en-US" altLang="zh-CN" dirty="0" smtClean="0">
                <a:latin typeface="Times New Roman" panose="02020603050405020304" pitchFamily="18" charset="0"/>
              </a:rPr>
              <a:t>d</a:t>
            </a:r>
            <a:r>
              <a:rPr lang="zh-CN" altLang="en-US" dirty="0" smtClean="0">
                <a:latin typeface="Times New Roman" panose="02020603050405020304" pitchFamily="18" charset="0"/>
              </a:rPr>
              <a:t>个不同解，而且</a:t>
            </a:r>
            <a:r>
              <a:rPr lang="en-US" altLang="zh-CN" dirty="0" smtClean="0">
                <a:latin typeface="Times New Roman" panose="02020603050405020304" pitchFamily="18" charset="0"/>
              </a:rPr>
              <a:t>(1)</a:t>
            </a:r>
            <a:r>
              <a:rPr lang="zh-CN" altLang="en-US" dirty="0" smtClean="0">
                <a:latin typeface="Times New Roman" panose="02020603050405020304" pitchFamily="18" charset="0"/>
              </a:rPr>
              <a:t>式只有</a:t>
            </a:r>
            <a:r>
              <a:rPr lang="en-US" altLang="zh-CN" dirty="0" smtClean="0">
                <a:latin typeface="Times New Roman" panose="02020603050405020304" pitchFamily="18" charset="0"/>
              </a:rPr>
              <a:t>(2)</a:t>
            </a:r>
            <a:r>
              <a:rPr lang="zh-CN" altLang="en-US" dirty="0" smtClean="0">
                <a:latin typeface="Times New Roman" panose="02020603050405020304" pitchFamily="18" charset="0"/>
              </a:rPr>
              <a:t>式这</a:t>
            </a:r>
            <a:r>
              <a:rPr lang="en-US" altLang="zh-CN" dirty="0" smtClean="0">
                <a:latin typeface="Times New Roman" panose="02020603050405020304" pitchFamily="18" charset="0"/>
              </a:rPr>
              <a:t>d</a:t>
            </a:r>
            <a:r>
              <a:rPr lang="zh-CN" altLang="en-US" dirty="0" smtClean="0">
                <a:latin typeface="Times New Roman" panose="02020603050405020304" pitchFamily="18" charset="0"/>
              </a:rPr>
              <a:t>个不同的解。</a:t>
            </a: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    往证(2)式是(1)的</a:t>
            </a:r>
            <a:r>
              <a:rPr lang="en-US" altLang="zh-CN" dirty="0" smtClean="0">
                <a:latin typeface="Times New Roman" panose="02020603050405020304" pitchFamily="18" charset="0"/>
              </a:rPr>
              <a:t>d</a:t>
            </a:r>
            <a:r>
              <a:rPr lang="zh-CN" altLang="en-US" dirty="0" smtClean="0">
                <a:latin typeface="Times New Roman" panose="02020603050405020304" pitchFamily="18" charset="0"/>
              </a:rPr>
              <a:t>个不同解，因为0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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lang="en-US" altLang="zh-CN" dirty="0" smtClean="0">
                <a:latin typeface="Times New Roman" panose="02020603050405020304" pitchFamily="18" charset="0"/>
              </a:rPr>
              <a:t> m/d，</a:t>
            </a:r>
            <a:r>
              <a:rPr lang="zh-CN" altLang="en-US" dirty="0" smtClean="0">
                <a:latin typeface="Times New Roman" panose="02020603050405020304" pitchFamily="18" charset="0"/>
              </a:rPr>
              <a:t>故0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zh-CN" altLang="en-US" dirty="0" smtClean="0">
                <a:latin typeface="Times New Roman" panose="02020603050405020304" pitchFamily="18" charset="0"/>
              </a:rPr>
              <a:t>(2)中每一个式子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lang="zh-CN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</a:rPr>
              <a:t>m，</a:t>
            </a:r>
            <a:r>
              <a:rPr lang="zh-CN" altLang="en-US" dirty="0" smtClean="0">
                <a:latin typeface="Times New Roman" panose="02020603050405020304" pitchFamily="18" charset="0"/>
              </a:rPr>
              <a:t>且互不相同，所以它们之间关于模</a:t>
            </a:r>
            <a:r>
              <a:rPr lang="en-US" altLang="zh-CN" dirty="0" smtClean="0">
                <a:latin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</a:rPr>
              <a:t>互不同余，即(2)为(1)的</a:t>
            </a:r>
            <a:r>
              <a:rPr lang="en-US" altLang="zh-CN" dirty="0" smtClean="0">
                <a:latin typeface="Times New Roman" panose="02020603050405020304" pitchFamily="18" charset="0"/>
              </a:rPr>
              <a:t>d</a:t>
            </a:r>
            <a:r>
              <a:rPr lang="zh-CN" altLang="en-US" dirty="0" smtClean="0">
                <a:latin typeface="Times New Roman" panose="02020603050405020304" pitchFamily="18" charset="0"/>
              </a:rPr>
              <a:t>个不同解。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6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,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6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+m/d, </a:t>
            </a:r>
            <a:r>
              <a:rPr lang="zh-CN" altLang="en-US" sz="36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+2m/d, …, </a:t>
            </a:r>
            <a:r>
              <a:rPr lang="zh-CN" altLang="en-US" sz="36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+(d-1)m/d ……(</a:t>
            </a:r>
            <a:r>
              <a:rPr lang="en-US" altLang="zh-CN" sz="36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en-US" altLang="zh-CN" sz="3600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en-US" sz="3600" dirty="0" smtClean="0">
              <a:latin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0660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CC3D3C1-AEEA-42B7-A356-D9D6AB53ACD5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kumimoji="0" lang="en-US" altLang="zh-CN" sz="1400" b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886"/>
            <a:ext cx="7772400" cy="707886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Times New Roman" pitchFamily="18" charset="0"/>
              </a:rPr>
              <a:t>定理5.3.3</a:t>
            </a:r>
            <a:endParaRPr lang="en-US" altLang="zh-CN" sz="40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6438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§5.3.1  合同及其性质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1816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</a:rPr>
              <a:t>设</a:t>
            </a:r>
            <a:r>
              <a:rPr lang="en-US" altLang="zh-CN" dirty="0" smtClean="0">
                <a:latin typeface="Times New Roman" panose="02020603050405020304" pitchFamily="18" charset="0"/>
              </a:rPr>
              <a:t>a, b</a:t>
            </a:r>
            <a:r>
              <a:rPr lang="zh-CN" altLang="en-US" dirty="0" smtClean="0">
                <a:latin typeface="Times New Roman" panose="02020603050405020304" pitchFamily="18" charset="0"/>
              </a:rPr>
              <a:t>为二整数，</a:t>
            </a:r>
            <a:r>
              <a:rPr lang="en-US" altLang="zh-CN" dirty="0" smtClean="0">
                <a:latin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</a:rPr>
              <a:t>是任意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非0</a:t>
            </a:r>
            <a:r>
              <a:rPr lang="zh-CN" altLang="en-US" dirty="0" smtClean="0">
                <a:latin typeface="Times New Roman" panose="02020603050405020304" pitchFamily="18" charset="0"/>
              </a:rPr>
              <a:t>整数。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          若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m|a-b</a:t>
            </a:r>
            <a:r>
              <a:rPr lang="zh-CN" altLang="en-US" dirty="0" smtClean="0">
                <a:latin typeface="Times New Roman" panose="02020603050405020304" pitchFamily="18" charset="0"/>
              </a:rPr>
              <a:t>，则称</a:t>
            </a:r>
            <a:r>
              <a:rPr lang="en-US" altLang="zh-CN" dirty="0" smtClean="0">
                <a:latin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</a:rPr>
              <a:t>合同于</a:t>
            </a:r>
            <a:r>
              <a:rPr lang="en-US" altLang="zh-CN" dirty="0" smtClean="0">
                <a:latin typeface="Times New Roman" panose="02020603050405020304" pitchFamily="18" charset="0"/>
              </a:rPr>
              <a:t>b </a:t>
            </a:r>
            <a:r>
              <a:rPr lang="zh-CN" altLang="en-US" dirty="0" smtClean="0">
                <a:latin typeface="Times New Roman" panose="02020603050405020304" pitchFamily="18" charset="0"/>
              </a:rPr>
              <a:t>模</a:t>
            </a:r>
            <a:r>
              <a:rPr lang="en-US" altLang="zh-CN" dirty="0" smtClean="0">
                <a:latin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</a:rPr>
              <a:t>。</a:t>
            </a:r>
            <a:br>
              <a:rPr lang="zh-CN" altLang="en-US" dirty="0" smtClean="0">
                <a:latin typeface="Times New Roman" panose="02020603050405020304" pitchFamily="18" charset="0"/>
              </a:rPr>
            </a:br>
            <a:r>
              <a:rPr lang="zh-CN" altLang="en-US" dirty="0" smtClean="0">
                <a:latin typeface="Times New Roman" panose="02020603050405020304" pitchFamily="18" charset="0"/>
              </a:rPr>
              <a:t>		       记为：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dirty="0" smtClean="0">
                <a:latin typeface="Times New Roman" panose="02020603050405020304" pitchFamily="18" charset="0"/>
              </a:rPr>
              <a:t>(mod m)</a:t>
            </a:r>
            <a:endParaRPr lang="en-US" altLang="zh-CN" sz="20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Note: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AutoNum type="arabicParenBoth"/>
            </a:pPr>
            <a:r>
              <a:rPr lang="zh-CN" altLang="en-US" dirty="0" smtClean="0">
                <a:latin typeface="Times New Roman" panose="02020603050405020304" pitchFamily="18" charset="0"/>
              </a:rPr>
              <a:t>合同为整除的另一种表示法，故整除的性质在此可用。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 </a:t>
            </a:r>
            <a:r>
              <a:rPr lang="zh-CN" altLang="en-US" dirty="0" smtClean="0">
                <a:latin typeface="Times New Roman" panose="02020603050405020304" pitchFamily="18" charset="0"/>
              </a:rPr>
              <a:t>特别地，若</a:t>
            </a:r>
            <a:r>
              <a:rPr lang="en-US" altLang="zh-CN" dirty="0" smtClean="0">
                <a:latin typeface="Times New Roman" panose="02020603050405020304" pitchFamily="18" charset="0"/>
              </a:rPr>
              <a:t>b=0</a:t>
            </a:r>
            <a:r>
              <a:rPr lang="zh-CN" altLang="en-US" dirty="0" smtClean="0">
                <a:latin typeface="Times New Roman" panose="02020603050405020304" pitchFamily="18" charset="0"/>
              </a:rPr>
              <a:t>，则</a:t>
            </a:r>
            <a:r>
              <a:rPr lang="en-US" altLang="zh-CN" dirty="0" smtClean="0">
                <a:latin typeface="Times New Roman" panose="02020603050405020304" pitchFamily="18" charset="0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dirty="0" smtClean="0">
                <a:latin typeface="Times New Roman" panose="02020603050405020304" pitchFamily="18" charset="0"/>
              </a:rPr>
              <a:t>0(mod m)</a:t>
            </a:r>
            <a:r>
              <a:rPr lang="zh-CN" altLang="en-US" dirty="0" smtClean="0">
                <a:latin typeface="Times New Roman" panose="02020603050405020304" pitchFamily="18" charset="0"/>
              </a:rPr>
              <a:t>表示的就是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m|a</a:t>
            </a:r>
            <a:r>
              <a:rPr lang="zh-CN" altLang="en-US" dirty="0" smtClean="0">
                <a:latin typeface="Times New Roman" panose="02020603050405020304" pitchFamily="18" charset="0"/>
              </a:rPr>
              <a:t>。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(2)</a:t>
            </a:r>
            <a:r>
              <a:rPr kumimoji="0" lang="en-US" altLang="zh-CN" dirty="0" smtClean="0">
                <a:latin typeface="Times New Roman" panose="02020603050405020304" pitchFamily="18" charset="0"/>
              </a:rPr>
              <a:t> </a:t>
            </a:r>
            <a:r>
              <a:rPr kumimoji="0" lang="zh-CN" altLang="en-US" dirty="0" smtClean="0">
                <a:latin typeface="Times New Roman" panose="02020603050405020304" pitchFamily="18" charset="0"/>
              </a:rPr>
              <a:t>若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m|a</a:t>
            </a:r>
            <a:r>
              <a:rPr lang="zh-CN" altLang="en-US" dirty="0" smtClean="0">
                <a:latin typeface="Times New Roman" panose="02020603050405020304" pitchFamily="18" charset="0"/>
              </a:rPr>
              <a:t>，则</a:t>
            </a:r>
            <a:r>
              <a:rPr lang="en-US" altLang="zh-CN" dirty="0" smtClean="0">
                <a:latin typeface="Times New Roman" panose="02020603050405020304" pitchFamily="18" charset="0"/>
              </a:rPr>
              <a:t>-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m|a</a:t>
            </a:r>
            <a:r>
              <a:rPr lang="zh-CN" altLang="en-US" dirty="0" smtClean="0">
                <a:latin typeface="Times New Roman" panose="02020603050405020304" pitchFamily="18" charset="0"/>
              </a:rPr>
              <a:t>。所以，若未指定</a:t>
            </a:r>
            <a:r>
              <a:rPr lang="en-US" altLang="zh-CN" dirty="0" smtClean="0">
                <a:latin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</a:rPr>
              <a:t>而一般地讨论模</a:t>
            </a:r>
            <a:r>
              <a:rPr lang="en-US" altLang="zh-CN" dirty="0" smtClean="0">
                <a:latin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</a:rPr>
              <a:t>合同时，总假定</a:t>
            </a:r>
            <a:r>
              <a:rPr lang="en-US" altLang="zh-CN" dirty="0" smtClean="0">
                <a:latin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</a:rPr>
              <a:t>是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正整数</a:t>
            </a:r>
            <a:r>
              <a:rPr lang="zh-CN" altLang="en-US" dirty="0" smtClean="0">
                <a:latin typeface="Times New Roman" panose="02020603050405020304" pitchFamily="18" charset="0"/>
              </a:rPr>
              <a:t>。 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23557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13DCE4-1891-4D36-A431-C7DEC4892CA1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854075"/>
            <a:ext cx="8763000" cy="60198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600" dirty="0" smtClean="0">
                <a:latin typeface="Times New Roman" panose="02020603050405020304" pitchFamily="18" charset="0"/>
              </a:rPr>
              <a:t>    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再考虑(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只有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)这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d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个不同解。即若数</a:t>
            </a:r>
            <a:r>
              <a:rPr lang="zh-CN" altLang="en-US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+</a:t>
            </a:r>
            <a:r>
              <a:rPr lang="en-US" altLang="zh-CN" sz="3300" i="1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m/d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是(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)的解，往证关于模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m， </a:t>
            </a:r>
            <a:r>
              <a:rPr lang="zh-CN" altLang="en-US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+</a:t>
            </a:r>
            <a:r>
              <a:rPr lang="en-US" altLang="zh-CN" sz="3300" i="1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m/d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必同余(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)中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d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个数之一。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宋体" panose="02010600030101010101" pitchFamily="2" charset="-122"/>
              </a:rPr>
              <a:t>  因为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 0</a:t>
            </a:r>
            <a:r>
              <a:rPr lang="zh-CN" altLang="en-US" sz="3300" dirty="0" smtClean="0">
                <a:latin typeface="宋体" panose="02010600030101010101" pitchFamily="2" charset="-122"/>
              </a:rPr>
              <a:t>，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3300" dirty="0" smtClean="0">
                <a:latin typeface="宋体" panose="02010600030101010101" pitchFamily="2" charset="-122"/>
              </a:rPr>
              <a:t>，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…</a:t>
            </a:r>
            <a:r>
              <a:rPr lang="zh-CN" altLang="en-US" sz="3300" dirty="0" smtClean="0">
                <a:latin typeface="宋体" panose="02010600030101010101" pitchFamily="2" charset="-122"/>
              </a:rPr>
              <a:t>，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d-1</a:t>
            </a:r>
            <a:r>
              <a:rPr lang="zh-CN" altLang="en-US" sz="3300" dirty="0" smtClean="0">
                <a:latin typeface="宋体" panose="02010600030101010101" pitchFamily="2" charset="-122"/>
              </a:rPr>
              <a:t>为关于模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d</a:t>
            </a:r>
            <a:r>
              <a:rPr lang="zh-CN" altLang="en-US" sz="3300" dirty="0" smtClean="0">
                <a:latin typeface="宋体" panose="02010600030101010101" pitchFamily="2" charset="-122"/>
              </a:rPr>
              <a:t>的</a:t>
            </a:r>
            <a:r>
              <a:rPr lang="zh-CN" altLang="en-US" sz="33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完全剩余系</a:t>
            </a:r>
            <a:r>
              <a:rPr lang="zh-CN" altLang="en-US" sz="3300" dirty="0" smtClean="0">
                <a:latin typeface="宋体" panose="02010600030101010101" pitchFamily="2" charset="-122"/>
              </a:rPr>
              <a:t>，故存在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3300" dirty="0" smtClean="0">
                <a:latin typeface="宋体" panose="02010600030101010101" pitchFamily="2" charset="-122"/>
              </a:rPr>
              <a:t>，</a:t>
            </a:r>
            <a:r>
              <a:rPr lang="en-US" altLang="zh-CN" sz="33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3300" dirty="0" smtClean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3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3300" dirty="0" smtClean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3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d-1</a:t>
            </a:r>
            <a:r>
              <a:rPr lang="en-US" altLang="zh-CN" sz="3300" dirty="0" smtClean="0">
                <a:latin typeface="宋体" panose="02010600030101010101" pitchFamily="2" charset="-122"/>
              </a:rPr>
              <a:t>，</a:t>
            </a:r>
            <a:r>
              <a:rPr lang="zh-CN" altLang="en-US" sz="3300" dirty="0" smtClean="0">
                <a:latin typeface="宋体" panose="02010600030101010101" pitchFamily="2" charset="-122"/>
              </a:rPr>
              <a:t>使得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300" i="1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33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 (mod d)</a:t>
            </a:r>
            <a:r>
              <a:rPr lang="en-US" altLang="zh-CN" sz="3300" dirty="0" smtClean="0">
                <a:latin typeface="宋体" panose="02010600030101010101" pitchFamily="2" charset="-122"/>
              </a:rPr>
              <a:t>。</a:t>
            </a:r>
            <a:r>
              <a:rPr lang="zh-CN" altLang="en-US" sz="3300" dirty="0" smtClean="0">
                <a:latin typeface="宋体" panose="02010600030101010101" pitchFamily="2" charset="-122"/>
              </a:rPr>
              <a:t>由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m/d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0</a:t>
            </a:r>
            <a:r>
              <a:rPr lang="zh-CN" altLang="en-US" sz="3300" dirty="0" smtClean="0">
                <a:latin typeface="宋体" panose="02010600030101010101" pitchFamily="2" charset="-122"/>
              </a:rPr>
              <a:t>，两边和模同乘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m/d </a:t>
            </a:r>
            <a:r>
              <a:rPr lang="zh-CN" altLang="en-US" sz="3300" dirty="0" smtClean="0">
                <a:latin typeface="宋体" panose="02010600030101010101" pitchFamily="2" charset="-122"/>
              </a:rPr>
              <a:t>得，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3300" i="1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/d)m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 (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/d)m (mod m)</a:t>
            </a:r>
            <a:r>
              <a:rPr lang="en-US" altLang="zh-CN" sz="3300" dirty="0" smtClean="0">
                <a:latin typeface="宋体" panose="02010600030101010101" pitchFamily="2" charset="-122"/>
              </a:rPr>
              <a:t>，</a:t>
            </a:r>
            <a:r>
              <a:rPr lang="zh-CN" altLang="en-US" sz="3300" dirty="0" smtClean="0">
                <a:latin typeface="宋体" panose="02010600030101010101" pitchFamily="2" charset="-122"/>
              </a:rPr>
              <a:t>故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+</a:t>
            </a:r>
            <a:r>
              <a:rPr lang="en-US" altLang="zh-CN" sz="3300" i="1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m/d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 </a:t>
            </a:r>
            <a:r>
              <a:rPr lang="zh-CN" altLang="en-US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+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im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/d(mod m)</a:t>
            </a:r>
            <a:r>
              <a:rPr lang="en-US" altLang="zh-CN" sz="3300" dirty="0" smtClean="0">
                <a:latin typeface="宋体" panose="02010600030101010101" pitchFamily="2" charset="-122"/>
              </a:rPr>
              <a:t>。</a:t>
            </a:r>
            <a:r>
              <a:rPr lang="zh-CN" altLang="en-US" sz="3300" dirty="0" smtClean="0">
                <a:latin typeface="宋体" panose="02010600030101010101" pitchFamily="2" charset="-122"/>
              </a:rPr>
              <a:t>证毕。</a:t>
            </a:r>
            <a:endParaRPr lang="en-US" altLang="zh-CN" sz="3300" dirty="0" smtClean="0">
              <a:latin typeface="宋体" panose="0201060003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,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+m/d, 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+2m/d, …, 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+(d-1)m/d ……(2)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6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1684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4521C6B-8A1E-426A-A09A-568842E84ABC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kumimoji="0" lang="en-US" altLang="zh-CN" sz="1400" b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latin typeface="Times New Roman" pitchFamily="18" charset="0"/>
              </a:rPr>
              <a:t>定理5.3.3</a:t>
            </a:r>
            <a:endParaRPr lang="en-US" altLang="zh-CN" sz="36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10600" cy="4572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解合同式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6x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15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(mod </a:t>
            </a:r>
            <a:r>
              <a:rPr lang="en-US" altLang="zh-CN" sz="3300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33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解： （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6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33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）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=3           3|15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先求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2x 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5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(mod 11)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的解。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2x 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16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(mod 11)      x 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8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(mod 11)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原合同式有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3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个解：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8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8+11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8+22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即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8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(mod 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33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),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19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(mod 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33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), 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30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(mod 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33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)</a:t>
            </a:r>
            <a:endParaRPr lang="zh-CN" altLang="en-US" sz="3300" dirty="0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2708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AC09124-6538-412A-B868-6A920ADCE355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kumimoji="0" lang="en-US" altLang="zh-CN" sz="1400" b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6437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>
                <a:latin typeface="+mj-ea"/>
              </a:rPr>
              <a:t>例</a:t>
            </a:r>
            <a:r>
              <a:rPr lang="zh-CN" altLang="en-US" sz="4000" dirty="0" smtClean="0">
                <a:latin typeface="Times New Roman" pitchFamily="18" charset="0"/>
              </a:rPr>
              <a:t> </a:t>
            </a:r>
            <a:endParaRPr lang="en-US" altLang="zh-CN" sz="4000" dirty="0" smtClean="0">
              <a:latin typeface="Times New Roman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610600" cy="707886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/>
              <a:t>总结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86800" cy="502920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latin typeface="Times New Roman" panose="02020603050405020304" pitchFamily="18" charset="0"/>
              </a:rPr>
              <a:t>一次同余式</a:t>
            </a:r>
            <a:r>
              <a:rPr lang="en-US" altLang="zh-CN" sz="3600" smtClean="0">
                <a:latin typeface="Times New Roman" panose="02020603050405020304" pitchFamily="18" charset="0"/>
              </a:rPr>
              <a:t>ax</a:t>
            </a:r>
            <a:r>
              <a:rPr lang="en-US" altLang="en-US" sz="3600" smtClean="0">
                <a:latin typeface="Times New Roman" panose="02020603050405020304" pitchFamily="18" charset="0"/>
              </a:rPr>
              <a:t>≡</a:t>
            </a:r>
            <a:r>
              <a:rPr lang="en-US" altLang="zh-CN" sz="3600" smtClean="0">
                <a:latin typeface="Times New Roman" panose="02020603050405020304" pitchFamily="18" charset="0"/>
              </a:rPr>
              <a:t>b(mod m)</a:t>
            </a:r>
            <a:r>
              <a:rPr lang="zh-CN" altLang="en-US" sz="3600" smtClean="0"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304800" y="3124200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(a, m)=</a:t>
            </a: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2438400" y="1905000"/>
            <a:ext cx="449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1, b</a:t>
            </a:r>
            <a:r>
              <a:rPr lang="zh-CN" altLang="en-US" sz="3600">
                <a:latin typeface="Times New Roman" panose="02020603050405020304" pitchFamily="18" charset="0"/>
              </a:rPr>
              <a:t>任意</a:t>
            </a:r>
            <a:r>
              <a:rPr lang="en-US" altLang="zh-CN" sz="3600">
                <a:latin typeface="Times New Roman" panose="02020603050405020304" pitchFamily="18" charset="0"/>
              </a:rPr>
              <a:t>; </a:t>
            </a:r>
            <a:r>
              <a:rPr lang="zh-CN" altLang="en-US" sz="3600">
                <a:latin typeface="Times New Roman" panose="02020603050405020304" pitchFamily="18" charset="0"/>
              </a:rPr>
              <a:t>有一个解</a:t>
            </a:r>
          </a:p>
        </p:txBody>
      </p:sp>
      <p:sp>
        <p:nvSpPr>
          <p:cNvPr id="73734" name="Text Box 6"/>
          <p:cNvSpPr txBox="1">
            <a:spLocks noChangeArrowheads="1"/>
          </p:cNvSpPr>
          <p:nvPr/>
        </p:nvSpPr>
        <p:spPr bwMode="auto">
          <a:xfrm>
            <a:off x="2362200" y="4267200"/>
            <a:ext cx="1066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d&gt;1</a:t>
            </a:r>
          </a:p>
        </p:txBody>
      </p:sp>
      <p:sp>
        <p:nvSpPr>
          <p:cNvPr id="73735" name="Text Box 7"/>
          <p:cNvSpPr txBox="1">
            <a:spLocks noChangeArrowheads="1"/>
          </p:cNvSpPr>
          <p:nvPr/>
        </p:nvSpPr>
        <p:spPr bwMode="auto">
          <a:xfrm>
            <a:off x="4038600" y="3352800"/>
            <a:ext cx="3048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d | b; </a:t>
            </a:r>
            <a:r>
              <a:rPr lang="zh-CN" altLang="en-US" sz="3600">
                <a:latin typeface="Times New Roman" panose="02020603050405020304" pitchFamily="18" charset="0"/>
              </a:rPr>
              <a:t>有</a:t>
            </a:r>
            <a:r>
              <a:rPr lang="en-US" altLang="zh-CN" sz="3600">
                <a:latin typeface="Times New Roman" panose="02020603050405020304" pitchFamily="18" charset="0"/>
              </a:rPr>
              <a:t>d</a:t>
            </a:r>
            <a:r>
              <a:rPr lang="zh-CN" altLang="en-US" sz="3600">
                <a:latin typeface="Times New Roman" panose="02020603050405020304" pitchFamily="18" charset="0"/>
              </a:rPr>
              <a:t>个解 </a:t>
            </a:r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4038600" y="4876800"/>
            <a:ext cx="259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d | b; </a:t>
            </a:r>
            <a:r>
              <a:rPr lang="zh-CN" altLang="en-US" sz="3600">
                <a:latin typeface="Times New Roman" panose="02020603050405020304" pitchFamily="18" charset="0"/>
              </a:rPr>
              <a:t>无解 </a:t>
            </a:r>
          </a:p>
        </p:txBody>
      </p:sp>
      <p:sp>
        <p:nvSpPr>
          <p:cNvPr id="73737" name="AutoShape 9"/>
          <p:cNvSpPr>
            <a:spLocks/>
          </p:cNvSpPr>
          <p:nvPr/>
        </p:nvSpPr>
        <p:spPr bwMode="auto">
          <a:xfrm>
            <a:off x="1905000" y="2133600"/>
            <a:ext cx="457200" cy="2667000"/>
          </a:xfrm>
          <a:prstGeom prst="leftBrace">
            <a:avLst>
              <a:gd name="adj1" fmla="val 48611"/>
              <a:gd name="adj2" fmla="val 50000"/>
            </a:avLst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73738" name="AutoShape 10"/>
          <p:cNvSpPr>
            <a:spLocks/>
          </p:cNvSpPr>
          <p:nvPr/>
        </p:nvSpPr>
        <p:spPr bwMode="auto">
          <a:xfrm>
            <a:off x="3505200" y="3581400"/>
            <a:ext cx="457200" cy="1905000"/>
          </a:xfrm>
          <a:prstGeom prst="leftBrace">
            <a:avLst>
              <a:gd name="adj1" fmla="val 34722"/>
              <a:gd name="adj2" fmla="val 50000"/>
            </a:avLst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73739" name="Line 11"/>
          <p:cNvSpPr>
            <a:spLocks noChangeShapeType="1"/>
          </p:cNvSpPr>
          <p:nvPr/>
        </p:nvSpPr>
        <p:spPr bwMode="auto">
          <a:xfrm>
            <a:off x="4419600" y="5105400"/>
            <a:ext cx="30480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3741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756CDF1-7508-47D3-9B11-26FEA86EA746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46331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/>
              <a:t>例 </a:t>
            </a:r>
            <a:r>
              <a:rPr lang="zh-CN" altLang="en-US" sz="3600" dirty="0" smtClean="0">
                <a:latin typeface="+mn-lt"/>
              </a:rPr>
              <a:t>习题</a:t>
            </a:r>
            <a:r>
              <a:rPr lang="en-US" altLang="zh-CN" sz="3600" dirty="0" smtClean="0">
                <a:latin typeface="+mn-lt"/>
              </a:rPr>
              <a:t>5.3-2</a:t>
            </a:r>
            <a:endParaRPr lang="zh-CN" altLang="en-US" sz="3600" dirty="0" smtClean="0">
              <a:latin typeface="+mn-lt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9067" y="838200"/>
            <a:ext cx="8610600" cy="5334000"/>
          </a:xfrm>
        </p:spPr>
        <p:txBody>
          <a:bodyPr/>
          <a:lstStyle/>
          <a:p>
            <a:pPr eaLnBrk="1" hangingPunct="1"/>
            <a:r>
              <a:rPr lang="zh-CN" altLang="en-US" sz="3000" dirty="0" smtClean="0">
                <a:latin typeface="Times New Roman" panose="02020603050405020304" pitchFamily="18" charset="0"/>
              </a:rPr>
              <a:t>解合同式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35x≡1(mod 97)</a:t>
            </a:r>
          </a:p>
          <a:p>
            <a:pPr eaLnBrk="1" hangingPunct="1"/>
            <a:r>
              <a:rPr lang="zh-CN" altLang="en-US" sz="3000" dirty="0" smtClean="0">
                <a:latin typeface="Times New Roman" panose="02020603050405020304" pitchFamily="18" charset="0"/>
              </a:rPr>
              <a:t>解： 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a=35, m=97,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首先使用辗转相除方法将互质的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与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的最大公因数1表示为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的倍数和的形式：1=</a:t>
            </a:r>
            <a:r>
              <a:rPr lang="en-US" altLang="zh-CN" sz="3000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300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000" dirty="0" err="1" smtClean="0">
                <a:latin typeface="Times New Roman" panose="02020603050405020304" pitchFamily="18" charset="0"/>
              </a:rPr>
              <a:t>+mt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然后取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x=</a:t>
            </a:r>
            <a:r>
              <a:rPr lang="en-US" altLang="zh-CN" sz="300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000" dirty="0" err="1" smtClean="0">
                <a:latin typeface="Times New Roman" panose="02020603050405020304" pitchFamily="18" charset="0"/>
              </a:rPr>
              <a:t>b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即可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.</a:t>
            </a:r>
            <a:r>
              <a:rPr lang="zh-CN" altLang="en-US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用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35</a:t>
            </a:r>
            <a:r>
              <a:rPr lang="zh-CN" altLang="en-US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除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97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.</a:t>
            </a:r>
            <a:r>
              <a:rPr lang="zh-CN" altLang="en-US" dirty="0" smtClean="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8739" name="Group 6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64484351"/>
              </p:ext>
            </p:extLst>
          </p:nvPr>
        </p:nvGraphicFramePr>
        <p:xfrm>
          <a:off x="786267" y="3124200"/>
          <a:ext cx="7696200" cy="2943435"/>
        </p:xfrm>
        <a:graphic>
          <a:graphicData uri="http://schemas.openxmlformats.org/drawingml/2006/table">
            <a:tbl>
              <a:tblPr/>
              <a:tblGrid>
                <a:gridCol w="949325"/>
                <a:gridCol w="803275"/>
                <a:gridCol w="1066800"/>
                <a:gridCol w="1066800"/>
                <a:gridCol w="990600"/>
                <a:gridCol w="990600"/>
                <a:gridCol w="838200"/>
                <a:gridCol w="990600"/>
              </a:tblGrid>
              <a:tr h="567169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7169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1" lang="en-US" altLang="zh-CN" sz="3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1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27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7169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3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1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7169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1" lang="en-US" altLang="zh-CN" sz="3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1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6923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3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1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5837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FA192A9-7F37-4817-8CFA-921EF6C41AA1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14400"/>
            <a:ext cx="7239000" cy="44196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buClr>
                <a:srgbClr val="FFCC00"/>
              </a:buClr>
              <a:defRPr/>
            </a:pPr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从而</a:t>
            </a: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</a:rPr>
              <a:t>(35, 97)=1</a:t>
            </a:r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n=5, </a:t>
            </a:r>
            <a:r>
              <a:rPr lang="zh-CN" altLang="en-US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则</a:t>
            </a:r>
            <a:endParaRPr lang="en-US" altLang="zh-CN" dirty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25000"/>
              </a:lnSpc>
              <a:buClr>
                <a:srgbClr val="FFCC00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1=(-1)</a:t>
            </a:r>
            <a:r>
              <a:rPr lang="en-US" altLang="zh-CN" baseline="30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5-1</a:t>
            </a:r>
            <a:r>
              <a:rPr lang="en-US" altLang="zh-CN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×13×97+(-1)</a:t>
            </a:r>
            <a:r>
              <a:rPr lang="en-US" altLang="zh-CN" baseline="30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×36×35</a:t>
            </a:r>
          </a:p>
          <a:p>
            <a:pPr marL="0" indent="0" eaLnBrk="1" hangingPunct="1">
              <a:lnSpc>
                <a:spcPct val="125000"/>
              </a:lnSpc>
              <a:buClr>
                <a:srgbClr val="FFCC00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s= (-1)</a:t>
            </a:r>
            <a:r>
              <a:rPr lang="en-US" altLang="zh-CN" baseline="30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×36</a:t>
            </a:r>
            <a:endParaRPr lang="zh-CN" altLang="en-US" dirty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buClr>
                <a:srgbClr val="FFCC00"/>
              </a:buClr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x≡sb</a:t>
            </a: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</a:rPr>
              <a:t>=(-</a:t>
            </a:r>
            <a:r>
              <a:rPr lang="en-US" altLang="zh-CN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1)</a:t>
            </a:r>
            <a:r>
              <a:rPr lang="en-US" altLang="zh-CN" baseline="300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×36×1</a:t>
            </a: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</a:rPr>
              <a:t>=-36(mod 97)</a:t>
            </a:r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</a:rPr>
              <a:t>，即：</a:t>
            </a: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</a:rPr>
              <a:t>x ≡61(mod 97)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680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F7CC730-0830-4D9D-801F-5343D5B0BE3B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kumimoji="0" lang="en-US" altLang="zh-CN" sz="1400" b="0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46331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/>
              <a:t>例 </a:t>
            </a:r>
            <a:r>
              <a:rPr lang="zh-CN" altLang="en-US" sz="3600" dirty="0" smtClean="0">
                <a:latin typeface="+mn-lt"/>
              </a:rPr>
              <a:t>习题</a:t>
            </a:r>
            <a:r>
              <a:rPr lang="en-US" altLang="zh-CN" sz="3600" dirty="0" smtClean="0">
                <a:latin typeface="+mn-lt"/>
              </a:rPr>
              <a:t>5.3-2</a:t>
            </a:r>
            <a:endParaRPr lang="zh-CN" altLang="en-US" sz="3600" dirty="0" smtClean="0">
              <a:latin typeface="+mn-lt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057"/>
            <a:ext cx="7772400" cy="707886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/>
              <a:t>例 </a:t>
            </a:r>
            <a:r>
              <a:rPr lang="zh-CN" altLang="en-US" sz="4000" dirty="0" smtClean="0">
                <a:latin typeface="+mn-lt"/>
              </a:rPr>
              <a:t>习题</a:t>
            </a:r>
            <a:r>
              <a:rPr lang="en-US" altLang="zh-CN" sz="4000" dirty="0" smtClean="0">
                <a:latin typeface="+mn-lt"/>
              </a:rPr>
              <a:t>5.3-2</a:t>
            </a:r>
            <a:endParaRPr lang="zh-CN" altLang="en-US" sz="4000" dirty="0" smtClean="0">
              <a:latin typeface="+mn-lt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685800"/>
            <a:ext cx="8610600" cy="5791200"/>
          </a:xfrm>
        </p:spPr>
        <p:txBody>
          <a:bodyPr/>
          <a:lstStyle/>
          <a:p>
            <a:pPr eaLnBrk="1" hangingPunct="1"/>
            <a:r>
              <a:rPr lang="zh-CN" altLang="en-US" sz="3000" dirty="0" smtClean="0">
                <a:latin typeface="Times New Roman" panose="02020603050405020304" pitchFamily="18" charset="0"/>
              </a:rPr>
              <a:t>解合同式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35x≡1(mod 97)</a:t>
            </a:r>
          </a:p>
          <a:p>
            <a:pPr eaLnBrk="1" hangingPunct="1"/>
            <a:r>
              <a:rPr lang="zh-CN" altLang="en-US" sz="3000" dirty="0" smtClean="0">
                <a:latin typeface="Times New Roman" panose="02020603050405020304" pitchFamily="18" charset="0"/>
              </a:rPr>
              <a:t>解： </a:t>
            </a:r>
            <a:r>
              <a:rPr lang="en-US" altLang="zh-CN" sz="3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a=35, m=97,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首先使用辗转相除方法将互质的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与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的最大公因数1表示为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的倍数和的形式：1=</a:t>
            </a:r>
            <a:r>
              <a:rPr lang="en-US" altLang="zh-CN" sz="3000" dirty="0" err="1" smtClean="0">
                <a:latin typeface="Times New Roman" panose="02020603050405020304" pitchFamily="18" charset="0"/>
              </a:rPr>
              <a:t>as+mt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然后取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x=</a:t>
            </a:r>
            <a:r>
              <a:rPr lang="en-US" altLang="zh-CN" sz="3000" dirty="0" err="1" smtClean="0">
                <a:latin typeface="Times New Roman" panose="02020603050405020304" pitchFamily="18" charset="0"/>
              </a:rPr>
              <a:t>sb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即可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用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97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除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35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  <a:endParaRPr lang="zh-CN" altLang="en-US" dirty="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28739" name="Group 67"/>
          <p:cNvGraphicFramePr>
            <a:graphicFrameLocks noGrp="1"/>
          </p:cNvGraphicFramePr>
          <p:nvPr>
            <p:ph sz="half" idx="2"/>
          </p:nvPr>
        </p:nvGraphicFramePr>
        <p:xfrm>
          <a:off x="457200" y="2971800"/>
          <a:ext cx="8382000" cy="3273425"/>
        </p:xfrm>
        <a:graphic>
          <a:graphicData uri="http://schemas.openxmlformats.org/drawingml/2006/table">
            <a:tbl>
              <a:tblPr/>
              <a:tblGrid>
                <a:gridCol w="949325"/>
                <a:gridCol w="803275"/>
                <a:gridCol w="1066800"/>
                <a:gridCol w="1066800"/>
                <a:gridCol w="990600"/>
                <a:gridCol w="990600"/>
                <a:gridCol w="838200"/>
                <a:gridCol w="990600"/>
                <a:gridCol w="685800"/>
              </a:tblGrid>
              <a:tr h="640142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42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1" lang="en-US" altLang="zh-CN" sz="36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27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2857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1" lang="en-US" altLang="zh-CN" sz="36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42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1" lang="en-US" altLang="zh-CN" sz="36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42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36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kumimoji="1"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5000"/>
                        <a:buFont typeface="Wingdings" panose="05000000000000000000" pitchFamily="2" charset="2"/>
                        <a:defRPr kumimoji="1"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7891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62F4DD0-EE2A-440C-B98F-7615BA990BCF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/>
              <a:t>例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066800"/>
            <a:ext cx="8610600" cy="54102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mtClean="0">
                <a:latin typeface="Times New Roman" panose="02020603050405020304" pitchFamily="18" charset="0"/>
              </a:rPr>
              <a:t>从而</a:t>
            </a:r>
            <a:r>
              <a:rPr lang="en-US" altLang="zh-CN" smtClean="0">
                <a:latin typeface="Times New Roman" panose="02020603050405020304" pitchFamily="18" charset="0"/>
              </a:rPr>
              <a:t>(35, 97)=1</a:t>
            </a:r>
            <a:r>
              <a:rPr lang="zh-CN" altLang="en-US" smtClean="0">
                <a:latin typeface="Times New Roman" panose="02020603050405020304" pitchFamily="18" charset="0"/>
              </a:rPr>
              <a:t>，</a:t>
            </a:r>
            <a:r>
              <a:rPr lang="en-US" altLang="zh-CN" smtClean="0">
                <a:latin typeface="Times New Roman" panose="02020603050405020304" pitchFamily="18" charset="0"/>
              </a:rPr>
              <a:t>n=6, </a:t>
            </a:r>
            <a:r>
              <a:rPr lang="zh-CN" altLang="en-US" smtClean="0">
                <a:latin typeface="Times New Roman" panose="02020603050405020304" pitchFamily="18" charset="0"/>
              </a:rPr>
              <a:t>则</a:t>
            </a: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pitchFamily="18" charset="0"/>
              </a:rPr>
              <a:t>	x≡sb=(-1)</a:t>
            </a:r>
            <a:r>
              <a:rPr lang="en-US" altLang="zh-CN" baseline="30000" smtClean="0">
                <a:latin typeface="Times New Roman" panose="02020603050405020304" pitchFamily="18" charset="0"/>
              </a:rPr>
              <a:t>6-1</a:t>
            </a:r>
            <a:r>
              <a:rPr lang="en-US" altLang="zh-CN" smtClean="0">
                <a:latin typeface="Times New Roman" panose="02020603050405020304" pitchFamily="18" charset="0"/>
              </a:rPr>
              <a:t>×36×1=-36(mod 97)</a:t>
            </a:r>
            <a:r>
              <a:rPr lang="zh-CN" altLang="en-US" smtClean="0">
                <a:latin typeface="Times New Roman" panose="02020603050405020304" pitchFamily="18" charset="0"/>
              </a:rPr>
              <a:t>，</a:t>
            </a:r>
            <a:endParaRPr lang="en-US" altLang="zh-CN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即：</a:t>
            </a:r>
            <a:r>
              <a:rPr lang="en-US" altLang="zh-CN" smtClean="0">
                <a:latin typeface="Times New Roman" panose="02020603050405020304" pitchFamily="18" charset="0"/>
              </a:rPr>
              <a:t>x ≡61(mod 97)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8853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0342561-F44B-458F-BC26-BBB71FA521DA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12787"/>
          </a:xfrm>
        </p:spPr>
        <p:txBody>
          <a:bodyPr/>
          <a:lstStyle/>
          <a:p>
            <a:pPr algn="l">
              <a:defRPr/>
            </a:pPr>
            <a:r>
              <a:rPr lang="zh-CN" altLang="en-US" sz="3200" dirty="0" smtClean="0"/>
              <a:t>练习：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257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判断对错：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(1)</a:t>
            </a:r>
            <a:r>
              <a:rPr lang="zh-CN" altLang="en-US" dirty="0" smtClean="0"/>
              <a:t>存在集合</a:t>
            </a:r>
            <a:r>
              <a:rPr lang="en-US" altLang="zh-CN" dirty="0" smtClean="0"/>
              <a:t>A,B   ,</a:t>
            </a:r>
            <a:r>
              <a:rPr lang="zh-CN" altLang="en-US" dirty="0" smtClean="0"/>
              <a:t>使</a:t>
            </a:r>
            <a:r>
              <a:rPr lang="en-US" altLang="zh-CN" dirty="0" smtClean="0"/>
              <a:t>A</a:t>
            </a:r>
            <a:r>
              <a:rPr lang="en-US" altLang="zh-CN" dirty="0" smtClean="0">
                <a:ea typeface="华文新魏" pitchFamily="2" charset="-122"/>
                <a:sym typeface="Symbol" pitchFamily="18" charset="2"/>
              </a:rPr>
              <a:t>B</a:t>
            </a:r>
            <a:r>
              <a:rPr lang="zh-CN" altLang="en-US" dirty="0" smtClean="0">
                <a:latin typeface="+mn-ea"/>
                <a:sym typeface="Symbol" pitchFamily="18" charset="2"/>
              </a:rPr>
              <a:t>且</a:t>
            </a:r>
            <a:r>
              <a:rPr lang="en-US" altLang="zh-CN" dirty="0" smtClean="0"/>
              <a:t>A</a:t>
            </a:r>
            <a:r>
              <a:rPr lang="en-US" altLang="zh-CN" dirty="0" smtClean="0">
                <a:solidFill>
                  <a:srgbClr val="FFFF66"/>
                </a:solidFill>
                <a:ea typeface="华文新魏" pitchFamily="2" charset="-122"/>
                <a:sym typeface="Symbol" pitchFamily="18" charset="2"/>
              </a:rPr>
              <a:t> </a:t>
            </a:r>
            <a:r>
              <a:rPr lang="en-US" altLang="zh-CN" dirty="0" smtClean="0">
                <a:solidFill>
                  <a:schemeClr val="tx2"/>
                </a:solidFill>
                <a:ea typeface="华文新魏" pitchFamily="2" charset="-122"/>
                <a:sym typeface="Symbol" pitchFamily="18" charset="2"/>
              </a:rPr>
              <a:t> </a:t>
            </a:r>
            <a:r>
              <a:rPr lang="en-US" altLang="zh-CN" dirty="0" smtClean="0">
                <a:ea typeface="华文新魏" pitchFamily="2" charset="-122"/>
                <a:sym typeface="Symbol" pitchFamily="18" charset="2"/>
              </a:rPr>
              <a:t>B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ym typeface="Symbol" pitchFamily="18" charset="2"/>
              </a:rPr>
              <a:t>(2)</a:t>
            </a:r>
            <a:r>
              <a:rPr lang="zh-CN" altLang="en-US" dirty="0" smtClean="0">
                <a:sym typeface="Symbol" pitchFamily="18" charset="2"/>
              </a:rPr>
              <a:t>设</a:t>
            </a:r>
            <a:r>
              <a:rPr lang="en-US" altLang="zh-CN" dirty="0" smtClean="0">
                <a:sym typeface="Symbol" pitchFamily="18" charset="2"/>
              </a:rPr>
              <a:t>A={1,3}, B={2,3} </a:t>
            </a:r>
            <a:r>
              <a:rPr lang="zh-CN" altLang="en-US" dirty="0" smtClean="0">
                <a:ea typeface="华文新魏" pitchFamily="2" charset="-122"/>
                <a:sym typeface="Symbol" pitchFamily="18" charset="2"/>
              </a:rPr>
              <a:t></a:t>
            </a:r>
            <a:r>
              <a:rPr lang="en-US" altLang="zh-CN" dirty="0" smtClean="0">
                <a:ea typeface="华文新魏" pitchFamily="2" charset="-122"/>
              </a:rPr>
              <a:t>(A)-</a:t>
            </a:r>
            <a:r>
              <a:rPr lang="zh-CN" altLang="en-US" dirty="0" smtClean="0">
                <a:ea typeface="华文新魏" pitchFamily="2" charset="-122"/>
                <a:sym typeface="Symbol" pitchFamily="18" charset="2"/>
              </a:rPr>
              <a:t></a:t>
            </a:r>
            <a:r>
              <a:rPr lang="en-US" altLang="zh-CN" dirty="0" smtClean="0">
                <a:ea typeface="华文新魏" pitchFamily="2" charset="-122"/>
              </a:rPr>
              <a:t>(B )={ {1}, {1,3}}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FFFF00"/>
                </a:solidFill>
                <a:ea typeface="华文新魏" pitchFamily="2" charset="-122"/>
              </a:rPr>
              <a:t>(3)</a:t>
            </a:r>
            <a:r>
              <a:rPr lang="zh-CN" altLang="en-US" dirty="0" smtClean="0"/>
              <a:t>若</a:t>
            </a:r>
            <a:r>
              <a:rPr lang="en-US" altLang="zh-CN" dirty="0" smtClean="0"/>
              <a:t>R1,R2</a:t>
            </a:r>
            <a:r>
              <a:rPr lang="zh-CN" altLang="en-US" dirty="0" smtClean="0"/>
              <a:t>有反对称性</a:t>
            </a:r>
            <a:r>
              <a:rPr lang="en-US" altLang="zh-CN" dirty="0" smtClean="0"/>
              <a:t>,</a:t>
            </a:r>
            <a:r>
              <a:rPr lang="zh-CN" altLang="en-US" dirty="0" smtClean="0"/>
              <a:t>则</a:t>
            </a:r>
            <a:r>
              <a:rPr lang="en-US" altLang="zh-CN" dirty="0" smtClean="0"/>
              <a:t>R1</a:t>
            </a:r>
            <a:r>
              <a:rPr lang="en-US" altLang="zh-CN" dirty="0" smtClean="0">
                <a:sym typeface="Symbol" pitchFamily="18" charset="2"/>
              </a:rPr>
              <a:t>∪</a:t>
            </a:r>
            <a:r>
              <a:rPr lang="en-US" altLang="zh-CN" dirty="0" smtClean="0"/>
              <a:t>R2</a:t>
            </a:r>
            <a:r>
              <a:rPr lang="zh-CN" altLang="en-US" dirty="0" smtClean="0"/>
              <a:t>有反对称性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ym typeface="Symbol" pitchFamily="18" charset="2"/>
              </a:rPr>
              <a:t>(5)(PQ)</a:t>
            </a:r>
            <a:r>
              <a:rPr lang="en-US" altLang="zh-CN" dirty="0" smtClean="0">
                <a:sym typeface="Symbol"/>
              </a:rPr>
              <a:t> (P  Q)</a:t>
            </a:r>
            <a:r>
              <a:rPr lang="zh-CN" altLang="en-US" dirty="0" smtClean="0">
                <a:sym typeface="Symbol"/>
              </a:rPr>
              <a:t>为恒假公式</a:t>
            </a:r>
            <a:endParaRPr lang="en-US" altLang="zh-CN" dirty="0" smtClean="0">
              <a:sym typeface="Symbol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FFFF00"/>
                </a:solidFill>
                <a:sym typeface="Symbol"/>
              </a:rPr>
              <a:t>(6)</a:t>
            </a:r>
            <a:r>
              <a:rPr lang="zh-CN" altLang="en-US" dirty="0" smtClean="0">
                <a:solidFill>
                  <a:srgbClr val="FFFF00"/>
                </a:solidFill>
                <a:sym typeface="Symbol"/>
              </a:rPr>
              <a:t> </a:t>
            </a:r>
            <a:r>
              <a:rPr lang="en-US" altLang="zh-CN" dirty="0" smtClean="0">
                <a:sym typeface="Symbol"/>
              </a:rPr>
              <a:t></a:t>
            </a:r>
            <a:r>
              <a:rPr lang="en-US" altLang="zh-CN" dirty="0" smtClean="0"/>
              <a:t>x(G(x)</a:t>
            </a:r>
            <a:r>
              <a:rPr lang="zh-CN" altLang="en-US" dirty="0" smtClean="0">
                <a:sym typeface="Symbol"/>
              </a:rPr>
              <a:t> </a:t>
            </a:r>
            <a:r>
              <a:rPr lang="en-US" altLang="zh-CN" dirty="0" smtClean="0">
                <a:sym typeface="Symbol"/>
              </a:rPr>
              <a:t>H(x))</a:t>
            </a:r>
            <a:r>
              <a:rPr lang="zh-CN" altLang="en-US" dirty="0" smtClean="0">
                <a:sym typeface="Symbol"/>
              </a:rPr>
              <a:t> 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dirty="0" smtClean="0">
                <a:sym typeface="Symbol"/>
              </a:rPr>
              <a:t></a:t>
            </a:r>
            <a:r>
              <a:rPr lang="en-US" altLang="zh-CN" dirty="0" err="1" smtClean="0"/>
              <a:t>xG</a:t>
            </a:r>
            <a:r>
              <a:rPr lang="en-US" altLang="zh-CN" dirty="0" smtClean="0"/>
              <a:t>(x)</a:t>
            </a:r>
            <a:r>
              <a:rPr lang="en-US" altLang="zh-CN" dirty="0" smtClean="0">
                <a:sym typeface="Symbol"/>
              </a:rPr>
              <a:t> </a:t>
            </a:r>
            <a:r>
              <a:rPr lang="zh-CN" altLang="en-US" dirty="0" smtClean="0">
                <a:sym typeface="Symbol"/>
              </a:rPr>
              <a:t> </a:t>
            </a:r>
            <a:r>
              <a:rPr lang="en-US" altLang="zh-CN" dirty="0" smtClean="0">
                <a:sym typeface="Symbol"/>
              </a:rPr>
              <a:t></a:t>
            </a:r>
            <a:r>
              <a:rPr lang="en-US" altLang="zh-CN" dirty="0" err="1" smtClean="0"/>
              <a:t>x</a:t>
            </a:r>
            <a:r>
              <a:rPr lang="en-US" altLang="zh-CN" dirty="0" err="1" smtClean="0">
                <a:sym typeface="Symbol"/>
              </a:rPr>
              <a:t>H</a:t>
            </a:r>
            <a:r>
              <a:rPr lang="en-US" altLang="zh-CN" dirty="0" smtClean="0">
                <a:sym typeface="Symbol"/>
              </a:rPr>
              <a:t>(x)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FFFF00"/>
                </a:solidFill>
                <a:sym typeface="Symbol" pitchFamily="18" charset="2"/>
              </a:rPr>
              <a:t>(7) </a:t>
            </a:r>
            <a:r>
              <a:rPr lang="en-US" altLang="zh-CN" dirty="0" smtClean="0">
                <a:sym typeface="Symbol" pitchFamily="18" charset="2"/>
              </a:rPr>
              <a:t>(PQ) R</a:t>
            </a:r>
            <a:r>
              <a:rPr lang="zh-CN" altLang="en-US" dirty="0" smtClean="0">
                <a:sym typeface="Symbol" pitchFamily="18" charset="2"/>
              </a:rPr>
              <a:t>与</a:t>
            </a:r>
            <a:r>
              <a:rPr lang="en-US" altLang="zh-CN" dirty="0" smtClean="0">
                <a:sym typeface="Symbol" pitchFamily="18" charset="2"/>
              </a:rPr>
              <a:t>(P</a:t>
            </a:r>
            <a:r>
              <a:rPr lang="en-US" altLang="zh-CN" dirty="0" smtClean="0">
                <a:sym typeface="Symbol"/>
              </a:rPr>
              <a:t>Q)</a:t>
            </a:r>
            <a:r>
              <a:rPr lang="en-US" altLang="zh-CN" dirty="0" smtClean="0">
                <a:sym typeface="Symbol" pitchFamily="18" charset="2"/>
              </a:rPr>
              <a:t> R</a:t>
            </a:r>
            <a:r>
              <a:rPr lang="zh-CN" altLang="en-US" dirty="0" smtClean="0">
                <a:sym typeface="Symbol" pitchFamily="18" charset="2"/>
              </a:rPr>
              <a:t>等价</a:t>
            </a:r>
            <a:endParaRPr lang="zh-CN" altLang="zh-CN" dirty="0" smtClean="0"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A996A-08BB-4328-ACAE-F1CFBB5EBFAD}" type="slidenum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47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0549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324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(8)</a:t>
            </a:r>
            <a:r>
              <a:rPr lang="zh-CN" altLang="en-US" dirty="0" smtClean="0"/>
              <a:t>对于集合</a:t>
            </a:r>
            <a:r>
              <a:rPr lang="en-US" altLang="zh-CN" dirty="0" smtClean="0"/>
              <a:t>A,B,C,</a:t>
            </a:r>
            <a:r>
              <a:rPr lang="zh-CN" altLang="en-US" dirty="0" smtClean="0"/>
              <a:t>若</a:t>
            </a:r>
            <a:r>
              <a:rPr lang="en-US" altLang="zh-CN" dirty="0" smtClean="0">
                <a:solidFill>
                  <a:srgbClr val="FFFF00"/>
                </a:solidFill>
              </a:rPr>
              <a:t>A</a:t>
            </a:r>
            <a:r>
              <a:rPr lang="en-US" altLang="zh-CN" dirty="0" smtClean="0">
                <a:solidFill>
                  <a:srgbClr val="FFFF00"/>
                </a:solidFill>
                <a:sym typeface="Symbol"/>
              </a:rPr>
              <a:t> B</a:t>
            </a:r>
            <a:r>
              <a:rPr lang="en-US" altLang="zh-CN" dirty="0" smtClean="0">
                <a:sym typeface="Symbol"/>
              </a:rPr>
              <a:t>=A C,</a:t>
            </a:r>
            <a:r>
              <a:rPr lang="en-US" altLang="zh-CN" dirty="0" smtClean="0">
                <a:ea typeface="华文新魏" pitchFamily="2" charset="-122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ea typeface="华文新魏" pitchFamily="2" charset="-122"/>
              </a:rPr>
              <a:t>A</a:t>
            </a:r>
            <a:r>
              <a:rPr lang="en-US" altLang="zh-CN" dirty="0" smtClean="0">
                <a:solidFill>
                  <a:srgbClr val="FFFF00"/>
                </a:solidFill>
                <a:sym typeface="Symbol"/>
              </a:rPr>
              <a:t> B</a:t>
            </a:r>
            <a:r>
              <a:rPr lang="en-US" altLang="zh-CN" dirty="0" smtClean="0">
                <a:sym typeface="Symbol"/>
              </a:rPr>
              <a:t>=A C,</a:t>
            </a:r>
            <a:r>
              <a:rPr lang="zh-CN" altLang="en-US" dirty="0" smtClean="0">
                <a:sym typeface="Symbol"/>
              </a:rPr>
              <a:t>则</a:t>
            </a:r>
            <a:r>
              <a:rPr lang="en-US" altLang="zh-CN" dirty="0" smtClean="0">
                <a:sym typeface="Symbol"/>
              </a:rPr>
              <a:t>B=C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FFFF00"/>
                </a:solidFill>
                <a:sym typeface="Symbol" pitchFamily="18" charset="2"/>
              </a:rPr>
              <a:t>(9)</a:t>
            </a:r>
            <a:r>
              <a:rPr lang="en-US" altLang="zh-CN" dirty="0" smtClean="0">
                <a:sym typeface="Symbol" pitchFamily="18" charset="2"/>
              </a:rPr>
              <a:t>A={1,2,3},A</a:t>
            </a:r>
            <a:r>
              <a:rPr lang="zh-CN" altLang="en-US" dirty="0" smtClean="0">
                <a:sym typeface="Symbol" pitchFamily="18" charset="2"/>
              </a:rPr>
              <a:t>上共有</a:t>
            </a:r>
            <a:r>
              <a:rPr lang="en-US" altLang="zh-CN" dirty="0" smtClean="0">
                <a:sym typeface="Symbol" pitchFamily="18" charset="2"/>
              </a:rPr>
              <a:t>6</a:t>
            </a:r>
            <a:r>
              <a:rPr lang="zh-CN" altLang="en-US" dirty="0" smtClean="0">
                <a:sym typeface="Symbol" pitchFamily="18" charset="2"/>
              </a:rPr>
              <a:t>个等价关系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ym typeface="Symbol" pitchFamily="18" charset="2"/>
              </a:rPr>
              <a:t>(10)</a:t>
            </a:r>
            <a:r>
              <a:rPr lang="zh-CN" altLang="en-US" dirty="0" smtClean="0">
                <a:sym typeface="Symbol" pitchFamily="18" charset="2"/>
              </a:rPr>
              <a:t>若</a:t>
            </a:r>
            <a:r>
              <a:rPr lang="en-US" altLang="zh-CN" dirty="0" smtClean="0">
                <a:sym typeface="Symbol" pitchFamily="18" charset="2"/>
              </a:rPr>
              <a:t>A</a:t>
            </a:r>
            <a:r>
              <a:rPr lang="en-US" altLang="zh-CN" dirty="0" smtClean="0">
                <a:solidFill>
                  <a:srgbClr val="FFFF00"/>
                </a:solidFill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B,</a:t>
            </a:r>
            <a:r>
              <a:rPr lang="zh-CN" altLang="en-US" dirty="0" smtClean="0">
                <a:latin typeface="Times New Roman" pitchFamily="18" charset="0"/>
                <a:sym typeface="Symbol" pitchFamily="18" charset="2"/>
              </a:rPr>
              <a:t>则</a:t>
            </a:r>
            <a:r>
              <a:rPr lang="en-US" altLang="zh-CN" dirty="0" smtClean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dirty="0" smtClean="0">
                <a:sym typeface="Symbol"/>
              </a:rPr>
              <a:t> B=</a:t>
            </a:r>
            <a:r>
              <a:rPr lang="en-US" altLang="zh-CN" dirty="0" smtClean="0">
                <a:solidFill>
                  <a:srgbClr val="FFFF00"/>
                </a:solidFill>
                <a:sym typeface="Symbol"/>
              </a:rPr>
              <a:t>A</a:t>
            </a:r>
            <a:r>
              <a:rPr lang="en-US" altLang="zh-CN" dirty="0" smtClean="0">
                <a:sym typeface="Symbol"/>
              </a:rPr>
              <a:t>, A B=</a:t>
            </a:r>
            <a:r>
              <a:rPr lang="en-US" altLang="zh-CN" dirty="0" smtClean="0">
                <a:solidFill>
                  <a:srgbClr val="FFFF00"/>
                </a:solidFill>
                <a:sym typeface="Symbol"/>
              </a:rPr>
              <a:t>B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ym typeface="Symbol" pitchFamily="18" charset="2"/>
              </a:rPr>
              <a:t>(11)(P Q) ((</a:t>
            </a:r>
            <a:r>
              <a:rPr lang="en-US" altLang="zh-CN" dirty="0" smtClean="0">
                <a:solidFill>
                  <a:srgbClr val="FFFF00"/>
                </a:solidFill>
                <a:sym typeface="Symbol" pitchFamily="18" charset="2"/>
              </a:rPr>
              <a:t>Q R</a:t>
            </a:r>
            <a:r>
              <a:rPr lang="en-US" altLang="zh-CN" dirty="0" smtClean="0">
                <a:sym typeface="Symbol" pitchFamily="18" charset="2"/>
              </a:rPr>
              <a:t>) (PR))</a:t>
            </a:r>
            <a:r>
              <a:rPr lang="zh-CN" altLang="en-US" dirty="0" smtClean="0">
                <a:sym typeface="Symbol" pitchFamily="18" charset="2"/>
              </a:rPr>
              <a:t>是恒真公式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rgbClr val="FFFF00"/>
                </a:solidFill>
              </a:rPr>
              <a:t>(12)</a:t>
            </a:r>
            <a:r>
              <a:rPr lang="zh-CN" altLang="en-US" dirty="0" smtClean="0"/>
              <a:t>设</a:t>
            </a:r>
            <a:r>
              <a:rPr lang="en-US" altLang="zh-CN" dirty="0" smtClean="0"/>
              <a:t>S</a:t>
            </a:r>
            <a:r>
              <a:rPr lang="zh-CN" altLang="en-US" dirty="0" smtClean="0"/>
              <a:t>是</a:t>
            </a:r>
            <a:r>
              <a:rPr lang="en-US" altLang="zh-CN" dirty="0" smtClean="0"/>
              <a:t>G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Skolem</a:t>
            </a:r>
            <a:r>
              <a:rPr lang="zh-CN" altLang="en-US" dirty="0" smtClean="0"/>
              <a:t>范式</a:t>
            </a:r>
            <a:r>
              <a:rPr lang="en-US" altLang="zh-CN" dirty="0" smtClean="0"/>
              <a:t>,S</a:t>
            </a:r>
            <a:r>
              <a:rPr lang="zh-CN" altLang="en-US" dirty="0" smtClean="0"/>
              <a:t>与</a:t>
            </a:r>
            <a:r>
              <a:rPr lang="en-US" altLang="zh-CN" dirty="0" smtClean="0"/>
              <a:t>G</a:t>
            </a:r>
            <a:r>
              <a:rPr lang="zh-CN" altLang="en-US" dirty="0" smtClean="0"/>
              <a:t>恒真性等价</a:t>
            </a:r>
            <a:endParaRPr lang="en-US" altLang="zh-CN" dirty="0" smtClean="0">
              <a:latin typeface="+mn-ea"/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dirty="0" smtClean="0">
              <a:sym typeface="Symbol" pitchFamily="18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dirty="0" smtClean="0"/>
          </a:p>
        </p:txBody>
      </p:sp>
      <p:sp>
        <p:nvSpPr>
          <p:cNvPr id="58371" name="Line 6"/>
          <p:cNvSpPr>
            <a:spLocks noChangeShapeType="1"/>
          </p:cNvSpPr>
          <p:nvPr/>
        </p:nvSpPr>
        <p:spPr bwMode="auto">
          <a:xfrm>
            <a:off x="6400800" y="381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8372" name="Line 6"/>
          <p:cNvSpPr>
            <a:spLocks noChangeShapeType="1"/>
          </p:cNvSpPr>
          <p:nvPr/>
        </p:nvSpPr>
        <p:spPr bwMode="auto">
          <a:xfrm>
            <a:off x="7543800" y="381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8A996A-08BB-4328-ACAE-F1CFBB5EBFAD}" type="slidenum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48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292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61555"/>
            <a:ext cx="8610600" cy="707886"/>
          </a:xfrm>
        </p:spPr>
        <p:txBody>
          <a:bodyPr/>
          <a:lstStyle/>
          <a:p>
            <a:pPr algn="l">
              <a:defRPr/>
            </a:pPr>
            <a:r>
              <a:rPr lang="zh-CN" altLang="en-US" sz="4000" dirty="0" smtClean="0">
                <a:latin typeface="+mj-ea"/>
              </a:rPr>
              <a:t>习题</a:t>
            </a:r>
            <a:r>
              <a:rPr lang="en-US" altLang="zh-CN" sz="4000" dirty="0" smtClean="0">
                <a:latin typeface="+mj-ea"/>
              </a:rPr>
              <a:t>5.1-1</a:t>
            </a:r>
            <a:endParaRPr lang="zh-CN" altLang="en-US" dirty="0">
              <a:effectLst/>
              <a:latin typeface="+mn-ea"/>
              <a:ea typeface="+mn-ea"/>
            </a:endParaRPr>
          </a:p>
        </p:txBody>
      </p:sp>
      <p:sp>
        <p:nvSpPr>
          <p:cNvPr id="79875" name="内容占位符 2"/>
          <p:cNvSpPr>
            <a:spLocks noGrp="1"/>
          </p:cNvSpPr>
          <p:nvPr>
            <p:ph idx="1"/>
          </p:nvPr>
        </p:nvSpPr>
        <p:spPr>
          <a:xfrm>
            <a:off x="304800" y="990600"/>
            <a:ext cx="8382000" cy="3962400"/>
          </a:xfrm>
        </p:spPr>
        <p:txBody>
          <a:bodyPr/>
          <a:lstStyle/>
          <a:p>
            <a:pPr>
              <a:buNone/>
            </a:pPr>
            <a:r>
              <a:rPr lang="zh-CN" altLang="zh-CN" dirty="0">
                <a:solidFill>
                  <a:srgbClr val="FFCC00"/>
                </a:solidFill>
                <a:latin typeface="宋体"/>
                <a:cs typeface="+mj-cs"/>
              </a:rPr>
              <a:t>求证任意奇数的平方减</a:t>
            </a:r>
            <a:r>
              <a:rPr lang="en-US" altLang="zh-CN" dirty="0">
                <a:solidFill>
                  <a:srgbClr val="FFCC00"/>
                </a:solidFill>
                <a:latin typeface="宋体"/>
                <a:cs typeface="+mj-cs"/>
              </a:rPr>
              <a:t>1</a:t>
            </a:r>
            <a:r>
              <a:rPr lang="zh-CN" altLang="zh-CN" dirty="0">
                <a:solidFill>
                  <a:srgbClr val="FFCC00"/>
                </a:solidFill>
                <a:latin typeface="宋体"/>
                <a:cs typeface="+mj-cs"/>
              </a:rPr>
              <a:t>必是</a:t>
            </a:r>
            <a:r>
              <a:rPr lang="en-US" altLang="zh-CN" dirty="0">
                <a:solidFill>
                  <a:srgbClr val="FFCC00"/>
                </a:solidFill>
                <a:latin typeface="宋体"/>
                <a:cs typeface="+mj-cs"/>
              </a:rPr>
              <a:t>8</a:t>
            </a:r>
            <a:r>
              <a:rPr lang="zh-CN" altLang="zh-CN" dirty="0">
                <a:solidFill>
                  <a:srgbClr val="FFCC00"/>
                </a:solidFill>
                <a:latin typeface="宋体"/>
                <a:cs typeface="+mj-cs"/>
              </a:rPr>
              <a:t>的倍数。</a:t>
            </a:r>
            <a:r>
              <a:rPr lang="en-US" altLang="zh-CN" dirty="0">
                <a:solidFill>
                  <a:srgbClr val="FFCC00"/>
                </a:solidFill>
                <a:latin typeface="宋体"/>
                <a:cs typeface="+mj-cs"/>
              </a:rPr>
              <a:t> 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zh-CN" dirty="0" smtClean="0"/>
              <a:t>证明：设任意一奇数为</a:t>
            </a:r>
            <a:r>
              <a:rPr lang="en-US" altLang="zh-CN" dirty="0" smtClean="0"/>
              <a:t>2a-1</a:t>
            </a:r>
            <a:r>
              <a:rPr lang="zh-CN" altLang="zh-CN" dirty="0" smtClean="0"/>
              <a:t>，则</a:t>
            </a:r>
            <a:r>
              <a:rPr lang="en-US" altLang="zh-CN" dirty="0" smtClean="0"/>
              <a:t> (2a-1)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-1=4aa-4a=4a(a-1)</a:t>
            </a:r>
            <a:r>
              <a:rPr lang="zh-CN" altLang="zh-CN" dirty="0" smtClean="0"/>
              <a:t>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dirty="0" smtClean="0"/>
              <a:t>如果</a:t>
            </a:r>
            <a:r>
              <a:rPr lang="en-US" altLang="zh-CN" dirty="0" smtClean="0"/>
              <a:t>a</a:t>
            </a:r>
            <a:r>
              <a:rPr lang="zh-CN" altLang="zh-CN" dirty="0" smtClean="0"/>
              <a:t>是偶数，则</a:t>
            </a:r>
            <a:r>
              <a:rPr lang="en-US" altLang="zh-CN" dirty="0" smtClean="0"/>
              <a:t>4a</a:t>
            </a:r>
            <a:r>
              <a:rPr lang="zh-CN" altLang="zh-CN" dirty="0" smtClean="0"/>
              <a:t>是</a:t>
            </a:r>
            <a:r>
              <a:rPr lang="en-US" altLang="zh-CN" dirty="0" smtClean="0"/>
              <a:t>8</a:t>
            </a:r>
            <a:r>
              <a:rPr lang="zh-CN" altLang="zh-CN" dirty="0" smtClean="0"/>
              <a:t>的倍数；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dirty="0" smtClean="0"/>
              <a:t>如果</a:t>
            </a:r>
            <a:r>
              <a:rPr lang="en-US" altLang="zh-CN" dirty="0" smtClean="0"/>
              <a:t>a</a:t>
            </a:r>
            <a:r>
              <a:rPr lang="zh-CN" altLang="zh-CN" dirty="0" smtClean="0"/>
              <a:t>是奇数，则</a:t>
            </a:r>
            <a:r>
              <a:rPr lang="en-US" altLang="zh-CN" dirty="0" smtClean="0"/>
              <a:t>4(a-1)</a:t>
            </a:r>
            <a:r>
              <a:rPr lang="zh-CN" altLang="zh-CN" dirty="0" smtClean="0"/>
              <a:t>是</a:t>
            </a:r>
            <a:r>
              <a:rPr lang="en-US" altLang="zh-CN" dirty="0" smtClean="0"/>
              <a:t>8</a:t>
            </a:r>
            <a:r>
              <a:rPr lang="zh-CN" altLang="zh-CN" dirty="0" smtClean="0"/>
              <a:t>的倍数，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dirty="0" smtClean="0"/>
              <a:t>所以，</a:t>
            </a:r>
            <a:r>
              <a:rPr lang="en-US" altLang="zh-CN" dirty="0" smtClean="0"/>
              <a:t>(2a-1)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-1</a:t>
            </a:r>
            <a:r>
              <a:rPr lang="zh-CN" altLang="zh-CN" dirty="0" smtClean="0"/>
              <a:t>是</a:t>
            </a:r>
            <a:r>
              <a:rPr lang="en-US" altLang="zh-CN" dirty="0" smtClean="0"/>
              <a:t>8</a:t>
            </a:r>
            <a:r>
              <a:rPr lang="zh-CN" altLang="zh-CN" dirty="0" smtClean="0"/>
              <a:t>的倍数。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987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0FA00E3-1F59-44C9-9ABF-C1263F1208A1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6438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§5.3.1  合同及其性质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288" y="990600"/>
            <a:ext cx="8915400" cy="51816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(3)</a:t>
            </a:r>
            <a:r>
              <a:rPr lang="zh-CN" altLang="en-US" dirty="0" smtClean="0">
                <a:latin typeface="Times New Roman" panose="02020603050405020304" pitchFamily="18" charset="0"/>
              </a:rPr>
              <a:t>设</a:t>
            </a:r>
            <a:r>
              <a:rPr lang="en-US" altLang="zh-CN" dirty="0" smtClean="0">
                <a:latin typeface="Times New Roman" panose="02020603050405020304" pitchFamily="18" charset="0"/>
              </a:rPr>
              <a:t>a=q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m+r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，0≤r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&lt;m；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     b=q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m+r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，0≤r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&lt;m。</a:t>
            </a:r>
            <a:r>
              <a:rPr lang="zh-CN" altLang="en-US" dirty="0" smtClean="0">
                <a:latin typeface="Times New Roman" panose="02020603050405020304" pitchFamily="18" charset="0"/>
              </a:rPr>
              <a:t>于是</a:t>
            </a:r>
            <a:br>
              <a:rPr lang="zh-CN" altLang="en-US" dirty="0" smtClean="0">
                <a:latin typeface="Times New Roman" panose="02020603050405020304" pitchFamily="18" charset="0"/>
              </a:rPr>
            </a:br>
            <a:r>
              <a:rPr lang="zh-CN" altLang="en-US" dirty="0" smtClean="0">
                <a:latin typeface="Times New Roman" panose="02020603050405020304" pitchFamily="18" charset="0"/>
              </a:rPr>
              <a:t>		</a:t>
            </a:r>
            <a:r>
              <a:rPr lang="en-US" altLang="zh-CN" dirty="0" smtClean="0">
                <a:latin typeface="Times New Roman" panose="02020603050405020304" pitchFamily="18" charset="0"/>
              </a:rPr>
              <a:t>a-b=(q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-q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)m+(r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-r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则    </a:t>
            </a:r>
            <a:r>
              <a:rPr lang="en-US" altLang="zh-CN" dirty="0" smtClean="0">
                <a:latin typeface="Times New Roman" panose="02020603050405020304" pitchFamily="18" charset="0"/>
              </a:rPr>
              <a:t>m|(a-b)</a:t>
            </a:r>
            <a:r>
              <a:rPr lang="zh-CN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iff</a:t>
            </a:r>
            <a:r>
              <a:rPr lang="en-US" altLang="zh-CN" dirty="0" smtClean="0">
                <a:latin typeface="Times New Roman" panose="02020603050405020304" pitchFamily="18" charset="0"/>
              </a:rPr>
              <a:t> m|(r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-r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)，</a:t>
            </a:r>
            <a:r>
              <a:rPr lang="zh-CN" altLang="en-US" dirty="0" smtClean="0">
                <a:latin typeface="Times New Roman" panose="02020603050405020304" pitchFamily="18" charset="0"/>
              </a:rPr>
              <a:t>但|</a:t>
            </a:r>
            <a:r>
              <a:rPr lang="en-US" altLang="zh-CN" dirty="0" smtClean="0">
                <a:latin typeface="Times New Roman" panose="02020603050405020304" pitchFamily="18" charset="0"/>
              </a:rPr>
              <a:t>r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-r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|&lt;m，</a:t>
            </a:r>
            <a:r>
              <a:rPr lang="zh-CN" altLang="en-US" dirty="0" smtClean="0">
                <a:latin typeface="Times New Roman" panose="02020603050405020304" pitchFamily="18" charset="0"/>
              </a:rPr>
              <a:t>故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    m|(r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-r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)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iff</a:t>
            </a:r>
            <a:r>
              <a:rPr lang="en-US" altLang="zh-CN" dirty="0" smtClean="0">
                <a:latin typeface="Times New Roman" panose="02020603050405020304" pitchFamily="18" charset="0"/>
              </a:rPr>
              <a:t> r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-r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=0。</a:t>
            </a:r>
            <a:endParaRPr lang="zh-CN" altLang="en-US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故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a≡b</a:t>
            </a:r>
            <a:r>
              <a:rPr lang="en-US" altLang="zh-CN" dirty="0" smtClean="0">
                <a:latin typeface="Times New Roman" panose="02020603050405020304" pitchFamily="18" charset="0"/>
              </a:rPr>
              <a:t>(mod m)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iff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</a:rPr>
              <a:t>以</a:t>
            </a:r>
            <a:r>
              <a:rPr lang="en-US" altLang="zh-CN" dirty="0" smtClean="0">
                <a:latin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</a:rPr>
              <a:t>除</a:t>
            </a:r>
            <a:r>
              <a:rPr lang="en-US" altLang="zh-CN" dirty="0" smtClean="0">
                <a:latin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</a:rPr>
              <a:t>b</a:t>
            </a:r>
            <a:r>
              <a:rPr lang="zh-CN" altLang="en-US" dirty="0" smtClean="0">
                <a:latin typeface="Times New Roman" panose="02020603050405020304" pitchFamily="18" charset="0"/>
              </a:rPr>
              <a:t>所得的余数相同。 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en-US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有些书中将合同又叫做同余。</a:t>
            </a:r>
            <a:endParaRPr lang="en-US" altLang="zh-CN" dirty="0" smtClean="0">
              <a:latin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24581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8CC1FB4-6128-43B1-B9A2-0EF6DA28D9DE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52400" y="685800"/>
            <a:ext cx="8686800" cy="5410200"/>
          </a:xfrm>
          <a:blipFill rotWithShape="0">
            <a:blip r:embed="rId2"/>
            <a:stretch>
              <a:fillRect l="-1614" t="-1804" r="-1544"/>
            </a:stretch>
          </a:blipFill>
          <a:extLst/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294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8ADBD54-931C-4EDF-93FE-1A2DB7B80B1D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573037"/>
      </p:ext>
    </p:extLst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内容占位符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511628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zh-CN" dirty="0" smtClean="0">
                <a:solidFill>
                  <a:schemeClr val="tx2"/>
                </a:solidFill>
              </a:rPr>
              <a:t>求证等差级数</a:t>
            </a:r>
            <a:r>
              <a:rPr lang="en-US" altLang="zh-CN" dirty="0" smtClean="0">
                <a:solidFill>
                  <a:schemeClr val="tx2"/>
                </a:solidFill>
              </a:rPr>
              <a:t>7</a:t>
            </a:r>
            <a:r>
              <a:rPr lang="zh-CN" altLang="zh-CN" dirty="0" smtClean="0">
                <a:solidFill>
                  <a:schemeClr val="tx2"/>
                </a:solidFill>
              </a:rPr>
              <a:t>，</a:t>
            </a:r>
            <a:r>
              <a:rPr lang="en-US" altLang="zh-CN" dirty="0" smtClean="0">
                <a:solidFill>
                  <a:schemeClr val="tx2"/>
                </a:solidFill>
              </a:rPr>
              <a:t>11</a:t>
            </a:r>
            <a:r>
              <a:rPr lang="zh-CN" altLang="zh-CN" dirty="0" smtClean="0">
                <a:solidFill>
                  <a:schemeClr val="tx2"/>
                </a:solidFill>
              </a:rPr>
              <a:t>，</a:t>
            </a:r>
            <a:r>
              <a:rPr lang="en-US" altLang="zh-CN" dirty="0" smtClean="0">
                <a:solidFill>
                  <a:schemeClr val="tx2"/>
                </a:solidFill>
              </a:rPr>
              <a:t>15</a:t>
            </a:r>
            <a:r>
              <a:rPr lang="zh-CN" altLang="zh-CN" dirty="0" smtClean="0">
                <a:solidFill>
                  <a:schemeClr val="tx2"/>
                </a:solidFill>
              </a:rPr>
              <a:t>，</a:t>
            </a:r>
            <a:r>
              <a:rPr lang="en-US" altLang="zh-CN" dirty="0" smtClean="0">
                <a:solidFill>
                  <a:schemeClr val="tx2"/>
                </a:solidFill>
              </a:rPr>
              <a:t>…</a:t>
            </a:r>
            <a:r>
              <a:rPr lang="zh-CN" altLang="zh-CN" dirty="0" smtClean="0">
                <a:solidFill>
                  <a:schemeClr val="tx2"/>
                </a:solidFill>
              </a:rPr>
              <a:t>中有无穷多个质数。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>
              <a:lnSpc>
                <a:spcPct val="125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解</a:t>
            </a:r>
            <a:r>
              <a:rPr lang="en-US" altLang="zh-CN" dirty="0" smtClean="0"/>
              <a:t>:&lt;</a:t>
            </a:r>
            <a:r>
              <a:rPr lang="zh-CN" altLang="en-US" dirty="0" smtClean="0"/>
              <a:t>方法一</a:t>
            </a:r>
            <a:r>
              <a:rPr lang="en-US" altLang="zh-CN" dirty="0" smtClean="0"/>
              <a:t>&gt;</a:t>
            </a:r>
            <a:r>
              <a:rPr lang="zh-CN" altLang="zh-CN" dirty="0" smtClean="0"/>
              <a:t>这个等差级数的特点是形为</a:t>
            </a:r>
            <a:r>
              <a:rPr lang="en-US" altLang="zh-CN" dirty="0" smtClean="0"/>
              <a:t>4n+3</a:t>
            </a:r>
            <a:r>
              <a:rPr lang="zh-CN" altLang="zh-CN" dirty="0" smtClean="0"/>
              <a:t>。用反证法，假设该等差级数中质数只有有限多</a:t>
            </a:r>
            <a:r>
              <a:rPr lang="zh-CN" altLang="en-US" dirty="0" smtClean="0"/>
              <a:t>个</a:t>
            </a:r>
            <a:r>
              <a:rPr lang="en-US" altLang="zh-CN" dirty="0" smtClean="0"/>
              <a:t>,p</a:t>
            </a:r>
            <a:r>
              <a:rPr lang="en-US" altLang="zh-CN" sz="2000" dirty="0" smtClean="0"/>
              <a:t>1</a:t>
            </a:r>
            <a:r>
              <a:rPr lang="zh-CN" altLang="zh-CN" dirty="0" smtClean="0"/>
              <a:t>，</a:t>
            </a:r>
            <a:r>
              <a:rPr lang="en-US" altLang="zh-CN" dirty="0" smtClean="0"/>
              <a:t>…</a:t>
            </a:r>
            <a:r>
              <a:rPr lang="zh-CN" altLang="zh-CN" dirty="0" smtClean="0"/>
              <a:t>，</a:t>
            </a:r>
            <a:r>
              <a:rPr lang="en-US" altLang="zh-CN" dirty="0" smtClean="0"/>
              <a:t>p</a:t>
            </a:r>
            <a:r>
              <a:rPr lang="en-US" altLang="zh-CN" sz="2000" dirty="0" smtClean="0"/>
              <a:t>m</a:t>
            </a:r>
            <a:r>
              <a:rPr lang="zh-CN" altLang="zh-CN" dirty="0" smtClean="0"/>
              <a:t>，则可以不妨设</a:t>
            </a:r>
            <a:r>
              <a:rPr lang="en-US" altLang="zh-CN" dirty="0" smtClean="0"/>
              <a:t>p</a:t>
            </a:r>
            <a:r>
              <a:rPr lang="en-US" altLang="zh-CN" sz="2000" dirty="0" smtClean="0"/>
              <a:t>m</a:t>
            </a:r>
            <a:r>
              <a:rPr lang="zh-CN" altLang="zh-CN" dirty="0" smtClean="0"/>
              <a:t>是形如</a:t>
            </a:r>
            <a:r>
              <a:rPr lang="en-US" altLang="zh-CN" dirty="0" smtClean="0"/>
              <a:t>4n+3</a:t>
            </a:r>
            <a:r>
              <a:rPr lang="zh-CN" altLang="zh-CN" dirty="0" smtClean="0"/>
              <a:t>的最大质数。下面就是找到一个形如</a:t>
            </a:r>
            <a:r>
              <a:rPr lang="en-US" altLang="zh-CN" dirty="0" smtClean="0"/>
              <a:t>4n+3</a:t>
            </a:r>
            <a:r>
              <a:rPr lang="zh-CN" altLang="zh-CN" dirty="0" smtClean="0"/>
              <a:t>的数：</a:t>
            </a:r>
            <a:r>
              <a:rPr lang="en-US" altLang="zh-CN" dirty="0" smtClean="0"/>
              <a:t>N=4p</a:t>
            </a:r>
            <a:r>
              <a:rPr lang="en-US" altLang="zh-CN" sz="2000" dirty="0" smtClean="0"/>
              <a:t>1</a:t>
            </a:r>
            <a:r>
              <a:rPr lang="en-US" altLang="zh-CN" dirty="0" smtClean="0"/>
              <a:t>…p</a:t>
            </a:r>
            <a:r>
              <a:rPr lang="en-US" altLang="zh-CN" sz="2000" dirty="0" smtClean="0"/>
              <a:t>m</a:t>
            </a:r>
            <a:r>
              <a:rPr lang="en-US" altLang="zh-CN" dirty="0" smtClean="0"/>
              <a:t>+3</a:t>
            </a:r>
            <a:r>
              <a:rPr lang="zh-CN" altLang="zh-CN" dirty="0" smtClean="0"/>
              <a:t>，显然它比</a:t>
            </a:r>
            <a:r>
              <a:rPr lang="en-US" altLang="zh-CN" dirty="0" smtClean="0"/>
              <a:t>p</a:t>
            </a:r>
            <a:r>
              <a:rPr lang="en-US" altLang="zh-CN" sz="2000" dirty="0" smtClean="0"/>
              <a:t>m</a:t>
            </a:r>
            <a:r>
              <a:rPr lang="zh-CN" altLang="zh-CN" dirty="0" smtClean="0"/>
              <a:t>还大，</a:t>
            </a:r>
            <a:r>
              <a:rPr lang="en-US" altLang="zh-CN" dirty="0" smtClean="0"/>
              <a:t>p</a:t>
            </a:r>
            <a:r>
              <a:rPr lang="en-US" altLang="zh-CN" sz="2000" dirty="0" smtClean="0"/>
              <a:t>1</a:t>
            </a:r>
            <a:r>
              <a:rPr lang="zh-CN" altLang="zh-CN" dirty="0" smtClean="0"/>
              <a:t>，</a:t>
            </a:r>
            <a:r>
              <a:rPr lang="en-US" altLang="zh-CN" dirty="0" smtClean="0"/>
              <a:t>…</a:t>
            </a:r>
            <a:r>
              <a:rPr lang="zh-CN" altLang="zh-CN" dirty="0" smtClean="0"/>
              <a:t>，</a:t>
            </a:r>
            <a:r>
              <a:rPr lang="en-US" altLang="zh-CN" dirty="0" smtClean="0"/>
              <a:t>p</a:t>
            </a:r>
            <a:r>
              <a:rPr lang="en-US" altLang="zh-CN" sz="2000" dirty="0" smtClean="0"/>
              <a:t>m</a:t>
            </a:r>
            <a:r>
              <a:rPr lang="zh-CN" altLang="zh-CN" dirty="0" smtClean="0"/>
              <a:t>均不是它的因子。</a:t>
            </a:r>
          </a:p>
          <a:p>
            <a:endParaRPr lang="zh-CN" altLang="en-US" sz="2800" dirty="0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397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9A34BAC-73C6-481A-B0EB-FBC60070EA2E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07886"/>
          </a:xfrm>
        </p:spPr>
        <p:txBody>
          <a:bodyPr/>
          <a:lstStyle/>
          <a:p>
            <a:pPr algn="l">
              <a:defRPr/>
            </a:pPr>
            <a:r>
              <a:rPr lang="zh-CN" altLang="en-US" sz="4000" dirty="0" smtClean="0">
                <a:effectLst/>
                <a:latin typeface="+mj-ea"/>
              </a:rPr>
              <a:t>习题</a:t>
            </a:r>
            <a:r>
              <a:rPr lang="en-US" altLang="zh-CN" sz="4000" dirty="0" smtClean="0">
                <a:effectLst/>
                <a:latin typeface="+mj-ea"/>
              </a:rPr>
              <a:t>5.2-6</a:t>
            </a:r>
            <a:endParaRPr lang="zh-CN" altLang="en-US" sz="4000" dirty="0">
              <a:effectLst/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256155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1054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dirty="0" smtClean="0"/>
              <a:t>若它是质数（与假设</a:t>
            </a:r>
            <a:r>
              <a:rPr lang="en-US" altLang="zh-CN" dirty="0" smtClean="0"/>
              <a:t>p</a:t>
            </a:r>
            <a:r>
              <a:rPr lang="en-US" altLang="zh-CN" sz="2000" dirty="0" smtClean="0"/>
              <a:t>m</a:t>
            </a:r>
            <a:r>
              <a:rPr lang="zh-CN" altLang="zh-CN" dirty="0" smtClean="0"/>
              <a:t>是形如</a:t>
            </a:r>
            <a:r>
              <a:rPr lang="en-US" altLang="zh-CN" dirty="0" smtClean="0"/>
              <a:t>4n+3</a:t>
            </a:r>
            <a:r>
              <a:rPr lang="zh-CN" altLang="zh-CN" dirty="0" smtClean="0"/>
              <a:t>的最大质数矛盾）；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dirty="0" smtClean="0"/>
              <a:t>若不是质数，又可以证出它必有</a:t>
            </a:r>
            <a:r>
              <a:rPr lang="en-US" altLang="zh-CN" dirty="0" smtClean="0"/>
              <a:t>4n+3</a:t>
            </a:r>
            <a:r>
              <a:rPr lang="zh-CN" altLang="zh-CN" dirty="0" smtClean="0"/>
              <a:t>形质因子，与</a:t>
            </a:r>
            <a:r>
              <a:rPr lang="en-US" altLang="zh-CN" dirty="0" smtClean="0"/>
              <a:t>p</a:t>
            </a:r>
            <a:r>
              <a:rPr lang="en-US" altLang="zh-CN" sz="2000" dirty="0" smtClean="0"/>
              <a:t>1</a:t>
            </a:r>
            <a:r>
              <a:rPr lang="zh-CN" altLang="zh-CN" dirty="0" smtClean="0"/>
              <a:t>，</a:t>
            </a:r>
            <a:r>
              <a:rPr lang="en-US" altLang="zh-CN" dirty="0" smtClean="0"/>
              <a:t>…</a:t>
            </a:r>
            <a:r>
              <a:rPr lang="zh-CN" altLang="zh-CN" dirty="0" smtClean="0"/>
              <a:t>，</a:t>
            </a:r>
            <a:r>
              <a:rPr lang="en-US" altLang="zh-CN" dirty="0" smtClean="0"/>
              <a:t>p</a:t>
            </a:r>
            <a:r>
              <a:rPr lang="en-US" altLang="zh-CN" sz="2000" dirty="0" smtClean="0"/>
              <a:t>m</a:t>
            </a:r>
            <a:r>
              <a:rPr lang="zh-CN" altLang="zh-CN" dirty="0" smtClean="0"/>
              <a:t>是全部</a:t>
            </a:r>
            <a:r>
              <a:rPr lang="en-US" altLang="zh-CN" dirty="0" smtClean="0"/>
              <a:t>4n+3</a:t>
            </a:r>
            <a:r>
              <a:rPr lang="zh-CN" altLang="zh-CN" dirty="0" smtClean="0"/>
              <a:t>形质数但均不是它的质因子矛盾。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（</a:t>
            </a:r>
            <a:r>
              <a:rPr lang="zh-CN" altLang="zh-CN" dirty="0" smtClean="0"/>
              <a:t>因为</a:t>
            </a:r>
            <a:r>
              <a:rPr lang="en-US" altLang="zh-CN" dirty="0" smtClean="0"/>
              <a:t>N</a:t>
            </a:r>
            <a:r>
              <a:rPr lang="zh-CN" altLang="zh-CN" dirty="0" smtClean="0"/>
              <a:t>是奇数，所以</a:t>
            </a:r>
            <a:r>
              <a:rPr lang="en-US" altLang="zh-CN" dirty="0" smtClean="0"/>
              <a:t>N</a:t>
            </a:r>
            <a:r>
              <a:rPr lang="zh-CN" altLang="zh-CN" dirty="0" smtClean="0"/>
              <a:t>的质因数分解式必为</a:t>
            </a:r>
            <a:r>
              <a:rPr lang="en-US" altLang="zh-CN" dirty="0" smtClean="0"/>
              <a:t>4n+1</a:t>
            </a:r>
            <a:r>
              <a:rPr lang="zh-CN" altLang="zh-CN" dirty="0" smtClean="0"/>
              <a:t>或</a:t>
            </a:r>
            <a:r>
              <a:rPr lang="en-US" altLang="zh-CN" dirty="0" smtClean="0"/>
              <a:t>4n+3</a:t>
            </a:r>
            <a:r>
              <a:rPr lang="zh-CN" altLang="zh-CN" dirty="0" smtClean="0"/>
              <a:t>形式，如果都是</a:t>
            </a:r>
            <a:r>
              <a:rPr lang="en-US" altLang="zh-CN" dirty="0" smtClean="0"/>
              <a:t>4n+1</a:t>
            </a:r>
            <a:r>
              <a:rPr lang="zh-CN" altLang="zh-CN" dirty="0" smtClean="0"/>
              <a:t>形的</a:t>
            </a:r>
            <a:r>
              <a:rPr lang="en-US" altLang="zh-CN" dirty="0" smtClean="0"/>
              <a:t>, (4n+1)(4m+1)=16mn+4m+4n+1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=4(4mn+m+n)+1</a:t>
            </a:r>
            <a:r>
              <a:rPr lang="zh-CN" altLang="zh-CN" dirty="0" smtClean="0"/>
              <a:t>仍为</a:t>
            </a:r>
            <a:r>
              <a:rPr lang="en-US" altLang="zh-CN" dirty="0" smtClean="0"/>
              <a:t>4n+1</a:t>
            </a:r>
            <a:r>
              <a:rPr lang="zh-CN" altLang="zh-CN" dirty="0" smtClean="0"/>
              <a:t>形。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499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48E028-12FB-4937-A93B-CC0DB1DB977A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07886"/>
          </a:xfrm>
        </p:spPr>
        <p:txBody>
          <a:bodyPr/>
          <a:lstStyle/>
          <a:p>
            <a:pPr algn="l">
              <a:defRPr/>
            </a:pPr>
            <a:r>
              <a:rPr lang="zh-CN" altLang="en-US" sz="4000" dirty="0" smtClean="0">
                <a:effectLst/>
                <a:latin typeface="+mj-ea"/>
              </a:rPr>
              <a:t>习题</a:t>
            </a:r>
            <a:r>
              <a:rPr lang="en-US" altLang="zh-CN" sz="4000" dirty="0" smtClean="0">
                <a:effectLst/>
                <a:latin typeface="+mj-ea"/>
              </a:rPr>
              <a:t>5.2-6</a:t>
            </a:r>
            <a:endParaRPr lang="zh-CN" altLang="en-US" sz="4000" dirty="0">
              <a:effectLst/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1505985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内容占位符 2"/>
          <p:cNvSpPr>
            <a:spLocks noGrp="1"/>
          </p:cNvSpPr>
          <p:nvPr>
            <p:ph idx="1"/>
          </p:nvPr>
        </p:nvSpPr>
        <p:spPr>
          <a:xfrm>
            <a:off x="446088" y="919617"/>
            <a:ext cx="8077200" cy="5410200"/>
          </a:xfrm>
        </p:spPr>
        <p:txBody>
          <a:bodyPr/>
          <a:lstStyle/>
          <a:p>
            <a:pPr>
              <a:lnSpc>
                <a:spcPct val="114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3000" dirty="0" smtClean="0"/>
              <a:t>求证等差级数</a:t>
            </a:r>
            <a:r>
              <a:rPr lang="en-US" altLang="zh-CN" sz="3000" dirty="0" smtClean="0"/>
              <a:t>, 7,11,15</a:t>
            </a:r>
            <a:r>
              <a:rPr lang="zh-CN" altLang="zh-CN" sz="3000" dirty="0" smtClean="0"/>
              <a:t>，…中有无穷多个质数</a:t>
            </a:r>
            <a:r>
              <a:rPr lang="en-US" altLang="zh-CN" sz="3000" dirty="0" smtClean="0"/>
              <a:t>.</a:t>
            </a:r>
            <a:endParaRPr lang="zh-CN" altLang="zh-CN" sz="3000" dirty="0" smtClean="0"/>
          </a:p>
          <a:p>
            <a:pPr>
              <a:lnSpc>
                <a:spcPct val="114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3000" dirty="0" smtClean="0"/>
              <a:t>证明：</a:t>
            </a:r>
            <a:r>
              <a:rPr lang="en-US" altLang="zh-CN" sz="3000" dirty="0" smtClean="0"/>
              <a:t>&lt;</a:t>
            </a:r>
            <a:r>
              <a:rPr lang="zh-CN" altLang="en-US" sz="3000" dirty="0" smtClean="0"/>
              <a:t>方法二</a:t>
            </a:r>
            <a:r>
              <a:rPr lang="en-US" altLang="zh-CN" sz="3000" dirty="0" smtClean="0"/>
              <a:t>&gt;</a:t>
            </a:r>
          </a:p>
          <a:p>
            <a:pPr marL="0" indent="0">
              <a:lnSpc>
                <a:spcPct val="114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3000" dirty="0" smtClean="0"/>
              <a:t>假设上面等差级数中只有有限个质数</a:t>
            </a:r>
            <a:r>
              <a:rPr lang="en-US" altLang="zh-CN" sz="3000" dirty="0" smtClean="0"/>
              <a:t>p</a:t>
            </a:r>
            <a:r>
              <a:rPr lang="en-US" altLang="zh-CN" sz="3000" baseline="-25000" dirty="0" smtClean="0"/>
              <a:t>1</a:t>
            </a:r>
            <a:r>
              <a:rPr lang="zh-CN" altLang="zh-CN" sz="3000" dirty="0" smtClean="0"/>
              <a:t>，…，</a:t>
            </a:r>
            <a:r>
              <a:rPr lang="en-US" altLang="zh-CN" sz="3000" dirty="0" smtClean="0"/>
              <a:t>p</a:t>
            </a:r>
            <a:r>
              <a:rPr lang="en-US" altLang="zh-CN" sz="3000" baseline="-25000" dirty="0" smtClean="0"/>
              <a:t>m</a:t>
            </a:r>
            <a:r>
              <a:rPr lang="zh-CN" altLang="zh-CN" sz="3000" dirty="0" smtClean="0"/>
              <a:t>。这个等差级数的特点是形为</a:t>
            </a:r>
            <a:r>
              <a:rPr lang="en-US" altLang="zh-CN" sz="3000" dirty="0" smtClean="0"/>
              <a:t>4n-1 (n&gt;=2).</a:t>
            </a:r>
          </a:p>
          <a:p>
            <a:pPr marL="0" indent="0">
              <a:lnSpc>
                <a:spcPct val="114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3000" dirty="0" smtClean="0"/>
              <a:t>用反证法，假设该等差级数中质数只有有限多</a:t>
            </a:r>
            <a:r>
              <a:rPr lang="zh-CN" altLang="en-US" sz="3000" dirty="0" smtClean="0"/>
              <a:t>个</a:t>
            </a:r>
            <a:r>
              <a:rPr lang="en-US" altLang="zh-CN" sz="3000" dirty="0" smtClean="0"/>
              <a:t>,p</a:t>
            </a:r>
            <a:r>
              <a:rPr lang="en-US" altLang="zh-CN" sz="2000" dirty="0" smtClean="0"/>
              <a:t>1</a:t>
            </a:r>
            <a:r>
              <a:rPr lang="zh-CN" altLang="zh-CN" sz="3000" dirty="0" smtClean="0"/>
              <a:t>，</a:t>
            </a:r>
            <a:r>
              <a:rPr lang="en-US" altLang="zh-CN" sz="3000" dirty="0" smtClean="0"/>
              <a:t>…</a:t>
            </a:r>
            <a:r>
              <a:rPr lang="zh-CN" altLang="zh-CN" sz="3000" dirty="0" smtClean="0"/>
              <a:t>，</a:t>
            </a:r>
            <a:r>
              <a:rPr lang="en-US" altLang="zh-CN" sz="3000" dirty="0" smtClean="0"/>
              <a:t>p</a:t>
            </a:r>
            <a:r>
              <a:rPr lang="en-US" altLang="zh-CN" sz="2000" dirty="0" smtClean="0"/>
              <a:t>m</a:t>
            </a:r>
            <a:r>
              <a:rPr lang="zh-CN" altLang="zh-CN" sz="3000" dirty="0" smtClean="0"/>
              <a:t>，则可以不妨设</a:t>
            </a:r>
            <a:r>
              <a:rPr lang="en-US" altLang="zh-CN" sz="3000" dirty="0" smtClean="0"/>
              <a:t>p</a:t>
            </a:r>
            <a:r>
              <a:rPr lang="en-US" altLang="zh-CN" sz="2000" dirty="0" smtClean="0"/>
              <a:t>m</a:t>
            </a:r>
            <a:r>
              <a:rPr lang="zh-CN" altLang="zh-CN" sz="3000" dirty="0" smtClean="0"/>
              <a:t>是形如</a:t>
            </a:r>
            <a:r>
              <a:rPr lang="en-US" altLang="zh-CN" sz="3000" dirty="0" smtClean="0"/>
              <a:t>4n-1</a:t>
            </a:r>
            <a:r>
              <a:rPr lang="zh-CN" altLang="zh-CN" sz="3000" dirty="0" smtClean="0"/>
              <a:t>的最大质数。</a:t>
            </a:r>
            <a:endParaRPr lang="en-US" altLang="zh-CN" sz="3000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zh-CN" sz="2800" dirty="0" smtClean="0"/>
              <a:t>试看</a:t>
            </a:r>
            <a:r>
              <a:rPr lang="en-US" altLang="zh-CN" sz="2800" dirty="0" smtClean="0"/>
              <a:t>N=4p</a:t>
            </a:r>
            <a:r>
              <a:rPr lang="en-US" altLang="zh-CN" sz="2800" baseline="-25000" dirty="0" smtClean="0"/>
              <a:t>1</a:t>
            </a:r>
            <a:r>
              <a:rPr lang="en-US" altLang="zh-CN" sz="2800" dirty="0" smtClean="0"/>
              <a:t> </a:t>
            </a:r>
            <a:r>
              <a:rPr lang="zh-CN" altLang="zh-CN" sz="2800" dirty="0" smtClean="0"/>
              <a:t>…</a:t>
            </a:r>
            <a:r>
              <a:rPr lang="en-US" altLang="zh-CN" sz="2800" dirty="0" smtClean="0"/>
              <a:t> p</a:t>
            </a:r>
            <a:r>
              <a:rPr lang="en-US" altLang="zh-CN" sz="2800" baseline="-25000" dirty="0" smtClean="0"/>
              <a:t>m</a:t>
            </a:r>
            <a:r>
              <a:rPr lang="zh-CN" altLang="zh-CN" sz="2800" dirty="0" smtClean="0"/>
              <a:t>－</a:t>
            </a:r>
            <a:r>
              <a:rPr lang="en-US" altLang="zh-CN" sz="2800" dirty="0" smtClean="0"/>
              <a:t>1 </a:t>
            </a:r>
            <a:r>
              <a:rPr lang="zh-CN" altLang="zh-CN" sz="2800" dirty="0" smtClean="0"/>
              <a:t>。</a:t>
            </a:r>
          </a:p>
          <a:p>
            <a:pPr>
              <a:lnSpc>
                <a:spcPct val="114000"/>
              </a:lnSpc>
              <a:buFont typeface="Wingdings" panose="05000000000000000000" pitchFamily="2" charset="2"/>
              <a:buNone/>
              <a:defRPr/>
            </a:pPr>
            <a:endParaRPr lang="zh-CN" altLang="zh-CN" sz="3000" dirty="0" smtClean="0"/>
          </a:p>
          <a:p>
            <a:pPr>
              <a:defRPr/>
            </a:pPr>
            <a:endParaRPr lang="zh-CN" altLang="en-US" dirty="0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6020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E5CD31-4608-47B1-B708-988309F38570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07886"/>
          </a:xfrm>
        </p:spPr>
        <p:txBody>
          <a:bodyPr/>
          <a:lstStyle/>
          <a:p>
            <a:pPr algn="l">
              <a:defRPr/>
            </a:pPr>
            <a:r>
              <a:rPr lang="zh-CN" altLang="en-US" sz="4000" dirty="0" smtClean="0">
                <a:effectLst/>
                <a:latin typeface="+mj-ea"/>
              </a:rPr>
              <a:t>习题</a:t>
            </a:r>
            <a:r>
              <a:rPr lang="en-US" altLang="zh-CN" sz="4000" dirty="0" smtClean="0">
                <a:effectLst/>
                <a:latin typeface="+mj-ea"/>
              </a:rPr>
              <a:t>5.2-6</a:t>
            </a:r>
            <a:endParaRPr lang="zh-CN" altLang="en-US" sz="4000" dirty="0">
              <a:effectLst/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4658337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988" y="990600"/>
            <a:ext cx="8382000" cy="4724400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zh-CN" dirty="0" smtClean="0"/>
              <a:t>若</a:t>
            </a:r>
            <a:r>
              <a:rPr lang="en-US" altLang="zh-CN" dirty="0" smtClean="0"/>
              <a:t>N</a:t>
            </a:r>
            <a:r>
              <a:rPr lang="zh-CN" altLang="zh-CN" dirty="0" smtClean="0"/>
              <a:t>为质数，则矛盾</a:t>
            </a:r>
            <a:r>
              <a:rPr lang="en-US" altLang="zh-CN" dirty="0" smtClean="0"/>
              <a:t>(</a:t>
            </a:r>
            <a:r>
              <a:rPr lang="zh-CN" altLang="zh-CN" dirty="0" smtClean="0"/>
              <a:t>因已设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m</a:t>
            </a:r>
            <a:r>
              <a:rPr lang="zh-CN" altLang="zh-CN" dirty="0" smtClean="0"/>
              <a:t>为形为</a:t>
            </a:r>
            <a:r>
              <a:rPr lang="en-US" altLang="zh-CN" dirty="0" smtClean="0"/>
              <a:t>4n-1</a:t>
            </a:r>
            <a:r>
              <a:rPr lang="zh-CN" altLang="zh-CN" dirty="0" smtClean="0"/>
              <a:t>的最大质数</a:t>
            </a:r>
            <a:r>
              <a:rPr lang="en-US" altLang="zh-CN" dirty="0" smtClean="0"/>
              <a:t>)</a:t>
            </a:r>
            <a:r>
              <a:rPr lang="zh-CN" altLang="zh-CN" dirty="0" smtClean="0"/>
              <a:t>。</a:t>
            </a: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zh-CN" dirty="0" smtClean="0"/>
              <a:t>若</a:t>
            </a:r>
            <a:r>
              <a:rPr lang="en-US" altLang="zh-CN" dirty="0" smtClean="0"/>
              <a:t>N</a:t>
            </a:r>
            <a:r>
              <a:rPr lang="zh-CN" altLang="zh-CN" dirty="0" smtClean="0"/>
              <a:t>可分解。可以证出</a:t>
            </a:r>
            <a:r>
              <a:rPr lang="en-US" altLang="zh-CN" dirty="0" smtClean="0"/>
              <a:t>N</a:t>
            </a:r>
            <a:r>
              <a:rPr lang="zh-CN" altLang="zh-CN" dirty="0" smtClean="0"/>
              <a:t>的质因数分解式中必有</a:t>
            </a:r>
            <a:r>
              <a:rPr lang="en-US" altLang="zh-CN" dirty="0" smtClean="0"/>
              <a:t>4n-1</a:t>
            </a:r>
            <a:r>
              <a:rPr lang="zh-CN" altLang="zh-CN" dirty="0" smtClean="0"/>
              <a:t>形因子</a:t>
            </a:r>
            <a:r>
              <a:rPr lang="en-US" altLang="zh-CN" dirty="0" smtClean="0"/>
              <a:t>,</a:t>
            </a:r>
            <a:r>
              <a:rPr lang="zh-CN" altLang="zh-CN" dirty="0" smtClean="0"/>
              <a:t>与</a:t>
            </a:r>
            <a:r>
              <a:rPr lang="en-US" altLang="zh-CN" dirty="0" smtClean="0"/>
              <a:t>p1</a:t>
            </a:r>
            <a:r>
              <a:rPr lang="zh-CN" altLang="zh-CN" dirty="0" smtClean="0"/>
              <a:t>，</a:t>
            </a:r>
            <a:r>
              <a:rPr lang="en-US" altLang="zh-CN" dirty="0" smtClean="0"/>
              <a:t>…</a:t>
            </a:r>
            <a:r>
              <a:rPr lang="zh-CN" altLang="zh-CN" dirty="0" smtClean="0"/>
              <a:t>，</a:t>
            </a:r>
            <a:r>
              <a:rPr lang="en-US" altLang="zh-CN" dirty="0" smtClean="0"/>
              <a:t>pm</a:t>
            </a:r>
            <a:r>
              <a:rPr lang="zh-CN" altLang="zh-CN" dirty="0" smtClean="0"/>
              <a:t>是全部</a:t>
            </a:r>
            <a:r>
              <a:rPr lang="en-US" altLang="zh-CN" dirty="0" smtClean="0"/>
              <a:t>4n-1</a:t>
            </a:r>
            <a:r>
              <a:rPr lang="zh-CN" altLang="zh-CN" dirty="0" smtClean="0"/>
              <a:t>形质数</a:t>
            </a:r>
            <a:r>
              <a:rPr lang="en-US" altLang="zh-CN" dirty="0" smtClean="0"/>
              <a:t>,</a:t>
            </a:r>
            <a:r>
              <a:rPr lang="zh-CN" altLang="zh-CN" dirty="0" smtClean="0"/>
              <a:t>但均不是它的质因子矛盾。</a:t>
            </a:r>
            <a:endParaRPr lang="en-US" altLang="zh-CN" dirty="0" smtClean="0"/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3000" dirty="0" smtClean="0"/>
              <a:t>因为形如</a:t>
            </a:r>
            <a:r>
              <a:rPr lang="en-US" altLang="zh-CN" sz="3000" dirty="0" smtClean="0"/>
              <a:t>4n-1</a:t>
            </a:r>
            <a:r>
              <a:rPr lang="zh-CN" altLang="zh-CN" sz="3000" dirty="0" smtClean="0"/>
              <a:t>的奇数，</a:t>
            </a:r>
            <a:endParaRPr lang="en-US" altLang="zh-CN" sz="3000" dirty="0" smtClean="0"/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3000" dirty="0" smtClean="0"/>
              <a:t>只能分解为</a:t>
            </a:r>
            <a:r>
              <a:rPr lang="en-US" altLang="zh-CN" sz="3000" dirty="0" smtClean="0"/>
              <a:t>(4n-1)(4m+1)</a:t>
            </a:r>
            <a:r>
              <a:rPr lang="zh-CN" altLang="zh-CN" sz="3000" dirty="0" smtClean="0"/>
              <a:t>的形式，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000" dirty="0" smtClean="0"/>
              <a:t>(4n-1)(4m+1)=16mn-4m+4n-1=4(4mn-m+n)-1</a:t>
            </a:r>
            <a:endParaRPr lang="zh-CN" altLang="zh-CN" sz="30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zh-CN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4430025-C2F9-4EF5-95ED-3575BB1919BF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07886"/>
          </a:xfrm>
        </p:spPr>
        <p:txBody>
          <a:bodyPr/>
          <a:lstStyle/>
          <a:p>
            <a:pPr algn="l">
              <a:defRPr/>
            </a:pPr>
            <a:r>
              <a:rPr lang="zh-CN" altLang="en-US" sz="4000" dirty="0" smtClean="0">
                <a:effectLst/>
                <a:latin typeface="+mj-ea"/>
              </a:rPr>
              <a:t>习题</a:t>
            </a:r>
            <a:r>
              <a:rPr lang="en-US" altLang="zh-CN" sz="4000" dirty="0" smtClean="0">
                <a:effectLst/>
                <a:latin typeface="+mj-ea"/>
              </a:rPr>
              <a:t>5.2-6</a:t>
            </a:r>
            <a:endParaRPr lang="zh-CN" altLang="en-US" sz="4000" dirty="0">
              <a:effectLst/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20344299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76944"/>
            <a:ext cx="7772400" cy="707886"/>
          </a:xfrm>
        </p:spPr>
        <p:txBody>
          <a:bodyPr/>
          <a:lstStyle/>
          <a:p>
            <a:pPr algn="l">
              <a:defRPr/>
            </a:pPr>
            <a:r>
              <a:rPr lang="zh-CN" altLang="en-US" sz="4000" dirty="0" smtClean="0">
                <a:effectLst/>
                <a:latin typeface="+mj-ea"/>
              </a:rPr>
              <a:t>习题</a:t>
            </a:r>
            <a:r>
              <a:rPr lang="en-US" altLang="zh-CN" sz="4000" dirty="0" smtClean="0">
                <a:effectLst/>
                <a:latin typeface="+mj-ea"/>
              </a:rPr>
              <a:t>5.2-9 </a:t>
            </a:r>
            <a:endParaRPr lang="zh-CN" altLang="en-US" sz="4000" dirty="0">
              <a:effectLst/>
              <a:latin typeface="+mj-ea"/>
            </a:endParaRPr>
          </a:p>
        </p:txBody>
      </p:sp>
      <p:sp>
        <p:nvSpPr>
          <p:cNvPr id="80899" name="内容占位符 2"/>
          <p:cNvSpPr>
            <a:spLocks noGrp="1"/>
          </p:cNvSpPr>
          <p:nvPr>
            <p:ph idx="1"/>
          </p:nvPr>
        </p:nvSpPr>
        <p:spPr>
          <a:xfrm>
            <a:off x="560388" y="970882"/>
            <a:ext cx="8077200" cy="5024437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3000" dirty="0">
                <a:latin typeface="+mn-ea"/>
              </a:rPr>
              <a:t>求证相继二整数之和与此二数平方和互质</a:t>
            </a:r>
            <a:endParaRPr lang="zh-CN" altLang="en-US" sz="3000" dirty="0">
              <a:latin typeface="+mn-ea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zh-CN" sz="3000" dirty="0" smtClean="0"/>
              <a:t>证明：设这两个相继整数分别是</a:t>
            </a:r>
            <a:r>
              <a:rPr lang="en-US" altLang="zh-CN" sz="3000" dirty="0" smtClean="0"/>
              <a:t>a</a:t>
            </a:r>
            <a:r>
              <a:rPr lang="zh-CN" altLang="zh-CN" sz="3000" dirty="0" smtClean="0"/>
              <a:t>和</a:t>
            </a:r>
            <a:r>
              <a:rPr lang="en-US" altLang="zh-CN" sz="3000" dirty="0" smtClean="0"/>
              <a:t>a+1</a:t>
            </a:r>
            <a:r>
              <a:rPr lang="zh-CN" altLang="zh-CN" sz="3000" dirty="0" smtClean="0"/>
              <a:t>，我们可以利用展转相除法求出</a:t>
            </a:r>
            <a:r>
              <a:rPr lang="en-US" altLang="zh-CN" sz="3000" dirty="0" smtClean="0"/>
              <a:t>2a+1</a:t>
            </a:r>
            <a:r>
              <a:rPr lang="zh-CN" altLang="zh-CN" sz="3000" dirty="0" smtClean="0"/>
              <a:t>和</a:t>
            </a:r>
            <a:r>
              <a:rPr lang="en-US" altLang="zh-CN" sz="3000" dirty="0" smtClean="0"/>
              <a:t>2a</a:t>
            </a:r>
            <a:r>
              <a:rPr lang="en-US" altLang="zh-CN" sz="3000" baseline="30000" dirty="0" smtClean="0"/>
              <a:t>2</a:t>
            </a:r>
            <a:r>
              <a:rPr lang="en-US" altLang="zh-CN" sz="3000" dirty="0" smtClean="0"/>
              <a:t>+2a+1</a:t>
            </a:r>
            <a:r>
              <a:rPr lang="zh-CN" altLang="zh-CN" sz="3000" dirty="0" smtClean="0"/>
              <a:t>的最高公因数是</a:t>
            </a:r>
            <a:r>
              <a:rPr lang="en-US" altLang="zh-CN" sz="3000" dirty="0" smtClean="0"/>
              <a:t>1</a:t>
            </a:r>
            <a:r>
              <a:rPr lang="zh-CN" altLang="en-US" sz="3000" dirty="0" smtClean="0"/>
              <a:t>。</a:t>
            </a:r>
            <a:endParaRPr lang="en-US" altLang="zh-CN" sz="30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3000" dirty="0" smtClean="0"/>
              <a:t>2a</a:t>
            </a:r>
            <a:r>
              <a:rPr lang="en-US" altLang="zh-CN" sz="3000" baseline="30000" dirty="0" smtClean="0"/>
              <a:t>2</a:t>
            </a:r>
            <a:r>
              <a:rPr lang="en-US" altLang="zh-CN" sz="3000" dirty="0" smtClean="0"/>
              <a:t>+2a+1=a(2a+1)+(a+1)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3000" dirty="0" smtClean="0"/>
              <a:t>2a+1=1. (a+1)+a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3000" dirty="0" smtClean="0"/>
              <a:t>a+1=1.a+1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3000" dirty="0" smtClean="0"/>
              <a:t>a=1.a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3000" dirty="0" smtClean="0"/>
              <a:t>所以，最高公因为最后一个不为</a:t>
            </a:r>
            <a:r>
              <a:rPr lang="en-US" altLang="zh-CN" sz="3000" dirty="0" smtClean="0"/>
              <a:t>0</a:t>
            </a:r>
            <a:r>
              <a:rPr lang="zh-CN" altLang="en-US" sz="3000" dirty="0" smtClean="0"/>
              <a:t>的余数，是</a:t>
            </a:r>
            <a:r>
              <a:rPr lang="en-US" altLang="zh-CN" sz="3000" dirty="0" smtClean="0"/>
              <a:t>1.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090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4E84C6A-CE2F-462E-A7F3-1ACD6ADC0C5F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707886"/>
          </a:xfrm>
        </p:spPr>
        <p:txBody>
          <a:bodyPr/>
          <a:lstStyle/>
          <a:p>
            <a:pPr algn="l">
              <a:defRPr/>
            </a:pPr>
            <a:r>
              <a:rPr lang="zh-CN" altLang="en-US" sz="4000" dirty="0" smtClean="0">
                <a:effectLst/>
                <a:latin typeface="+mj-ea"/>
              </a:rPr>
              <a:t>习题</a:t>
            </a:r>
            <a:r>
              <a:rPr lang="en-US" altLang="zh-CN" sz="4000" dirty="0" smtClean="0">
                <a:effectLst/>
                <a:latin typeface="+mj-ea"/>
              </a:rPr>
              <a:t>5.2-10</a:t>
            </a:r>
            <a:endParaRPr lang="zh-CN" altLang="en-US" sz="4000" dirty="0">
              <a:effectLst/>
              <a:latin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4317" y="1295400"/>
            <a:ext cx="8077200" cy="4495800"/>
          </a:xfrm>
        </p:spPr>
        <p:txBody>
          <a:bodyPr/>
          <a:lstStyle/>
          <a:p>
            <a:pPr>
              <a:buNone/>
              <a:defRPr/>
            </a:pPr>
            <a:r>
              <a:rPr lang="zh-CN" altLang="zh-CN" dirty="0">
                <a:solidFill>
                  <a:srgbClr val="FFCC00"/>
                </a:solidFill>
                <a:cs typeface="+mj-cs"/>
              </a:rPr>
              <a:t>若</a:t>
            </a:r>
            <a:r>
              <a:rPr lang="en-US" altLang="zh-CN" dirty="0">
                <a:solidFill>
                  <a:srgbClr val="FFCC00"/>
                </a:solidFill>
                <a:cs typeface="+mj-cs"/>
              </a:rPr>
              <a:t>2 |  n</a:t>
            </a:r>
            <a:r>
              <a:rPr lang="zh-CN" altLang="zh-CN" dirty="0">
                <a:solidFill>
                  <a:srgbClr val="FFCC00"/>
                </a:solidFill>
                <a:cs typeface="+mj-cs"/>
              </a:rPr>
              <a:t>，</a:t>
            </a:r>
            <a:r>
              <a:rPr lang="en-US" altLang="zh-CN" dirty="0">
                <a:solidFill>
                  <a:srgbClr val="FFCC00"/>
                </a:solidFill>
                <a:cs typeface="+mj-cs"/>
              </a:rPr>
              <a:t>3 | n</a:t>
            </a:r>
            <a:r>
              <a:rPr lang="zh-CN" altLang="zh-CN" dirty="0">
                <a:solidFill>
                  <a:srgbClr val="FFCC00"/>
                </a:solidFill>
                <a:cs typeface="+mj-cs"/>
              </a:rPr>
              <a:t>， 则</a:t>
            </a:r>
            <a:r>
              <a:rPr lang="en-US" altLang="zh-CN" dirty="0">
                <a:solidFill>
                  <a:srgbClr val="FFCC00"/>
                </a:solidFill>
                <a:cs typeface="+mj-cs"/>
              </a:rPr>
              <a:t>24|n</a:t>
            </a:r>
            <a:r>
              <a:rPr lang="en-US" altLang="zh-CN" baseline="30000" dirty="0">
                <a:solidFill>
                  <a:srgbClr val="FFCC00"/>
                </a:solidFill>
                <a:cs typeface="+mj-cs"/>
              </a:rPr>
              <a:t>2</a:t>
            </a:r>
            <a:r>
              <a:rPr lang="en-US" altLang="zh-CN" dirty="0">
                <a:solidFill>
                  <a:srgbClr val="FFCC00"/>
                </a:solidFill>
                <a:cs typeface="+mj-cs"/>
              </a:rPr>
              <a:t>-1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zh-CN" dirty="0" smtClean="0"/>
              <a:t>证明：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zh-CN" dirty="0" smtClean="0"/>
              <a:t>因为</a:t>
            </a:r>
            <a:r>
              <a:rPr lang="en-US" altLang="zh-CN" dirty="0" smtClean="0"/>
              <a:t>2 |  n</a:t>
            </a:r>
            <a:r>
              <a:rPr lang="zh-CN" altLang="zh-CN" dirty="0" smtClean="0"/>
              <a:t>，故</a:t>
            </a:r>
            <a:r>
              <a:rPr lang="en-US" altLang="zh-CN" dirty="0" smtClean="0"/>
              <a:t>n=2k+1</a:t>
            </a:r>
            <a:r>
              <a:rPr lang="zh-CN" altLang="zh-CN" dirty="0" smtClean="0"/>
              <a:t>为奇数，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-1=(n+1)(n-1)=2k(2k+2)=4k(k+1)</a:t>
            </a:r>
            <a:r>
              <a:rPr lang="zh-CN" altLang="zh-CN" dirty="0" smtClean="0"/>
              <a:t>。注意到</a:t>
            </a:r>
            <a:r>
              <a:rPr lang="en-US" altLang="zh-CN" dirty="0" smtClean="0"/>
              <a:t>2|k(k+1),</a:t>
            </a:r>
            <a:r>
              <a:rPr lang="zh-CN" altLang="zh-CN" dirty="0" smtClean="0"/>
              <a:t>故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8|(n</a:t>
            </a:r>
            <a:r>
              <a:rPr lang="en-US" altLang="zh-CN" baseline="30000" dirty="0" smtClean="0">
                <a:solidFill>
                  <a:srgbClr val="FFFF00"/>
                </a:solidFill>
              </a:rPr>
              <a:t>2</a:t>
            </a:r>
            <a:r>
              <a:rPr lang="en-US" altLang="zh-CN" dirty="0" smtClean="0">
                <a:solidFill>
                  <a:srgbClr val="FFFF00"/>
                </a:solidFill>
              </a:rPr>
              <a:t>-1)</a:t>
            </a:r>
            <a:r>
              <a:rPr lang="zh-CN" altLang="zh-CN" dirty="0" smtClean="0"/>
              <a:t>。因为</a:t>
            </a:r>
            <a:r>
              <a:rPr lang="en-US" altLang="zh-CN" dirty="0" smtClean="0"/>
              <a:t>3 | n</a:t>
            </a:r>
            <a:r>
              <a:rPr lang="zh-CN" altLang="zh-CN" dirty="0" smtClean="0"/>
              <a:t>，故</a:t>
            </a:r>
            <a:r>
              <a:rPr lang="en-US" altLang="zh-CN" dirty="0" smtClean="0"/>
              <a:t>3</a:t>
            </a:r>
            <a:r>
              <a:rPr lang="zh-CN" altLang="zh-CN" dirty="0" smtClean="0"/>
              <a:t>必整除</a:t>
            </a:r>
            <a:r>
              <a:rPr lang="en-US" altLang="zh-CN" dirty="0" smtClean="0"/>
              <a:t>n-1</a:t>
            </a:r>
            <a:r>
              <a:rPr lang="zh-CN" altLang="zh-CN" dirty="0" smtClean="0"/>
              <a:t>，</a:t>
            </a:r>
            <a:r>
              <a:rPr lang="en-US" altLang="zh-CN" dirty="0" smtClean="0"/>
              <a:t>n+1</a:t>
            </a:r>
            <a:r>
              <a:rPr lang="zh-CN" altLang="zh-CN" dirty="0" smtClean="0"/>
              <a:t>之一，即</a:t>
            </a:r>
            <a:r>
              <a:rPr lang="en-US" altLang="zh-CN" dirty="0" smtClean="0">
                <a:solidFill>
                  <a:srgbClr val="FFFF00"/>
                </a:solidFill>
              </a:rPr>
              <a:t>3|(n</a:t>
            </a:r>
            <a:r>
              <a:rPr lang="en-US" altLang="zh-CN" baseline="30000" dirty="0" smtClean="0">
                <a:solidFill>
                  <a:srgbClr val="FFFF00"/>
                </a:solidFill>
              </a:rPr>
              <a:t>2</a:t>
            </a:r>
            <a:r>
              <a:rPr lang="en-US" altLang="zh-CN" dirty="0" smtClean="0">
                <a:solidFill>
                  <a:srgbClr val="FFFF00"/>
                </a:solidFill>
              </a:rPr>
              <a:t>-1)</a:t>
            </a:r>
            <a:r>
              <a:rPr lang="zh-CN" altLang="zh-CN" dirty="0" smtClean="0"/>
              <a:t>；而（</a:t>
            </a:r>
            <a:r>
              <a:rPr lang="en-US" altLang="zh-CN" dirty="0" smtClean="0"/>
              <a:t>3</a:t>
            </a:r>
            <a:r>
              <a:rPr lang="zh-CN" altLang="zh-CN" dirty="0" smtClean="0"/>
              <a:t>，</a:t>
            </a:r>
            <a:r>
              <a:rPr lang="en-US" altLang="zh-CN" dirty="0" smtClean="0"/>
              <a:t>8</a:t>
            </a:r>
            <a:r>
              <a:rPr lang="zh-CN" altLang="zh-CN" dirty="0" smtClean="0"/>
              <a:t>）</a:t>
            </a:r>
            <a:r>
              <a:rPr lang="en-US" altLang="zh-CN" dirty="0" smtClean="0"/>
              <a:t>=1</a:t>
            </a:r>
            <a:r>
              <a:rPr lang="zh-CN" altLang="zh-CN" dirty="0" smtClean="0"/>
              <a:t>，因此</a:t>
            </a:r>
            <a:r>
              <a:rPr lang="en-US" altLang="zh-CN" dirty="0" smtClean="0"/>
              <a:t>24|(n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-1)</a:t>
            </a:r>
            <a:r>
              <a:rPr lang="zh-CN" altLang="zh-CN" dirty="0" smtClean="0"/>
              <a:t>。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zh-CN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81924" name="Line 11"/>
          <p:cNvSpPr>
            <a:spLocks noChangeShapeType="1"/>
          </p:cNvSpPr>
          <p:nvPr/>
        </p:nvSpPr>
        <p:spPr bwMode="auto">
          <a:xfrm>
            <a:off x="1219200" y="1524000"/>
            <a:ext cx="30480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925" name="Line 11"/>
          <p:cNvSpPr>
            <a:spLocks noChangeShapeType="1"/>
          </p:cNvSpPr>
          <p:nvPr/>
        </p:nvSpPr>
        <p:spPr bwMode="auto">
          <a:xfrm>
            <a:off x="2514600" y="1524000"/>
            <a:ext cx="30480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926" name="Line 11"/>
          <p:cNvSpPr>
            <a:spLocks noChangeShapeType="1"/>
          </p:cNvSpPr>
          <p:nvPr/>
        </p:nvSpPr>
        <p:spPr bwMode="auto">
          <a:xfrm>
            <a:off x="1600200" y="2667000"/>
            <a:ext cx="228600" cy="228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1927" name="Line 11"/>
          <p:cNvSpPr>
            <a:spLocks noChangeShapeType="1"/>
          </p:cNvSpPr>
          <p:nvPr/>
        </p:nvSpPr>
        <p:spPr bwMode="auto">
          <a:xfrm>
            <a:off x="5943600" y="3733800"/>
            <a:ext cx="304800" cy="304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1929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8BBF2BF-83C4-4DD0-8993-6CB580898AB5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合同的基本性质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2578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合同是整除的又一表达方式，但这种表达有许多好处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Wingdings" pitchFamily="2" charset="2"/>
              </a:rPr>
              <a:t>：（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）直观；（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）合同的很多性质与相等类似。</a:t>
            </a: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性质1 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a≡a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性质2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若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a≡b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, 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则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b≡a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性质3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若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a≡b，b≡c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则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a≡c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故合同是一种等价关系。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每一个等价类称为模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m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的一个剩余类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。</a:t>
            </a:r>
            <a:endParaRPr lang="zh-CN" altLang="en-US" sz="2000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25605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D59F4C5-85A8-4C66-B924-4CADEDE93F2A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合同的基本性质 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50292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性质4  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若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a≡b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(mod m),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c≡d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(mod m)，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则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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c≡b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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(mod m)，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ac≡bd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(mod m)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证明：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由题设有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r，s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使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a-b=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rm，c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-d=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sm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。</a:t>
            </a:r>
            <a:b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</a:b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故(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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)-(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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)=(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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)m, 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因而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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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(mod m)。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ac=(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b+rm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)(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d+sm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)=bd+rdm+bsm+rsm</a:t>
            </a:r>
            <a:r>
              <a:rPr lang="en-US" altLang="zh-CN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bd+0+0+0(mod m)=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bd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(mod m)，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故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ac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bd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(mod m)。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27653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4C3A11C-1B2B-4E81-BFE7-F87203CADC21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合同的基本性质 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562600"/>
          </a:xfrm>
        </p:spPr>
        <p:txBody>
          <a:bodyPr/>
          <a:lstStyle/>
          <a:p>
            <a:pPr marL="1428750" indent="-142875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性质5  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若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(mod m)，</a:t>
            </a:r>
          </a:p>
          <a:p>
            <a:pPr marL="1428750" indent="-142875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    　则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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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(mod m)。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其中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为整数。</a:t>
            </a:r>
          </a:p>
          <a:p>
            <a:pPr marL="1428750" indent="-142875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证明：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由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(mod m)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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k(mod m)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和性质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</a:t>
            </a:r>
          </a:p>
          <a:p>
            <a:pPr marL="1428750" indent="-142875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　　　有，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a+k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+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(mod m)。</a:t>
            </a:r>
            <a:r>
              <a:rPr kumimoji="0"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同理得</a:t>
            </a:r>
          </a:p>
          <a:p>
            <a:pPr marL="1428750" indent="-142875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　　　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a-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k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-k (mod m)。</a:t>
            </a:r>
            <a:endParaRPr kumimoji="0" lang="zh-CN" altLang="en-US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1428750" indent="-142875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性质6  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若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a+b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(mod m)，</a:t>
            </a:r>
          </a:p>
          <a:p>
            <a:pPr marL="1428750" indent="-142875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        则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-b(mod m)。</a:t>
            </a:r>
          </a:p>
          <a:p>
            <a:pPr marL="1428750" indent="-142875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0"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证明：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由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a+b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(mod m)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和-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-b(mod m) 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得</a:t>
            </a:r>
          </a:p>
          <a:p>
            <a:pPr marL="1428750" indent="-142875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　　　　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a+b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-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-b(mod m)，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即 </a:t>
            </a:r>
          </a:p>
          <a:p>
            <a:pPr marL="1428750" indent="-142875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　　　　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-b(mod m)。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29701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EB2163D-EC7A-44F7-A236-E4A954C90B73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6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合同的基本性质 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914400"/>
            <a:ext cx="8763000" cy="5562600"/>
          </a:xfrm>
        </p:spPr>
        <p:txBody>
          <a:bodyPr/>
          <a:lstStyle/>
          <a:p>
            <a:pPr marL="1428750" indent="-1428750" eaLnBrk="1" hangingPunct="1">
              <a:lnSpc>
                <a:spcPct val="114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性质7  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若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(mod m)，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则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ac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bc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(mod m)。</a:t>
            </a:r>
          </a:p>
          <a:p>
            <a:pPr marL="1428750" indent="-1428750" eaLnBrk="1" hangingPunct="1">
              <a:lnSpc>
                <a:spcPct val="114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证明：由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(mod m)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(mod m)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和性质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有，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ac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bc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(mod m)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。</a:t>
            </a:r>
          </a:p>
          <a:p>
            <a:pPr marL="1428750" indent="-1428750" eaLnBrk="1" hangingPunct="1">
              <a:lnSpc>
                <a:spcPct val="114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性质8  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若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(mod m)，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则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baseline="30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baseline="30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(mod m)， n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0。</a:t>
            </a:r>
            <a:endParaRPr lang="en-US" altLang="zh-CN" dirty="0" smtClean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 marL="1428750" indent="-1428750" eaLnBrk="1" hangingPunct="1">
              <a:lnSpc>
                <a:spcPct val="114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证明：若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n=0,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有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0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(mod m);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一般情况下，有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个式子 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(mod m)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成立，根据性质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4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，有：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</a:t>
            </a:r>
            <a:r>
              <a:rPr lang="en-US" altLang="zh-CN" baseline="30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</a:t>
            </a:r>
            <a:r>
              <a:rPr lang="en-US" altLang="zh-CN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</a:t>
            </a:r>
            <a:r>
              <a:rPr lang="en-US" altLang="zh-CN" baseline="30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n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(mod m)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。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1749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312F429-304A-4A97-8A41-16CF141F7F0C}" type="slidenum">
              <a:rPr kumimoji="0" lang="zh-CN" altLang="en-US" sz="1400" b="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kumimoji="0" lang="en-US" altLang="zh-CN" sz="1400" b="0" smtClean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0.8"/>
</p:tagLst>
</file>

<file path=ppt/theme/theme1.xml><?xml version="1.0" encoding="utf-8"?>
<a:theme xmlns:a="http://schemas.openxmlformats.org/drawingml/2006/main" name="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Designs\Network Blitz.pot</Template>
  <TotalTime>9692</TotalTime>
  <Words>4639</Words>
  <Application>Microsoft Office PowerPoint</Application>
  <PresentationFormat>全屏显示(4:3)</PresentationFormat>
  <Paragraphs>518</Paragraphs>
  <Slides>56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9" baseType="lpstr">
      <vt:lpstr>黑体</vt:lpstr>
      <vt:lpstr>华文新魏</vt:lpstr>
      <vt:lpstr>宋体</vt:lpstr>
      <vt:lpstr>Arial</vt:lpstr>
      <vt:lpstr>Arial Black</vt:lpstr>
      <vt:lpstr>Calibri</vt:lpstr>
      <vt:lpstr>Symbol</vt:lpstr>
      <vt:lpstr>Times New Roman</vt:lpstr>
      <vt:lpstr>Wingdings</vt:lpstr>
      <vt:lpstr>Network Blitz</vt:lpstr>
      <vt:lpstr>3_Network Blitz</vt:lpstr>
      <vt:lpstr>1_Network Blitz</vt:lpstr>
      <vt:lpstr>Equation</vt:lpstr>
      <vt:lpstr>§5.3 合同   一次同余式 </vt:lpstr>
      <vt:lpstr>引入</vt:lpstr>
      <vt:lpstr>引入</vt:lpstr>
      <vt:lpstr>§5.3.1  合同及其性质 </vt:lpstr>
      <vt:lpstr>§5.3.1  合同及其性质 </vt:lpstr>
      <vt:lpstr>合同的基本性质 </vt:lpstr>
      <vt:lpstr>合同的基本性质 </vt:lpstr>
      <vt:lpstr>合同的基本性质 </vt:lpstr>
      <vt:lpstr>合同的基本性质 </vt:lpstr>
      <vt:lpstr>PowerPoint 演示文稿</vt:lpstr>
      <vt:lpstr>练习</vt:lpstr>
      <vt:lpstr>合同的基本性质 </vt:lpstr>
      <vt:lpstr>合同的基本性质 </vt:lpstr>
      <vt:lpstr>合同的基本性质 </vt:lpstr>
      <vt:lpstr>结论</vt:lpstr>
      <vt:lpstr>合同的基本性质 </vt:lpstr>
      <vt:lpstr>合同的基本性质 </vt:lpstr>
      <vt:lpstr>例</vt:lpstr>
      <vt:lpstr>§5.3.2  剩余类 一次同余式 </vt:lpstr>
      <vt:lpstr>§5.3.2  剩余类 一次同余式 </vt:lpstr>
      <vt:lpstr>§5.3.2  剩余类 一次同余式 </vt:lpstr>
      <vt:lpstr>练习 </vt:lpstr>
      <vt:lpstr>同余式 </vt:lpstr>
      <vt:lpstr>同余式 </vt:lpstr>
      <vt:lpstr>同余式 </vt:lpstr>
      <vt:lpstr>定理5.3.1 </vt:lpstr>
      <vt:lpstr>定理5.3.1 </vt:lpstr>
      <vt:lpstr>定理5.3.1</vt:lpstr>
      <vt:lpstr>求解一次合同方程的方法 </vt:lpstr>
      <vt:lpstr>求解一次合同方程的方法</vt:lpstr>
      <vt:lpstr>求解一次合同方程的方法</vt:lpstr>
      <vt:lpstr>求解一次合同方程的方法</vt:lpstr>
      <vt:lpstr>求解一次合同方程的方法</vt:lpstr>
      <vt:lpstr>例 </vt:lpstr>
      <vt:lpstr>定理5.3.2</vt:lpstr>
      <vt:lpstr>定理5.3.3</vt:lpstr>
      <vt:lpstr>定理5.3.3</vt:lpstr>
      <vt:lpstr>定理5.3.3</vt:lpstr>
      <vt:lpstr>定理5.3.3</vt:lpstr>
      <vt:lpstr>定理5.3.3</vt:lpstr>
      <vt:lpstr>例 </vt:lpstr>
      <vt:lpstr>总结</vt:lpstr>
      <vt:lpstr>例 习题5.3-2</vt:lpstr>
      <vt:lpstr>例 习题5.3-2</vt:lpstr>
      <vt:lpstr>例 习题5.3-2</vt:lpstr>
      <vt:lpstr>例</vt:lpstr>
      <vt:lpstr>练习：</vt:lpstr>
      <vt:lpstr>PowerPoint 演示文稿</vt:lpstr>
      <vt:lpstr>习题5.1-1</vt:lpstr>
      <vt:lpstr>PowerPoint 演示文稿</vt:lpstr>
      <vt:lpstr>习题5.2-6</vt:lpstr>
      <vt:lpstr>习题5.2-6</vt:lpstr>
      <vt:lpstr>习题5.2-6</vt:lpstr>
      <vt:lpstr>习题5.2-6</vt:lpstr>
      <vt:lpstr>习题5.2-9 </vt:lpstr>
      <vt:lpstr>习题5.2-10</vt:lpstr>
    </vt:vector>
  </TitlesOfParts>
  <Company>jlu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  图与网络</dc:title>
  <dc:creator>ouyang</dc:creator>
  <cp:lastModifiedBy>Windows 用户</cp:lastModifiedBy>
  <cp:revision>736</cp:revision>
  <cp:lastPrinted>1601-01-01T00:00:00Z</cp:lastPrinted>
  <dcterms:created xsi:type="dcterms:W3CDTF">2002-08-29T00:33:30Z</dcterms:created>
  <dcterms:modified xsi:type="dcterms:W3CDTF">2022-05-31T12:50:22Z</dcterms:modified>
</cp:coreProperties>
</file>