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70" r:id="rId2"/>
  </p:sldMasterIdLst>
  <p:notesMasterIdLst>
    <p:notesMasterId r:id="rId42"/>
  </p:notesMasterIdLst>
  <p:handoutMasterIdLst>
    <p:handoutMasterId r:id="rId43"/>
  </p:handoutMasterIdLst>
  <p:sldIdLst>
    <p:sldId id="259" r:id="rId3"/>
    <p:sldId id="260" r:id="rId4"/>
    <p:sldId id="261" r:id="rId5"/>
    <p:sldId id="316" r:id="rId6"/>
    <p:sldId id="317" r:id="rId7"/>
    <p:sldId id="298" r:id="rId8"/>
    <p:sldId id="340" r:id="rId9"/>
    <p:sldId id="318" r:id="rId10"/>
    <p:sldId id="319" r:id="rId11"/>
    <p:sldId id="320" r:id="rId12"/>
    <p:sldId id="321" r:id="rId13"/>
    <p:sldId id="322" r:id="rId14"/>
    <p:sldId id="300" r:id="rId15"/>
    <p:sldId id="341" r:id="rId16"/>
    <p:sldId id="324" r:id="rId17"/>
    <p:sldId id="326" r:id="rId18"/>
    <p:sldId id="327" r:id="rId19"/>
    <p:sldId id="328" r:id="rId20"/>
    <p:sldId id="342" r:id="rId21"/>
    <p:sldId id="343" r:id="rId22"/>
    <p:sldId id="344" r:id="rId23"/>
    <p:sldId id="345" r:id="rId24"/>
    <p:sldId id="338" r:id="rId25"/>
    <p:sldId id="408" r:id="rId26"/>
    <p:sldId id="409" r:id="rId27"/>
    <p:sldId id="386" r:id="rId28"/>
    <p:sldId id="371" r:id="rId29"/>
    <p:sldId id="388" r:id="rId30"/>
    <p:sldId id="373" r:id="rId31"/>
    <p:sldId id="389" r:id="rId32"/>
    <p:sldId id="390" r:id="rId33"/>
    <p:sldId id="361" r:id="rId34"/>
    <p:sldId id="362" r:id="rId35"/>
    <p:sldId id="363" r:id="rId36"/>
    <p:sldId id="364" r:id="rId37"/>
    <p:sldId id="365" r:id="rId38"/>
    <p:sldId id="366" r:id="rId39"/>
    <p:sldId id="367" r:id="rId40"/>
    <p:sldId id="368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0000"/>
    <a:srgbClr val="DFEF49"/>
    <a:srgbClr val="40E2F8"/>
    <a:srgbClr val="FB4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71" autoAdjust="0"/>
    <p:restoredTop sz="94580" autoAdjust="0"/>
  </p:normalViewPr>
  <p:slideViewPr>
    <p:cSldViewPr>
      <p:cViewPr varScale="1">
        <p:scale>
          <a:sx n="73" d="100"/>
          <a:sy n="73" d="100"/>
        </p:scale>
        <p:origin x="86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15FCC9E-94EA-4545-A515-FC85A83716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1176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B788030-B3BE-45A9-A4E4-40BDAE1397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42183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788030-B3BE-45A9-A4E4-40BDAE1397DC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581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2907E8-3BFE-4555-90B2-A232367C4848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022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DCDE60A-31FA-4DED-BEBE-4E44E4A10920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/>
            </a:pPr>
            <a:endParaRPr lang="zh-CN" altLang="en-US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9720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E20FD74-FA63-4E7B-9096-136A86F0B216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5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/>
            </a:pPr>
            <a:endParaRPr lang="zh-CN" altLang="en-US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5674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00 h 4320"/>
                <a:gd name="T2" fmla="*/ 1737 w 1737"/>
                <a:gd name="T3" fmla="*/ 4411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0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72 h 4320"/>
                <a:gd name="T2" fmla="*/ 1737 w 1737"/>
                <a:gd name="T3" fmla="*/ 438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7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823 h 4420"/>
                <a:gd name="T2" fmla="*/ 1739 w 1739"/>
                <a:gd name="T3" fmla="*/ 3827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82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40 h 4338"/>
                <a:gd name="T4" fmla="*/ 2080 w 2080"/>
                <a:gd name="T5" fmla="*/ 424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F83B0-4BB2-4968-A42B-D8E9FA6CC7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235064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EA6A8-CCF0-49DA-86AF-86E6AA87C1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8987708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E265A-0A47-465D-A508-FEC7E16D22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0672479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F56C3-9FBD-4DDB-AAB1-A2461EF3BD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014285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91 h 4320"/>
                <a:gd name="T2" fmla="*/ 1737 w 1737"/>
                <a:gd name="T3" fmla="*/ 450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9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35 h 4320"/>
                <a:gd name="T2" fmla="*/ 1737 w 1737"/>
                <a:gd name="T3" fmla="*/ 44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310 h 4420"/>
                <a:gd name="T2" fmla="*/ 1739 w 1739"/>
                <a:gd name="T3" fmla="*/ 3314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31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44 h 4338"/>
                <a:gd name="T4" fmla="*/ 2080 w 2080"/>
                <a:gd name="T5" fmla="*/ 414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6E518-095D-41E1-9E01-4BD14C76AC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192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F2891-8E7F-4F75-B090-75C93D87A0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734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F1C4DB-22BF-4A54-BEE1-E625C3B632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3533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A6047-21E8-4935-84F8-71B48B6287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7101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2FD2D-7DB1-40F4-BB31-3653285564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4917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D6F60-4B94-49D0-BE12-83A6D929D4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92771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938B9-1708-445A-81F4-61F70CFE61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247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A996A-08BB-4328-ACAE-F1CFBB5EBF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75074"/>
      </p:ext>
    </p:extLst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7D0EE-8DD8-42B3-AE5C-FEBA57E93D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18038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BFA3F-680D-4A2D-9A06-784B2C460D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9281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8DF25B-31B5-43A1-A361-FA327DB0DA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0679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2098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77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385EE-6F7A-4913-BB2B-5481336D5E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28084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772400" cy="8239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522D6-5C8F-4EF6-ABE9-8D4E77EF1D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4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0780B-450E-4958-B51F-C45036BAD4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0627141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80DB8-AB20-47A1-A0C1-874C418ADB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4622510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20C9B-8934-4CAF-93E7-3E376E40DC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9782546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4EA36-D378-4F2F-B6B1-955E4236C4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358389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93726-EE10-4BAA-B349-5E47FF5458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4386883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8B248-4B31-454C-9864-6B8C966331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966954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E765F-7F8B-4CCB-B3C2-26265BBAA4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3779780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00 h 4320"/>
                <a:gd name="T2" fmla="*/ 1737 w 1737"/>
                <a:gd name="T3" fmla="*/ 4411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0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72 h 4320"/>
                <a:gd name="T2" fmla="*/ 1737 w 1737"/>
                <a:gd name="T3" fmla="*/ 438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7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823 h 4420"/>
                <a:gd name="T2" fmla="*/ 1739 w 1739"/>
                <a:gd name="T3" fmla="*/ 3827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82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40 h 4338"/>
                <a:gd name="T4" fmla="*/ 2080 w 2080"/>
                <a:gd name="T5" fmla="*/ 424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124FCF6-2E6F-4D93-A0C5-7E238254AB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05" r:id="rId1"/>
    <p:sldLayoutId id="2147484183" r:id="rId2"/>
    <p:sldLayoutId id="2147484184" r:id="rId3"/>
    <p:sldLayoutId id="2147484185" r:id="rId4"/>
    <p:sldLayoutId id="2147484186" r:id="rId5"/>
    <p:sldLayoutId id="2147484187" r:id="rId6"/>
    <p:sldLayoutId id="2147484188" r:id="rId7"/>
    <p:sldLayoutId id="2147484189" r:id="rId8"/>
    <p:sldLayoutId id="2147484190" r:id="rId9"/>
    <p:sldLayoutId id="2147484191" r:id="rId10"/>
    <p:sldLayoutId id="2147484192" r:id="rId11"/>
    <p:sldLayoutId id="2147484193" r:id="rId12"/>
  </p:sldLayoutIdLst>
  <p:transition>
    <p:random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2056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91 h 4320"/>
                <a:gd name="T2" fmla="*/ 1737 w 1737"/>
                <a:gd name="T3" fmla="*/ 450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9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35 h 4320"/>
                <a:gd name="T2" fmla="*/ 1737 w 1737"/>
                <a:gd name="T3" fmla="*/ 44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310 h 4420"/>
                <a:gd name="T2" fmla="*/ 1739 w 1739"/>
                <a:gd name="T3" fmla="*/ 3314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31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44 h 4338"/>
                <a:gd name="T4" fmla="*/ 2080 w 2080"/>
                <a:gd name="T5" fmla="*/ 414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068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9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0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1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7772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524000"/>
            <a:ext cx="8839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rgbClr val="FFFFFF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9042DB-25F8-4347-AD6A-C857025773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206" r:id="rId1"/>
    <p:sldLayoutId id="2147484194" r:id="rId2"/>
    <p:sldLayoutId id="2147484195" r:id="rId3"/>
    <p:sldLayoutId id="2147484196" r:id="rId4"/>
    <p:sldLayoutId id="2147484197" r:id="rId5"/>
    <p:sldLayoutId id="2147484198" r:id="rId6"/>
    <p:sldLayoutId id="2147484199" r:id="rId7"/>
    <p:sldLayoutId id="2147484200" r:id="rId8"/>
    <p:sldLayoutId id="2147484201" r:id="rId9"/>
    <p:sldLayoutId id="2147484202" r:id="rId10"/>
    <p:sldLayoutId id="2147484203" r:id="rId11"/>
    <p:sldLayoutId id="214748420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v"/>
        <a:defRPr kumimoji="1"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1828800"/>
            <a:ext cx="6477000" cy="1905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 smtClean="0">
                <a:latin typeface="Times New Roman" pitchFamily="18" charset="0"/>
                <a:ea typeface="宋体" pitchFamily="2" charset="-122"/>
              </a:rPr>
              <a:t>§5.2 互质 质因数分解</a:t>
            </a:r>
            <a:r>
              <a:rPr lang="zh-CN" altLang="en-US" sz="4800" smtClean="0">
                <a:latin typeface="Times New Roman" pitchFamily="18" charset="0"/>
              </a:rPr>
              <a:t>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9F83B0-4BB2-4968-A42B-D8E9FA6CC791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188" y="733425"/>
            <a:ext cx="8888412" cy="574357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Times New Roman" pitchFamily="18" charset="0"/>
              </a:rPr>
              <a:t>试证2</a:t>
            </a:r>
            <a:r>
              <a:rPr lang="en-US" altLang="zh-CN" baseline="30000" dirty="0" smtClean="0">
                <a:latin typeface="Times New Roman" pitchFamily="18" charset="0"/>
              </a:rPr>
              <a:t>p</a:t>
            </a:r>
            <a:r>
              <a:rPr lang="en-US" altLang="zh-CN" dirty="0" smtClean="0">
                <a:latin typeface="Times New Roman" pitchFamily="18" charset="0"/>
              </a:rPr>
              <a:t>-1</a:t>
            </a:r>
            <a:r>
              <a:rPr lang="zh-CN" altLang="en-US" dirty="0" smtClean="0">
                <a:latin typeface="Times New Roman" pitchFamily="18" charset="0"/>
              </a:rPr>
              <a:t>和2</a:t>
            </a:r>
            <a:r>
              <a:rPr lang="en-US" altLang="zh-CN" baseline="30000" dirty="0" smtClean="0">
                <a:latin typeface="Times New Roman" pitchFamily="18" charset="0"/>
              </a:rPr>
              <a:t>q</a:t>
            </a:r>
            <a:r>
              <a:rPr lang="en-US" altLang="zh-CN" dirty="0" smtClean="0">
                <a:latin typeface="Times New Roman" pitchFamily="18" charset="0"/>
              </a:rPr>
              <a:t>-1</a:t>
            </a:r>
            <a:r>
              <a:rPr lang="zh-CN" altLang="en-US" dirty="0" smtClean="0">
                <a:latin typeface="Times New Roman" pitchFamily="18" charset="0"/>
              </a:rPr>
              <a:t>互质的充要条件是</a:t>
            </a:r>
            <a:r>
              <a:rPr lang="en-US" altLang="zh-CN" dirty="0" smtClean="0">
                <a:latin typeface="Times New Roman" pitchFamily="18" charset="0"/>
              </a:rPr>
              <a:t>p</a:t>
            </a:r>
            <a:r>
              <a:rPr lang="zh-CN" altLang="en-US" dirty="0" smtClean="0">
                <a:latin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</a:rPr>
              <a:t>q</a:t>
            </a:r>
            <a:r>
              <a:rPr lang="zh-CN" altLang="en-US" dirty="0" smtClean="0">
                <a:latin typeface="Times New Roman" pitchFamily="18" charset="0"/>
              </a:rPr>
              <a:t>互质。</a:t>
            </a:r>
          </a:p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>
                <a:solidFill>
                  <a:schemeClr val="tx2"/>
                </a:solidFill>
                <a:latin typeface="Times New Roman" pitchFamily="18" charset="0"/>
              </a:rPr>
              <a:t>证明：必要性：</a:t>
            </a:r>
            <a:r>
              <a:rPr lang="zh-CN" altLang="en-US" sz="3000" dirty="0" smtClean="0">
                <a:latin typeface="Times New Roman" pitchFamily="18" charset="0"/>
              </a:rPr>
              <a:t>假若</a:t>
            </a:r>
            <a:r>
              <a:rPr lang="en-US" altLang="zh-CN" sz="3000" dirty="0" smtClean="0">
                <a:latin typeface="Times New Roman" pitchFamily="18" charset="0"/>
              </a:rPr>
              <a:t>p</a:t>
            </a:r>
            <a:r>
              <a:rPr lang="zh-CN" altLang="en-US" sz="3000" dirty="0" smtClean="0">
                <a:latin typeface="Times New Roman" pitchFamily="18" charset="0"/>
              </a:rPr>
              <a:t>和</a:t>
            </a:r>
            <a:r>
              <a:rPr lang="en-US" altLang="zh-CN" sz="3000" dirty="0" smtClean="0">
                <a:latin typeface="Times New Roman" pitchFamily="18" charset="0"/>
              </a:rPr>
              <a:t>q</a:t>
            </a:r>
            <a:r>
              <a:rPr lang="zh-CN" altLang="en-US" sz="3000" dirty="0" smtClean="0">
                <a:latin typeface="Times New Roman" pitchFamily="18" charset="0"/>
              </a:rPr>
              <a:t>不互质，(</a:t>
            </a:r>
            <a:r>
              <a:rPr lang="en-US" altLang="zh-CN" sz="3000" dirty="0" err="1" smtClean="0">
                <a:latin typeface="Times New Roman" pitchFamily="18" charset="0"/>
              </a:rPr>
              <a:t>p,q</a:t>
            </a:r>
            <a:r>
              <a:rPr lang="en-US" altLang="zh-CN" sz="3000" dirty="0" smtClean="0">
                <a:latin typeface="Times New Roman" pitchFamily="18" charset="0"/>
              </a:rPr>
              <a:t>)=a</a:t>
            </a:r>
            <a:r>
              <a:rPr lang="en-US" altLang="zh-CN" sz="3000" dirty="0" smtClean="0">
                <a:latin typeface="Times New Roman" pitchFamily="18" charset="0"/>
                <a:sym typeface="Symbol" pitchFamily="18" charset="2"/>
              </a:rPr>
              <a:t></a:t>
            </a:r>
            <a:r>
              <a:rPr lang="en-US" altLang="zh-CN" sz="3000" dirty="0" smtClean="0">
                <a:latin typeface="Times New Roman" pitchFamily="18" charset="0"/>
              </a:rPr>
              <a:t>1，</a:t>
            </a:r>
            <a:r>
              <a:rPr lang="zh-CN" altLang="en-US" sz="3000" dirty="0" smtClean="0">
                <a:latin typeface="Times New Roman" pitchFamily="18" charset="0"/>
              </a:rPr>
              <a:t>记</a:t>
            </a:r>
            <a:r>
              <a:rPr lang="en-US" altLang="zh-CN" sz="3000" dirty="0" smtClean="0">
                <a:latin typeface="Times New Roman" pitchFamily="18" charset="0"/>
              </a:rPr>
              <a:t>p=ap</a:t>
            </a:r>
            <a:r>
              <a:rPr lang="en-US" altLang="zh-CN" sz="3000" baseline="-30000" dirty="0" smtClean="0">
                <a:latin typeface="Times New Roman" pitchFamily="18" charset="0"/>
              </a:rPr>
              <a:t>1</a:t>
            </a:r>
            <a:r>
              <a:rPr lang="en-US" altLang="zh-CN" sz="3000" dirty="0" smtClean="0">
                <a:latin typeface="Times New Roman" pitchFamily="18" charset="0"/>
              </a:rPr>
              <a:t>，q=aq</a:t>
            </a:r>
            <a:r>
              <a:rPr lang="en-US" altLang="zh-CN" sz="3000" baseline="-30000" dirty="0" smtClean="0">
                <a:latin typeface="Times New Roman" pitchFamily="18" charset="0"/>
              </a:rPr>
              <a:t>1</a:t>
            </a:r>
            <a:r>
              <a:rPr lang="en-US" altLang="zh-CN" sz="3000" dirty="0" smtClean="0">
                <a:latin typeface="Times New Roman" pitchFamily="18" charset="0"/>
              </a:rPr>
              <a:t>，</a:t>
            </a:r>
            <a:r>
              <a:rPr lang="zh-CN" altLang="en-US" sz="3000" dirty="0" smtClean="0">
                <a:latin typeface="Times New Roman" pitchFamily="18" charset="0"/>
              </a:rPr>
              <a:t>则2</a:t>
            </a:r>
            <a:r>
              <a:rPr lang="en-US" altLang="zh-CN" sz="3000" baseline="30000" dirty="0" smtClean="0">
                <a:latin typeface="Times New Roman" pitchFamily="18" charset="0"/>
              </a:rPr>
              <a:t>p</a:t>
            </a:r>
            <a:r>
              <a:rPr lang="en-US" altLang="zh-CN" sz="3000" dirty="0" smtClean="0">
                <a:latin typeface="Times New Roman" pitchFamily="18" charset="0"/>
              </a:rPr>
              <a:t>-1=2</a:t>
            </a:r>
            <a:r>
              <a:rPr lang="en-US" altLang="zh-CN" sz="3000" baseline="30000" dirty="0" smtClean="0">
                <a:latin typeface="Times New Roman" pitchFamily="18" charset="0"/>
              </a:rPr>
              <a:t>ap1</a:t>
            </a:r>
            <a:r>
              <a:rPr lang="en-US" altLang="zh-CN" sz="3000" dirty="0" smtClean="0">
                <a:latin typeface="Times New Roman" pitchFamily="18" charset="0"/>
              </a:rPr>
              <a:t>-1，2</a:t>
            </a:r>
            <a:r>
              <a:rPr lang="en-US" altLang="zh-CN" sz="3000" baseline="30000" dirty="0" smtClean="0">
                <a:latin typeface="Times New Roman" pitchFamily="18" charset="0"/>
              </a:rPr>
              <a:t>q</a:t>
            </a:r>
            <a:r>
              <a:rPr lang="en-US" altLang="zh-CN" sz="3000" dirty="0" smtClean="0">
                <a:latin typeface="Times New Roman" pitchFamily="18" charset="0"/>
              </a:rPr>
              <a:t>-1=2</a:t>
            </a:r>
            <a:r>
              <a:rPr lang="en-US" altLang="zh-CN" sz="3000" baseline="30000" dirty="0" smtClean="0">
                <a:latin typeface="Times New Roman" pitchFamily="18" charset="0"/>
              </a:rPr>
              <a:t>aq1</a:t>
            </a:r>
            <a:r>
              <a:rPr lang="en-US" altLang="zh-CN" sz="3000" dirty="0" smtClean="0">
                <a:latin typeface="Times New Roman" pitchFamily="18" charset="0"/>
              </a:rPr>
              <a:t>-1。</a:t>
            </a:r>
            <a:r>
              <a:rPr lang="zh-CN" altLang="en-US" sz="3000" dirty="0" smtClean="0">
                <a:latin typeface="Times New Roman" pitchFamily="18" charset="0"/>
              </a:rPr>
              <a:t>有公因数2</a:t>
            </a:r>
            <a:r>
              <a:rPr lang="en-US" altLang="zh-CN" sz="3000" baseline="30000" dirty="0" smtClean="0">
                <a:latin typeface="Times New Roman" pitchFamily="18" charset="0"/>
              </a:rPr>
              <a:t>a</a:t>
            </a:r>
            <a:r>
              <a:rPr lang="en-US" altLang="zh-CN" sz="3000" dirty="0" smtClean="0">
                <a:latin typeface="Times New Roman" pitchFamily="18" charset="0"/>
              </a:rPr>
              <a:t>-1</a:t>
            </a:r>
            <a:r>
              <a:rPr lang="en-US" altLang="zh-CN" sz="3000" dirty="0" smtClean="0">
                <a:latin typeface="Times New Roman" pitchFamily="18" charset="0"/>
                <a:sym typeface="Symbol" pitchFamily="18" charset="2"/>
              </a:rPr>
              <a:t></a:t>
            </a:r>
            <a:r>
              <a:rPr lang="en-US" altLang="zh-CN" sz="3000" dirty="0" smtClean="0">
                <a:latin typeface="Times New Roman" pitchFamily="18" charset="0"/>
              </a:rPr>
              <a:t>1，</a:t>
            </a:r>
            <a:r>
              <a:rPr lang="zh-CN" altLang="en-US" sz="3000" dirty="0" smtClean="0">
                <a:latin typeface="Times New Roman" pitchFamily="18" charset="0"/>
              </a:rPr>
              <a:t>矛盾。</a:t>
            </a:r>
          </a:p>
          <a:p>
            <a:pPr marL="84138" indent="-84138" eaLnBrk="1" hangingPunct="1"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>
                <a:solidFill>
                  <a:schemeClr val="tx2"/>
                </a:solidFill>
                <a:latin typeface="宋体" pitchFamily="2" charset="-122"/>
              </a:rPr>
              <a:t>充分性：</a:t>
            </a:r>
            <a:r>
              <a:rPr lang="zh-CN" altLang="en-US" sz="3000" dirty="0" smtClean="0">
                <a:latin typeface="宋体" pitchFamily="2" charset="-122"/>
              </a:rPr>
              <a:t>已知</a:t>
            </a:r>
            <a:r>
              <a:rPr lang="zh-CN" altLang="en-US" sz="3000" dirty="0" smtClean="0">
                <a:latin typeface="Times New Roman" pitchFamily="18" charset="0"/>
              </a:rPr>
              <a:t> (</a:t>
            </a:r>
            <a:r>
              <a:rPr lang="en-US" altLang="zh-CN" sz="3000" dirty="0" err="1" smtClean="0">
                <a:latin typeface="Times New Roman" pitchFamily="18" charset="0"/>
              </a:rPr>
              <a:t>p,q</a:t>
            </a:r>
            <a:r>
              <a:rPr lang="en-US" altLang="zh-CN" sz="3000" dirty="0" smtClean="0">
                <a:latin typeface="Times New Roman" pitchFamily="18" charset="0"/>
              </a:rPr>
              <a:t>)=1</a:t>
            </a:r>
            <a:r>
              <a:rPr lang="en-US" altLang="zh-CN" sz="3000" dirty="0" smtClean="0">
                <a:latin typeface="宋体" pitchFamily="2" charset="-122"/>
              </a:rPr>
              <a:t>，</a:t>
            </a:r>
            <a:r>
              <a:rPr lang="zh-CN" altLang="en-US" sz="3000" dirty="0" smtClean="0">
                <a:latin typeface="宋体" pitchFamily="2" charset="-122"/>
              </a:rPr>
              <a:t>设</a:t>
            </a:r>
            <a:r>
              <a:rPr lang="en-US" altLang="zh-CN" sz="3000" dirty="0" smtClean="0">
                <a:latin typeface="Times New Roman" pitchFamily="18" charset="0"/>
              </a:rPr>
              <a:t>(2</a:t>
            </a:r>
            <a:r>
              <a:rPr lang="en-US" altLang="zh-CN" sz="3000" baseline="30000" dirty="0" smtClean="0">
                <a:latin typeface="Times New Roman" pitchFamily="18" charset="0"/>
              </a:rPr>
              <a:t>p</a:t>
            </a:r>
            <a:r>
              <a:rPr lang="en-US" altLang="zh-CN" sz="3000" dirty="0" smtClean="0">
                <a:latin typeface="Times New Roman" pitchFamily="18" charset="0"/>
              </a:rPr>
              <a:t>-1,2</a:t>
            </a:r>
            <a:r>
              <a:rPr lang="en-US" altLang="zh-CN" sz="3000" baseline="30000" dirty="0" smtClean="0">
                <a:latin typeface="Times New Roman" pitchFamily="18" charset="0"/>
              </a:rPr>
              <a:t>q</a:t>
            </a:r>
            <a:r>
              <a:rPr lang="en-US" altLang="zh-CN" sz="3000" dirty="0" smtClean="0">
                <a:latin typeface="Times New Roman" pitchFamily="18" charset="0"/>
              </a:rPr>
              <a:t>-1)=d</a:t>
            </a:r>
            <a:r>
              <a:rPr lang="en-US" altLang="zh-CN" sz="3000" dirty="0" smtClean="0">
                <a:latin typeface="宋体" pitchFamily="2" charset="-122"/>
              </a:rPr>
              <a:t>，</a:t>
            </a:r>
            <a:r>
              <a:rPr lang="zh-CN" altLang="en-US" sz="3000" dirty="0" smtClean="0">
                <a:latin typeface="宋体" pitchFamily="2" charset="-122"/>
              </a:rPr>
              <a:t>往证</a:t>
            </a:r>
            <a:r>
              <a:rPr lang="en-US" altLang="zh-CN" sz="3000" dirty="0" smtClean="0">
                <a:latin typeface="Times New Roman" pitchFamily="18" charset="0"/>
              </a:rPr>
              <a:t>d=1</a:t>
            </a:r>
            <a:r>
              <a:rPr lang="en-US" altLang="zh-CN" sz="3000" dirty="0" smtClean="0">
                <a:latin typeface="宋体" pitchFamily="2" charset="-122"/>
              </a:rPr>
              <a:t>。</a:t>
            </a:r>
            <a:r>
              <a:rPr lang="zh-CN" altLang="en-US" sz="3000" dirty="0" smtClean="0">
                <a:latin typeface="宋体" pitchFamily="2" charset="-122"/>
              </a:rPr>
              <a:t>不妨设</a:t>
            </a:r>
            <a:r>
              <a:rPr lang="zh-CN" altLang="en-US" sz="3000" dirty="0" smtClean="0">
                <a:latin typeface="Times New Roman" pitchFamily="18" charset="0"/>
              </a:rPr>
              <a:t> </a:t>
            </a:r>
            <a:r>
              <a:rPr lang="en-US" altLang="zh-CN" sz="3000" dirty="0" err="1" smtClean="0">
                <a:latin typeface="Times New Roman" pitchFamily="18" charset="0"/>
              </a:rPr>
              <a:t>p</a:t>
            </a:r>
            <a:r>
              <a:rPr lang="en-US" altLang="zh-CN" sz="3000" dirty="0" err="1" smtClean="0">
                <a:latin typeface="Times New Roman" pitchFamily="18" charset="0"/>
                <a:sym typeface="Symbol" pitchFamily="18" charset="2"/>
              </a:rPr>
              <a:t></a:t>
            </a:r>
            <a:r>
              <a:rPr lang="en-US" altLang="zh-CN" sz="3000" dirty="0" err="1" smtClean="0">
                <a:latin typeface="Times New Roman" pitchFamily="18" charset="0"/>
              </a:rPr>
              <a:t>q</a:t>
            </a:r>
            <a:r>
              <a:rPr lang="en-US" altLang="zh-CN" sz="3000" dirty="0" smtClean="0">
                <a:latin typeface="宋体" pitchFamily="2" charset="-122"/>
              </a:rPr>
              <a:t>，</a:t>
            </a:r>
            <a:r>
              <a:rPr lang="zh-CN" altLang="en-US" sz="3000" dirty="0" smtClean="0">
                <a:latin typeface="宋体" pitchFamily="2" charset="-122"/>
              </a:rPr>
              <a:t>辗转相除得</a:t>
            </a:r>
            <a:r>
              <a:rPr lang="zh-CN" altLang="en-US" sz="3000" dirty="0" smtClean="0">
                <a:latin typeface="Times New Roman" pitchFamily="18" charset="0"/>
              </a:rPr>
              <a:t> </a:t>
            </a:r>
            <a:r>
              <a:rPr lang="en-US" altLang="zh-CN" sz="3000" dirty="0" smtClean="0">
                <a:latin typeface="Times New Roman" pitchFamily="18" charset="0"/>
              </a:rPr>
              <a:t>p=ql</a:t>
            </a:r>
            <a:r>
              <a:rPr lang="en-US" altLang="zh-CN" sz="3000" baseline="-30000" dirty="0" smtClean="0">
                <a:latin typeface="Times New Roman" pitchFamily="18" charset="0"/>
              </a:rPr>
              <a:t>1</a:t>
            </a:r>
            <a:r>
              <a:rPr lang="en-US" altLang="zh-CN" sz="3000" dirty="0" smtClean="0">
                <a:latin typeface="Times New Roman" pitchFamily="18" charset="0"/>
              </a:rPr>
              <a:t>+r</a:t>
            </a:r>
            <a:r>
              <a:rPr lang="en-US" altLang="zh-CN" sz="3000" baseline="-30000" dirty="0" smtClean="0">
                <a:latin typeface="Times New Roman" pitchFamily="18" charset="0"/>
              </a:rPr>
              <a:t>1</a:t>
            </a:r>
            <a:r>
              <a:rPr lang="en-US" altLang="zh-CN" sz="3000" dirty="0" smtClean="0">
                <a:latin typeface="宋体" pitchFamily="2" charset="-122"/>
              </a:rPr>
              <a:t>，</a:t>
            </a:r>
            <a:r>
              <a:rPr lang="en-US" altLang="zh-CN" sz="3000" dirty="0" smtClean="0">
                <a:latin typeface="Times New Roman" pitchFamily="18" charset="0"/>
              </a:rPr>
              <a:t>q=r</a:t>
            </a:r>
            <a:r>
              <a:rPr lang="en-US" altLang="zh-CN" sz="3000" baseline="-30000" dirty="0" smtClean="0">
                <a:latin typeface="Times New Roman" pitchFamily="18" charset="0"/>
              </a:rPr>
              <a:t>1</a:t>
            </a:r>
            <a:r>
              <a:rPr lang="en-US" altLang="zh-CN" sz="3000" dirty="0" smtClean="0">
                <a:latin typeface="Times New Roman" pitchFamily="18" charset="0"/>
              </a:rPr>
              <a:t>l</a:t>
            </a:r>
            <a:r>
              <a:rPr lang="en-US" altLang="zh-CN" sz="3000" baseline="-30000" dirty="0" smtClean="0">
                <a:latin typeface="Times New Roman" pitchFamily="18" charset="0"/>
              </a:rPr>
              <a:t>2</a:t>
            </a:r>
            <a:r>
              <a:rPr lang="en-US" altLang="zh-CN" sz="3000" dirty="0" smtClean="0">
                <a:latin typeface="Times New Roman" pitchFamily="18" charset="0"/>
              </a:rPr>
              <a:t>+r</a:t>
            </a:r>
            <a:r>
              <a:rPr lang="en-US" altLang="zh-CN" sz="3000" baseline="-30000" dirty="0" smtClean="0">
                <a:latin typeface="Times New Roman" pitchFamily="18" charset="0"/>
              </a:rPr>
              <a:t>2</a:t>
            </a:r>
            <a:r>
              <a:rPr lang="en-US" altLang="zh-CN" sz="3000" dirty="0" smtClean="0">
                <a:latin typeface="宋体" pitchFamily="2" charset="-122"/>
              </a:rPr>
              <a:t>,</a:t>
            </a:r>
            <a:r>
              <a:rPr lang="en-US" altLang="zh-CN" sz="3000" dirty="0" smtClean="0">
                <a:latin typeface="Times New Roman" pitchFamily="18" charset="0"/>
              </a:rPr>
              <a:t>…</a:t>
            </a:r>
            <a:r>
              <a:rPr lang="en-US" altLang="zh-CN" sz="3000" dirty="0" smtClean="0">
                <a:latin typeface="宋体" pitchFamily="2" charset="-122"/>
              </a:rPr>
              <a:t>，      </a:t>
            </a:r>
            <a:r>
              <a:rPr lang="en-US" altLang="zh-CN" sz="3000" dirty="0" smtClean="0">
                <a:latin typeface="Times New Roman" pitchFamily="18" charset="0"/>
              </a:rPr>
              <a:t>r</a:t>
            </a:r>
            <a:r>
              <a:rPr lang="en-US" altLang="zh-CN" sz="3000" baseline="-30000" dirty="0" smtClean="0">
                <a:latin typeface="Times New Roman" pitchFamily="18" charset="0"/>
              </a:rPr>
              <a:t>n-2</a:t>
            </a:r>
            <a:r>
              <a:rPr lang="en-US" altLang="zh-CN" sz="3000" dirty="0" smtClean="0">
                <a:latin typeface="Times New Roman" pitchFamily="18" charset="0"/>
              </a:rPr>
              <a:t>=r</a:t>
            </a:r>
            <a:r>
              <a:rPr lang="en-US" altLang="zh-CN" sz="3000" baseline="-30000" dirty="0" smtClean="0">
                <a:latin typeface="Times New Roman" pitchFamily="18" charset="0"/>
              </a:rPr>
              <a:t>n-1</a:t>
            </a:r>
            <a:r>
              <a:rPr lang="en-US" altLang="zh-CN" sz="3000" dirty="0" smtClean="0">
                <a:latin typeface="Times New Roman" pitchFamily="18" charset="0"/>
              </a:rPr>
              <a:t>l</a:t>
            </a:r>
            <a:r>
              <a:rPr lang="en-US" altLang="zh-CN" sz="3000" baseline="-30000" dirty="0" smtClean="0">
                <a:latin typeface="Times New Roman" pitchFamily="18" charset="0"/>
              </a:rPr>
              <a:t>n</a:t>
            </a:r>
            <a:r>
              <a:rPr lang="en-US" altLang="zh-CN" sz="3000" dirty="0" smtClean="0">
                <a:latin typeface="Times New Roman" pitchFamily="18" charset="0"/>
              </a:rPr>
              <a:t>+r</a:t>
            </a:r>
            <a:r>
              <a:rPr lang="en-US" altLang="zh-CN" sz="3000" baseline="-30000" dirty="0" smtClean="0">
                <a:latin typeface="Times New Roman" pitchFamily="18" charset="0"/>
              </a:rPr>
              <a:t>n</a:t>
            </a:r>
            <a:r>
              <a:rPr lang="en-US" altLang="zh-CN" sz="3000" dirty="0" smtClean="0">
                <a:latin typeface="宋体" pitchFamily="2" charset="-122"/>
              </a:rPr>
              <a:t>，</a:t>
            </a:r>
            <a:r>
              <a:rPr lang="en-US" altLang="zh-CN" sz="3000" dirty="0" smtClean="0">
                <a:latin typeface="Times New Roman" pitchFamily="18" charset="0"/>
              </a:rPr>
              <a:t>r</a:t>
            </a:r>
            <a:r>
              <a:rPr lang="en-US" altLang="zh-CN" sz="3000" baseline="-30000" dirty="0" smtClean="0">
                <a:latin typeface="Times New Roman" pitchFamily="18" charset="0"/>
              </a:rPr>
              <a:t>n-1</a:t>
            </a:r>
            <a:r>
              <a:rPr lang="en-US" altLang="zh-CN" sz="3000" dirty="0" smtClean="0">
                <a:latin typeface="Times New Roman" pitchFamily="18" charset="0"/>
              </a:rPr>
              <a:t>=r</a:t>
            </a:r>
            <a:r>
              <a:rPr lang="en-US" altLang="zh-CN" sz="3000" baseline="-30000" dirty="0" smtClean="0">
                <a:latin typeface="Times New Roman" pitchFamily="18" charset="0"/>
              </a:rPr>
              <a:t>n</a:t>
            </a:r>
            <a:r>
              <a:rPr lang="en-US" altLang="zh-CN" sz="3000" dirty="0" smtClean="0">
                <a:latin typeface="Times New Roman" pitchFamily="18" charset="0"/>
              </a:rPr>
              <a:t>l</a:t>
            </a:r>
            <a:r>
              <a:rPr lang="en-US" altLang="zh-CN" sz="3000" baseline="-30000" dirty="0" smtClean="0">
                <a:latin typeface="Times New Roman" pitchFamily="18" charset="0"/>
              </a:rPr>
              <a:t>n+1</a:t>
            </a:r>
            <a:r>
              <a:rPr lang="en-US" altLang="zh-CN" sz="3000" dirty="0" smtClean="0">
                <a:latin typeface="宋体" pitchFamily="2" charset="-122"/>
              </a:rPr>
              <a:t>。</a:t>
            </a:r>
            <a:r>
              <a:rPr lang="zh-CN" altLang="en-US" sz="3000" dirty="0" smtClean="0">
                <a:latin typeface="宋体" pitchFamily="2" charset="-122"/>
              </a:rPr>
              <a:t>由于</a:t>
            </a:r>
            <a:r>
              <a:rPr lang="zh-CN" altLang="en-US" sz="3000" dirty="0" smtClean="0">
                <a:latin typeface="Times New Roman" pitchFamily="18" charset="0"/>
              </a:rPr>
              <a:t>(</a:t>
            </a:r>
            <a:r>
              <a:rPr lang="en-US" altLang="zh-CN" sz="3000" dirty="0" err="1" smtClean="0">
                <a:latin typeface="Times New Roman" pitchFamily="18" charset="0"/>
              </a:rPr>
              <a:t>p,q</a:t>
            </a:r>
            <a:r>
              <a:rPr lang="en-US" altLang="zh-CN" sz="3000" dirty="0" smtClean="0">
                <a:latin typeface="Times New Roman" pitchFamily="18" charset="0"/>
              </a:rPr>
              <a:t>)=1</a:t>
            </a:r>
            <a:r>
              <a:rPr lang="en-US" altLang="zh-CN" sz="3000" dirty="0" smtClean="0">
                <a:latin typeface="宋体" pitchFamily="2" charset="-122"/>
              </a:rPr>
              <a:t>，</a:t>
            </a:r>
            <a:r>
              <a:rPr lang="zh-CN" altLang="en-US" sz="3000" dirty="0" smtClean="0">
                <a:latin typeface="宋体" pitchFamily="2" charset="-122"/>
              </a:rPr>
              <a:t>故</a:t>
            </a:r>
            <a:r>
              <a:rPr lang="en-US" altLang="zh-CN" sz="3000" dirty="0" err="1" smtClean="0">
                <a:latin typeface="Times New Roman" pitchFamily="18" charset="0"/>
              </a:rPr>
              <a:t>r</a:t>
            </a:r>
            <a:r>
              <a:rPr lang="en-US" altLang="zh-CN" sz="3000" baseline="-30000" dirty="0" err="1" smtClean="0">
                <a:latin typeface="Times New Roman" pitchFamily="18" charset="0"/>
              </a:rPr>
              <a:t>n</a:t>
            </a:r>
            <a:r>
              <a:rPr lang="en-US" altLang="zh-CN" sz="3000" dirty="0" smtClean="0">
                <a:latin typeface="Times New Roman" pitchFamily="18" charset="0"/>
              </a:rPr>
              <a:t>=1</a:t>
            </a:r>
            <a:r>
              <a:rPr lang="en-US" altLang="zh-CN" sz="3000" dirty="0" smtClean="0">
                <a:latin typeface="宋体" pitchFamily="2" charset="-122"/>
              </a:rPr>
              <a:t>。</a:t>
            </a:r>
            <a:endParaRPr lang="zh-CN" altLang="en-US" sz="3000" dirty="0" smtClean="0">
              <a:latin typeface="Times New Roman" pitchFamily="18" charset="0"/>
            </a:endParaRPr>
          </a:p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>
                <a:solidFill>
                  <a:srgbClr val="FFFF66"/>
                </a:solidFill>
                <a:latin typeface="Times New Roman" pitchFamily="18" charset="0"/>
              </a:rPr>
              <a:t> 2</a:t>
            </a:r>
            <a:r>
              <a:rPr lang="en-US" altLang="zh-CN" sz="3000" baseline="30000" dirty="0" smtClean="0">
                <a:solidFill>
                  <a:srgbClr val="FFFF66"/>
                </a:solidFill>
                <a:latin typeface="Times New Roman" pitchFamily="18" charset="0"/>
              </a:rPr>
              <a:t>p</a:t>
            </a:r>
            <a:r>
              <a:rPr lang="en-US" altLang="zh-CN" sz="3000" dirty="0" smtClean="0">
                <a:solidFill>
                  <a:srgbClr val="FFFF66"/>
                </a:solidFill>
                <a:latin typeface="Times New Roman" pitchFamily="18" charset="0"/>
              </a:rPr>
              <a:t>-1</a:t>
            </a:r>
            <a:r>
              <a:rPr lang="en-US" altLang="zh-CN" sz="3000" dirty="0" smtClean="0">
                <a:latin typeface="Times New Roman" pitchFamily="18" charset="0"/>
              </a:rPr>
              <a:t>=2</a:t>
            </a:r>
            <a:r>
              <a:rPr lang="en-US" altLang="zh-CN" sz="3000" baseline="30000" dirty="0" smtClean="0">
                <a:latin typeface="Times New Roman" pitchFamily="18" charset="0"/>
              </a:rPr>
              <a:t>ql1+r1</a:t>
            </a:r>
            <a:r>
              <a:rPr lang="en-US" altLang="zh-CN" sz="3000" dirty="0" smtClean="0">
                <a:latin typeface="Times New Roman" pitchFamily="18" charset="0"/>
              </a:rPr>
              <a:t>-1 =2</a:t>
            </a:r>
            <a:r>
              <a:rPr lang="en-US" altLang="zh-CN" sz="3000" baseline="30000" dirty="0" smtClean="0">
                <a:latin typeface="Times New Roman" pitchFamily="18" charset="0"/>
              </a:rPr>
              <a:t>r1</a:t>
            </a:r>
            <a:r>
              <a:rPr lang="en-US" altLang="zh-CN" sz="3000" dirty="0" smtClean="0">
                <a:latin typeface="Times New Roman" pitchFamily="18" charset="0"/>
              </a:rPr>
              <a:t>(2</a:t>
            </a:r>
            <a:r>
              <a:rPr lang="en-US" altLang="zh-CN" sz="3000" baseline="30000" dirty="0" smtClean="0">
                <a:latin typeface="Times New Roman" pitchFamily="18" charset="0"/>
              </a:rPr>
              <a:t>ql1</a:t>
            </a:r>
            <a:r>
              <a:rPr lang="en-US" altLang="zh-CN" sz="3000" dirty="0" smtClean="0">
                <a:latin typeface="Times New Roman" pitchFamily="18" charset="0"/>
              </a:rPr>
              <a:t>-1)+2</a:t>
            </a:r>
            <a:r>
              <a:rPr lang="en-US" altLang="zh-CN" sz="3000" baseline="30000" dirty="0" smtClean="0">
                <a:latin typeface="Times New Roman" pitchFamily="18" charset="0"/>
              </a:rPr>
              <a:t>r1</a:t>
            </a:r>
            <a:r>
              <a:rPr lang="en-US" altLang="zh-CN" sz="3000" dirty="0" smtClean="0">
                <a:latin typeface="Times New Roman" pitchFamily="18" charset="0"/>
              </a:rPr>
              <a:t>-1 =</a:t>
            </a:r>
            <a:r>
              <a:rPr lang="en-US" altLang="zh-CN" sz="3000" dirty="0" smtClean="0">
                <a:solidFill>
                  <a:srgbClr val="FFFF66"/>
                </a:solidFill>
                <a:latin typeface="Times New Roman" pitchFamily="18" charset="0"/>
              </a:rPr>
              <a:t>(</a:t>
            </a:r>
            <a:r>
              <a:rPr lang="en-US" altLang="zh-CN" sz="3000" dirty="0" smtClean="0">
                <a:solidFill>
                  <a:srgbClr val="FFFF00"/>
                </a:solidFill>
                <a:latin typeface="Times New Roman" pitchFamily="18" charset="0"/>
              </a:rPr>
              <a:t>2</a:t>
            </a:r>
            <a:r>
              <a:rPr lang="en-US" altLang="zh-CN" sz="3000" baseline="30000" dirty="0" smtClean="0">
                <a:solidFill>
                  <a:srgbClr val="FFFF00"/>
                </a:solidFill>
                <a:latin typeface="Times New Roman" pitchFamily="18" charset="0"/>
              </a:rPr>
              <a:t>q</a:t>
            </a:r>
            <a:r>
              <a:rPr lang="en-US" altLang="zh-CN" sz="3000" dirty="0" smtClean="0">
                <a:solidFill>
                  <a:srgbClr val="FFFF00"/>
                </a:solidFill>
                <a:latin typeface="Times New Roman" pitchFamily="18" charset="0"/>
              </a:rPr>
              <a:t>-1</a:t>
            </a:r>
            <a:r>
              <a:rPr lang="en-US" altLang="zh-CN" sz="3000" dirty="0" smtClean="0">
                <a:solidFill>
                  <a:srgbClr val="FFFF66"/>
                </a:solidFill>
                <a:latin typeface="Times New Roman" pitchFamily="18" charset="0"/>
              </a:rPr>
              <a:t>)</a:t>
            </a:r>
            <a:r>
              <a:rPr lang="en-US" altLang="zh-CN" sz="3000" dirty="0" smtClean="0">
                <a:latin typeface="Times New Roman" pitchFamily="18" charset="0"/>
              </a:rPr>
              <a:t>N</a:t>
            </a:r>
            <a:r>
              <a:rPr lang="en-US" altLang="zh-CN" sz="3000" dirty="0" smtClean="0">
                <a:solidFill>
                  <a:srgbClr val="FFFF66"/>
                </a:solidFill>
                <a:latin typeface="Times New Roman" pitchFamily="18" charset="0"/>
              </a:rPr>
              <a:t>+</a:t>
            </a:r>
            <a:r>
              <a:rPr lang="en-US" altLang="zh-CN" sz="3000" dirty="0" smtClean="0">
                <a:solidFill>
                  <a:srgbClr val="FFFF00"/>
                </a:solidFill>
                <a:latin typeface="Times New Roman" pitchFamily="18" charset="0"/>
              </a:rPr>
              <a:t>(2</a:t>
            </a:r>
            <a:r>
              <a:rPr lang="en-US" altLang="zh-CN" sz="3000" baseline="30000" dirty="0" smtClean="0">
                <a:solidFill>
                  <a:srgbClr val="FFFF00"/>
                </a:solidFill>
                <a:latin typeface="Times New Roman" pitchFamily="18" charset="0"/>
              </a:rPr>
              <a:t>r1</a:t>
            </a:r>
            <a:r>
              <a:rPr lang="en-US" altLang="zh-CN" sz="3000" dirty="0" smtClean="0">
                <a:solidFill>
                  <a:srgbClr val="FFFF00"/>
                </a:solidFill>
                <a:latin typeface="Times New Roman" pitchFamily="18" charset="0"/>
              </a:rPr>
              <a:t>-1</a:t>
            </a:r>
            <a:r>
              <a:rPr lang="en-US" altLang="zh-CN" sz="3000" dirty="0" smtClean="0">
                <a:solidFill>
                  <a:srgbClr val="FFFF66"/>
                </a:solidFill>
                <a:latin typeface="Times New Roman" pitchFamily="18" charset="0"/>
              </a:rPr>
              <a:t>)</a:t>
            </a:r>
            <a:r>
              <a:rPr lang="en-US" altLang="zh-CN" sz="3000" dirty="0" smtClean="0">
                <a:latin typeface="宋体" pitchFamily="2" charset="-122"/>
              </a:rPr>
              <a:t>，</a:t>
            </a:r>
            <a:r>
              <a:rPr lang="zh-CN" altLang="en-US" sz="3000" dirty="0" smtClean="0">
                <a:latin typeface="宋体" pitchFamily="2" charset="-122"/>
              </a:rPr>
              <a:t>故，</a:t>
            </a:r>
            <a:r>
              <a:rPr lang="zh-CN" altLang="en-US" sz="3000" dirty="0" smtClean="0">
                <a:latin typeface="Times New Roman" pitchFamily="18" charset="0"/>
              </a:rPr>
              <a:t>(2</a:t>
            </a:r>
            <a:r>
              <a:rPr lang="en-US" altLang="zh-CN" sz="3000" baseline="30000" dirty="0" smtClean="0">
                <a:latin typeface="Times New Roman" pitchFamily="18" charset="0"/>
              </a:rPr>
              <a:t>q</a:t>
            </a:r>
            <a:r>
              <a:rPr lang="en-US" altLang="zh-CN" sz="3000" dirty="0" smtClean="0">
                <a:latin typeface="Times New Roman" pitchFamily="18" charset="0"/>
              </a:rPr>
              <a:t>-1,2</a:t>
            </a:r>
            <a:r>
              <a:rPr lang="en-US" altLang="zh-CN" sz="3000" baseline="30000" dirty="0" smtClean="0">
                <a:latin typeface="Times New Roman" pitchFamily="18" charset="0"/>
              </a:rPr>
              <a:t>r1</a:t>
            </a:r>
            <a:r>
              <a:rPr lang="en-US" altLang="zh-CN" sz="3000" dirty="0" smtClean="0">
                <a:latin typeface="Times New Roman" pitchFamily="18" charset="0"/>
              </a:rPr>
              <a:t>-1)=d</a:t>
            </a:r>
            <a:r>
              <a:rPr lang="en-US" altLang="zh-CN" sz="3000" dirty="0" smtClean="0">
                <a:latin typeface="宋体" pitchFamily="2" charset="-122"/>
              </a:rPr>
              <a:t>。</a:t>
            </a:r>
            <a:r>
              <a:rPr lang="zh-CN" altLang="en-US" sz="3000" dirty="0" smtClean="0">
                <a:latin typeface="宋体" pitchFamily="2" charset="-122"/>
              </a:rPr>
              <a:t>同理推得</a:t>
            </a:r>
          </a:p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>
                <a:latin typeface="Times New Roman" pitchFamily="18" charset="0"/>
              </a:rPr>
              <a:t> </a:t>
            </a:r>
            <a:r>
              <a:rPr lang="en-US" altLang="zh-CN" sz="3000" dirty="0" smtClean="0">
                <a:latin typeface="Times New Roman" pitchFamily="18" charset="0"/>
              </a:rPr>
              <a:t>d=(2</a:t>
            </a:r>
            <a:r>
              <a:rPr lang="en-US" altLang="zh-CN" sz="3000" baseline="30000" dirty="0" smtClean="0">
                <a:latin typeface="Times New Roman" pitchFamily="18" charset="0"/>
              </a:rPr>
              <a:t>r1</a:t>
            </a:r>
            <a:r>
              <a:rPr lang="en-US" altLang="zh-CN" sz="3000" dirty="0" smtClean="0">
                <a:latin typeface="Times New Roman" pitchFamily="18" charset="0"/>
              </a:rPr>
              <a:t>-1,2</a:t>
            </a:r>
            <a:r>
              <a:rPr lang="en-US" altLang="zh-CN" sz="3000" baseline="30000" dirty="0" smtClean="0">
                <a:latin typeface="Times New Roman" pitchFamily="18" charset="0"/>
              </a:rPr>
              <a:t>r2</a:t>
            </a:r>
            <a:r>
              <a:rPr lang="en-US" altLang="zh-CN" sz="3000" dirty="0" smtClean="0">
                <a:latin typeface="Times New Roman" pitchFamily="18" charset="0"/>
              </a:rPr>
              <a:t>-1)= … =                                           </a:t>
            </a:r>
            <a:r>
              <a:rPr lang="en-US" altLang="zh-CN" sz="3000" dirty="0" smtClean="0">
                <a:latin typeface="宋体" pitchFamily="2" charset="-122"/>
              </a:rPr>
              <a:t>。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endParaRPr lang="zh-CN" altLang="en-US" dirty="0" smtClean="0">
              <a:latin typeface="Times New Roman" pitchFamily="18" charset="0"/>
            </a:endParaRPr>
          </a:p>
        </p:txBody>
      </p:sp>
      <p:graphicFrame>
        <p:nvGraphicFramePr>
          <p:cNvPr id="3277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27997"/>
              </p:ext>
            </p:extLst>
          </p:nvPr>
        </p:nvGraphicFramePr>
        <p:xfrm>
          <a:off x="3643222" y="5620884"/>
          <a:ext cx="38862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3" name="Equation" r:id="rId3" imgW="1244600" imgH="228600" progId="Equation.DSMT4">
                  <p:embed/>
                </p:oleObj>
              </mc:Choice>
              <mc:Fallback>
                <p:oleObj name="Equation" r:id="rId3" imgW="12446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222" y="5620884"/>
                        <a:ext cx="38862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6350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A996A-08BB-4328-ACAE-F1CFBB5EBFAD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643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例5.2.</a:t>
            </a:r>
            <a:r>
              <a:rPr lang="en-US" altLang="zh-CN" sz="4000" dirty="0" smtClean="0">
                <a:latin typeface="+mj-ea"/>
              </a:rPr>
              <a:t>3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例5.2.4</a:t>
            </a:r>
            <a:endParaRPr lang="en-US" altLang="zh-CN" sz="4000" dirty="0" smtClean="0">
              <a:latin typeface="+mj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77796"/>
            <a:ext cx="8763000" cy="53340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若(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dirty="0" smtClean="0">
                <a:latin typeface="Times New Roman" panose="02020603050405020304" pitchFamily="18" charset="0"/>
              </a:rPr>
              <a:t>) = 1，1 </a:t>
            </a:r>
            <a:r>
              <a:rPr lang="zh-CN" altLang="en-US" dirty="0" smtClean="0">
                <a:latin typeface="Times New Roman" panose="02020603050405020304" pitchFamily="18" charset="0"/>
              </a:rPr>
              <a:t>≤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≤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</a:rPr>
              <a:t>n，1 </a:t>
            </a:r>
            <a:r>
              <a:rPr lang="zh-CN" altLang="en-US" dirty="0" smtClean="0">
                <a:latin typeface="Times New Roman" panose="02020603050405020304" pitchFamily="18" charset="0"/>
              </a:rPr>
              <a:t>≤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</a:rPr>
              <a:t>j </a:t>
            </a:r>
            <a:r>
              <a:rPr lang="zh-CN" altLang="en-US" dirty="0" smtClean="0">
                <a:latin typeface="Times New Roman" panose="02020603050405020304" pitchFamily="18" charset="0"/>
              </a:rPr>
              <a:t>≤ </a:t>
            </a:r>
            <a:r>
              <a:rPr lang="en-US" altLang="zh-CN" dirty="0" smtClean="0">
                <a:latin typeface="Times New Roman" panose="02020603050405020304" pitchFamily="18" charset="0"/>
              </a:rPr>
              <a:t>m，</a:t>
            </a:r>
            <a:r>
              <a:rPr lang="zh-CN" altLang="en-US" dirty="0" smtClean="0">
                <a:latin typeface="Times New Roman" panose="02020603050405020304" pitchFamily="18" charset="0"/>
              </a:rPr>
              <a:t>则 (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…a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</a:rPr>
              <a:t>,b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b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…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</a:rPr>
              <a:t>)=1。</a:t>
            </a:r>
            <a:r>
              <a:rPr lang="zh-CN" altLang="en-US" dirty="0" smtClean="0">
                <a:latin typeface="Times New Roman" panose="02020603050405020304" pitchFamily="18" charset="0"/>
              </a:rPr>
              <a:t>特别当(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a,b</a:t>
            </a:r>
            <a:r>
              <a:rPr lang="en-US" altLang="zh-CN" dirty="0" smtClean="0">
                <a:latin typeface="Times New Roman" panose="02020603050405020304" pitchFamily="18" charset="0"/>
              </a:rPr>
              <a:t>) = 1</a:t>
            </a:r>
            <a:r>
              <a:rPr lang="zh-CN" altLang="en-US" dirty="0" smtClean="0">
                <a:latin typeface="Times New Roman" panose="02020603050405020304" pitchFamily="18" charset="0"/>
              </a:rPr>
              <a:t>时，(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,b</a:t>
            </a:r>
            <a:r>
              <a:rPr lang="en-US" altLang="zh-CN" baseline="30000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</a:rPr>
              <a:t>) = 1，n, m</a:t>
            </a:r>
            <a:r>
              <a:rPr lang="zh-CN" altLang="en-US" dirty="0" smtClean="0">
                <a:latin typeface="Times New Roman" panose="02020603050405020304" pitchFamily="18" charset="0"/>
              </a:rPr>
              <a:t>为任意正整数。</a:t>
            </a: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</a:rPr>
              <a:t>证明：</a:t>
            </a:r>
            <a:r>
              <a:rPr lang="zh-CN" altLang="en-US" dirty="0" smtClean="0">
                <a:latin typeface="宋体" panose="02010600030101010101" pitchFamily="2" charset="-122"/>
              </a:rPr>
              <a:t>由</a:t>
            </a:r>
            <a:r>
              <a:rPr lang="zh-CN" altLang="en-US" dirty="0" smtClean="0">
                <a:latin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,b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dirty="0" smtClean="0">
                <a:latin typeface="Times New Roman" panose="02020603050405020304" pitchFamily="18" charset="0"/>
              </a:rPr>
              <a:t>)=1</a:t>
            </a:r>
            <a:r>
              <a:rPr lang="en-US" altLang="zh-CN" dirty="0" smtClean="0">
                <a:latin typeface="宋体" panose="02010600030101010101" pitchFamily="2" charset="-122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</a:rPr>
              <a:t> 1 </a:t>
            </a:r>
            <a:r>
              <a:rPr lang="zh-CN" altLang="en-US" dirty="0" smtClean="0">
                <a:latin typeface="Times New Roman" panose="02020603050405020304" pitchFamily="18" charset="0"/>
              </a:rPr>
              <a:t>≤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</a:rPr>
              <a:t>j </a:t>
            </a:r>
            <a:r>
              <a:rPr lang="zh-CN" altLang="en-US" dirty="0" smtClean="0">
                <a:latin typeface="Times New Roman" panose="02020603050405020304" pitchFamily="18" charset="0"/>
              </a:rPr>
              <a:t>≤ </a:t>
            </a:r>
            <a:r>
              <a:rPr lang="en-US" altLang="zh-CN" dirty="0" smtClean="0">
                <a:latin typeface="Times New Roman" panose="02020603050405020304" pitchFamily="18" charset="0"/>
              </a:rPr>
              <a:t>m </a:t>
            </a:r>
            <a:r>
              <a:rPr lang="en-US" altLang="zh-CN" dirty="0" smtClean="0">
                <a:latin typeface="宋体" panose="02010600030101010101" pitchFamily="2" charset="-122"/>
              </a:rPr>
              <a:t>，</a:t>
            </a:r>
            <a:r>
              <a:rPr lang="zh-CN" altLang="en-US" dirty="0" smtClean="0">
                <a:latin typeface="宋体" panose="02010600030101010101" pitchFamily="2" charset="-122"/>
              </a:rPr>
              <a:t>得</a:t>
            </a: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, b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b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…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宋体" panose="02010600030101010101" pitchFamily="2" charset="-122"/>
              </a:rPr>
              <a:t>)</a:t>
            </a:r>
            <a:r>
              <a:rPr lang="en-US" altLang="zh-CN" dirty="0" smtClean="0">
                <a:latin typeface="Times New Roman" panose="02020603050405020304" pitchFamily="18" charset="0"/>
              </a:rPr>
              <a:t>=1</a:t>
            </a:r>
            <a:r>
              <a:rPr lang="en-US" altLang="zh-CN" dirty="0" smtClean="0">
                <a:latin typeface="宋体" panose="02010600030101010101" pitchFamily="2" charset="-122"/>
              </a:rPr>
              <a:t>， </a:t>
            </a:r>
            <a:r>
              <a:rPr lang="en-US" altLang="zh-CN" dirty="0" smtClean="0">
                <a:latin typeface="Times New Roman" panose="02020603050405020304" pitchFamily="18" charset="0"/>
              </a:rPr>
              <a:t>1 </a:t>
            </a:r>
            <a:r>
              <a:rPr lang="zh-CN" altLang="en-US" dirty="0" smtClean="0">
                <a:latin typeface="Times New Roman" panose="02020603050405020304" pitchFamily="18" charset="0"/>
              </a:rPr>
              <a:t>≤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≤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</a:rPr>
              <a:t>n </a:t>
            </a:r>
            <a:r>
              <a:rPr lang="en-US" altLang="zh-CN" dirty="0" smtClean="0">
                <a:latin typeface="宋体" panose="02010600030101010101" pitchFamily="2" charset="-122"/>
              </a:rPr>
              <a:t>，</a:t>
            </a:r>
            <a:r>
              <a:rPr lang="zh-CN" altLang="en-US" dirty="0" smtClean="0">
                <a:latin typeface="宋体" panose="02010600030101010101" pitchFamily="2" charset="-122"/>
              </a:rPr>
              <a:t>进而</a:t>
            </a:r>
            <a:r>
              <a:rPr lang="zh-CN" altLang="en-US" dirty="0" smtClean="0">
                <a:latin typeface="Times New Roman" panose="02020603050405020304" pitchFamily="18" charset="0"/>
              </a:rPr>
              <a:t>(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…a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</a:rPr>
              <a:t>,b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b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…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</a:rPr>
              <a:t>) = 1</a:t>
            </a:r>
            <a:r>
              <a:rPr lang="en-US" altLang="zh-CN" dirty="0" smtClean="0">
                <a:latin typeface="宋体" panose="02010600030101010101" pitchFamily="2" charset="-122"/>
              </a:rPr>
              <a:t>。</a:t>
            </a:r>
            <a:r>
              <a:rPr lang="zh-CN" altLang="en-US" dirty="0" smtClean="0">
                <a:latin typeface="宋体" panose="02010600030101010101" pitchFamily="2" charset="-122"/>
              </a:rPr>
              <a:t>取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=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dirty="0" err="1" smtClean="0">
                <a:latin typeface="宋体" panose="02010600030101010101" pitchFamily="2" charset="-122"/>
              </a:rPr>
              <a:t>，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dirty="0" smtClean="0">
                <a:latin typeface="Times New Roman" panose="02020603050405020304" pitchFamily="18" charset="0"/>
              </a:rPr>
              <a:t>=b</a:t>
            </a:r>
            <a:r>
              <a:rPr lang="en-US" altLang="zh-CN" dirty="0" smtClean="0">
                <a:latin typeface="宋体" panose="02010600030101010101" pitchFamily="2" charset="-122"/>
              </a:rPr>
              <a:t>，</a:t>
            </a:r>
            <a:r>
              <a:rPr lang="zh-CN" altLang="en-US" dirty="0" smtClean="0">
                <a:latin typeface="宋体" panose="02010600030101010101" pitchFamily="2" charset="-122"/>
              </a:rPr>
              <a:t>则</a:t>
            </a: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（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,b</a:t>
            </a:r>
            <a:r>
              <a:rPr lang="en-US" altLang="zh-CN" baseline="30000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宋体" panose="02010600030101010101" pitchFamily="2" charset="-122"/>
              </a:rPr>
              <a:t>）</a:t>
            </a:r>
            <a:r>
              <a:rPr lang="en-US" altLang="zh-CN" dirty="0" smtClean="0">
                <a:latin typeface="Times New Roman" panose="02020603050405020304" pitchFamily="18" charset="0"/>
              </a:rPr>
              <a:t>=1</a:t>
            </a:r>
            <a:r>
              <a:rPr lang="en-US" altLang="zh-CN" dirty="0" smtClean="0">
                <a:latin typeface="宋体" panose="02010600030101010101" pitchFamily="2" charset="-122"/>
              </a:rPr>
              <a:t>。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endParaRPr lang="zh-CN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A996A-08BB-4328-ACAE-F1CFBB5EBFAD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例5.2.5 </a:t>
            </a:r>
            <a:endParaRPr lang="en-US" altLang="zh-CN" sz="4000" dirty="0" smtClean="0">
              <a:latin typeface="+mj-ea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872808"/>
            <a:ext cx="8763000" cy="507079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    </a:t>
            </a:r>
            <a:r>
              <a:rPr lang="zh-CN" altLang="en-US" dirty="0" smtClean="0">
                <a:latin typeface="Times New Roman" panose="02020603050405020304" pitchFamily="18" charset="0"/>
              </a:rPr>
              <a:t>设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a,b</a:t>
            </a:r>
            <a:r>
              <a:rPr lang="zh-CN" altLang="en-US" dirty="0" smtClean="0">
                <a:latin typeface="Times New Roman" panose="02020603050405020304" pitchFamily="18" charset="0"/>
              </a:rPr>
              <a:t>为大于1的自然数，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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</a:rPr>
              <a:t>且(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a,b</a:t>
            </a:r>
            <a:r>
              <a:rPr lang="en-US" altLang="zh-CN" dirty="0" smtClean="0">
                <a:latin typeface="Times New Roman" panose="02020603050405020304" pitchFamily="18" charset="0"/>
              </a:rPr>
              <a:t>)=1，</a:t>
            </a:r>
            <a:r>
              <a:rPr lang="zh-CN" altLang="en-US" dirty="0" smtClean="0">
                <a:latin typeface="Times New Roman" panose="02020603050405020304" pitchFamily="18" charset="0"/>
              </a:rPr>
              <a:t>则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log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是无理数。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</a:rPr>
              <a:t>证明</a:t>
            </a: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</a:rPr>
              <a:t>:</a:t>
            </a:r>
            <a:r>
              <a:rPr lang="zh-CN" altLang="en-US" dirty="0" smtClean="0">
                <a:latin typeface="宋体" panose="02010600030101010101" pitchFamily="2" charset="-122"/>
              </a:rPr>
              <a:t>反证法。若不然，假设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log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</a:rPr>
              <a:t>=p/q</a:t>
            </a:r>
            <a:r>
              <a:rPr lang="zh-CN" altLang="en-US" dirty="0" smtClean="0">
                <a:latin typeface="宋体" panose="02010600030101010101" pitchFamily="2" charset="-122"/>
              </a:rPr>
              <a:t>为有理数。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因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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宋体" panose="02010600030101010101" pitchFamily="2" charset="-122"/>
              </a:rPr>
              <a:t>，</a:t>
            </a:r>
            <a:r>
              <a:rPr lang="zh-CN" altLang="en-US" dirty="0" smtClean="0">
                <a:latin typeface="宋体" panose="02010600030101010101" pitchFamily="2" charset="-122"/>
              </a:rPr>
              <a:t>不妨设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dirty="0" err="1" smtClean="0">
                <a:latin typeface="宋体" panose="02010600030101010101" pitchFamily="2" charset="-122"/>
              </a:rPr>
              <a:t>，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q</a:t>
            </a:r>
            <a:r>
              <a:rPr lang="zh-CN" altLang="en-US" dirty="0" smtClean="0">
                <a:latin typeface="宋体" panose="02010600030101010101" pitchFamily="2" charset="-122"/>
              </a:rPr>
              <a:t>是正整数，且（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p,q</a:t>
            </a:r>
            <a:r>
              <a:rPr lang="en-US" altLang="zh-CN" dirty="0" smtClean="0">
                <a:latin typeface="宋体" panose="02010600030101010101" pitchFamily="2" charset="-122"/>
              </a:rPr>
              <a:t>）</a:t>
            </a:r>
            <a:r>
              <a:rPr lang="en-US" altLang="zh-CN" dirty="0" smtClean="0">
                <a:latin typeface="Times New Roman" panose="02020603050405020304" pitchFamily="18" charset="0"/>
              </a:rPr>
              <a:t>=1</a:t>
            </a:r>
            <a:r>
              <a:rPr lang="en-US" altLang="zh-CN" dirty="0" smtClean="0">
                <a:latin typeface="宋体" panose="02010600030101010101" pitchFamily="2" charset="-122"/>
              </a:rPr>
              <a:t>。</a:t>
            </a:r>
            <a:r>
              <a:rPr lang="zh-CN" altLang="en-US" dirty="0" smtClean="0">
                <a:latin typeface="宋体" panose="02010600030101010101" pitchFamily="2" charset="-122"/>
              </a:rPr>
              <a:t>从而得</a:t>
            </a: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baseline="30000" dirty="0" smtClean="0">
                <a:latin typeface="Times New Roman" panose="02020603050405020304" pitchFamily="18" charset="0"/>
              </a:rPr>
              <a:t>/q</a:t>
            </a:r>
            <a:r>
              <a:rPr lang="en-US" altLang="zh-CN" dirty="0" smtClean="0">
                <a:latin typeface="Times New Roman" panose="02020603050405020304" pitchFamily="18" charset="0"/>
              </a:rPr>
              <a:t>=b</a:t>
            </a:r>
            <a:r>
              <a:rPr lang="en-US" altLang="zh-CN" dirty="0" smtClean="0">
                <a:latin typeface="宋体" panose="02010600030101010101" pitchFamily="2" charset="-122"/>
              </a:rPr>
              <a:t>，</a:t>
            </a:r>
            <a:r>
              <a:rPr lang="zh-CN" altLang="en-US" dirty="0" smtClean="0">
                <a:latin typeface="宋体" panose="02010600030101010101" pitchFamily="2" charset="-122"/>
              </a:rPr>
              <a:t>即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</a:rPr>
              <a:t>=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baseline="30000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dirty="0" smtClean="0">
                <a:latin typeface="宋体" panose="02010600030101010101" pitchFamily="2" charset="-122"/>
              </a:rPr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因为</a:t>
            </a:r>
            <a:r>
              <a:rPr lang="zh-CN" altLang="en-US" dirty="0" smtClean="0">
                <a:latin typeface="Times New Roman" panose="02020603050405020304" pitchFamily="18" charset="0"/>
              </a:rPr>
              <a:t> (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a,b</a:t>
            </a:r>
            <a:r>
              <a:rPr lang="en-US" altLang="zh-CN" dirty="0" smtClean="0">
                <a:latin typeface="Times New Roman" panose="02020603050405020304" pitchFamily="18" charset="0"/>
              </a:rPr>
              <a:t>)=1</a:t>
            </a:r>
            <a:r>
              <a:rPr lang="en-US" altLang="zh-CN" dirty="0" smtClean="0">
                <a:latin typeface="宋体" panose="02010600030101010101" pitchFamily="2" charset="-122"/>
              </a:rPr>
              <a:t>，</a:t>
            </a:r>
            <a:r>
              <a:rPr lang="zh-CN" altLang="en-US" dirty="0" smtClean="0">
                <a:latin typeface="宋体" panose="02010600030101010101" pitchFamily="2" charset="-122"/>
              </a:rPr>
              <a:t>由上例</a:t>
            </a:r>
            <a:r>
              <a:rPr lang="zh-CN" altLang="en-US" dirty="0" smtClean="0">
                <a:latin typeface="Times New Roman" panose="02020603050405020304" pitchFamily="18" charset="0"/>
              </a:rPr>
              <a:t>5.2.4</a:t>
            </a:r>
            <a:r>
              <a:rPr lang="zh-CN" altLang="en-US" dirty="0" smtClean="0">
                <a:latin typeface="宋体" panose="02010600030101010101" pitchFamily="2" charset="-122"/>
              </a:rPr>
              <a:t>知</a:t>
            </a: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300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,b</a:t>
            </a:r>
            <a:r>
              <a:rPr lang="en-US" altLang="zh-CN" baseline="300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=1</a:t>
            </a:r>
            <a:r>
              <a:rPr lang="en-US" altLang="zh-CN" dirty="0" smtClean="0">
                <a:latin typeface="宋体" panose="02010600030101010101" pitchFamily="2" charset="-122"/>
              </a:rPr>
              <a:t>，</a:t>
            </a:r>
            <a:r>
              <a:rPr lang="zh-CN" altLang="en-US" dirty="0" smtClean="0">
                <a:latin typeface="宋体" panose="02010600030101010101" pitchFamily="2" charset="-122"/>
              </a:rPr>
              <a:t>与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</a:rPr>
              <a:t>=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baseline="30000" dirty="0" err="1" smtClean="0">
                <a:latin typeface="Times New Roman" panose="02020603050405020304" pitchFamily="18" charset="0"/>
              </a:rPr>
              <a:t>q</a:t>
            </a:r>
            <a:r>
              <a:rPr lang="zh-CN" altLang="en-US" dirty="0" smtClean="0">
                <a:latin typeface="宋体" panose="02010600030101010101" pitchFamily="2" charset="-122"/>
              </a:rPr>
              <a:t>矛盾</a:t>
            </a:r>
            <a:r>
              <a:rPr lang="zh-CN" altLang="en-US" sz="2800" dirty="0" smtClean="0">
                <a:latin typeface="宋体" panose="02010600030101010101" pitchFamily="2" charset="-122"/>
              </a:rPr>
              <a:t>。</a:t>
            </a: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A996A-08BB-4328-ACAE-F1CFBB5EBFAD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763000" cy="5410200"/>
          </a:xfrm>
        </p:spPr>
        <p:txBody>
          <a:bodyPr/>
          <a:lstStyle/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设</a:t>
            </a:r>
            <a:r>
              <a:rPr lang="en-US" altLang="zh-CN" dirty="0" smtClean="0">
                <a:latin typeface="Times New Roman" panose="02020603050405020304" pitchFamily="18" charset="0"/>
              </a:rPr>
              <a:t>f(x)=a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 smtClean="0">
                <a:latin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</a:rPr>
              <a:t>+a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n-1</a:t>
            </a:r>
            <a:r>
              <a:rPr lang="en-US" altLang="zh-CN" dirty="0" smtClean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 smtClean="0">
                <a:latin typeface="Times New Roman" panose="02020603050405020304" pitchFamily="18" charset="0"/>
              </a:rPr>
              <a:t>n-1</a:t>
            </a:r>
            <a:r>
              <a:rPr lang="en-US" altLang="zh-CN" dirty="0" smtClean="0">
                <a:latin typeface="Times New Roman" panose="02020603050405020304" pitchFamily="18" charset="0"/>
              </a:rPr>
              <a:t>+…+a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</a:rPr>
              <a:t>是整系数多项式，若10|</a:t>
            </a:r>
            <a:r>
              <a:rPr lang="en-US" altLang="zh-CN" dirty="0" smtClean="0">
                <a:latin typeface="Times New Roman" panose="02020603050405020304" pitchFamily="18" charset="0"/>
              </a:rPr>
              <a:t>f(2)，10|f(5)，</a:t>
            </a:r>
            <a:r>
              <a:rPr lang="zh-CN" altLang="en-US" dirty="0" smtClean="0">
                <a:latin typeface="Times New Roman" panose="02020603050405020304" pitchFamily="18" charset="0"/>
              </a:rPr>
              <a:t>则10|</a:t>
            </a:r>
            <a:r>
              <a:rPr lang="en-US" altLang="zh-CN" dirty="0" smtClean="0">
                <a:latin typeface="Times New Roman" panose="02020603050405020304" pitchFamily="18" charset="0"/>
              </a:rPr>
              <a:t>f(10)。</a:t>
            </a:r>
          </a:p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dirty="0" smtClean="0">
                <a:latin typeface="Times New Roman" panose="02020603050405020304" pitchFamily="18" charset="0"/>
              </a:rPr>
              <a:t>注意到</a:t>
            </a:r>
          </a:p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</a:rPr>
              <a:t>f(10) =a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</a:rPr>
              <a:t>10</a:t>
            </a:r>
            <a:r>
              <a:rPr lang="en-US" altLang="zh-CN" baseline="30000" dirty="0" smtClean="0">
                <a:latin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</a:rPr>
              <a:t>+a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n-1</a:t>
            </a:r>
            <a:r>
              <a:rPr lang="en-US" altLang="zh-CN" dirty="0" smtClean="0">
                <a:latin typeface="Times New Roman" panose="02020603050405020304" pitchFamily="18" charset="0"/>
              </a:rPr>
              <a:t>10</a:t>
            </a:r>
            <a:r>
              <a:rPr lang="en-US" altLang="zh-CN" baseline="30000" dirty="0" smtClean="0">
                <a:latin typeface="Times New Roman" panose="02020603050405020304" pitchFamily="18" charset="0"/>
              </a:rPr>
              <a:t>n-1</a:t>
            </a:r>
            <a:r>
              <a:rPr lang="en-US" altLang="zh-CN" dirty="0" smtClean="0">
                <a:latin typeface="Times New Roman" panose="02020603050405020304" pitchFamily="18" charset="0"/>
              </a:rPr>
              <a:t>+…a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10</a:t>
            </a:r>
            <a:r>
              <a:rPr lang="en-US" altLang="zh-CN" baseline="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+a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</a:rPr>
              <a:t>所以10|</a:t>
            </a:r>
            <a:r>
              <a:rPr lang="en-US" altLang="zh-CN" dirty="0" smtClean="0">
                <a:latin typeface="Times New Roman" panose="02020603050405020304" pitchFamily="18" charset="0"/>
              </a:rPr>
              <a:t>f(10)</a:t>
            </a:r>
            <a:r>
              <a:rPr lang="zh-CN" altLang="en-US" dirty="0" smtClean="0">
                <a:latin typeface="Times New Roman" panose="02020603050405020304" pitchFamily="18" charset="0"/>
              </a:rPr>
              <a:t>当且仅当10|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因为</a:t>
            </a:r>
            <a:r>
              <a:rPr lang="zh-CN" altLang="en-US" dirty="0" smtClean="0">
                <a:latin typeface="Times New Roman" panose="02020603050405020304" pitchFamily="18" charset="0"/>
              </a:rPr>
              <a:t>10|</a:t>
            </a:r>
            <a:r>
              <a:rPr lang="en-US" altLang="zh-CN" dirty="0" smtClean="0">
                <a:latin typeface="Times New Roman" panose="02020603050405020304" pitchFamily="18" charset="0"/>
              </a:rPr>
              <a:t>f(2)</a:t>
            </a:r>
            <a:r>
              <a:rPr lang="en-US" altLang="zh-CN" dirty="0" smtClean="0">
                <a:latin typeface="宋体" panose="02010600030101010101" pitchFamily="2" charset="-122"/>
              </a:rPr>
              <a:t>，</a:t>
            </a:r>
            <a:r>
              <a:rPr lang="zh-CN" altLang="en-US" dirty="0" smtClean="0">
                <a:latin typeface="宋体" panose="02010600030101010101" pitchFamily="2" charset="-122"/>
              </a:rPr>
              <a:t>所以</a:t>
            </a:r>
            <a:r>
              <a:rPr lang="zh-CN" altLang="en-US" dirty="0" smtClean="0">
                <a:latin typeface="Times New Roman" panose="02020603050405020304" pitchFamily="18" charset="0"/>
              </a:rPr>
              <a:t>2|</a:t>
            </a:r>
            <a:r>
              <a:rPr lang="en-US" altLang="zh-CN" dirty="0" smtClean="0">
                <a:latin typeface="Times New Roman" panose="02020603050405020304" pitchFamily="18" charset="0"/>
              </a:rPr>
              <a:t>f(2)</a:t>
            </a:r>
            <a:r>
              <a:rPr lang="en-US" altLang="zh-CN" dirty="0" smtClean="0">
                <a:latin typeface="宋体" panose="02010600030101010101" pitchFamily="2" charset="-122"/>
              </a:rPr>
              <a:t>，</a:t>
            </a:r>
            <a:r>
              <a:rPr lang="zh-CN" altLang="en-US" dirty="0" smtClean="0">
                <a:latin typeface="宋体" panose="02010600030101010101" pitchFamily="2" charset="-122"/>
              </a:rPr>
              <a:t>于是</a:t>
            </a:r>
            <a:r>
              <a:rPr lang="zh-CN" altLang="en-US" dirty="0" smtClean="0">
                <a:latin typeface="Times New Roman" panose="02020603050405020304" pitchFamily="18" charset="0"/>
              </a:rPr>
              <a:t>2|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宋体" panose="02010600030101010101" pitchFamily="2" charset="-122"/>
              </a:rPr>
              <a:t>，</a:t>
            </a:r>
            <a:r>
              <a:rPr lang="zh-CN" altLang="en-US" dirty="0" smtClean="0">
                <a:latin typeface="宋体" panose="02010600030101010101" pitchFamily="2" charset="-122"/>
              </a:rPr>
              <a:t>同样</a:t>
            </a:r>
            <a:r>
              <a:rPr lang="zh-CN" altLang="en-US" dirty="0" smtClean="0">
                <a:latin typeface="Times New Roman" panose="02020603050405020304" pitchFamily="18" charset="0"/>
              </a:rPr>
              <a:t>5|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宋体" panose="02010600030101010101" pitchFamily="2" charset="-122"/>
              </a:rPr>
              <a:t>。  </a:t>
            </a:r>
            <a:r>
              <a:rPr lang="zh-CN" altLang="en-US" dirty="0" smtClean="0">
                <a:latin typeface="宋体" panose="02010600030101010101" pitchFamily="2" charset="-122"/>
              </a:rPr>
              <a:t>由（</a:t>
            </a:r>
            <a:r>
              <a:rPr lang="zh-CN" altLang="en-US" dirty="0" smtClean="0">
                <a:latin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</a:rPr>
              <a:t>5</a:t>
            </a:r>
            <a:r>
              <a:rPr lang="zh-CN" altLang="en-US" dirty="0" smtClean="0">
                <a:latin typeface="宋体" panose="02010600030101010101" pitchFamily="2" charset="-122"/>
              </a:rPr>
              <a:t>）</a:t>
            </a:r>
            <a:r>
              <a:rPr lang="zh-CN" altLang="en-US" dirty="0" smtClean="0">
                <a:latin typeface="Times New Roman" panose="02020603050405020304" pitchFamily="18" charset="0"/>
              </a:rPr>
              <a:t>=1和定理</a:t>
            </a:r>
            <a:r>
              <a:rPr lang="en-US" altLang="zh-CN" dirty="0" smtClean="0">
                <a:latin typeface="Times New Roman" panose="02020603050405020304" pitchFamily="18" charset="0"/>
              </a:rPr>
              <a:t>5.2.4</a:t>
            </a:r>
            <a:r>
              <a:rPr lang="zh-CN" altLang="en-US" dirty="0" smtClean="0">
                <a:latin typeface="宋体" panose="02010600030101010101" pitchFamily="2" charset="-122"/>
              </a:rPr>
              <a:t>得</a:t>
            </a:r>
            <a:r>
              <a:rPr lang="zh-CN" altLang="en-US" dirty="0" smtClean="0">
                <a:latin typeface="Times New Roman" panose="02020603050405020304" pitchFamily="18" charset="0"/>
              </a:rPr>
              <a:t>10| 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宋体" panose="02010600030101010101" pitchFamily="2" charset="-122"/>
              </a:rPr>
              <a:t>。</a:t>
            </a:r>
          </a:p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因此，10|</a:t>
            </a:r>
            <a:r>
              <a:rPr lang="en-US" altLang="zh-CN" dirty="0" smtClean="0">
                <a:latin typeface="Times New Roman" panose="02020603050405020304" pitchFamily="18" charset="0"/>
              </a:rPr>
              <a:t>f(10)。</a:t>
            </a:r>
            <a:endParaRPr lang="zh-CN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例5.2.6 </a:t>
            </a:r>
            <a:endParaRPr lang="en-US" altLang="zh-CN" sz="4000" dirty="0" smtClean="0">
              <a:latin typeface="+mj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A996A-08BB-4328-ACAE-F1CFBB5EBFAD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1828800"/>
            <a:ext cx="6477000" cy="1905000"/>
          </a:xfrm>
        </p:spPr>
        <p:txBody>
          <a:bodyPr/>
          <a:lstStyle/>
          <a:p>
            <a:pPr eaLnBrk="1" hangingPunct="1">
              <a:tabLst>
                <a:tab pos="1995488" algn="l"/>
              </a:tabLst>
              <a:defRPr/>
            </a:pPr>
            <a:r>
              <a:rPr lang="zh-CN" altLang="en-US" sz="4800" smtClean="0">
                <a:latin typeface="Times New Roman" pitchFamily="18" charset="0"/>
                <a:ea typeface="宋体" pitchFamily="2" charset="-122"/>
              </a:rPr>
              <a:t>§5.2.2 </a:t>
            </a:r>
            <a:r>
              <a:rPr lang="zh-CN" altLang="en-US" sz="4800" smtClean="0">
                <a:latin typeface="宋体" pitchFamily="2" charset="-122"/>
                <a:ea typeface="宋体" pitchFamily="2" charset="-122"/>
              </a:rPr>
              <a:t>质数与合数	</a:t>
            </a:r>
            <a:br>
              <a:rPr lang="zh-CN" altLang="en-US" sz="4800" smtClean="0">
                <a:latin typeface="宋体" pitchFamily="2" charset="-122"/>
                <a:ea typeface="宋体" pitchFamily="2" charset="-122"/>
              </a:rPr>
            </a:br>
            <a:r>
              <a:rPr lang="zh-CN" altLang="en-US" sz="4800" smtClean="0">
                <a:latin typeface="宋体" pitchFamily="2" charset="-122"/>
                <a:ea typeface="宋体" pitchFamily="2" charset="-122"/>
              </a:rPr>
              <a:t>	算术基本定理</a:t>
            </a:r>
            <a:r>
              <a:rPr lang="zh-CN" altLang="en-US" sz="4800" smtClean="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9F83B0-4BB2-4968-A42B-D8E9FA6CC791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257800"/>
          </a:xfrm>
        </p:spPr>
        <p:txBody>
          <a:bodyPr/>
          <a:lstStyle/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sz="3600" dirty="0" smtClean="0">
                <a:latin typeface="宋体" panose="02010600030101010101" pitchFamily="2" charset="-122"/>
              </a:rPr>
              <a:t>  </a:t>
            </a:r>
            <a:r>
              <a:rPr lang="zh-CN" altLang="en-US" dirty="0" smtClean="0">
                <a:latin typeface="宋体" panose="02010600030101010101" pitchFamily="2" charset="-122"/>
              </a:rPr>
              <a:t>一个正整数，如果不等于</a:t>
            </a:r>
            <a:r>
              <a:rPr lang="zh-CN" altLang="en-US" dirty="0" smtClean="0">
                <a:latin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</a:rPr>
              <a:t>而且除了自己和</a:t>
            </a:r>
            <a:r>
              <a:rPr lang="zh-CN" altLang="en-US" dirty="0" smtClean="0">
                <a:latin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</a:rPr>
              <a:t>没有其它正因数，则称其为一个质数</a:t>
            </a:r>
            <a:r>
              <a:rPr lang="zh-CN" altLang="en-US" dirty="0" smtClean="0">
                <a:latin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宋体" panose="02010600030101010101" pitchFamily="2" charset="-122"/>
              </a:rPr>
              <a:t>也称为素数</a:t>
            </a:r>
            <a:r>
              <a:rPr lang="zh-CN" altLang="en-US" dirty="0" smtClean="0">
                <a:latin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宋体" panose="02010600030101010101" pitchFamily="2" charset="-122"/>
              </a:rPr>
              <a:t>；否则称其为合数。</a:t>
            </a: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</a:p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    这样，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正</a:t>
            </a:r>
            <a:r>
              <a:rPr lang="zh-CN" altLang="en-US" dirty="0" smtClean="0">
                <a:latin typeface="Times New Roman" panose="02020603050405020304" pitchFamily="18" charset="0"/>
              </a:rPr>
              <a:t>整数分为</a:t>
            </a:r>
            <a:r>
              <a:rPr lang="en-US" altLang="zh-CN" dirty="0" smtClean="0">
                <a:latin typeface="Times New Roman" panose="02020603050405020304" pitchFamily="18" charset="0"/>
              </a:rPr>
              <a:t>{1, </a:t>
            </a:r>
            <a:r>
              <a:rPr lang="zh-CN" altLang="en-US" dirty="0" smtClean="0">
                <a:latin typeface="Times New Roman" panose="02020603050405020304" pitchFamily="18" charset="0"/>
              </a:rPr>
              <a:t>质数，合数</a:t>
            </a:r>
            <a:r>
              <a:rPr lang="en-US" altLang="zh-CN" dirty="0" smtClean="0">
                <a:latin typeface="Times New Roman" panose="02020603050405020304" pitchFamily="18" charset="0"/>
              </a:rPr>
              <a:t>}</a:t>
            </a:r>
          </a:p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  例如：</a:t>
            </a:r>
            <a:r>
              <a:rPr lang="zh-CN" altLang="en-US" dirty="0" smtClean="0">
                <a:latin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宋体" panose="02010600030101010101" pitchFamily="2" charset="-122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</a:rPr>
              <a:t>5</a:t>
            </a:r>
            <a:r>
              <a:rPr lang="zh-CN" altLang="en-US" dirty="0" smtClean="0">
                <a:latin typeface="宋体" panose="02010600030101010101" pitchFamily="2" charset="-122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</a:rPr>
              <a:t>7</a:t>
            </a:r>
            <a:r>
              <a:rPr lang="zh-CN" altLang="en-US" dirty="0" smtClean="0">
                <a:latin typeface="宋体" panose="02010600030101010101" pitchFamily="2" charset="-122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</a:rPr>
              <a:t>11</a:t>
            </a:r>
            <a:r>
              <a:rPr lang="zh-CN" altLang="en-US" dirty="0" smtClean="0">
                <a:latin typeface="宋体" panose="02010600030101010101" pitchFamily="2" charset="-122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</a:rPr>
              <a:t>…</a:t>
            </a:r>
            <a:r>
              <a:rPr lang="zh-CN" altLang="en-US" dirty="0" smtClean="0">
                <a:latin typeface="宋体" panose="02010600030101010101" pitchFamily="2" charset="-122"/>
              </a:rPr>
              <a:t>都是质数。</a:t>
            </a:r>
            <a:r>
              <a:rPr lang="zh-CN" altLang="en-US" dirty="0" smtClean="0">
                <a:latin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</a:rPr>
              <a:t>既不是质数也不是合数。</a:t>
            </a:r>
            <a:r>
              <a:rPr lang="zh-CN" altLang="en-US" dirty="0" smtClean="0">
                <a:latin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</a:rPr>
              <a:t>之所以要摒于质数之外，是因为它完全没有质数所具备的那些重要的数论性质。</a:t>
            </a: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定义5.2.2</a:t>
            </a:r>
            <a:endParaRPr lang="en-US" altLang="zh-CN" sz="4000" dirty="0" smtClean="0">
              <a:latin typeface="+mj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A996A-08BB-4328-ACAE-F1CFBB5EBFAD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ChangeArrowheads="1"/>
          </p:cNvSpPr>
          <p:nvPr/>
        </p:nvSpPr>
        <p:spPr bwMode="auto">
          <a:xfrm>
            <a:off x="359229" y="838200"/>
            <a:ext cx="876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质数</a:t>
            </a: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互质，必要而且只要</a:t>
            </a:r>
            <a:r>
              <a:rPr lang="en-US" altLang="zh-CN" sz="36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p | a</a:t>
            </a: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38915" name="Line 6"/>
          <p:cNvSpPr>
            <a:spLocks noChangeShapeType="1"/>
          </p:cNvSpPr>
          <p:nvPr/>
        </p:nvSpPr>
        <p:spPr bwMode="auto">
          <a:xfrm>
            <a:off x="6705600" y="1022621"/>
            <a:ext cx="214312" cy="3746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84" name="Rectangle 10"/>
          <p:cNvSpPr>
            <a:spLocks noChangeArrowheads="1"/>
          </p:cNvSpPr>
          <p:nvPr/>
        </p:nvSpPr>
        <p:spPr bwMode="auto">
          <a:xfrm>
            <a:off x="247650" y="3429000"/>
            <a:ext cx="8763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充分性。若</a:t>
            </a:r>
            <a:r>
              <a:rPr lang="en-US" altLang="zh-CN" dirty="0" err="1">
                <a:latin typeface="Times New Roman" panose="02020603050405020304" pitchFamily="18" charset="0"/>
              </a:rPr>
              <a:t>p|a</a:t>
            </a:r>
            <a:r>
              <a:rPr lang="en-US" altLang="zh-CN" dirty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</a:rPr>
              <a:t>则±</a:t>
            </a:r>
            <a:r>
              <a:rPr lang="en-US" altLang="zh-CN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</a:rPr>
              <a:t>当然就不是</a:t>
            </a:r>
            <a:r>
              <a:rPr lang="en-US" altLang="zh-CN" dirty="0" err="1">
                <a:latin typeface="Times New Roman" panose="02020603050405020304" pitchFamily="18" charset="0"/>
              </a:rPr>
              <a:t>p,a</a:t>
            </a:r>
            <a:r>
              <a:rPr lang="zh-CN" altLang="en-US" dirty="0">
                <a:latin typeface="Times New Roman" panose="02020603050405020304" pitchFamily="18" charset="0"/>
              </a:rPr>
              <a:t>的公因数；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而</a:t>
            </a:r>
            <a:r>
              <a:rPr lang="en-US" altLang="zh-CN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</a:rPr>
              <a:t>是质数，除了±</a:t>
            </a:r>
            <a:r>
              <a:rPr lang="en-US" altLang="zh-CN" dirty="0">
                <a:latin typeface="Times New Roman" panose="02020603050405020304" pitchFamily="18" charset="0"/>
              </a:rPr>
              <a:t>p，</a:t>
            </a:r>
            <a:r>
              <a:rPr lang="zh-CN" altLang="en-US" dirty="0">
                <a:latin typeface="Times New Roman" panose="02020603050405020304" pitchFamily="18" charset="0"/>
              </a:rPr>
              <a:t>只有±1才可能是</a:t>
            </a:r>
            <a:r>
              <a:rPr lang="en-US" altLang="zh-CN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</a:rPr>
              <a:t>的因数，所以只有±1才可能是</a:t>
            </a:r>
            <a:r>
              <a:rPr lang="en-US" altLang="zh-CN" dirty="0" err="1">
                <a:latin typeface="Times New Roman" panose="02020603050405020304" pitchFamily="18" charset="0"/>
              </a:rPr>
              <a:t>p,a</a:t>
            </a:r>
            <a:r>
              <a:rPr lang="zh-CN" altLang="en-US" dirty="0">
                <a:latin typeface="Times New Roman" panose="02020603050405020304" pitchFamily="18" charset="0"/>
              </a:rPr>
              <a:t>的公因数，即二者互质。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结论：</a:t>
            </a:r>
            <a:r>
              <a:rPr lang="zh-CN" altLang="en-US" dirty="0">
                <a:latin typeface="Times New Roman" panose="02020603050405020304" pitchFamily="18" charset="0"/>
              </a:rPr>
              <a:t>任意两个不同的质数互质。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590800" y="36576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486" name="Rectangle 13"/>
          <p:cNvSpPr>
            <a:spLocks noChangeArrowheads="1"/>
          </p:cNvSpPr>
          <p:nvPr/>
        </p:nvSpPr>
        <p:spPr bwMode="auto">
          <a:xfrm>
            <a:off x="381000" y="1782762"/>
            <a:ext cx="84963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dirty="0">
                <a:latin typeface="Times New Roman" panose="02020603050405020304" pitchFamily="18" charset="0"/>
              </a:rPr>
              <a:t>必要性。反证，若</a:t>
            </a:r>
            <a:r>
              <a:rPr lang="en-US" altLang="zh-CN" dirty="0" err="1">
                <a:latin typeface="Times New Roman" panose="02020603050405020304" pitchFamily="18" charset="0"/>
              </a:rPr>
              <a:t>p|a</a:t>
            </a:r>
            <a:r>
              <a:rPr lang="en-US" altLang="zh-CN" dirty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除±1外还有公因数±</a:t>
            </a:r>
            <a:r>
              <a:rPr lang="en-US" altLang="zh-CN" dirty="0">
                <a:latin typeface="Times New Roman" panose="02020603050405020304" pitchFamily="18" charset="0"/>
              </a:rPr>
              <a:t>p，</a:t>
            </a:r>
            <a:r>
              <a:rPr lang="zh-CN" altLang="en-US" dirty="0">
                <a:latin typeface="Times New Roman" panose="02020603050405020304" pitchFamily="18" charset="0"/>
              </a:rPr>
              <a:t>故二者不互质，与二者互质矛盾。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A996A-08BB-4328-ACAE-F1CFBB5EBFAD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结论</a:t>
            </a:r>
            <a:endParaRPr lang="en-US" altLang="zh-CN" sz="4000" dirty="0" smtClean="0">
              <a:latin typeface="+mj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1288" y="881063"/>
            <a:ext cx="8915400" cy="52578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设</a:t>
            </a:r>
            <a:r>
              <a:rPr lang="en-US" altLang="zh-CN" dirty="0" smtClean="0">
                <a:latin typeface="Times New Roman" panose="02020603050405020304" pitchFamily="18" charset="0"/>
              </a:rPr>
              <a:t>p</a:t>
            </a:r>
            <a:r>
              <a:rPr lang="zh-CN" altLang="en-US" dirty="0" smtClean="0">
                <a:latin typeface="Times New Roman" panose="02020603050405020304" pitchFamily="18" charset="0"/>
              </a:rPr>
              <a:t>为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质数</a:t>
            </a:r>
            <a:r>
              <a:rPr lang="en-US" altLang="zh-CN" dirty="0" smtClean="0">
                <a:latin typeface="Times New Roman" panose="02020603050405020304" pitchFamily="18" charset="0"/>
              </a:rPr>
              <a:t>,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若</a:t>
            </a:r>
            <a:r>
              <a:rPr lang="en-US" altLang="zh-CN" dirty="0" smtClean="0">
                <a:latin typeface="Times New Roman" panose="02020603050405020304" pitchFamily="18" charset="0"/>
              </a:rPr>
              <a:t>p</a:t>
            </a:r>
            <a:r>
              <a:rPr lang="zh-CN" altLang="en-US" dirty="0" smtClean="0">
                <a:latin typeface="Times New Roman" panose="02020603050405020304" pitchFamily="18" charset="0"/>
              </a:rPr>
              <a:t>整除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…a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</a:rPr>
              <a:t>，</a:t>
            </a:r>
            <a:endParaRPr lang="zh-CN" altLang="en-US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则</a:t>
            </a:r>
            <a:r>
              <a:rPr lang="en-US" altLang="zh-CN" dirty="0" smtClean="0">
                <a:latin typeface="Times New Roman" panose="02020603050405020304" pitchFamily="18" charset="0"/>
              </a:rPr>
              <a:t>p</a:t>
            </a:r>
            <a:r>
              <a:rPr lang="zh-CN" altLang="en-US" dirty="0" smtClean="0">
                <a:latin typeface="Times New Roman" panose="02020603050405020304" pitchFamily="18" charset="0"/>
              </a:rPr>
              <a:t>整除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，a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，…，a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</a:rPr>
              <a:t>之一。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</a:rPr>
              <a:t>证明：</a:t>
            </a:r>
            <a:r>
              <a:rPr lang="zh-CN" altLang="en-US" dirty="0" smtClean="0">
                <a:latin typeface="宋体" panose="02010600030101010101" pitchFamily="2" charset="-122"/>
              </a:rPr>
              <a:t>反证法。假若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宋体" panose="02010600030101010101" pitchFamily="2" charset="-122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宋体" panose="02010600030101010101" pitchFamily="2" charset="-122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</a:rPr>
              <a:t>…</a:t>
            </a:r>
            <a:r>
              <a:rPr lang="en-US" altLang="zh-CN" dirty="0" smtClean="0">
                <a:latin typeface="宋体" panose="02010600030101010101" pitchFamily="2" charset="-122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宋体" panose="02010600030101010101" pitchFamily="2" charset="-122"/>
              </a:rPr>
              <a:t>都不能被质数</a:t>
            </a:r>
            <a:r>
              <a:rPr lang="en-US" altLang="zh-CN" dirty="0" smtClean="0">
                <a:latin typeface="Times New Roman" panose="02020603050405020304" pitchFamily="18" charset="0"/>
              </a:rPr>
              <a:t>p</a:t>
            </a:r>
            <a:r>
              <a:rPr lang="zh-CN" altLang="en-US" dirty="0" smtClean="0">
                <a:latin typeface="宋体" panose="02010600030101010101" pitchFamily="2" charset="-122"/>
              </a:rPr>
              <a:t>整除，则</a:t>
            </a:r>
            <a:r>
              <a:rPr lang="en-US" altLang="zh-CN" dirty="0" smtClean="0">
                <a:latin typeface="Times New Roman" panose="02020603050405020304" pitchFamily="18" charset="0"/>
              </a:rPr>
              <a:t>p</a:t>
            </a:r>
            <a:r>
              <a:rPr lang="zh-CN" altLang="en-US" dirty="0" smtClean="0">
                <a:latin typeface="宋体" panose="02010600030101010101" pitchFamily="2" charset="-122"/>
              </a:rPr>
              <a:t>和它们都互质，故由定理</a:t>
            </a:r>
            <a:r>
              <a:rPr lang="zh-CN" altLang="en-US" dirty="0" smtClean="0">
                <a:latin typeface="Times New Roman" panose="02020603050405020304" pitchFamily="18" charset="0"/>
              </a:rPr>
              <a:t>5.2.3</a:t>
            </a:r>
            <a:r>
              <a:rPr lang="zh-CN" altLang="en-US" dirty="0" smtClean="0">
                <a:latin typeface="宋体" panose="02010600030101010101" pitchFamily="2" charset="-122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</a:rPr>
              <a:t>p</a:t>
            </a:r>
            <a:r>
              <a:rPr lang="zh-CN" altLang="en-US" dirty="0" smtClean="0">
                <a:latin typeface="宋体" panose="02010600030101010101" pitchFamily="2" charset="-122"/>
              </a:rPr>
              <a:t>和它们的乘积互质，因而</a:t>
            </a:r>
            <a:r>
              <a:rPr lang="en-US" altLang="zh-CN" dirty="0" smtClean="0">
                <a:latin typeface="Times New Roman" panose="02020603050405020304" pitchFamily="18" charset="0"/>
              </a:rPr>
              <a:t>p</a:t>
            </a:r>
            <a:r>
              <a:rPr lang="zh-CN" altLang="en-US" dirty="0" smtClean="0">
                <a:latin typeface="宋体" panose="02010600030101010101" pitchFamily="2" charset="-122"/>
              </a:rPr>
              <a:t>将不能整除此乘积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…a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宋体" panose="02010600030101010101" pitchFamily="2" charset="-122"/>
              </a:rPr>
              <a:t>，矛盾。</a:t>
            </a: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643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定理5.2.5 </a:t>
            </a:r>
            <a:endParaRPr lang="en-US" altLang="zh-CN" sz="4000" dirty="0" smtClean="0">
              <a:latin typeface="+mj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A996A-08BB-4328-ACAE-F1CFBB5EBFAD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7488" y="1055688"/>
            <a:ext cx="8763000" cy="5257800"/>
          </a:xfrm>
        </p:spPr>
        <p:txBody>
          <a:bodyPr/>
          <a:lstStyle/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任意正整数</a:t>
            </a:r>
            <a:r>
              <a:rPr lang="en-US" altLang="zh-CN" dirty="0" smtClean="0">
                <a:latin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宋体" panose="02010600030101010101" pitchFamily="2" charset="-122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</a:rPr>
              <a:t>n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宋体" panose="02010600030101010101" pitchFamily="2" charset="-122"/>
              </a:rPr>
              <a:t>）</a:t>
            </a:r>
            <a:r>
              <a:rPr lang="zh-CN" altLang="en-US" dirty="0" smtClean="0">
                <a:latin typeface="宋体" panose="02010600030101010101" pitchFamily="2" charset="-122"/>
              </a:rPr>
              <a:t>恰有一法写成质数的乘积（不计因数乘积的顺序）。</a:t>
            </a: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</a:p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</a:rPr>
              <a:t>证明：</a:t>
            </a:r>
            <a:r>
              <a:rPr lang="zh-CN" altLang="en-US" dirty="0" smtClean="0">
                <a:latin typeface="宋体" panose="02010600030101010101" pitchFamily="2" charset="-122"/>
              </a:rPr>
              <a:t>先证</a:t>
            </a:r>
            <a:r>
              <a:rPr lang="en-US" altLang="zh-CN" dirty="0" smtClean="0">
                <a:latin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宋体" panose="02010600030101010101" pitchFamily="2" charset="-122"/>
              </a:rPr>
              <a:t>可以写成质数的乘积。</a:t>
            </a:r>
          </a:p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用数学归纳法</a:t>
            </a:r>
            <a:r>
              <a:rPr lang="en-US" altLang="zh-CN" dirty="0" smtClean="0">
                <a:latin typeface="宋体" panose="02010600030101010101" pitchFamily="2" charset="-122"/>
              </a:rPr>
              <a:t>,</a:t>
            </a:r>
            <a:r>
              <a:rPr lang="en-US" altLang="zh-CN" dirty="0" smtClean="0">
                <a:latin typeface="Times New Roman" panose="02020603050405020304" pitchFamily="18" charset="0"/>
              </a:rPr>
              <a:t> n=2</a:t>
            </a:r>
            <a:r>
              <a:rPr lang="zh-CN" altLang="en-US" dirty="0" smtClean="0">
                <a:latin typeface="宋体" panose="02010600030101010101" pitchFamily="2" charset="-122"/>
              </a:rPr>
              <a:t>时,显然成立</a:t>
            </a:r>
            <a:r>
              <a:rPr lang="en-US" altLang="zh-CN" dirty="0" smtClean="0">
                <a:latin typeface="宋体" panose="02010600030101010101" pitchFamily="2" charset="-122"/>
              </a:rPr>
              <a:t>,</a:t>
            </a:r>
            <a:r>
              <a:rPr lang="zh-CN" altLang="en-US" dirty="0" smtClean="0">
                <a:latin typeface="宋体" panose="02010600030101010101" pitchFamily="2" charset="-122"/>
              </a:rPr>
              <a:t>因为</a:t>
            </a:r>
            <a:r>
              <a:rPr lang="zh-CN" altLang="en-US" dirty="0" smtClean="0">
                <a:latin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</a:rPr>
              <a:t>是质数，算是已经写成了质数的乘积。</a:t>
            </a:r>
          </a:p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假定</a:t>
            </a:r>
            <a:r>
              <a:rPr lang="en-US" altLang="zh-CN" dirty="0" smtClean="0">
                <a:latin typeface="Times New Roman" panose="02020603050405020304" pitchFamily="18" charset="0"/>
              </a:rPr>
              <a:t>n&lt;a</a:t>
            </a:r>
            <a:r>
              <a:rPr lang="zh-CN" altLang="en-US" dirty="0" smtClean="0">
                <a:latin typeface="宋体" panose="02010600030101010101" pitchFamily="2" charset="-122"/>
              </a:rPr>
              <a:t>时</a:t>
            </a:r>
            <a:r>
              <a:rPr lang="en-US" altLang="zh-CN" dirty="0" smtClean="0">
                <a:latin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宋体" panose="02010600030101010101" pitchFamily="2" charset="-122"/>
              </a:rPr>
              <a:t>可以写成质数的乘积，</a:t>
            </a:r>
          </a:p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试证</a:t>
            </a:r>
            <a:r>
              <a:rPr lang="en-US" altLang="zh-CN" dirty="0" smtClean="0">
                <a:latin typeface="Times New Roman" panose="02020603050405020304" pitchFamily="18" charset="0"/>
              </a:rPr>
              <a:t>n=a</a:t>
            </a:r>
            <a:r>
              <a:rPr lang="zh-CN" altLang="en-US" dirty="0" smtClean="0">
                <a:latin typeface="宋体" panose="02010600030101010101" pitchFamily="2" charset="-122"/>
              </a:rPr>
              <a:t>时也可以这样写。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定理5.2.6 (算术基本定理) </a:t>
            </a:r>
            <a:endParaRPr lang="en-US" altLang="zh-CN" sz="4000" dirty="0" smtClean="0">
              <a:latin typeface="+mj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A996A-08BB-4328-ACAE-F1CFBB5EBFAD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2578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若</a:t>
            </a:r>
            <a:r>
              <a:rPr lang="en-US" altLang="zh-CN" smtClean="0">
                <a:latin typeface="Times New Roman" panose="02020603050405020304" pitchFamily="18" charset="0"/>
              </a:rPr>
              <a:t>a</a:t>
            </a:r>
            <a:r>
              <a:rPr lang="zh-CN" altLang="en-US" smtClean="0">
                <a:latin typeface="宋体" panose="02010600030101010101" pitchFamily="2" charset="-122"/>
              </a:rPr>
              <a:t>是质数，则</a:t>
            </a:r>
            <a:r>
              <a:rPr lang="en-US" altLang="zh-CN" smtClean="0">
                <a:latin typeface="Times New Roman" panose="02020603050405020304" pitchFamily="18" charset="0"/>
              </a:rPr>
              <a:t>a</a:t>
            </a:r>
            <a:r>
              <a:rPr lang="zh-CN" altLang="en-US" smtClean="0">
                <a:latin typeface="宋体" panose="02010600030101010101" pitchFamily="2" charset="-122"/>
              </a:rPr>
              <a:t>算是已经写成了质数的乘积。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宋体" panose="02010600030101010101" pitchFamily="2" charset="-122"/>
              </a:rPr>
              <a:t>若</a:t>
            </a:r>
            <a:r>
              <a:rPr lang="en-US" altLang="zh-CN" smtClean="0">
                <a:latin typeface="Times New Roman" panose="02020603050405020304" pitchFamily="18" charset="0"/>
              </a:rPr>
              <a:t>a</a:t>
            </a:r>
            <a:r>
              <a:rPr lang="zh-CN" altLang="en-US" smtClean="0">
                <a:latin typeface="宋体" panose="02010600030101010101" pitchFamily="2" charset="-122"/>
              </a:rPr>
              <a:t>不是质数，于是，</a:t>
            </a:r>
            <a:r>
              <a:rPr lang="en-US" altLang="zh-CN" smtClean="0">
                <a:latin typeface="Times New Roman" panose="02020603050405020304" pitchFamily="18" charset="0"/>
              </a:rPr>
              <a:t>a</a:t>
            </a:r>
            <a:r>
              <a:rPr lang="zh-CN" altLang="en-US" smtClean="0">
                <a:latin typeface="宋体" panose="02010600030101010101" pitchFamily="2" charset="-122"/>
              </a:rPr>
              <a:t>有因数</a:t>
            </a:r>
            <a:r>
              <a:rPr lang="en-US" altLang="zh-CN" smtClean="0">
                <a:latin typeface="Times New Roman" panose="02020603050405020304" pitchFamily="18" charset="0"/>
              </a:rPr>
              <a:t>b</a:t>
            </a:r>
            <a:r>
              <a:rPr lang="en-US" altLang="zh-CN" smtClean="0">
                <a:latin typeface="宋体" panose="02010600030101010101" pitchFamily="2" charset="-122"/>
              </a:rPr>
              <a:t>，</a:t>
            </a:r>
            <a:r>
              <a:rPr lang="en-US" altLang="zh-CN" smtClean="0">
                <a:latin typeface="Times New Roman" panose="02020603050405020304" pitchFamily="18" charset="0"/>
              </a:rPr>
              <a:t>1&lt;b&lt;a</a:t>
            </a:r>
            <a:r>
              <a:rPr lang="en-US" altLang="zh-CN" smtClean="0">
                <a:latin typeface="宋体" panose="02010600030101010101" pitchFamily="2" charset="-122"/>
              </a:rPr>
              <a:t>。</a:t>
            </a:r>
            <a:r>
              <a:rPr lang="zh-CN" altLang="en-US" smtClean="0">
                <a:latin typeface="宋体" panose="02010600030101010101" pitchFamily="2" charset="-122"/>
              </a:rPr>
              <a:t>使 </a:t>
            </a:r>
            <a:r>
              <a:rPr lang="en-US" altLang="zh-CN" smtClean="0">
                <a:latin typeface="Times New Roman" panose="02020603050405020304" pitchFamily="18" charset="0"/>
              </a:rPr>
              <a:t>a=bc</a:t>
            </a:r>
            <a:r>
              <a:rPr lang="en-US" altLang="zh-CN" smtClean="0">
                <a:latin typeface="宋体" panose="02010600030101010101" pitchFamily="2" charset="-122"/>
              </a:rPr>
              <a:t>，</a:t>
            </a:r>
            <a:r>
              <a:rPr lang="en-US" altLang="zh-CN" smtClean="0">
                <a:latin typeface="Times New Roman" panose="02020603050405020304" pitchFamily="18" charset="0"/>
              </a:rPr>
              <a:t>1&lt;c&lt;a</a:t>
            </a:r>
            <a:r>
              <a:rPr lang="en-US" altLang="zh-CN" smtClean="0">
                <a:latin typeface="宋体" panose="02010600030101010101" pitchFamily="2" charset="-122"/>
              </a:rPr>
              <a:t>。</a:t>
            </a:r>
            <a:r>
              <a:rPr lang="zh-CN" altLang="en-US" smtClean="0">
                <a:latin typeface="宋体" panose="02010600030101010101" pitchFamily="2" charset="-122"/>
              </a:rPr>
              <a:t>既然</a:t>
            </a:r>
            <a:r>
              <a:rPr lang="en-US" altLang="zh-CN" smtClean="0">
                <a:latin typeface="Times New Roman" panose="02020603050405020304" pitchFamily="18" charset="0"/>
              </a:rPr>
              <a:t>b</a:t>
            </a:r>
            <a:r>
              <a:rPr lang="zh-CN" altLang="en-US" smtClean="0">
                <a:latin typeface="宋体" panose="02010600030101010101" pitchFamily="2" charset="-122"/>
              </a:rPr>
              <a:t>和</a:t>
            </a:r>
            <a:r>
              <a:rPr lang="en-US" altLang="zh-CN" smtClean="0">
                <a:latin typeface="Times New Roman" panose="02020603050405020304" pitchFamily="18" charset="0"/>
              </a:rPr>
              <a:t>c</a:t>
            </a:r>
            <a:r>
              <a:rPr lang="zh-CN" altLang="en-US" smtClean="0">
                <a:latin typeface="宋体" panose="02010600030101010101" pitchFamily="2" charset="-122"/>
              </a:rPr>
              <a:t>都</a:t>
            </a:r>
            <a:r>
              <a:rPr lang="zh-CN" altLang="en-US" smtClean="0">
                <a:latin typeface="Times New Roman" panose="02020603050405020304" pitchFamily="18" charset="0"/>
              </a:rPr>
              <a:t>&lt;</a:t>
            </a:r>
            <a:r>
              <a:rPr lang="en-US" altLang="zh-CN" smtClean="0">
                <a:latin typeface="Times New Roman" panose="02020603050405020304" pitchFamily="18" charset="0"/>
              </a:rPr>
              <a:t>a</a:t>
            </a:r>
            <a:r>
              <a:rPr lang="en-US" altLang="zh-CN" smtClean="0">
                <a:latin typeface="宋体" panose="02010600030101010101" pitchFamily="2" charset="-122"/>
              </a:rPr>
              <a:t>，</a:t>
            </a:r>
            <a:r>
              <a:rPr lang="zh-CN" altLang="en-US" smtClean="0">
                <a:latin typeface="宋体" panose="02010600030101010101" pitchFamily="2" charset="-122"/>
              </a:rPr>
              <a:t>故由归纳假定，</a:t>
            </a:r>
            <a:r>
              <a:rPr lang="en-US" altLang="zh-CN" smtClean="0">
                <a:latin typeface="Times New Roman" panose="02020603050405020304" pitchFamily="18" charset="0"/>
              </a:rPr>
              <a:t>b</a:t>
            </a:r>
            <a:r>
              <a:rPr lang="zh-CN" altLang="en-US" smtClean="0">
                <a:latin typeface="宋体" panose="02010600030101010101" pitchFamily="2" charset="-122"/>
              </a:rPr>
              <a:t>和</a:t>
            </a:r>
            <a:r>
              <a:rPr lang="en-US" altLang="zh-CN" smtClean="0">
                <a:latin typeface="Times New Roman" panose="02020603050405020304" pitchFamily="18" charset="0"/>
              </a:rPr>
              <a:t>c</a:t>
            </a:r>
            <a:r>
              <a:rPr lang="zh-CN" altLang="en-US" smtClean="0">
                <a:latin typeface="宋体" panose="02010600030101010101" pitchFamily="2" charset="-122"/>
              </a:rPr>
              <a:t>都可以写成质数的乘积。又</a:t>
            </a:r>
            <a:r>
              <a:rPr lang="en-US" altLang="zh-CN" smtClean="0">
                <a:latin typeface="Times New Roman" panose="02020603050405020304" pitchFamily="18" charset="0"/>
              </a:rPr>
              <a:t>a=bc</a:t>
            </a:r>
            <a:r>
              <a:rPr lang="en-US" altLang="zh-CN" smtClean="0">
                <a:latin typeface="宋体" panose="02010600030101010101" pitchFamily="2" charset="-122"/>
              </a:rPr>
              <a:t>，</a:t>
            </a:r>
            <a:r>
              <a:rPr lang="zh-CN" altLang="en-US" smtClean="0">
                <a:latin typeface="宋体" panose="02010600030101010101" pitchFamily="2" charset="-122"/>
              </a:rPr>
              <a:t>只要把这两个乘积连接起来就把</a:t>
            </a:r>
            <a:r>
              <a:rPr lang="en-US" altLang="zh-CN" smtClean="0">
                <a:latin typeface="Times New Roman" panose="02020603050405020304" pitchFamily="18" charset="0"/>
              </a:rPr>
              <a:t>a</a:t>
            </a:r>
            <a:r>
              <a:rPr lang="zh-CN" altLang="en-US" smtClean="0">
                <a:latin typeface="宋体" panose="02010600030101010101" pitchFamily="2" charset="-122"/>
              </a:rPr>
              <a:t>写成了质数的乘积。归纳法已经完成，所以任意正整数</a:t>
            </a:r>
            <a:r>
              <a:rPr lang="en-US" altLang="zh-CN" smtClean="0">
                <a:latin typeface="Times New Roman" panose="02020603050405020304" pitchFamily="18" charset="0"/>
              </a:rPr>
              <a:t>n</a:t>
            </a:r>
            <a:r>
              <a:rPr lang="en-US" altLang="zh-CN" smtClean="0">
                <a:latin typeface="宋体" panose="02010600030101010101" pitchFamily="2" charset="-122"/>
              </a:rPr>
              <a:t>（</a:t>
            </a:r>
            <a:r>
              <a:rPr lang="en-US" altLang="zh-CN" smtClean="0">
                <a:latin typeface="Times New Roman" panose="02020603050405020304" pitchFamily="18" charset="0"/>
              </a:rPr>
              <a:t>n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宋体" panose="02010600030101010101" pitchFamily="2" charset="-122"/>
              </a:rPr>
              <a:t>）</a:t>
            </a:r>
            <a:r>
              <a:rPr lang="zh-CN" altLang="en-US" smtClean="0">
                <a:latin typeface="宋体" panose="02010600030101010101" pitchFamily="2" charset="-122"/>
              </a:rPr>
              <a:t>可以写成质数的乘积。</a:t>
            </a:r>
            <a:r>
              <a:rPr lang="zh-CN" altLang="en-US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A996A-08BB-4328-ACAE-F1CFBB5EBFAD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643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§5.2.1  整数互质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181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定义5.2.1</a:t>
            </a:r>
            <a:r>
              <a:rPr lang="zh-CN" altLang="en-US" dirty="0" smtClean="0">
                <a:latin typeface="Times New Roman" panose="02020603050405020304" pitchFamily="18" charset="0"/>
              </a:rPr>
              <a:t>  若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a，b</a:t>
            </a:r>
            <a:r>
              <a:rPr lang="zh-CN" altLang="en-US" dirty="0" smtClean="0">
                <a:latin typeface="Times New Roman" panose="02020603050405020304" pitchFamily="18" charset="0"/>
              </a:rPr>
              <a:t>除±1外无其它公因数，则称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</a:rPr>
              <a:t>b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互质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</a:rPr>
              <a:t>结论：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宋体" panose="02010600030101010101" pitchFamily="2" charset="-122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宋体" panose="02010600030101010101" pitchFamily="2" charset="-122"/>
              </a:rPr>
              <a:t>互质，必要而且只要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宋体" panose="02010600030101010101" pitchFamily="2" charset="-122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宋体" panose="02010600030101010101" pitchFamily="2" charset="-122"/>
              </a:rPr>
              <a:t>的最高公因数为</a:t>
            </a:r>
            <a:r>
              <a:rPr lang="zh-CN" altLang="en-US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</a:rPr>
              <a:t>通常只考虑</a:t>
            </a:r>
            <a:r>
              <a:rPr lang="en-US" altLang="zh-CN" dirty="0" smtClean="0">
                <a:latin typeface="Times New Roman" panose="02020603050405020304" pitchFamily="18" charset="0"/>
              </a:rPr>
              <a:t>+1)</a:t>
            </a:r>
            <a:r>
              <a:rPr lang="zh-CN" altLang="en-US" dirty="0" smtClean="0">
                <a:latin typeface="宋体" panose="02010600030101010101" pitchFamily="2" charset="-122"/>
              </a:rPr>
              <a:t>。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</a:rPr>
              <a:t>±1</a:t>
            </a:r>
            <a:r>
              <a:rPr lang="zh-CN" altLang="en-US" dirty="0" smtClean="0">
                <a:latin typeface="宋体" panose="02010600030101010101" pitchFamily="2" charset="-122"/>
              </a:rPr>
              <a:t>和任意</a:t>
            </a:r>
            <a:r>
              <a:rPr lang="zh-CN" altLang="en-US" dirty="0" smtClean="0">
                <a:latin typeface="Times New Roman" panose="02020603050405020304" pitchFamily="18" charset="0"/>
              </a:rPr>
              <a:t>整数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</a:rPr>
              <a:t>包括</a:t>
            </a:r>
            <a:r>
              <a:rPr lang="en-US" altLang="zh-CN" dirty="0" smtClean="0">
                <a:latin typeface="Times New Roman" panose="02020603050405020304" pitchFamily="18" charset="0"/>
              </a:rPr>
              <a:t>0)</a:t>
            </a:r>
            <a:r>
              <a:rPr lang="zh-CN" altLang="en-US" dirty="0" smtClean="0">
                <a:latin typeface="Times New Roman" panose="02020603050405020304" pitchFamily="18" charset="0"/>
              </a:rPr>
              <a:t>互质。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A996A-08BB-4328-ACAE-F1CFBB5EBFAD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763000" cy="66294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再证</a:t>
            </a:r>
            <a:r>
              <a:rPr lang="en-US" altLang="zh-CN" smtClean="0">
                <a:latin typeface="Times New Roman" panose="02020603050405020304" pitchFamily="18" charset="0"/>
              </a:rPr>
              <a:t>n</a:t>
            </a:r>
            <a:r>
              <a:rPr lang="zh-CN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只有一法</a:t>
            </a:r>
            <a:r>
              <a:rPr lang="zh-CN" altLang="en-US" smtClean="0">
                <a:latin typeface="Times New Roman" panose="02020603050405020304" pitchFamily="18" charset="0"/>
              </a:rPr>
              <a:t>写成质数的乘积，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如果</a:t>
            </a:r>
            <a:br>
              <a:rPr lang="zh-CN" altLang="en-US" smtClean="0">
                <a:latin typeface="Times New Roman" panose="02020603050405020304" pitchFamily="18" charset="0"/>
              </a:rPr>
            </a:br>
            <a:r>
              <a:rPr lang="zh-CN" altLang="en-US" smtClean="0">
                <a:latin typeface="Times New Roman" panose="02020603050405020304" pitchFamily="18" charset="0"/>
              </a:rPr>
              <a:t>		</a:t>
            </a:r>
            <a:r>
              <a:rPr lang="en-US" altLang="zh-CN" smtClean="0">
                <a:latin typeface="Times New Roman" panose="02020603050405020304" pitchFamily="18" charset="0"/>
              </a:rPr>
              <a:t>n=p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</a:rPr>
              <a:t>…p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h</a:t>
            </a:r>
            <a:r>
              <a:rPr lang="en-US" altLang="zh-CN" smtClean="0">
                <a:latin typeface="Times New Roman" panose="02020603050405020304" pitchFamily="18" charset="0"/>
              </a:rPr>
              <a:t>=q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</a:rPr>
              <a:t>…q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k</a:t>
            </a:r>
            <a:r>
              <a:rPr lang="en-US" altLang="zh-CN" smtClean="0">
                <a:latin typeface="Times New Roman" panose="02020603050405020304" pitchFamily="18" charset="0"/>
              </a:rPr>
              <a:t> </a:t>
            </a:r>
            <a:r>
              <a:rPr lang="en-US" altLang="zh-CN" b="0" smtClean="0">
                <a:latin typeface="Times New Roman" panose="02020603050405020304" pitchFamily="18" charset="0"/>
              </a:rPr>
              <a:t>…………</a:t>
            </a:r>
            <a:r>
              <a:rPr lang="en-US" altLang="zh-CN" smtClean="0">
                <a:latin typeface="Times New Roman" panose="02020603050405020304" pitchFamily="18" charset="0"/>
              </a:rPr>
              <a:t> (</a:t>
            </a:r>
            <a:r>
              <a:rPr lang="en-US" altLang="zh-CN" smtClean="0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而</a:t>
            </a:r>
            <a:r>
              <a:rPr lang="en-US" altLang="zh-CN" smtClean="0">
                <a:latin typeface="Times New Roman" panose="02020603050405020304" pitchFamily="18" charset="0"/>
              </a:rPr>
              <a:t>p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</a:rPr>
              <a:t>,…,p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h</a:t>
            </a:r>
            <a:r>
              <a:rPr lang="en-US" altLang="zh-CN" smtClean="0">
                <a:latin typeface="Times New Roman" panose="02020603050405020304" pitchFamily="18" charset="0"/>
              </a:rPr>
              <a:t>，q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</a:rPr>
              <a:t>,…,q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k</a:t>
            </a:r>
            <a:r>
              <a:rPr lang="zh-CN" altLang="en-US" smtClean="0">
                <a:latin typeface="Times New Roman" panose="02020603050405020304" pitchFamily="18" charset="0"/>
              </a:rPr>
              <a:t>都是质数，往证</a:t>
            </a:r>
            <a:r>
              <a:rPr lang="en-US" altLang="zh-CN" smtClean="0">
                <a:latin typeface="Times New Roman" panose="02020603050405020304" pitchFamily="18" charset="0"/>
              </a:rPr>
              <a:t>h=k，</a:t>
            </a:r>
            <a:r>
              <a:rPr lang="zh-CN" altLang="en-US" smtClean="0">
                <a:latin typeface="Times New Roman" panose="02020603050405020304" pitchFamily="18" charset="0"/>
              </a:rPr>
              <a:t>而且</a:t>
            </a:r>
            <a:r>
              <a:rPr lang="en-US" altLang="zh-CN" smtClean="0">
                <a:latin typeface="Times New Roman" panose="02020603050405020304" pitchFamily="18" charset="0"/>
              </a:rPr>
              <a:t>p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</a:rPr>
              <a:t>,…,p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h</a:t>
            </a:r>
            <a:r>
              <a:rPr lang="zh-CN" altLang="en-US" smtClean="0">
                <a:latin typeface="Times New Roman" panose="02020603050405020304" pitchFamily="18" charset="0"/>
              </a:rPr>
              <a:t>和</a:t>
            </a:r>
            <a:r>
              <a:rPr lang="en-US" altLang="zh-CN" smtClean="0">
                <a:latin typeface="Times New Roman" panose="02020603050405020304" pitchFamily="18" charset="0"/>
              </a:rPr>
              <a:t>q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</a:rPr>
              <a:t>,…,q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k</a:t>
            </a:r>
            <a:r>
              <a:rPr lang="zh-CN" altLang="en-US" smtClean="0">
                <a:latin typeface="Times New Roman" panose="02020603050405020304" pitchFamily="18" charset="0"/>
              </a:rPr>
              <a:t>完全一样，最多次序不同。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由(</a:t>
            </a:r>
            <a:r>
              <a:rPr lang="zh-CN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mtClean="0">
                <a:latin typeface="Times New Roman" panose="02020603050405020304" pitchFamily="18" charset="0"/>
              </a:rPr>
              <a:t>)，</a:t>
            </a:r>
            <a:r>
              <a:rPr lang="en-US" altLang="zh-CN" smtClean="0">
                <a:latin typeface="Times New Roman" panose="02020603050405020304" pitchFamily="18" charset="0"/>
              </a:rPr>
              <a:t>p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</a:rPr>
              <a:t>|q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</a:rPr>
              <a:t>…q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k</a:t>
            </a:r>
            <a:r>
              <a:rPr lang="en-US" altLang="zh-CN" smtClean="0">
                <a:latin typeface="Times New Roman" panose="02020603050405020304" pitchFamily="18" charset="0"/>
              </a:rPr>
              <a:t>，</a:t>
            </a:r>
            <a:r>
              <a:rPr lang="zh-CN" altLang="en-US" smtClean="0">
                <a:latin typeface="Times New Roman" panose="02020603050405020304" pitchFamily="18" charset="0"/>
              </a:rPr>
              <a:t>故由定理5.2.5，</a:t>
            </a:r>
            <a:r>
              <a:rPr lang="en-US" altLang="zh-CN" smtClean="0">
                <a:latin typeface="Times New Roman" panose="02020603050405020304" pitchFamily="18" charset="0"/>
              </a:rPr>
              <a:t>p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</a:rPr>
              <a:t>应整除</a:t>
            </a:r>
            <a:r>
              <a:rPr lang="en-US" altLang="zh-CN" smtClean="0">
                <a:latin typeface="Times New Roman" panose="02020603050405020304" pitchFamily="18" charset="0"/>
              </a:rPr>
              <a:t>q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</a:rPr>
              <a:t>,…,q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k</a:t>
            </a:r>
            <a:r>
              <a:rPr lang="zh-CN" altLang="en-US" smtClean="0">
                <a:latin typeface="Times New Roman" panose="02020603050405020304" pitchFamily="18" charset="0"/>
              </a:rPr>
              <a:t>之一，颠倒后者的次序，可假定</a:t>
            </a:r>
            <a:r>
              <a:rPr lang="en-US" altLang="zh-CN" smtClean="0">
                <a:latin typeface="Times New Roman" panose="02020603050405020304" pitchFamily="18" charset="0"/>
              </a:rPr>
              <a:t>p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</a:rPr>
              <a:t>|q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</a:rPr>
              <a:t>。</a:t>
            </a:r>
            <a:r>
              <a:rPr lang="zh-CN" altLang="en-US" smtClean="0">
                <a:latin typeface="Times New Roman" panose="02020603050405020304" pitchFamily="18" charset="0"/>
              </a:rPr>
              <a:t>今</a:t>
            </a:r>
            <a:r>
              <a:rPr lang="en-US" altLang="zh-CN" smtClean="0">
                <a:latin typeface="Times New Roman" panose="02020603050405020304" pitchFamily="18" charset="0"/>
              </a:rPr>
              <a:t>q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</a:rPr>
              <a:t>是质数，只有</a:t>
            </a:r>
            <a:r>
              <a:rPr lang="en-US" altLang="zh-CN" smtClean="0">
                <a:latin typeface="Times New Roman" panose="02020603050405020304" pitchFamily="18" charset="0"/>
              </a:rPr>
              <a:t>q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</a:rPr>
              <a:t>和1两个正因数，而</a:t>
            </a:r>
            <a:r>
              <a:rPr lang="en-US" altLang="zh-CN" smtClean="0">
                <a:latin typeface="Times New Roman" panose="02020603050405020304" pitchFamily="18" charset="0"/>
              </a:rPr>
              <a:t>p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mtClean="0">
                <a:latin typeface="Times New Roman" panose="02020603050405020304" pitchFamily="18" charset="0"/>
              </a:rPr>
              <a:t>1，</a:t>
            </a:r>
            <a:r>
              <a:rPr lang="zh-CN" altLang="en-US" smtClean="0">
                <a:latin typeface="Times New Roman" panose="02020603050405020304" pitchFamily="18" charset="0"/>
              </a:rPr>
              <a:t>故</a:t>
            </a:r>
            <a:r>
              <a:rPr lang="en-US" altLang="zh-CN" smtClean="0">
                <a:latin typeface="Times New Roman" panose="02020603050405020304" pitchFamily="18" charset="0"/>
              </a:rPr>
              <a:t>p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</a:rPr>
              <a:t>必等于</a:t>
            </a:r>
            <a:r>
              <a:rPr lang="en-US" altLang="zh-CN" smtClean="0">
                <a:latin typeface="Times New Roman" panose="02020603050405020304" pitchFamily="18" charset="0"/>
              </a:rPr>
              <a:t>q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</a:rPr>
              <a:t>。</a:t>
            </a:r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A996A-08BB-4328-ACAE-F1CFBB5EBFAD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5257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由(</a:t>
            </a:r>
            <a:r>
              <a:rPr lang="zh-CN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mtClean="0">
                <a:latin typeface="Times New Roman" panose="02020603050405020304" pitchFamily="18" charset="0"/>
              </a:rPr>
              <a:t>)消去</a:t>
            </a:r>
            <a:r>
              <a:rPr lang="en-US" altLang="zh-CN" smtClean="0">
                <a:latin typeface="Times New Roman" panose="02020603050405020304" pitchFamily="18" charset="0"/>
              </a:rPr>
              <a:t>p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</a:rPr>
              <a:t>而得</a:t>
            </a:r>
          </a:p>
          <a:p>
            <a:pPr marL="0" indent="0" algn="ctr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</a:rPr>
              <a:t>p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mtClean="0">
                <a:latin typeface="Times New Roman" panose="02020603050405020304" pitchFamily="18" charset="0"/>
              </a:rPr>
              <a:t>…p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h</a:t>
            </a:r>
            <a:r>
              <a:rPr lang="en-US" altLang="zh-CN" smtClean="0">
                <a:latin typeface="Times New Roman" panose="02020603050405020304" pitchFamily="18" charset="0"/>
              </a:rPr>
              <a:t>=q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mtClean="0">
                <a:latin typeface="Times New Roman" panose="02020603050405020304" pitchFamily="18" charset="0"/>
              </a:rPr>
              <a:t>…q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k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由此同上可证</a:t>
            </a:r>
            <a:r>
              <a:rPr lang="en-US" altLang="zh-CN" smtClean="0">
                <a:latin typeface="Times New Roman" panose="02020603050405020304" pitchFamily="18" charset="0"/>
              </a:rPr>
              <a:t>p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2</a:t>
            </a:r>
            <a:r>
              <a:rPr lang="zh-CN" altLang="en-US" smtClean="0">
                <a:latin typeface="Times New Roman" panose="02020603050405020304" pitchFamily="18" charset="0"/>
              </a:rPr>
              <a:t>应整除</a:t>
            </a:r>
            <a:r>
              <a:rPr lang="en-US" altLang="zh-CN" smtClean="0">
                <a:latin typeface="Times New Roman" panose="02020603050405020304" pitchFamily="18" charset="0"/>
              </a:rPr>
              <a:t>q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mtClean="0">
                <a:latin typeface="Times New Roman" panose="02020603050405020304" pitchFamily="18" charset="0"/>
              </a:rPr>
              <a:t>,…,q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k</a:t>
            </a:r>
            <a:r>
              <a:rPr lang="zh-CN" altLang="en-US" smtClean="0">
                <a:latin typeface="Times New Roman" panose="02020603050405020304" pitchFamily="18" charset="0"/>
              </a:rPr>
              <a:t>之一。如此类推，可见</a:t>
            </a:r>
            <a:r>
              <a:rPr lang="en-US" altLang="zh-CN" smtClean="0">
                <a:latin typeface="Times New Roman" panose="02020603050405020304" pitchFamily="18" charset="0"/>
              </a:rPr>
              <a:t>p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</a:rPr>
              <a:t>,…,p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h</a:t>
            </a:r>
            <a:r>
              <a:rPr lang="zh-CN" altLang="en-US" smtClean="0">
                <a:latin typeface="Times New Roman" panose="02020603050405020304" pitchFamily="18" charset="0"/>
              </a:rPr>
              <a:t>和</a:t>
            </a:r>
            <a:r>
              <a:rPr lang="en-US" altLang="zh-CN" smtClean="0">
                <a:latin typeface="Times New Roman" panose="02020603050405020304" pitchFamily="18" charset="0"/>
              </a:rPr>
              <a:t>q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</a:rPr>
              <a:t>,…,q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k</a:t>
            </a:r>
            <a:r>
              <a:rPr lang="zh-CN" altLang="en-US" smtClean="0">
                <a:latin typeface="Times New Roman" panose="02020603050405020304" pitchFamily="18" charset="0"/>
              </a:rPr>
              <a:t>完全一样，最多次序不一样。不可能一边已经消完而另一边还剩下质数，因为，那样则一个质数或一些质数之积等于1，这不可能。 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A996A-08BB-4328-ACAE-F1CFBB5EBFAD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257800"/>
          </a:xfrm>
        </p:spPr>
        <p:txBody>
          <a:bodyPr/>
          <a:lstStyle/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推论1</a:t>
            </a:r>
            <a:r>
              <a:rPr lang="zh-CN" altLang="en-US" dirty="0" smtClean="0">
                <a:latin typeface="Times New Roman" panose="02020603050405020304" pitchFamily="18" charset="0"/>
              </a:rPr>
              <a:t>  任意整数(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zh-CN" altLang="en-US" dirty="0" smtClean="0">
                <a:latin typeface="Times New Roman" panose="02020603050405020304" pitchFamily="18" charset="0"/>
              </a:rPr>
              <a:t>0，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zh-CN" altLang="en-US" dirty="0" smtClean="0">
                <a:latin typeface="Times New Roman" panose="02020603050405020304" pitchFamily="18" charset="0"/>
              </a:rPr>
              <a:t>±1)恰好有一法写成下面的形式：</a:t>
            </a:r>
            <a:br>
              <a:rPr lang="zh-CN" altLang="en-US" dirty="0" smtClean="0">
                <a:latin typeface="Times New Roman" panose="02020603050405020304" pitchFamily="18" charset="0"/>
              </a:rPr>
            </a:br>
            <a:r>
              <a:rPr lang="zh-CN" altLang="en-US" dirty="0" smtClean="0">
                <a:latin typeface="Times New Roman" panose="02020603050405020304" pitchFamily="18" charset="0"/>
              </a:rPr>
              <a:t>	±</a:t>
            </a:r>
            <a:r>
              <a:rPr lang="en-US" altLang="zh-CN" dirty="0" smtClean="0">
                <a:latin typeface="Times New Roman" panose="02020603050405020304" pitchFamily="18" charset="0"/>
              </a:rPr>
              <a:t>p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…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dirty="0" smtClean="0">
                <a:latin typeface="Times New Roman" panose="02020603050405020304" pitchFamily="18" charset="0"/>
              </a:rPr>
              <a:t>                               (6)</a:t>
            </a:r>
            <a:br>
              <a:rPr lang="en-US" altLang="zh-CN" dirty="0" smtClean="0">
                <a:latin typeface="Times New Roman" panose="02020603050405020304" pitchFamily="18" charset="0"/>
              </a:rPr>
            </a:br>
            <a:r>
              <a:rPr lang="zh-CN" altLang="en-US" dirty="0" smtClean="0">
                <a:latin typeface="Times New Roman" panose="02020603050405020304" pitchFamily="18" charset="0"/>
              </a:rPr>
              <a:t>其中</a:t>
            </a:r>
            <a:r>
              <a:rPr lang="en-US" altLang="zh-CN" dirty="0" smtClean="0">
                <a:latin typeface="Times New Roman" panose="02020603050405020304" pitchFamily="18" charset="0"/>
              </a:rPr>
              <a:t>p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,…,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</a:rPr>
              <a:t>都是质数。</a:t>
            </a:r>
          </a:p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推论2</a:t>
            </a:r>
            <a:r>
              <a:rPr lang="zh-CN" altLang="en-US" dirty="0" smtClean="0">
                <a:latin typeface="Times New Roman" panose="02020603050405020304" pitchFamily="18" charset="0"/>
              </a:rPr>
              <a:t>  任意整数(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zh-CN" altLang="en-US" dirty="0" smtClean="0">
                <a:latin typeface="Times New Roman" panose="02020603050405020304" pitchFamily="18" charset="0"/>
              </a:rPr>
              <a:t>0，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zh-CN" altLang="en-US" dirty="0" smtClean="0">
                <a:latin typeface="Times New Roman" panose="02020603050405020304" pitchFamily="18" charset="0"/>
              </a:rPr>
              <a:t>±1)恰好有一法写成下面的形式：</a:t>
            </a:r>
            <a:br>
              <a:rPr lang="zh-CN" altLang="en-US" dirty="0" smtClean="0">
                <a:latin typeface="Times New Roman" panose="02020603050405020304" pitchFamily="18" charset="0"/>
              </a:rPr>
            </a:br>
            <a:r>
              <a:rPr lang="zh-CN" altLang="en-US" dirty="0" smtClean="0">
                <a:latin typeface="Times New Roman" panose="02020603050405020304" pitchFamily="18" charset="0"/>
              </a:rPr>
              <a:t>	±</a:t>
            </a:r>
            <a:r>
              <a:rPr lang="en-US" altLang="zh-CN" dirty="0" smtClean="0">
                <a:latin typeface="Times New Roman" panose="02020603050405020304" pitchFamily="18" charset="0"/>
              </a:rPr>
              <a:t>p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 smtClean="0">
                <a:latin typeface="Times New Roman" panose="02020603050405020304" pitchFamily="18" charset="0"/>
              </a:rPr>
              <a:t>r1</a:t>
            </a:r>
            <a:r>
              <a:rPr lang="en-US" altLang="zh-CN" dirty="0" smtClean="0">
                <a:latin typeface="Times New Roman" panose="02020603050405020304" pitchFamily="18" charset="0"/>
              </a:rPr>
              <a:t>…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baseline="30000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baseline="30000" dirty="0" smtClean="0">
                <a:latin typeface="Times New Roman" panose="02020603050405020304" pitchFamily="18" charset="0"/>
              </a:rPr>
              <a:t> n</a:t>
            </a:r>
            <a:r>
              <a:rPr lang="en-US" altLang="zh-CN" dirty="0" smtClean="0">
                <a:latin typeface="Times New Roman" panose="02020603050405020304" pitchFamily="18" charset="0"/>
              </a:rPr>
              <a:t>                          (7)</a:t>
            </a:r>
            <a:br>
              <a:rPr lang="en-US" altLang="zh-CN" dirty="0" smtClean="0">
                <a:latin typeface="Times New Roman" panose="02020603050405020304" pitchFamily="18" charset="0"/>
              </a:rPr>
            </a:br>
            <a:r>
              <a:rPr lang="zh-CN" altLang="en-US" dirty="0" smtClean="0">
                <a:latin typeface="宋体" panose="02010600030101010101" pitchFamily="2" charset="-122"/>
              </a:rPr>
              <a:t>其中</a:t>
            </a:r>
            <a:r>
              <a:rPr lang="en-US" altLang="zh-CN" dirty="0" smtClean="0">
                <a:latin typeface="Times New Roman" panose="02020603050405020304" pitchFamily="18" charset="0"/>
              </a:rPr>
              <a:t>p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宋体" panose="02010600030101010101" pitchFamily="2" charset="-122"/>
              </a:rPr>
              <a:t>,</a:t>
            </a:r>
            <a:r>
              <a:rPr lang="en-US" altLang="zh-CN" dirty="0" smtClean="0">
                <a:latin typeface="Times New Roman" panose="02020603050405020304" pitchFamily="18" charset="0"/>
              </a:rPr>
              <a:t>…</a:t>
            </a:r>
            <a:r>
              <a:rPr lang="en-US" altLang="zh-CN" dirty="0" smtClean="0">
                <a:latin typeface="宋体" panose="02010600030101010101" pitchFamily="2" charset="-122"/>
              </a:rPr>
              <a:t>,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宋体" panose="02010600030101010101" pitchFamily="2" charset="-122"/>
              </a:rPr>
              <a:t>是不同的质数，</a:t>
            </a:r>
            <a:r>
              <a:rPr lang="en-US" altLang="zh-CN" dirty="0" smtClean="0">
                <a:latin typeface="Times New Roman" panose="02020603050405020304" pitchFamily="18" charset="0"/>
              </a:rPr>
              <a:t>r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,…,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宋体" panose="02010600030101010101" pitchFamily="2" charset="-122"/>
              </a:rPr>
              <a:t>是</a:t>
            </a:r>
            <a:r>
              <a:rPr lang="zh-CN" altLang="en-US" dirty="0" smtClean="0">
                <a:solidFill>
                  <a:srgbClr val="FFC000"/>
                </a:solidFill>
                <a:latin typeface="宋体" panose="02010600030101010101" pitchFamily="2" charset="-122"/>
              </a:rPr>
              <a:t>正整数</a:t>
            </a:r>
            <a:r>
              <a:rPr lang="zh-CN" altLang="en-US" dirty="0" smtClean="0">
                <a:latin typeface="宋体" panose="02010600030101010101" pitchFamily="2" charset="-122"/>
              </a:rPr>
              <a:t>。</a:t>
            </a: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643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定理5.2.6 </a:t>
            </a:r>
            <a:r>
              <a:rPr lang="zh-CN" altLang="en-US" sz="4000" dirty="0" smtClean="0">
                <a:latin typeface="宋体" pitchFamily="2" charset="-122"/>
              </a:rPr>
              <a:t>(算术基本定理)</a:t>
            </a:r>
            <a:r>
              <a:rPr lang="zh-CN" altLang="en-US" sz="4000" dirty="0" smtClean="0">
                <a:latin typeface="Times New Roman" pitchFamily="18" charset="0"/>
                <a:ea typeface="宋体" pitchFamily="2" charset="-122"/>
              </a:rPr>
              <a:t> </a:t>
            </a:r>
            <a:endParaRPr lang="en-US" altLang="zh-CN" sz="4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A996A-08BB-4328-ACAE-F1CFBB5EBFAD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7488" y="914400"/>
            <a:ext cx="8763000" cy="53340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质数无穷多。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证明：假定质数只有有限的几个，设为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, …,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baseline="-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。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试看</a:t>
            </a:r>
            <a:b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	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N=p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…p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+1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(1)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则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,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,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baseline="-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都不能整除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否则若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baseline="-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|N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，则因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|p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baseline="-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故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|1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，与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为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质数矛盾。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故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无质因数，即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为质数。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(2)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而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不同于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,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,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baseline="-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与质数只有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,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,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baseline="-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矛盾。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64224"/>
            <a:ext cx="84582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定理5.2.7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Euclid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欧几里得 公元前三世纪）</a:t>
            </a:r>
            <a:endParaRPr lang="en-US" altLang="zh-CN" sz="32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A996A-08BB-4328-ACAE-F1CFBB5EBFAD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5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5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5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5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5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5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410200"/>
          </a:xfrm>
        </p:spPr>
        <p:txBody>
          <a:bodyPr/>
          <a:lstStyle/>
          <a:p>
            <a:r>
              <a:rPr lang="zh-CN" altLang="en-US" dirty="0" smtClean="0"/>
              <a:t>判断对错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zh-CN" dirty="0"/>
              <a:t>若三个正整数的最高公因数为</a:t>
            </a:r>
            <a:r>
              <a:rPr lang="en-US" altLang="zh-CN" dirty="0"/>
              <a:t>1</a:t>
            </a:r>
            <a:r>
              <a:rPr lang="zh-CN" altLang="zh-CN" dirty="0"/>
              <a:t>，则其中任意两个正整数互质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,…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都是质数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并且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p| p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p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，则至少有一个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(1≤</a:t>
            </a:r>
            <a:r>
              <a:rPr lang="en-US" altLang="zh-CN" i="1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≤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，对吗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en-US" altLang="zh-CN" dirty="0"/>
              <a:t> 1</a:t>
            </a:r>
            <a:r>
              <a:rPr lang="zh-CN" altLang="zh-CN" dirty="0"/>
              <a:t>与任何整数都</a:t>
            </a:r>
            <a:r>
              <a:rPr lang="zh-CN" altLang="zh-CN" dirty="0" smtClean="0"/>
              <a:t>互质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 </a:t>
            </a:r>
            <a:r>
              <a:rPr lang="en-US" altLang="zh-CN" i="1" dirty="0"/>
              <a:t>d </a:t>
            </a:r>
            <a:r>
              <a:rPr lang="zh-CN" altLang="zh-CN" dirty="0"/>
              <a:t>为整数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zh-CN" altLang="zh-CN" dirty="0"/>
              <a:t>的最高公因数，则</a:t>
            </a:r>
            <a:r>
              <a:rPr lang="en-US" altLang="zh-CN" i="1" dirty="0"/>
              <a:t>d</a:t>
            </a:r>
            <a:r>
              <a:rPr lang="zh-CN" altLang="zh-CN" dirty="0"/>
              <a:t>可表示为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zh-CN" altLang="zh-CN" dirty="0"/>
              <a:t>的倍数和且表示形式</a:t>
            </a:r>
            <a:r>
              <a:rPr lang="zh-CN" altLang="zh-CN" dirty="0" smtClean="0"/>
              <a:t>唯一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解：</a:t>
            </a:r>
            <a:r>
              <a:rPr lang="en-US" altLang="zh-CN" dirty="0" smtClean="0"/>
              <a:t>1. </a:t>
            </a:r>
            <a:r>
              <a:rPr lang="zh-CN" altLang="en-US" dirty="0" smtClean="0"/>
              <a:t>错；</a:t>
            </a:r>
            <a:r>
              <a:rPr lang="en-US" altLang="zh-CN" dirty="0" smtClean="0"/>
              <a:t>2. </a:t>
            </a:r>
            <a:r>
              <a:rPr lang="zh-CN" altLang="en-US" dirty="0" smtClean="0"/>
              <a:t>对；</a:t>
            </a:r>
            <a:r>
              <a:rPr lang="en-US" altLang="zh-CN" dirty="0" smtClean="0"/>
              <a:t>3.</a:t>
            </a:r>
            <a:r>
              <a:rPr lang="zh-CN" altLang="en-US" dirty="0" smtClean="0"/>
              <a:t>对；</a:t>
            </a:r>
            <a:r>
              <a:rPr lang="en-US" altLang="zh-CN" dirty="0" smtClean="0"/>
              <a:t>4.</a:t>
            </a:r>
            <a:r>
              <a:rPr lang="zh-CN" altLang="en-US" dirty="0"/>
              <a:t>错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A996A-08BB-4328-ACAE-F1CFBB5EBFAD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练习</a:t>
            </a:r>
            <a:endParaRPr lang="en-US" altLang="zh-CN" sz="4000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68019444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5181600"/>
          </a:xfrm>
        </p:spPr>
        <p:txBody>
          <a:bodyPr/>
          <a:lstStyle/>
          <a:p>
            <a:r>
              <a:rPr lang="zh-CN" altLang="en-US" dirty="0" smtClean="0"/>
              <a:t>简答题：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zh-CN" dirty="0"/>
              <a:t>设</a:t>
            </a:r>
            <a:r>
              <a:rPr lang="en-US" altLang="zh-CN" dirty="0"/>
              <a:t>a, b, c</a:t>
            </a:r>
            <a:r>
              <a:rPr lang="zh-CN" altLang="zh-CN" dirty="0"/>
              <a:t>都是正整数，且</a:t>
            </a:r>
            <a:r>
              <a:rPr lang="en-US" altLang="zh-CN" dirty="0"/>
              <a:t>(a, b)=1, c | a ,</a:t>
            </a:r>
            <a:r>
              <a:rPr lang="zh-CN" altLang="zh-CN" dirty="0"/>
              <a:t>求</a:t>
            </a:r>
            <a:r>
              <a:rPr lang="en-US" altLang="zh-CN" dirty="0"/>
              <a:t>b, c</a:t>
            </a:r>
            <a:r>
              <a:rPr lang="zh-CN" altLang="zh-CN" dirty="0"/>
              <a:t>的最高公因数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zh-CN" dirty="0"/>
              <a:t>任意整数是否都可以表示为质数的乘积？所有质数构成的集合是可数集合吗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解：</a:t>
            </a:r>
            <a:r>
              <a:rPr lang="en-US" altLang="zh-CN" dirty="0" smtClean="0"/>
              <a:t>1. 1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2. </a:t>
            </a:r>
            <a:r>
              <a:rPr lang="zh-CN" altLang="en-US" dirty="0" smtClean="0"/>
              <a:t>否，是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A996A-08BB-4328-ACAE-F1CFBB5EBFAD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练习</a:t>
            </a:r>
            <a:endParaRPr lang="en-US" altLang="zh-CN" sz="4000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51749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r>
              <a:rPr lang="zh-CN" altLang="en-US" smtClean="0"/>
              <a:t>习题</a:t>
            </a:r>
            <a:r>
              <a:rPr lang="en-US" altLang="zh-CN" smtClean="0"/>
              <a:t>4.3-1  </a:t>
            </a:r>
            <a:r>
              <a:rPr lang="zh-CN" altLang="zh-CN" smtClean="0"/>
              <a:t> 试举出一个连通的</a:t>
            </a:r>
            <a:r>
              <a:rPr lang="en-US" altLang="zh-CN" smtClean="0"/>
              <a:t>(</a:t>
            </a:r>
            <a:r>
              <a:rPr lang="zh-CN" altLang="zh-CN" smtClean="0"/>
              <a:t>即漠视为图后是连通的</a:t>
            </a:r>
            <a:r>
              <a:rPr lang="en-US" altLang="zh-CN" smtClean="0"/>
              <a:t>)</a:t>
            </a:r>
            <a:r>
              <a:rPr lang="zh-CN" altLang="zh-CN" smtClean="0"/>
              <a:t>，但无根的有向图。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                                                        ×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                       ×     </a:t>
            </a:r>
            <a:endParaRPr lang="zh-CN" altLang="en-US" smtClean="0"/>
          </a:p>
          <a:p>
            <a:endParaRPr lang="en-US" altLang="zh-CN" smtClean="0"/>
          </a:p>
          <a:p>
            <a:endParaRPr lang="zh-CN" altLang="zh-CN" smtClean="0"/>
          </a:p>
          <a:p>
            <a:endParaRPr lang="zh-CN" altLang="en-US" smtClean="0"/>
          </a:p>
        </p:txBody>
      </p:sp>
      <p:grpSp>
        <p:nvGrpSpPr>
          <p:cNvPr id="49155" name="组合 4"/>
          <p:cNvGrpSpPr>
            <a:grpSpLocks/>
          </p:cNvGrpSpPr>
          <p:nvPr/>
        </p:nvGrpSpPr>
        <p:grpSpPr bwMode="auto">
          <a:xfrm>
            <a:off x="1219200" y="1828800"/>
            <a:ext cx="1600200" cy="1241425"/>
            <a:chOff x="762000" y="1806482"/>
            <a:chExt cx="1600200" cy="1241518"/>
          </a:xfrm>
        </p:grpSpPr>
        <p:cxnSp>
          <p:nvCxnSpPr>
            <p:cNvPr id="49175" name="直接箭头连接符 5"/>
            <p:cNvCxnSpPr>
              <a:cxnSpLocks noChangeShapeType="1"/>
              <a:stCxn id="49176" idx="5"/>
            </p:cNvCxnSpPr>
            <p:nvPr/>
          </p:nvCxnSpPr>
          <p:spPr bwMode="auto">
            <a:xfrm>
              <a:off x="1512841" y="1893841"/>
              <a:ext cx="773159" cy="1077959"/>
            </a:xfrm>
            <a:prstGeom prst="straightConnector1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76" name="椭圆 6"/>
            <p:cNvSpPr>
              <a:spLocks noChangeArrowheads="1"/>
            </p:cNvSpPr>
            <p:nvPr/>
          </p:nvSpPr>
          <p:spPr bwMode="auto">
            <a:xfrm>
              <a:off x="1447800" y="1806482"/>
              <a:ext cx="76200" cy="76200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cxnSp>
          <p:nvCxnSpPr>
            <p:cNvPr id="49177" name="直接箭头连接符 7"/>
            <p:cNvCxnSpPr>
              <a:cxnSpLocks noChangeShapeType="1"/>
              <a:stCxn id="49176" idx="3"/>
            </p:cNvCxnSpPr>
            <p:nvPr/>
          </p:nvCxnSpPr>
          <p:spPr bwMode="auto">
            <a:xfrm flipH="1">
              <a:off x="838200" y="1882682"/>
              <a:ext cx="620759" cy="1077959"/>
            </a:xfrm>
            <a:prstGeom prst="straightConnector1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78" name="椭圆 8"/>
            <p:cNvSpPr>
              <a:spLocks noChangeArrowheads="1"/>
            </p:cNvSpPr>
            <p:nvPr/>
          </p:nvSpPr>
          <p:spPr bwMode="auto">
            <a:xfrm>
              <a:off x="762000" y="29718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9179" name="椭圆 9"/>
            <p:cNvSpPr>
              <a:spLocks noChangeArrowheads="1"/>
            </p:cNvSpPr>
            <p:nvPr/>
          </p:nvSpPr>
          <p:spPr bwMode="auto">
            <a:xfrm>
              <a:off x="2286000" y="29718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9156" name="组合 38"/>
          <p:cNvGrpSpPr>
            <a:grpSpLocks/>
          </p:cNvGrpSpPr>
          <p:nvPr/>
        </p:nvGrpSpPr>
        <p:grpSpPr bwMode="auto">
          <a:xfrm>
            <a:off x="5029200" y="1828800"/>
            <a:ext cx="2057400" cy="1600200"/>
            <a:chOff x="5029200" y="2133600"/>
            <a:chExt cx="2057400" cy="1600200"/>
          </a:xfrm>
        </p:grpSpPr>
        <p:cxnSp>
          <p:nvCxnSpPr>
            <p:cNvPr id="49167" name="直接箭头连接符 11"/>
            <p:cNvCxnSpPr>
              <a:cxnSpLocks noChangeShapeType="1"/>
              <a:endCxn id="49174" idx="7"/>
            </p:cNvCxnSpPr>
            <p:nvPr/>
          </p:nvCxnSpPr>
          <p:spPr bwMode="auto">
            <a:xfrm>
              <a:off x="6096000" y="2133600"/>
              <a:ext cx="979441" cy="925559"/>
            </a:xfrm>
            <a:prstGeom prst="straightConnector1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68" name="直接箭头连接符 17"/>
            <p:cNvCxnSpPr>
              <a:cxnSpLocks noChangeShapeType="1"/>
            </p:cNvCxnSpPr>
            <p:nvPr/>
          </p:nvCxnSpPr>
          <p:spPr bwMode="auto">
            <a:xfrm flipH="1">
              <a:off x="5943600" y="3124200"/>
              <a:ext cx="1066800" cy="609600"/>
            </a:xfrm>
            <a:prstGeom prst="straightConnector1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69" name="直接箭头连接符 19"/>
            <p:cNvCxnSpPr>
              <a:cxnSpLocks noChangeShapeType="1"/>
              <a:stCxn id="49173" idx="1"/>
              <a:endCxn id="49172" idx="4"/>
            </p:cNvCxnSpPr>
            <p:nvPr/>
          </p:nvCxnSpPr>
          <p:spPr bwMode="auto">
            <a:xfrm flipH="1" flipV="1">
              <a:off x="5067300" y="2895600"/>
              <a:ext cx="811259" cy="773159"/>
            </a:xfrm>
            <a:prstGeom prst="straightConnector1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70" name="直接箭头连接符 21"/>
            <p:cNvCxnSpPr>
              <a:cxnSpLocks noChangeShapeType="1"/>
            </p:cNvCxnSpPr>
            <p:nvPr/>
          </p:nvCxnSpPr>
          <p:spPr bwMode="auto">
            <a:xfrm flipV="1">
              <a:off x="5105400" y="2209800"/>
              <a:ext cx="990600" cy="609600"/>
            </a:xfrm>
            <a:prstGeom prst="straightConnector1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71" name="椭圆 26"/>
            <p:cNvSpPr>
              <a:spLocks noChangeArrowheads="1"/>
            </p:cNvSpPr>
            <p:nvPr/>
          </p:nvSpPr>
          <p:spPr bwMode="auto">
            <a:xfrm>
              <a:off x="6096000" y="21336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63500" algn="ctr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9172" name="椭圆 29"/>
            <p:cNvSpPr>
              <a:spLocks noChangeArrowheads="1"/>
            </p:cNvSpPr>
            <p:nvPr/>
          </p:nvSpPr>
          <p:spPr bwMode="auto">
            <a:xfrm>
              <a:off x="5029200" y="28194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63500" algn="ctr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9173" name="椭圆 32"/>
            <p:cNvSpPr>
              <a:spLocks noChangeArrowheads="1"/>
            </p:cNvSpPr>
            <p:nvPr/>
          </p:nvSpPr>
          <p:spPr bwMode="auto">
            <a:xfrm>
              <a:off x="5867400" y="36576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63500" algn="ctr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9174" name="椭圆 36"/>
            <p:cNvSpPr>
              <a:spLocks noChangeArrowheads="1"/>
            </p:cNvSpPr>
            <p:nvPr/>
          </p:nvSpPr>
          <p:spPr bwMode="auto">
            <a:xfrm>
              <a:off x="7010400" y="30480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63500" algn="ctr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3200400" y="2362200"/>
            <a:ext cx="533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√ </a:t>
            </a:r>
          </a:p>
        </p:txBody>
      </p:sp>
      <p:cxnSp>
        <p:nvCxnSpPr>
          <p:cNvPr id="49158" name="直接箭头连接符 41"/>
          <p:cNvCxnSpPr>
            <a:cxnSpLocks noChangeShapeType="1"/>
            <a:stCxn id="49163" idx="3"/>
            <a:endCxn id="49165" idx="7"/>
          </p:cNvCxnSpPr>
          <p:nvPr/>
        </p:nvCxnSpPr>
        <p:spPr bwMode="auto">
          <a:xfrm flipH="1">
            <a:off x="1208088" y="4179888"/>
            <a:ext cx="860425" cy="708025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9159" name="组合 65"/>
          <p:cNvGrpSpPr>
            <a:grpSpLocks/>
          </p:cNvGrpSpPr>
          <p:nvPr/>
        </p:nvGrpSpPr>
        <p:grpSpPr bwMode="auto">
          <a:xfrm>
            <a:off x="1143000" y="4114800"/>
            <a:ext cx="2057400" cy="1447800"/>
            <a:chOff x="1371600" y="4191000"/>
            <a:chExt cx="2057400" cy="1447800"/>
          </a:xfrm>
        </p:grpSpPr>
        <p:cxnSp>
          <p:nvCxnSpPr>
            <p:cNvPr id="49160" name="直接箭头连接符 43"/>
            <p:cNvCxnSpPr>
              <a:cxnSpLocks noChangeShapeType="1"/>
              <a:stCxn id="49163" idx="6"/>
              <a:endCxn id="49164" idx="0"/>
            </p:cNvCxnSpPr>
            <p:nvPr/>
          </p:nvCxnSpPr>
          <p:spPr bwMode="auto">
            <a:xfrm>
              <a:off x="2362200" y="4229100"/>
              <a:ext cx="1028700" cy="723900"/>
            </a:xfrm>
            <a:prstGeom prst="straightConnector1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61" name="直接箭头连接符 45"/>
            <p:cNvCxnSpPr>
              <a:cxnSpLocks noChangeShapeType="1"/>
              <a:stCxn id="49164" idx="3"/>
              <a:endCxn id="49166" idx="6"/>
            </p:cNvCxnSpPr>
            <p:nvPr/>
          </p:nvCxnSpPr>
          <p:spPr bwMode="auto">
            <a:xfrm flipH="1">
              <a:off x="2362200" y="5018041"/>
              <a:ext cx="1001759" cy="582659"/>
            </a:xfrm>
            <a:prstGeom prst="straightConnector1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62" name="直接箭头连接符 47"/>
            <p:cNvCxnSpPr>
              <a:cxnSpLocks noChangeShapeType="1"/>
              <a:stCxn id="49166" idx="5"/>
              <a:endCxn id="49165" idx="5"/>
            </p:cNvCxnSpPr>
            <p:nvPr/>
          </p:nvCxnSpPr>
          <p:spPr bwMode="auto">
            <a:xfrm flipH="1" flipV="1">
              <a:off x="1436641" y="5018041"/>
              <a:ext cx="914400" cy="609600"/>
            </a:xfrm>
            <a:prstGeom prst="straightConnector1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63" name="椭圆 48"/>
            <p:cNvSpPr>
              <a:spLocks noChangeArrowheads="1"/>
            </p:cNvSpPr>
            <p:nvPr/>
          </p:nvSpPr>
          <p:spPr bwMode="auto">
            <a:xfrm>
              <a:off x="2286000" y="41910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63500" algn="ctr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9164" name="椭圆 51"/>
            <p:cNvSpPr>
              <a:spLocks noChangeArrowheads="1"/>
            </p:cNvSpPr>
            <p:nvPr/>
          </p:nvSpPr>
          <p:spPr bwMode="auto">
            <a:xfrm>
              <a:off x="3352800" y="49530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63500" algn="ctr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9165" name="椭圆 54"/>
            <p:cNvSpPr>
              <a:spLocks noChangeArrowheads="1"/>
            </p:cNvSpPr>
            <p:nvPr/>
          </p:nvSpPr>
          <p:spPr bwMode="auto">
            <a:xfrm>
              <a:off x="1371600" y="49530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63500" algn="ctr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9166" name="椭圆 59"/>
            <p:cNvSpPr>
              <a:spLocks noChangeArrowheads="1"/>
            </p:cNvSpPr>
            <p:nvPr/>
          </p:nvSpPr>
          <p:spPr bwMode="auto">
            <a:xfrm>
              <a:off x="2286000" y="55626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63500" algn="ctr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A996A-08BB-4328-ACAE-F1CFBB5EBFAD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/>
          <p:cNvSpPr>
            <a:spLocks noGrp="1"/>
          </p:cNvSpPr>
          <p:nvPr>
            <p:ph idx="1"/>
          </p:nvPr>
        </p:nvSpPr>
        <p:spPr>
          <a:xfrm>
            <a:off x="152400" y="304800"/>
            <a:ext cx="8763000" cy="60960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dirty="0" smtClean="0"/>
              <a:t>习题</a:t>
            </a:r>
            <a:r>
              <a:rPr lang="en-US" altLang="zh-CN" dirty="0" smtClean="0"/>
              <a:t>4.3—3</a:t>
            </a:r>
            <a:r>
              <a:rPr lang="zh-CN" altLang="zh-CN" dirty="0" smtClean="0"/>
              <a:t>设</a:t>
            </a:r>
            <a:r>
              <a:rPr lang="en-US" altLang="zh-CN" dirty="0" smtClean="0"/>
              <a:t>G</a:t>
            </a:r>
            <a:r>
              <a:rPr lang="zh-CN" altLang="zh-CN" dirty="0" smtClean="0"/>
              <a:t>为有向图，若</a:t>
            </a:r>
            <a:r>
              <a:rPr lang="en-US" altLang="zh-CN" dirty="0" smtClean="0"/>
              <a:t>G</a:t>
            </a:r>
            <a:r>
              <a:rPr lang="zh-CN" altLang="zh-CN" dirty="0" smtClean="0"/>
              <a:t>具有有向树定义中的</a:t>
            </a:r>
            <a:r>
              <a:rPr lang="en-US" altLang="zh-CN" dirty="0" smtClean="0"/>
              <a:t>1)</a:t>
            </a:r>
            <a:r>
              <a:rPr lang="zh-CN" altLang="zh-CN" dirty="0" smtClean="0"/>
              <a:t>和</a:t>
            </a:r>
            <a:r>
              <a:rPr lang="en-US" altLang="zh-CN" dirty="0" smtClean="0"/>
              <a:t>2)</a:t>
            </a:r>
            <a:r>
              <a:rPr lang="zh-CN" altLang="zh-CN" dirty="0" smtClean="0"/>
              <a:t>，并且没有有向回路。问：若</a:t>
            </a:r>
            <a:r>
              <a:rPr lang="en-US" altLang="zh-CN" dirty="0" smtClean="0"/>
              <a:t>G</a:t>
            </a:r>
            <a:r>
              <a:rPr lang="zh-CN" altLang="zh-CN" dirty="0" smtClean="0"/>
              <a:t>有限，</a:t>
            </a:r>
            <a:r>
              <a:rPr lang="en-US" altLang="zh-CN" dirty="0" smtClean="0"/>
              <a:t>G</a:t>
            </a:r>
            <a:r>
              <a:rPr lang="zh-CN" altLang="zh-CN" dirty="0" smtClean="0"/>
              <a:t>是否是有向树？若</a:t>
            </a:r>
            <a:r>
              <a:rPr lang="en-US" altLang="zh-CN" dirty="0" smtClean="0"/>
              <a:t>G</a:t>
            </a:r>
            <a:r>
              <a:rPr lang="zh-CN" altLang="zh-CN" dirty="0" smtClean="0"/>
              <a:t>不是有限的，如何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证明：</a:t>
            </a:r>
            <a:r>
              <a:rPr lang="en-US" altLang="zh-CN" dirty="0" smtClean="0"/>
              <a:t>1</a:t>
            </a:r>
            <a:r>
              <a:rPr lang="zh-CN" altLang="zh-CN" dirty="0" smtClean="0"/>
              <a:t>）</a:t>
            </a:r>
            <a:r>
              <a:rPr lang="en-US" altLang="zh-CN" dirty="0" smtClean="0"/>
              <a:t>G</a:t>
            </a:r>
            <a:r>
              <a:rPr lang="zh-CN" altLang="zh-CN" dirty="0" smtClean="0"/>
              <a:t>有限，由已知有：</a:t>
            </a: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zh-CN" dirty="0" smtClean="0"/>
              <a:t>①</a:t>
            </a:r>
            <a:r>
              <a:rPr lang="en-US" altLang="zh-CN" dirty="0" smtClean="0"/>
              <a:t> 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中每一点</a:t>
            </a:r>
            <a:r>
              <a:rPr lang="en-US" altLang="zh-CN" dirty="0" smtClean="0">
                <a:latin typeface="Times New Roman" panose="02020603050405020304" pitchFamily="18" charset="0"/>
              </a:rPr>
              <a:t>v(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</a:rPr>
              <a:t>都恰是一条弧</a:t>
            </a:r>
            <a:r>
              <a:rPr lang="en-US" altLang="zh-CN" dirty="0" smtClean="0">
                <a:latin typeface="Times New Roman" panose="02020603050405020304" pitchFamily="18" charset="0"/>
              </a:rPr>
              <a:t>e</a:t>
            </a:r>
            <a:r>
              <a:rPr lang="zh-CN" altLang="en-US" dirty="0" smtClean="0">
                <a:latin typeface="Times New Roman" panose="02020603050405020304" pitchFamily="18" charset="0"/>
              </a:rPr>
              <a:t>的起点</a:t>
            </a:r>
            <a:r>
              <a:rPr lang="en-US" altLang="zh-CN" dirty="0" smtClean="0">
                <a:latin typeface="Times New Roman" panose="02020603050405020304" pitchFamily="18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dirty="0" smtClean="0"/>
              <a:t>②</a:t>
            </a:r>
            <a:r>
              <a:rPr lang="en-US" altLang="zh-CN" dirty="0" smtClean="0"/>
              <a:t> r</a:t>
            </a:r>
            <a:r>
              <a:rPr lang="zh-CN" altLang="zh-CN" dirty="0" smtClean="0"/>
              <a:t>不是任一条弧的起点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dirty="0" smtClean="0"/>
              <a:t>现只需证</a:t>
            </a:r>
            <a:r>
              <a:rPr lang="en-US" altLang="zh-CN" dirty="0" smtClean="0"/>
              <a:t>r</a:t>
            </a:r>
            <a:r>
              <a:rPr lang="zh-CN" altLang="zh-CN" dirty="0" smtClean="0"/>
              <a:t>是根，即对于任意一点</a:t>
            </a:r>
            <a:r>
              <a:rPr lang="en-US" altLang="zh-CN" dirty="0" smtClean="0"/>
              <a:t>v</a:t>
            </a:r>
            <a:r>
              <a:rPr lang="zh-CN" altLang="zh-CN" dirty="0" smtClean="0"/>
              <a:t>必有一条到</a:t>
            </a:r>
            <a:r>
              <a:rPr lang="en-US" altLang="zh-CN" dirty="0" smtClean="0"/>
              <a:t>r</a:t>
            </a:r>
            <a:r>
              <a:rPr lang="zh-CN" altLang="zh-CN" dirty="0" smtClean="0"/>
              <a:t>的有向路。</a:t>
            </a:r>
          </a:p>
          <a:p>
            <a:pPr>
              <a:defRPr/>
            </a:pPr>
            <a:endParaRPr lang="en-US" altLang="zh-CN" sz="2800" dirty="0" smtClean="0"/>
          </a:p>
          <a:p>
            <a:pPr>
              <a:defRPr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A996A-08BB-4328-ACAE-F1CFBB5EBFAD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533400"/>
            <a:ext cx="8077200" cy="55626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Clr>
                <a:srgbClr val="FFCC00"/>
              </a:buClr>
              <a:defRPr/>
            </a:pPr>
            <a:r>
              <a:rPr lang="zh-CN" altLang="zh-CN" sz="3000" dirty="0">
                <a:solidFill>
                  <a:srgbClr val="FFFFFF"/>
                </a:solidFill>
              </a:rPr>
              <a:t>由于每一个点只发出一条弧，设</a:t>
            </a:r>
            <a:r>
              <a:rPr lang="en-US" altLang="zh-CN" sz="3000" dirty="0">
                <a:solidFill>
                  <a:srgbClr val="FFFFFF"/>
                </a:solidFill>
              </a:rPr>
              <a:t>v</a:t>
            </a:r>
            <a:r>
              <a:rPr lang="zh-CN" altLang="zh-CN" sz="3000" dirty="0">
                <a:solidFill>
                  <a:srgbClr val="FFFFFF"/>
                </a:solidFill>
              </a:rPr>
              <a:t>发出弧</a:t>
            </a:r>
            <a:r>
              <a:rPr lang="en-US" altLang="zh-CN" sz="3000" dirty="0">
                <a:solidFill>
                  <a:srgbClr val="FFFFFF"/>
                </a:solidFill>
              </a:rPr>
              <a:t>e</a:t>
            </a:r>
            <a:r>
              <a:rPr lang="en-US" altLang="zh-CN" sz="3000" baseline="-25000" dirty="0">
                <a:solidFill>
                  <a:srgbClr val="FFFFFF"/>
                </a:solidFill>
              </a:rPr>
              <a:t>1</a:t>
            </a:r>
            <a:r>
              <a:rPr lang="zh-CN" altLang="zh-CN" sz="3000" dirty="0">
                <a:solidFill>
                  <a:srgbClr val="FFFFFF"/>
                </a:solidFill>
              </a:rPr>
              <a:t>到</a:t>
            </a:r>
            <a:r>
              <a:rPr lang="en-US" altLang="zh-CN" sz="3000" dirty="0">
                <a:solidFill>
                  <a:srgbClr val="FFFFFF"/>
                </a:solidFill>
              </a:rPr>
              <a:t>v’</a:t>
            </a:r>
            <a:r>
              <a:rPr lang="zh-CN" altLang="zh-CN" sz="3000" dirty="0">
                <a:solidFill>
                  <a:srgbClr val="FFFFFF"/>
                </a:solidFill>
              </a:rPr>
              <a:t>，若</a:t>
            </a:r>
            <a:r>
              <a:rPr lang="en-US" altLang="zh-CN" sz="3000" dirty="0">
                <a:solidFill>
                  <a:srgbClr val="FFFFFF"/>
                </a:solidFill>
              </a:rPr>
              <a:t>v’</a:t>
            </a:r>
            <a:r>
              <a:rPr lang="zh-CN" altLang="zh-CN" sz="3000" dirty="0">
                <a:solidFill>
                  <a:srgbClr val="FFFFFF"/>
                </a:solidFill>
              </a:rPr>
              <a:t>不为</a:t>
            </a:r>
            <a:r>
              <a:rPr lang="en-US" altLang="zh-CN" sz="3000" dirty="0">
                <a:solidFill>
                  <a:srgbClr val="FFFFFF"/>
                </a:solidFill>
              </a:rPr>
              <a:t>r</a:t>
            </a:r>
            <a:r>
              <a:rPr lang="zh-CN" altLang="zh-CN" sz="3000" dirty="0">
                <a:solidFill>
                  <a:srgbClr val="FFFFFF"/>
                </a:solidFill>
              </a:rPr>
              <a:t>，则</a:t>
            </a:r>
            <a:r>
              <a:rPr lang="en-US" altLang="zh-CN" sz="3000" dirty="0">
                <a:solidFill>
                  <a:srgbClr val="FFFFFF"/>
                </a:solidFill>
              </a:rPr>
              <a:t>v’</a:t>
            </a:r>
            <a:r>
              <a:rPr lang="zh-CN" altLang="zh-CN" sz="3000" dirty="0">
                <a:solidFill>
                  <a:srgbClr val="FFFFFF"/>
                </a:solidFill>
              </a:rPr>
              <a:t>必发出一条弧到达</a:t>
            </a:r>
            <a:r>
              <a:rPr lang="en-US" altLang="zh-CN" sz="3000" dirty="0">
                <a:solidFill>
                  <a:srgbClr val="FFFFFF"/>
                </a:solidFill>
              </a:rPr>
              <a:t>v</a:t>
            </a:r>
            <a:r>
              <a:rPr lang="en-US" altLang="zh-CN" sz="3000" dirty="0" smtClean="0">
                <a:solidFill>
                  <a:srgbClr val="FFFFFF"/>
                </a:solidFill>
              </a:rPr>
              <a:t>”</a:t>
            </a:r>
            <a:r>
              <a:rPr lang="zh-CN" altLang="en-US" sz="3000" dirty="0" smtClean="0">
                <a:solidFill>
                  <a:srgbClr val="FFFFFF"/>
                </a:solidFill>
              </a:rPr>
              <a:t>，若</a:t>
            </a:r>
            <a:r>
              <a:rPr lang="en-US" altLang="zh-CN" sz="3000" dirty="0">
                <a:solidFill>
                  <a:srgbClr val="FFFFFF"/>
                </a:solidFill>
              </a:rPr>
              <a:t>v</a:t>
            </a:r>
            <a:r>
              <a:rPr lang="en-US" altLang="zh-CN" sz="3000" dirty="0" smtClean="0">
                <a:solidFill>
                  <a:srgbClr val="FFFFFF"/>
                </a:solidFill>
              </a:rPr>
              <a:t>”</a:t>
            </a:r>
            <a:r>
              <a:rPr lang="zh-CN" altLang="en-US" sz="3000" dirty="0" smtClean="0">
                <a:solidFill>
                  <a:srgbClr val="FFFFFF"/>
                </a:solidFill>
              </a:rPr>
              <a:t>不为</a:t>
            </a:r>
            <a:r>
              <a:rPr lang="en-US" altLang="zh-CN" sz="3000" dirty="0" smtClean="0">
                <a:solidFill>
                  <a:srgbClr val="FFFFFF"/>
                </a:solidFill>
              </a:rPr>
              <a:t>r</a:t>
            </a:r>
            <a:r>
              <a:rPr lang="zh-CN" altLang="en-US" sz="3000" dirty="0" smtClean="0">
                <a:solidFill>
                  <a:srgbClr val="FFFFFF"/>
                </a:solidFill>
              </a:rPr>
              <a:t>，则</a:t>
            </a:r>
            <a:r>
              <a:rPr lang="en-US" altLang="zh-CN" dirty="0">
                <a:solidFill>
                  <a:srgbClr val="FFFFFF"/>
                </a:solidFill>
              </a:rPr>
              <a:t>v</a:t>
            </a:r>
            <a:r>
              <a:rPr lang="en-US" altLang="zh-CN" dirty="0" smtClean="0">
                <a:solidFill>
                  <a:srgbClr val="FFFFFF"/>
                </a:solidFill>
              </a:rPr>
              <a:t>”</a:t>
            </a:r>
            <a:r>
              <a:rPr lang="zh-CN" altLang="en-US" dirty="0" smtClean="0">
                <a:solidFill>
                  <a:srgbClr val="FFFFFF"/>
                </a:solidFill>
              </a:rPr>
              <a:t>发出一条弧到</a:t>
            </a:r>
            <a:r>
              <a:rPr lang="en-US" altLang="zh-CN" dirty="0">
                <a:solidFill>
                  <a:srgbClr val="FFFFFF"/>
                </a:solidFill>
              </a:rPr>
              <a:t>v</a:t>
            </a:r>
            <a:r>
              <a:rPr lang="en-US" altLang="zh-CN" dirty="0" smtClean="0">
                <a:solidFill>
                  <a:srgbClr val="FFFFFF"/>
                </a:solidFill>
              </a:rPr>
              <a:t>”’</a:t>
            </a:r>
            <a:r>
              <a:rPr lang="zh-CN" altLang="en-US" dirty="0" smtClean="0">
                <a:solidFill>
                  <a:srgbClr val="FFFFFF"/>
                </a:solidFill>
              </a:rPr>
              <a:t>，若</a:t>
            </a:r>
            <a:r>
              <a:rPr lang="en-US" altLang="zh-CN" dirty="0">
                <a:solidFill>
                  <a:srgbClr val="FFFFFF"/>
                </a:solidFill>
              </a:rPr>
              <a:t>v</a:t>
            </a:r>
            <a:r>
              <a:rPr lang="en-US" altLang="zh-CN" dirty="0" smtClean="0">
                <a:solidFill>
                  <a:srgbClr val="FFFFFF"/>
                </a:solidFill>
              </a:rPr>
              <a:t>”’</a:t>
            </a:r>
            <a:r>
              <a:rPr lang="zh-CN" altLang="en-US" dirty="0" smtClean="0">
                <a:solidFill>
                  <a:srgbClr val="FFFFFF"/>
                </a:solidFill>
              </a:rPr>
              <a:t>为</a:t>
            </a:r>
            <a:r>
              <a:rPr lang="en-US" altLang="zh-CN" dirty="0" smtClean="0">
                <a:solidFill>
                  <a:srgbClr val="FFFFFF"/>
                </a:solidFill>
              </a:rPr>
              <a:t>r</a:t>
            </a:r>
            <a:r>
              <a:rPr lang="zh-CN" altLang="en-US" dirty="0" smtClean="0">
                <a:solidFill>
                  <a:srgbClr val="FFFFFF"/>
                </a:solidFill>
              </a:rPr>
              <a:t>，则得到从</a:t>
            </a:r>
            <a:r>
              <a:rPr lang="en-US" altLang="zh-CN" dirty="0" smtClean="0">
                <a:solidFill>
                  <a:srgbClr val="FFFFFF"/>
                </a:solidFill>
              </a:rPr>
              <a:t>v</a:t>
            </a:r>
            <a:r>
              <a:rPr lang="zh-CN" altLang="en-US" dirty="0" smtClean="0">
                <a:solidFill>
                  <a:srgbClr val="FFFFFF"/>
                </a:solidFill>
              </a:rPr>
              <a:t>到</a:t>
            </a:r>
            <a:r>
              <a:rPr lang="en-US" altLang="zh-CN" dirty="0" smtClean="0">
                <a:solidFill>
                  <a:srgbClr val="FFFFFF"/>
                </a:solidFill>
              </a:rPr>
              <a:t>r</a:t>
            </a:r>
            <a:r>
              <a:rPr lang="zh-CN" altLang="en-US" dirty="0" smtClean="0">
                <a:solidFill>
                  <a:srgbClr val="FFFFFF"/>
                </a:solidFill>
              </a:rPr>
              <a:t>的一条有向路。否则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FFCC00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FFFFFF"/>
                </a:solidFill>
              </a:rPr>
              <a:t>v</a:t>
            </a:r>
            <a:r>
              <a:rPr lang="en-US" altLang="zh-CN" dirty="0" smtClean="0">
                <a:solidFill>
                  <a:srgbClr val="FFFFFF"/>
                </a:solidFill>
              </a:rPr>
              <a:t>”’</a:t>
            </a:r>
            <a:r>
              <a:rPr lang="zh-CN" altLang="en-US" dirty="0" smtClean="0">
                <a:solidFill>
                  <a:srgbClr val="FFFFFF"/>
                </a:solidFill>
              </a:rPr>
              <a:t>发出一弧</a:t>
            </a:r>
            <a:r>
              <a:rPr lang="en-US" altLang="zh-CN" dirty="0" smtClean="0">
                <a:solidFill>
                  <a:srgbClr val="FFFFFF"/>
                </a:solidFill>
              </a:rPr>
              <a:t>…, (v, v’</a:t>
            </a:r>
            <a:r>
              <a:rPr lang="zh-CN" altLang="en-US" dirty="0" smtClean="0">
                <a:solidFill>
                  <a:srgbClr val="FFFFFF"/>
                </a:solidFill>
              </a:rPr>
              <a:t>，</a:t>
            </a:r>
            <a:r>
              <a:rPr lang="en-US" altLang="zh-CN" dirty="0" smtClean="0">
                <a:solidFill>
                  <a:srgbClr val="FFFFFF"/>
                </a:solidFill>
              </a:rPr>
              <a:t>v’’</a:t>
            </a:r>
            <a:r>
              <a:rPr lang="zh-CN" altLang="en-US" dirty="0" smtClean="0">
                <a:solidFill>
                  <a:srgbClr val="FFFFFF"/>
                </a:solidFill>
              </a:rPr>
              <a:t>，</a:t>
            </a:r>
            <a:r>
              <a:rPr lang="en-US" altLang="zh-CN" dirty="0" smtClean="0">
                <a:solidFill>
                  <a:srgbClr val="FFFFFF"/>
                </a:solidFill>
              </a:rPr>
              <a:t>v’’’…)</a:t>
            </a:r>
            <a:r>
              <a:rPr lang="zh-CN" altLang="en-US" dirty="0" smtClean="0">
                <a:solidFill>
                  <a:srgbClr val="FFFFFF"/>
                </a:solidFill>
              </a:rPr>
              <a:t>没有重复点出现，否则与无回路矛盾。而已知</a:t>
            </a:r>
            <a:r>
              <a:rPr lang="en-US" altLang="zh-CN" dirty="0" smtClean="0">
                <a:solidFill>
                  <a:srgbClr val="FFFFFF"/>
                </a:solidFill>
              </a:rPr>
              <a:t>G</a:t>
            </a:r>
            <a:r>
              <a:rPr lang="zh-CN" altLang="en-US" dirty="0" smtClean="0">
                <a:solidFill>
                  <a:srgbClr val="FFFFFF"/>
                </a:solidFill>
              </a:rPr>
              <a:t>有限，这个过程不会无限下去， 必然停止在不发弧的</a:t>
            </a:r>
            <a:r>
              <a:rPr lang="en-US" altLang="zh-CN" dirty="0" smtClean="0">
                <a:solidFill>
                  <a:srgbClr val="FFFFFF"/>
                </a:solidFill>
              </a:rPr>
              <a:t>r</a:t>
            </a:r>
            <a:r>
              <a:rPr lang="zh-CN" altLang="en-US" dirty="0" smtClean="0">
                <a:solidFill>
                  <a:srgbClr val="FFFFFF"/>
                </a:solidFill>
              </a:rPr>
              <a:t>上。从而从</a:t>
            </a:r>
            <a:r>
              <a:rPr lang="en-US" altLang="zh-CN" dirty="0" smtClean="0">
                <a:solidFill>
                  <a:srgbClr val="FFFFFF"/>
                </a:solidFill>
              </a:rPr>
              <a:t>v</a:t>
            </a:r>
            <a:r>
              <a:rPr lang="zh-CN" altLang="en-US" dirty="0" smtClean="0">
                <a:solidFill>
                  <a:srgbClr val="FFFFFF"/>
                </a:solidFill>
              </a:rPr>
              <a:t>到</a:t>
            </a:r>
            <a:r>
              <a:rPr lang="en-US" altLang="zh-CN" dirty="0" smtClean="0">
                <a:solidFill>
                  <a:srgbClr val="FFFFFF"/>
                </a:solidFill>
              </a:rPr>
              <a:t>r</a:t>
            </a:r>
            <a:r>
              <a:rPr lang="zh-CN" altLang="en-US" dirty="0" smtClean="0">
                <a:solidFill>
                  <a:srgbClr val="FFFFFF"/>
                </a:solidFill>
              </a:rPr>
              <a:t>存在有向路，</a:t>
            </a:r>
            <a:r>
              <a:rPr lang="zh-CN" altLang="zh-CN" dirty="0" smtClean="0"/>
              <a:t>因</a:t>
            </a:r>
            <a:r>
              <a:rPr lang="en-US" altLang="zh-CN" dirty="0" smtClean="0"/>
              <a:t>v</a:t>
            </a:r>
            <a:r>
              <a:rPr lang="zh-CN" altLang="zh-CN" dirty="0" smtClean="0"/>
              <a:t>任意，则</a:t>
            </a:r>
            <a:r>
              <a:rPr lang="en-US" altLang="zh-CN" dirty="0" smtClean="0"/>
              <a:t>r</a:t>
            </a:r>
            <a:r>
              <a:rPr lang="zh-CN" altLang="zh-CN" dirty="0" smtClean="0"/>
              <a:t>为根</a:t>
            </a:r>
            <a:r>
              <a:rPr lang="zh-CN" altLang="en-US" dirty="0" smtClean="0"/>
              <a:t>。综上，</a:t>
            </a:r>
            <a:r>
              <a:rPr lang="en-US" altLang="zh-CN" dirty="0" smtClean="0"/>
              <a:t>G</a:t>
            </a:r>
            <a:r>
              <a:rPr lang="zh-CN" altLang="en-US" dirty="0"/>
              <a:t>有</a:t>
            </a:r>
            <a:r>
              <a:rPr lang="zh-CN" altLang="en-US" dirty="0" smtClean="0"/>
              <a:t>限时，</a:t>
            </a:r>
            <a:r>
              <a:rPr lang="en-US" altLang="zh-CN" dirty="0" smtClean="0"/>
              <a:t>G</a:t>
            </a:r>
            <a:r>
              <a:rPr lang="zh-CN" altLang="en-US" dirty="0" smtClean="0"/>
              <a:t>为有向树。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A996A-08BB-4328-ACAE-F1CFBB5EBFAD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xfrm>
            <a:off x="304800" y="457200"/>
            <a:ext cx="8305800" cy="5638800"/>
          </a:xfrm>
        </p:spPr>
        <p:txBody>
          <a:bodyPr/>
          <a:lstStyle/>
          <a:p>
            <a:r>
              <a:rPr lang="zh-CN" altLang="en-US" smtClean="0"/>
              <a:t>习题</a:t>
            </a:r>
            <a:r>
              <a:rPr lang="en-US" altLang="zh-CN" smtClean="0"/>
              <a:t>4.3—3</a:t>
            </a:r>
            <a:r>
              <a:rPr lang="zh-CN" altLang="zh-CN" smtClean="0"/>
              <a:t>设</a:t>
            </a:r>
            <a:r>
              <a:rPr lang="en-US" altLang="zh-CN" smtClean="0"/>
              <a:t>G</a:t>
            </a:r>
            <a:r>
              <a:rPr lang="zh-CN" altLang="zh-CN" smtClean="0"/>
              <a:t>为有向图，若</a:t>
            </a:r>
            <a:r>
              <a:rPr lang="en-US" altLang="zh-CN" smtClean="0"/>
              <a:t>G</a:t>
            </a:r>
            <a:r>
              <a:rPr lang="zh-CN" altLang="zh-CN" smtClean="0"/>
              <a:t>具有有向树定义中的</a:t>
            </a:r>
            <a:r>
              <a:rPr lang="en-US" altLang="zh-CN" smtClean="0"/>
              <a:t>1)</a:t>
            </a:r>
            <a:r>
              <a:rPr lang="zh-CN" altLang="zh-CN" smtClean="0"/>
              <a:t>和</a:t>
            </a:r>
            <a:r>
              <a:rPr lang="en-US" altLang="zh-CN" smtClean="0"/>
              <a:t>2)</a:t>
            </a:r>
            <a:r>
              <a:rPr lang="zh-CN" altLang="zh-CN" smtClean="0"/>
              <a:t>，并且没有有向回路。问：若</a:t>
            </a:r>
            <a:r>
              <a:rPr lang="en-US" altLang="zh-CN" smtClean="0"/>
              <a:t>G</a:t>
            </a:r>
            <a:r>
              <a:rPr lang="zh-CN" altLang="zh-CN" smtClean="0"/>
              <a:t>有限，</a:t>
            </a:r>
            <a:r>
              <a:rPr lang="en-US" altLang="zh-CN" smtClean="0"/>
              <a:t>G</a:t>
            </a:r>
            <a:r>
              <a:rPr lang="zh-CN" altLang="zh-CN" smtClean="0"/>
              <a:t>是否是有向树？若</a:t>
            </a:r>
            <a:r>
              <a:rPr lang="en-US" altLang="zh-CN" smtClean="0"/>
              <a:t>G</a:t>
            </a:r>
            <a:r>
              <a:rPr lang="zh-CN" altLang="zh-CN" smtClean="0"/>
              <a:t>不是有限的，如何</a:t>
            </a:r>
            <a:r>
              <a:rPr lang="zh-CN" altLang="en-US" smtClean="0"/>
              <a:t>？</a:t>
            </a:r>
            <a:endParaRPr lang="en-US" altLang="zh-CN" smtClean="0"/>
          </a:p>
          <a:p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2</a:t>
            </a:r>
            <a:r>
              <a:rPr lang="zh-CN" altLang="zh-CN" smtClean="0"/>
              <a:t>）若</a:t>
            </a:r>
            <a:r>
              <a:rPr lang="en-US" altLang="zh-CN" smtClean="0"/>
              <a:t>G</a:t>
            </a:r>
            <a:r>
              <a:rPr lang="zh-CN" altLang="zh-CN" smtClean="0"/>
              <a:t>无限，则</a:t>
            </a:r>
            <a:r>
              <a:rPr lang="en-US" altLang="zh-CN" smtClean="0"/>
              <a:t>G</a:t>
            </a:r>
            <a:r>
              <a:rPr lang="zh-CN" altLang="zh-CN" smtClean="0"/>
              <a:t>不一定是有向树。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       r</a:t>
            </a:r>
            <a:endParaRPr lang="zh-CN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                                      ……   </a:t>
            </a:r>
            <a:r>
              <a:rPr lang="zh-CN" altLang="en-US" smtClean="0"/>
              <a:t>不是有向树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                                                 ……</a:t>
            </a:r>
            <a:r>
              <a:rPr lang="zh-CN" altLang="en-US" smtClean="0"/>
              <a:t>是有向树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                                                 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mtClean="0"/>
          </a:p>
        </p:txBody>
      </p:sp>
      <p:grpSp>
        <p:nvGrpSpPr>
          <p:cNvPr id="52227" name="组合 8"/>
          <p:cNvGrpSpPr>
            <a:grpSpLocks/>
          </p:cNvGrpSpPr>
          <p:nvPr/>
        </p:nvGrpSpPr>
        <p:grpSpPr bwMode="auto">
          <a:xfrm>
            <a:off x="1828800" y="3962400"/>
            <a:ext cx="1257300" cy="76200"/>
            <a:chOff x="1828800" y="4114800"/>
            <a:chExt cx="1257300" cy="76200"/>
          </a:xfrm>
        </p:grpSpPr>
        <p:cxnSp>
          <p:nvCxnSpPr>
            <p:cNvPr id="52241" name="直接箭头连接符 7"/>
            <p:cNvCxnSpPr>
              <a:cxnSpLocks noChangeShapeType="1"/>
            </p:cNvCxnSpPr>
            <p:nvPr/>
          </p:nvCxnSpPr>
          <p:spPr bwMode="auto">
            <a:xfrm flipH="1">
              <a:off x="1981200" y="4162864"/>
              <a:ext cx="1104900" cy="0"/>
            </a:xfrm>
            <a:prstGeom prst="straightConnector1">
              <a:avLst/>
            </a:prstGeom>
            <a:noFill/>
            <a:ln w="25400" algn="ctr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242" name="椭圆 2"/>
            <p:cNvSpPr>
              <a:spLocks noChangeArrowheads="1"/>
            </p:cNvSpPr>
            <p:nvPr/>
          </p:nvSpPr>
          <p:spPr bwMode="auto">
            <a:xfrm>
              <a:off x="1828800" y="41148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63500" algn="ctr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2228" name="组合 15"/>
          <p:cNvGrpSpPr>
            <a:grpSpLocks/>
          </p:cNvGrpSpPr>
          <p:nvPr/>
        </p:nvGrpSpPr>
        <p:grpSpPr bwMode="auto">
          <a:xfrm>
            <a:off x="990600" y="4648200"/>
            <a:ext cx="3657600" cy="0"/>
            <a:chOff x="1219200" y="4495800"/>
            <a:chExt cx="3657600" cy="0"/>
          </a:xfrm>
        </p:grpSpPr>
        <p:cxnSp>
          <p:nvCxnSpPr>
            <p:cNvPr id="52238" name="直接箭头连接符 10"/>
            <p:cNvCxnSpPr>
              <a:cxnSpLocks noChangeShapeType="1"/>
            </p:cNvCxnSpPr>
            <p:nvPr/>
          </p:nvCxnSpPr>
          <p:spPr bwMode="auto">
            <a:xfrm>
              <a:off x="1219200" y="4495800"/>
              <a:ext cx="1295400" cy="0"/>
            </a:xfrm>
            <a:prstGeom prst="straightConnector1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39" name="直接箭头连接符 12"/>
            <p:cNvCxnSpPr>
              <a:cxnSpLocks noChangeShapeType="1"/>
            </p:cNvCxnSpPr>
            <p:nvPr/>
          </p:nvCxnSpPr>
          <p:spPr bwMode="auto">
            <a:xfrm>
              <a:off x="2590800" y="4495800"/>
              <a:ext cx="1143000" cy="0"/>
            </a:xfrm>
            <a:prstGeom prst="straightConnector1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40" name="直接箭头连接符 14"/>
            <p:cNvCxnSpPr>
              <a:cxnSpLocks noChangeShapeType="1"/>
            </p:cNvCxnSpPr>
            <p:nvPr/>
          </p:nvCxnSpPr>
          <p:spPr bwMode="auto">
            <a:xfrm>
              <a:off x="3886200" y="4495800"/>
              <a:ext cx="990600" cy="0"/>
            </a:xfrm>
            <a:prstGeom prst="straightConnector1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2229" name="组合 28"/>
          <p:cNvGrpSpPr>
            <a:grpSpLocks/>
          </p:cNvGrpSpPr>
          <p:nvPr/>
        </p:nvGrpSpPr>
        <p:grpSpPr bwMode="auto">
          <a:xfrm>
            <a:off x="304800" y="4876800"/>
            <a:ext cx="5486400" cy="584200"/>
            <a:chOff x="304800" y="5029200"/>
            <a:chExt cx="5486400" cy="584775"/>
          </a:xfrm>
        </p:grpSpPr>
        <p:grpSp>
          <p:nvGrpSpPr>
            <p:cNvPr id="52230" name="组合 26"/>
            <p:cNvGrpSpPr>
              <a:grpSpLocks/>
            </p:cNvGrpSpPr>
            <p:nvPr/>
          </p:nvGrpSpPr>
          <p:grpSpPr bwMode="auto">
            <a:xfrm>
              <a:off x="838200" y="5334000"/>
              <a:ext cx="4953000" cy="76200"/>
              <a:chOff x="1219200" y="5334000"/>
              <a:chExt cx="4953000" cy="76200"/>
            </a:xfrm>
          </p:grpSpPr>
          <p:grpSp>
            <p:nvGrpSpPr>
              <p:cNvPr id="52232" name="组合 16"/>
              <p:cNvGrpSpPr>
                <a:grpSpLocks/>
              </p:cNvGrpSpPr>
              <p:nvPr/>
            </p:nvGrpSpPr>
            <p:grpSpPr bwMode="auto">
              <a:xfrm>
                <a:off x="1219200" y="5334000"/>
                <a:ext cx="1257300" cy="76200"/>
                <a:chOff x="1828800" y="4114800"/>
                <a:chExt cx="1257300" cy="76200"/>
              </a:xfrm>
            </p:grpSpPr>
            <p:cxnSp>
              <p:nvCxnSpPr>
                <p:cNvPr id="52236" name="直接箭头连接符 17"/>
                <p:cNvCxnSpPr>
                  <a:cxnSpLocks noChangeShapeType="1"/>
                </p:cNvCxnSpPr>
                <p:nvPr/>
              </p:nvCxnSpPr>
              <p:spPr bwMode="auto">
                <a:xfrm flipH="1">
                  <a:off x="1981200" y="4162864"/>
                  <a:ext cx="1104900" cy="0"/>
                </a:xfrm>
                <a:prstGeom prst="straightConnector1">
                  <a:avLst/>
                </a:prstGeom>
                <a:noFill/>
                <a:ln w="38100" algn="ctr">
                  <a:solidFill>
                    <a:schemeClr val="accent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2237" name="椭圆 18"/>
                <p:cNvSpPr>
                  <a:spLocks noChangeArrowheads="1"/>
                </p:cNvSpPr>
                <p:nvPr/>
              </p:nvSpPr>
              <p:spPr bwMode="auto">
                <a:xfrm>
                  <a:off x="1828800" y="4114800"/>
                  <a:ext cx="76200" cy="76200"/>
                </a:xfrm>
                <a:prstGeom prst="ellipse">
                  <a:avLst/>
                </a:prstGeom>
                <a:solidFill>
                  <a:schemeClr val="accent1"/>
                </a:solidFill>
                <a:ln w="38100" algn="ctr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kumimoji="1"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kumimoji="1"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kumimoji="1"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kumimoji="1"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52233" name="直接箭头连接符 20"/>
              <p:cNvCxnSpPr>
                <a:cxnSpLocks noChangeShapeType="1"/>
              </p:cNvCxnSpPr>
              <p:nvPr/>
            </p:nvCxnSpPr>
            <p:spPr bwMode="auto">
              <a:xfrm flipH="1">
                <a:off x="2590800" y="5410200"/>
                <a:ext cx="1143000" cy="0"/>
              </a:xfrm>
              <a:prstGeom prst="straightConnector1">
                <a:avLst/>
              </a:prstGeom>
              <a:noFill/>
              <a:ln w="38100" algn="ctr">
                <a:solidFill>
                  <a:schemeClr val="accent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234" name="直接箭头连接符 23"/>
              <p:cNvCxnSpPr>
                <a:cxnSpLocks noChangeShapeType="1"/>
              </p:cNvCxnSpPr>
              <p:nvPr/>
            </p:nvCxnSpPr>
            <p:spPr bwMode="auto">
              <a:xfrm flipH="1">
                <a:off x="3810000" y="5410200"/>
                <a:ext cx="1219200" cy="0"/>
              </a:xfrm>
              <a:prstGeom prst="straightConnector1">
                <a:avLst/>
              </a:prstGeom>
              <a:noFill/>
              <a:ln w="38100" algn="ctr">
                <a:solidFill>
                  <a:schemeClr val="accent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235" name="直接箭头连接符 25"/>
              <p:cNvCxnSpPr>
                <a:cxnSpLocks noChangeShapeType="1"/>
              </p:cNvCxnSpPr>
              <p:nvPr/>
            </p:nvCxnSpPr>
            <p:spPr bwMode="auto">
              <a:xfrm flipH="1">
                <a:off x="5105400" y="5410200"/>
                <a:ext cx="1066800" cy="0"/>
              </a:xfrm>
              <a:prstGeom prst="straightConnector1">
                <a:avLst/>
              </a:prstGeom>
              <a:noFill/>
              <a:ln w="38100" algn="ctr">
                <a:solidFill>
                  <a:schemeClr val="accent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2231" name="TextBox 27"/>
            <p:cNvSpPr txBox="1">
              <a:spLocks noChangeArrowheads="1"/>
            </p:cNvSpPr>
            <p:nvPr/>
          </p:nvSpPr>
          <p:spPr bwMode="auto">
            <a:xfrm>
              <a:off x="304800" y="5029200"/>
              <a:ext cx="4572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r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A996A-08BB-4328-ACAE-F1CFBB5EBFAD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定理5.2.1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5257800"/>
          </a:xfrm>
        </p:spPr>
        <p:txBody>
          <a:bodyPr/>
          <a:lstStyle/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互质，当且仅当1可表示为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的倍数和形式，即存在整数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使1=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sa+tb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。 </a:t>
            </a:r>
          </a:p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证明：</a:t>
            </a:r>
            <a:r>
              <a:rPr lang="zh-CN" altLang="en-US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必要性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；由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互质知，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的最高公因数为1，从而根据定理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5.1.3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，存在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s，t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使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sa+tb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=1。</a:t>
            </a:r>
          </a:p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zh-CN" altLang="en-US" u="sng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充分性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；只需证：若存在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使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sa+tb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=1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则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和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的最高公因数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d=(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a,b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为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。假设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d=(</a:t>
            </a:r>
            <a:r>
              <a:rPr lang="en-US" altLang="zh-CN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a,b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 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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则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d|a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d|b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从而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整除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sa+tb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的左端，因此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d|1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矛盾。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A996A-08BB-4328-ACAE-F1CFBB5EBFAD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xfrm>
            <a:off x="457200" y="381000"/>
            <a:ext cx="8305800" cy="5715000"/>
          </a:xfrm>
        </p:spPr>
        <p:txBody>
          <a:bodyPr/>
          <a:lstStyle/>
          <a:p>
            <a:pPr>
              <a:defRPr/>
            </a:pPr>
            <a:r>
              <a:rPr lang="zh-CN" altLang="en-US" sz="3200" dirty="0" smtClean="0"/>
              <a:t>习题</a:t>
            </a:r>
            <a:r>
              <a:rPr lang="en-US" altLang="zh-CN" sz="3200" dirty="0" smtClean="0"/>
              <a:t>4.4—1 .  </a:t>
            </a:r>
            <a:r>
              <a:rPr lang="zh-CN" altLang="zh-CN" sz="3200" dirty="0" smtClean="0"/>
              <a:t>试证：当</a:t>
            </a:r>
            <a:r>
              <a:rPr lang="en-US" altLang="zh-CN" sz="3200" dirty="0" err="1" smtClean="0"/>
              <a:t>m</a:t>
            </a:r>
            <a:r>
              <a:rPr lang="en-US" altLang="zh-CN" sz="3200" dirty="0" err="1" smtClean="0">
                <a:sym typeface="Symbol" panose="05050102010706020507" pitchFamily="18" charset="2"/>
              </a:rPr>
              <a:t></a:t>
            </a:r>
            <a:r>
              <a:rPr lang="en-US" altLang="zh-CN" sz="3200" dirty="0" err="1" smtClean="0"/>
              <a:t>n</a:t>
            </a:r>
            <a:r>
              <a:rPr lang="zh-CN" altLang="zh-CN" sz="3200" dirty="0" smtClean="0"/>
              <a:t>时，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/>
              <a:t>G=                                    </a:t>
            </a:r>
            <a:r>
              <a:rPr lang="zh-CN" altLang="zh-CN" sz="3200" dirty="0" smtClean="0"/>
              <a:t>是非</a:t>
            </a:r>
            <a:r>
              <a:rPr lang="en-US" altLang="zh-CN" sz="3200" dirty="0" smtClean="0"/>
              <a:t>Hamilton</a:t>
            </a:r>
            <a:r>
              <a:rPr lang="zh-CN" altLang="zh-CN" sz="3200" dirty="0" smtClean="0"/>
              <a:t>图。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3200" dirty="0" smtClean="0"/>
          </a:p>
          <a:p>
            <a:pPr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>
                <a:solidFill>
                  <a:schemeClr val="tx2"/>
                </a:solidFill>
              </a:rPr>
              <a:t>&lt;</a:t>
            </a:r>
            <a:r>
              <a:rPr lang="zh-CN" altLang="en-US" sz="3200" dirty="0" smtClean="0">
                <a:solidFill>
                  <a:schemeClr val="tx2"/>
                </a:solidFill>
              </a:rPr>
              <a:t>方法一</a:t>
            </a:r>
            <a:r>
              <a:rPr lang="en-US" altLang="zh-CN" sz="3200" dirty="0">
                <a:solidFill>
                  <a:schemeClr val="tx2"/>
                </a:solidFill>
              </a:rPr>
              <a:t>&gt;</a:t>
            </a:r>
            <a:r>
              <a:rPr lang="zh-CN" altLang="en-US" sz="3200" dirty="0" smtClean="0"/>
              <a:t>证明：</a:t>
            </a:r>
            <a:endParaRPr lang="en-US" altLang="zh-CN" sz="3200" dirty="0" smtClean="0"/>
          </a:p>
          <a:p>
            <a:pPr marL="0"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/>
              <a:t>①</a:t>
            </a:r>
            <a:r>
              <a:rPr lang="zh-CN" altLang="zh-CN" sz="3000" dirty="0" smtClean="0"/>
              <a:t>若</a:t>
            </a:r>
            <a:r>
              <a:rPr lang="en-US" altLang="zh-CN" sz="3000" dirty="0" smtClean="0"/>
              <a:t>m&lt;n</a:t>
            </a:r>
            <a:r>
              <a:rPr lang="zh-CN" altLang="zh-CN" sz="3000" dirty="0" smtClean="0"/>
              <a:t>，</a:t>
            </a:r>
            <a:r>
              <a:rPr lang="zh-CN" altLang="en-US" sz="3000" dirty="0" smtClean="0"/>
              <a:t>取</a:t>
            </a:r>
            <a:r>
              <a:rPr lang="en-US" altLang="zh-CN" sz="3000" dirty="0" smtClean="0"/>
              <a:t>K</a:t>
            </a:r>
            <a:r>
              <a:rPr lang="en-US" altLang="zh-CN" sz="3000" baseline="-25000" dirty="0" smtClean="0"/>
              <a:t>m</a:t>
            </a:r>
            <a:r>
              <a:rPr lang="en-US" altLang="zh-CN" sz="3000" baseline="30000" dirty="0" smtClean="0"/>
              <a:t>c</a:t>
            </a:r>
            <a:r>
              <a:rPr lang="zh-CN" altLang="en-US" sz="3000" dirty="0" smtClean="0"/>
              <a:t>中点作为</a:t>
            </a:r>
            <a:r>
              <a:rPr lang="en-US" altLang="zh-CN" sz="3000" dirty="0" smtClean="0"/>
              <a:t>S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 marL="0"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zh-CN" sz="3000" dirty="0" smtClean="0"/>
              <a:t>则</a:t>
            </a:r>
            <a:r>
              <a:rPr lang="en-US" altLang="zh-CN" sz="3000" dirty="0" smtClean="0"/>
              <a:t>W(G-K</a:t>
            </a:r>
            <a:r>
              <a:rPr lang="en-US" altLang="zh-CN" sz="3000" baseline="-25000" dirty="0" smtClean="0"/>
              <a:t>m</a:t>
            </a:r>
            <a:r>
              <a:rPr lang="en-US" altLang="zh-CN" sz="3000" baseline="30000" dirty="0" smtClean="0"/>
              <a:t>c</a:t>
            </a:r>
            <a:r>
              <a:rPr lang="en-US" altLang="zh-CN" sz="3000" dirty="0" smtClean="0"/>
              <a:t>)=n&gt;m=</a:t>
            </a:r>
            <a:r>
              <a:rPr lang="en-US" altLang="zh-CN" sz="3000" dirty="0" smtClean="0">
                <a:sym typeface="Symbol" panose="05050102010706020507" pitchFamily="18" charset="2"/>
              </a:rPr>
              <a:t></a:t>
            </a:r>
            <a:r>
              <a:rPr lang="en-US" altLang="zh-CN" sz="3000" dirty="0" smtClean="0"/>
              <a:t>S</a:t>
            </a:r>
            <a:r>
              <a:rPr lang="en-US" altLang="zh-CN" sz="3000" dirty="0" smtClean="0">
                <a:sym typeface="Symbol" panose="05050102010706020507" pitchFamily="18" charset="2"/>
              </a:rPr>
              <a:t></a:t>
            </a:r>
            <a:r>
              <a:rPr lang="zh-CN" altLang="zh-CN" sz="3000" dirty="0" smtClean="0"/>
              <a:t>，由本节定理</a:t>
            </a:r>
            <a:r>
              <a:rPr lang="en-US" altLang="zh-CN" sz="3000" dirty="0" smtClean="0"/>
              <a:t>4.4.1</a:t>
            </a:r>
            <a:r>
              <a:rPr lang="zh-CN" altLang="en-US" sz="3000" dirty="0" smtClean="0"/>
              <a:t>的逆否命题</a:t>
            </a:r>
            <a:r>
              <a:rPr lang="zh-CN" altLang="zh-CN" sz="3000" dirty="0" smtClean="0"/>
              <a:t>知</a:t>
            </a:r>
            <a:r>
              <a:rPr lang="en-US" altLang="zh-CN" sz="3000" dirty="0" smtClean="0"/>
              <a:t>G</a:t>
            </a:r>
            <a:r>
              <a:rPr lang="zh-CN" altLang="zh-CN" sz="3000" dirty="0" smtClean="0"/>
              <a:t>不可能是</a:t>
            </a:r>
            <a:r>
              <a:rPr lang="en-US" altLang="zh-CN" sz="3000" dirty="0" smtClean="0"/>
              <a:t>Hamilton</a:t>
            </a:r>
            <a:r>
              <a:rPr lang="zh-CN" altLang="zh-CN" sz="3000" dirty="0" smtClean="0"/>
              <a:t>图。</a:t>
            </a:r>
          </a:p>
          <a:p>
            <a:pPr marL="0">
              <a:lnSpc>
                <a:spcPct val="114000"/>
              </a:lnSpc>
              <a:spcBef>
                <a:spcPts val="0"/>
              </a:spcBef>
              <a:buClr>
                <a:srgbClr val="FFCC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 dirty="0" smtClean="0"/>
              <a:t> ②</a:t>
            </a:r>
            <a:r>
              <a:rPr lang="zh-CN" altLang="zh-CN" sz="3000" dirty="0" smtClean="0"/>
              <a:t>若</a:t>
            </a:r>
            <a:r>
              <a:rPr lang="en-US" altLang="zh-CN" sz="3000" dirty="0" smtClean="0"/>
              <a:t>m&gt;n</a:t>
            </a:r>
            <a:r>
              <a:rPr lang="zh-CN" altLang="zh-CN" sz="3000" dirty="0" smtClean="0"/>
              <a:t>，</a:t>
            </a:r>
            <a:r>
              <a:rPr lang="zh-CN" altLang="en-US" sz="3000" dirty="0">
                <a:solidFill>
                  <a:srgbClr val="FFFFFF"/>
                </a:solidFill>
              </a:rPr>
              <a:t>取</a:t>
            </a:r>
            <a:r>
              <a:rPr lang="en-US" altLang="zh-CN" sz="3000" dirty="0" err="1" smtClean="0">
                <a:solidFill>
                  <a:srgbClr val="FFFFFF"/>
                </a:solidFill>
              </a:rPr>
              <a:t>K</a:t>
            </a:r>
            <a:r>
              <a:rPr lang="en-US" altLang="zh-CN" sz="3000" baseline="-25000" dirty="0" err="1" smtClean="0">
                <a:solidFill>
                  <a:srgbClr val="FFFFFF"/>
                </a:solidFill>
              </a:rPr>
              <a:t>n</a:t>
            </a:r>
            <a:r>
              <a:rPr lang="en-US" altLang="zh-CN" sz="3000" baseline="30000" dirty="0" err="1" smtClean="0">
                <a:solidFill>
                  <a:srgbClr val="FFFFFF"/>
                </a:solidFill>
              </a:rPr>
              <a:t>c</a:t>
            </a:r>
            <a:r>
              <a:rPr lang="zh-CN" altLang="en-US" sz="3000" dirty="0">
                <a:solidFill>
                  <a:srgbClr val="FFFFFF"/>
                </a:solidFill>
              </a:rPr>
              <a:t>中点作为</a:t>
            </a:r>
            <a:r>
              <a:rPr lang="en-US" altLang="zh-CN" sz="3000" dirty="0">
                <a:solidFill>
                  <a:srgbClr val="FFFFFF"/>
                </a:solidFill>
              </a:rPr>
              <a:t>S</a:t>
            </a:r>
            <a:r>
              <a:rPr lang="zh-CN" altLang="en-US" sz="3000" dirty="0">
                <a:solidFill>
                  <a:srgbClr val="FFFFFF"/>
                </a:solidFill>
              </a:rPr>
              <a:t>，</a:t>
            </a:r>
            <a:endParaRPr lang="en-US" altLang="zh-CN" sz="3000" dirty="0">
              <a:solidFill>
                <a:srgbClr val="FFFFFF"/>
              </a:solidFill>
            </a:endParaRPr>
          </a:p>
          <a:p>
            <a:pPr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3000" dirty="0" smtClean="0"/>
              <a:t>则</a:t>
            </a:r>
            <a:r>
              <a:rPr lang="en-US" altLang="zh-CN" sz="3000" dirty="0" smtClean="0"/>
              <a:t>W(G-</a:t>
            </a:r>
            <a:r>
              <a:rPr lang="en-US" altLang="zh-CN" sz="3000" dirty="0" err="1" smtClean="0"/>
              <a:t>K</a:t>
            </a:r>
            <a:r>
              <a:rPr lang="en-US" altLang="zh-CN" sz="3000" baseline="-25000" dirty="0" err="1" smtClean="0"/>
              <a:t>n</a:t>
            </a:r>
            <a:r>
              <a:rPr lang="en-US" altLang="zh-CN" sz="3000" baseline="30000" dirty="0" err="1" smtClean="0"/>
              <a:t>c</a:t>
            </a:r>
            <a:r>
              <a:rPr lang="en-US" altLang="zh-CN" sz="3000" dirty="0" smtClean="0"/>
              <a:t>)=m&gt;n=</a:t>
            </a:r>
            <a:r>
              <a:rPr lang="en-US" altLang="zh-CN" sz="3000" dirty="0" smtClean="0">
                <a:sym typeface="Symbol" panose="05050102010706020507" pitchFamily="18" charset="2"/>
              </a:rPr>
              <a:t></a:t>
            </a:r>
            <a:r>
              <a:rPr lang="en-US" altLang="zh-CN" sz="3000" dirty="0" smtClean="0"/>
              <a:t>S</a:t>
            </a:r>
            <a:r>
              <a:rPr lang="en-US" altLang="zh-CN" sz="3000" dirty="0" smtClean="0">
                <a:sym typeface="Symbol" panose="05050102010706020507" pitchFamily="18" charset="2"/>
              </a:rPr>
              <a:t></a:t>
            </a:r>
            <a:r>
              <a:rPr lang="zh-CN" altLang="zh-CN" sz="3000" dirty="0" smtClean="0"/>
              <a:t>，由本节定理</a:t>
            </a:r>
            <a:r>
              <a:rPr lang="en-US" altLang="zh-CN" sz="3000" dirty="0" smtClean="0"/>
              <a:t>4.4.1</a:t>
            </a:r>
            <a:r>
              <a:rPr lang="zh-CN" altLang="en-US" sz="3000" dirty="0" smtClean="0"/>
              <a:t>的逆否命题</a:t>
            </a:r>
            <a:r>
              <a:rPr lang="zh-CN" altLang="zh-CN" sz="3000" dirty="0" smtClean="0"/>
              <a:t>知</a:t>
            </a:r>
            <a:r>
              <a:rPr lang="en-US" altLang="zh-CN" sz="3000" dirty="0" smtClean="0"/>
              <a:t>G</a:t>
            </a:r>
            <a:r>
              <a:rPr lang="zh-CN" altLang="zh-CN" sz="3000" dirty="0" smtClean="0"/>
              <a:t>不可能是</a:t>
            </a:r>
            <a:r>
              <a:rPr lang="en-US" altLang="zh-CN" sz="3000" dirty="0" smtClean="0"/>
              <a:t>Hamilton</a:t>
            </a:r>
            <a:r>
              <a:rPr lang="zh-CN" altLang="zh-CN" sz="3000" dirty="0" smtClean="0"/>
              <a:t>图。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endParaRPr lang="zh-CN" altLang="en-US" dirty="0" smtClean="0"/>
          </a:p>
        </p:txBody>
      </p:sp>
      <p:grpSp>
        <p:nvGrpSpPr>
          <p:cNvPr id="53251" name="Group 10"/>
          <p:cNvGrpSpPr>
            <a:grpSpLocks/>
          </p:cNvGrpSpPr>
          <p:nvPr/>
        </p:nvGrpSpPr>
        <p:grpSpPr bwMode="auto">
          <a:xfrm>
            <a:off x="1371600" y="990600"/>
            <a:ext cx="2319338" cy="838200"/>
            <a:chOff x="1467" y="2602"/>
            <a:chExt cx="1461" cy="756"/>
          </a:xfrm>
        </p:grpSpPr>
        <p:sp>
          <p:nvSpPr>
            <p:cNvPr id="53253" name="Text Box 7"/>
            <p:cNvSpPr txBox="1">
              <a:spLocks noChangeArrowheads="1"/>
            </p:cNvSpPr>
            <p:nvPr/>
          </p:nvSpPr>
          <p:spPr bwMode="auto">
            <a:xfrm>
              <a:off x="1467" y="2602"/>
              <a:ext cx="624" cy="75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 b="0">
                  <a:solidFill>
                    <a:srgbClr val="FFFFFF"/>
                  </a:solidFill>
                </a:rPr>
                <a:t>K</a:t>
              </a:r>
              <a:r>
                <a:rPr lang="en-US" altLang="zh-CN" sz="3200" b="0" baseline="-25000">
                  <a:solidFill>
                    <a:srgbClr val="FFFFFF"/>
                  </a:solidFill>
                </a:rPr>
                <a:t>m</a:t>
              </a:r>
              <a:r>
                <a:rPr lang="en-US" altLang="zh-CN" sz="3200" b="0" baseline="30000">
                  <a:solidFill>
                    <a:srgbClr val="FFFFFF"/>
                  </a:solidFill>
                </a:rPr>
                <a:t>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4000" b="0">
                <a:solidFill>
                  <a:srgbClr val="FFFFFF"/>
                </a:solidFill>
              </a:endParaRPr>
            </a:p>
          </p:txBody>
        </p:sp>
        <p:sp>
          <p:nvSpPr>
            <p:cNvPr id="53254" name="Line 9"/>
            <p:cNvSpPr>
              <a:spLocks noChangeShapeType="1"/>
            </p:cNvSpPr>
            <p:nvPr/>
          </p:nvSpPr>
          <p:spPr bwMode="auto">
            <a:xfrm>
              <a:off x="2112" y="2832"/>
              <a:ext cx="816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3252" name="Text Box 7"/>
          <p:cNvSpPr txBox="1">
            <a:spLocks noChangeArrowheads="1"/>
          </p:cNvSpPr>
          <p:nvPr/>
        </p:nvSpPr>
        <p:spPr bwMode="auto">
          <a:xfrm>
            <a:off x="3657600" y="990600"/>
            <a:ext cx="990600" cy="838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0">
                <a:solidFill>
                  <a:srgbClr val="FFFFFF"/>
                </a:solidFill>
              </a:rPr>
              <a:t>K</a:t>
            </a:r>
            <a:r>
              <a:rPr lang="en-US" altLang="zh-CN" sz="3200" b="0" baseline="-25000">
                <a:solidFill>
                  <a:srgbClr val="FFFFFF"/>
                </a:solidFill>
              </a:rPr>
              <a:t>n</a:t>
            </a:r>
            <a:r>
              <a:rPr lang="en-US" altLang="zh-CN" sz="3200" b="0" baseline="30000">
                <a:solidFill>
                  <a:srgbClr val="FFFFFF"/>
                </a:solidFill>
              </a:rPr>
              <a:t>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4000" b="0">
              <a:solidFill>
                <a:srgbClr val="FFFFFF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9F2891-8E7F-4F75-B090-75C93D87A0F1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内容占位符 2"/>
          <p:cNvSpPr>
            <a:spLocks noGrp="1"/>
          </p:cNvSpPr>
          <p:nvPr>
            <p:ph idx="1"/>
          </p:nvPr>
        </p:nvSpPr>
        <p:spPr>
          <a:xfrm>
            <a:off x="457200" y="381000"/>
            <a:ext cx="8305800" cy="5715000"/>
          </a:xfrm>
        </p:spPr>
        <p:txBody>
          <a:bodyPr/>
          <a:lstStyle/>
          <a:p>
            <a:r>
              <a:rPr lang="zh-CN" altLang="en-US" sz="3200" smtClean="0"/>
              <a:t>习题</a:t>
            </a:r>
            <a:r>
              <a:rPr lang="en-US" altLang="zh-CN" sz="3200" smtClean="0"/>
              <a:t>4.4—1 .  </a:t>
            </a:r>
            <a:r>
              <a:rPr lang="zh-CN" altLang="zh-CN" sz="3200" smtClean="0"/>
              <a:t>试证：当</a:t>
            </a:r>
            <a:r>
              <a:rPr lang="en-US" altLang="zh-CN" sz="3200" smtClean="0"/>
              <a:t>m</a:t>
            </a:r>
            <a:r>
              <a:rPr lang="en-US" altLang="zh-CN" sz="3200" smtClean="0">
                <a:sym typeface="Symbol" panose="05050102010706020507" pitchFamily="18" charset="2"/>
              </a:rPr>
              <a:t></a:t>
            </a:r>
            <a:r>
              <a:rPr lang="en-US" altLang="zh-CN" sz="3200" smtClean="0"/>
              <a:t>n</a:t>
            </a:r>
            <a:r>
              <a:rPr lang="zh-CN" altLang="zh-CN" sz="3200" smtClean="0"/>
              <a:t>时，</a:t>
            </a:r>
            <a:endParaRPr lang="en-US" altLang="zh-CN" sz="32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smtClean="0"/>
              <a:t>G=                                    </a:t>
            </a:r>
            <a:r>
              <a:rPr lang="zh-CN" altLang="zh-CN" sz="3200" smtClean="0"/>
              <a:t>是非</a:t>
            </a:r>
            <a:r>
              <a:rPr lang="en-US" altLang="zh-CN" sz="3200" smtClean="0"/>
              <a:t>Hamilton</a:t>
            </a:r>
            <a:r>
              <a:rPr lang="zh-CN" altLang="zh-CN" sz="3200" smtClean="0"/>
              <a:t>图。</a:t>
            </a:r>
            <a:endParaRPr lang="en-US" altLang="zh-CN" sz="3200" smtClean="0"/>
          </a:p>
          <a:p>
            <a:pPr>
              <a:buFont typeface="Wingdings" panose="05000000000000000000" pitchFamily="2" charset="2"/>
              <a:buNone/>
            </a:pPr>
            <a:endParaRPr lang="en-US" altLang="zh-CN" sz="3200" smtClean="0"/>
          </a:p>
          <a:p>
            <a:pPr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en-US" altLang="zh-CN" sz="3200" smtClean="0">
                <a:solidFill>
                  <a:schemeClr val="tx2"/>
                </a:solidFill>
              </a:rPr>
              <a:t>&lt;</a:t>
            </a:r>
            <a:r>
              <a:rPr lang="zh-CN" altLang="en-US" sz="3200" smtClean="0">
                <a:solidFill>
                  <a:schemeClr val="tx2"/>
                </a:solidFill>
              </a:rPr>
              <a:t>方法二</a:t>
            </a:r>
            <a:r>
              <a:rPr lang="en-US" altLang="zh-CN" sz="3200" smtClean="0">
                <a:solidFill>
                  <a:schemeClr val="tx2"/>
                </a:solidFill>
              </a:rPr>
              <a:t>&gt;</a:t>
            </a:r>
            <a:r>
              <a:rPr lang="zh-CN" altLang="en-US" sz="3200" smtClean="0"/>
              <a:t>证明：反证法，假设</a:t>
            </a:r>
            <a:r>
              <a:rPr lang="en-US" altLang="zh-CN" sz="3200" smtClean="0"/>
              <a:t>G</a:t>
            </a:r>
            <a:r>
              <a:rPr lang="zh-CN" altLang="en-US" sz="3200" smtClean="0"/>
              <a:t>是</a:t>
            </a:r>
            <a:r>
              <a:rPr lang="en-US" altLang="zh-CN" sz="3200" smtClean="0"/>
              <a:t>H</a:t>
            </a:r>
            <a:r>
              <a:rPr lang="zh-CN" altLang="en-US" sz="3200" smtClean="0"/>
              <a:t>图，则</a:t>
            </a:r>
            <a:endParaRPr lang="en-US" altLang="zh-CN" sz="3200" smtClean="0"/>
          </a:p>
          <a:p>
            <a:pPr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sz="3200" smtClean="0"/>
              <a:t>①取</a:t>
            </a:r>
            <a:r>
              <a:rPr lang="en-US" altLang="zh-CN" sz="3200" smtClean="0"/>
              <a:t>K</a:t>
            </a:r>
            <a:r>
              <a:rPr lang="en-US" altLang="zh-CN" sz="3200" baseline="-25000" smtClean="0"/>
              <a:t>m</a:t>
            </a:r>
            <a:r>
              <a:rPr lang="en-US" altLang="zh-CN" sz="3200" baseline="30000" smtClean="0"/>
              <a:t>c</a:t>
            </a:r>
            <a:r>
              <a:rPr lang="zh-CN" altLang="en-US" sz="3200" smtClean="0"/>
              <a:t>中的全部点作为</a:t>
            </a:r>
            <a:r>
              <a:rPr lang="en-US" altLang="zh-CN" sz="3200" smtClean="0"/>
              <a:t>S</a:t>
            </a:r>
            <a:r>
              <a:rPr lang="zh-CN" altLang="en-US" sz="3200" smtClean="0"/>
              <a:t>，据</a:t>
            </a:r>
            <a:r>
              <a:rPr lang="zh-CN" altLang="zh-CN" sz="3200" smtClean="0"/>
              <a:t>定理</a:t>
            </a:r>
            <a:r>
              <a:rPr lang="en-US" altLang="zh-CN" sz="3200" smtClean="0"/>
              <a:t>4.4.1</a:t>
            </a:r>
            <a:r>
              <a:rPr lang="zh-CN" altLang="en-US" sz="3200" smtClean="0"/>
              <a:t>知，</a:t>
            </a:r>
            <a:r>
              <a:rPr lang="en-US" altLang="zh-CN" sz="3200" smtClean="0"/>
              <a:t>W(G-K</a:t>
            </a:r>
            <a:r>
              <a:rPr lang="en-US" altLang="zh-CN" sz="3200" baseline="-25000" smtClean="0"/>
              <a:t>m</a:t>
            </a:r>
            <a:r>
              <a:rPr lang="en-US" altLang="zh-CN" sz="3200" baseline="30000" smtClean="0"/>
              <a:t>c</a:t>
            </a:r>
            <a:r>
              <a:rPr lang="en-US" altLang="zh-CN" sz="3200" smtClean="0"/>
              <a:t>)=n</a:t>
            </a:r>
            <a:r>
              <a:rPr lang="en-US" altLang="zh-CN" sz="3200" smtClean="0">
                <a:sym typeface="Symbol" panose="05050102010706020507" pitchFamily="18" charset="2"/>
              </a:rPr>
              <a:t> </a:t>
            </a:r>
            <a:r>
              <a:rPr lang="en-US" altLang="zh-CN" sz="3200" smtClean="0"/>
              <a:t>S</a:t>
            </a:r>
            <a:r>
              <a:rPr lang="en-US" altLang="zh-CN" sz="3200" smtClean="0">
                <a:sym typeface="Symbol" panose="05050102010706020507" pitchFamily="18" charset="2"/>
              </a:rPr>
              <a:t></a:t>
            </a:r>
            <a:r>
              <a:rPr lang="zh-CN" altLang="zh-CN" sz="3200" smtClean="0"/>
              <a:t>，</a:t>
            </a:r>
            <a:r>
              <a:rPr lang="zh-CN" altLang="en-US" sz="3200" smtClean="0"/>
              <a:t>即</a:t>
            </a:r>
            <a:r>
              <a:rPr lang="en-US" altLang="zh-CN" sz="3200" smtClean="0"/>
              <a:t>n</a:t>
            </a:r>
            <a:r>
              <a:rPr lang="en-US" altLang="zh-CN" sz="3200" smtClean="0">
                <a:sym typeface="Symbol" panose="05050102010706020507" pitchFamily="18" charset="2"/>
              </a:rPr>
              <a:t>m</a:t>
            </a:r>
            <a:r>
              <a:rPr lang="zh-CN" altLang="en-US" sz="3200" smtClean="0">
                <a:sym typeface="Symbol" panose="05050102010706020507" pitchFamily="18" charset="2"/>
              </a:rPr>
              <a:t>。</a:t>
            </a:r>
            <a:endParaRPr lang="zh-CN" altLang="zh-CN" sz="3200" smtClean="0"/>
          </a:p>
          <a:p>
            <a:pPr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en-US" altLang="zh-CN" sz="3200" smtClean="0"/>
              <a:t>②</a:t>
            </a:r>
            <a:r>
              <a:rPr lang="zh-CN" altLang="en-US" sz="3200" smtClean="0"/>
              <a:t>取</a:t>
            </a:r>
            <a:r>
              <a:rPr lang="en-US" altLang="zh-CN" sz="3200" smtClean="0"/>
              <a:t>K</a:t>
            </a:r>
            <a:r>
              <a:rPr lang="en-US" altLang="zh-CN" sz="3200" baseline="-25000" smtClean="0"/>
              <a:t>n</a:t>
            </a:r>
            <a:r>
              <a:rPr lang="en-US" altLang="zh-CN" sz="3200" baseline="30000" smtClean="0"/>
              <a:t>c</a:t>
            </a:r>
            <a:r>
              <a:rPr lang="zh-CN" altLang="en-US" sz="3200" smtClean="0"/>
              <a:t>中全部点作为</a:t>
            </a:r>
            <a:r>
              <a:rPr lang="en-US" altLang="zh-CN" sz="3200" smtClean="0"/>
              <a:t>S</a:t>
            </a:r>
            <a:r>
              <a:rPr lang="zh-CN" altLang="en-US" sz="3200" smtClean="0"/>
              <a:t>，据</a:t>
            </a:r>
            <a:r>
              <a:rPr lang="zh-CN" altLang="zh-CN" sz="3200" smtClean="0"/>
              <a:t>定理</a:t>
            </a:r>
            <a:r>
              <a:rPr lang="en-US" altLang="zh-CN" sz="3200" smtClean="0"/>
              <a:t>4.4.1</a:t>
            </a:r>
            <a:r>
              <a:rPr lang="zh-CN" altLang="en-US" sz="3200" smtClean="0"/>
              <a:t>知</a:t>
            </a:r>
            <a:endParaRPr lang="en-US" altLang="zh-CN" sz="3200" smtClean="0"/>
          </a:p>
          <a:p>
            <a:pPr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en-US" altLang="zh-CN" sz="3200" smtClean="0"/>
              <a:t>W(G-K</a:t>
            </a:r>
            <a:r>
              <a:rPr lang="en-US" altLang="zh-CN" sz="3200" baseline="-25000" smtClean="0"/>
              <a:t>n</a:t>
            </a:r>
            <a:r>
              <a:rPr lang="en-US" altLang="zh-CN" sz="3200" baseline="30000" smtClean="0"/>
              <a:t>c</a:t>
            </a:r>
            <a:r>
              <a:rPr lang="en-US" altLang="zh-CN" sz="3200" smtClean="0"/>
              <a:t>)=m</a:t>
            </a:r>
            <a:r>
              <a:rPr lang="en-US" altLang="zh-CN" sz="3200" smtClean="0">
                <a:sym typeface="Symbol" panose="05050102010706020507" pitchFamily="18" charset="2"/>
              </a:rPr>
              <a:t>  </a:t>
            </a:r>
            <a:r>
              <a:rPr lang="en-US" altLang="zh-CN" sz="3200" smtClean="0"/>
              <a:t>S</a:t>
            </a:r>
            <a:r>
              <a:rPr lang="en-US" altLang="zh-CN" sz="3200" smtClean="0">
                <a:sym typeface="Symbol" panose="05050102010706020507" pitchFamily="18" charset="2"/>
              </a:rPr>
              <a:t></a:t>
            </a:r>
            <a:r>
              <a:rPr lang="zh-CN" altLang="en-US" sz="3200" smtClean="0"/>
              <a:t>，即</a:t>
            </a:r>
            <a:r>
              <a:rPr lang="en-US" altLang="zh-CN" sz="3200" smtClean="0"/>
              <a:t>m</a:t>
            </a:r>
            <a:r>
              <a:rPr lang="en-US" altLang="zh-CN" sz="3200" smtClean="0">
                <a:sym typeface="Symbol" panose="05050102010706020507" pitchFamily="18" charset="2"/>
              </a:rPr>
              <a:t>  n</a:t>
            </a:r>
            <a:r>
              <a:rPr lang="zh-CN" altLang="zh-CN" sz="3200" smtClean="0"/>
              <a:t>。</a:t>
            </a:r>
            <a:endParaRPr lang="en-US" altLang="zh-CN" sz="3200" smtClean="0"/>
          </a:p>
          <a:p>
            <a:pPr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sz="3200" smtClean="0"/>
              <a:t>得到</a:t>
            </a:r>
            <a:r>
              <a:rPr lang="en-US" altLang="zh-CN" sz="3200" smtClean="0"/>
              <a:t>m=n</a:t>
            </a:r>
            <a:r>
              <a:rPr lang="zh-CN" altLang="en-US" sz="3200" smtClean="0"/>
              <a:t>，与已知</a:t>
            </a:r>
            <a:r>
              <a:rPr lang="en-US" altLang="zh-CN" sz="3200" smtClean="0"/>
              <a:t>m</a:t>
            </a:r>
            <a:r>
              <a:rPr lang="en-US" altLang="zh-CN" sz="3200" smtClean="0">
                <a:sym typeface="Symbol" panose="05050102010706020507" pitchFamily="18" charset="2"/>
              </a:rPr>
              <a:t></a:t>
            </a:r>
            <a:r>
              <a:rPr lang="en-US" altLang="zh-CN" sz="3200" smtClean="0"/>
              <a:t>n</a:t>
            </a:r>
            <a:r>
              <a:rPr lang="zh-CN" altLang="en-US" sz="3200" smtClean="0"/>
              <a:t>矛盾。</a:t>
            </a:r>
            <a:endParaRPr lang="zh-CN" altLang="zh-CN" sz="3200" smtClean="0"/>
          </a:p>
          <a:p>
            <a:pPr>
              <a:lnSpc>
                <a:spcPct val="114000"/>
              </a:lnSpc>
              <a:buFont typeface="Wingdings" panose="05000000000000000000" pitchFamily="2" charset="2"/>
              <a:buNone/>
            </a:pPr>
            <a:endParaRPr lang="zh-CN" altLang="en-US" smtClean="0"/>
          </a:p>
        </p:txBody>
      </p:sp>
      <p:grpSp>
        <p:nvGrpSpPr>
          <p:cNvPr id="54275" name="Group 10"/>
          <p:cNvGrpSpPr>
            <a:grpSpLocks/>
          </p:cNvGrpSpPr>
          <p:nvPr/>
        </p:nvGrpSpPr>
        <p:grpSpPr bwMode="auto">
          <a:xfrm>
            <a:off x="1371600" y="990600"/>
            <a:ext cx="2319338" cy="838200"/>
            <a:chOff x="1467" y="2602"/>
            <a:chExt cx="1461" cy="756"/>
          </a:xfrm>
        </p:grpSpPr>
        <p:sp>
          <p:nvSpPr>
            <p:cNvPr id="54277" name="Text Box 7"/>
            <p:cNvSpPr txBox="1">
              <a:spLocks noChangeArrowheads="1"/>
            </p:cNvSpPr>
            <p:nvPr/>
          </p:nvSpPr>
          <p:spPr bwMode="auto">
            <a:xfrm>
              <a:off x="1467" y="2602"/>
              <a:ext cx="624" cy="75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 b="0">
                  <a:solidFill>
                    <a:srgbClr val="FFFFFF"/>
                  </a:solidFill>
                </a:rPr>
                <a:t>K</a:t>
              </a:r>
              <a:r>
                <a:rPr lang="en-US" altLang="zh-CN" sz="3200" b="0" baseline="-25000">
                  <a:solidFill>
                    <a:srgbClr val="FFFFFF"/>
                  </a:solidFill>
                </a:rPr>
                <a:t>m</a:t>
              </a:r>
              <a:r>
                <a:rPr lang="en-US" altLang="zh-CN" sz="3200" b="0" baseline="30000">
                  <a:solidFill>
                    <a:srgbClr val="FFFFFF"/>
                  </a:solidFill>
                </a:rPr>
                <a:t>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4000" b="0">
                <a:solidFill>
                  <a:srgbClr val="FFFFFF"/>
                </a:solidFill>
              </a:endParaRPr>
            </a:p>
          </p:txBody>
        </p:sp>
        <p:sp>
          <p:nvSpPr>
            <p:cNvPr id="54278" name="Line 9"/>
            <p:cNvSpPr>
              <a:spLocks noChangeShapeType="1"/>
            </p:cNvSpPr>
            <p:nvPr/>
          </p:nvSpPr>
          <p:spPr bwMode="auto">
            <a:xfrm>
              <a:off x="2112" y="2832"/>
              <a:ext cx="816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4276" name="Text Box 7"/>
          <p:cNvSpPr txBox="1">
            <a:spLocks noChangeArrowheads="1"/>
          </p:cNvSpPr>
          <p:nvPr/>
        </p:nvSpPr>
        <p:spPr bwMode="auto">
          <a:xfrm>
            <a:off x="3657600" y="990600"/>
            <a:ext cx="990600" cy="838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0">
                <a:solidFill>
                  <a:srgbClr val="FFFFFF"/>
                </a:solidFill>
              </a:rPr>
              <a:t>K</a:t>
            </a:r>
            <a:r>
              <a:rPr lang="en-US" altLang="zh-CN" sz="3200" b="0" baseline="-25000">
                <a:solidFill>
                  <a:srgbClr val="FFFFFF"/>
                </a:solidFill>
              </a:rPr>
              <a:t>n</a:t>
            </a:r>
            <a:r>
              <a:rPr lang="en-US" altLang="zh-CN" sz="3200" b="0" baseline="30000">
                <a:solidFill>
                  <a:srgbClr val="FFFFFF"/>
                </a:solidFill>
              </a:rPr>
              <a:t>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4000" b="0">
              <a:solidFill>
                <a:srgbClr val="FFFFFF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9F2891-8E7F-4F75-B090-75C93D87A0F1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17500"/>
            <a:ext cx="7772400" cy="584200"/>
          </a:xfrm>
        </p:spPr>
        <p:txBody>
          <a:bodyPr/>
          <a:lstStyle/>
          <a:p>
            <a:pPr algn="l">
              <a:defRPr/>
            </a:pPr>
            <a:r>
              <a:rPr lang="zh-CN" altLang="en-US" sz="3200" dirty="0" smtClean="0">
                <a:latin typeface="+mn-ea"/>
                <a:ea typeface="+mn-ea"/>
              </a:rPr>
              <a:t>练习（简答题）：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1.</a:t>
            </a:r>
            <a:r>
              <a:rPr lang="zh-CN" altLang="zh-CN" smtClean="0"/>
              <a:t>在强连通的有向图</a:t>
            </a:r>
            <a:r>
              <a:rPr lang="en-US" altLang="zh-CN" smtClean="0"/>
              <a:t>G</a:t>
            </a:r>
            <a:r>
              <a:rPr lang="zh-CN" altLang="zh-CN" smtClean="0"/>
              <a:t>中一定有根吗？根唯一吗？根的出度一定为</a:t>
            </a:r>
            <a:r>
              <a:rPr lang="en-US" altLang="zh-CN" smtClean="0"/>
              <a:t>0</a:t>
            </a:r>
            <a:r>
              <a:rPr lang="zh-CN" altLang="zh-CN" smtClean="0"/>
              <a:t>吗？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2.</a:t>
            </a:r>
            <a:r>
              <a:rPr lang="zh-CN" altLang="zh-CN" smtClean="0"/>
              <a:t>有向树中所有点都只发出一条弧吗？有向树一定强连通吗？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3.</a:t>
            </a:r>
            <a:r>
              <a:rPr lang="zh-CN" altLang="zh-CN" smtClean="0"/>
              <a:t>欧拉图一定是连通图吗？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4.</a:t>
            </a:r>
            <a:r>
              <a:rPr lang="zh-CN" altLang="zh-CN" smtClean="0"/>
              <a:t>若一个</a:t>
            </a:r>
            <a:r>
              <a:rPr lang="zh-CN" altLang="en-US" smtClean="0"/>
              <a:t>无孤立点的</a:t>
            </a:r>
            <a:r>
              <a:rPr lang="zh-CN" altLang="zh-CN" smtClean="0"/>
              <a:t>有向图</a:t>
            </a:r>
            <a:r>
              <a:rPr lang="en-US" altLang="zh-CN" smtClean="0"/>
              <a:t>G</a:t>
            </a:r>
            <a:r>
              <a:rPr lang="zh-CN" altLang="zh-CN" smtClean="0"/>
              <a:t>是强连通的</a:t>
            </a:r>
            <a:r>
              <a:rPr lang="en-US" altLang="zh-CN" smtClean="0"/>
              <a:t>,</a:t>
            </a:r>
            <a:r>
              <a:rPr lang="zh-CN" altLang="zh-CN" smtClean="0"/>
              <a:t>它是否一定是欧拉图？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5.</a:t>
            </a:r>
            <a:r>
              <a:rPr lang="zh-CN" altLang="zh-CN" smtClean="0"/>
              <a:t>能否构造一个欧拉图，使其节点数和边数满足</a:t>
            </a:r>
            <a:r>
              <a:rPr lang="en-US" altLang="zh-CN" smtClean="0"/>
              <a:t>(1)</a:t>
            </a:r>
            <a:r>
              <a:rPr lang="zh-CN" altLang="zh-CN" smtClean="0"/>
              <a:t>奇偶性相同</a:t>
            </a:r>
            <a:r>
              <a:rPr lang="en-US" altLang="zh-CN" smtClean="0"/>
              <a:t>(2)</a:t>
            </a:r>
            <a:r>
              <a:rPr lang="zh-CN" altLang="zh-CN" smtClean="0"/>
              <a:t>奇偶性不同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mtClean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A996A-08BB-4328-ACAE-F1CFBB5EBFAD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6.</a:t>
            </a:r>
            <a:r>
              <a:rPr lang="zh-CN" altLang="zh-CN" dirty="0" smtClean="0"/>
              <a:t>对任意集合</a:t>
            </a:r>
            <a:r>
              <a:rPr lang="en-US" altLang="zh-CN" dirty="0" smtClean="0"/>
              <a:t>A</a:t>
            </a:r>
            <a:r>
              <a:rPr lang="zh-CN" altLang="zh-CN" dirty="0" smtClean="0"/>
              <a:t>，</a:t>
            </a:r>
            <a:r>
              <a:rPr lang="en-US" altLang="zh-CN" dirty="0" smtClean="0"/>
              <a:t>B</a:t>
            </a:r>
            <a:r>
              <a:rPr lang="zh-CN" altLang="zh-CN" dirty="0" smtClean="0"/>
              <a:t>是否都有</a:t>
            </a:r>
            <a:r>
              <a:rPr lang="en-US" altLang="zh-CN" dirty="0" smtClean="0">
                <a:sym typeface="Symbol"/>
              </a:rPr>
              <a:t></a:t>
            </a:r>
            <a:r>
              <a:rPr lang="en-US" altLang="zh-CN" dirty="0" smtClean="0"/>
              <a:t>(A)</a:t>
            </a:r>
            <a:r>
              <a:rPr lang="en-US" altLang="zh-CN" dirty="0" smtClean="0">
                <a:sym typeface="Symbol"/>
              </a:rPr>
              <a:t></a:t>
            </a:r>
            <a:r>
              <a:rPr lang="en-US" altLang="zh-CN" dirty="0" smtClean="0"/>
              <a:t>(B)=</a:t>
            </a:r>
            <a:r>
              <a:rPr lang="en-US" altLang="zh-CN" dirty="0" smtClean="0">
                <a:sym typeface="Symbol"/>
              </a:rPr>
              <a:t></a:t>
            </a:r>
            <a:r>
              <a:rPr lang="en-US" altLang="zh-CN" dirty="0" smtClean="0"/>
              <a:t>(A</a:t>
            </a:r>
            <a:r>
              <a:rPr lang="en-US" altLang="zh-CN" dirty="0" smtClean="0">
                <a:sym typeface="Symbol"/>
              </a:rPr>
              <a:t></a:t>
            </a:r>
            <a:r>
              <a:rPr lang="en-US" altLang="zh-CN" dirty="0" smtClean="0"/>
              <a:t>B)?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7.</a:t>
            </a:r>
            <a:r>
              <a:rPr lang="zh-CN" altLang="zh-CN" dirty="0" smtClean="0"/>
              <a:t>若</a:t>
            </a:r>
            <a:r>
              <a:rPr lang="en-US" altLang="zh-CN" dirty="0" smtClean="0"/>
              <a:t>R</a:t>
            </a:r>
            <a:r>
              <a:rPr lang="en-US" altLang="zh-CN" baseline="30000" dirty="0" smtClean="0"/>
              <a:t>2</a:t>
            </a:r>
            <a:r>
              <a:rPr lang="zh-CN" altLang="zh-CN" dirty="0" smtClean="0"/>
              <a:t>是一个等价关系，问</a:t>
            </a:r>
            <a:r>
              <a:rPr lang="en-US" altLang="zh-CN" dirty="0" smtClean="0"/>
              <a:t>R</a:t>
            </a:r>
            <a:r>
              <a:rPr lang="zh-CN" altLang="zh-CN" dirty="0" smtClean="0"/>
              <a:t>也一定是等价关系吗？</a:t>
            </a:r>
            <a:endParaRPr lang="en-US" altLang="zh-CN" sz="2800" dirty="0" smtClean="0"/>
          </a:p>
          <a:p>
            <a:pPr marL="357188" indent="-357188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8.</a:t>
            </a:r>
            <a:r>
              <a:rPr lang="zh-CN" altLang="zh-CN" dirty="0" smtClean="0"/>
              <a:t>对于包含</a:t>
            </a:r>
            <a:r>
              <a:rPr lang="en-US" altLang="zh-CN" dirty="0" smtClean="0"/>
              <a:t>3</a:t>
            </a:r>
            <a:r>
              <a:rPr lang="zh-CN" altLang="zh-CN" dirty="0" smtClean="0"/>
              <a:t>个不同原子的恒假公式，其主析取范式共包含多少个极小项？恒真公式呢？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9.</a:t>
            </a:r>
            <a:r>
              <a:rPr lang="zh-CN" altLang="zh-CN" dirty="0" smtClean="0"/>
              <a:t>在有限</a:t>
            </a:r>
            <a:r>
              <a:rPr lang="zh-CN" altLang="en-US" dirty="0" smtClean="0"/>
              <a:t>非空</a:t>
            </a:r>
            <a:r>
              <a:rPr lang="zh-CN" altLang="zh-CN" dirty="0" smtClean="0"/>
              <a:t>的全序集中一定存在极小元吗？一定存在最小元吗？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10.</a:t>
            </a:r>
            <a:r>
              <a:rPr lang="zh-CN" altLang="zh-CN" dirty="0" smtClean="0"/>
              <a:t>是否存在集合</a:t>
            </a:r>
            <a:r>
              <a:rPr lang="en-US" altLang="zh-CN" dirty="0" smtClean="0"/>
              <a:t>A</a:t>
            </a:r>
            <a:r>
              <a:rPr lang="zh-CN" altLang="zh-CN" dirty="0" smtClean="0"/>
              <a:t>，使得</a:t>
            </a:r>
            <a:r>
              <a:rPr lang="en-US" altLang="zh-CN" dirty="0" smtClean="0"/>
              <a:t>A</a:t>
            </a:r>
            <a:r>
              <a:rPr lang="zh-CN" altLang="zh-CN" dirty="0" smtClean="0"/>
              <a:t>与</a:t>
            </a:r>
            <a:r>
              <a:rPr lang="en-US" altLang="zh-CN" dirty="0" smtClean="0">
                <a:sym typeface="Symbol"/>
              </a:rPr>
              <a:t></a:t>
            </a:r>
            <a:r>
              <a:rPr lang="en-US" altLang="zh-CN" dirty="0" smtClean="0"/>
              <a:t>(A)</a:t>
            </a:r>
            <a:r>
              <a:rPr lang="zh-CN" altLang="zh-CN" dirty="0" smtClean="0"/>
              <a:t>等势？若存在，请举例说明。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A996A-08BB-4328-ACAE-F1CFBB5EBFAD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algn="l">
              <a:defRPr/>
            </a:pPr>
            <a:r>
              <a:rPr lang="zh-CN" altLang="en-US" sz="3200" dirty="0" smtClean="0"/>
              <a:t>练习：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判断对错：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(1)</a:t>
            </a:r>
            <a:r>
              <a:rPr lang="zh-CN" altLang="en-US" dirty="0" smtClean="0"/>
              <a:t>存在集合</a:t>
            </a:r>
            <a:r>
              <a:rPr lang="en-US" altLang="zh-CN" dirty="0" smtClean="0"/>
              <a:t>A,B   ,</a:t>
            </a:r>
            <a:r>
              <a:rPr lang="zh-CN" altLang="en-US" dirty="0" smtClean="0"/>
              <a:t>使</a:t>
            </a:r>
            <a:r>
              <a:rPr lang="en-US" altLang="zh-CN" dirty="0" smtClean="0"/>
              <a:t>A</a:t>
            </a:r>
            <a:r>
              <a:rPr lang="en-US" altLang="zh-CN" dirty="0" smtClean="0">
                <a:ea typeface="华文新魏" pitchFamily="2" charset="-122"/>
                <a:sym typeface="Symbol" pitchFamily="18" charset="2"/>
              </a:rPr>
              <a:t>B</a:t>
            </a:r>
            <a:r>
              <a:rPr lang="zh-CN" altLang="en-US" dirty="0" smtClean="0">
                <a:latin typeface="+mn-ea"/>
                <a:sym typeface="Symbol" pitchFamily="18" charset="2"/>
              </a:rPr>
              <a:t>且</a:t>
            </a:r>
            <a:r>
              <a:rPr lang="en-US" altLang="zh-CN" dirty="0" smtClean="0"/>
              <a:t>A</a:t>
            </a:r>
            <a:r>
              <a:rPr lang="en-US" altLang="zh-CN" dirty="0" smtClean="0">
                <a:solidFill>
                  <a:srgbClr val="FFFF66"/>
                </a:solidFill>
                <a:ea typeface="华文新魏" pitchFamily="2" charset="-122"/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ea typeface="华文新魏" pitchFamily="2" charset="-122"/>
                <a:sym typeface="Symbol" pitchFamily="18" charset="2"/>
              </a:rPr>
              <a:t> </a:t>
            </a:r>
            <a:r>
              <a:rPr lang="en-US" altLang="zh-CN" dirty="0" smtClean="0">
                <a:ea typeface="华文新魏" pitchFamily="2" charset="-122"/>
                <a:sym typeface="Symbol" pitchFamily="18" charset="2"/>
              </a:rPr>
              <a:t>B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(2)</a:t>
            </a:r>
            <a:r>
              <a:rPr lang="zh-CN" altLang="en-US" dirty="0" smtClean="0">
                <a:sym typeface="Symbol" pitchFamily="18" charset="2"/>
              </a:rPr>
              <a:t>设</a:t>
            </a:r>
            <a:r>
              <a:rPr lang="en-US" altLang="zh-CN" dirty="0" smtClean="0">
                <a:sym typeface="Symbol" pitchFamily="18" charset="2"/>
              </a:rPr>
              <a:t>A={1,3}, B={2,3} </a:t>
            </a:r>
            <a:r>
              <a:rPr lang="zh-CN" altLang="en-US" dirty="0" smtClean="0">
                <a:ea typeface="华文新魏" pitchFamily="2" charset="-122"/>
                <a:sym typeface="Symbol" pitchFamily="18" charset="2"/>
              </a:rPr>
              <a:t></a:t>
            </a:r>
            <a:r>
              <a:rPr lang="en-US" altLang="zh-CN" dirty="0" smtClean="0">
                <a:ea typeface="华文新魏" pitchFamily="2" charset="-122"/>
              </a:rPr>
              <a:t>(A)-</a:t>
            </a:r>
            <a:r>
              <a:rPr lang="zh-CN" altLang="en-US" dirty="0" smtClean="0">
                <a:ea typeface="华文新魏" pitchFamily="2" charset="-122"/>
                <a:sym typeface="Symbol" pitchFamily="18" charset="2"/>
              </a:rPr>
              <a:t></a:t>
            </a:r>
            <a:r>
              <a:rPr lang="en-US" altLang="zh-CN" dirty="0" smtClean="0">
                <a:ea typeface="华文新魏" pitchFamily="2" charset="-122"/>
              </a:rPr>
              <a:t>(B )={ {1}, {1,3}}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00"/>
                </a:solidFill>
                <a:ea typeface="华文新魏" pitchFamily="2" charset="-122"/>
              </a:rPr>
              <a:t>(3)</a:t>
            </a:r>
            <a:r>
              <a:rPr lang="zh-CN" altLang="en-US" dirty="0" smtClean="0"/>
              <a:t>若</a:t>
            </a:r>
            <a:r>
              <a:rPr lang="en-US" altLang="zh-CN" dirty="0" smtClean="0"/>
              <a:t>R1,R2</a:t>
            </a:r>
            <a:r>
              <a:rPr lang="zh-CN" altLang="en-US" dirty="0" smtClean="0"/>
              <a:t>有反对称性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</a:t>
            </a:r>
            <a:r>
              <a:rPr lang="en-US" altLang="zh-CN" dirty="0" smtClean="0"/>
              <a:t>R1</a:t>
            </a:r>
            <a:r>
              <a:rPr lang="en-US" altLang="zh-CN" dirty="0" smtClean="0">
                <a:sym typeface="Symbol" pitchFamily="18" charset="2"/>
              </a:rPr>
              <a:t>∪</a:t>
            </a:r>
            <a:r>
              <a:rPr lang="en-US" altLang="zh-CN" dirty="0" smtClean="0"/>
              <a:t>R2</a:t>
            </a:r>
            <a:r>
              <a:rPr lang="zh-CN" altLang="en-US" dirty="0" smtClean="0"/>
              <a:t>有反对称性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(5)(PQ)</a:t>
            </a:r>
            <a:r>
              <a:rPr lang="en-US" altLang="zh-CN" dirty="0" smtClean="0">
                <a:sym typeface="Symbol"/>
              </a:rPr>
              <a:t> (P  Q)</a:t>
            </a:r>
            <a:r>
              <a:rPr lang="zh-CN" altLang="en-US" dirty="0" smtClean="0">
                <a:sym typeface="Symbol"/>
              </a:rPr>
              <a:t>为恒假公式</a:t>
            </a:r>
            <a:endParaRPr lang="en-US" altLang="zh-CN" dirty="0" smtClean="0">
              <a:sym typeface="Symbol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00"/>
                </a:solidFill>
                <a:sym typeface="Symbol"/>
              </a:rPr>
              <a:t>(6)</a:t>
            </a:r>
            <a:r>
              <a:rPr lang="zh-CN" altLang="en-US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altLang="zh-CN" dirty="0" smtClean="0">
                <a:sym typeface="Symbol"/>
              </a:rPr>
              <a:t></a:t>
            </a:r>
            <a:r>
              <a:rPr lang="en-US" altLang="zh-CN" dirty="0" smtClean="0"/>
              <a:t>x(G(x)</a:t>
            </a:r>
            <a:r>
              <a:rPr lang="zh-CN" altLang="en-US" dirty="0" smtClean="0">
                <a:sym typeface="Symbol"/>
              </a:rPr>
              <a:t> </a:t>
            </a:r>
            <a:r>
              <a:rPr lang="en-US" altLang="zh-CN" dirty="0" smtClean="0">
                <a:sym typeface="Symbol"/>
              </a:rPr>
              <a:t>H(x))</a:t>
            </a:r>
            <a:r>
              <a:rPr lang="zh-CN" altLang="en-US" dirty="0" smtClean="0">
                <a:sym typeface="Symbol"/>
              </a:rPr>
              <a:t> 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dirty="0" smtClean="0">
                <a:sym typeface="Symbol"/>
              </a:rPr>
              <a:t></a:t>
            </a:r>
            <a:r>
              <a:rPr lang="en-US" altLang="zh-CN" dirty="0" err="1" smtClean="0"/>
              <a:t>xG</a:t>
            </a:r>
            <a:r>
              <a:rPr lang="en-US" altLang="zh-CN" dirty="0" smtClean="0"/>
              <a:t>(x)</a:t>
            </a:r>
            <a:r>
              <a:rPr lang="en-US" altLang="zh-CN" dirty="0" smtClean="0">
                <a:sym typeface="Symbol"/>
              </a:rPr>
              <a:t> </a:t>
            </a:r>
            <a:r>
              <a:rPr lang="zh-CN" altLang="en-US" dirty="0" smtClean="0">
                <a:sym typeface="Symbol"/>
              </a:rPr>
              <a:t> </a:t>
            </a:r>
            <a:r>
              <a:rPr lang="en-US" altLang="zh-CN" dirty="0" smtClean="0">
                <a:sym typeface="Symbol"/>
              </a:rPr>
              <a:t></a:t>
            </a:r>
            <a:r>
              <a:rPr lang="en-US" altLang="zh-CN" dirty="0" err="1" smtClean="0"/>
              <a:t>x</a:t>
            </a:r>
            <a:r>
              <a:rPr lang="en-US" altLang="zh-CN" dirty="0" err="1" smtClean="0">
                <a:sym typeface="Symbol"/>
              </a:rPr>
              <a:t>H</a:t>
            </a:r>
            <a:r>
              <a:rPr lang="en-US" altLang="zh-CN" dirty="0" smtClean="0">
                <a:sym typeface="Symbol"/>
              </a:rPr>
              <a:t>(x)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00"/>
                </a:solidFill>
                <a:sym typeface="Symbol" pitchFamily="18" charset="2"/>
              </a:rPr>
              <a:t>(7) </a:t>
            </a:r>
            <a:r>
              <a:rPr lang="en-US" altLang="zh-CN" dirty="0" smtClean="0">
                <a:sym typeface="Symbol" pitchFamily="18" charset="2"/>
              </a:rPr>
              <a:t>(PQ) R</a:t>
            </a:r>
            <a:r>
              <a:rPr lang="zh-CN" altLang="en-US" dirty="0" smtClean="0">
                <a:sym typeface="Symbol" pitchFamily="18" charset="2"/>
              </a:rPr>
              <a:t>与</a:t>
            </a:r>
            <a:r>
              <a:rPr lang="en-US" altLang="zh-CN" dirty="0" smtClean="0">
                <a:sym typeface="Symbol" pitchFamily="18" charset="2"/>
              </a:rPr>
              <a:t>(P</a:t>
            </a:r>
            <a:r>
              <a:rPr lang="en-US" altLang="zh-CN" dirty="0" smtClean="0">
                <a:sym typeface="Symbol"/>
              </a:rPr>
              <a:t>Q)</a:t>
            </a:r>
            <a:r>
              <a:rPr lang="en-US" altLang="zh-CN" dirty="0" smtClean="0">
                <a:sym typeface="Symbol" pitchFamily="18" charset="2"/>
              </a:rPr>
              <a:t> R</a:t>
            </a:r>
            <a:r>
              <a:rPr lang="zh-CN" altLang="en-US" dirty="0" smtClean="0">
                <a:sym typeface="Symbol" pitchFamily="18" charset="2"/>
              </a:rPr>
              <a:t>等价</a:t>
            </a:r>
            <a:endParaRPr lang="zh-CN" altLang="zh-CN" dirty="0" smtClean="0"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A996A-08BB-4328-ACAE-F1CFBB5EBFAD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324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(8)</a:t>
            </a:r>
            <a:r>
              <a:rPr lang="zh-CN" altLang="en-US" dirty="0" smtClean="0"/>
              <a:t>对于集合</a:t>
            </a:r>
            <a:r>
              <a:rPr lang="en-US" altLang="zh-CN" dirty="0" smtClean="0"/>
              <a:t>A,B,C,</a:t>
            </a:r>
            <a:r>
              <a:rPr lang="zh-CN" altLang="en-US" dirty="0" smtClean="0"/>
              <a:t>若</a:t>
            </a:r>
            <a:r>
              <a:rPr lang="en-US" altLang="zh-CN" dirty="0" smtClean="0">
                <a:solidFill>
                  <a:srgbClr val="FFFF00"/>
                </a:solidFill>
              </a:rPr>
              <a:t>A</a:t>
            </a:r>
            <a:r>
              <a:rPr lang="en-US" altLang="zh-CN" dirty="0" smtClean="0">
                <a:solidFill>
                  <a:srgbClr val="FFFF00"/>
                </a:solidFill>
                <a:sym typeface="Symbol"/>
              </a:rPr>
              <a:t> B</a:t>
            </a:r>
            <a:r>
              <a:rPr lang="en-US" altLang="zh-CN" dirty="0" smtClean="0">
                <a:sym typeface="Symbol"/>
              </a:rPr>
              <a:t>=A C,</a:t>
            </a:r>
            <a:r>
              <a:rPr lang="en-US" altLang="zh-CN" dirty="0" smtClean="0"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ea typeface="华文新魏" pitchFamily="2" charset="-122"/>
              </a:rPr>
              <a:t>A</a:t>
            </a:r>
            <a:r>
              <a:rPr lang="en-US" altLang="zh-CN" dirty="0" smtClean="0">
                <a:solidFill>
                  <a:srgbClr val="FFFF00"/>
                </a:solidFill>
                <a:sym typeface="Symbol"/>
              </a:rPr>
              <a:t> B</a:t>
            </a:r>
            <a:r>
              <a:rPr lang="en-US" altLang="zh-CN" dirty="0" smtClean="0">
                <a:sym typeface="Symbol"/>
              </a:rPr>
              <a:t>=A C,</a:t>
            </a:r>
            <a:r>
              <a:rPr lang="zh-CN" altLang="en-US" dirty="0" smtClean="0">
                <a:sym typeface="Symbol"/>
              </a:rPr>
              <a:t>则</a:t>
            </a:r>
            <a:r>
              <a:rPr lang="en-US" altLang="zh-CN" dirty="0" smtClean="0">
                <a:sym typeface="Symbol"/>
              </a:rPr>
              <a:t>B=C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00"/>
                </a:solidFill>
                <a:sym typeface="Symbol" pitchFamily="18" charset="2"/>
              </a:rPr>
              <a:t>(9)</a:t>
            </a:r>
            <a:r>
              <a:rPr lang="en-US" altLang="zh-CN" dirty="0" smtClean="0">
                <a:sym typeface="Symbol" pitchFamily="18" charset="2"/>
              </a:rPr>
              <a:t>A={1,2,3},A</a:t>
            </a:r>
            <a:r>
              <a:rPr lang="zh-CN" altLang="en-US" dirty="0" smtClean="0">
                <a:sym typeface="Symbol" pitchFamily="18" charset="2"/>
              </a:rPr>
              <a:t>上共有</a:t>
            </a:r>
            <a:r>
              <a:rPr lang="en-US" altLang="zh-CN" dirty="0" smtClean="0">
                <a:sym typeface="Symbol" pitchFamily="18" charset="2"/>
              </a:rPr>
              <a:t>6</a:t>
            </a:r>
            <a:r>
              <a:rPr lang="zh-CN" altLang="en-US" dirty="0" smtClean="0">
                <a:sym typeface="Symbol" pitchFamily="18" charset="2"/>
              </a:rPr>
              <a:t>个等价关系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(10)</a:t>
            </a:r>
            <a:r>
              <a:rPr lang="zh-CN" altLang="en-US" dirty="0" smtClean="0">
                <a:sym typeface="Symbol" pitchFamily="18" charset="2"/>
              </a:rPr>
              <a:t>若</a:t>
            </a:r>
            <a:r>
              <a:rPr lang="en-US" altLang="zh-CN" dirty="0" smtClean="0">
                <a:sym typeface="Symbol" pitchFamily="18" charset="2"/>
              </a:rPr>
              <a:t>A</a:t>
            </a:r>
            <a:r>
              <a:rPr lang="en-US" altLang="zh-CN" dirty="0" smtClean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B,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则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dirty="0" smtClean="0">
                <a:sym typeface="Symbol"/>
              </a:rPr>
              <a:t> B=</a:t>
            </a:r>
            <a:r>
              <a:rPr lang="en-US" altLang="zh-CN" dirty="0" smtClean="0">
                <a:solidFill>
                  <a:srgbClr val="FFFF00"/>
                </a:solidFill>
                <a:sym typeface="Symbol"/>
              </a:rPr>
              <a:t>A</a:t>
            </a:r>
            <a:r>
              <a:rPr lang="en-US" altLang="zh-CN" dirty="0" smtClean="0">
                <a:sym typeface="Symbol"/>
              </a:rPr>
              <a:t>, A B=</a:t>
            </a:r>
            <a:r>
              <a:rPr lang="en-US" altLang="zh-CN" dirty="0" smtClean="0">
                <a:solidFill>
                  <a:srgbClr val="FFFF00"/>
                </a:solidFill>
                <a:sym typeface="Symbol"/>
              </a:rPr>
              <a:t>B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(11)(P Q) ((</a:t>
            </a:r>
            <a:r>
              <a:rPr lang="en-US" altLang="zh-CN" dirty="0" smtClean="0">
                <a:solidFill>
                  <a:srgbClr val="FFFF00"/>
                </a:solidFill>
                <a:sym typeface="Symbol" pitchFamily="18" charset="2"/>
              </a:rPr>
              <a:t>Q R</a:t>
            </a:r>
            <a:r>
              <a:rPr lang="en-US" altLang="zh-CN" dirty="0" smtClean="0">
                <a:sym typeface="Symbol" pitchFamily="18" charset="2"/>
              </a:rPr>
              <a:t>) (PR))</a:t>
            </a:r>
            <a:r>
              <a:rPr lang="zh-CN" altLang="en-US" dirty="0" smtClean="0">
                <a:sym typeface="Symbol" pitchFamily="18" charset="2"/>
              </a:rPr>
              <a:t>是恒真公式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00"/>
                </a:solidFill>
              </a:rPr>
              <a:t>(12)</a:t>
            </a:r>
            <a:r>
              <a:rPr lang="zh-CN" altLang="en-US" dirty="0" smtClean="0"/>
              <a:t>设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Skolem</a:t>
            </a:r>
            <a:r>
              <a:rPr lang="zh-CN" altLang="en-US" dirty="0" smtClean="0"/>
              <a:t>范式</a:t>
            </a:r>
            <a:r>
              <a:rPr lang="en-US" altLang="zh-CN" dirty="0" smtClean="0"/>
              <a:t>,S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</a:t>
            </a:r>
            <a:r>
              <a:rPr lang="zh-CN" altLang="en-US" dirty="0" smtClean="0"/>
              <a:t>恒真性等价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dirty="0" smtClean="0"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</p:txBody>
      </p:sp>
      <p:sp>
        <p:nvSpPr>
          <p:cNvPr id="58371" name="Line 6"/>
          <p:cNvSpPr>
            <a:spLocks noChangeShapeType="1"/>
          </p:cNvSpPr>
          <p:nvPr/>
        </p:nvSpPr>
        <p:spPr bwMode="auto">
          <a:xfrm>
            <a:off x="6400800" y="381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2" name="Line 6"/>
          <p:cNvSpPr>
            <a:spLocks noChangeShapeType="1"/>
          </p:cNvSpPr>
          <p:nvPr/>
        </p:nvSpPr>
        <p:spPr bwMode="auto">
          <a:xfrm>
            <a:off x="7543800" y="381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A996A-08BB-4328-ACAE-F1CFBB5EBFAD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内容占位符 2"/>
          <p:cNvSpPr>
            <a:spLocks noGrp="1"/>
          </p:cNvSpPr>
          <p:nvPr>
            <p:ph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mtClean="0"/>
              <a:t>解答题：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1.</a:t>
            </a:r>
            <a:r>
              <a:rPr lang="zh-CN" altLang="zh-CN" smtClean="0"/>
              <a:t>用形式演绎法证明</a:t>
            </a:r>
            <a:r>
              <a:rPr lang="en-US" altLang="zh-CN" smtClean="0"/>
              <a:t>A</a:t>
            </a:r>
            <a:r>
              <a:rPr lang="en-US" altLang="zh-CN" smtClean="0">
                <a:sym typeface="Symbol" panose="05050102010706020507" pitchFamily="18" charset="2"/>
              </a:rPr>
              <a:t></a:t>
            </a:r>
            <a:r>
              <a:rPr lang="en-US" altLang="zh-CN" smtClean="0"/>
              <a:t>B</a:t>
            </a:r>
            <a:r>
              <a:rPr lang="en-US" altLang="zh-CN" smtClean="0">
                <a:sym typeface="Symbol" panose="05050102010706020507" pitchFamily="18" charset="2"/>
              </a:rPr>
              <a:t></a:t>
            </a:r>
            <a:r>
              <a:rPr lang="en-US" altLang="zh-CN" smtClean="0"/>
              <a:t>C</a:t>
            </a:r>
            <a:r>
              <a:rPr lang="en-US" altLang="zh-CN" smtClean="0">
                <a:sym typeface="Symbol" panose="05050102010706020507" pitchFamily="18" charset="2"/>
              </a:rPr>
              <a:t></a:t>
            </a:r>
            <a:r>
              <a:rPr lang="en-US" altLang="zh-CN" smtClean="0"/>
              <a:t>D,D</a:t>
            </a:r>
            <a:r>
              <a:rPr lang="en-US" altLang="zh-CN" smtClean="0">
                <a:sym typeface="Symbol" panose="05050102010706020507" pitchFamily="18" charset="2"/>
              </a:rPr>
              <a:t></a:t>
            </a:r>
            <a:r>
              <a:rPr lang="en-US" altLang="zh-CN" smtClean="0"/>
              <a:t>E</a:t>
            </a:r>
            <a:r>
              <a:rPr lang="en-US" altLang="zh-CN" smtClean="0">
                <a:sym typeface="Symbol" panose="05050102010706020507" pitchFamily="18" charset="2"/>
              </a:rPr>
              <a:t></a:t>
            </a:r>
            <a:r>
              <a:rPr lang="en-US" altLang="zh-CN" smtClean="0"/>
              <a:t>F</a:t>
            </a:r>
            <a:r>
              <a:rPr lang="zh-CN" altLang="zh-CN" smtClean="0"/>
              <a:t>共同蕴涵 </a:t>
            </a:r>
            <a:r>
              <a:rPr lang="en-US" altLang="zh-CN" smtClean="0"/>
              <a:t>A</a:t>
            </a:r>
            <a:r>
              <a:rPr lang="en-US" altLang="zh-CN" smtClean="0">
                <a:sym typeface="Symbol" panose="05050102010706020507" pitchFamily="18" charset="2"/>
              </a:rPr>
              <a:t></a:t>
            </a:r>
            <a:r>
              <a:rPr lang="en-US" altLang="zh-CN" smtClean="0"/>
              <a:t>F</a:t>
            </a:r>
            <a:endParaRPr lang="zh-CN" altLang="en-US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A996A-08BB-4328-ACAE-F1CFBB5EBFAD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88900"/>
            <a:ext cx="8915400" cy="584200"/>
          </a:xfrm>
        </p:spPr>
        <p:txBody>
          <a:bodyPr/>
          <a:lstStyle/>
          <a:p>
            <a:pPr algn="l">
              <a:defRPr/>
            </a:pPr>
            <a:r>
              <a:rPr lang="en-US" altLang="zh-CN" sz="3200" dirty="0" smtClean="0">
                <a:effectLst/>
                <a:latin typeface="+mn-lt"/>
                <a:ea typeface="+mn-ea"/>
              </a:rPr>
              <a:t>    </a:t>
            </a:r>
            <a:r>
              <a:rPr lang="zh-CN" altLang="zh-CN" sz="3200" dirty="0" smtClean="0">
                <a:effectLst/>
                <a:latin typeface="+mn-lt"/>
                <a:ea typeface="+mn-ea"/>
              </a:rPr>
              <a:t>证明</a:t>
            </a:r>
            <a:r>
              <a:rPr lang="en-US" altLang="zh-CN" sz="3200" dirty="0" smtClean="0">
                <a:effectLst/>
                <a:latin typeface="+mn-lt"/>
                <a:ea typeface="+mn-ea"/>
              </a:rPr>
              <a:t>A</a:t>
            </a:r>
            <a:r>
              <a:rPr lang="en-US" altLang="zh-CN" sz="3200" dirty="0" smtClean="0">
                <a:effectLst/>
                <a:latin typeface="+mn-lt"/>
                <a:ea typeface="+mn-ea"/>
                <a:sym typeface="Symbol"/>
              </a:rPr>
              <a:t></a:t>
            </a:r>
            <a:r>
              <a:rPr lang="en-US" altLang="zh-CN" sz="3200" dirty="0" smtClean="0">
                <a:effectLst/>
                <a:latin typeface="+mn-lt"/>
                <a:ea typeface="+mn-ea"/>
              </a:rPr>
              <a:t>B</a:t>
            </a:r>
            <a:r>
              <a:rPr lang="en-US" altLang="zh-CN" sz="3200" dirty="0" smtClean="0">
                <a:effectLst/>
                <a:latin typeface="+mn-lt"/>
                <a:ea typeface="+mn-ea"/>
                <a:sym typeface="Symbol"/>
              </a:rPr>
              <a:t></a:t>
            </a:r>
            <a:r>
              <a:rPr lang="en-US" altLang="zh-CN" sz="3200" dirty="0" smtClean="0">
                <a:effectLst/>
                <a:latin typeface="+mn-lt"/>
                <a:ea typeface="+mn-ea"/>
              </a:rPr>
              <a:t>C</a:t>
            </a:r>
            <a:r>
              <a:rPr lang="en-US" altLang="zh-CN" sz="3200" dirty="0" smtClean="0">
                <a:effectLst/>
                <a:latin typeface="+mn-lt"/>
                <a:ea typeface="+mn-ea"/>
                <a:sym typeface="Symbol"/>
              </a:rPr>
              <a:t></a:t>
            </a:r>
            <a:r>
              <a:rPr lang="en-US" altLang="zh-CN" sz="3200" dirty="0" smtClean="0">
                <a:effectLst/>
                <a:latin typeface="+mn-lt"/>
                <a:ea typeface="+mn-ea"/>
              </a:rPr>
              <a:t>D,D</a:t>
            </a:r>
            <a:r>
              <a:rPr lang="en-US" altLang="zh-CN" sz="3200" dirty="0" smtClean="0">
                <a:effectLst/>
                <a:latin typeface="+mn-lt"/>
                <a:ea typeface="+mn-ea"/>
                <a:sym typeface="Symbol"/>
              </a:rPr>
              <a:t></a:t>
            </a:r>
            <a:r>
              <a:rPr lang="en-US" altLang="zh-CN" sz="3200" dirty="0" smtClean="0">
                <a:effectLst/>
                <a:latin typeface="+mn-lt"/>
                <a:ea typeface="+mn-ea"/>
              </a:rPr>
              <a:t>E</a:t>
            </a:r>
            <a:r>
              <a:rPr lang="en-US" altLang="zh-CN" sz="3200" dirty="0" smtClean="0">
                <a:effectLst/>
                <a:latin typeface="+mn-lt"/>
                <a:ea typeface="+mn-ea"/>
                <a:sym typeface="Symbol"/>
              </a:rPr>
              <a:t></a:t>
            </a:r>
            <a:r>
              <a:rPr lang="en-US" altLang="zh-CN" sz="3200" dirty="0" smtClean="0">
                <a:effectLst/>
                <a:latin typeface="+mn-lt"/>
                <a:ea typeface="+mn-ea"/>
              </a:rPr>
              <a:t>F</a:t>
            </a:r>
            <a:r>
              <a:rPr lang="zh-CN" altLang="zh-CN" sz="3200" dirty="0" smtClean="0">
                <a:effectLst/>
                <a:latin typeface="+mn-lt"/>
                <a:ea typeface="+mn-ea"/>
              </a:rPr>
              <a:t>共同蕴涵 </a:t>
            </a:r>
            <a:r>
              <a:rPr lang="en-US" altLang="zh-CN" sz="3200" dirty="0" smtClean="0">
                <a:effectLst/>
                <a:latin typeface="+mn-lt"/>
                <a:ea typeface="+mn-ea"/>
              </a:rPr>
              <a:t>A</a:t>
            </a:r>
            <a:r>
              <a:rPr lang="en-US" altLang="zh-CN" sz="3200" dirty="0" smtClean="0">
                <a:effectLst/>
                <a:latin typeface="+mn-lt"/>
                <a:ea typeface="+mn-ea"/>
                <a:sym typeface="Symbol"/>
              </a:rPr>
              <a:t></a:t>
            </a:r>
            <a:r>
              <a:rPr lang="en-US" altLang="zh-CN" sz="3200" dirty="0" smtClean="0">
                <a:effectLst/>
                <a:latin typeface="+mn-lt"/>
                <a:ea typeface="+mn-ea"/>
              </a:rPr>
              <a:t>F</a:t>
            </a:r>
            <a:endParaRPr lang="zh-CN" altLang="en-US" sz="3200" dirty="0">
              <a:effectLst/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b="0" dirty="0" smtClean="0"/>
              <a:t>(1)A                                    </a:t>
            </a:r>
            <a:r>
              <a:rPr lang="zh-CN" altLang="zh-CN" sz="2800" b="0" dirty="0" smtClean="0"/>
              <a:t>规则</a:t>
            </a:r>
            <a:r>
              <a:rPr lang="en-US" altLang="zh-CN" sz="2800" b="0" dirty="0" smtClean="0"/>
              <a:t>3</a:t>
            </a:r>
          </a:p>
          <a:p>
            <a:pPr marL="1528763" indent="-1528763">
              <a:buFont typeface="Wingdings" panose="05000000000000000000" pitchFamily="2" charset="2"/>
              <a:buNone/>
              <a:defRPr/>
            </a:pPr>
            <a:r>
              <a:rPr lang="en-US" altLang="zh-CN" sz="2800" b="0" dirty="0" smtClean="0"/>
              <a:t>(2)A</a:t>
            </a:r>
            <a:r>
              <a:rPr lang="en-US" altLang="zh-CN" sz="2800" b="0" dirty="0" smtClean="0">
                <a:sym typeface="Symbol"/>
              </a:rPr>
              <a:t></a:t>
            </a:r>
            <a:r>
              <a:rPr lang="en-US" altLang="zh-CN" sz="2800" b="0" dirty="0" smtClean="0"/>
              <a:t>B                               </a:t>
            </a:r>
            <a:r>
              <a:rPr lang="zh-CN" altLang="zh-CN" sz="2800" b="0" dirty="0" smtClean="0"/>
              <a:t>规则</a:t>
            </a:r>
            <a:r>
              <a:rPr lang="en-US" altLang="zh-CN" sz="2800" b="0" dirty="0" smtClean="0"/>
              <a:t>2</a:t>
            </a:r>
            <a:r>
              <a:rPr lang="zh-CN" altLang="zh-CN" sz="2800" b="0" dirty="0" smtClean="0"/>
              <a:t>，根据</a:t>
            </a:r>
            <a:r>
              <a:rPr lang="en-US" altLang="zh-CN" sz="2800" b="0" dirty="0" smtClean="0"/>
              <a:t>(1)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b="0" dirty="0" smtClean="0"/>
              <a:t>(3)</a:t>
            </a:r>
            <a:r>
              <a:rPr lang="en-US" altLang="zh-CN" sz="2800" dirty="0" smtClean="0"/>
              <a:t> </a:t>
            </a:r>
            <a:r>
              <a:rPr lang="en-US" altLang="zh-CN" sz="2800" b="0" dirty="0" smtClean="0"/>
              <a:t>A</a:t>
            </a:r>
            <a:r>
              <a:rPr lang="en-US" altLang="zh-CN" sz="2800" b="0" dirty="0" smtClean="0">
                <a:sym typeface="Symbol"/>
              </a:rPr>
              <a:t></a:t>
            </a:r>
            <a:r>
              <a:rPr lang="en-US" altLang="zh-CN" sz="2800" b="0" dirty="0" smtClean="0"/>
              <a:t>B</a:t>
            </a:r>
            <a:r>
              <a:rPr lang="zh-CN" altLang="zh-CN" sz="2800" b="0" dirty="0" smtClean="0"/>
              <a:t>→</a:t>
            </a:r>
            <a:r>
              <a:rPr lang="en-US" altLang="zh-CN" sz="2800" b="0" dirty="0" smtClean="0"/>
              <a:t>C</a:t>
            </a:r>
            <a:r>
              <a:rPr lang="en-US" altLang="zh-CN" sz="2800" b="0" dirty="0" smtClean="0">
                <a:sym typeface="Symbol"/>
              </a:rPr>
              <a:t></a:t>
            </a:r>
            <a:r>
              <a:rPr lang="en-US" altLang="zh-CN" sz="2800" b="0" dirty="0" smtClean="0"/>
              <a:t>D                   </a:t>
            </a:r>
            <a:r>
              <a:rPr lang="zh-CN" altLang="zh-CN" sz="2800" b="0" dirty="0" smtClean="0"/>
              <a:t>规则</a:t>
            </a:r>
            <a:r>
              <a:rPr lang="en-US" altLang="zh-CN" sz="2800" b="0" dirty="0" smtClean="0"/>
              <a:t>1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b="0" dirty="0" smtClean="0"/>
              <a:t>(4) C</a:t>
            </a:r>
            <a:r>
              <a:rPr lang="en-US" altLang="zh-CN" sz="2800" b="0" dirty="0" smtClean="0">
                <a:sym typeface="Symbol"/>
              </a:rPr>
              <a:t></a:t>
            </a:r>
            <a:r>
              <a:rPr lang="en-US" altLang="zh-CN" sz="2800" b="0" dirty="0" smtClean="0"/>
              <a:t>D                              </a:t>
            </a:r>
            <a:r>
              <a:rPr lang="zh-CN" altLang="zh-CN" sz="2800" b="0" dirty="0" smtClean="0"/>
              <a:t>规则</a:t>
            </a:r>
            <a:r>
              <a:rPr lang="en-US" altLang="zh-CN" sz="2800" b="0" dirty="0" smtClean="0"/>
              <a:t>2,</a:t>
            </a:r>
            <a:r>
              <a:rPr lang="zh-CN" altLang="zh-CN" sz="2800" b="0" dirty="0" smtClean="0"/>
              <a:t>根据</a:t>
            </a:r>
            <a:r>
              <a:rPr lang="en-US" altLang="zh-CN" sz="2800" b="0" dirty="0" smtClean="0"/>
              <a:t>(2) (3)</a:t>
            </a:r>
          </a:p>
          <a:p>
            <a:pPr marL="4121150" indent="-4121150">
              <a:buFont typeface="Wingdings" panose="05000000000000000000" pitchFamily="2" charset="2"/>
              <a:buNone/>
              <a:defRPr/>
            </a:pPr>
            <a:r>
              <a:rPr lang="en-US" altLang="zh-CN" sz="2800" b="0" dirty="0" smtClean="0"/>
              <a:t>(5) D                                   </a:t>
            </a:r>
            <a:r>
              <a:rPr lang="zh-CN" altLang="zh-CN" sz="2800" b="0" dirty="0" smtClean="0"/>
              <a:t>规则</a:t>
            </a:r>
            <a:r>
              <a:rPr lang="en-US" altLang="zh-CN" sz="2800" b="0" dirty="0" smtClean="0"/>
              <a:t>2,</a:t>
            </a:r>
            <a:r>
              <a:rPr lang="zh-CN" altLang="zh-CN" sz="2800" b="0" dirty="0" smtClean="0"/>
              <a:t>根据</a:t>
            </a:r>
            <a:r>
              <a:rPr lang="en-US" altLang="zh-CN" sz="2800" b="0" dirty="0" smtClean="0"/>
              <a:t>(4) </a:t>
            </a:r>
            <a:endParaRPr lang="zh-CN" altLang="zh-CN" sz="2800" b="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b="0" dirty="0" smtClean="0"/>
              <a:t>(6) D</a:t>
            </a:r>
            <a:r>
              <a:rPr lang="en-US" altLang="zh-CN" sz="2800" b="0" dirty="0" smtClean="0">
                <a:sym typeface="Symbol"/>
              </a:rPr>
              <a:t></a:t>
            </a:r>
            <a:r>
              <a:rPr lang="en-US" altLang="zh-CN" sz="2800" b="0" dirty="0" smtClean="0"/>
              <a:t>E                               </a:t>
            </a:r>
            <a:r>
              <a:rPr lang="zh-CN" altLang="zh-CN" sz="2800" b="0" dirty="0" smtClean="0"/>
              <a:t>规则</a:t>
            </a:r>
            <a:r>
              <a:rPr lang="en-US" altLang="zh-CN" sz="2800" b="0" dirty="0" smtClean="0"/>
              <a:t>2</a:t>
            </a:r>
            <a:r>
              <a:rPr lang="zh-CN" altLang="zh-CN" sz="2800" b="0" dirty="0" smtClean="0"/>
              <a:t>，根据</a:t>
            </a:r>
            <a:r>
              <a:rPr lang="en-US" altLang="zh-CN" sz="2800" b="0" dirty="0" smtClean="0"/>
              <a:t>(5)</a:t>
            </a:r>
            <a:endParaRPr lang="zh-CN" altLang="zh-CN" sz="2800" b="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b="0" dirty="0" smtClean="0"/>
              <a:t>(7) D</a:t>
            </a:r>
            <a:r>
              <a:rPr lang="en-US" altLang="zh-CN" sz="2800" b="0" dirty="0" smtClean="0">
                <a:sym typeface="Symbol"/>
              </a:rPr>
              <a:t></a:t>
            </a:r>
            <a:r>
              <a:rPr lang="en-US" altLang="zh-CN" sz="2800" b="0" dirty="0" smtClean="0"/>
              <a:t>E</a:t>
            </a:r>
            <a:r>
              <a:rPr lang="zh-CN" altLang="zh-CN" sz="2800" b="0" dirty="0" smtClean="0"/>
              <a:t>→</a:t>
            </a:r>
            <a:r>
              <a:rPr lang="en-US" altLang="zh-CN" sz="2800" b="0" dirty="0" smtClean="0"/>
              <a:t>F                         </a:t>
            </a:r>
            <a:r>
              <a:rPr lang="zh-CN" altLang="zh-CN" sz="2800" b="0" dirty="0" smtClean="0"/>
              <a:t>规则</a:t>
            </a:r>
            <a:r>
              <a:rPr lang="en-US" altLang="zh-CN" sz="2800" b="0" dirty="0" smtClean="0"/>
              <a:t>1</a:t>
            </a:r>
            <a:endParaRPr lang="zh-CN" altLang="zh-CN" sz="2800" b="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b="0" dirty="0" smtClean="0"/>
              <a:t>(8) F                                    </a:t>
            </a:r>
            <a:r>
              <a:rPr lang="zh-CN" altLang="zh-CN" sz="2800" b="0" dirty="0" smtClean="0"/>
              <a:t>规则</a:t>
            </a:r>
            <a:r>
              <a:rPr lang="en-US" altLang="zh-CN" sz="2800" b="0" dirty="0" smtClean="0"/>
              <a:t>2,</a:t>
            </a:r>
            <a:r>
              <a:rPr lang="zh-CN" altLang="zh-CN" sz="2800" b="0" dirty="0" smtClean="0"/>
              <a:t>根据</a:t>
            </a:r>
            <a:r>
              <a:rPr lang="en-US" altLang="zh-CN" sz="2800" b="0" dirty="0" smtClean="0"/>
              <a:t>(6) (7)</a:t>
            </a:r>
            <a:endParaRPr lang="zh-CN" altLang="zh-CN" sz="2800" b="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b="0" dirty="0" smtClean="0"/>
              <a:t>(10) A→F                           </a:t>
            </a:r>
            <a:r>
              <a:rPr lang="zh-CN" altLang="zh-CN" sz="2800" b="0" dirty="0" smtClean="0"/>
              <a:t>规则</a:t>
            </a:r>
            <a:r>
              <a:rPr lang="en-US" altLang="zh-CN" sz="2800" b="0" dirty="0" smtClean="0"/>
              <a:t>3</a:t>
            </a:r>
            <a:r>
              <a:rPr lang="zh-CN" altLang="zh-CN" sz="2800" b="0" dirty="0" smtClean="0"/>
              <a:t>，根据</a:t>
            </a:r>
            <a:r>
              <a:rPr lang="en-US" altLang="zh-CN" sz="2800" b="0" dirty="0" smtClean="0"/>
              <a:t>(1) (8)</a:t>
            </a:r>
            <a:endParaRPr lang="zh-CN" altLang="zh-CN" sz="2800" b="0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sz="2800" b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A996A-08BB-4328-ACAE-F1CFBB5EBFAD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内容占位符 2"/>
          <p:cNvSpPr>
            <a:spLocks noGrp="1"/>
          </p:cNvSpPr>
          <p:nvPr>
            <p:ph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2.</a:t>
            </a:r>
            <a:r>
              <a:rPr lang="zh-CN" altLang="zh-CN" smtClean="0"/>
              <a:t>判断</a:t>
            </a:r>
            <a:r>
              <a:rPr lang="en-US" altLang="zh-CN" smtClean="0">
                <a:sym typeface="Symbol" panose="05050102010706020507" pitchFamily="18" charset="2"/>
              </a:rPr>
              <a:t></a:t>
            </a:r>
            <a:r>
              <a:rPr lang="en-US" altLang="zh-CN" smtClean="0"/>
              <a:t>x(P(x)</a:t>
            </a:r>
            <a:r>
              <a:rPr lang="en-US" altLang="zh-CN" smtClean="0">
                <a:sym typeface="Symbol" panose="05050102010706020507" pitchFamily="18" charset="2"/>
              </a:rPr>
              <a:t></a:t>
            </a:r>
            <a:r>
              <a:rPr lang="en-US" altLang="zh-CN" smtClean="0"/>
              <a:t>P(a))</a:t>
            </a:r>
            <a:r>
              <a:rPr lang="zh-CN" altLang="zh-CN" smtClean="0"/>
              <a:t>和</a:t>
            </a:r>
            <a:r>
              <a:rPr lang="en-US" altLang="zh-CN" smtClean="0">
                <a:sym typeface="Symbol" panose="05050102010706020507" pitchFamily="18" charset="2"/>
              </a:rPr>
              <a:t></a:t>
            </a:r>
            <a:r>
              <a:rPr lang="en-US" altLang="zh-CN" smtClean="0"/>
              <a:t>xP(x)</a:t>
            </a:r>
            <a:r>
              <a:rPr lang="en-US" altLang="zh-CN" smtClean="0">
                <a:sym typeface="Symbol" panose="05050102010706020507" pitchFamily="18" charset="2"/>
              </a:rPr>
              <a:t></a:t>
            </a:r>
            <a:r>
              <a:rPr lang="en-US" altLang="zh-CN" smtClean="0"/>
              <a:t>P(a)</a:t>
            </a:r>
            <a:r>
              <a:rPr lang="zh-CN" altLang="zh-CN" smtClean="0"/>
              <a:t>是否等价。若等价给出证明，若不等价给出反例。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A996A-08BB-4328-ACAE-F1CFBB5EBFAD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sz="2800" dirty="0" smtClean="0"/>
              <a:t>不等价</a:t>
            </a:r>
            <a:r>
              <a:rPr lang="zh-CN" altLang="en-US" sz="2800" dirty="0" smtClean="0"/>
              <a:t>，</a:t>
            </a:r>
            <a:r>
              <a:rPr lang="zh-CN" altLang="zh-CN" sz="2800" dirty="0" smtClean="0"/>
              <a:t>（</a:t>
            </a:r>
            <a:r>
              <a:rPr lang="en-US" altLang="zh-CN" sz="2800" dirty="0" smtClean="0">
                <a:sym typeface="Symbol"/>
              </a:rPr>
              <a:t></a:t>
            </a:r>
            <a:r>
              <a:rPr lang="en-US" altLang="zh-CN" sz="2800" dirty="0" err="1" smtClean="0"/>
              <a:t>xP</a:t>
            </a:r>
            <a:r>
              <a:rPr lang="en-US" altLang="zh-CN" sz="2800" dirty="0" smtClean="0"/>
              <a:t>(x)</a:t>
            </a:r>
            <a:r>
              <a:rPr lang="zh-CN" altLang="zh-CN" sz="2800" dirty="0" smtClean="0"/>
              <a:t>→</a:t>
            </a:r>
            <a:r>
              <a:rPr lang="en-US" altLang="zh-CN" sz="2800" dirty="0" smtClean="0"/>
              <a:t>P(a) </a:t>
            </a:r>
            <a:r>
              <a:rPr lang="zh-CN" altLang="zh-CN" sz="2800" dirty="0" smtClean="0"/>
              <a:t>是恒真公式</a:t>
            </a:r>
            <a:r>
              <a:rPr lang="en-US" altLang="zh-CN" sz="2800" dirty="0" smtClean="0"/>
              <a:t>.</a:t>
            </a:r>
            <a:r>
              <a:rPr lang="zh-CN" altLang="zh-CN" sz="2800" dirty="0" smtClean="0"/>
              <a:t>而</a:t>
            </a:r>
            <a:r>
              <a:rPr lang="en-US" altLang="zh-CN" sz="2800" dirty="0" smtClean="0">
                <a:sym typeface="Symbol"/>
              </a:rPr>
              <a:t></a:t>
            </a:r>
            <a:r>
              <a:rPr lang="en-US" altLang="zh-CN" sz="2800" dirty="0" smtClean="0"/>
              <a:t>x(P(x) </a:t>
            </a:r>
            <a:r>
              <a:rPr lang="en-US" altLang="zh-CN" sz="2800" dirty="0" smtClean="0">
                <a:sym typeface="Symbol"/>
              </a:rPr>
              <a:t></a:t>
            </a:r>
            <a:r>
              <a:rPr lang="en-US" altLang="zh-CN" sz="2800" dirty="0" smtClean="0"/>
              <a:t>P(a))</a:t>
            </a:r>
            <a:r>
              <a:rPr lang="zh-CN" altLang="zh-CN" sz="2800" dirty="0" smtClean="0"/>
              <a:t>不是恒真公式。）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sz="2800" dirty="0" smtClean="0"/>
              <a:t>解释</a:t>
            </a:r>
            <a:r>
              <a:rPr lang="en-US" altLang="zh-CN" sz="2800" dirty="0" smtClean="0"/>
              <a:t>I</a:t>
            </a:r>
            <a:r>
              <a:rPr lang="zh-CN" altLang="zh-CN" sz="2800" dirty="0" smtClean="0"/>
              <a:t>为：</a:t>
            </a:r>
            <a:r>
              <a:rPr lang="en-US" altLang="zh-CN" sz="2800" dirty="0" smtClean="0"/>
              <a:t> D={1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2}</a:t>
            </a:r>
            <a:endParaRPr lang="zh-CN" altLang="zh-CN" sz="2800" dirty="0" smtClean="0"/>
          </a:p>
          <a:p>
            <a:pPr marL="622300" indent="636588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</a:t>
            </a:r>
            <a:r>
              <a:rPr lang="en-US" altLang="zh-CN" sz="2800" u="sng" dirty="0" smtClean="0"/>
              <a:t>a  </a:t>
            </a:r>
            <a:endParaRPr lang="zh-CN" altLang="zh-CN" sz="2800" dirty="0" smtClean="0"/>
          </a:p>
          <a:p>
            <a:pPr marL="622300" indent="636588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1  </a:t>
            </a:r>
            <a:endParaRPr lang="zh-CN" altLang="zh-CN" sz="2800" dirty="0" smtClean="0"/>
          </a:p>
          <a:p>
            <a:pPr marL="622300" indent="-265113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  </a:t>
            </a:r>
            <a:r>
              <a:rPr lang="en-US" altLang="zh-CN" sz="2800" u="sng" dirty="0" smtClean="0"/>
              <a:t>P(1)   P(2)  </a:t>
            </a:r>
            <a:endParaRPr lang="zh-CN" altLang="zh-CN" sz="2800" dirty="0" smtClean="0"/>
          </a:p>
          <a:p>
            <a:pPr marL="622300" indent="-265113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  0       1     </a:t>
            </a:r>
            <a:endParaRPr lang="zh-CN" altLang="zh-CN" sz="2800" dirty="0" smtClean="0"/>
          </a:p>
          <a:p>
            <a:pPr marL="622300" indent="-265113">
              <a:buFont typeface="Wingdings" panose="05000000000000000000" pitchFamily="2" charset="2"/>
              <a:buNone/>
              <a:defRPr/>
            </a:pPr>
            <a:r>
              <a:rPr lang="zh-CN" altLang="zh-CN" sz="2800" dirty="0" smtClean="0"/>
              <a:t>则</a:t>
            </a:r>
            <a:r>
              <a:rPr lang="en-US" altLang="zh-CN" sz="2800" dirty="0" smtClean="0"/>
              <a:t> T</a:t>
            </a:r>
            <a:r>
              <a:rPr lang="en-US" altLang="zh-CN" sz="2800" baseline="-25000" dirty="0" smtClean="0"/>
              <a:t>I</a:t>
            </a:r>
            <a:r>
              <a:rPr lang="en-US" altLang="zh-CN" sz="2800" dirty="0" smtClean="0"/>
              <a:t> (</a:t>
            </a:r>
            <a:r>
              <a:rPr lang="en-US" altLang="zh-CN" sz="2800" dirty="0" smtClean="0">
                <a:sym typeface="Symbol"/>
              </a:rPr>
              <a:t></a:t>
            </a:r>
            <a:r>
              <a:rPr lang="en-US" altLang="zh-CN" sz="2800" dirty="0" smtClean="0"/>
              <a:t>x(P(x) </a:t>
            </a:r>
            <a:r>
              <a:rPr lang="en-US" altLang="zh-CN" sz="2800" dirty="0" smtClean="0">
                <a:sym typeface="Symbol"/>
              </a:rPr>
              <a:t></a:t>
            </a:r>
            <a:r>
              <a:rPr lang="en-US" altLang="zh-CN" sz="2800" dirty="0" smtClean="0"/>
              <a:t>P(a)))</a:t>
            </a:r>
            <a:endParaRPr lang="zh-CN" altLang="zh-CN" sz="2800" dirty="0" smtClean="0"/>
          </a:p>
          <a:p>
            <a:pPr marL="622300" indent="-265113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 = T</a:t>
            </a:r>
            <a:r>
              <a:rPr lang="en-US" altLang="zh-CN" sz="2800" baseline="-25000" dirty="0" smtClean="0"/>
              <a:t>I</a:t>
            </a:r>
            <a:r>
              <a:rPr lang="en-US" altLang="zh-CN" sz="2800" dirty="0" smtClean="0"/>
              <a:t> ((P(1) </a:t>
            </a:r>
            <a:r>
              <a:rPr lang="en-US" altLang="zh-CN" sz="2800" dirty="0" smtClean="0">
                <a:sym typeface="Symbol"/>
              </a:rPr>
              <a:t></a:t>
            </a:r>
            <a:r>
              <a:rPr lang="en-US" altLang="zh-CN" sz="2800" dirty="0" smtClean="0"/>
              <a:t>P(1)) </a:t>
            </a:r>
            <a:r>
              <a:rPr lang="en-US" altLang="zh-CN" sz="2800" dirty="0" smtClean="0">
                <a:sym typeface="Symbol"/>
              </a:rPr>
              <a:t></a:t>
            </a:r>
            <a:r>
              <a:rPr lang="en-US" altLang="zh-CN" sz="2800" dirty="0" smtClean="0"/>
              <a:t>(P(2) </a:t>
            </a:r>
            <a:r>
              <a:rPr lang="en-US" altLang="zh-CN" sz="2800" dirty="0" smtClean="0">
                <a:sym typeface="Symbol"/>
              </a:rPr>
              <a:t></a:t>
            </a:r>
            <a:r>
              <a:rPr lang="en-US" altLang="zh-CN" sz="2800" dirty="0" smtClean="0"/>
              <a:t>P(1)))</a:t>
            </a:r>
            <a:endParaRPr lang="zh-CN" altLang="zh-CN" sz="2800" dirty="0" smtClean="0"/>
          </a:p>
          <a:p>
            <a:pPr marL="622300" indent="-265113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 =  1 </a:t>
            </a:r>
            <a:r>
              <a:rPr lang="en-US" altLang="zh-CN" sz="2800" dirty="0" smtClean="0">
                <a:sym typeface="Symbol"/>
              </a:rPr>
              <a:t></a:t>
            </a:r>
            <a:r>
              <a:rPr lang="en-US" altLang="zh-CN" sz="2800" dirty="0" smtClean="0"/>
              <a:t> 0 =  0 </a:t>
            </a:r>
            <a:endParaRPr lang="zh-CN" altLang="zh-CN" sz="2800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A996A-08BB-4328-ACAE-F1CFBB5EBFAD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定理5.2.2 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881856"/>
            <a:ext cx="8763000" cy="52578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若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互质，而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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bc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则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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。</a:t>
            </a:r>
            <a:endParaRPr lang="en-US" altLang="zh-CN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证明：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因为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a，b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互质，故有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s，t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使1=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sa+tb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从而</a:t>
            </a:r>
          </a:p>
          <a:p>
            <a:pPr marL="0" indent="0" algn="ctr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c=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sac+tbc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sym typeface="Symbol" pitchFamily="18" charset="2"/>
              </a:rPr>
              <a:t>……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Times New Roman" pitchFamily="18" charset="0"/>
                <a:sym typeface="Symbol" pitchFamily="18" charset="2"/>
              </a:rPr>
              <a:t>……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(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今因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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bc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a|ac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，故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整除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右边每一项，因而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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。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en-US" altLang="zh-CN" dirty="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注：</a:t>
            </a:r>
            <a:endParaRPr lang="en-US" altLang="zh-CN" dirty="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A996A-08BB-4328-ACAE-F1CFBB5EBFAD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定理5.2.3 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257800"/>
          </a:xfrm>
        </p:spPr>
        <p:txBody>
          <a:bodyPr/>
          <a:lstStyle/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若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,a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,…,a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都互质，</a:t>
            </a: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则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…a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互质。</a:t>
            </a:r>
          </a:p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证明：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由题设，对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=1,2,…,n，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baseline="-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，t</a:t>
            </a:r>
            <a:r>
              <a:rPr lang="en-US" altLang="zh-CN" baseline="-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使				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baseline="-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b+t</a:t>
            </a:r>
            <a:r>
              <a:rPr lang="en-US" altLang="zh-CN" baseline="-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aseline="-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=1</a:t>
            </a:r>
          </a:p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把所有这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个式子乘起来，右边得1，左边有2</a:t>
            </a:r>
            <a:r>
              <a:rPr lang="en-US" altLang="zh-CN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项，其中有一项包含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…a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而其余各项都包含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b，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所以，乘起来的式子如下：			           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b+T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a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…a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=1</a:t>
            </a:r>
          </a:p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由定理5.2.1得，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…a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二者互质。 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A996A-08BB-4328-ACAE-F1CFBB5EBFAD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定理5.2.4</a:t>
            </a:r>
            <a:endParaRPr lang="en-US" altLang="zh-CN" sz="4000" dirty="0" smtClean="0">
              <a:latin typeface="+mj-ea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80916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若</a:t>
            </a:r>
            <a:r>
              <a:rPr lang="en-US" altLang="zh-CN" dirty="0" smtClean="0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,…,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</a:rPr>
              <a:t>两两互质而都整除</a:t>
            </a:r>
            <a:r>
              <a:rPr lang="en-US" altLang="zh-CN" dirty="0" smtClean="0">
                <a:latin typeface="Times New Roman" panose="02020603050405020304" pitchFamily="18" charset="0"/>
              </a:rPr>
              <a:t>a，</a:t>
            </a:r>
            <a:r>
              <a:rPr lang="zh-CN" altLang="en-US" dirty="0" smtClean="0">
                <a:latin typeface="Times New Roman" panose="02020603050405020304" pitchFamily="18" charset="0"/>
              </a:rPr>
              <a:t>则</a:t>
            </a:r>
            <a:r>
              <a:rPr lang="en-US" altLang="zh-CN" dirty="0" smtClean="0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…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|a</a:t>
            </a:r>
            <a:r>
              <a:rPr lang="en-US" altLang="zh-CN" dirty="0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dirty="0" smtClean="0">
                <a:latin typeface="Times New Roman" panose="02020603050405020304" pitchFamily="18" charset="0"/>
              </a:rPr>
              <a:t>对</a:t>
            </a:r>
            <a:r>
              <a:rPr lang="en-US" altLang="zh-CN" dirty="0" smtClean="0">
                <a:latin typeface="Times New Roman" panose="02020603050405020304" pitchFamily="18" charset="0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</a:rPr>
              <a:t>用数学归纳法。</a:t>
            </a:r>
          </a:p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当</a:t>
            </a:r>
            <a:r>
              <a:rPr lang="en-US" altLang="zh-CN" dirty="0" smtClean="0">
                <a:latin typeface="Times New Roman" panose="02020603050405020304" pitchFamily="18" charset="0"/>
              </a:rPr>
              <a:t>k=1</a:t>
            </a:r>
            <a:r>
              <a:rPr lang="zh-CN" altLang="en-US" dirty="0" smtClean="0">
                <a:latin typeface="Times New Roman" panose="02020603050405020304" pitchFamily="18" charset="0"/>
              </a:rPr>
              <a:t>时，结论显然。</a:t>
            </a:r>
          </a:p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当</a:t>
            </a:r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k=2</a:t>
            </a:r>
            <a:r>
              <a:rPr lang="zh-CN" altLang="en-US" dirty="0" smtClean="0">
                <a:latin typeface="Times New Roman" panose="02020603050405020304" pitchFamily="18" charset="0"/>
              </a:rPr>
              <a:t>时，由于</a:t>
            </a:r>
            <a:r>
              <a:rPr lang="en-US" altLang="zh-CN" dirty="0" smtClean="0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|a，</a:t>
            </a:r>
            <a:r>
              <a:rPr lang="zh-CN" altLang="en-US" dirty="0" smtClean="0">
                <a:latin typeface="Times New Roman" panose="02020603050405020304" pitchFamily="18" charset="0"/>
              </a:rPr>
              <a:t>所以存在整数</a:t>
            </a:r>
            <a:r>
              <a:rPr lang="en-US" altLang="zh-CN" dirty="0" smtClean="0">
                <a:latin typeface="Times New Roman" panose="02020603050405020304" pitchFamily="18" charset="0"/>
              </a:rPr>
              <a:t>q</a:t>
            </a:r>
            <a:r>
              <a:rPr lang="zh-CN" altLang="en-US" dirty="0" smtClean="0">
                <a:latin typeface="Times New Roman" panose="02020603050405020304" pitchFamily="18" charset="0"/>
              </a:rPr>
              <a:t>使得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a=m</a:t>
            </a:r>
            <a:r>
              <a:rPr lang="en-US" altLang="zh-CN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dirty="0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又</a:t>
            </a:r>
            <a:r>
              <a:rPr lang="en-US" altLang="zh-CN" dirty="0" smtClean="0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|a，</a:t>
            </a:r>
            <a:r>
              <a:rPr lang="zh-CN" altLang="en-US" dirty="0" smtClean="0">
                <a:latin typeface="Times New Roman" panose="02020603050405020304" pitchFamily="18" charset="0"/>
              </a:rPr>
              <a:t>即</a:t>
            </a:r>
            <a:r>
              <a:rPr lang="en-US" altLang="zh-CN" dirty="0" smtClean="0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|m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q，</a:t>
            </a:r>
            <a:r>
              <a:rPr lang="zh-CN" altLang="en-US" dirty="0" smtClean="0">
                <a:latin typeface="Times New Roman" panose="02020603050405020304" pitchFamily="18" charset="0"/>
              </a:rPr>
              <a:t>而(</a:t>
            </a:r>
            <a:r>
              <a:rPr lang="en-US" altLang="zh-CN" dirty="0" smtClean="0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 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)=1，</a:t>
            </a:r>
            <a:r>
              <a:rPr lang="zh-CN" altLang="en-US" dirty="0" smtClean="0">
                <a:latin typeface="Times New Roman" panose="02020603050405020304" pitchFamily="18" charset="0"/>
              </a:rPr>
              <a:t>故</a:t>
            </a:r>
            <a:r>
              <a:rPr lang="en-US" altLang="zh-CN" dirty="0" smtClean="0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|q(</a:t>
            </a:r>
            <a:r>
              <a:rPr lang="zh-CN" altLang="en-US" dirty="0" smtClean="0">
                <a:latin typeface="Times New Roman" panose="02020603050405020304" pitchFamily="18" charset="0"/>
              </a:rPr>
              <a:t>定理5.2.2)，于是存在</a:t>
            </a:r>
            <a:r>
              <a:rPr lang="en-US" altLang="zh-CN" dirty="0" smtClean="0">
                <a:latin typeface="Times New Roman" panose="02020603050405020304" pitchFamily="18" charset="0"/>
              </a:rPr>
              <a:t>p，</a:t>
            </a:r>
            <a:r>
              <a:rPr lang="zh-CN" altLang="en-US" dirty="0" smtClean="0">
                <a:latin typeface="Times New Roman" panose="02020603050405020304" pitchFamily="18" charset="0"/>
              </a:rPr>
              <a:t>使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q=m</a:t>
            </a:r>
            <a:r>
              <a:rPr lang="en-US" altLang="zh-CN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</a:rPr>
              <a:t>。</a:t>
            </a:r>
            <a:r>
              <a:rPr lang="zh-CN" altLang="en-US" dirty="0" smtClean="0">
                <a:latin typeface="Times New Roman" panose="02020603050405020304" pitchFamily="18" charset="0"/>
              </a:rPr>
              <a:t>从而</a:t>
            </a:r>
            <a:r>
              <a:rPr lang="en-US" altLang="zh-CN" dirty="0" smtClean="0">
                <a:latin typeface="Times New Roman" panose="02020603050405020304" pitchFamily="18" charset="0"/>
              </a:rPr>
              <a:t>a=m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p，</a:t>
            </a:r>
            <a:r>
              <a:rPr lang="zh-CN" altLang="en-US" dirty="0" smtClean="0">
                <a:latin typeface="Times New Roman" panose="02020603050405020304" pitchFamily="18" charset="0"/>
              </a:rPr>
              <a:t>即 </a:t>
            </a:r>
            <a:r>
              <a:rPr lang="en-US" altLang="zh-CN" dirty="0" smtClean="0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m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|a。     </a:t>
            </a:r>
            <a:endParaRPr lang="zh-CN" altLang="en-US" dirty="0" smtClean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A996A-08BB-4328-ACAE-F1CFBB5EBFAD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定理5.2.4</a:t>
            </a:r>
            <a:endParaRPr lang="en-US" altLang="zh-CN" sz="4000" dirty="0" smtClean="0">
              <a:latin typeface="+mj-ea"/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914400"/>
            <a:ext cx="8763000" cy="54864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Times New Roman" pitchFamily="18" charset="0"/>
              </a:rPr>
              <a:t>假定对</a:t>
            </a:r>
            <a:r>
              <a:rPr lang="en-US" altLang="zh-CN" dirty="0" err="1" smtClean="0">
                <a:latin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</a:rPr>
              <a:t>(1</a:t>
            </a:r>
            <a:r>
              <a:rPr lang="zh-CN" altLang="en-US" dirty="0" smtClean="0">
                <a:latin typeface="Times New Roman" pitchFamily="18" charset="0"/>
              </a:rPr>
              <a:t>≤</a:t>
            </a:r>
            <a:r>
              <a:rPr lang="en-US" altLang="zh-CN" dirty="0" err="1" smtClean="0">
                <a:latin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</a:rPr>
              <a:t>&lt;k)</a:t>
            </a:r>
            <a:r>
              <a:rPr lang="zh-CN" altLang="en-US" dirty="0" smtClean="0">
                <a:latin typeface="Times New Roman" pitchFamily="18" charset="0"/>
              </a:rPr>
              <a:t> 有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Times New Roman" pitchFamily="18" charset="0"/>
              </a:rPr>
              <a:t>                        </a:t>
            </a:r>
            <a:r>
              <a:rPr lang="en-US" altLang="zh-CN" dirty="0" smtClean="0">
                <a:latin typeface="Times New Roman" pitchFamily="18" charset="0"/>
              </a:rPr>
              <a:t>m</a:t>
            </a:r>
            <a:r>
              <a:rPr lang="en-US" altLang="zh-CN" baseline="-30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m</a:t>
            </a:r>
            <a:r>
              <a:rPr lang="en-US" altLang="zh-CN" baseline="-30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…</a:t>
            </a:r>
            <a:r>
              <a:rPr lang="en-US" altLang="zh-CN" dirty="0" err="1" smtClean="0">
                <a:latin typeface="Times New Roman" pitchFamily="18" charset="0"/>
              </a:rPr>
              <a:t>m</a:t>
            </a:r>
            <a:r>
              <a:rPr lang="en-US" altLang="zh-CN" baseline="-30000" dirty="0" err="1" smtClean="0">
                <a:latin typeface="Times New Roman" pitchFamily="18" charset="0"/>
              </a:rPr>
              <a:t>i</a:t>
            </a:r>
            <a:r>
              <a:rPr lang="en-US" altLang="zh-CN" dirty="0" err="1" smtClean="0">
                <a:latin typeface="Times New Roman" pitchFamily="18" charset="0"/>
              </a:rPr>
              <a:t>|a</a:t>
            </a:r>
            <a:r>
              <a:rPr lang="en-US" altLang="zh-CN" b="0" dirty="0" smtClean="0">
                <a:latin typeface="Times New Roman"/>
                <a:sym typeface="Symbol" pitchFamily="18" charset="2"/>
              </a:rPr>
              <a:t>………</a:t>
            </a:r>
            <a:r>
              <a:rPr lang="en-US" altLang="zh-CN" b="0" dirty="0" smtClean="0">
                <a:latin typeface="Times New Roman"/>
                <a:cs typeface="Times New Roman" pitchFamily="18" charset="0"/>
                <a:sym typeface="Symbol" pitchFamily="18" charset="2"/>
              </a:rPr>
              <a:t>………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(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</a:t>
            </a:r>
            <a:endParaRPr lang="en-US" altLang="zh-CN" dirty="0" smtClean="0">
              <a:latin typeface="Times New Roman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Times New Roman" pitchFamily="18" charset="0"/>
              </a:rPr>
              <a:t>我们证明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Times New Roman" pitchFamily="18" charset="0"/>
              </a:rPr>
              <a:t>            </a:t>
            </a:r>
            <a:r>
              <a:rPr lang="en-US" altLang="zh-CN" dirty="0" smtClean="0">
                <a:latin typeface="Times New Roman" pitchFamily="18" charset="0"/>
              </a:rPr>
              <a:t>m</a:t>
            </a:r>
            <a:r>
              <a:rPr lang="en-US" altLang="zh-CN" baseline="-30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m</a:t>
            </a:r>
            <a:r>
              <a:rPr lang="en-US" altLang="zh-CN" baseline="-30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…m</a:t>
            </a:r>
            <a:r>
              <a:rPr lang="en-US" altLang="zh-CN" baseline="-30000" dirty="0" smtClean="0">
                <a:latin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</a:rPr>
              <a:t>m</a:t>
            </a:r>
            <a:r>
              <a:rPr lang="en-US" altLang="zh-CN" baseline="-30000" dirty="0" smtClean="0">
                <a:latin typeface="Times New Roman" pitchFamily="18" charset="0"/>
              </a:rPr>
              <a:t>i+1</a:t>
            </a:r>
            <a:r>
              <a:rPr lang="en-US" altLang="zh-CN" dirty="0" smtClean="0">
                <a:latin typeface="Times New Roman" pitchFamily="18" charset="0"/>
              </a:rPr>
              <a:t>|a</a:t>
            </a:r>
            <a:r>
              <a:rPr lang="en-US" altLang="zh-CN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sym typeface="Symbol" pitchFamily="18" charset="2"/>
              </a:rPr>
              <a:t>……</a:t>
            </a:r>
            <a:r>
              <a:rPr lang="en-US" altLang="zh-CN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Times New Roman" pitchFamily="18" charset="0"/>
                <a:sym typeface="Symbol" pitchFamily="18" charset="2"/>
              </a:rPr>
              <a:t>………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</a:t>
            </a:r>
            <a:endParaRPr lang="en-US" altLang="zh-CN" dirty="0" smtClean="0">
              <a:latin typeface="Times New Roman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Times New Roman" pitchFamily="18" charset="0"/>
              </a:rPr>
              <a:t>由(</a:t>
            </a:r>
            <a:r>
              <a:rPr lang="zh-CN" altLang="en-US" dirty="0" smtClean="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</a:rPr>
              <a:t>)知有</a:t>
            </a:r>
            <a:r>
              <a:rPr lang="en-US" altLang="zh-CN" dirty="0" smtClean="0">
                <a:latin typeface="Times New Roman" pitchFamily="18" charset="0"/>
              </a:rPr>
              <a:t>q</a:t>
            </a:r>
            <a:r>
              <a:rPr lang="zh-CN" altLang="en-US" dirty="0" smtClean="0">
                <a:latin typeface="Times New Roman" pitchFamily="18" charset="0"/>
              </a:rPr>
              <a:t>使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Times New Roman" pitchFamily="18" charset="0"/>
              </a:rPr>
              <a:t>                        </a:t>
            </a:r>
            <a:r>
              <a:rPr lang="en-US" altLang="zh-CN" dirty="0" smtClean="0">
                <a:latin typeface="Times New Roman" pitchFamily="18" charset="0"/>
              </a:rPr>
              <a:t>a=m</a:t>
            </a:r>
            <a:r>
              <a:rPr lang="en-US" altLang="zh-CN" baseline="-30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m</a:t>
            </a:r>
            <a:r>
              <a:rPr lang="en-US" altLang="zh-CN" baseline="-30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…</a:t>
            </a:r>
            <a:r>
              <a:rPr lang="en-US" altLang="zh-CN" dirty="0" err="1" smtClean="0">
                <a:latin typeface="Times New Roman" pitchFamily="18" charset="0"/>
              </a:rPr>
              <a:t>m</a:t>
            </a:r>
            <a:r>
              <a:rPr lang="en-US" altLang="zh-CN" baseline="-30000" dirty="0" err="1" smtClean="0">
                <a:latin typeface="Times New Roman" pitchFamily="18" charset="0"/>
              </a:rPr>
              <a:t>i</a:t>
            </a:r>
            <a:r>
              <a:rPr lang="en-US" altLang="zh-CN" dirty="0" err="1" smtClean="0">
                <a:latin typeface="Times New Roman" pitchFamily="18" charset="0"/>
              </a:rPr>
              <a:t>q</a:t>
            </a:r>
            <a:r>
              <a:rPr lang="en-US" altLang="zh-CN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sym typeface="Symbol" pitchFamily="18" charset="2"/>
              </a:rPr>
              <a:t>……</a:t>
            </a:r>
            <a:r>
              <a:rPr lang="en-US" altLang="zh-CN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Times New Roman" pitchFamily="18" charset="0"/>
                <a:sym typeface="Symbol" pitchFamily="18" charset="2"/>
              </a:rPr>
              <a:t>………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(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宋体" pitchFamily="2" charset="-122"/>
              </a:rPr>
              <a:t>今</a:t>
            </a:r>
            <a:r>
              <a:rPr lang="en-US" altLang="zh-CN" dirty="0" smtClean="0">
                <a:latin typeface="Times New Roman" pitchFamily="18" charset="0"/>
              </a:rPr>
              <a:t>m</a:t>
            </a:r>
            <a:r>
              <a:rPr lang="en-US" altLang="zh-CN" baseline="-30000" dirty="0" smtClean="0">
                <a:latin typeface="Times New Roman" pitchFamily="18" charset="0"/>
              </a:rPr>
              <a:t>i+1</a:t>
            </a:r>
            <a:r>
              <a:rPr lang="en-US" altLang="zh-CN" dirty="0" smtClean="0">
                <a:latin typeface="Times New Roman" pitchFamily="18" charset="0"/>
              </a:rPr>
              <a:t>|a</a:t>
            </a:r>
            <a:r>
              <a:rPr lang="en-US" altLang="zh-CN" dirty="0" smtClean="0">
                <a:latin typeface="宋体" pitchFamily="2" charset="-122"/>
              </a:rPr>
              <a:t>，</a:t>
            </a:r>
            <a:r>
              <a:rPr lang="zh-CN" altLang="en-US" dirty="0" smtClean="0">
                <a:latin typeface="宋体" pitchFamily="2" charset="-122"/>
              </a:rPr>
              <a:t>且由定理</a:t>
            </a:r>
            <a:r>
              <a:rPr lang="zh-CN" altLang="en-US" dirty="0" smtClean="0">
                <a:latin typeface="Times New Roman" pitchFamily="18" charset="0"/>
              </a:rPr>
              <a:t>5.2.3</a:t>
            </a:r>
            <a:r>
              <a:rPr lang="zh-CN" altLang="en-US" dirty="0" smtClean="0">
                <a:latin typeface="宋体" pitchFamily="2" charset="-122"/>
              </a:rPr>
              <a:t>知</a:t>
            </a:r>
            <a:r>
              <a:rPr lang="en-US" altLang="zh-CN" dirty="0" smtClean="0">
                <a:latin typeface="Times New Roman" pitchFamily="18" charset="0"/>
              </a:rPr>
              <a:t>m</a:t>
            </a:r>
            <a:r>
              <a:rPr lang="en-US" altLang="zh-CN" baseline="-30000" dirty="0" smtClean="0">
                <a:latin typeface="Times New Roman" pitchFamily="18" charset="0"/>
              </a:rPr>
              <a:t>i+1</a:t>
            </a:r>
            <a:r>
              <a:rPr lang="zh-CN" altLang="en-US" dirty="0" smtClean="0">
                <a:latin typeface="宋体" pitchFamily="2" charset="-122"/>
              </a:rPr>
              <a:t>和</a:t>
            </a:r>
            <a:r>
              <a:rPr lang="en-US" altLang="zh-CN" dirty="0" smtClean="0">
                <a:latin typeface="Times New Roman" pitchFamily="18" charset="0"/>
              </a:rPr>
              <a:t>m</a:t>
            </a:r>
            <a:r>
              <a:rPr lang="en-US" altLang="zh-CN" baseline="-30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m</a:t>
            </a:r>
            <a:r>
              <a:rPr lang="en-US" altLang="zh-CN" baseline="-30000" dirty="0" smtClean="0">
                <a:latin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</a:rPr>
              <a:t>…m</a:t>
            </a:r>
            <a:r>
              <a:rPr lang="en-US" altLang="zh-CN" baseline="-30000" dirty="0" smtClean="0">
                <a:latin typeface="Times New Roman" pitchFamily="18" charset="0"/>
              </a:rPr>
              <a:t>i</a:t>
            </a:r>
            <a:r>
              <a:rPr lang="zh-CN" altLang="en-US" dirty="0" smtClean="0">
                <a:latin typeface="宋体" pitchFamily="2" charset="-122"/>
              </a:rPr>
              <a:t>互质，故由定理</a:t>
            </a:r>
            <a:r>
              <a:rPr lang="zh-CN" altLang="en-US" dirty="0" smtClean="0">
                <a:latin typeface="Times New Roman" pitchFamily="18" charset="0"/>
              </a:rPr>
              <a:t>5.2.2</a:t>
            </a:r>
            <a:r>
              <a:rPr lang="zh-CN" altLang="en-US" dirty="0" smtClean="0">
                <a:latin typeface="宋体" pitchFamily="2" charset="-122"/>
              </a:rPr>
              <a:t>，</a:t>
            </a:r>
            <a:r>
              <a:rPr lang="en-US" altLang="zh-CN" dirty="0" smtClean="0">
                <a:latin typeface="Times New Roman" pitchFamily="18" charset="0"/>
              </a:rPr>
              <a:t>m</a:t>
            </a:r>
            <a:r>
              <a:rPr lang="en-US" altLang="zh-CN" baseline="-30000" dirty="0" smtClean="0">
                <a:latin typeface="Times New Roman" pitchFamily="18" charset="0"/>
              </a:rPr>
              <a:t>i+1</a:t>
            </a:r>
            <a:r>
              <a:rPr lang="en-US" altLang="zh-CN" dirty="0" smtClean="0">
                <a:latin typeface="Times New Roman" pitchFamily="18" charset="0"/>
              </a:rPr>
              <a:t>|q</a:t>
            </a:r>
            <a:r>
              <a:rPr lang="en-US" altLang="zh-CN" dirty="0" smtClean="0">
                <a:latin typeface="宋体" pitchFamily="2" charset="-122"/>
              </a:rPr>
              <a:t>。</a:t>
            </a:r>
            <a:r>
              <a:rPr lang="zh-CN" altLang="en-US" dirty="0" smtClean="0">
                <a:latin typeface="宋体" pitchFamily="2" charset="-122"/>
              </a:rPr>
              <a:t>据此及</a:t>
            </a:r>
            <a:r>
              <a:rPr lang="zh-CN" altLang="en-US" dirty="0" smtClean="0">
                <a:latin typeface="Times New Roman" pitchFamily="18" charset="0"/>
              </a:rPr>
              <a:t>(4)</a:t>
            </a:r>
            <a:r>
              <a:rPr lang="zh-CN" altLang="en-US" dirty="0" smtClean="0">
                <a:latin typeface="宋体" pitchFamily="2" charset="-122"/>
              </a:rPr>
              <a:t>可以得到</a:t>
            </a:r>
            <a:r>
              <a:rPr lang="zh-CN" altLang="en-US" dirty="0" smtClean="0">
                <a:latin typeface="Times New Roman" pitchFamily="18" charset="0"/>
              </a:rPr>
              <a:t>(3)</a:t>
            </a:r>
            <a:r>
              <a:rPr lang="zh-CN" altLang="en-US" dirty="0" smtClean="0">
                <a:latin typeface="宋体" pitchFamily="2" charset="-122"/>
              </a:rPr>
              <a:t>成立。归纳证毕。</a:t>
            </a:r>
            <a:r>
              <a:rPr lang="zh-CN" altLang="en-US" dirty="0" smtClean="0">
                <a:latin typeface="Times New Roman" pitchFamily="18" charset="0"/>
              </a:rPr>
              <a:t>   </a:t>
            </a:r>
            <a:endParaRPr lang="zh-CN" altLang="en-US" sz="2000" dirty="0" smtClean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A996A-08BB-4328-ACAE-F1CFBB5EBFAD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例5.2.1</a:t>
            </a:r>
            <a:endParaRPr lang="en-US" altLang="zh-CN" sz="4000" dirty="0" smtClean="0">
              <a:latin typeface="+mj-ea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3340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试证相继三个整数之积能被6整除。</a:t>
            </a: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dirty="0" smtClean="0">
                <a:latin typeface="Times New Roman" panose="02020603050405020304" pitchFamily="18" charset="0"/>
              </a:rPr>
              <a:t>三个相继整数必有一个为偶数，且必有一个为3的倍数，即2|</a:t>
            </a:r>
            <a:r>
              <a:rPr lang="en-US" altLang="zh-CN" dirty="0" smtClean="0">
                <a:latin typeface="Times New Roman" panose="02020603050405020304" pitchFamily="18" charset="0"/>
              </a:rPr>
              <a:t>n(n+1)(n+2)，3| n(n+1)(n+2)。</a:t>
            </a:r>
            <a:r>
              <a:rPr lang="zh-CN" altLang="en-US" dirty="0" smtClean="0">
                <a:latin typeface="Times New Roman" panose="02020603050405020304" pitchFamily="18" charset="0"/>
              </a:rPr>
              <a:t>而(2，3)=1，故根据定理</a:t>
            </a:r>
            <a:r>
              <a:rPr lang="en-US" altLang="zh-CN" dirty="0" smtClean="0">
                <a:latin typeface="Times New Roman" panose="02020603050405020304" pitchFamily="18" charset="0"/>
              </a:rPr>
              <a:t>5.2.4</a:t>
            </a:r>
            <a:r>
              <a:rPr lang="zh-CN" altLang="en-US" dirty="0" smtClean="0">
                <a:latin typeface="Times New Roman" panose="02020603050405020304" pitchFamily="18" charset="0"/>
              </a:rPr>
              <a:t>有，</a:t>
            </a:r>
            <a:r>
              <a:rPr lang="en-US" altLang="zh-CN" dirty="0" smtClean="0">
                <a:latin typeface="Times New Roman" panose="02020603050405020304" pitchFamily="18" charset="0"/>
              </a:rPr>
              <a:t>6|n(n+1)(n+2)。 </a:t>
            </a:r>
            <a:endParaRPr lang="zh-CN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A996A-08BB-4328-ACAE-F1CFBB5EBFAD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643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例5.2.2</a:t>
            </a:r>
            <a:endParaRPr lang="en-US" altLang="zh-CN" sz="4000" dirty="0" smtClean="0">
              <a:latin typeface="+mj-ea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334000"/>
          </a:xfrm>
        </p:spPr>
        <p:txBody>
          <a:bodyPr/>
          <a:lstStyle/>
          <a:p>
            <a:pPr marL="0" indent="0" eaLnBrk="1" hangingPunct="1">
              <a:lnSpc>
                <a:spcPct val="114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3719513" algn="l"/>
              </a:tabLst>
            </a:pPr>
            <a:r>
              <a:rPr lang="zh-CN" altLang="en-US" dirty="0" smtClean="0">
                <a:latin typeface="Times New Roman" panose="02020603050405020304" pitchFamily="18" charset="0"/>
              </a:rPr>
              <a:t>试证相继三个整数的立方和是9的倍数。</a:t>
            </a:r>
          </a:p>
          <a:p>
            <a:pPr marL="0" indent="0" eaLnBrk="1" hangingPunct="1">
              <a:lnSpc>
                <a:spcPct val="114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3719513" algn="l"/>
              </a:tabLst>
            </a:pP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dirty="0" smtClean="0">
                <a:latin typeface="Times New Roman" panose="02020603050405020304" pitchFamily="18" charset="0"/>
              </a:rPr>
              <a:t>设 </a:t>
            </a:r>
            <a:r>
              <a:rPr lang="en-US" altLang="zh-CN" dirty="0" smtClean="0">
                <a:latin typeface="Times New Roman" panose="02020603050405020304" pitchFamily="18" charset="0"/>
              </a:rPr>
              <a:t>n-1，n，n+1</a:t>
            </a:r>
            <a:r>
              <a:rPr lang="zh-CN" altLang="en-US" dirty="0" smtClean="0">
                <a:latin typeface="Times New Roman" panose="02020603050405020304" pitchFamily="18" charset="0"/>
              </a:rPr>
              <a:t>为三个相继整数，则</a:t>
            </a:r>
          </a:p>
          <a:p>
            <a:pPr marL="0" indent="0" eaLnBrk="1" hangingPunct="1">
              <a:lnSpc>
                <a:spcPct val="114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3719513" algn="l"/>
              </a:tabLst>
            </a:pPr>
            <a:r>
              <a:rPr lang="zh-CN" altLang="en-US" dirty="0" smtClean="0">
                <a:latin typeface="Times New Roman" panose="02020603050405020304" pitchFamily="18" charset="0"/>
              </a:rPr>
              <a:t>    (</a:t>
            </a:r>
            <a:r>
              <a:rPr lang="en-US" altLang="zh-CN" dirty="0" smtClean="0">
                <a:latin typeface="Times New Roman" panose="02020603050405020304" pitchFamily="18" charset="0"/>
              </a:rPr>
              <a:t>n-1)</a:t>
            </a:r>
            <a:r>
              <a:rPr lang="en-US" altLang="zh-CN" baseline="30000" dirty="0" smtClean="0">
                <a:latin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</a:rPr>
              <a:t>+n</a:t>
            </a:r>
            <a:r>
              <a:rPr lang="en-US" altLang="zh-CN" baseline="30000" dirty="0" smtClean="0">
                <a:latin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</a:rPr>
              <a:t>+(n+1)</a:t>
            </a:r>
            <a:r>
              <a:rPr lang="en-US" altLang="zh-CN" baseline="30000" dirty="0" smtClean="0">
                <a:latin typeface="Times New Roman" panose="02020603050405020304" pitchFamily="18" charset="0"/>
              </a:rPr>
              <a:t>3	</a:t>
            </a:r>
            <a:r>
              <a:rPr lang="en-US" altLang="zh-CN" dirty="0" smtClean="0">
                <a:latin typeface="Times New Roman" panose="02020603050405020304" pitchFamily="18" charset="0"/>
              </a:rPr>
              <a:t>=3n</a:t>
            </a:r>
            <a:r>
              <a:rPr lang="en-US" altLang="zh-CN" baseline="30000" dirty="0" smtClean="0">
                <a:latin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</a:rPr>
              <a:t>+3n</a:t>
            </a:r>
            <a:r>
              <a:rPr lang="en-US" altLang="zh-CN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-3n</a:t>
            </a:r>
            <a:r>
              <a:rPr lang="en-US" altLang="zh-CN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+6n-1+1</a:t>
            </a:r>
          </a:p>
          <a:p>
            <a:pPr marL="0" indent="0" algn="just" eaLnBrk="1" hangingPunct="1">
              <a:lnSpc>
                <a:spcPct val="114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3719513" algn="l"/>
              </a:tabLst>
            </a:pPr>
            <a:r>
              <a:rPr lang="en-US" altLang="zh-CN" dirty="0" smtClean="0">
                <a:latin typeface="Times New Roman" panose="02020603050405020304" pitchFamily="18" charset="0"/>
              </a:rPr>
              <a:t>                  	=3(n</a:t>
            </a:r>
            <a:r>
              <a:rPr lang="en-US" altLang="zh-CN" baseline="30000" dirty="0" smtClean="0">
                <a:latin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</a:rPr>
              <a:t>+2n)</a:t>
            </a:r>
          </a:p>
          <a:p>
            <a:pPr marL="0" indent="0" algn="just" eaLnBrk="1" hangingPunct="1">
              <a:lnSpc>
                <a:spcPct val="114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3719513" algn="l"/>
              </a:tabLst>
            </a:pPr>
            <a:r>
              <a:rPr lang="en-US" altLang="zh-CN" dirty="0" smtClean="0">
                <a:latin typeface="Times New Roman" panose="02020603050405020304" pitchFamily="18" charset="0"/>
              </a:rPr>
              <a:t>	=3(n</a:t>
            </a:r>
            <a:r>
              <a:rPr lang="en-US" altLang="zh-CN" baseline="30000" dirty="0" smtClean="0">
                <a:latin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</a:rPr>
              <a:t>+3n-n)</a:t>
            </a:r>
          </a:p>
          <a:p>
            <a:pPr marL="0" indent="0" algn="just" eaLnBrk="1" hangingPunct="1">
              <a:lnSpc>
                <a:spcPct val="114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3719513" algn="l"/>
              </a:tabLst>
            </a:pPr>
            <a:r>
              <a:rPr lang="en-US" altLang="zh-CN" dirty="0" smtClean="0">
                <a:latin typeface="Times New Roman" panose="02020603050405020304" pitchFamily="18" charset="0"/>
              </a:rPr>
              <a:t>	=3(3n+n(n</a:t>
            </a:r>
            <a:r>
              <a:rPr lang="en-US" altLang="zh-CN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-1))</a:t>
            </a:r>
          </a:p>
          <a:p>
            <a:pPr marL="0" indent="0" algn="just" eaLnBrk="1" hangingPunct="1">
              <a:lnSpc>
                <a:spcPct val="114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3719513" algn="l"/>
              </a:tabLst>
            </a:pPr>
            <a:r>
              <a:rPr lang="en-US" altLang="zh-CN" dirty="0" smtClean="0">
                <a:latin typeface="Times New Roman" panose="02020603050405020304" pitchFamily="18" charset="0"/>
              </a:rPr>
              <a:t>	=9n</a:t>
            </a:r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dirty="0" smtClean="0">
                <a:latin typeface="Times New Roman" panose="02020603050405020304" pitchFamily="18" charset="0"/>
              </a:rPr>
              <a:t>3(n-1)n(n+1)</a:t>
            </a:r>
          </a:p>
          <a:p>
            <a:pPr marL="0" indent="0" eaLnBrk="1" hangingPunct="1">
              <a:lnSpc>
                <a:spcPct val="114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3719513" algn="l"/>
              </a:tabLst>
            </a:pPr>
            <a:r>
              <a:rPr lang="zh-CN" altLang="en-US" dirty="0" smtClean="0">
                <a:latin typeface="宋体" panose="02010600030101010101" pitchFamily="2" charset="-122"/>
              </a:rPr>
              <a:t>而由上例</a:t>
            </a:r>
            <a:r>
              <a:rPr lang="zh-CN" altLang="en-US" dirty="0" smtClean="0">
                <a:latin typeface="Times New Roman" panose="02020603050405020304" pitchFamily="18" charset="0"/>
              </a:rPr>
              <a:t>5.2.1</a:t>
            </a:r>
            <a:r>
              <a:rPr lang="zh-CN" altLang="en-US" dirty="0" smtClean="0">
                <a:latin typeface="宋体" panose="02010600030101010101" pitchFamily="2" charset="-122"/>
              </a:rPr>
              <a:t>知</a:t>
            </a:r>
            <a:r>
              <a:rPr lang="zh-CN" altLang="en-US" dirty="0" smtClean="0">
                <a:latin typeface="Times New Roman" panose="02020603050405020304" pitchFamily="18" charset="0"/>
              </a:rPr>
              <a:t>3|(</a:t>
            </a:r>
            <a:r>
              <a:rPr lang="en-US" altLang="zh-CN" dirty="0" smtClean="0">
                <a:latin typeface="Times New Roman" panose="02020603050405020304" pitchFamily="18" charset="0"/>
              </a:rPr>
              <a:t>n-1)n(n+1)</a:t>
            </a:r>
            <a:r>
              <a:rPr lang="en-US" altLang="zh-CN" dirty="0" smtClean="0">
                <a:latin typeface="宋体" panose="02010600030101010101" pitchFamily="2" charset="-122"/>
              </a:rPr>
              <a:t>，</a:t>
            </a:r>
          </a:p>
          <a:p>
            <a:pPr marL="0" indent="0" eaLnBrk="1" hangingPunct="1">
              <a:lnSpc>
                <a:spcPct val="114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3719513" algn="l"/>
              </a:tabLst>
            </a:pPr>
            <a:r>
              <a:rPr lang="zh-CN" altLang="en-US" dirty="0" smtClean="0">
                <a:latin typeface="宋体" panose="02010600030101010101" pitchFamily="2" charset="-122"/>
              </a:rPr>
              <a:t>故</a:t>
            </a:r>
            <a:r>
              <a:rPr lang="zh-CN" altLang="en-US" dirty="0" smtClean="0">
                <a:latin typeface="Times New Roman" panose="02020603050405020304" pitchFamily="18" charset="0"/>
              </a:rPr>
              <a:t>9|((</a:t>
            </a:r>
            <a:r>
              <a:rPr lang="en-US" altLang="zh-CN" dirty="0" smtClean="0">
                <a:latin typeface="Times New Roman" panose="02020603050405020304" pitchFamily="18" charset="0"/>
              </a:rPr>
              <a:t>n-1)</a:t>
            </a:r>
            <a:r>
              <a:rPr lang="en-US" altLang="zh-CN" baseline="30000" dirty="0" smtClean="0">
                <a:latin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</a:rPr>
              <a:t>+n</a:t>
            </a:r>
            <a:r>
              <a:rPr lang="en-US" altLang="zh-CN" baseline="30000" dirty="0" smtClean="0">
                <a:latin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</a:rPr>
              <a:t>+(n+1)</a:t>
            </a:r>
            <a:r>
              <a:rPr lang="en-US" altLang="zh-CN" baseline="30000" dirty="0" smtClean="0">
                <a:latin typeface="Times New Roman" panose="02020603050405020304" pitchFamily="18" charset="0"/>
              </a:rPr>
              <a:t>3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宋体" panose="02010600030101010101" pitchFamily="2" charset="-122"/>
              </a:rPr>
              <a:t>。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endParaRPr lang="zh-CN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A996A-08BB-4328-ACAE-F1CFBB5EBFAD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Designs\Network Blitz.pot</Template>
  <TotalTime>6310</TotalTime>
  <Words>3056</Words>
  <Application>Microsoft Office PowerPoint</Application>
  <PresentationFormat>全屏显示(4:3)</PresentationFormat>
  <Paragraphs>262</Paragraphs>
  <Slides>39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黑体</vt:lpstr>
      <vt:lpstr>华文新魏</vt:lpstr>
      <vt:lpstr>宋体</vt:lpstr>
      <vt:lpstr>Arial</vt:lpstr>
      <vt:lpstr>Arial Black</vt:lpstr>
      <vt:lpstr>Symbol</vt:lpstr>
      <vt:lpstr>Times New Roman</vt:lpstr>
      <vt:lpstr>Wingdings</vt:lpstr>
      <vt:lpstr>Network Blitz</vt:lpstr>
      <vt:lpstr>1_Network Blitz</vt:lpstr>
      <vt:lpstr>Equation</vt:lpstr>
      <vt:lpstr>§5.2 互质 质因数分解 </vt:lpstr>
      <vt:lpstr>§5.2.1  整数互质 </vt:lpstr>
      <vt:lpstr>定理5.2.1 </vt:lpstr>
      <vt:lpstr>定理5.2.2 </vt:lpstr>
      <vt:lpstr>定理5.2.3 </vt:lpstr>
      <vt:lpstr>定理5.2.4</vt:lpstr>
      <vt:lpstr>定理5.2.4</vt:lpstr>
      <vt:lpstr>例5.2.1</vt:lpstr>
      <vt:lpstr>例5.2.2</vt:lpstr>
      <vt:lpstr>例5.2.3</vt:lpstr>
      <vt:lpstr>例5.2.4</vt:lpstr>
      <vt:lpstr>例5.2.5 </vt:lpstr>
      <vt:lpstr>例5.2.6 </vt:lpstr>
      <vt:lpstr>§5.2.2 质数与合数   算术基本定理 </vt:lpstr>
      <vt:lpstr>定义5.2.2</vt:lpstr>
      <vt:lpstr>结论</vt:lpstr>
      <vt:lpstr>定理5.2.5 </vt:lpstr>
      <vt:lpstr>定理5.2.6 (算术基本定理) </vt:lpstr>
      <vt:lpstr>PowerPoint 演示文稿</vt:lpstr>
      <vt:lpstr>PowerPoint 演示文稿</vt:lpstr>
      <vt:lpstr>PowerPoint 演示文稿</vt:lpstr>
      <vt:lpstr>定理5.2.6 (算术基本定理) </vt:lpstr>
      <vt:lpstr>定理5.2.7（Euclid 欧几里得 公元前三世纪）</vt:lpstr>
      <vt:lpstr>练习</vt:lpstr>
      <vt:lpstr>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练习（简答题）：</vt:lpstr>
      <vt:lpstr>PowerPoint 演示文稿</vt:lpstr>
      <vt:lpstr>练习：</vt:lpstr>
      <vt:lpstr>PowerPoint 演示文稿</vt:lpstr>
      <vt:lpstr>PowerPoint 演示文稿</vt:lpstr>
      <vt:lpstr>    证明ABCD,DEF共同蕴涵 AF</vt:lpstr>
      <vt:lpstr>PowerPoint 演示文稿</vt:lpstr>
      <vt:lpstr>PowerPoint 演示文稿</vt:lpstr>
    </vt:vector>
  </TitlesOfParts>
  <Company>jlu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 图与网络</dc:title>
  <dc:creator>ouyang</dc:creator>
  <cp:lastModifiedBy>Windows 用户</cp:lastModifiedBy>
  <cp:revision>477</cp:revision>
  <cp:lastPrinted>1601-01-01T00:00:00Z</cp:lastPrinted>
  <dcterms:created xsi:type="dcterms:W3CDTF">2002-08-29T00:33:30Z</dcterms:created>
  <dcterms:modified xsi:type="dcterms:W3CDTF">2022-05-31T00:53:50Z</dcterms:modified>
</cp:coreProperties>
</file>