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2" r:id="rId1"/>
    <p:sldMasterId id="2147485137" r:id="rId2"/>
    <p:sldMasterId id="2147485150" r:id="rId3"/>
    <p:sldMasterId id="2147485162" r:id="rId4"/>
    <p:sldMasterId id="2147485174" r:id="rId5"/>
    <p:sldMasterId id="2147485186" r:id="rId6"/>
    <p:sldMasterId id="2147485199" r:id="rId7"/>
    <p:sldMasterId id="2147485213" r:id="rId8"/>
  </p:sldMasterIdLst>
  <p:notesMasterIdLst>
    <p:notesMasterId r:id="rId29"/>
  </p:notesMasterIdLst>
  <p:handoutMasterIdLst>
    <p:handoutMasterId r:id="rId30"/>
  </p:handoutMasterIdLst>
  <p:sldIdLst>
    <p:sldId id="464" r:id="rId9"/>
    <p:sldId id="466" r:id="rId10"/>
    <p:sldId id="465" r:id="rId11"/>
    <p:sldId id="467" r:id="rId12"/>
    <p:sldId id="468" r:id="rId13"/>
    <p:sldId id="435" r:id="rId14"/>
    <p:sldId id="469" r:id="rId15"/>
    <p:sldId id="477" r:id="rId16"/>
    <p:sldId id="470" r:id="rId17"/>
    <p:sldId id="472" r:id="rId18"/>
    <p:sldId id="473" r:id="rId19"/>
    <p:sldId id="474" r:id="rId20"/>
    <p:sldId id="475" r:id="rId21"/>
    <p:sldId id="476" r:id="rId22"/>
    <p:sldId id="478" r:id="rId23"/>
    <p:sldId id="479" r:id="rId24"/>
    <p:sldId id="480" r:id="rId25"/>
    <p:sldId id="481" r:id="rId26"/>
    <p:sldId id="482" r:id="rId27"/>
    <p:sldId id="483" r:id="rId28"/>
  </p:sldIdLst>
  <p:sldSz cx="9144000" cy="6858000" type="screen4x3"/>
  <p:notesSz cx="6858000" cy="9144000"/>
  <p:embeddedFontLst>
    <p:embeddedFont>
      <p:font typeface="华文中宋" panose="02010600040101010101" pitchFamily="2" charset="-122"/>
      <p:regular r:id="rId31"/>
    </p:embeddedFont>
    <p:embeddedFont>
      <p:font typeface="楷体" panose="02010609060101010101" pitchFamily="49" charset="-12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KaiTi" panose="02010609060101010101" pitchFamily="49" charset="-122"/>
      <p:regular r:id="rId37"/>
    </p:embeddedFont>
    <p:embeddedFont>
      <p:font typeface="Malgun Gothic" panose="020B0503020000020004" pitchFamily="34" charset="-127"/>
      <p:regular r:id="rId38"/>
      <p:bold r:id="rId39"/>
    </p:embeddedFont>
    <p:embeddedFont>
      <p:font typeface="-윤명조140" panose="020B0604020202020204" charset="-127"/>
      <p:regular r:id="rId40"/>
    </p:embeddedFont>
    <p:embeddedFont>
      <p:font typeface="楷体_GB2312" panose="02010600030101010101" charset="-122"/>
      <p:regular r:id="rId41"/>
      <p:bold r:id="rId42"/>
      <p:italic r:id="rId43"/>
      <p:boldItalic r:id="rId44"/>
    </p:embeddedFont>
    <p:embeddedFont>
      <p:font typeface="等线" panose="02010600030101010101" pitchFamily="2" charset="-122"/>
      <p:regular r:id="rId45"/>
      <p:bold r:id="rId46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96" autoAdjust="0"/>
    <p:restoredTop sz="82514" autoAdjust="0"/>
  </p:normalViewPr>
  <p:slideViewPr>
    <p:cSldViewPr>
      <p:cViewPr varScale="1">
        <p:scale>
          <a:sx n="63" d="100"/>
          <a:sy n="63" d="100"/>
        </p:scale>
        <p:origin x="6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9.fntdata"/><Relationship Id="rId21" Type="http://schemas.openxmlformats.org/officeDocument/2006/relationships/slide" Target="slides/slide13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2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E9681FB-26C8-9E41-A628-2378EB005B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E5551D8-9317-BE44-ADFE-D43A9C42B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7CA8A68-BE69-B646-A3D7-8311BAADFC91}" type="datetimeFigureOut">
              <a:rPr lang="zh-CN" altLang="en-US"/>
              <a:pPr>
                <a:defRPr/>
              </a:pPr>
              <a:t>2022/10/29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6C1788C-A8D6-9040-8B3D-A8D98758E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EEB1622-DECC-7341-B5F8-AC03A0B5BE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0ACF3B1-F51E-2948-B292-CB8A2FA87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EEF45E6-3AB4-FB4F-9D62-878BB548CE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B0DA920A-AAF4-D544-B7C4-FB03BE3C2F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169B0EB-FED5-F342-8E56-CD94A3635ADE}" type="datetimeFigureOut">
              <a:rPr lang="zh-CN" altLang="en-US"/>
              <a:pPr>
                <a:defRPr/>
              </a:pPr>
              <a:t>2022/10/29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FC33789B-8346-804B-A92B-6499D98C9B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9CFCBE8-4C4B-AE44-B906-C23608CE3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FD6330-8891-9D45-9087-6E65136C1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A5E861C-8B88-5048-9210-9073A308A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F14D2433-128D-984E-B31B-A5C5F89DD8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09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4D2433-128D-984E-B31B-A5C5F89DD8A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3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>
            <a:extLst>
              <a:ext uri="{FF2B5EF4-FFF2-40B4-BE49-F238E27FC236}">
                <a16:creationId xmlns="" xmlns:a16="http://schemas.microsoft.com/office/drawing/2014/main" id="{BFF51292-7C24-D344-A4D0-1FE9E07948F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="" xmlns:a16="http://schemas.microsoft.com/office/drawing/2014/main" id="{04AFC66E-7D21-114F-9380-465086641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>
            <a:extLst>
              <a:ext uri="{FF2B5EF4-FFF2-40B4-BE49-F238E27FC236}">
                <a16:creationId xmlns="" xmlns:a16="http://schemas.microsoft.com/office/drawing/2014/main" id="{79B67D75-F41B-8F4F-9765-0DFBBAB5F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F62D7B1F-D4AA-2F49-BF96-694B528AC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A7E537E3-3412-B64F-B6D7-CE6B277F3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DF0DD2E5-F0F1-C248-9F90-97C592EEF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2222B4-71DC-D847-96A7-82CA85A5F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167895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C0E41E7-3CAB-374F-8EA6-B94F27F52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CC922BD-2676-9E40-8E27-FAF8DC1CC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DF44C551-E355-2E42-B925-9B7F13214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5E67E-F0CE-8445-B07A-DBFC87C607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91822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1587563-F1E2-DC49-9B68-9CCD164DA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F5EBEE4A-C95F-D346-BCA2-02D9F72AA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57DA1A34-AC98-5245-B374-78632FB6D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85EBE-D0B4-7248-84DC-D6B47DBB0E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740660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71A58E5-7A7C-824E-8A9D-6326C7B76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C633A28-36D2-6A4D-A7DC-8D18A3B1E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4C7E778-B760-1F40-9925-E41F6FE76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6350-9573-204C-99A7-C25B379F71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4891027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5CA93-E95A-4742-A943-5349D195C1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377677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5B90B-4693-4001-85AE-023264D76D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462183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E1CD7-0EEF-41DD-BBDD-A2A4611E08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6571779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C93BF-7977-491E-9676-D2C2BF4D43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4866907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DF4FD-BFEF-4752-8DD5-98A27A9B6C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58269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D50C1-4939-4643-BC5D-73EDC00CF5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3761896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855A1-E218-4D36-8FA0-81307B949A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5825452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92AC690-E252-7742-B562-90E181BDC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B9F66F4-D328-BD41-9D06-7A591CF9E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618B16D7-96E1-0D42-AA5F-8650ADF7C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95C2E-1553-4143-805C-213D9C230B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225046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26DD-9840-4138-A3C5-F648424FBF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749697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BBA23-603F-42B8-8C75-44A909407F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714825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43FFA-7A24-4DF8-8EB3-0F725758EE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2114773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65478-4926-480F-979F-1C40E61126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1534636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0D78F-C306-49F8-A166-CC64171ECC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0297164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E6692-4F64-4324-8E44-1407CD411D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487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53C30-BDA2-4AD9-BC55-B613522D47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9578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2CB99-768C-4A34-9D37-AC38A3A775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461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E5245-BCE5-4D47-B882-A540FFDFA2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575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28458-7842-468C-9BB5-598963E9BB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22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8241E169-6127-DD4E-91C6-0716B6EB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599E1C6E-2E00-D44D-AD71-D20F13900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10B7BB93-7479-DE40-B4B3-01731F124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2A54-00EA-0943-832E-E5CEB72C25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632814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252D5-F17B-4879-A307-5E0602F47B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459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98F27-BB8E-4D97-BC0B-F93E0C996A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2972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51166-6CE2-47E8-B911-D642AF5DD5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477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735A5-F15E-41C1-9F3A-DBB38B8865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5667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C21C5-8D4F-47DF-9B5F-AED089F8EF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8822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2F83-6248-42F8-9D58-4A42C8EDAA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13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57312-140A-4048-9D9B-8B73FD822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5028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E459B-C52E-49AC-8802-A8413B0CB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5747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D1ECE-9212-4FE2-8A52-3DAD6CAB5A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642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387D5-FB5C-4592-A52F-62512ABA05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412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CBA4CAB-5601-B648-96E8-2D06B5D48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F5923146-2503-A84C-9A6E-1ECCBF3F5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02699BA-3DA2-1F46-84D9-71257F5468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711A7-28EE-D743-9BDD-A3807CD5E5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766817"/>
      </p:ext>
    </p:extLst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42165-4DFA-494B-87E9-90DC4BBA2E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2080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E2138-04FA-4F01-867C-0C009D0E10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959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61E8-52F7-4D65-BFC8-8B2E122B97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2224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A309B-2DCE-40C5-94B5-7AE99F00AE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1207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08E0-B188-4BC9-9E97-E36CB14CB9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550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1AC2E-0610-4046-8CFE-FF1C763CC8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385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AAC2E-6DFC-4171-9406-2E5803D0E9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45369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D74A4-55C0-406A-AC7A-65CCEA2272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026290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15331-AD77-45F4-9842-8F4AF06682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748873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3E62B-CFDC-489C-A139-B38FB29143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70697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DA187415-FCC2-D448-86C3-3A4EEE909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0E71A0B-B197-DC4C-A8D0-5E44DE713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157B795B-B6F5-564B-823F-F686F1933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1253-C171-3047-93EB-BC998BD0D18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672009"/>
      </p:ext>
    </p:extLst>
  </p:cSld>
  <p:clrMapOvr>
    <a:masterClrMapping/>
  </p:clrMapOvr>
  <p:transition spd="med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8139-607A-4CA2-B148-24E8EAA29C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012592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BC0AC-3E80-4FCB-AE0F-24C59C68E0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5299006"/>
      </p:ext>
    </p:extLst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2E9CF-38AD-4337-BB3B-D9C0B66CB5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3367852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51D43-739C-4121-8756-EDF8A0112A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335476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16802-BD5E-4089-B479-23FFCD41EE4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19732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D932B-6B6E-4246-ADD9-DF7D9CED6D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D7EA0-4232-4FC6-8D1B-D8AC256172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5630493"/>
      </p:ext>
    </p:extLst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DF36A-2C7B-4844-975F-B04CDAF84D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6211688"/>
      </p:ext>
    </p:extLst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ea typeface="楷体_GB2312" panose="02010600030101010101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ea typeface="楷体_GB2312" panose="02010600030101010101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F8823-F71E-4CC6-9FB8-1D794F343E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431117"/>
      </p:ext>
    </p:extLst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BCE62-AA6C-4F9E-9354-C921A595FB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22288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8BC7412-783A-AA43-A10E-1CFDD28827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0E421AFD-C5A2-664F-B407-A6810F22E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90202017-D2EB-B245-9BC1-4415FC628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0F07-F225-9045-A89D-E61C097800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3011687"/>
      </p:ext>
    </p:extLst>
  </p:cSld>
  <p:clrMapOvr>
    <a:masterClrMapping/>
  </p:clrMapOvr>
  <p:transition spd="med"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A4811-1B1F-48F2-AEBB-B855C917BB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221567"/>
      </p:ext>
    </p:extLst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A980-D5CD-4422-9BEB-8BF937745E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0876587"/>
      </p:ext>
    </p:extLst>
  </p:cSld>
  <p:clrMapOvr>
    <a:masterClrMapping/>
  </p:clrMapOvr>
  <p:transition spd="med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47E98-0AEF-4465-AB02-C296A0B96D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681911"/>
      </p:ext>
    </p:extLst>
  </p:cSld>
  <p:clrMapOvr>
    <a:masterClrMapping/>
  </p:clrMapOvr>
  <p:transition spd="med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B3F99-AFA2-4FE8-A57B-99FA71F4D8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1155296"/>
      </p:ext>
    </p:extLst>
  </p:cSld>
  <p:clrMapOvr>
    <a:masterClrMapping/>
  </p:clrMapOvr>
  <p:transition spd="med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1BDA1-1AC6-4F8A-A438-C65C2D1DF6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893281"/>
      </p:ext>
    </p:extLst>
  </p:cSld>
  <p:clrMapOvr>
    <a:masterClrMapping/>
  </p:clrMapOvr>
  <p:transition spd="med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889FA-0967-4D73-B58B-A5448AA55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9972"/>
      </p:ext>
    </p:extLst>
  </p:cSld>
  <p:clrMapOvr>
    <a:masterClrMapping/>
  </p:clrMapOvr>
  <p:transition spd="med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B0FF6-3EA8-4DCB-96AA-C4A8A614C0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590461"/>
      </p:ext>
    </p:extLst>
  </p:cSld>
  <p:clrMapOvr>
    <a:masterClrMapping/>
  </p:clrMapOvr>
  <p:transition spd="med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B14E-28F4-4EF4-85A5-857931672E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112334"/>
      </p:ext>
    </p:extLst>
  </p:cSld>
  <p:clrMapOvr>
    <a:masterClrMapping/>
  </p:clrMapOvr>
  <p:transition spd="med"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588B-BF6C-4488-A205-3D6ED4AFBA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269978"/>
      </p:ext>
    </p:extLst>
  </p:cSld>
  <p:clrMapOvr>
    <a:masterClrMapping/>
  </p:clrMapOvr>
  <p:transition spd="med"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6A919-29D7-4D30-BBD7-445DDCBC62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722109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="" xmlns:a16="http://schemas.microsoft.com/office/drawing/2014/main" id="{C948E136-7C4F-094A-8063-BE89A8FB2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602F769C-CB33-3F4C-901C-EDC648B31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F83918C7-E3D8-9744-A7B9-12B8C8B01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5839-2295-4940-91FA-EC8B87A1F7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540120"/>
      </p:ext>
    </p:extLst>
  </p:cSld>
  <p:clrMapOvr>
    <a:masterClrMapping/>
  </p:clrMapOvr>
  <p:transition spd="med"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panose="02010600030101010101" charset="-122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ea typeface="楷体_GB2312" panose="02010600030101010101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7C09-207A-4D5B-A999-A45BB5634C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9896547"/>
      </p:ext>
    </p:extLst>
  </p:cSld>
  <p:clrMapOvr>
    <a:masterClrMapping/>
  </p:clrMapOvr>
  <p:transition spd="med"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CAC17-990A-4ADA-A1EE-AA7300F0ED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243041"/>
      </p:ext>
    </p:extLst>
  </p:cSld>
  <p:clrMapOvr>
    <a:masterClrMapping/>
  </p:clrMapOvr>
  <p:transition spd="med"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6ECC1-A663-4D3D-9ED4-9313C9E0D8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943976"/>
      </p:ext>
    </p:extLst>
  </p:cSld>
  <p:clrMapOvr>
    <a:masterClrMapping/>
  </p:clrMapOvr>
  <p:transition spd="med">
    <p:rand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FB935-64AF-4870-A62A-C29C28B2FA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589235"/>
      </p:ext>
    </p:extLst>
  </p:cSld>
  <p:clrMapOvr>
    <a:masterClrMapping/>
  </p:clrMapOvr>
  <p:transition spd="med">
    <p:rand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C2FA0-4668-4576-81FC-B714D6C2B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717611"/>
      </p:ext>
    </p:extLst>
  </p:cSld>
  <p:clrMapOvr>
    <a:masterClrMapping/>
  </p:clrMapOvr>
  <p:transition spd="med">
    <p:rand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26AFD-B3F7-430F-BC6E-D6E2519609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199853"/>
      </p:ext>
    </p:extLst>
  </p:cSld>
  <p:clrMapOvr>
    <a:masterClrMapping/>
  </p:clrMapOvr>
  <p:transition spd="med">
    <p:rand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94027-520B-4264-8796-8F340A3B78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956217"/>
      </p:ext>
    </p:extLst>
  </p:cSld>
  <p:clrMapOvr>
    <a:masterClrMapping/>
  </p:clrMapOvr>
  <p:transition spd="med">
    <p:rand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4D7E-224D-4130-AE7B-0688373DEC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277290"/>
      </p:ext>
    </p:extLst>
  </p:cSld>
  <p:clrMapOvr>
    <a:masterClrMapping/>
  </p:clrMapOvr>
  <p:transition spd="med">
    <p:rand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80A5-CECA-435E-BF36-A3E140D065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8473625"/>
      </p:ext>
    </p:extLst>
  </p:cSld>
  <p:clrMapOvr>
    <a:masterClrMapping/>
  </p:clrMapOvr>
  <p:transition spd="med"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85CBB-2AA8-4BA1-953B-9C76BD90ED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851312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0448EB2-F429-C84E-94FB-510572782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B5CBA13-C85F-C548-A4AB-33214DA19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FB315FB-F853-3044-811F-40063BA44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EB9A2-CD53-FF4F-8EBC-FA7290EB06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683802"/>
      </p:ext>
    </p:extLst>
  </p:cSld>
  <p:clrMapOvr>
    <a:masterClrMapping/>
  </p:clrMapOvr>
  <p:transition spd="med"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5C90-68F6-4458-8B39-338A523191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4499140"/>
      </p:ext>
    </p:extLst>
  </p:cSld>
  <p:clrMapOvr>
    <a:masterClrMapping/>
  </p:clrMapOvr>
  <p:transition spd="med"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FCC84-1819-47E2-9665-CDC95897EE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995338"/>
      </p:ext>
    </p:extLst>
  </p:cSld>
  <p:clrMapOvr>
    <a:masterClrMapping/>
  </p:clrMapOvr>
  <p:transition spd="med"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8BFB1-D61B-412B-BB95-9564F9308A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632974"/>
      </p:ext>
    </p:extLst>
  </p:cSld>
  <p:clrMapOvr>
    <a:masterClrMapping/>
  </p:clrMapOvr>
  <p:transition spd="med"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>
            <a:extLst>
              <a:ext uri="{FF2B5EF4-FFF2-40B4-BE49-F238E27FC236}">
                <a16:creationId xmlns:a16="http://schemas.microsoft.com/office/drawing/2014/main" xmlns="" id="{BFF51292-7C24-D344-A4D0-1FE9E07948F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xmlns="" id="{04AFC66E-7D21-114F-9380-465086641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xmlns="" id="{79B67D75-F41B-8F4F-9765-0DFBBAB5F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F62D7B1F-D4AA-2F49-BF96-694B528ACF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A7E537E3-3412-B64F-B6D7-CE6B277F3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F0DD2E5-F0F1-C248-9F90-97C592EEF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2222B4-71DC-D847-96A7-82CA85A5F19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92504"/>
      </p:ext>
    </p:extLst>
  </p:cSld>
  <p:clrMapOvr>
    <a:masterClrMapping/>
  </p:clrMapOvr>
  <p:transition spd="med"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92AC690-E252-7742-B562-90E181BDC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B9F66F4-D328-BD41-9D06-7A591CF9E1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618B16D7-96E1-0D42-AA5F-8650ADF7C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95C2E-1553-4143-805C-213D9C230BA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41811"/>
      </p:ext>
    </p:extLst>
  </p:cSld>
  <p:clrMapOvr>
    <a:masterClrMapping/>
  </p:clrMapOvr>
  <p:transition spd="med"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241E169-6127-DD4E-91C6-0716B6EBA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99E1C6E-2E00-D44D-AD71-D20F13900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10B7BB93-7479-DE40-B4B3-01731F124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2A54-00EA-0943-832E-E5CEB72C25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87701"/>
      </p:ext>
    </p:extLst>
  </p:cSld>
  <p:clrMapOvr>
    <a:masterClrMapping/>
  </p:clrMapOvr>
  <p:transition spd="med"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CBA4CAB-5601-B648-96E8-2D06B5D485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5923146-2503-A84C-9A6E-1ECCBF3F5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02699BA-3DA2-1F46-84D9-71257F5468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711A7-28EE-D743-9BDD-A3807CD5E52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90727"/>
      </p:ext>
    </p:extLst>
  </p:cSld>
  <p:clrMapOvr>
    <a:masterClrMapping/>
  </p:clrMapOvr>
  <p:transition spd="med"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A187415-FCC2-D448-86C3-3A4EEE909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0E71A0B-B197-DC4C-A8D0-5E44DE7131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157B795B-B6F5-564B-823F-F686F1933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41253-C171-3047-93EB-BC998BD0D18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54661"/>
      </p:ext>
    </p:extLst>
  </p:cSld>
  <p:clrMapOvr>
    <a:masterClrMapping/>
  </p:clrMapOvr>
  <p:transition spd="med"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F8BC7412-783A-AA43-A10E-1CFDD28827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0E421AFD-C5A2-664F-B407-A6810F22E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0202017-D2EB-B245-9BC1-4415FC628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0F07-F225-9045-A89D-E61C097800C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67568"/>
      </p:ext>
    </p:extLst>
  </p:cSld>
  <p:clrMapOvr>
    <a:masterClrMapping/>
  </p:clrMapOvr>
  <p:transition spd="med"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C948E136-7C4F-094A-8063-BE89A8FB2F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602F769C-CB33-3F4C-901C-EDC648B31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F83918C7-E3D8-9744-A7B9-12B8C8B01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5839-2295-4940-91FA-EC8B87A1F78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462829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39E22BE9-D098-6144-B97F-F2921C2F3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125078D-00EF-3445-8DE7-C4F719D8E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1DE6C96-978B-574D-A2C2-D2311BC63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92D5-30BF-5E46-AFE6-E2804E950F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3186209"/>
      </p:ext>
    </p:extLst>
  </p:cSld>
  <p:clrMapOvr>
    <a:masterClrMapping/>
  </p:clrMapOvr>
  <p:transition spd="med"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0448EB2-F429-C84E-94FB-510572782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B5CBA13-C85F-C548-A4AB-33214DA19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FB315FB-F853-3044-811F-40063BA44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EB9A2-CD53-FF4F-8EBC-FA7290EB06D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70802"/>
      </p:ext>
    </p:extLst>
  </p:cSld>
  <p:clrMapOvr>
    <a:masterClrMapping/>
  </p:clrMapOvr>
  <p:transition spd="med"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39E22BE9-D098-6144-B97F-F2921C2F3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125078D-00EF-3445-8DE7-C4F719D8E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1DE6C96-978B-574D-A2C2-D2311BC63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92D5-30BF-5E46-AFE6-E2804E950F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48690"/>
      </p:ext>
    </p:extLst>
  </p:cSld>
  <p:clrMapOvr>
    <a:masterClrMapping/>
  </p:clrMapOvr>
  <p:transition spd="med"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C0E41E7-3CAB-374F-8EA6-B94F27F52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ACC922BD-2676-9E40-8E27-FAF8DC1CC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F44C551-E355-2E42-B925-9B7F13214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5E67E-F0CE-8445-B07A-DBFC87C6076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3986"/>
      </p:ext>
    </p:extLst>
  </p:cSld>
  <p:clrMapOvr>
    <a:masterClrMapping/>
  </p:clrMapOvr>
  <p:transition spd="med"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1587563-F1E2-DC49-9B68-9CCD164DA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F5EBEE4A-C95F-D346-BCA2-02D9F72AA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57DA1A34-AC98-5245-B374-78632FB6D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85EBE-D0B4-7248-84DC-D6B47DBB0E9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00151"/>
      </p:ext>
    </p:extLst>
  </p:cSld>
  <p:clrMapOvr>
    <a:masterClrMapping/>
  </p:clrMapOvr>
  <p:transition spd="med"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E71A58E5-7A7C-824E-8A9D-6326C7B769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C633A28-36D2-6A4D-A7DC-8D18A3B1EF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4C7E778-B760-1F40-9925-E41F6FE76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36350-9573-204C-99A7-C25B379F71A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448369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과학(일러)1-3">
            <a:extLst>
              <a:ext uri="{FF2B5EF4-FFF2-40B4-BE49-F238E27FC236}">
                <a16:creationId xmlns="" xmlns:a16="http://schemas.microsoft.com/office/drawing/2014/main" id="{61709F8B-2E42-6540-A600-32A170299C57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37C47529-77B9-5543-AE97-C44822DA4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8E048A4D-61B8-C144-A8B5-ED81CABAD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>
                <a16:creationId xmlns="" xmlns:a16="http://schemas.microsoft.com/office/drawing/2014/main" id="{380D5494-16C2-0340-A957-990A73EC43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>
                <a16:creationId xmlns="" xmlns:a16="http://schemas.microsoft.com/office/drawing/2014/main" id="{EFCA09BF-D7D2-3541-B364-971561252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>
                <a16:creationId xmlns="" xmlns:a16="http://schemas.microsoft.com/office/drawing/2014/main" id="{3C32C923-63F4-224A-9591-8F65DAC41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B7CDDBFD-D1B6-3E41-AF8F-BB84CA5A9C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6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  <p:sldLayoutId id="2147485124" r:id="rId12"/>
  </p:sldLayoutIdLst>
  <p:transition spd="med">
    <p:rand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D6C4F767-606C-4095-B3C2-6C78A83209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07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38" r:id="rId1"/>
    <p:sldLayoutId id="2147485139" r:id="rId2"/>
    <p:sldLayoutId id="2147485140" r:id="rId3"/>
    <p:sldLayoutId id="2147485141" r:id="rId4"/>
    <p:sldLayoutId id="2147485142" r:id="rId5"/>
    <p:sldLayoutId id="2147485143" r:id="rId6"/>
    <p:sldLayoutId id="2147485144" r:id="rId7"/>
    <p:sldLayoutId id="2147485145" r:id="rId8"/>
    <p:sldLayoutId id="2147485146" r:id="rId9"/>
    <p:sldLayoutId id="2147485147" r:id="rId10"/>
    <p:sldLayoutId id="2147485148" r:id="rId11"/>
    <p:sldLayoutId id="2147485149" r:id="rId12"/>
  </p:sldLayoutIdLst>
  <p:transition spd="med">
    <p:rand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과학(일러)1-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E624B795-CC6D-4061-815F-804F44402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29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1" r:id="rId1"/>
    <p:sldLayoutId id="2147485152" r:id="rId2"/>
    <p:sldLayoutId id="2147485153" r:id="rId3"/>
    <p:sldLayoutId id="2147485154" r:id="rId4"/>
    <p:sldLayoutId id="2147485155" r:id="rId5"/>
    <p:sldLayoutId id="2147485156" r:id="rId6"/>
    <p:sldLayoutId id="2147485157" r:id="rId7"/>
    <p:sldLayoutId id="2147485158" r:id="rId8"/>
    <p:sldLayoutId id="2147485159" r:id="rId9"/>
    <p:sldLayoutId id="2147485160" r:id="rId10"/>
    <p:sldLayoutId id="21474851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과학(일러)1-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DDB773D7-AD0C-4AE8-8B7A-E132A75E6B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27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63" r:id="rId1"/>
    <p:sldLayoutId id="2147485164" r:id="rId2"/>
    <p:sldLayoutId id="2147485165" r:id="rId3"/>
    <p:sldLayoutId id="2147485166" r:id="rId4"/>
    <p:sldLayoutId id="2147485167" r:id="rId5"/>
    <p:sldLayoutId id="2147485168" r:id="rId6"/>
    <p:sldLayoutId id="2147485169" r:id="rId7"/>
    <p:sldLayoutId id="2147485170" r:id="rId8"/>
    <p:sldLayoutId id="2147485171" r:id="rId9"/>
    <p:sldLayoutId id="2147485172" r:id="rId10"/>
    <p:sldLayoutId id="214748517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과학(일러)1-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A2D4E0CD-9E77-4A67-BF29-DD05D01FC03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2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5" r:id="rId1"/>
    <p:sldLayoutId id="2147485176" r:id="rId2"/>
    <p:sldLayoutId id="2147485177" r:id="rId3"/>
    <p:sldLayoutId id="2147485178" r:id="rId4"/>
    <p:sldLayoutId id="2147485179" r:id="rId5"/>
    <p:sldLayoutId id="2147485180" r:id="rId6"/>
    <p:sldLayoutId id="2147485181" r:id="rId7"/>
    <p:sldLayoutId id="2147485182" r:id="rId8"/>
    <p:sldLayoutId id="2147485183" r:id="rId9"/>
    <p:sldLayoutId id="2147485184" r:id="rId10"/>
    <p:sldLayoutId id="2147485185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F0D2E729-1D8E-410A-96B8-2EA311F808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68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7" r:id="rId1"/>
    <p:sldLayoutId id="2147485188" r:id="rId2"/>
    <p:sldLayoutId id="2147485189" r:id="rId3"/>
    <p:sldLayoutId id="2147485190" r:id="rId4"/>
    <p:sldLayoutId id="2147485191" r:id="rId5"/>
    <p:sldLayoutId id="2147485192" r:id="rId6"/>
    <p:sldLayoutId id="2147485193" r:id="rId7"/>
    <p:sldLayoutId id="2147485194" r:id="rId8"/>
    <p:sldLayoutId id="2147485195" r:id="rId9"/>
    <p:sldLayoutId id="2147485196" r:id="rId10"/>
    <p:sldLayoutId id="2147485197" r:id="rId11"/>
    <p:sldLayoutId id="2147485198" r:id="rId12"/>
  </p:sldLayoutIdLst>
  <p:transition spd="med">
    <p:rand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과학(일러)1-3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20603050405020304" pitchFamily="18" charset="-127"/>
                <a:ea typeface="-윤명조140" panose="02020603050405020304" pitchFamily="18" charset="-127"/>
              </a:defRPr>
            </a:lvl1pPr>
          </a:lstStyle>
          <a:p>
            <a:pPr>
              <a:defRPr/>
            </a:pPr>
            <a:fld id="{69198966-467F-49AF-9C6C-0099C21327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9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00" r:id="rId1"/>
    <p:sldLayoutId id="2147485201" r:id="rId2"/>
    <p:sldLayoutId id="2147485202" r:id="rId3"/>
    <p:sldLayoutId id="2147485203" r:id="rId4"/>
    <p:sldLayoutId id="2147485204" r:id="rId5"/>
    <p:sldLayoutId id="2147485205" r:id="rId6"/>
    <p:sldLayoutId id="2147485206" r:id="rId7"/>
    <p:sldLayoutId id="2147485207" r:id="rId8"/>
    <p:sldLayoutId id="2147485208" r:id="rId9"/>
    <p:sldLayoutId id="2147485209" r:id="rId10"/>
    <p:sldLayoutId id="2147485210" r:id="rId11"/>
    <p:sldLayoutId id="2147485211" r:id="rId12"/>
    <p:sldLayoutId id="2147485212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과학(일러)1-3">
            <a:extLst>
              <a:ext uri="{FF2B5EF4-FFF2-40B4-BE49-F238E27FC236}">
                <a16:creationId xmlns:a16="http://schemas.microsoft.com/office/drawing/2014/main" xmlns="" id="{61709F8B-2E42-6540-A600-32A170299C57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37C47529-77B9-5543-AE97-C44822DA4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8E048A4D-61B8-C144-A8B5-ED81CABAD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>
                <a16:creationId xmlns:a16="http://schemas.microsoft.com/office/drawing/2014/main" xmlns="" id="{380D5494-16C2-0340-A957-990A73EC43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2086" name="Rectangle 6">
            <a:extLst>
              <a:ext uri="{FF2B5EF4-FFF2-40B4-BE49-F238E27FC236}">
                <a16:creationId xmlns:a16="http://schemas.microsoft.com/office/drawing/2014/main" xmlns="" id="{EFCA09BF-D7D2-3541-B364-971561252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02087" name="Rectangle 7">
            <a:extLst>
              <a:ext uri="{FF2B5EF4-FFF2-40B4-BE49-F238E27FC236}">
                <a16:creationId xmlns:a16="http://schemas.microsoft.com/office/drawing/2014/main" xmlns="" id="{3C32C923-63F4-224A-9591-8F65DAC413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B7CDDBFD-D1B6-3E41-AF8F-BB84CA5A9C0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4" r:id="rId1"/>
    <p:sldLayoutId id="2147485215" r:id="rId2"/>
    <p:sldLayoutId id="2147485216" r:id="rId3"/>
    <p:sldLayoutId id="2147485217" r:id="rId4"/>
    <p:sldLayoutId id="2147485218" r:id="rId5"/>
    <p:sldLayoutId id="2147485219" r:id="rId6"/>
    <p:sldLayoutId id="2147485220" r:id="rId7"/>
    <p:sldLayoutId id="2147485221" r:id="rId8"/>
    <p:sldLayoutId id="2147485222" r:id="rId9"/>
    <p:sldLayoutId id="2147485223" r:id="rId10"/>
    <p:sldLayoutId id="2147485224" r:id="rId11"/>
    <p:sldLayoutId id="2147485225" r:id="rId12"/>
  </p:sldLayoutIdLst>
  <p:transition spd="med">
    <p:rand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1">
            <a:extLst>
              <a:ext uri="{FF2B5EF4-FFF2-40B4-BE49-F238E27FC236}">
                <a16:creationId xmlns="" xmlns:a16="http://schemas.microsoft.com/office/drawing/2014/main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19336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第一次作业：</a:t>
            </a:r>
          </a:p>
        </p:txBody>
      </p:sp>
      <p:sp>
        <p:nvSpPr>
          <p:cNvPr id="106498" name="内容占位符 2">
            <a:extLst>
              <a:ext uri="{FF2B5EF4-FFF2-40B4-BE49-F238E27FC236}">
                <a16:creationId xmlns="" xmlns:a16="http://schemas.microsoft.com/office/drawing/2014/main" id="{2D3E80C6-1CBB-7E47-9A35-CA58B223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268760"/>
            <a:ext cx="8114482" cy="54006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为实数集合，定义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上二元代数运算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如下：</a:t>
            </a: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x*y=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xy+x-y</a:t>
            </a: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试计算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3*5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0*1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2)*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运算是否满足交换律？是否满足结合律？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sym typeface="Wingdings" pitchFamily="2" charset="2"/>
              </a:rPr>
              <a:t>解：</a:t>
            </a:r>
            <a:r>
              <a:rPr lang="en-US" altLang="zh-CN" sz="2800" b="1" dirty="0">
                <a:sym typeface="Wingdings" pitchFamily="2" charset="2"/>
              </a:rPr>
              <a:t>(1)</a:t>
            </a:r>
            <a:r>
              <a:rPr lang="en-US" altLang="zh-CN" sz="2800" b="1" dirty="0"/>
              <a:t> 3*5=3×5+3-5=13;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0*1=0×1+0-1=-1</a:t>
            </a:r>
            <a:r>
              <a:rPr lang="zh-CN" altLang="zh-CN" sz="2800" b="1" dirty="0"/>
              <a:t> </a:t>
            </a:r>
            <a:r>
              <a:rPr lang="en-US" altLang="zh-CN" sz="2800" b="1" dirty="0"/>
              <a:t>;</a:t>
            </a:r>
          </a:p>
          <a:p>
            <a:pPr marL="0" indent="0">
              <a:buNone/>
              <a:defRPr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 不满足交换律，</a:t>
            </a:r>
            <a:endParaRPr lang="en-US" altLang="zh-CN" sz="2800" b="1" dirty="0"/>
          </a:p>
          <a:p>
            <a:pPr marL="0" indent="0">
              <a:buNone/>
              <a:defRPr/>
            </a:pPr>
            <a:r>
              <a:rPr lang="zh-CN" altLang="en-US" sz="2800" b="1" dirty="0"/>
              <a:t>               反例：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5=3×5+3-5=13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0" indent="0">
              <a:buNone/>
              <a:defRPr/>
            </a:pPr>
            <a:r>
              <a:rPr lang="zh-CN" altLang="en-US" sz="2800" b="1" dirty="0"/>
              <a:t>                          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3=5×3+5-3=17;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5≠5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3</a:t>
            </a:r>
            <a:endParaRPr lang="zh-CN" altLang="zh-CN" sz="2800" b="1" dirty="0"/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endParaRPr lang="zh-CN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941759"/>
      </p:ext>
    </p:ext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>
          <a:xfrm>
            <a:off x="490538" y="476250"/>
            <a:ext cx="8020050" cy="6731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第三次作 业：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496300" cy="54356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G={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a,b,c,d,e,f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上的运算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定义如运算表所示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请写出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的所有右陪集；</a:t>
            </a: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请写出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的所有左陪集</a:t>
            </a:r>
            <a:r>
              <a:rPr lang="zh-CN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解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:(1)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(d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e,d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的右陪集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{e, d} ,{a, f}, {b, c}</a:t>
            </a:r>
          </a:p>
          <a:p>
            <a:pPr marL="427038" indent="-427038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(a)={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e,a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b}, (a)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的左陪集：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{e, a, b} ,{c,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d,f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 smtClean="0">
              <a:solidFill>
                <a:srgbClr val="0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3238" y="2565400"/>
          <a:ext cx="5688014" cy="29876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619936"/>
                <a:gridCol w="681929"/>
                <a:gridCol w="867910"/>
                <a:gridCol w="805916"/>
                <a:gridCol w="867910"/>
                <a:gridCol w="867910"/>
                <a:gridCol w="976503"/>
              </a:tblGrid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</a:tbl>
          </a:graphicData>
        </a:graphic>
      </p:graphicFrame>
      <p:sp>
        <p:nvSpPr>
          <p:cNvPr id="789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t> </a:t>
            </a:r>
            <a:fld id="{431815E8-D8F9-4A05-8A99-C97B18062FCA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3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712200" cy="4572000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G=(a)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循环群，</a:t>
            </a: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</a:t>
            </a:r>
            <a:r>
              <a:rPr lang="en-US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的所有生成元；</a:t>
            </a: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</a:t>
            </a: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的所有子群。</a:t>
            </a:r>
            <a:endParaRPr lang="en-US" altLang="zh-CN" sz="30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3000" b="1" kern="1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元循环群，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n=16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是有限群，根据定理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6.3.6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的生成元当且仅当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互质，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的所有生成元为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8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C57D08-CD3F-4188-8C27-60BA442ABA44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79876" name="标题 1"/>
          <p:cNvSpPr>
            <a:spLocks noGrp="1"/>
          </p:cNvSpPr>
          <p:nvPr>
            <p:ph type="title"/>
          </p:nvPr>
        </p:nvSpPr>
        <p:spPr>
          <a:xfrm>
            <a:off x="490538" y="476250"/>
            <a:ext cx="8020050" cy="6731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第三次作 业：</a:t>
            </a:r>
          </a:p>
        </p:txBody>
      </p:sp>
    </p:spTree>
    <p:extLst>
      <p:ext uri="{BB962C8B-B14F-4D97-AF65-F5344CB8AC3E}">
        <p14:creationId xmlns:p14="http://schemas.microsoft.com/office/powerpoint/2010/main" val="304096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497887" cy="547211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G=(a)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循环群，</a:t>
            </a:r>
            <a:endParaRPr lang="zh-CN" altLang="zh-CN" sz="28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的所有生成元；</a:t>
            </a:r>
            <a:endParaRPr lang="zh-CN" altLang="zh-CN" sz="28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</a:t>
            </a:r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的所有子群。</a:t>
            </a:r>
            <a:endParaRPr lang="en-US" altLang="zh-CN" sz="2800" b="1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2800" b="1" kern="100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只需考虑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的因数次幂生成的子群。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的因数有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1, 2, 4, 8, 16,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的子群为：</a:t>
            </a:r>
            <a:endParaRPr lang="en-US" altLang="zh-CN" sz="2800" b="1" baseline="30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(a)=G;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)={1,a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)={1,a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)={1,a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(1)={1};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8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A98CE6-0221-44BE-BBF4-4C02D71B3E41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  <p:sp>
        <p:nvSpPr>
          <p:cNvPr id="80900" name="标题 1"/>
          <p:cNvSpPr>
            <a:spLocks noGrp="1"/>
          </p:cNvSpPr>
          <p:nvPr>
            <p:ph type="title"/>
          </p:nvPr>
        </p:nvSpPr>
        <p:spPr>
          <a:xfrm>
            <a:off x="490538" y="476250"/>
            <a:ext cx="8020050" cy="6731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第三次作 业：</a:t>
            </a:r>
          </a:p>
        </p:txBody>
      </p:sp>
    </p:spTree>
    <p:extLst>
      <p:ext uri="{BB962C8B-B14F-4D97-AF65-F5344CB8AC3E}">
        <p14:creationId xmlns:p14="http://schemas.microsoft.com/office/powerpoint/2010/main" val="3990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561975" y="549275"/>
            <a:ext cx="8020050" cy="6477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第四次作业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196975"/>
            <a:ext cx="8556625" cy="5400675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是正有理数乘群，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是整数加群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φ: 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(b/a)→ n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的一个满同态，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是整数，而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(ab, 2) = 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映射：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均可表示为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形式，其中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(ab, 2) = 1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，因此都存在唯一一个确定的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，满足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(b/a))= n,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的映射。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满射：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对于任意整数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是它在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下的原象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的满射。</a:t>
            </a:r>
            <a:endParaRPr lang="zh-CN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0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8FE82-04BC-4B61-BD5B-B24C9DF0C581}" type="slidenum">
              <a:rPr lang="ko-KR" altLang="en-US" sz="1400" smtClean="0">
                <a:solidFill>
                  <a:srgbClr val="000000"/>
                </a:solidFill>
                <a:latin typeface="-윤명조140" panose="02020603050405020304" charset="-127"/>
                <a:ea typeface="-윤명조140" panose="020206030504050203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smtClean="0">
              <a:solidFill>
                <a:srgbClr val="000000"/>
              </a:solidFill>
              <a:latin typeface="-윤명조140" panose="02020603050405020304" charset="-127"/>
              <a:ea typeface="-윤명조140" panose="020206030504050203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794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561975" y="549275"/>
            <a:ext cx="8020050" cy="6477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第四次作业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196975"/>
            <a:ext cx="8556625" cy="5400675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是正有理数乘群，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是整数加群</a:t>
            </a: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φ: 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(b/a)→ n  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的一个满同态，</a:t>
            </a: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是整数，而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(ab, 2) = 1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2800" b="1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同态映射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(d/c)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由于当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(ab, 2) = 1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(cd, 2) = 1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时有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(abcd, 2) = 1,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φ(2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 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(d/c)) = φ(2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n+m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(bd/ac)) = n+m 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φ(2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(b/a))+ φ(2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(d/c))</a:t>
            </a:r>
            <a:endParaRPr lang="zh-CN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的一个同态满射。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charset="-122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B3E4FE-3EB7-443D-ABA0-6143F204F67A}" type="slidenum">
              <a:rPr lang="ko-KR" altLang="en-US" sz="1400" smtClean="0">
                <a:solidFill>
                  <a:srgbClr val="000000"/>
                </a:solidFill>
                <a:latin typeface="-윤명조140" panose="02020603050405020304" charset="-127"/>
                <a:ea typeface="-윤명조140" panose="020206030504050203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smtClean="0">
              <a:solidFill>
                <a:srgbClr val="000000"/>
              </a:solidFill>
              <a:latin typeface="-윤명조140" panose="02020603050405020304" charset="-127"/>
              <a:ea typeface="-윤명조140" panose="020206030504050203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6462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2"/>
          <p:cNvSpPr>
            <a:spLocks noGrp="1" noChangeArrowheads="1"/>
          </p:cNvSpPr>
          <p:nvPr>
            <p:ph idx="1"/>
          </p:nvPr>
        </p:nvSpPr>
        <p:spPr>
          <a:xfrm>
            <a:off x="395288" y="1196752"/>
            <a:ext cx="8353425" cy="5472608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是整数集合，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X={(a, b)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</a:t>
            </a:r>
            <a:r>
              <a:rPr lang="en-US" altLang="zh-CN" sz="3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3000" b="1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，定义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上的二元运算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如下；对任意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，有：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)=(a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), 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)=(a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baseline="-25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分别是整数加法与乘法。</a:t>
            </a:r>
            <a:endParaRPr lang="zh-CN" altLang="zh-CN" sz="3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是环，如果此环有零因子请给出它们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b="1" dirty="0">
                <a:solidFill>
                  <a:srgbClr val="0000FF"/>
                </a:solidFill>
                <a:ea typeface="宋体" pitchFamily="2" charset="-122"/>
              </a:rPr>
              <a:t>分析：证明</a:t>
            </a:r>
            <a:r>
              <a:rPr lang="en-US" altLang="zh-CN" sz="3000" b="1" dirty="0">
                <a:ea typeface="宋体" pitchFamily="2" charset="-122"/>
              </a:rPr>
              <a:t>(X</a:t>
            </a:r>
            <a:r>
              <a:rPr lang="zh-CN" altLang="zh-CN" sz="3000" b="1" dirty="0">
                <a:ea typeface="宋体" pitchFamily="2" charset="-122"/>
              </a:rPr>
              <a:t>，</a:t>
            </a:r>
            <a:r>
              <a:rPr lang="en-US" altLang="zh-CN" sz="3000" b="1" dirty="0">
                <a:ea typeface="宋体" pitchFamily="2" charset="-122"/>
                <a:sym typeface="Symbol"/>
              </a:rPr>
              <a:t></a:t>
            </a:r>
            <a:r>
              <a:rPr lang="zh-CN" altLang="zh-CN" sz="3000" b="1" dirty="0">
                <a:ea typeface="宋体" pitchFamily="2" charset="-122"/>
              </a:rPr>
              <a:t>，</a:t>
            </a:r>
            <a:r>
              <a:rPr lang="en-US" altLang="zh-CN" sz="3000" b="1" dirty="0">
                <a:ea typeface="宋体" pitchFamily="2" charset="-122"/>
                <a:sym typeface="Symbol"/>
              </a:rPr>
              <a:t></a:t>
            </a:r>
            <a:r>
              <a:rPr lang="en-US" altLang="zh-CN" sz="3000" b="1" dirty="0">
                <a:ea typeface="宋体" pitchFamily="2" charset="-122"/>
              </a:rPr>
              <a:t>)</a:t>
            </a:r>
            <a:r>
              <a:rPr lang="zh-CN" altLang="en-US" sz="3000" b="1" dirty="0">
                <a:solidFill>
                  <a:srgbClr val="0000FF"/>
                </a:solidFill>
                <a:ea typeface="宋体" pitchFamily="2" charset="-122"/>
              </a:rPr>
              <a:t>是环。要证：</a:t>
            </a:r>
            <a:endParaRPr lang="en-US" altLang="zh-CN" sz="3000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X</a:t>
            </a:r>
            <a:r>
              <a:rPr lang="zh-CN" altLang="en-US" sz="3000" b="1" dirty="0">
                <a:ea typeface="宋体" pitchFamily="2" charset="-122"/>
              </a:rPr>
              <a:t>，</a:t>
            </a:r>
            <a:r>
              <a:rPr lang="en-US" altLang="zh-CN" sz="3000" b="1" dirty="0">
                <a:ea typeface="宋体" pitchFamily="2" charset="-122"/>
                <a:sym typeface="Symbol"/>
              </a:rPr>
              <a:t></a:t>
            </a:r>
            <a:r>
              <a:rPr lang="zh-CN" altLang="en-US" sz="3000" b="1" dirty="0">
                <a:ea typeface="宋体" pitchFamily="2" charset="-122"/>
                <a:sym typeface="Symbol"/>
              </a:rPr>
              <a:t>）</a:t>
            </a:r>
            <a:r>
              <a:rPr lang="zh-CN" altLang="en-US" sz="3000" b="1" dirty="0">
                <a:ea typeface="宋体" pitchFamily="2" charset="-122"/>
              </a:rPr>
              <a:t>是交换群</a:t>
            </a:r>
            <a:endParaRPr lang="en-US" altLang="zh-CN" sz="3000" b="1" dirty="0">
              <a:ea typeface="宋体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000" b="1" dirty="0">
                <a:ea typeface="宋体" pitchFamily="2" charset="-122"/>
              </a:rPr>
              <a:t> </a:t>
            </a:r>
            <a:r>
              <a:rPr lang="zh-CN" altLang="en-US" sz="3000" b="1" dirty="0">
                <a:ea typeface="宋体" pitchFamily="2" charset="-122"/>
              </a:rPr>
              <a:t>（</a:t>
            </a:r>
            <a:r>
              <a:rPr lang="en-US" altLang="zh-CN" sz="3000" b="1" dirty="0">
                <a:ea typeface="宋体" pitchFamily="2" charset="-122"/>
              </a:rPr>
              <a:t>X</a:t>
            </a:r>
            <a:r>
              <a:rPr lang="zh-CN" altLang="en-US" sz="3000" b="1" dirty="0">
                <a:ea typeface="宋体" pitchFamily="2" charset="-122"/>
              </a:rPr>
              <a:t>，</a:t>
            </a:r>
            <a:r>
              <a:rPr lang="en-US" altLang="zh-CN" sz="3000" b="1" dirty="0">
                <a:ea typeface="宋体" pitchFamily="2" charset="-122"/>
                <a:sym typeface="Symbol"/>
              </a:rPr>
              <a:t>  </a:t>
            </a:r>
            <a:r>
              <a:rPr lang="zh-CN" altLang="en-US" sz="3000" b="1" dirty="0">
                <a:ea typeface="宋体" pitchFamily="2" charset="-122"/>
                <a:sym typeface="Symbol"/>
              </a:rPr>
              <a:t>）是半群</a:t>
            </a:r>
            <a:endParaRPr lang="en-US" altLang="zh-CN" sz="3000" b="1" dirty="0">
              <a:ea typeface="宋体" pitchFamily="2" charset="-122"/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000" b="1" dirty="0">
                <a:ea typeface="宋体" pitchFamily="2" charset="-122"/>
                <a:sym typeface="Symbol"/>
              </a:rPr>
              <a:t>   </a:t>
            </a:r>
            <a:r>
              <a:rPr lang="zh-CN" altLang="en-US" sz="3000" b="1" dirty="0">
                <a:ea typeface="宋体" pitchFamily="2" charset="-122"/>
                <a:sym typeface="Symbol"/>
              </a:rPr>
              <a:t>对</a:t>
            </a:r>
            <a:r>
              <a:rPr lang="en-US" altLang="zh-CN" sz="3000" b="1" dirty="0">
                <a:ea typeface="宋体" pitchFamily="2" charset="-122"/>
                <a:sym typeface="Symbol"/>
              </a:rPr>
              <a:t></a:t>
            </a:r>
            <a:r>
              <a:rPr lang="zh-CN" altLang="en-US" sz="3000" b="1" dirty="0">
                <a:ea typeface="宋体" pitchFamily="2" charset="-122"/>
                <a:sym typeface="Symbol"/>
              </a:rPr>
              <a:t>满足左右分配律</a:t>
            </a:r>
            <a:endParaRPr lang="en-US" altLang="zh-CN" sz="3000" b="1" dirty="0"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zh-CN" sz="3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15" name="标题 1"/>
          <p:cNvSpPr>
            <a:spLocks noGrp="1"/>
          </p:cNvSpPr>
          <p:nvPr>
            <p:ph type="title"/>
          </p:nvPr>
        </p:nvSpPr>
        <p:spPr>
          <a:xfrm>
            <a:off x="561975" y="549275"/>
            <a:ext cx="8020050" cy="6477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第五次作业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9BCE62-AA6C-4F9E-9354-C921A595FBB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96749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323850" y="549275"/>
            <a:ext cx="8820150" cy="57594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①首先证明（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zh-CN" sz="28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，⊕）是交换群</a:t>
            </a:r>
            <a:endParaRPr lang="en-US" altLang="zh-CN" sz="2800" b="1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zh-CN" sz="2800" b="1" dirty="0" smtClean="0">
                <a:ea typeface="宋体" panose="02010600030101010101" pitchFamily="2" charset="-122"/>
              </a:rPr>
              <a:t>显然</a:t>
            </a:r>
            <a:r>
              <a:rPr lang="en-US" altLang="zh-CN" sz="2800" b="1" dirty="0" smtClean="0">
                <a:ea typeface="宋体" panose="02010600030101010101" pitchFamily="2" charset="-122"/>
              </a:rPr>
              <a:t>X </a:t>
            </a:r>
            <a:r>
              <a:rPr lang="zh-CN" altLang="zh-CN" sz="2800" b="1" dirty="0" smtClean="0">
                <a:ea typeface="宋体" panose="02010600030101010101" pitchFamily="2" charset="-122"/>
              </a:rPr>
              <a:t>非空，如（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0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0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）属于</a:t>
            </a:r>
            <a:r>
              <a:rPr lang="en-US" altLang="zh-CN" sz="2800" b="1" dirty="0" smtClean="0">
                <a:ea typeface="宋体" panose="02010600030101010101" pitchFamily="2" charset="-122"/>
              </a:rPr>
              <a:t>X</a:t>
            </a:r>
          </a:p>
          <a:p>
            <a:pPr>
              <a:defRPr/>
            </a:pPr>
            <a:r>
              <a:rPr lang="zh-CN" altLang="zh-CN" sz="2800" b="1" dirty="0" smtClean="0">
                <a:ea typeface="宋体" panose="02010600030101010101" pitchFamily="2" charset="-122"/>
              </a:rPr>
              <a:t>根据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zh-CN" sz="2800" b="1" dirty="0" smtClean="0">
                <a:ea typeface="宋体" panose="02010600030101010101" pitchFamily="2" charset="-122"/>
              </a:rPr>
              <a:t>运算定义，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)=(a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+a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+b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), 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+a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</a:t>
            </a:r>
            <a:r>
              <a:rPr lang="en-US" altLang="zh-CN" sz="2800" b="1" dirty="0" smtClean="0">
                <a:ea typeface="宋体" panose="02010600030101010101" pitchFamily="2" charset="-122"/>
              </a:rPr>
              <a:t>Z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+b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 smtClean="0">
                <a:ea typeface="宋体" panose="02010600030101010101" pitchFamily="2" charset="-122"/>
              </a:rPr>
              <a:t>Z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zh-CN" sz="2800" b="1" dirty="0" smtClean="0">
                <a:ea typeface="宋体" panose="02010600030101010101" pitchFamily="2" charset="-122"/>
              </a:rPr>
              <a:t>运算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封闭。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 smtClean="0">
                <a:ea typeface="宋体" panose="02010600030101010101" pitchFamily="2" charset="-122"/>
              </a:rPr>
              <a:t>((a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))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(a3,b3)=((a1+a2+a3),(b1+b2+b3))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  =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(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(a3,b3))</a:t>
            </a:r>
            <a:r>
              <a:rPr lang="zh-CN" altLang="en-US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，结合律</a:t>
            </a:r>
            <a:endParaRPr lang="en-US" altLang="zh-CN" sz="2800" b="1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b="1" dirty="0" smtClean="0"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)=(a1+a2, b1+b2)=(a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 (</a:t>
            </a:r>
            <a:r>
              <a:rPr lang="en-US" altLang="zh-CN" sz="2800" b="1" dirty="0" smtClean="0"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,b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1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</a:t>
            </a:r>
            <a:r>
              <a:rPr lang="zh-CN" altLang="en-US" b="1" dirty="0" smtClean="0">
                <a:ea typeface="宋体" panose="02010600030101010101" pitchFamily="2" charset="-122"/>
              </a:rPr>
              <a:t>交换律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 smtClean="0">
                <a:ea typeface="宋体" panose="02010600030101010101" pitchFamily="2" charset="-122"/>
              </a:rPr>
              <a:t>(X,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的单位元是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(0,0)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zh-CN" sz="2800" b="1" dirty="0" smtClean="0">
                <a:ea typeface="宋体" panose="02010600030101010101" pitchFamily="2" charset="-122"/>
              </a:rPr>
              <a:t>任取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</a:t>
            </a:r>
            <a:r>
              <a:rPr lang="en-US" altLang="zh-CN" sz="2800" b="1" dirty="0" err="1" smtClean="0">
                <a:ea typeface="宋体" panose="02010600030101010101" pitchFamily="2" charset="-122"/>
              </a:rPr>
              <a:t>a,b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 smtClean="0">
                <a:ea typeface="宋体" panose="02010600030101010101" pitchFamily="2" charset="-122"/>
              </a:rPr>
              <a:t>X</a:t>
            </a:r>
            <a:r>
              <a:rPr lang="zh-CN" altLang="zh-CN" sz="28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</a:t>
            </a:r>
            <a:r>
              <a:rPr lang="en-US" altLang="zh-CN" sz="2800" b="1" dirty="0" err="1" smtClean="0">
                <a:ea typeface="宋体" panose="02010600030101010101" pitchFamily="2" charset="-122"/>
              </a:rPr>
              <a:t>a,b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</a:t>
            </a:r>
            <a:r>
              <a:rPr lang="zh-CN" altLang="zh-CN" sz="2800" b="1" dirty="0" smtClean="0"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ea typeface="宋体" panose="02010600030101010101" pitchFamily="2" charset="-122"/>
              </a:rPr>
              <a:t>逆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是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(-a,-b)</a:t>
            </a:r>
            <a:r>
              <a:rPr lang="zh-CN" altLang="zh-CN" sz="2800" b="1" dirty="0" smtClean="0"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>
                <a:ea typeface="宋体" panose="02010600030101010101" pitchFamily="2" charset="-122"/>
              </a:rPr>
              <a:t>所以</a:t>
            </a:r>
            <a:r>
              <a:rPr lang="en-US" altLang="zh-CN" sz="2800" b="1" dirty="0" smtClean="0">
                <a:ea typeface="宋体" panose="02010600030101010101" pitchFamily="2" charset="-122"/>
              </a:rPr>
              <a:t>(X, </a:t>
            </a:r>
            <a:r>
              <a:rPr lang="en-US" altLang="zh-CN" sz="2800" b="1" dirty="0" smtClean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 smtClean="0">
                <a:ea typeface="宋体" panose="02010600030101010101" pitchFamily="2" charset="-122"/>
              </a:rPr>
              <a:t>)</a:t>
            </a:r>
            <a:r>
              <a:rPr lang="zh-CN" altLang="zh-CN" sz="2800" b="1" dirty="0" smtClean="0">
                <a:ea typeface="宋体" panose="02010600030101010101" pitchFamily="2" charset="-122"/>
              </a:rPr>
              <a:t>是交换群。</a:t>
            </a:r>
            <a:endParaRPr lang="zh-CN" altLang="en-US" sz="2800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CAC17-990A-4ADA-A1EE-AA7300F0ED0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85228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561975" y="836613"/>
            <a:ext cx="8113713" cy="52117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3000" b="1" smtClean="0">
                <a:solidFill>
                  <a:srgbClr val="0000FF"/>
                </a:solidFill>
              </a:rPr>
              <a:t>②</a:t>
            </a:r>
            <a:r>
              <a:rPr lang="zh-CN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证明（</a:t>
            </a:r>
            <a:r>
              <a:rPr lang="en-US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X</a:t>
            </a:r>
            <a:r>
              <a:rPr lang="zh-CN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3200" b="1" smtClean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zh-CN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）是半群。</a:t>
            </a:r>
            <a:endParaRPr lang="en-US" altLang="zh-CN" sz="3000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zh-CN" sz="3000" b="1" smtClean="0">
                <a:ea typeface="宋体" panose="02010600030101010101" pitchFamily="2" charset="-122"/>
              </a:rPr>
              <a:t>显然</a:t>
            </a:r>
            <a:r>
              <a:rPr lang="en-US" altLang="zh-CN" sz="3000" b="1" smtClean="0">
                <a:ea typeface="宋体" panose="02010600030101010101" pitchFamily="2" charset="-122"/>
              </a:rPr>
              <a:t>X </a:t>
            </a:r>
            <a:r>
              <a:rPr lang="zh-CN" altLang="zh-CN" sz="3000" b="1" smtClean="0">
                <a:ea typeface="宋体" panose="02010600030101010101" pitchFamily="2" charset="-122"/>
              </a:rPr>
              <a:t>非空，如（</a:t>
            </a:r>
            <a:r>
              <a:rPr lang="en-US" altLang="zh-CN" sz="3000" b="1" smtClean="0">
                <a:ea typeface="宋体" panose="02010600030101010101" pitchFamily="2" charset="-122"/>
              </a:rPr>
              <a:t>0</a:t>
            </a:r>
            <a:r>
              <a:rPr lang="zh-CN" altLang="zh-CN" sz="3000" b="1" smtClean="0">
                <a:ea typeface="宋体" panose="02010600030101010101" pitchFamily="2" charset="-122"/>
              </a:rPr>
              <a:t>，</a:t>
            </a:r>
            <a:r>
              <a:rPr lang="en-US" altLang="zh-CN" sz="3000" b="1" smtClean="0">
                <a:ea typeface="宋体" panose="02010600030101010101" pitchFamily="2" charset="-122"/>
              </a:rPr>
              <a:t>0</a:t>
            </a:r>
            <a:r>
              <a:rPr lang="zh-CN" altLang="zh-CN" sz="3000" b="1" smtClean="0">
                <a:ea typeface="宋体" panose="02010600030101010101" pitchFamily="2" charset="-122"/>
              </a:rPr>
              <a:t>）属于</a:t>
            </a:r>
            <a:r>
              <a:rPr lang="en-US" altLang="zh-CN" sz="3000" b="1" smtClean="0">
                <a:ea typeface="宋体" panose="02010600030101010101" pitchFamily="2" charset="-122"/>
              </a:rPr>
              <a:t>X</a:t>
            </a:r>
          </a:p>
          <a:p>
            <a:r>
              <a:rPr lang="zh-CN" altLang="zh-CN" sz="3000" b="1" smtClean="0">
                <a:ea typeface="宋体" panose="02010600030101010101" pitchFamily="2" charset="-122"/>
              </a:rPr>
              <a:t>运算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zh-CN" altLang="zh-CN" sz="3000" b="1" smtClean="0">
                <a:ea typeface="宋体" panose="02010600030101010101" pitchFamily="2" charset="-122"/>
              </a:rPr>
              <a:t>在</a:t>
            </a:r>
            <a:r>
              <a:rPr lang="en-US" altLang="zh-CN" sz="3000" b="1" smtClean="0">
                <a:ea typeface="宋体" panose="02010600030101010101" pitchFamily="2" charset="-122"/>
              </a:rPr>
              <a:t>X</a:t>
            </a:r>
            <a:r>
              <a:rPr lang="zh-CN" altLang="zh-CN" sz="3000" b="1" smtClean="0">
                <a:ea typeface="宋体" panose="02010600030101010101" pitchFamily="2" charset="-122"/>
              </a:rPr>
              <a:t>上封闭，</a:t>
            </a:r>
            <a:endParaRPr lang="en-US" altLang="zh-CN" sz="30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据定义</a:t>
            </a:r>
            <a:r>
              <a:rPr lang="en-US" altLang="zh-CN" sz="3000" b="1" smtClean="0">
                <a:ea typeface="宋体" panose="02010600030101010101" pitchFamily="2" charset="-122"/>
              </a:rPr>
              <a:t> 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,b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</a:rPr>
              <a:t>)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3000" b="1" smtClean="0">
                <a:ea typeface="宋体" panose="02010600030101010101" pitchFamily="2" charset="-122"/>
              </a:rPr>
              <a:t> 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,b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)=(a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,b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b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</a:t>
            </a:r>
            <a:r>
              <a:rPr lang="en-US" altLang="zh-CN" sz="3000" b="1" smtClean="0">
                <a:ea typeface="宋体" panose="02010600030101010101" pitchFamily="2" charset="-122"/>
              </a:rPr>
              <a:t>Z,    b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1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b="1" smtClean="0">
                <a:ea typeface="宋体" panose="02010600030101010101" pitchFamily="2" charset="-122"/>
              </a:rPr>
              <a:t>b</a:t>
            </a:r>
            <a:r>
              <a:rPr lang="en-US" altLang="zh-CN" sz="3000" b="1" baseline="-25000" smtClean="0">
                <a:ea typeface="宋体" panose="02010600030101010101" pitchFamily="2" charset="-122"/>
              </a:rPr>
              <a:t>2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 </a:t>
            </a:r>
            <a:r>
              <a:rPr lang="en-US" altLang="zh-CN" sz="3000" b="1" smtClean="0">
                <a:ea typeface="宋体" panose="02010600030101010101" pitchFamily="2" charset="-122"/>
              </a:rPr>
              <a:t>Z</a:t>
            </a:r>
          </a:p>
          <a:p>
            <a:r>
              <a:rPr lang="zh-CN" altLang="zh-CN" sz="3000" b="1" smtClean="0">
                <a:ea typeface="宋体" panose="02010600030101010101" pitchFamily="2" charset="-122"/>
              </a:rPr>
              <a:t>运算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zh-CN" altLang="zh-CN" sz="3000" b="1" smtClean="0">
                <a:ea typeface="宋体" panose="02010600030101010101" pitchFamily="2" charset="-122"/>
              </a:rPr>
              <a:t>满足结合律，</a:t>
            </a:r>
            <a:r>
              <a:rPr lang="zh-CN" altLang="en-US" sz="3000" b="1" smtClean="0">
                <a:ea typeface="宋体" panose="02010600030101010101" pitchFamily="2" charset="-122"/>
              </a:rPr>
              <a:t>由于整数乘法满足结合律</a:t>
            </a:r>
            <a:endParaRPr lang="en-US" altLang="zh-CN" sz="30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000" b="1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3000" b="1" smtClean="0">
                <a:ea typeface="宋体" panose="02010600030101010101" pitchFamily="2" charset="-122"/>
              </a:rPr>
              <a:t>所以</a:t>
            </a:r>
            <a:r>
              <a:rPr lang="en-US" altLang="zh-CN" sz="3000" b="1" smtClean="0">
                <a:ea typeface="宋体" panose="02010600030101010101" pitchFamily="2" charset="-122"/>
              </a:rPr>
              <a:t>(X, 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</a:t>
            </a:r>
            <a:r>
              <a:rPr lang="en-US" altLang="zh-CN" sz="3000" b="1" smtClean="0">
                <a:ea typeface="宋体" panose="02010600030101010101" pitchFamily="2" charset="-122"/>
              </a:rPr>
              <a:t>)</a:t>
            </a:r>
            <a:r>
              <a:rPr lang="zh-CN" altLang="zh-CN" sz="3000" b="1" smtClean="0">
                <a:ea typeface="宋体" panose="02010600030101010101" pitchFamily="2" charset="-122"/>
              </a:rPr>
              <a:t>是半群</a:t>
            </a:r>
            <a:r>
              <a:rPr lang="zh-CN" altLang="zh-CN" sz="3000" b="1" smtClean="0"/>
              <a:t>。</a:t>
            </a:r>
            <a:endParaRPr lang="en-US" altLang="zh-CN" sz="3000" b="1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zh-CN" sz="240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CAC17-990A-4ADA-A1EE-AA7300F0ED0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14968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836613"/>
            <a:ext cx="8582025" cy="52117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3000" b="1" dirty="0" smtClean="0">
                <a:solidFill>
                  <a:srgbClr val="0000FF"/>
                </a:solidFill>
                <a:ea typeface="宋体" pitchFamily="2" charset="-122"/>
              </a:rPr>
              <a:t>③</a:t>
            </a:r>
            <a:r>
              <a:rPr lang="zh-CN" altLang="zh-CN" sz="3000" b="1" dirty="0" smtClean="0">
                <a:ea typeface="宋体" pitchFamily="2" charset="-122"/>
              </a:rPr>
              <a:t>证明</a:t>
            </a:r>
            <a:r>
              <a:rPr lang="en-US" altLang="zh-CN" sz="3000" b="1" dirty="0" smtClean="0">
                <a:ea typeface="宋体" pitchFamily="2" charset="-122"/>
                <a:sym typeface="Symbol"/>
              </a:rPr>
              <a:t></a:t>
            </a:r>
            <a:r>
              <a:rPr lang="zh-CN" altLang="zh-CN" sz="3000" b="1" dirty="0" smtClean="0">
                <a:ea typeface="宋体" pitchFamily="2" charset="-122"/>
              </a:rPr>
              <a:t>对⊕有左右分配律。</a:t>
            </a:r>
            <a:endParaRPr lang="en-US" altLang="zh-CN" sz="3000" b="1" dirty="0" smtClean="0">
              <a:ea typeface="宋体" pitchFamily="2" charset="-122"/>
            </a:endParaRPr>
          </a:p>
          <a:p>
            <a:pPr marL="0" indent="85725"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itchFamily="2" charset="-122"/>
              </a:rPr>
              <a:t>左分配律：</a:t>
            </a:r>
            <a:endParaRPr lang="zh-CN" altLang="zh-CN" sz="3000" dirty="0" smtClean="0">
              <a:solidFill>
                <a:srgbClr val="0000FF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3000" b="1" dirty="0" smtClean="0">
                <a:latin typeface="宋体" pitchFamily="2" charset="-122"/>
                <a:ea typeface="宋体" pitchFamily="2" charset="-122"/>
              </a:rPr>
              <a:t>任取</a:t>
            </a:r>
            <a:r>
              <a:rPr lang="en-US" altLang="zh-CN" sz="3000" b="1" dirty="0" smtClean="0"/>
              <a:t>(a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/>
              <a:t>,b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/>
              <a:t>)</a:t>
            </a:r>
            <a:r>
              <a:rPr lang="zh-CN" altLang="zh-CN" sz="3000" b="1" dirty="0" smtClean="0"/>
              <a:t>，</a:t>
            </a:r>
            <a:r>
              <a:rPr lang="en-US" altLang="zh-CN" sz="3000" b="1" dirty="0" smtClean="0"/>
              <a:t>(a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,b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) </a:t>
            </a:r>
            <a:r>
              <a:rPr lang="zh-CN" altLang="zh-CN" sz="3000" b="1" dirty="0" smtClean="0"/>
              <a:t>，</a:t>
            </a:r>
            <a:r>
              <a:rPr lang="en-US" altLang="zh-CN" sz="3000" b="1" dirty="0" smtClean="0"/>
              <a:t>(a</a:t>
            </a:r>
            <a:r>
              <a:rPr lang="en-US" altLang="zh-CN" sz="3000" b="1" baseline="-25000" dirty="0" smtClean="0"/>
              <a:t>3</a:t>
            </a:r>
            <a:r>
              <a:rPr lang="en-US" altLang="zh-CN" sz="3000" b="1" dirty="0" smtClean="0"/>
              <a:t>,b</a:t>
            </a:r>
            <a:r>
              <a:rPr lang="en-US" altLang="zh-CN" sz="3000" b="1" baseline="-25000" dirty="0" smtClean="0"/>
              <a:t>3</a:t>
            </a:r>
            <a:r>
              <a:rPr lang="en-US" altLang="zh-CN" sz="3000" b="1" dirty="0" smtClean="0"/>
              <a:t>) </a:t>
            </a:r>
            <a:r>
              <a:rPr lang="en-US" altLang="zh-CN" sz="3000" b="1" dirty="0" smtClean="0">
                <a:sym typeface="Symbol"/>
              </a:rPr>
              <a:t></a:t>
            </a:r>
            <a:r>
              <a:rPr lang="en-US" altLang="zh-CN" sz="3000" b="1" dirty="0" smtClean="0"/>
              <a:t>X</a:t>
            </a:r>
            <a:r>
              <a:rPr lang="zh-CN" altLang="zh-CN" sz="3000" b="1" dirty="0" smtClean="0"/>
              <a:t>，</a:t>
            </a:r>
            <a:endParaRPr lang="en-US" altLang="zh-CN" sz="30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FF"/>
                </a:solidFill>
              </a:rPr>
              <a:t>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3000" b="1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((a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3000" b="1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 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))</a:t>
            </a:r>
            <a:r>
              <a:rPr lang="en-US" altLang="zh-CN" sz="3000" b="1" dirty="0" smtClean="0"/>
              <a:t>=</a:t>
            </a:r>
            <a:r>
              <a:rPr lang="en-US" altLang="zh-CN" sz="3000" b="1" dirty="0">
                <a:solidFill>
                  <a:srgbClr val="0000FF"/>
                </a:solidFill>
              </a:rPr>
              <a:t> </a:t>
            </a:r>
            <a:r>
              <a:rPr lang="en-US" altLang="zh-CN" sz="3000" b="1" dirty="0"/>
              <a:t>(a</a:t>
            </a:r>
            <a:r>
              <a:rPr lang="en-US" altLang="zh-CN" sz="3000" b="1" baseline="-25000" dirty="0"/>
              <a:t>1</a:t>
            </a:r>
            <a:r>
              <a:rPr lang="en-US" altLang="zh-CN" sz="3000" b="1" dirty="0"/>
              <a:t>,b</a:t>
            </a:r>
            <a:r>
              <a:rPr lang="en-US" altLang="zh-CN" sz="3000" b="1" baseline="-25000" dirty="0"/>
              <a:t>1</a:t>
            </a:r>
            <a:r>
              <a:rPr lang="en-US" altLang="zh-CN" sz="3000" b="1" dirty="0"/>
              <a:t>) </a:t>
            </a:r>
            <a:r>
              <a:rPr lang="en-US" altLang="zh-CN" sz="3000" b="1" dirty="0" smtClean="0">
                <a:sym typeface="Symbol"/>
              </a:rPr>
              <a:t>(</a:t>
            </a:r>
            <a:r>
              <a:rPr lang="en-US" altLang="zh-CN" sz="3000" b="1" dirty="0" smtClean="0"/>
              <a:t>a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+a</a:t>
            </a:r>
            <a:r>
              <a:rPr lang="en-US" altLang="zh-CN" sz="3000" b="1" baseline="-25000" dirty="0" smtClean="0"/>
              <a:t>3</a:t>
            </a:r>
            <a:r>
              <a:rPr lang="en-US" altLang="zh-CN" sz="3000" b="1" dirty="0" smtClean="0"/>
              <a:t>,</a:t>
            </a:r>
            <a:r>
              <a:rPr lang="en-US" altLang="zh-CN" sz="3000" b="1" dirty="0"/>
              <a:t> </a:t>
            </a:r>
            <a:r>
              <a:rPr lang="en-US" altLang="zh-CN" sz="3000" b="1" dirty="0" smtClean="0"/>
              <a:t>b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+</a:t>
            </a:r>
            <a:r>
              <a:rPr lang="en-US" altLang="zh-CN" sz="3000" b="1" dirty="0"/>
              <a:t>b</a:t>
            </a:r>
            <a:r>
              <a:rPr lang="en-US" altLang="zh-CN" sz="3000" b="1" baseline="-25000" dirty="0"/>
              <a:t>3</a:t>
            </a:r>
            <a:r>
              <a:rPr lang="en-US" altLang="zh-CN" sz="3000" b="1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/>
              <a:t>                                           (a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a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+a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a</a:t>
            </a:r>
            <a:r>
              <a:rPr lang="en-US" altLang="zh-CN" sz="3000" b="1" baseline="-25000" dirty="0" smtClean="0"/>
              <a:t>3</a:t>
            </a:r>
            <a:r>
              <a:rPr lang="en-US" altLang="zh-CN" sz="3000" b="1" dirty="0" smtClean="0"/>
              <a:t>,b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b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+b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b</a:t>
            </a:r>
            <a:r>
              <a:rPr lang="en-US" altLang="zh-CN" sz="3000" b="1" baseline="-25000" dirty="0" smtClean="0"/>
              <a:t>3</a:t>
            </a:r>
            <a:r>
              <a:rPr lang="en-US" altLang="zh-CN" sz="3000" b="1" dirty="0" smtClean="0"/>
              <a:t>)</a:t>
            </a:r>
            <a:endParaRPr lang="zh-CN" altLang="zh-CN" sz="30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FF"/>
                </a:solidFill>
              </a:rPr>
              <a:t>((a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3000" b="1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)) </a:t>
            </a:r>
            <a:r>
              <a:rPr lang="en-US" altLang="zh-CN" sz="3000" b="1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((a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 </a:t>
            </a:r>
            <a:r>
              <a:rPr lang="en-US" altLang="zh-CN" sz="3000" b="1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(a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,b</a:t>
            </a:r>
            <a:r>
              <a:rPr lang="en-US" altLang="zh-CN" sz="3000" b="1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CN" sz="3000" b="1" dirty="0" smtClean="0">
                <a:solidFill>
                  <a:srgbClr val="0000FF"/>
                </a:solidFill>
              </a:rPr>
              <a:t>))</a:t>
            </a:r>
            <a:r>
              <a:rPr lang="en-US" altLang="zh-CN" sz="3000" b="1" dirty="0" smtClean="0"/>
              <a:t>=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/>
              <a:t>                                          (a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a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+a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a</a:t>
            </a:r>
            <a:r>
              <a:rPr lang="en-US" altLang="zh-CN" sz="3000" b="1" baseline="-25000" dirty="0" smtClean="0"/>
              <a:t>3</a:t>
            </a:r>
            <a:r>
              <a:rPr lang="en-US" altLang="zh-CN" sz="3000" b="1" dirty="0" smtClean="0"/>
              <a:t>,b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b</a:t>
            </a:r>
            <a:r>
              <a:rPr lang="en-US" altLang="zh-CN" sz="3000" b="1" baseline="-25000" dirty="0" smtClean="0"/>
              <a:t>2</a:t>
            </a:r>
            <a:r>
              <a:rPr lang="en-US" altLang="zh-CN" sz="3000" b="1" dirty="0" smtClean="0"/>
              <a:t>+b</a:t>
            </a:r>
            <a:r>
              <a:rPr lang="en-US" altLang="zh-CN" sz="3000" b="1" baseline="-25000" dirty="0" smtClean="0"/>
              <a:t>1</a:t>
            </a:r>
            <a:r>
              <a:rPr lang="en-US" altLang="zh-CN" sz="3000" b="1" dirty="0" smtClean="0">
                <a:sym typeface="Symbol"/>
              </a:rPr>
              <a:t></a:t>
            </a:r>
            <a:r>
              <a:rPr lang="en-US" altLang="zh-CN" sz="3000" b="1" dirty="0" smtClean="0"/>
              <a:t>b</a:t>
            </a:r>
            <a:r>
              <a:rPr lang="en-US" altLang="zh-CN" sz="3000" b="1" baseline="-25000" dirty="0" smtClean="0"/>
              <a:t>3</a:t>
            </a:r>
            <a:r>
              <a:rPr lang="en-US" altLang="zh-CN" sz="3000" dirty="0" smtClean="0"/>
              <a:t>)</a:t>
            </a:r>
            <a:endParaRPr lang="zh-CN" altLang="zh-CN" sz="3000" dirty="0" smtClean="0"/>
          </a:p>
          <a:p>
            <a:pPr>
              <a:defRPr/>
            </a:pPr>
            <a:endParaRPr lang="zh-CN" altLang="en-US" sz="3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CAC17-990A-4ADA-A1EE-AA7300F0ED0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5643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539750" y="620713"/>
            <a:ext cx="8113713" cy="5545137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</a:rPr>
              <a:t>右分配律：</a:t>
            </a:r>
            <a:endParaRPr lang="en-US" altLang="zh-CN" sz="2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>
                <a:ea typeface="宋体" pitchFamily="2" charset="-122"/>
              </a:rPr>
              <a:t>根据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</a:t>
            </a:r>
            <a:r>
              <a:rPr lang="zh-CN" altLang="zh-CN" sz="2800" b="1" dirty="0" smtClean="0">
                <a:ea typeface="宋体" pitchFamily="2" charset="-122"/>
              </a:rPr>
              <a:t>和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</a:t>
            </a:r>
            <a:r>
              <a:rPr lang="zh-CN" altLang="zh-CN" sz="2800" b="1" dirty="0" smtClean="0">
                <a:ea typeface="宋体" pitchFamily="2" charset="-122"/>
              </a:rPr>
              <a:t>满足交换律</a:t>
            </a:r>
            <a:r>
              <a:rPr lang="zh-CN" altLang="en-US" sz="2800" b="1" dirty="0" smtClean="0">
                <a:ea typeface="宋体" pitchFamily="2" charset="-122"/>
              </a:rPr>
              <a:t>，可得</a:t>
            </a:r>
            <a:endParaRPr lang="en-US" altLang="zh-CN" sz="2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((a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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 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))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 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 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=(a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 smtClean="0">
                <a:ea typeface="宋体" pitchFamily="2" charset="-122"/>
              </a:rPr>
              <a:t>+a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 smtClean="0">
                <a:ea typeface="宋体" pitchFamily="2" charset="-122"/>
              </a:rPr>
              <a:t>, 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 smtClean="0">
                <a:ea typeface="宋体" pitchFamily="2" charset="-122"/>
              </a:rPr>
              <a:t>+b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</a:t>
            </a:r>
            <a:r>
              <a:rPr lang="en-US" altLang="zh-CN" sz="2800" b="1" dirty="0" smtClean="0">
                <a:ea typeface="宋体" pitchFamily="2" charset="-122"/>
              </a:rPr>
              <a:t> (a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)=(a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+a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 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+b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ea typeface="宋体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( 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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 )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 (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3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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(a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=(a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 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)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(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1,</a:t>
            </a:r>
            <a:r>
              <a:rPr lang="en-US" altLang="zh-CN" sz="2800" b="1" dirty="0" smtClean="0">
                <a:ea typeface="宋体" pitchFamily="2" charset="-122"/>
              </a:rPr>
              <a:t> b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= (a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+a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 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+b</a:t>
            </a:r>
            <a:r>
              <a:rPr lang="en-US" altLang="zh-CN" sz="2800" b="1" baseline="-25000" dirty="0" smtClean="0">
                <a:ea typeface="宋体" pitchFamily="2" charset="-122"/>
              </a:rPr>
              <a:t>3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 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  <a:endParaRPr lang="zh-CN" altLang="zh-CN" sz="28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b="1" dirty="0" smtClean="0">
                <a:ea typeface="宋体" pitchFamily="2" charset="-122"/>
              </a:rPr>
              <a:t>故</a:t>
            </a:r>
            <a:r>
              <a:rPr lang="en-US" altLang="zh-CN" sz="2800" b="1" dirty="0" smtClean="0">
                <a:ea typeface="宋体" pitchFamily="2" charset="-122"/>
              </a:rPr>
              <a:t>(X</a:t>
            </a:r>
            <a:r>
              <a:rPr lang="zh-CN" altLang="zh-CN" sz="2800" b="1" dirty="0" smtClean="0">
                <a:ea typeface="宋体" pitchFamily="2" charset="-122"/>
              </a:rPr>
              <a:t>，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</a:t>
            </a:r>
            <a:r>
              <a:rPr lang="zh-CN" altLang="zh-CN" sz="2800" b="1" dirty="0" smtClean="0">
                <a:ea typeface="宋体" pitchFamily="2" charset="-122"/>
              </a:rPr>
              <a:t>，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</a:t>
            </a:r>
            <a:r>
              <a:rPr lang="en-US" altLang="zh-CN" sz="2800" b="1" dirty="0" smtClean="0">
                <a:ea typeface="宋体" pitchFamily="2" charset="-122"/>
              </a:rPr>
              <a:t>)</a:t>
            </a:r>
            <a:r>
              <a:rPr lang="zh-CN" altLang="zh-CN" sz="2800" b="1" dirty="0" smtClean="0">
                <a:ea typeface="宋体" pitchFamily="2" charset="-122"/>
              </a:rPr>
              <a:t>是环。</a:t>
            </a:r>
            <a:endParaRPr lang="zh-CN" altLang="en-US" sz="2800" b="1" dirty="0" smtClean="0"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4CAC17-990A-4ADA-A1EE-AA7300F0ED0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781318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320CDD-0310-B944-A929-EAEDCC3F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301038" cy="4572000"/>
          </a:xfrm>
        </p:spPr>
        <p:txBody>
          <a:bodyPr/>
          <a:lstStyle/>
          <a:p>
            <a:pPr marL="427038" indent="-427038" eaLnBrk="1" hangingPunct="1">
              <a:buNone/>
            </a:pPr>
            <a:r>
              <a:rPr lang="zh-CN" altLang="en-US" sz="2800" b="1" dirty="0"/>
              <a:t> 不满足结合律，</a:t>
            </a:r>
            <a:endParaRPr lang="en-US" altLang="zh-CN" sz="2800" b="1" dirty="0"/>
          </a:p>
          <a:p>
            <a:pPr marL="427038" indent="-427038" eaLnBrk="1" hangingPunct="1">
              <a:buNone/>
            </a:pPr>
            <a:r>
              <a:rPr lang="zh-CN" altLang="en-US" sz="2800" b="1" dirty="0"/>
              <a:t>    反例</a:t>
            </a:r>
            <a:r>
              <a:rPr lang="en-US" altLang="zh-CN" sz="2800" b="1" dirty="0">
                <a:sym typeface="Wingdings" pitchFamily="2" charset="2"/>
              </a:rPr>
              <a:t>:(2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3)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5=(2</a:t>
            </a:r>
            <a:r>
              <a:rPr lang="en-US" altLang="zh-CN" sz="2800" b="1" dirty="0"/>
              <a:t>×3+2-3)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5=5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5=25;</a:t>
            </a:r>
          </a:p>
          <a:p>
            <a:pPr marL="427038" indent="-427038" eaLnBrk="1" hangingPunct="1">
              <a:buNone/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(3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5)=2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(3×5+3-5)=2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13=15;</a:t>
            </a:r>
          </a:p>
          <a:p>
            <a:pPr marL="427038" indent="-427038" eaLnBrk="1" hangingPunct="1">
              <a:buNone/>
            </a:pPr>
            <a:r>
              <a:rPr lang="zh-CN" altLang="en-US" sz="2800" b="1" dirty="0">
                <a:sym typeface="Wingdings" pitchFamily="2" charset="2"/>
              </a:rPr>
              <a:t>           </a:t>
            </a:r>
            <a:endParaRPr lang="en-US" altLang="zh-CN" sz="2800" b="1" dirty="0">
              <a:sym typeface="Wingdings" pitchFamily="2" charset="2"/>
            </a:endParaRPr>
          </a:p>
          <a:p>
            <a:pPr marL="427038" indent="-427038" eaLnBrk="1" hangingPunct="1">
              <a:buNone/>
            </a:pPr>
            <a:r>
              <a:rPr lang="zh-CN" altLang="en-US" sz="2800" b="1" dirty="0">
                <a:sym typeface="Wingdings" pitchFamily="2" charset="2"/>
              </a:rPr>
              <a:t>              </a:t>
            </a:r>
            <a:r>
              <a:rPr lang="en-US" altLang="zh-CN" sz="2800" b="1" dirty="0">
                <a:sym typeface="Wingdings" pitchFamily="2" charset="2"/>
              </a:rPr>
              <a:t>(2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3)</a:t>
            </a:r>
            <a:r>
              <a:rPr lang="zh-CN" altLang="en-US" sz="2800" b="1" dirty="0">
                <a:sym typeface="Wingdings" pitchFamily="2" charset="2"/>
              </a:rPr>
              <a:t>*</a:t>
            </a:r>
            <a:r>
              <a:rPr lang="en-US" altLang="zh-CN" sz="2800" b="1" dirty="0">
                <a:sym typeface="Wingdings" pitchFamily="2" charset="2"/>
              </a:rPr>
              <a:t>5≠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(3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5)</a:t>
            </a:r>
            <a:endParaRPr kumimoji="1" lang="zh-CN" altLang="en-US" sz="2800" b="1" dirty="0"/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19336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第一次作业：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305745"/>
      </p:ext>
    </p:extLst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247600-0E6A-834E-BF7D-2208DEED9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43000"/>
            <a:ext cx="8640960" cy="4572000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zh-CN" altLang="en-US" sz="3000" b="1" dirty="0" smtClean="0">
                <a:solidFill>
                  <a:srgbClr val="0000FF"/>
                </a:solidFill>
                <a:ea typeface="宋体" pitchFamily="2" charset="-122"/>
              </a:rPr>
              <a:t>④ </a:t>
            </a:r>
            <a:r>
              <a:rPr lang="en-US" altLang="zh-CN" sz="3000" b="1" dirty="0" smtClean="0">
                <a:solidFill>
                  <a:srgbClr val="0000FF"/>
                </a:solidFill>
                <a:ea typeface="宋体" pitchFamily="2" charset="-122"/>
              </a:rPr>
              <a:t>R</a:t>
            </a:r>
            <a:r>
              <a:rPr lang="zh-CN" altLang="en-US" sz="3000" b="1" dirty="0" smtClean="0">
                <a:solidFill>
                  <a:srgbClr val="0000FF"/>
                </a:solidFill>
                <a:ea typeface="宋体" pitchFamily="2" charset="-122"/>
              </a:rPr>
              <a:t>的零因子如下：</a:t>
            </a:r>
            <a:endParaRPr lang="en-US" altLang="zh-CN" sz="2800" dirty="0" smtClean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Symbol" pitchFamily="2" charset="2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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单位元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(0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0)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对于任意元素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(a,0)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(0,b) 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X(a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0)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(a,0) 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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 (0,b)=(0,0)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，所以所有</a:t>
            </a:r>
            <a:r>
              <a:rPr lang="zh-CN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(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a, 0)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(0, b) 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0)</a:t>
            </a:r>
            <a:r>
              <a:rPr lang="zh-CN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都是该环的零因子。</a:t>
            </a:r>
          </a:p>
          <a:p>
            <a:pPr marL="0" indent="0">
              <a:buNone/>
            </a:pPr>
            <a:endParaRPr kumimoji="1" lang="zh-CN" altLang="en-US" sz="30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181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内容占位符 2">
            <a:extLst>
              <a:ext uri="{FF2B5EF4-FFF2-40B4-BE49-F238E27FC236}">
                <a16:creationId xmlns="" xmlns:a16="http://schemas.microsoft.com/office/drawing/2014/main" id="{A0E06CC0-2CEB-0D49-A7D9-4CDF224E12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196752"/>
            <a:ext cx="8186489" cy="518318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为有理数，其上利用数的加、乘、减定义一个运算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如下：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a*b=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a+b-ab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1) (Q, *)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是半群吗？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2) 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求单位元。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3) Q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中元素有逆元吗？如果有，请给出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514350" indent="-514350" eaLnBrk="1" hangingPunct="1">
              <a:spcBef>
                <a:spcPts val="1200"/>
              </a:spcBef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先验证集合非空，因为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1∈Q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，所以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非空。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514350" indent="-514350" eaLnBrk="1" hangingPunct="1">
              <a:spcBef>
                <a:spcPts val="1200"/>
              </a:spcBef>
              <a:buFont typeface="+mj-ea"/>
              <a:buAutoNum type="circleNumDbPlai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再验证封闭性，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b ∈Q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a+b-ab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∈Q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，所以运算时封闭的。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19336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第一次作业：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3421742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A885DF-B579-8344-8C99-C88A2DBD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340768"/>
            <a:ext cx="8301038" cy="4572000"/>
          </a:xfrm>
        </p:spPr>
        <p:txBody>
          <a:bodyPr/>
          <a:lstStyle/>
          <a:p>
            <a:pPr>
              <a:buClrTx/>
              <a:buSzTx/>
              <a:buFont typeface="楷体_GB2312" panose="02010609030101010101" pitchFamily="49" charset="-122"/>
              <a:buAutoNum type="circleNumDbPlain" startAt="3"/>
            </a:pP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最后验证结合律</a:t>
            </a:r>
            <a:endParaRPr lang="en-US" altLang="zh-CN" sz="2800" b="1" dirty="0">
              <a:solidFill>
                <a:srgbClr val="0432FF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y)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z=(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x+y-xy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z=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x+y-xy+z-z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x+y-xy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x+y+z-xy-xz-yz+xyz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(y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z)=x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y+z-yz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)=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x+y+z-yz-x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y+z-yz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x+y+z-xy-xz-yz+xyz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综上所述，（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，*）是半群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endParaRPr kumimoji="1" lang="zh-CN" altLang="en-US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19336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第一次作业：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0207835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2244C92-6C4D-0E44-A93E-E9838A9F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4"/>
            <a:ext cx="8301038" cy="5400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2. (2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假设单位元为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，则任取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，都有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a=a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∴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a+e-ae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=a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(1-a)e=0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∴e=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所以</a:t>
            </a:r>
            <a:r>
              <a:rPr lang="zh-CN" altLang="en-US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单位元为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0</a:t>
            </a:r>
          </a:p>
          <a:p>
            <a:pPr marL="0" indent="0"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(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任取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a∈Q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，假设其逆元为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，则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a*b=b*a=0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a+b-ab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；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∴b(a-1)=a</a:t>
            </a: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当</a:t>
            </a:r>
            <a:r>
              <a:rPr lang="e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不为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时，逆元为：</a:t>
            </a:r>
            <a:r>
              <a:rPr lang="e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a/(a-1)</a:t>
            </a:r>
            <a:r>
              <a:rPr lang="zh-CN" altLang="e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   当</a:t>
            </a:r>
            <a:r>
              <a:rPr lang="e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等于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时，没逆元。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19336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第一次作业：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78275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>
            <a:extLst>
              <a:ext uri="{FF2B5EF4-FFF2-40B4-BE49-F238E27FC236}">
                <a16:creationId xmlns="" xmlns:a16="http://schemas.microsoft.com/office/drawing/2014/main" id="{5B0C0738-26F5-A847-99C1-7ED1228A7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301037" cy="57600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为整数集，定义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a*b=a+b-2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上的加、减运算，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a, b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是任意整数，证明：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(Z, *)</a:t>
            </a:r>
            <a:r>
              <a:rPr lang="zh-CN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是一个群。</a:t>
            </a:r>
          </a:p>
          <a:p>
            <a:pPr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证明：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(1)Z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非空，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任意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b=a+b-2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，封闭；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∈Z,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(a*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b)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c=a+b-2+c-2=a+b+c-4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c)=a+(b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c)-2=a+(b+c-2)-2=a+b+c-4  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结合律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有左壹，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：对任意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a=2+a-2=a  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有左逆，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4-a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∈Z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对任意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(4-a)*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a=(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4-a)+a-2=2        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因此，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Z,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是一个群</a:t>
            </a:r>
            <a:endParaRPr lang="en-US" altLang="zh-CN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="" xmlns:a16="http://schemas.microsoft.com/office/drawing/2014/main" id="{88749FC5-E123-B945-9EFC-27734BCD2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19336"/>
          </a:xfrm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第一次作业：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第二次作业：</a:t>
            </a:r>
          </a:p>
        </p:txBody>
      </p:sp>
      <p:sp>
        <p:nvSpPr>
          <p:cNvPr id="106498" name="内容占位符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268413"/>
            <a:ext cx="8582025" cy="5113337"/>
          </a:xfrm>
        </p:spPr>
        <p:txBody>
          <a:bodyPr/>
          <a:lstStyle/>
          <a:p>
            <a:pPr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、设                                      ，                                   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请用轮换的形式表示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3000" b="1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l-GR" altLang="zh-CN" sz="3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στ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，结果分别用轮换和对换表示出来；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指出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zh-CN" altLang="el-GR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奇偶性</a:t>
            </a: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zh-CN" altLang="en-US" sz="30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0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(1)</a:t>
            </a:r>
            <a:r>
              <a:rPr lang="zh-CN" altLang="en-US" sz="3200" b="1" dirty="0" smtClean="0">
                <a:ea typeface="KaiTi" panose="02010609060101010101" pitchFamily="49" charset="-122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l-GR" altLang="zh-CN" sz="3200" b="1" dirty="0" smtClean="0">
                <a:solidFill>
                  <a:srgbClr val="0432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=(153)(46)</a:t>
            </a:r>
            <a:r>
              <a:rPr lang="zh-CN" altLang="en-US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l-GR" altLang="zh-CN" sz="3200" b="1" dirty="0" smtClean="0">
                <a:solidFill>
                  <a:srgbClr val="0432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=(243)(56)</a:t>
            </a:r>
          </a:p>
          <a:p>
            <a:pPr>
              <a:buClrTx/>
              <a:buFontTx/>
              <a:buNone/>
              <a:defRPr/>
            </a:pP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el-GR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 τ</a:t>
            </a:r>
            <a:r>
              <a:rPr lang="en-US" altLang="zh-CN" sz="3200" b="1" baseline="30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=(423)(56)</a:t>
            </a:r>
          </a:p>
          <a:p>
            <a:pPr>
              <a:buClrTx/>
              <a:buFontTx/>
              <a:buNone/>
              <a:defRPr/>
            </a:pPr>
            <a:r>
              <a:rPr lang="el-GR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3200" b="1" baseline="30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l-GR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στ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=(423)(56)(153)(46)(243)(56)</a:t>
            </a:r>
          </a:p>
          <a:p>
            <a:pPr>
              <a:buClrTx/>
              <a:buFontTx/>
              <a:buNone/>
              <a:defRPr/>
            </a:pPr>
            <a:r>
              <a:rPr lang="zh-CN" altLang="en-US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=(164)(25)=</a:t>
            </a:r>
            <a:r>
              <a:rPr lang="en-US" altLang="zh-CN" sz="3200" b="1" dirty="0" smtClean="0">
                <a:solidFill>
                  <a:srgbClr val="0432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(14)(16)</a:t>
            </a:r>
            <a:r>
              <a:rPr lang="en-US" altLang="zh-CN" sz="3200" b="1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(25)</a:t>
            </a:r>
          </a:p>
          <a:p>
            <a:pPr>
              <a:buClrTx/>
              <a:buFontTx/>
              <a:buNone/>
              <a:defRPr/>
            </a:pPr>
            <a:endParaRPr lang="en-US" altLang="zh-CN" sz="32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endParaRPr lang="en-US" altLang="zh-CN" sz="3200" b="1" dirty="0" smtClean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zh-CN" sz="3000" b="1" dirty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zh-CN" altLang="en-US" b="1" dirty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806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47775"/>
            <a:ext cx="32734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96988"/>
            <a:ext cx="30670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F4DC2-1ED3-4470-A9C6-BCB0063AB143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82736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第二次作业：</a:t>
            </a:r>
          </a:p>
        </p:txBody>
      </p:sp>
      <p:sp>
        <p:nvSpPr>
          <p:cNvPr id="89091" name="内容占位符 2"/>
          <p:cNvSpPr>
            <a:spLocks noGrp="1" noChangeArrowheads="1"/>
          </p:cNvSpPr>
          <p:nvPr>
            <p:ph idx="1"/>
          </p:nvPr>
        </p:nvSpPr>
        <p:spPr>
          <a:xfrm>
            <a:off x="561975" y="1125538"/>
            <a:ext cx="8582025" cy="51117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baseline="-2500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中，设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σ=(1 4 2 3)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，求：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(1) σ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的周期是多少？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ea typeface="KaiTi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生成的循环子群。</a:t>
            </a:r>
            <a:endParaRPr lang="en-US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σ=(1 4 2 3),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3200" b="1" baseline="30000" smtClean="0"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=(1 4 2 3) (1 4 2 3)=(12)(34)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3200" b="1" baseline="30000" smtClean="0"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=σ</a:t>
            </a:r>
            <a:r>
              <a:rPr lang="en-US" altLang="zh-CN" sz="3200" b="1" baseline="30000" smtClean="0"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·σ=(1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2)(3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4)(1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3)=(1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4),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en-US" altLang="zh-CN" sz="3200" b="1" baseline="30000" smtClean="0"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=σ</a:t>
            </a:r>
            <a:r>
              <a:rPr lang="en-US" altLang="zh-CN" sz="3200" b="1" baseline="30000" smtClean="0"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·σ=</a:t>
            </a:r>
            <a:r>
              <a:rPr lang="en-US" altLang="zh-CN" sz="3200" b="1" smtClean="0">
                <a:solidFill>
                  <a:srgbClr val="0000FF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(1)(2)(3)(4)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=I, 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n=4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(2) {I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(1 4 2 3)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(1 2)(3 4)</a:t>
            </a:r>
            <a:r>
              <a:rPr lang="zh-CN" altLang="en-US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ea typeface="KaiTi" panose="02010609060101010101" pitchFamily="49" charset="-122"/>
                <a:cs typeface="Times New Roman" panose="02020603050405020304" pitchFamily="18" charset="0"/>
              </a:rPr>
              <a:t>(1 3 2 4)}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0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3000" b="1" smtClean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b="1" smtClean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E6D5AE-637B-4E7D-A0E3-A5501EE97A17}" type="slidenum">
              <a:rPr lang="en-US" altLang="ko-KR" sz="1400" smtClean="0">
                <a:solidFill>
                  <a:srgbClr val="000000"/>
                </a:solidFill>
                <a:latin typeface="-윤명조140" panose="020B0604020202020204" charset="-127"/>
                <a:ea typeface="-윤명조140" panose="020B0604020202020204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smtClean="0">
              <a:solidFill>
                <a:srgbClr val="000000"/>
              </a:solidFill>
              <a:latin typeface="-윤명조140" panose="020B0604020202020204" charset="-127"/>
              <a:ea typeface="-윤명조140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04876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F88166C-2F14-6E43-9C22-7B5CA64D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7632848" cy="5040560"/>
          </a:xfrm>
        </p:spPr>
        <p:txBody>
          <a:bodyPr/>
          <a:lstStyle/>
          <a:p>
            <a:pPr>
              <a:buClrTx/>
              <a:buSzTx/>
              <a:buFontTx/>
              <a:buNone/>
            </a:pP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指出</a:t>
            </a:r>
            <a:r>
              <a:rPr lang="el-GR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zh-CN" altLang="el-GR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奇偶性</a:t>
            </a:r>
            <a:endParaRPr lang="en-US" altLang="zh-CN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l-GR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=(153)(46)=(153)(46)(2) 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l-GR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=(324)(56)=(324)(56)(1),</a:t>
            </a:r>
          </a:p>
          <a:p>
            <a:pPr>
              <a:buClrTx/>
              <a:buSzTx/>
              <a:buFontTx/>
              <a:buNone/>
            </a:pPr>
            <a:endParaRPr lang="en-US" altLang="zh-CN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lang="en-US" altLang="zh-CN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endParaRPr lang="en-US" altLang="zh-CN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el-GR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n-k=6-3=3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a typeface="宋体" panose="0201060003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k=6-3=3</a:t>
            </a:r>
          </a:p>
          <a:p>
            <a:pPr>
              <a:buClrTx/>
              <a:buSzTx/>
              <a:buFontTx/>
              <a:buNone/>
            </a:pPr>
            <a:r>
              <a:rPr lang="el-GR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l-GR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zh-CN" altLang="el-GR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均为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奇置换。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2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="" xmlns:a16="http://schemas.microsoft.com/office/drawing/2014/main" id="{3E269D50-D009-F44D-B17C-611206A37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76" y="3284984"/>
            <a:ext cx="2900709" cy="124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第二次作业：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95C2E-1553-4143-805C-213D9C230BA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727044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B075">
  <a:themeElements>
    <a:clrScheme name="B075 9">
      <a:dk1>
        <a:srgbClr val="000000"/>
      </a:dk1>
      <a:lt1>
        <a:srgbClr val="FFFFFF"/>
      </a:lt1>
      <a:dk2>
        <a:srgbClr val="800000"/>
      </a:dk2>
      <a:lt2>
        <a:srgbClr val="666633"/>
      </a:lt2>
      <a:accent1>
        <a:srgbClr val="339933"/>
      </a:accent1>
      <a:accent2>
        <a:srgbClr val="800000"/>
      </a:accent2>
      <a:accent3>
        <a:srgbClr val="FFFFFF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B075">
      <a:majorFont>
        <a:latin typeface="华文中宋"/>
        <a:ea typeface="华文中宋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8">
        <a:dk1>
          <a:srgbClr val="000000"/>
        </a:dk1>
        <a:lt1>
          <a:srgbClr val="FFFFFF"/>
        </a:lt1>
        <a:dk2>
          <a:srgbClr val="0000CC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9">
        <a:dk1>
          <a:srgbClr val="000000"/>
        </a:dk1>
        <a:lt1>
          <a:srgbClr val="FFFFFF"/>
        </a:lt1>
        <a:dk2>
          <a:srgbClr val="800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1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2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3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C:\coolpt\TempSlide\B075.POT</Template>
  <TotalTime>14551</TotalTime>
  <Words>2113</Words>
  <Application>Microsoft Office PowerPoint</Application>
  <PresentationFormat>全屏显示(4:3)</PresentationFormat>
  <Paragraphs>249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Wingdings</vt:lpstr>
      <vt:lpstr>华文中宋</vt:lpstr>
      <vt:lpstr>楷体</vt:lpstr>
      <vt:lpstr>Calibri</vt:lpstr>
      <vt:lpstr>Times New Roman</vt:lpstr>
      <vt:lpstr>宋体</vt:lpstr>
      <vt:lpstr>KaiTi</vt:lpstr>
      <vt:lpstr>Symbol</vt:lpstr>
      <vt:lpstr>Malgun Gothic</vt:lpstr>
      <vt:lpstr>-윤명조140</vt:lpstr>
      <vt:lpstr>楷体_GB2312</vt:lpstr>
      <vt:lpstr>等线</vt:lpstr>
      <vt:lpstr>B075</vt:lpstr>
      <vt:lpstr>5_B075</vt:lpstr>
      <vt:lpstr>6_B075</vt:lpstr>
      <vt:lpstr>4_B075</vt:lpstr>
      <vt:lpstr>10_B075</vt:lpstr>
      <vt:lpstr>31_B075</vt:lpstr>
      <vt:lpstr>32_B075</vt:lpstr>
      <vt:lpstr>33_B075</vt:lpstr>
      <vt:lpstr>第一次作业：</vt:lpstr>
      <vt:lpstr>第一次作业：</vt:lpstr>
      <vt:lpstr>第一次作业：</vt:lpstr>
      <vt:lpstr>第一次作业：</vt:lpstr>
      <vt:lpstr>第一次作业：</vt:lpstr>
      <vt:lpstr>第一次作业：</vt:lpstr>
      <vt:lpstr>第二次作业：</vt:lpstr>
      <vt:lpstr>第二次作业：</vt:lpstr>
      <vt:lpstr>第二次作业：</vt:lpstr>
      <vt:lpstr>第三次作 业：</vt:lpstr>
      <vt:lpstr>第三次作 业：</vt:lpstr>
      <vt:lpstr>第三次作 业：</vt:lpstr>
      <vt:lpstr>第四次作业</vt:lpstr>
      <vt:lpstr>第四次作业</vt:lpstr>
      <vt:lpstr>第五次作业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정윤주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정윤주</dc:creator>
  <cp:lastModifiedBy>Windows 用户</cp:lastModifiedBy>
  <cp:revision>800</cp:revision>
  <dcterms:created xsi:type="dcterms:W3CDTF">2001-07-18T23:57:34Z</dcterms:created>
  <dcterms:modified xsi:type="dcterms:W3CDTF">2022-10-29T09:17:53Z</dcterms:modified>
</cp:coreProperties>
</file>