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52" r:id="rId1"/>
  </p:sldMasterIdLst>
  <p:notesMasterIdLst>
    <p:notesMasterId r:id="rId11"/>
  </p:notesMasterIdLst>
  <p:handoutMasterIdLst>
    <p:handoutMasterId r:id="rId12"/>
  </p:handoutMasterIdLst>
  <p:sldIdLst>
    <p:sldId id="464" r:id="rId2"/>
    <p:sldId id="466" r:id="rId3"/>
    <p:sldId id="465" r:id="rId4"/>
    <p:sldId id="467" r:id="rId5"/>
    <p:sldId id="468" r:id="rId6"/>
    <p:sldId id="435" r:id="rId7"/>
    <p:sldId id="469" r:id="rId8"/>
    <p:sldId id="470" r:id="rId9"/>
    <p:sldId id="471" r:id="rId10"/>
  </p:sldIdLst>
  <p:sldSz cx="9144000" cy="6858000" type="screen4x3"/>
  <p:notesSz cx="6858000" cy="9144000"/>
  <p:embeddedFontLst>
    <p:embeddedFont>
      <p:font typeface="Malgun Gothic" panose="020B0503020000020004" pitchFamily="34" charset="-127"/>
      <p:regular r:id="rId13"/>
      <p:bold r:id="rId14"/>
    </p:embeddedFont>
    <p:embeddedFont>
      <p:font typeface="楷体_GB2312" panose="02010600030101010101" charset="-122"/>
      <p:regular r:id="rId15"/>
    </p:embeddedFont>
    <p:embeddedFont>
      <p:font typeface="-윤명조140" panose="020B0604020202020204" charset="-127"/>
      <p:regular r:id="rId16"/>
    </p:embeddedFont>
    <p:embeddedFont>
      <p:font typeface="华文中宋" panose="02010600040101010101" pitchFamily="2" charset="-122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KaiTi" panose="02010609060101010101" pitchFamily="49" charset="-122"/>
      <p:regular r:id="rId22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596" autoAdjust="0"/>
    <p:restoredTop sz="82514" autoAdjust="0"/>
  </p:normalViewPr>
  <p:slideViewPr>
    <p:cSldViewPr>
      <p:cViewPr varScale="1">
        <p:scale>
          <a:sx n="63" d="100"/>
          <a:sy n="63" d="100"/>
        </p:scale>
        <p:origin x="62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BE9681FB-26C8-9E41-A628-2378EB005B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E5551D8-9317-BE44-ADFE-D43A9C42B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E7CA8A68-BE69-B646-A3D7-8311BAADFC91}" type="datetimeFigureOut">
              <a:rPr lang="zh-CN" altLang="en-US"/>
              <a:pPr>
                <a:defRPr/>
              </a:pPr>
              <a:t>2022/9/27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6C1788C-A8D6-9040-8B3D-A8D98758E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EEB1622-DECC-7341-B5F8-AC03A0B5BE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E0ACF3B1-F51E-2948-B292-CB8A2FA877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EEF45E6-3AB4-FB4F-9D62-878BB548CE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0DA920A-AAF4-D544-B7C4-FB03BE3C2F2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169B0EB-FED5-F342-8E56-CD94A3635ADE}" type="datetimeFigureOut">
              <a:rPr lang="zh-CN" altLang="en-US"/>
              <a:pPr>
                <a:defRPr/>
              </a:pPr>
              <a:t>2022/9/27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FC33789B-8346-804B-A92B-6499D98C9B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B9CFCBE8-4C4B-AE44-B906-C23608CE3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6FD6330-8891-9D45-9087-6E65136C15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A5E861C-8B88-5048-9210-9073A308A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F14D2433-128D-984E-B31B-A5C5F89DD8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244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>
            <a:extLst>
              <a:ext uri="{FF2B5EF4-FFF2-40B4-BE49-F238E27FC236}">
                <a16:creationId xmlns:a16="http://schemas.microsoft.com/office/drawing/2014/main" xmlns="" id="{BFF51292-7C24-D344-A4D0-1FE9E07948F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>
            <a:extLst>
              <a:ext uri="{FF2B5EF4-FFF2-40B4-BE49-F238E27FC236}">
                <a16:creationId xmlns:a16="http://schemas.microsoft.com/office/drawing/2014/main" xmlns="" id="{04AFC66E-7D21-114F-9380-465086641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xmlns="" id="{79B67D75-F41B-8F4F-9765-0DFBBAB5F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F62D7B1F-D4AA-2F49-BF96-694B528ACF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A7E537E3-3412-B64F-B6D7-CE6B277F31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DF0DD2E5-F0F1-C248-9F90-97C592EEF3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2222B4-71DC-D847-96A7-82CA85A5F1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167895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4C0E41E7-3CAB-374F-8EA6-B94F27F525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ACC922BD-2676-9E40-8E27-FAF8DC1CC8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DF44C551-E355-2E42-B925-9B7F132149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5E67E-F0CE-8445-B07A-DBFC87C607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918220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41587563-F1E2-DC49-9B68-9CCD164DAC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F5EBEE4A-C95F-D346-BCA2-02D9F72AA1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57DA1A34-AC98-5245-B374-78632FB6DF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85EBE-D0B4-7248-84DC-D6B47DBB0E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9740660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71A58E5-7A7C-824E-8A9D-6326C7B769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3C633A28-36D2-6A4D-A7DC-8D18A3B1EF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04C7E778-B760-1F40-9925-E41F6FE76E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36350-9573-204C-99A7-C25B379F71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4891027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692AC690-E252-7742-B562-90E181BDC4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B9F66F4-D328-BD41-9D06-7A591CF9E1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618B16D7-96E1-0D42-AA5F-8650ADF7C0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95C2E-1553-4143-805C-213D9C230B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225046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8241E169-6127-DD4E-91C6-0716B6EBA5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599E1C6E-2E00-D44D-AD71-D20F13900E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10B7BB93-7479-DE40-B4B3-01731F124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32A54-00EA-0943-832E-E5CEB72C25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1632814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CBA4CAB-5601-B648-96E8-2D06B5D485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5923146-2503-A84C-9A6E-1ECCBF3F54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02699BA-3DA2-1F46-84D9-71257F5468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711A7-28EE-D743-9BDD-A3807CD5E5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7766817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DA187415-FCC2-D448-86C3-3A4EEE909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00E71A0B-B197-DC4C-A8D0-5E44DE7131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157B795B-B6F5-564B-823F-F686F19336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41253-C171-3047-93EB-BC998BD0D1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8672009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F8BC7412-783A-AA43-A10E-1CFDD28827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0E421AFD-C5A2-664F-B407-A6810F22E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90202017-D2EB-B245-9BC1-4415FC6283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60F07-F225-9045-A89D-E61C097800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3011687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C948E136-7C4F-094A-8063-BE89A8FB2F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602F769C-CB33-3F4C-901C-EDC648B313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F83918C7-E3D8-9744-A7B9-12B8C8B013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5839-2295-4940-91FA-EC8B87A1F7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9540120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0448EB2-F429-C84E-94FB-510572782B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B5CBA13-C85F-C548-A4AB-33214DA19D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5FB315FB-F853-3044-811F-40063BA44D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EB9A2-CD53-FF4F-8EBC-FA7290EB06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683802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9E22BE9-D098-6144-B97F-F2921C2F39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5125078D-00EF-3445-8DE7-C4F719D8E7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1DE6C96-978B-574D-A2C2-D2311BC630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192D5-30BF-5E46-AFE6-E2804E950F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3186209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과학(일러)1-3">
            <a:extLst>
              <a:ext uri="{FF2B5EF4-FFF2-40B4-BE49-F238E27FC236}">
                <a16:creationId xmlns:a16="http://schemas.microsoft.com/office/drawing/2014/main" xmlns="" id="{61709F8B-2E42-6540-A600-32A170299C57}"/>
              </a:ext>
            </a:extLst>
          </p:cNvPr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37C47529-77B9-5543-AE97-C44822DA4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8E048A4D-61B8-C144-A8B5-ED81CABAD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02085" name="Rectangle 5">
            <a:extLst>
              <a:ext uri="{FF2B5EF4-FFF2-40B4-BE49-F238E27FC236}">
                <a16:creationId xmlns:a16="http://schemas.microsoft.com/office/drawing/2014/main" xmlns="" id="{380D5494-16C2-0340-A957-990A73EC43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>
            <a:extLst>
              <a:ext uri="{FF2B5EF4-FFF2-40B4-BE49-F238E27FC236}">
                <a16:creationId xmlns:a16="http://schemas.microsoft.com/office/drawing/2014/main" xmlns="" id="{EFCA09BF-D7D2-3541-B364-971561252A2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>
            <a:extLst>
              <a:ext uri="{FF2B5EF4-FFF2-40B4-BE49-F238E27FC236}">
                <a16:creationId xmlns:a16="http://schemas.microsoft.com/office/drawing/2014/main" xmlns="" id="{3C32C923-63F4-224A-9591-8F65DAC413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smtClean="0">
                <a:latin typeface="-윤명조140" panose="02030600000101010101" pitchFamily="18" charset="-127"/>
                <a:ea typeface="-윤명조140" panose="02030600000101010101" pitchFamily="18" charset="-127"/>
              </a:defRPr>
            </a:lvl1pPr>
          </a:lstStyle>
          <a:p>
            <a:pPr>
              <a:defRPr/>
            </a:pPr>
            <a:fld id="{B7CDDBFD-D1B6-3E41-AF8F-BB84CA5A9C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6" r:id="rId1"/>
    <p:sldLayoutId id="2147485114" r:id="rId2"/>
    <p:sldLayoutId id="2147485115" r:id="rId3"/>
    <p:sldLayoutId id="2147485116" r:id="rId4"/>
    <p:sldLayoutId id="2147485117" r:id="rId5"/>
    <p:sldLayoutId id="2147485118" r:id="rId6"/>
    <p:sldLayoutId id="2147485119" r:id="rId7"/>
    <p:sldLayoutId id="2147485120" r:id="rId8"/>
    <p:sldLayoutId id="2147485121" r:id="rId9"/>
    <p:sldLayoutId id="2147485122" r:id="rId10"/>
    <p:sldLayoutId id="2147485123" r:id="rId11"/>
    <p:sldLayoutId id="2147485124" r:id="rId12"/>
  </p:sldLayoutIdLst>
  <p:transition spd="med">
    <p:random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标题 1">
            <a:extLst>
              <a:ext uri="{FF2B5EF4-FFF2-40B4-BE49-F238E27FC236}">
                <a16:creationId xmlns:a16="http://schemas.microsoft.com/office/drawing/2014/main" xmlns="" id="{88749FC5-E123-B945-9EFC-27734BCD2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99"/>
                </a:solidFill>
              </a:rPr>
              <a:t>第一次作业：</a:t>
            </a:r>
            <a:endParaRPr lang="zh-CN" altLang="en-US" dirty="0"/>
          </a:p>
        </p:txBody>
      </p:sp>
      <p:sp>
        <p:nvSpPr>
          <p:cNvPr id="106498" name="内容占位符 2">
            <a:extLst>
              <a:ext uri="{FF2B5EF4-FFF2-40B4-BE49-F238E27FC236}">
                <a16:creationId xmlns:a16="http://schemas.microsoft.com/office/drawing/2014/main" xmlns="" id="{2D3E80C6-1CBB-7E47-9A35-CA58B223B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1975" y="1268760"/>
            <a:ext cx="8114482" cy="5400600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为实数集合，定义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上二元代数运算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如下：</a:t>
            </a:r>
            <a:endParaRPr lang="zh-CN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x*y=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xy+x-y</a:t>
            </a:r>
            <a:endParaRPr lang="zh-CN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试计算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3*5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0*1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2)*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运算是否满足交换律？是否满足结合律？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800" b="1" dirty="0">
                <a:sym typeface="Wingdings" pitchFamily="2" charset="2"/>
              </a:rPr>
              <a:t>解：</a:t>
            </a:r>
            <a:r>
              <a:rPr lang="en-US" altLang="zh-CN" sz="2800" b="1" dirty="0">
                <a:sym typeface="Wingdings" pitchFamily="2" charset="2"/>
              </a:rPr>
              <a:t>(1)</a:t>
            </a:r>
            <a:r>
              <a:rPr lang="en-US" altLang="zh-CN" sz="2800" b="1" dirty="0"/>
              <a:t> 3*5=3×5+3-5=13;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0*1=0×1+0-1=-1</a:t>
            </a:r>
            <a:r>
              <a:rPr lang="zh-CN" altLang="zh-CN" sz="2800" b="1" dirty="0"/>
              <a:t> </a:t>
            </a:r>
            <a:r>
              <a:rPr lang="en-US" altLang="zh-CN" sz="2800" b="1" dirty="0"/>
              <a:t>;</a:t>
            </a:r>
          </a:p>
          <a:p>
            <a:pPr marL="0" indent="0">
              <a:buNone/>
              <a:defRPr/>
            </a:pPr>
            <a:r>
              <a:rPr lang="zh-CN" altLang="en-US" sz="2800" b="1" dirty="0"/>
              <a:t>        </a:t>
            </a:r>
            <a:r>
              <a:rPr lang="en-US" altLang="zh-CN" sz="2800" b="1" dirty="0"/>
              <a:t>(2)</a:t>
            </a:r>
            <a:r>
              <a:rPr lang="zh-CN" altLang="en-US" sz="2800" b="1" dirty="0"/>
              <a:t> 不满足交换律，</a:t>
            </a:r>
            <a:endParaRPr lang="en-US" altLang="zh-CN" sz="2800" b="1" dirty="0"/>
          </a:p>
          <a:p>
            <a:pPr marL="0" indent="0">
              <a:buNone/>
              <a:defRPr/>
            </a:pPr>
            <a:r>
              <a:rPr lang="zh-CN" altLang="en-US" sz="2800" b="1" dirty="0"/>
              <a:t>               反例：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5=3×5+3-5=13</a:t>
            </a:r>
            <a:r>
              <a:rPr lang="zh-CN" altLang="en-US" sz="2800" b="1" dirty="0"/>
              <a:t>；</a:t>
            </a:r>
            <a:endParaRPr lang="en-US" altLang="zh-CN" sz="2800" b="1" dirty="0"/>
          </a:p>
          <a:p>
            <a:pPr marL="0" indent="0">
              <a:buNone/>
              <a:defRPr/>
            </a:pPr>
            <a:r>
              <a:rPr lang="zh-CN" altLang="en-US" sz="2800" b="1" dirty="0"/>
              <a:t>                           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3=5×3+5-3=17;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5≠5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3</a:t>
            </a:r>
            <a:endParaRPr lang="zh-CN" altLang="zh-CN" sz="2800" b="1" dirty="0"/>
          </a:p>
          <a:p>
            <a:pPr marL="0" indent="0" algn="just">
              <a:lnSpc>
                <a:spcPct val="120000"/>
              </a:lnSpc>
              <a:buFont typeface="Wingdings" pitchFamily="2" charset="2"/>
              <a:buNone/>
            </a:pPr>
            <a:endParaRPr lang="zh-CN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941759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4320CDD-0310-B944-A929-EAEDCC3FB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301038" cy="4572000"/>
          </a:xfrm>
        </p:spPr>
        <p:txBody>
          <a:bodyPr/>
          <a:lstStyle/>
          <a:p>
            <a:pPr marL="427038" indent="-427038" eaLnBrk="1" hangingPunct="1">
              <a:buNone/>
            </a:pPr>
            <a:r>
              <a:rPr lang="zh-CN" altLang="en-US" sz="2800" b="1" dirty="0"/>
              <a:t> 不满足结合律，</a:t>
            </a:r>
            <a:endParaRPr lang="en-US" altLang="zh-CN" sz="2800" b="1" dirty="0"/>
          </a:p>
          <a:p>
            <a:pPr marL="427038" indent="-427038" eaLnBrk="1" hangingPunct="1">
              <a:buNone/>
            </a:pPr>
            <a:r>
              <a:rPr lang="zh-CN" altLang="en-US" sz="2800" b="1" dirty="0"/>
              <a:t>    反例</a:t>
            </a:r>
            <a:r>
              <a:rPr lang="en-US" altLang="zh-CN" sz="2800" b="1" dirty="0">
                <a:sym typeface="Wingdings" pitchFamily="2" charset="2"/>
              </a:rPr>
              <a:t>:(2</a:t>
            </a:r>
            <a:r>
              <a:rPr lang="zh-CN" altLang="en-US" sz="2800" b="1" dirty="0">
                <a:sym typeface="Wingdings" pitchFamily="2" charset="2"/>
              </a:rPr>
              <a:t>*</a:t>
            </a:r>
            <a:r>
              <a:rPr lang="en-US" altLang="zh-CN" sz="2800" b="1" dirty="0">
                <a:sym typeface="Wingdings" pitchFamily="2" charset="2"/>
              </a:rPr>
              <a:t>3)</a:t>
            </a:r>
            <a:r>
              <a:rPr lang="zh-CN" altLang="en-US" sz="2800" b="1" dirty="0">
                <a:sym typeface="Wingdings" pitchFamily="2" charset="2"/>
              </a:rPr>
              <a:t>*</a:t>
            </a:r>
            <a:r>
              <a:rPr lang="en-US" altLang="zh-CN" sz="2800" b="1" dirty="0">
                <a:sym typeface="Wingdings" pitchFamily="2" charset="2"/>
              </a:rPr>
              <a:t>5=(2</a:t>
            </a:r>
            <a:r>
              <a:rPr lang="en-US" altLang="zh-CN" sz="2800" b="1" dirty="0"/>
              <a:t>×3+2-3)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5=5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5=25;</a:t>
            </a:r>
          </a:p>
          <a:p>
            <a:pPr marL="427038" indent="-427038" eaLnBrk="1" hangingPunct="1">
              <a:buNone/>
            </a:pPr>
            <a:r>
              <a:rPr lang="zh-CN" altLang="en-US" sz="2800" b="1" dirty="0"/>
              <a:t>             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(3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5)=2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(3×5+3-5)=2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13=15;</a:t>
            </a:r>
          </a:p>
          <a:p>
            <a:pPr marL="427038" indent="-427038" eaLnBrk="1" hangingPunct="1">
              <a:buNone/>
            </a:pPr>
            <a:r>
              <a:rPr lang="zh-CN" altLang="en-US" sz="2800" b="1" dirty="0">
                <a:sym typeface="Wingdings" pitchFamily="2" charset="2"/>
              </a:rPr>
              <a:t>           </a:t>
            </a:r>
            <a:endParaRPr lang="en-US" altLang="zh-CN" sz="2800" b="1" dirty="0">
              <a:sym typeface="Wingdings" pitchFamily="2" charset="2"/>
            </a:endParaRPr>
          </a:p>
          <a:p>
            <a:pPr marL="427038" indent="-427038" eaLnBrk="1" hangingPunct="1">
              <a:buNone/>
            </a:pPr>
            <a:r>
              <a:rPr lang="zh-CN" altLang="en-US" sz="2800" b="1" dirty="0">
                <a:sym typeface="Wingdings" pitchFamily="2" charset="2"/>
              </a:rPr>
              <a:t>              </a:t>
            </a:r>
            <a:r>
              <a:rPr lang="en-US" altLang="zh-CN" sz="2800" b="1" dirty="0">
                <a:sym typeface="Wingdings" pitchFamily="2" charset="2"/>
              </a:rPr>
              <a:t>(2</a:t>
            </a:r>
            <a:r>
              <a:rPr lang="zh-CN" altLang="en-US" sz="2800" b="1" dirty="0">
                <a:sym typeface="Wingdings" pitchFamily="2" charset="2"/>
              </a:rPr>
              <a:t>*</a:t>
            </a:r>
            <a:r>
              <a:rPr lang="en-US" altLang="zh-CN" sz="2800" b="1" dirty="0">
                <a:sym typeface="Wingdings" pitchFamily="2" charset="2"/>
              </a:rPr>
              <a:t>3)</a:t>
            </a:r>
            <a:r>
              <a:rPr lang="zh-CN" altLang="en-US" sz="2800" b="1" dirty="0">
                <a:sym typeface="Wingdings" pitchFamily="2" charset="2"/>
              </a:rPr>
              <a:t>*</a:t>
            </a:r>
            <a:r>
              <a:rPr lang="en-US" altLang="zh-CN" sz="2800" b="1" dirty="0">
                <a:sym typeface="Wingdings" pitchFamily="2" charset="2"/>
              </a:rPr>
              <a:t>5≠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(3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5)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54305745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1">
            <a:extLst>
              <a:ext uri="{FF2B5EF4-FFF2-40B4-BE49-F238E27FC236}">
                <a16:creationId xmlns:a16="http://schemas.microsoft.com/office/drawing/2014/main" xmlns="" id="{563DD265-29EE-5948-B691-560130382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99"/>
                </a:solidFill>
              </a:rPr>
              <a:t>第一次作业：</a:t>
            </a:r>
          </a:p>
        </p:txBody>
      </p:sp>
      <p:sp>
        <p:nvSpPr>
          <p:cNvPr id="107522" name="内容占位符 2">
            <a:extLst>
              <a:ext uri="{FF2B5EF4-FFF2-40B4-BE49-F238E27FC236}">
                <a16:creationId xmlns:a16="http://schemas.microsoft.com/office/drawing/2014/main" xmlns="" id="{A0E06CC0-2CEB-0D49-A7D9-4CDF224E12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1975" y="1341438"/>
            <a:ext cx="8186489" cy="5183187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为有理数，其上利用数的加、乘、减定义一个运算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如下：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a*b=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a+b-ab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1) (Q, *)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是半群吗？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2) 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求单位元。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3) Q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中元素有逆元吗？如果有，请给出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1200"/>
              </a:spcBef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Wingdings" pitchFamily="2" charset="2"/>
            </a:endParaRPr>
          </a:p>
          <a:p>
            <a:pPr marL="514350" indent="-514350" eaLnBrk="1" hangingPunct="1">
              <a:spcBef>
                <a:spcPts val="1200"/>
              </a:spcBef>
              <a:buFont typeface="+mj-ea"/>
              <a:buAutoNum type="circleNumDbPlain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先验证集合非空，因为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1∈Q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，所以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非空。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Wingdings" pitchFamily="2" charset="2"/>
            </a:endParaRPr>
          </a:p>
          <a:p>
            <a:pPr marL="514350" indent="-514350" eaLnBrk="1" hangingPunct="1">
              <a:spcBef>
                <a:spcPts val="1200"/>
              </a:spcBef>
              <a:buFont typeface="+mj-ea"/>
              <a:buAutoNum type="circleNumDbPlain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再验证封闭性， 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b ∈Q 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a+b-ab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∈Q 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，所以运算时封闭的。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421742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9A885DF-B579-8344-8C99-C88A2DBD2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80728"/>
            <a:ext cx="8301038" cy="4572000"/>
          </a:xfrm>
        </p:spPr>
        <p:txBody>
          <a:bodyPr/>
          <a:lstStyle/>
          <a:p>
            <a:pPr>
              <a:buClrTx/>
              <a:buSzTx/>
              <a:buFont typeface="楷体_GB2312" panose="02010609030101010101" pitchFamily="49" charset="-122"/>
              <a:buAutoNum type="circleNumDbPlain" startAt="3"/>
            </a:pPr>
            <a:r>
              <a:rPr lang="zh-CN" altLang="en-US" sz="28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最后验证结合律</a:t>
            </a:r>
            <a:endParaRPr lang="en-US" altLang="zh-CN" sz="2800" b="1" dirty="0">
              <a:solidFill>
                <a:srgbClr val="0432FF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任取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∈Q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(x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y)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z=(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x+y-xy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z=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x+y-xy+z-z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x+y-xy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)</a:t>
            </a:r>
          </a:p>
          <a:p>
            <a:pPr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=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x+y+z-xy-xz-yz+xyz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(y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z)=x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y+z-yz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)=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x+y+z-yz-x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y+z-yz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)</a:t>
            </a:r>
          </a:p>
          <a:p>
            <a:pPr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= 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x+y+z-xy-xz-yz+xyz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综上所述，（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，*）是半群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Wingdings" pitchFamily="2" charset="2"/>
            </a:endParaRPr>
          </a:p>
          <a:p>
            <a:endParaRPr kumimoji="1" lang="zh-CN" altLang="en-US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07835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2244C92-6C4D-0E44-A93E-E9838A9F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24744"/>
            <a:ext cx="8301038" cy="54006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假设单位元为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，则任取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a∈Q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，都有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*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=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a=a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∴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a+e-ae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=a</a:t>
            </a:r>
          </a:p>
          <a:p>
            <a:pPr marL="0" indent="0"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(1-a)e=0</a:t>
            </a:r>
          </a:p>
          <a:p>
            <a:pPr marL="0" indent="0"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∴e=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0</a:t>
            </a:r>
          </a:p>
          <a:p>
            <a:pPr marL="0" indent="0"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所以</a:t>
            </a:r>
            <a:r>
              <a:rPr lang="zh-CN" altLang="en-US" sz="28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单位元为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0</a:t>
            </a:r>
          </a:p>
          <a:p>
            <a:pPr marL="0" indent="0"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(3)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任取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a∈Q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，假设其逆元为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a*b=b*a=0</a:t>
            </a:r>
          </a:p>
          <a:p>
            <a:pPr marL="0" indent="0"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   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a+b-ab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；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∴b(a-1)=a</a:t>
            </a:r>
          </a:p>
          <a:p>
            <a:pPr marL="0" indent="0"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   当</a:t>
            </a:r>
            <a:r>
              <a:rPr lang="e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不为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时，逆元为：</a:t>
            </a:r>
            <a:r>
              <a:rPr lang="e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a/(a-1)</a:t>
            </a:r>
            <a:r>
              <a:rPr lang="zh-CN" altLang="e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   当</a:t>
            </a:r>
            <a:r>
              <a:rPr lang="e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等于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时，没逆元。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782751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内容占位符 2">
            <a:extLst>
              <a:ext uri="{FF2B5EF4-FFF2-40B4-BE49-F238E27FC236}">
                <a16:creationId xmlns:a16="http://schemas.microsoft.com/office/drawing/2014/main" xmlns="" id="{5B0C0738-26F5-A847-99C1-7ED1228A75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549275"/>
            <a:ext cx="8301037" cy="612008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为整数集，定义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a*b=a+b-2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上的加、减运算，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a, b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是任意整数，证明：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(Z, *)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是一个群。</a:t>
            </a:r>
          </a:p>
          <a:p>
            <a:pPr>
              <a:lnSpc>
                <a:spcPct val="125000"/>
              </a:lnSpc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证明：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(1)Z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非空，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∈Z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Symbol" pitchFamily="2" charset="2"/>
            </a:endParaRPr>
          </a:p>
          <a:p>
            <a:pPr>
              <a:lnSpc>
                <a:spcPct val="125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任意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，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∈Z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*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b=a+b-2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∈Z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，封闭；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任取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a,b,c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∈Z,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(a*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b)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c=a+b-2+c-2=a+b+c-4</a:t>
            </a:r>
          </a:p>
          <a:p>
            <a:pPr>
              <a:lnSpc>
                <a:spcPct val="125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(b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c)=a+(b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c)-2=a+(b+c-2)-2=a+b+c-4   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结合律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Symbol" pitchFamily="2" charset="2"/>
            </a:endParaRPr>
          </a:p>
          <a:p>
            <a:pPr>
              <a:lnSpc>
                <a:spcPct val="125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(4)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有左壹，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∈Z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：对任意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∈Z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，有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a=2+a-2=a  </a:t>
            </a:r>
          </a:p>
          <a:p>
            <a:pPr>
              <a:lnSpc>
                <a:spcPct val="125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(5)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有左逆，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4-a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∈Z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: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对任意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∈Z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(4-a)*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a=(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4-a)+a-2=2        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因此，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Z,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是一个群</a:t>
            </a:r>
            <a:endParaRPr lang="en-US" altLang="zh-CN" sz="2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zh-CN" altLang="en-US" sz="2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标题 1">
            <a:extLst>
              <a:ext uri="{FF2B5EF4-FFF2-40B4-BE49-F238E27FC236}">
                <a16:creationId xmlns:a16="http://schemas.microsoft.com/office/drawing/2014/main" xmlns="" id="{88749FC5-E123-B945-9EFC-27734BCD2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99"/>
                </a:solidFill>
              </a:rPr>
              <a:t>第二次作业：</a:t>
            </a:r>
            <a:endParaRPr lang="zh-CN" altLang="en-US" dirty="0"/>
          </a:p>
        </p:txBody>
      </p:sp>
      <p:sp>
        <p:nvSpPr>
          <p:cNvPr id="106498" name="内容占位符 2">
            <a:extLst>
              <a:ext uri="{FF2B5EF4-FFF2-40B4-BE49-F238E27FC236}">
                <a16:creationId xmlns:a16="http://schemas.microsoft.com/office/drawing/2014/main" xmlns="" id="{2D3E80C6-1CBB-7E47-9A35-CA58B223B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1975" y="1268760"/>
            <a:ext cx="8582025" cy="5400600"/>
          </a:xfrm>
        </p:spPr>
        <p:txBody>
          <a:bodyPr/>
          <a:lstStyle/>
          <a:p>
            <a:pPr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、设                                      ，                                   。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请用轮换的形式表示</a:t>
            </a:r>
            <a:r>
              <a:rPr lang="el-GR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l-GR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τ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l-GR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τ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l-GR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στ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，结果分别用轮换和对换表示出来；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指出</a:t>
            </a:r>
            <a:r>
              <a:rPr lang="el-GR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l-GR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τ</a:t>
            </a:r>
            <a:r>
              <a:rPr lang="zh-CN" altLang="el-GR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奇偶性。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8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：</a:t>
            </a:r>
            <a:endParaRPr lang="en-US" altLang="zh-CN" sz="2800" b="1" dirty="0">
              <a:solidFill>
                <a:srgbClr val="0432FF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l-GR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=(153)(46)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l-GR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τ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=(243)(56)</a:t>
            </a:r>
          </a:p>
          <a:p>
            <a:pPr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el-GR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τ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=(423)(56)</a:t>
            </a:r>
          </a:p>
          <a:p>
            <a:pPr>
              <a:buClrTx/>
              <a:buSzTx/>
              <a:buFontTx/>
              <a:buNone/>
            </a:pPr>
            <a:r>
              <a:rPr lang="el-GR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τ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l-GR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στ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=(423)(56)(153)(46)(243)(56)</a:t>
            </a:r>
          </a:p>
          <a:p>
            <a:pPr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=(164)(25)=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(14)(16)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(25)</a:t>
            </a:r>
          </a:p>
          <a:p>
            <a:pPr marL="0" indent="0" algn="just">
              <a:lnSpc>
                <a:spcPct val="120000"/>
              </a:lnSpc>
              <a:buFont typeface="Wingdings" pitchFamily="2" charset="2"/>
              <a:buNone/>
            </a:pPr>
            <a:endParaRPr lang="zh-CN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/>
            <a:endParaRPr lang="zh-CN" altLang="en-US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F139377-1008-CD41-A001-B08DA8CD5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7" y="1262410"/>
            <a:ext cx="32766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xmlns="" id="{5D348603-3E21-C948-AA28-5A9E90A26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101" y="1262410"/>
            <a:ext cx="30670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115665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F88166C-2F14-6E43-9C22-7B5CA64DE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指出</a:t>
            </a:r>
            <a:r>
              <a:rPr lang="el-GR" altLang="zh-CN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l-GR" altLang="zh-CN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τ</a:t>
            </a:r>
            <a:r>
              <a:rPr lang="zh-CN" altLang="el-GR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奇偶性</a:t>
            </a:r>
            <a:endParaRPr lang="en-US" altLang="zh-CN" sz="2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r>
              <a:rPr lang="el-GR" altLang="zh-CN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=(153)(46)=(153)(46)(2) </a:t>
            </a:r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r>
              <a:rPr lang="el-GR" altLang="zh-CN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τ</a:t>
            </a:r>
            <a:r>
              <a:rPr lang="en-US" altLang="zh-CN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=(324)(56)=(324)(56)(1),</a:t>
            </a:r>
          </a:p>
          <a:p>
            <a:pPr>
              <a:buClrTx/>
              <a:buSzTx/>
              <a:buFontTx/>
              <a:buNone/>
            </a:pPr>
            <a:endParaRPr lang="en-US" altLang="zh-CN" sz="2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endParaRPr lang="en-US" altLang="zh-CN" sz="2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endParaRPr lang="en-US" altLang="zh-CN" sz="2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r>
              <a:rPr lang="el-GR" altLang="zh-CN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n-k=6-3=3</a:t>
            </a:r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l-GR" altLang="zh-CN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τ</a:t>
            </a:r>
            <a:r>
              <a:rPr lang="en-US" altLang="zh-CN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n-k=6-3=3</a:t>
            </a:r>
          </a:p>
          <a:p>
            <a:pPr>
              <a:buClrTx/>
              <a:buSzTx/>
              <a:buFontTx/>
              <a:buNone/>
            </a:pPr>
            <a:r>
              <a:rPr lang="el-GR" altLang="zh-CN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l-GR" altLang="zh-CN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τ</a:t>
            </a:r>
            <a:r>
              <a:rPr lang="zh-CN" altLang="el-GR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均为</a:t>
            </a:r>
            <a:r>
              <a:rPr lang="zh-CN" altLang="en-US" sz="2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奇置换。</a:t>
            </a:r>
            <a:endParaRPr lang="en-US" altLang="zh-CN" sz="2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endParaRPr kumimoji="1" lang="zh-CN" altLang="en-US" sz="2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xmlns="" id="{3E269D50-D009-F44D-B17C-611206A37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140968"/>
            <a:ext cx="23558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874561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30620FE-C1E5-634C-9F43-B5A6D24C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980728"/>
            <a:ext cx="8301038" cy="54006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中，设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=(1 4 2 3)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，求：</a:t>
            </a:r>
          </a:p>
          <a:p>
            <a:pPr marL="0" indent="0" eaLnBrk="1" hangingPunct="1"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的周期是多少？</a:t>
            </a:r>
          </a:p>
          <a:p>
            <a:pPr marL="0" indent="0" eaLnBrk="1" hangingPunct="1"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生成的循环子群。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zh-CN" altLang="en-US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zh-CN" altLang="en-US" sz="28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解：</a:t>
            </a:r>
          </a:p>
          <a:p>
            <a:pPr marL="0" indent="0" eaLnBrk="1" hangingPunct="1"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sz="2800" b="1" baseline="30000" dirty="0" err="1" smtClean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=1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取最小正整数。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=(1 4 2 3),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=(1 4 2 3) (1 4 2 3)=(12)(34)</a:t>
            </a:r>
          </a:p>
          <a:p>
            <a:pPr marL="0" indent="0" eaLnBrk="1" hangingPunct="1"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=σ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·σ=(1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2)(3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4)(1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3)=(1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4),</a:t>
            </a:r>
          </a:p>
          <a:p>
            <a:pPr marL="0" indent="0" eaLnBrk="1" hangingPunct="1"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=σ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·σ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=(12)(34)(12)(34)=I,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n=4</a:t>
            </a:r>
          </a:p>
          <a:p>
            <a:pPr marL="0" indent="0" eaLnBrk="1" hangingPunct="1"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(2) {I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(1 4 2 3)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(1 2)(3 4)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(1 3 2 4)}</a:t>
            </a:r>
          </a:p>
          <a:p>
            <a:endParaRPr kumimoji="1" lang="zh-CN" altLang="en-US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25316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5">
      <a:majorFont>
        <a:latin typeface="华文中宋"/>
        <a:ea typeface="华文中宋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C:\coolpt\TempSlide\B075.POT</Template>
  <TotalTime>14548</TotalTime>
  <Words>817</Words>
  <Application>Microsoft Office PowerPoint</Application>
  <PresentationFormat>全屏显示(4:3)</PresentationFormat>
  <Paragraphs>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Symbol</vt:lpstr>
      <vt:lpstr>Malgun Gothic</vt:lpstr>
      <vt:lpstr>楷体_GB2312</vt:lpstr>
      <vt:lpstr>-윤명조140</vt:lpstr>
      <vt:lpstr>Wingdings</vt:lpstr>
      <vt:lpstr>华文中宋</vt:lpstr>
      <vt:lpstr>Calibri</vt:lpstr>
      <vt:lpstr>Times New Roman</vt:lpstr>
      <vt:lpstr>KaiTi</vt:lpstr>
      <vt:lpstr>B075</vt:lpstr>
      <vt:lpstr>第一次作业：</vt:lpstr>
      <vt:lpstr>PowerPoint 演示文稿</vt:lpstr>
      <vt:lpstr>第一次作业：</vt:lpstr>
      <vt:lpstr>PowerPoint 演示文稿</vt:lpstr>
      <vt:lpstr>PowerPoint 演示文稿</vt:lpstr>
      <vt:lpstr>PowerPoint 演示文稿</vt:lpstr>
      <vt:lpstr>第二次作业：</vt:lpstr>
      <vt:lpstr>PowerPoint 演示文稿</vt:lpstr>
      <vt:lpstr>PowerPoint 演示文稿</vt:lpstr>
    </vt:vector>
  </TitlesOfParts>
  <Company>정윤주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정윤주</dc:creator>
  <cp:lastModifiedBy>Windows 用户</cp:lastModifiedBy>
  <cp:revision>799</cp:revision>
  <dcterms:created xsi:type="dcterms:W3CDTF">2001-07-18T23:57:34Z</dcterms:created>
  <dcterms:modified xsi:type="dcterms:W3CDTF">2022-09-27T08:10:38Z</dcterms:modified>
</cp:coreProperties>
</file>