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52" r:id="rId1"/>
    <p:sldMasterId id="2147484677" r:id="rId2"/>
    <p:sldMasterId id="2147484815" r:id="rId3"/>
    <p:sldMasterId id="2147485114" r:id="rId4"/>
    <p:sldMasterId id="2147485185" r:id="rId5"/>
    <p:sldMasterId id="2147485198" r:id="rId6"/>
    <p:sldMasterId id="2147485212" r:id="rId7"/>
    <p:sldMasterId id="2147485850" r:id="rId8"/>
    <p:sldMasterId id="2147485863" r:id="rId9"/>
    <p:sldMasterId id="2147486006" r:id="rId10"/>
    <p:sldMasterId id="2147486877" r:id="rId11"/>
    <p:sldMasterId id="2147487046" r:id="rId12"/>
    <p:sldMasterId id="2147487239" r:id="rId13"/>
  </p:sldMasterIdLst>
  <p:notesMasterIdLst>
    <p:notesMasterId r:id="rId132"/>
  </p:notesMasterIdLst>
  <p:handoutMasterIdLst>
    <p:handoutMasterId r:id="rId133"/>
  </p:handoutMasterIdLst>
  <p:sldIdLst>
    <p:sldId id="454" r:id="rId14"/>
    <p:sldId id="490" r:id="rId15"/>
    <p:sldId id="455" r:id="rId16"/>
    <p:sldId id="456" r:id="rId17"/>
    <p:sldId id="457" r:id="rId18"/>
    <p:sldId id="458" r:id="rId19"/>
    <p:sldId id="489" r:id="rId20"/>
    <p:sldId id="459" r:id="rId21"/>
    <p:sldId id="460" r:id="rId22"/>
    <p:sldId id="481" r:id="rId23"/>
    <p:sldId id="482" r:id="rId24"/>
    <p:sldId id="462" r:id="rId25"/>
    <p:sldId id="463" r:id="rId26"/>
    <p:sldId id="464" r:id="rId27"/>
    <p:sldId id="465" r:id="rId28"/>
    <p:sldId id="466" r:id="rId29"/>
    <p:sldId id="488" r:id="rId30"/>
    <p:sldId id="467" r:id="rId31"/>
    <p:sldId id="491" r:id="rId32"/>
    <p:sldId id="479" r:id="rId33"/>
    <p:sldId id="480" r:id="rId34"/>
    <p:sldId id="468" r:id="rId35"/>
    <p:sldId id="487" r:id="rId36"/>
    <p:sldId id="485" r:id="rId37"/>
    <p:sldId id="469" r:id="rId38"/>
    <p:sldId id="470" r:id="rId39"/>
    <p:sldId id="496" r:id="rId40"/>
    <p:sldId id="471" r:id="rId41"/>
    <p:sldId id="472" r:id="rId42"/>
    <p:sldId id="473" r:id="rId43"/>
    <p:sldId id="474" r:id="rId44"/>
    <p:sldId id="475" r:id="rId45"/>
    <p:sldId id="476" r:id="rId46"/>
    <p:sldId id="477" r:id="rId47"/>
    <p:sldId id="478" r:id="rId48"/>
    <p:sldId id="279" r:id="rId49"/>
    <p:sldId id="299" r:id="rId50"/>
    <p:sldId id="419" r:id="rId51"/>
    <p:sldId id="497" r:id="rId52"/>
    <p:sldId id="498" r:id="rId53"/>
    <p:sldId id="396" r:id="rId54"/>
    <p:sldId id="418" r:id="rId55"/>
    <p:sldId id="280" r:id="rId56"/>
    <p:sldId id="372" r:id="rId57"/>
    <p:sldId id="316" r:id="rId58"/>
    <p:sldId id="282" r:id="rId59"/>
    <p:sldId id="283" r:id="rId60"/>
    <p:sldId id="398" r:id="rId61"/>
    <p:sldId id="374" r:id="rId62"/>
    <p:sldId id="494" r:id="rId63"/>
    <p:sldId id="284" r:id="rId64"/>
    <p:sldId id="375" r:id="rId65"/>
    <p:sldId id="317" r:id="rId66"/>
    <p:sldId id="376" r:id="rId67"/>
    <p:sldId id="420" r:id="rId68"/>
    <p:sldId id="378" r:id="rId69"/>
    <p:sldId id="395" r:id="rId70"/>
    <p:sldId id="319" r:id="rId71"/>
    <p:sldId id="495" r:id="rId72"/>
    <p:sldId id="320" r:id="rId73"/>
    <p:sldId id="321" r:id="rId74"/>
    <p:sldId id="492" r:id="rId75"/>
    <p:sldId id="381" r:id="rId76"/>
    <p:sldId id="383" r:id="rId77"/>
    <p:sldId id="323" r:id="rId78"/>
    <p:sldId id="384" r:id="rId79"/>
    <p:sldId id="385" r:id="rId80"/>
    <p:sldId id="505" r:id="rId81"/>
    <p:sldId id="493" r:id="rId82"/>
    <p:sldId id="386" r:id="rId83"/>
    <p:sldId id="387" r:id="rId84"/>
    <p:sldId id="392" r:id="rId85"/>
    <p:sldId id="425" r:id="rId86"/>
    <p:sldId id="325" r:id="rId87"/>
    <p:sldId id="326" r:id="rId88"/>
    <p:sldId id="388" r:id="rId89"/>
    <p:sldId id="389" r:id="rId90"/>
    <p:sldId id="390" r:id="rId91"/>
    <p:sldId id="499" r:id="rId92"/>
    <p:sldId id="327" r:id="rId93"/>
    <p:sldId id="328" r:id="rId94"/>
    <p:sldId id="329" r:id="rId95"/>
    <p:sldId id="391" r:id="rId96"/>
    <p:sldId id="330" r:id="rId97"/>
    <p:sldId id="331" r:id="rId98"/>
    <p:sldId id="393" r:id="rId99"/>
    <p:sldId id="394" r:id="rId100"/>
    <p:sldId id="332" r:id="rId101"/>
    <p:sldId id="500" r:id="rId102"/>
    <p:sldId id="501" r:id="rId103"/>
    <p:sldId id="502" r:id="rId104"/>
    <p:sldId id="503" r:id="rId105"/>
    <p:sldId id="408" r:id="rId106"/>
    <p:sldId id="409" r:id="rId107"/>
    <p:sldId id="334" r:id="rId108"/>
    <p:sldId id="336" r:id="rId109"/>
    <p:sldId id="422" r:id="rId110"/>
    <p:sldId id="423" r:id="rId111"/>
    <p:sldId id="440" r:id="rId112"/>
    <p:sldId id="448" r:id="rId113"/>
    <p:sldId id="449" r:id="rId114"/>
    <p:sldId id="450" r:id="rId115"/>
    <p:sldId id="451" r:id="rId116"/>
    <p:sldId id="439" r:id="rId117"/>
    <p:sldId id="447" r:id="rId118"/>
    <p:sldId id="433" r:id="rId119"/>
    <p:sldId id="434" r:id="rId120"/>
    <p:sldId id="435" r:id="rId121"/>
    <p:sldId id="437" r:id="rId122"/>
    <p:sldId id="438" r:id="rId123"/>
    <p:sldId id="441" r:id="rId124"/>
    <p:sldId id="442" r:id="rId125"/>
    <p:sldId id="443" r:id="rId126"/>
    <p:sldId id="444" r:id="rId127"/>
    <p:sldId id="445" r:id="rId128"/>
    <p:sldId id="507" r:id="rId129"/>
    <p:sldId id="446" r:id="rId130"/>
    <p:sldId id="506" r:id="rId131"/>
  </p:sldIdLst>
  <p:sldSz cx="9144000" cy="6858000" type="screen4x3"/>
  <p:notesSz cx="6858000" cy="9144000"/>
  <p:embeddedFontLst>
    <p:embeddedFont>
      <p:font typeface="黑体" panose="02010609060101010101" pitchFamily="49" charset="-122"/>
      <p:regular r:id="rId134"/>
    </p:embeddedFont>
    <p:embeddedFont>
      <p:font typeface="-윤명조140" panose="020B0604020202020204" charset="-127"/>
      <p:regular r:id="rId135"/>
    </p:embeddedFont>
    <p:embeddedFont>
      <p:font typeface="华文中宋" panose="02010600040101010101" pitchFamily="2" charset="-122"/>
      <p:regular r:id="rId136"/>
    </p:embeddedFont>
    <p:embeddedFont>
      <p:font typeface="Malgun Gothic" panose="020B0503020000020004" pitchFamily="34" charset="-127"/>
      <p:regular r:id="rId137"/>
      <p:bold r:id="rId138"/>
    </p:embeddedFont>
    <p:embeddedFont>
      <p:font typeface="KaiTi" panose="02010609060101010101" pitchFamily="49" charset="-122"/>
      <p:regular r:id="rId139"/>
    </p:embeddedFont>
    <p:embeddedFont>
      <p:font typeface="Calibri" panose="020F0502020204030204" pitchFamily="34" charset="0"/>
      <p:regular r:id="rId140"/>
      <p:bold r:id="rId141"/>
      <p:italic r:id="rId142"/>
      <p:boldItalic r:id="rId143"/>
    </p:embeddedFont>
    <p:embeddedFont>
      <p:font typeface="华文新魏" panose="02010800040101010101" pitchFamily="2" charset="-122"/>
      <p:regular r:id="rId144"/>
    </p:embeddedFont>
    <p:embeddedFont>
      <p:font typeface="楷体_GB2312" panose="02010600030101010101" charset="-122"/>
      <p:regular r:id="rId145"/>
    </p:embeddedFont>
    <p:embeddedFont>
      <p:font typeface="楷体" panose="02010609060101010101" pitchFamily="49" charset="-122"/>
      <p:regular r:id="rId146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anose="02010600030101010101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anose="02010600030101010101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anose="02010600030101010101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anose="02010600030101010101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anose="02010600030101010101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anose="02010600030101010101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anose="02010600030101010101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anose="02010600030101010101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anose="02010600030101010101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F8FDCB"/>
    <a:srgbClr val="FFFFFF"/>
    <a:srgbClr val="FF9900"/>
    <a:srgbClr val="C9FFF1"/>
    <a:srgbClr val="00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2849" autoAdjust="0"/>
  </p:normalViewPr>
  <p:slideViewPr>
    <p:cSldViewPr>
      <p:cViewPr varScale="1">
        <p:scale>
          <a:sx n="72" d="100"/>
          <a:sy n="72" d="100"/>
        </p:scale>
        <p:origin x="104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04.xml"/><Relationship Id="rId21" Type="http://schemas.openxmlformats.org/officeDocument/2006/relationships/slide" Target="slides/slide8.xml"/><Relationship Id="rId42" Type="http://schemas.openxmlformats.org/officeDocument/2006/relationships/slide" Target="slides/slide29.xml"/><Relationship Id="rId63" Type="http://schemas.openxmlformats.org/officeDocument/2006/relationships/slide" Target="slides/slide50.xml"/><Relationship Id="rId84" Type="http://schemas.openxmlformats.org/officeDocument/2006/relationships/slide" Target="slides/slide71.xml"/><Relationship Id="rId138" Type="http://schemas.openxmlformats.org/officeDocument/2006/relationships/font" Target="fonts/font5.fntdata"/><Relationship Id="rId107" Type="http://schemas.openxmlformats.org/officeDocument/2006/relationships/slide" Target="slides/slide94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9.xml"/><Relationship Id="rId53" Type="http://schemas.openxmlformats.org/officeDocument/2006/relationships/slide" Target="slides/slide40.xml"/><Relationship Id="rId74" Type="http://schemas.openxmlformats.org/officeDocument/2006/relationships/slide" Target="slides/slide61.xml"/><Relationship Id="rId128" Type="http://schemas.openxmlformats.org/officeDocument/2006/relationships/slide" Target="slides/slide115.xml"/><Relationship Id="rId149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2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64" Type="http://schemas.openxmlformats.org/officeDocument/2006/relationships/slide" Target="slides/slide51.xml"/><Relationship Id="rId69" Type="http://schemas.openxmlformats.org/officeDocument/2006/relationships/slide" Target="slides/slide56.xml"/><Relationship Id="rId113" Type="http://schemas.openxmlformats.org/officeDocument/2006/relationships/slide" Target="slides/slide100.xml"/><Relationship Id="rId118" Type="http://schemas.openxmlformats.org/officeDocument/2006/relationships/slide" Target="slides/slide105.xml"/><Relationship Id="rId134" Type="http://schemas.openxmlformats.org/officeDocument/2006/relationships/font" Target="fonts/font1.fntdata"/><Relationship Id="rId139" Type="http://schemas.openxmlformats.org/officeDocument/2006/relationships/font" Target="fonts/font6.fntdata"/><Relationship Id="rId80" Type="http://schemas.openxmlformats.org/officeDocument/2006/relationships/slide" Target="slides/slide67.xml"/><Relationship Id="rId85" Type="http://schemas.openxmlformats.org/officeDocument/2006/relationships/slide" Target="slides/slide72.xml"/><Relationship Id="rId150" Type="http://schemas.openxmlformats.org/officeDocument/2006/relationships/tableStyles" Target="tableStyles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59" Type="http://schemas.openxmlformats.org/officeDocument/2006/relationships/slide" Target="slides/slide46.xml"/><Relationship Id="rId103" Type="http://schemas.openxmlformats.org/officeDocument/2006/relationships/slide" Target="slides/slide90.xml"/><Relationship Id="rId108" Type="http://schemas.openxmlformats.org/officeDocument/2006/relationships/slide" Target="slides/slide95.xml"/><Relationship Id="rId124" Type="http://schemas.openxmlformats.org/officeDocument/2006/relationships/slide" Target="slides/slide111.xml"/><Relationship Id="rId129" Type="http://schemas.openxmlformats.org/officeDocument/2006/relationships/slide" Target="slides/slide116.xml"/><Relationship Id="rId54" Type="http://schemas.openxmlformats.org/officeDocument/2006/relationships/slide" Target="slides/slide41.xml"/><Relationship Id="rId70" Type="http://schemas.openxmlformats.org/officeDocument/2006/relationships/slide" Target="slides/slide57.xml"/><Relationship Id="rId75" Type="http://schemas.openxmlformats.org/officeDocument/2006/relationships/slide" Target="slides/slide62.xml"/><Relationship Id="rId91" Type="http://schemas.openxmlformats.org/officeDocument/2006/relationships/slide" Target="slides/slide78.xml"/><Relationship Id="rId96" Type="http://schemas.openxmlformats.org/officeDocument/2006/relationships/slide" Target="slides/slide83.xml"/><Relationship Id="rId140" Type="http://schemas.openxmlformats.org/officeDocument/2006/relationships/font" Target="fonts/font7.fntdata"/><Relationship Id="rId145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49" Type="http://schemas.openxmlformats.org/officeDocument/2006/relationships/slide" Target="slides/slide36.xml"/><Relationship Id="rId114" Type="http://schemas.openxmlformats.org/officeDocument/2006/relationships/slide" Target="slides/slide101.xml"/><Relationship Id="rId119" Type="http://schemas.openxmlformats.org/officeDocument/2006/relationships/slide" Target="slides/slide106.xml"/><Relationship Id="rId44" Type="http://schemas.openxmlformats.org/officeDocument/2006/relationships/slide" Target="slides/slide31.xml"/><Relationship Id="rId60" Type="http://schemas.openxmlformats.org/officeDocument/2006/relationships/slide" Target="slides/slide47.xml"/><Relationship Id="rId65" Type="http://schemas.openxmlformats.org/officeDocument/2006/relationships/slide" Target="slides/slide52.xml"/><Relationship Id="rId81" Type="http://schemas.openxmlformats.org/officeDocument/2006/relationships/slide" Target="slides/slide68.xml"/><Relationship Id="rId86" Type="http://schemas.openxmlformats.org/officeDocument/2006/relationships/slide" Target="slides/slide73.xml"/><Relationship Id="rId130" Type="http://schemas.openxmlformats.org/officeDocument/2006/relationships/slide" Target="slides/slide117.xml"/><Relationship Id="rId135" Type="http://schemas.openxmlformats.org/officeDocument/2006/relationships/font" Target="fonts/font2.fntdata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39" Type="http://schemas.openxmlformats.org/officeDocument/2006/relationships/slide" Target="slides/slide26.xml"/><Relationship Id="rId109" Type="http://schemas.openxmlformats.org/officeDocument/2006/relationships/slide" Target="slides/slide96.xml"/><Relationship Id="rId34" Type="http://schemas.openxmlformats.org/officeDocument/2006/relationships/slide" Target="slides/slide21.xml"/><Relationship Id="rId50" Type="http://schemas.openxmlformats.org/officeDocument/2006/relationships/slide" Target="slides/slide37.xml"/><Relationship Id="rId55" Type="http://schemas.openxmlformats.org/officeDocument/2006/relationships/slide" Target="slides/slide42.xml"/><Relationship Id="rId76" Type="http://schemas.openxmlformats.org/officeDocument/2006/relationships/slide" Target="slides/slide63.xml"/><Relationship Id="rId97" Type="http://schemas.openxmlformats.org/officeDocument/2006/relationships/slide" Target="slides/slide84.xml"/><Relationship Id="rId104" Type="http://schemas.openxmlformats.org/officeDocument/2006/relationships/slide" Target="slides/slide91.xml"/><Relationship Id="rId120" Type="http://schemas.openxmlformats.org/officeDocument/2006/relationships/slide" Target="slides/slide107.xml"/><Relationship Id="rId125" Type="http://schemas.openxmlformats.org/officeDocument/2006/relationships/slide" Target="slides/slide112.xml"/><Relationship Id="rId141" Type="http://schemas.openxmlformats.org/officeDocument/2006/relationships/font" Target="fonts/font8.fntdata"/><Relationship Id="rId146" Type="http://schemas.openxmlformats.org/officeDocument/2006/relationships/font" Target="fonts/font13.fntdata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8.xml"/><Relationship Id="rId92" Type="http://schemas.openxmlformats.org/officeDocument/2006/relationships/slide" Target="slides/slide7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6.xml"/><Relationship Id="rId24" Type="http://schemas.openxmlformats.org/officeDocument/2006/relationships/slide" Target="slides/slide11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66" Type="http://schemas.openxmlformats.org/officeDocument/2006/relationships/slide" Target="slides/slide53.xml"/><Relationship Id="rId87" Type="http://schemas.openxmlformats.org/officeDocument/2006/relationships/slide" Target="slides/slide74.xml"/><Relationship Id="rId110" Type="http://schemas.openxmlformats.org/officeDocument/2006/relationships/slide" Target="slides/slide97.xml"/><Relationship Id="rId115" Type="http://schemas.openxmlformats.org/officeDocument/2006/relationships/slide" Target="slides/slide102.xml"/><Relationship Id="rId131" Type="http://schemas.openxmlformats.org/officeDocument/2006/relationships/slide" Target="slides/slide118.xml"/><Relationship Id="rId136" Type="http://schemas.openxmlformats.org/officeDocument/2006/relationships/font" Target="fonts/font3.fntdata"/><Relationship Id="rId61" Type="http://schemas.openxmlformats.org/officeDocument/2006/relationships/slide" Target="slides/slide48.xml"/><Relationship Id="rId82" Type="http://schemas.openxmlformats.org/officeDocument/2006/relationships/slide" Target="slides/slide69.xml"/><Relationship Id="rId19" Type="http://schemas.openxmlformats.org/officeDocument/2006/relationships/slide" Target="slides/slide6.xml"/><Relationship Id="rId14" Type="http://schemas.openxmlformats.org/officeDocument/2006/relationships/slide" Target="slides/slide1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56" Type="http://schemas.openxmlformats.org/officeDocument/2006/relationships/slide" Target="slides/slide43.xml"/><Relationship Id="rId77" Type="http://schemas.openxmlformats.org/officeDocument/2006/relationships/slide" Target="slides/slide64.xml"/><Relationship Id="rId100" Type="http://schemas.openxmlformats.org/officeDocument/2006/relationships/slide" Target="slides/slide87.xml"/><Relationship Id="rId105" Type="http://schemas.openxmlformats.org/officeDocument/2006/relationships/slide" Target="slides/slide92.xml"/><Relationship Id="rId126" Type="http://schemas.openxmlformats.org/officeDocument/2006/relationships/slide" Target="slides/slide113.xml"/><Relationship Id="rId147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8.xml"/><Relationship Id="rId72" Type="http://schemas.openxmlformats.org/officeDocument/2006/relationships/slide" Target="slides/slide59.xml"/><Relationship Id="rId93" Type="http://schemas.openxmlformats.org/officeDocument/2006/relationships/slide" Target="slides/slide80.xml"/><Relationship Id="rId98" Type="http://schemas.openxmlformats.org/officeDocument/2006/relationships/slide" Target="slides/slide85.xml"/><Relationship Id="rId121" Type="http://schemas.openxmlformats.org/officeDocument/2006/relationships/slide" Target="slides/slide108.xml"/><Relationship Id="rId142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2.xml"/><Relationship Id="rId46" Type="http://schemas.openxmlformats.org/officeDocument/2006/relationships/slide" Target="slides/slide33.xml"/><Relationship Id="rId67" Type="http://schemas.openxmlformats.org/officeDocument/2006/relationships/slide" Target="slides/slide54.xml"/><Relationship Id="rId116" Type="http://schemas.openxmlformats.org/officeDocument/2006/relationships/slide" Target="slides/slide103.xml"/><Relationship Id="rId137" Type="http://schemas.openxmlformats.org/officeDocument/2006/relationships/font" Target="fonts/font4.fntdata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62" Type="http://schemas.openxmlformats.org/officeDocument/2006/relationships/slide" Target="slides/slide49.xml"/><Relationship Id="rId83" Type="http://schemas.openxmlformats.org/officeDocument/2006/relationships/slide" Target="slides/slide70.xml"/><Relationship Id="rId88" Type="http://schemas.openxmlformats.org/officeDocument/2006/relationships/slide" Target="slides/slide75.xml"/><Relationship Id="rId111" Type="http://schemas.openxmlformats.org/officeDocument/2006/relationships/slide" Target="slides/slide98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2.xml"/><Relationship Id="rId36" Type="http://schemas.openxmlformats.org/officeDocument/2006/relationships/slide" Target="slides/slide23.xml"/><Relationship Id="rId57" Type="http://schemas.openxmlformats.org/officeDocument/2006/relationships/slide" Target="slides/slide44.xml"/><Relationship Id="rId106" Type="http://schemas.openxmlformats.org/officeDocument/2006/relationships/slide" Target="slides/slide93.xml"/><Relationship Id="rId127" Type="http://schemas.openxmlformats.org/officeDocument/2006/relationships/slide" Target="slides/slide114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8.xml"/><Relationship Id="rId52" Type="http://schemas.openxmlformats.org/officeDocument/2006/relationships/slide" Target="slides/slide39.xml"/><Relationship Id="rId73" Type="http://schemas.openxmlformats.org/officeDocument/2006/relationships/slide" Target="slides/slide60.xml"/><Relationship Id="rId78" Type="http://schemas.openxmlformats.org/officeDocument/2006/relationships/slide" Target="slides/slide65.xml"/><Relationship Id="rId94" Type="http://schemas.openxmlformats.org/officeDocument/2006/relationships/slide" Target="slides/slide81.xml"/><Relationship Id="rId99" Type="http://schemas.openxmlformats.org/officeDocument/2006/relationships/slide" Target="slides/slide86.xml"/><Relationship Id="rId101" Type="http://schemas.openxmlformats.org/officeDocument/2006/relationships/slide" Target="slides/slide88.xml"/><Relationship Id="rId122" Type="http://schemas.openxmlformats.org/officeDocument/2006/relationships/slide" Target="slides/slide109.xml"/><Relationship Id="rId143" Type="http://schemas.openxmlformats.org/officeDocument/2006/relationships/font" Target="fonts/font10.fntdata"/><Relationship Id="rId14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26" Type="http://schemas.openxmlformats.org/officeDocument/2006/relationships/slide" Target="slides/slide13.xml"/><Relationship Id="rId47" Type="http://schemas.openxmlformats.org/officeDocument/2006/relationships/slide" Target="slides/slide34.xml"/><Relationship Id="rId68" Type="http://schemas.openxmlformats.org/officeDocument/2006/relationships/slide" Target="slides/slide55.xml"/><Relationship Id="rId89" Type="http://schemas.openxmlformats.org/officeDocument/2006/relationships/slide" Target="slides/slide76.xml"/><Relationship Id="rId112" Type="http://schemas.openxmlformats.org/officeDocument/2006/relationships/slide" Target="slides/slide99.xml"/><Relationship Id="rId133" Type="http://schemas.openxmlformats.org/officeDocument/2006/relationships/handoutMaster" Target="handoutMasters/handoutMaster1.xml"/><Relationship Id="rId16" Type="http://schemas.openxmlformats.org/officeDocument/2006/relationships/slide" Target="slides/slide3.xml"/><Relationship Id="rId37" Type="http://schemas.openxmlformats.org/officeDocument/2006/relationships/slide" Target="slides/slide24.xml"/><Relationship Id="rId58" Type="http://schemas.openxmlformats.org/officeDocument/2006/relationships/slide" Target="slides/slide45.xml"/><Relationship Id="rId79" Type="http://schemas.openxmlformats.org/officeDocument/2006/relationships/slide" Target="slides/slide66.xml"/><Relationship Id="rId102" Type="http://schemas.openxmlformats.org/officeDocument/2006/relationships/slide" Target="slides/slide89.xml"/><Relationship Id="rId123" Type="http://schemas.openxmlformats.org/officeDocument/2006/relationships/slide" Target="slides/slide110.xml"/><Relationship Id="rId144" Type="http://schemas.openxmlformats.org/officeDocument/2006/relationships/font" Target="fonts/font11.fntdata"/><Relationship Id="rId90" Type="http://schemas.openxmlformats.org/officeDocument/2006/relationships/slide" Target="slides/slide7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fld id="{839E61BA-B515-4E03-AFF3-65AC7CE27AD6}" type="datetimeFigureOut">
              <a:rPr lang="zh-CN" altLang="en-US"/>
              <a:pPr>
                <a:defRPr/>
              </a:pPr>
              <a:t>2022/8/31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fld id="{A5500FE0-A276-4FBB-8D34-5CCEAD359A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60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fld id="{2CD5B6F9-F6AC-4563-866A-FCD97B3325B4}" type="datetimeFigureOut">
              <a:rPr lang="zh-CN" altLang="en-US"/>
              <a:pPr>
                <a:defRPr/>
              </a:pPr>
              <a:t>2022/8/31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fld id="{4ADC5E21-0C80-42C5-A73A-6503B07293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50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5323D501-169D-453A-9B0C-E8E52E23D0D3}" type="slidenum">
              <a:rPr lang="zh-CN" altLang="en-US" sz="1200" smtClean="0"/>
              <a:pPr/>
              <a:t>15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355495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E2993382-F4C7-4906-BF77-CAF1507DBEF8}" type="slidenum">
              <a:rPr lang="zh-CN" altLang="en-US" sz="1200" smtClean="0">
                <a:solidFill>
                  <a:srgbClr val="000000"/>
                </a:solidFill>
              </a:rPr>
              <a:pPr/>
              <a:t>33</a:t>
            </a:fld>
            <a:endParaRPr lang="zh-CN" altLang="en-US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290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208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88CD875F-7680-40C8-B97F-31F12D48DD6F}" type="slidenum">
              <a:rPr lang="zh-CN" altLang="en-US" sz="1200" smtClean="0"/>
              <a:pPr/>
              <a:t>62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666006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D4E32129-188E-4F82-BD06-0C47ABC5C283}" type="slidenum">
              <a:rPr lang="zh-CN" altLang="en-US" sz="1200" smtClean="0"/>
              <a:pPr/>
              <a:t>65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717372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269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algun Gothic" panose="020B0503020000020004" pitchFamily="34" charset="-127"/>
              </a:defRPr>
            </a:lvl9pPr>
          </a:lstStyle>
          <a:p>
            <a:pPr>
              <a:spcBef>
                <a:spcPct val="0"/>
              </a:spcBef>
            </a:pPr>
            <a:fld id="{E6615562-6419-4813-BA73-B322F7B660BD}" type="slidenum">
              <a:rPr lang="zh-CN" altLang="en-US" smtClean="0">
                <a:latin typeface="Times New Roman" panose="02020603050405020304" pitchFamily="18" charset="0"/>
                <a:ea typeface="楷体_GB2312" panose="02010600030101010101" charset="-122"/>
              </a:rPr>
              <a:pPr>
                <a:spcBef>
                  <a:spcPct val="0"/>
                </a:spcBef>
              </a:pPr>
              <a:t>66</a:t>
            </a:fld>
            <a:endParaRPr lang="zh-CN" altLang="en-US" smtClean="0">
              <a:latin typeface="Times New Roman" panose="02020603050405020304" pitchFamily="18" charset="0"/>
              <a:ea typeface="楷体_GB2312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828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51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1757511E-4B79-4D8C-8BBC-16561E093A7E}" type="slidenum">
              <a:rPr lang="zh-CN" altLang="en-US" sz="1200" smtClean="0"/>
              <a:pPr/>
              <a:t>89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92359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과학(일러)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411538" y="35814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3411538" y="41910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990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648075"/>
            <a:ext cx="9144000" cy="619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3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1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70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FBB69-27E6-4070-9872-65D7682911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1625784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0C699-6021-431C-920B-7AB4C1D5B0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0254193"/>
      </p:ext>
    </p:extLst>
  </p:cSld>
  <p:clrMapOvr>
    <a:masterClrMapping/>
  </p:clrMapOvr>
  <p:transition spd="med">
    <p:random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78703-58A0-4359-B35F-FA59CA8846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1121831"/>
      </p:ext>
    </p:extLst>
  </p:cSld>
  <p:clrMapOvr>
    <a:masterClrMapping/>
  </p:clrMapOvr>
  <p:transition spd="med">
    <p:random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19289-6896-4A4A-AD33-5AC1C668C7A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7025849"/>
      </p:ext>
    </p:extLst>
  </p:cSld>
  <p:clrMapOvr>
    <a:masterClrMapping/>
  </p:clrMapOvr>
  <p:transition spd="med">
    <p:random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A0C76-352E-49C9-8A04-3B3A5255E4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9472222"/>
      </p:ext>
    </p:extLst>
  </p:cSld>
  <p:clrMapOvr>
    <a:masterClrMapping/>
  </p:clrMapOvr>
  <p:transition spd="med">
    <p:random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F77FE-6F18-4907-9172-1ADB0A20F8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3608577"/>
      </p:ext>
    </p:extLst>
  </p:cSld>
  <p:clrMapOvr>
    <a:masterClrMapping/>
  </p:clrMapOvr>
  <p:transition spd="med">
    <p:random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A7AA7-4A54-4D1E-857B-81A5C2B06F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6136306"/>
      </p:ext>
    </p:extLst>
  </p:cSld>
  <p:clrMapOvr>
    <a:masterClrMapping/>
  </p:clrMapOvr>
  <p:transition spd="med">
    <p:random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27695-1A3A-4A71-9A19-523BD1171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3744045"/>
      </p:ext>
    </p:extLst>
  </p:cSld>
  <p:clrMapOvr>
    <a:masterClrMapping/>
  </p:clrMapOvr>
  <p:transition spd="med">
    <p:random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533400"/>
            <a:ext cx="2074863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533400"/>
            <a:ext cx="6073775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1FD13-31E7-4A11-99DF-39144AB16A1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5803649"/>
      </p:ext>
    </p:extLst>
  </p:cSld>
  <p:clrMapOvr>
    <a:masterClrMapping/>
  </p:clrMapOvr>
  <p:transition spd="med">
    <p:random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533400"/>
            <a:ext cx="8020050" cy="889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8B3A1-8E62-445B-8D2F-289D04B8B8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6935864"/>
      </p:ext>
    </p:extLst>
  </p:cSld>
  <p:clrMapOvr>
    <a:masterClrMapping/>
  </p:clrMapOvr>
  <p:transition spd="med">
    <p:random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과학(일러)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411538" y="35814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3411538" y="41910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990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648075"/>
            <a:ext cx="9144000" cy="619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3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1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70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F0721-7BD6-45DC-8A04-B1BA5A1D09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063219"/>
      </p:ext>
    </p:extLst>
  </p:cSld>
  <p:clrMapOvr>
    <a:masterClrMapping/>
  </p:clrMapOvr>
  <p:transition spd="med">
    <p:random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79674-2EAF-4A63-8974-DF6C75C0C4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0186126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533400"/>
            <a:ext cx="2074863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533400"/>
            <a:ext cx="6073775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A5475-09B5-408C-AF3D-4FA6384322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6318295"/>
      </p:ext>
    </p:extLst>
  </p:cSld>
  <p:clrMapOvr>
    <a:masterClrMapping/>
  </p:clrMapOvr>
  <p:transition spd="med">
    <p:random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B114B-FAFF-4EAB-A98C-C5662529AD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6702652"/>
      </p:ext>
    </p:extLst>
  </p:cSld>
  <p:clrMapOvr>
    <a:masterClrMapping/>
  </p:clrMapOvr>
  <p:transition spd="med">
    <p:random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64D89-4E7B-48F1-87FE-C43DB76891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0561077"/>
      </p:ext>
    </p:extLst>
  </p:cSld>
  <p:clrMapOvr>
    <a:masterClrMapping/>
  </p:clrMapOvr>
  <p:transition spd="med">
    <p:random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4371A-6F6C-4F9C-861F-A0909181B6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7159130"/>
      </p:ext>
    </p:extLst>
  </p:cSld>
  <p:clrMapOvr>
    <a:masterClrMapping/>
  </p:clrMapOvr>
  <p:transition spd="med">
    <p:random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203E3-5F1A-424C-B6BF-FD71B1798C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0618348"/>
      </p:ext>
    </p:extLst>
  </p:cSld>
  <p:clrMapOvr>
    <a:masterClrMapping/>
  </p:clrMapOvr>
  <p:transition spd="med">
    <p:random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BB054-DBF8-4516-8A5F-E831A25319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6051415"/>
      </p:ext>
    </p:extLst>
  </p:cSld>
  <p:clrMapOvr>
    <a:masterClrMapping/>
  </p:clrMapOvr>
  <p:transition spd="med">
    <p:random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539CC-C796-40C8-92E2-BFD2AB602A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5258419"/>
      </p:ext>
    </p:extLst>
  </p:cSld>
  <p:clrMapOvr>
    <a:masterClrMapping/>
  </p:clrMapOvr>
  <p:transition spd="med">
    <p:random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3C461-7708-496E-B2B0-2E5266E72E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3802745"/>
      </p:ext>
    </p:extLst>
  </p:cSld>
  <p:clrMapOvr>
    <a:masterClrMapping/>
  </p:clrMapOvr>
  <p:transition spd="med">
    <p:random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2C129-FBA9-49C0-B95A-560C7B8053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0253562"/>
      </p:ext>
    </p:extLst>
  </p:cSld>
  <p:clrMapOvr>
    <a:masterClrMapping/>
  </p:clrMapOvr>
  <p:transition spd="med">
    <p:random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533400"/>
            <a:ext cx="2074863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533400"/>
            <a:ext cx="6073775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E25BD-B66E-4B9B-8E27-0D043ED1F8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1697268"/>
      </p:ext>
    </p:extLst>
  </p:cSld>
  <p:clrMapOvr>
    <a:masterClrMapping/>
  </p:clrMapOvr>
  <p:transition spd="med">
    <p:random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533400"/>
            <a:ext cx="8020050" cy="889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E141A-1452-4689-A0B7-467EBBE16A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2820333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533400"/>
            <a:ext cx="8020050" cy="889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2E85C-1006-457E-9406-7B06AAD0C6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479881"/>
      </p:ext>
    </p:extLst>
  </p:cSld>
  <p:clrMapOvr>
    <a:masterClrMapping/>
  </p:clrMapOvr>
  <p:transition spd="med">
    <p:random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과학(일러)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411538" y="35814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3411538" y="41910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990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648075"/>
            <a:ext cx="9144000" cy="619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3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1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70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1B851-A496-420F-B5F2-DAA0592C4C1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0750459"/>
      </p:ext>
    </p:extLst>
  </p:cSld>
  <p:clrMapOvr>
    <a:masterClrMapping/>
  </p:clrMapOvr>
  <p:transition spd="med">
    <p:random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0609A-E551-4AFF-A388-A38F3B5578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1890479"/>
      </p:ext>
    </p:extLst>
  </p:cSld>
  <p:clrMapOvr>
    <a:masterClrMapping/>
  </p:clrMapOvr>
  <p:transition spd="med">
    <p:random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D34DB-65AF-40CB-9E87-4C673DA19F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0145224"/>
      </p:ext>
    </p:extLst>
  </p:cSld>
  <p:clrMapOvr>
    <a:masterClrMapping/>
  </p:clrMapOvr>
  <p:transition spd="med">
    <p:random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8C907-CF81-4A66-B3E6-04FE4AB495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3329268"/>
      </p:ext>
    </p:extLst>
  </p:cSld>
  <p:clrMapOvr>
    <a:masterClrMapping/>
  </p:clrMapOvr>
  <p:transition spd="med">
    <p:random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4D31C-04D3-4F54-991E-1DF036A4C7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3097594"/>
      </p:ext>
    </p:extLst>
  </p:cSld>
  <p:clrMapOvr>
    <a:masterClrMapping/>
  </p:clrMapOvr>
  <p:transition spd="med">
    <p:random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E36F3-DC7B-44A4-8615-CB266C6B95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1737324"/>
      </p:ext>
    </p:extLst>
  </p:cSld>
  <p:clrMapOvr>
    <a:masterClrMapping/>
  </p:clrMapOvr>
  <p:transition spd="med">
    <p:random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9FBA6-0D4F-437E-925E-3F4C1F180C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888798"/>
      </p:ext>
    </p:extLst>
  </p:cSld>
  <p:clrMapOvr>
    <a:masterClrMapping/>
  </p:clrMapOvr>
  <p:transition spd="med">
    <p:random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D69B6-379D-401A-9907-E7DCFD68DC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0683681"/>
      </p:ext>
    </p:extLst>
  </p:cSld>
  <p:clrMapOvr>
    <a:masterClrMapping/>
  </p:clrMapOvr>
  <p:transition spd="med">
    <p:random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3F778-DE29-4708-B490-D7A3C072FD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0430390"/>
      </p:ext>
    </p:extLst>
  </p:cSld>
  <p:clrMapOvr>
    <a:masterClrMapping/>
  </p:clrMapOvr>
  <p:transition spd="med">
    <p:random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FD267-4B5D-454F-A5E9-DF59EDF229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5288209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과학(일러)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411538" y="35814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3411538" y="41910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990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ko-KR" altLang="en-US" noProof="1"/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648075"/>
            <a:ext cx="9144000" cy="6191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>
                <a:solidFill>
                  <a:schemeClr val="bg2"/>
                </a:solidFill>
              </a:defRPr>
            </a:lvl1pPr>
          </a:lstStyle>
          <a:p>
            <a:r>
              <a:rPr lang="zh-CN" altLang="en-US" noProof="1" smtClean="0"/>
              <a:t>单击此处编辑母版副标题样式</a:t>
            </a:r>
            <a:endParaRPr lang="ko-KR" altLang="en-US" noProof="1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3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1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70663" y="6096000"/>
            <a:ext cx="1905000" cy="457200"/>
          </a:xfrm>
        </p:spPr>
        <p:txBody>
          <a:bodyPr/>
          <a:lstStyle>
            <a:lvl1pPr eaLnBrk="0" hangingPunct="0">
              <a:buFontTx/>
              <a:buNone/>
              <a:defRPr kumimoji="1"/>
            </a:lvl1pPr>
          </a:lstStyle>
          <a:p>
            <a:pPr>
              <a:defRPr/>
            </a:pPr>
            <a:fld id="{1F2E42A9-1DFA-4960-9104-8B416F84B65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5388320"/>
      </p:ext>
    </p:extLst>
  </p:cSld>
  <p:clrMapOvr>
    <a:masterClrMapping/>
  </p:clrMapOvr>
  <p:transition spd="med">
    <p:random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533400"/>
            <a:ext cx="2074863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533400"/>
            <a:ext cx="6073775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4FF16-5B2C-4C96-9FA0-06E2D3D77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7336628"/>
      </p:ext>
    </p:extLst>
  </p:cSld>
  <p:clrMapOvr>
    <a:masterClrMapping/>
  </p:clrMapOvr>
  <p:transition spd="med">
    <p:random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533400"/>
            <a:ext cx="8020050" cy="889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B5382-2E64-4590-A43B-88EBF3FAE1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9455027"/>
      </p:ext>
    </p:extLst>
  </p:cSld>
  <p:clrMapOvr>
    <a:masterClrMapping/>
  </p:clrMapOvr>
  <p:transition spd="med">
    <p:random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과학(일러)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411538" y="35814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3411538" y="41910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990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648075"/>
            <a:ext cx="9144000" cy="619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3263" y="6096000"/>
            <a:ext cx="1905000" cy="457200"/>
          </a:xfrm>
        </p:spPr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1663" y="6096000"/>
            <a:ext cx="2895600" cy="457200"/>
          </a:xfrm>
        </p:spPr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70663" y="6096000"/>
            <a:ext cx="1905000" cy="457200"/>
          </a:xfrm>
        </p:spPr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fld id="{7EC7192D-CAD6-4776-9851-3D6A93BBEF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641563"/>
      </p:ext>
    </p:extLst>
  </p:cSld>
  <p:clrMapOvr>
    <a:masterClrMapping/>
  </p:clrMapOvr>
  <p:transition spd="med">
    <p:random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fld id="{79A70268-075A-43B8-B7A6-60FA36BC45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9075021"/>
      </p:ext>
    </p:extLst>
  </p:cSld>
  <p:clrMapOvr>
    <a:masterClrMapping/>
  </p:clrMapOvr>
  <p:transition spd="med">
    <p:random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fld id="{44C5B9A7-E694-40C5-AD2A-A7E470FDB7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3035082"/>
      </p:ext>
    </p:extLst>
  </p:cSld>
  <p:clrMapOvr>
    <a:masterClrMapping/>
  </p:clrMapOvr>
  <p:transition spd="med">
    <p:random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fld id="{42B6BEF6-3CFB-4315-9E09-F750333942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7850385"/>
      </p:ext>
    </p:extLst>
  </p:cSld>
  <p:clrMapOvr>
    <a:masterClrMapping/>
  </p:clrMapOvr>
  <p:transition spd="med">
    <p:random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fld id="{5A297CBD-6299-42C1-AB1C-98FE492D72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9381573"/>
      </p:ext>
    </p:extLst>
  </p:cSld>
  <p:clrMapOvr>
    <a:masterClrMapping/>
  </p:clrMapOvr>
  <p:transition spd="med">
    <p:random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fld id="{90E61C7E-6C00-4F4E-9EA6-E9C6663296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7834104"/>
      </p:ext>
    </p:extLst>
  </p:cSld>
  <p:clrMapOvr>
    <a:masterClrMapping/>
  </p:clrMapOvr>
  <p:transition spd="med">
    <p:random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fld id="{50A91B3A-8512-4E3C-8D19-B3716CD456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410381"/>
      </p:ext>
    </p:extLst>
  </p:cSld>
  <p:clrMapOvr>
    <a:masterClrMapping/>
  </p:clrMapOvr>
  <p:transition spd="med">
    <p:random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fld id="{595BC94C-B46B-40C7-8AA9-CE9018DAA5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172780"/>
      </p:ext>
    </p:extLst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kumimoji="1"/>
            </a:lvl1pPr>
          </a:lstStyle>
          <a:p>
            <a:pPr>
              <a:defRPr/>
            </a:pPr>
            <a:fld id="{5DEC5A8A-F240-4C27-95FC-E0521022B0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5297790"/>
      </p:ext>
    </p:extLst>
  </p:cSld>
  <p:clrMapOvr>
    <a:masterClrMapping/>
  </p:clrMapOvr>
  <p:transition spd="med">
    <p:random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fld id="{4C685EA5-5580-499B-A451-AD10D9514C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957620"/>
      </p:ext>
    </p:extLst>
  </p:cSld>
  <p:clrMapOvr>
    <a:masterClrMapping/>
  </p:clrMapOvr>
  <p:transition spd="med">
    <p:random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fld id="{817F4506-E5FA-4506-A313-330168DB07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6284937"/>
      </p:ext>
    </p:extLst>
  </p:cSld>
  <p:clrMapOvr>
    <a:masterClrMapping/>
  </p:clrMapOvr>
  <p:transition spd="med">
    <p:random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533400"/>
            <a:ext cx="2074863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533400"/>
            <a:ext cx="6073775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fld id="{75630AB4-A4F8-4E9C-9DC4-F57226EC03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1382799"/>
      </p:ext>
    </p:extLst>
  </p:cSld>
  <p:clrMapOvr>
    <a:masterClrMapping/>
  </p:clrMapOvr>
  <p:transition spd="med">
    <p:random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533400"/>
            <a:ext cx="8020050" cy="889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fld id="{FA179F36-FEDF-4405-912E-AD55E634DA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8890023"/>
      </p:ext>
    </p:extLst>
  </p:cSld>
  <p:clrMapOvr>
    <a:masterClrMapping/>
  </p:clrMapOvr>
  <p:transition spd="med">
    <p:random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과학(일러)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411538" y="35814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3411538" y="41910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990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648075"/>
            <a:ext cx="9144000" cy="619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3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1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70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213B1-FE99-42EE-8CC3-9F8283C658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2559301"/>
      </p:ext>
    </p:extLst>
  </p:cSld>
  <p:clrMapOvr>
    <a:masterClrMapping/>
  </p:clrMapOvr>
  <p:transition spd="med">
    <p:random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FBFA5-2D71-497C-9EE0-51C80C14A7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548289"/>
      </p:ext>
    </p:extLst>
  </p:cSld>
  <p:clrMapOvr>
    <a:masterClrMapping/>
  </p:clrMapOvr>
  <p:transition spd="med">
    <p:random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05826-3F95-4FE8-96AC-986F7BA958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477007"/>
      </p:ext>
    </p:extLst>
  </p:cSld>
  <p:clrMapOvr>
    <a:masterClrMapping/>
  </p:clrMapOvr>
  <p:transition spd="med">
    <p:random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1466B-69FA-4B09-A91E-1B886B7C0D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8245294"/>
      </p:ext>
    </p:extLst>
  </p:cSld>
  <p:clrMapOvr>
    <a:masterClrMapping/>
  </p:clrMapOvr>
  <p:transition spd="med">
    <p:random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FAED7-DAC9-4CFE-9668-1E485D9CA1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8866160"/>
      </p:ext>
    </p:extLst>
  </p:cSld>
  <p:clrMapOvr>
    <a:masterClrMapping/>
  </p:clrMapOvr>
  <p:transition spd="med">
    <p:random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4973B-4A5A-44B6-8B60-D205E30859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7472105"/>
      </p:ext>
    </p:extLst>
  </p:cSld>
  <p:clrMapOvr>
    <a:masterClrMapping/>
  </p:clrMapOvr>
  <p:transition spd="med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kumimoji="1"/>
            </a:lvl1pPr>
          </a:lstStyle>
          <a:p>
            <a:pPr>
              <a:defRPr/>
            </a:pPr>
            <a:fld id="{82D82E2C-94B6-4E93-87F7-8455B0C85E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0125017"/>
      </p:ext>
    </p:extLst>
  </p:cSld>
  <p:clrMapOvr>
    <a:masterClrMapping/>
  </p:clrMapOvr>
  <p:transition spd="med">
    <p:random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DC852-6983-47A2-8E48-0046A8C8EE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0974811"/>
      </p:ext>
    </p:extLst>
  </p:cSld>
  <p:clrMapOvr>
    <a:masterClrMapping/>
  </p:clrMapOvr>
  <p:transition spd="med">
    <p:random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43578-997E-46B7-AB7E-3B720C5F5E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5878582"/>
      </p:ext>
    </p:extLst>
  </p:cSld>
  <p:clrMapOvr>
    <a:masterClrMapping/>
  </p:clrMapOvr>
  <p:transition spd="med">
    <p:random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71923-D133-4B47-B644-F4BD1F5BE5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7242999"/>
      </p:ext>
    </p:extLst>
  </p:cSld>
  <p:clrMapOvr>
    <a:masterClrMapping/>
  </p:clrMapOvr>
  <p:transition spd="med">
    <p:random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3FBB2-DEDC-4AAB-A04D-70D7E69BBC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8492707"/>
      </p:ext>
    </p:extLst>
  </p:cSld>
  <p:clrMapOvr>
    <a:masterClrMapping/>
  </p:clrMapOvr>
  <p:transition spd="med">
    <p:random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533400"/>
            <a:ext cx="2074863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533400"/>
            <a:ext cx="6073775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1DBCE-5927-4DDD-8BCC-2609F53B036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809565"/>
      </p:ext>
    </p:extLst>
  </p:cSld>
  <p:clrMapOvr>
    <a:masterClrMapping/>
  </p:clrMapOvr>
  <p:transition spd="med">
    <p:random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533400"/>
            <a:ext cx="8020050" cy="889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A5D70-6DFA-4C60-8401-A934888D0F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7610539"/>
      </p:ext>
    </p:extLst>
  </p:cSld>
  <p:clrMapOvr>
    <a:masterClrMapping/>
  </p:clrMapOvr>
  <p:transition spd="med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kumimoji="1"/>
            </a:lvl1pPr>
          </a:lstStyle>
          <a:p>
            <a:pPr>
              <a:defRPr/>
            </a:pPr>
            <a:fld id="{746E6048-A5E0-4B3C-A0A2-702F795E23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9799264"/>
      </p:ext>
    </p:extLst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kumimoji="1"/>
            </a:lvl1pPr>
          </a:lstStyle>
          <a:p>
            <a:pPr>
              <a:defRPr/>
            </a:pPr>
            <a:fld id="{2FB57705-3AE7-4106-8F56-59E8F27F88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758927"/>
      </p:ext>
    </p:extLst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kumimoji="1"/>
            </a:lvl1pPr>
          </a:lstStyle>
          <a:p>
            <a:pPr>
              <a:defRPr/>
            </a:pPr>
            <a:fld id="{262FF6D3-1EC7-46E9-B3BE-1A74694AFB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8015583"/>
      </p:ext>
    </p:extLst>
  </p:cSld>
  <p:clrMapOvr>
    <a:masterClrMapping/>
  </p:clrMapOvr>
  <p:transition spd="med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kumimoji="1"/>
            </a:lvl1pPr>
          </a:lstStyle>
          <a:p>
            <a:pPr>
              <a:defRPr/>
            </a:pPr>
            <a:fld id="{126BD77E-7405-423F-ABD2-0D87F136C2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8901560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F540F-9CD7-44FB-A48B-56CCA15CD8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2020329"/>
      </p:ext>
    </p:extLst>
  </p:cSld>
  <p:clrMapOvr>
    <a:masterClrMapping/>
  </p:clrMapOvr>
  <p:transition spd="med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kumimoji="1"/>
            </a:lvl1pPr>
          </a:lstStyle>
          <a:p>
            <a:pPr>
              <a:defRPr/>
            </a:pPr>
            <a:fld id="{DF90CA87-85AB-4F59-A5C4-87B0C50D90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9052137"/>
      </p:ext>
    </p:extLst>
  </p:cSld>
  <p:clrMapOvr>
    <a:masterClrMapping/>
  </p:clrMapOvr>
  <p:transition spd="med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kumimoji="1"/>
            </a:lvl1pPr>
          </a:lstStyle>
          <a:p>
            <a:pPr>
              <a:defRPr/>
            </a:pPr>
            <a:fld id="{17F22CF8-43A7-4E01-8768-7EC032C082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7084463"/>
      </p:ext>
    </p:extLst>
  </p:cSld>
  <p:clrMapOvr>
    <a:masterClrMapping/>
  </p:clrMapOvr>
  <p:transition spd="med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kumimoji="1"/>
            </a:lvl1pPr>
          </a:lstStyle>
          <a:p>
            <a:pPr>
              <a:defRPr/>
            </a:pPr>
            <a:fld id="{4F6FC368-7DDD-49A8-8B75-D37C009ECE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4367252"/>
      </p:ext>
    </p:extLst>
  </p:cSld>
  <p:clrMapOvr>
    <a:masterClrMapping/>
  </p:clrMapOvr>
  <p:transition spd="med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533400"/>
            <a:ext cx="2074863" cy="55149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533400"/>
            <a:ext cx="6073775" cy="55149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kumimoji="1"/>
            </a:lvl1pPr>
          </a:lstStyle>
          <a:p>
            <a:pPr>
              <a:defRPr/>
            </a:pPr>
            <a:fld id="{6BCB3574-D73A-418E-8457-6D161AF3E0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3351395"/>
      </p:ext>
    </p:extLst>
  </p:cSld>
  <p:clrMapOvr>
    <a:masterClrMapping/>
  </p:clrMapOvr>
  <p:transition spd="med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533400"/>
            <a:ext cx="8020050" cy="889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kumimoji="1"/>
            </a:lvl1pPr>
          </a:lstStyle>
          <a:p>
            <a:pPr>
              <a:defRPr/>
            </a:pPr>
            <a:fld id="{39F5C33D-CFDD-4590-86FF-796A50F440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7096090"/>
      </p:ext>
    </p:extLst>
  </p:cSld>
  <p:clrMapOvr>
    <a:masterClrMapping/>
  </p:clrMapOvr>
  <p:transition spd="med"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533400"/>
            <a:ext cx="8020050" cy="889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kumimoji="1"/>
            </a:lvl1pPr>
          </a:lstStyle>
          <a:p>
            <a:pPr>
              <a:defRPr/>
            </a:pPr>
            <a:fld id="{BCAA8691-9061-468A-8C65-6C4C1C84A3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6944651"/>
      </p:ext>
    </p:extLst>
  </p:cSld>
  <p:clrMapOvr>
    <a:masterClrMapping/>
  </p:clrMapOvr>
  <p:transition spd="med"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buFontTx/>
              <a:buNone/>
              <a:defRPr kumimoji="1"/>
            </a:lvl1pPr>
          </a:lstStyle>
          <a:p>
            <a:pPr>
              <a:defRPr/>
            </a:pPr>
            <a:fld id="{B8B22AD2-C0C1-4675-B715-FA803D3695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52074"/>
      </p:ext>
    </p:extLst>
  </p:cSld>
  <p:clrMapOvr>
    <a:masterClrMapping/>
  </p:clrMapOvr>
  <p:transition spd="med"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과학(일러)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411538" y="35814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3411538" y="41910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990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648075"/>
            <a:ext cx="9144000" cy="619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3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1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70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A49E2-AFAA-41A1-AA40-1C347BA7C83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8117806"/>
      </p:ext>
    </p:extLst>
  </p:cSld>
  <p:clrMapOvr>
    <a:masterClrMapping/>
  </p:clrMapOvr>
  <p:transition spd="med"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8C4DF-DA78-4FF1-94FF-B9514A1300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825461"/>
      </p:ext>
    </p:extLst>
  </p:cSld>
  <p:clrMapOvr>
    <a:masterClrMapping/>
  </p:clrMapOvr>
  <p:transition spd="med"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86FD9-BF1F-4178-85B0-1299F5C26B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198512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CA3CF-570D-4E2B-A612-EFBE9E15F2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1446073"/>
      </p:ext>
    </p:extLst>
  </p:cSld>
  <p:clrMapOvr>
    <a:masterClrMapping/>
  </p:clrMapOvr>
  <p:transition spd="med"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C6C11-3087-458B-B8F9-67445EB782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4853003"/>
      </p:ext>
    </p:extLst>
  </p:cSld>
  <p:clrMapOvr>
    <a:masterClrMapping/>
  </p:clrMapOvr>
  <p:transition spd="med"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5AC58-DBFF-409A-8B77-09F060F01C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3989694"/>
      </p:ext>
    </p:extLst>
  </p:cSld>
  <p:clrMapOvr>
    <a:masterClrMapping/>
  </p:clrMapOvr>
  <p:transition spd="med"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368F5-CD8A-4DEB-AB30-9009F6100A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3159796"/>
      </p:ext>
    </p:extLst>
  </p:cSld>
  <p:clrMapOvr>
    <a:masterClrMapping/>
  </p:clrMapOvr>
  <p:transition spd="med"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449AD-009A-4F03-80FD-E3C5EE3618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7573831"/>
      </p:ext>
    </p:extLst>
  </p:cSld>
  <p:clrMapOvr>
    <a:masterClrMapping/>
  </p:clrMapOvr>
  <p:transition spd="med"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D1EF2-A787-4385-A941-0CADF99593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7253086"/>
      </p:ext>
    </p:extLst>
  </p:cSld>
  <p:clrMapOvr>
    <a:masterClrMapping/>
  </p:clrMapOvr>
  <p:transition spd="med"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06833-34D8-44D9-BD95-FBE81C4DEF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0243605"/>
      </p:ext>
    </p:extLst>
  </p:cSld>
  <p:clrMapOvr>
    <a:masterClrMapping/>
  </p:clrMapOvr>
  <p:transition spd="med"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49253-81E8-4C3D-9508-F9DD984F71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7967372"/>
      </p:ext>
    </p:extLst>
  </p:cSld>
  <p:clrMapOvr>
    <a:masterClrMapping/>
  </p:clrMapOvr>
  <p:transition spd="med"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533400"/>
            <a:ext cx="2074863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533400"/>
            <a:ext cx="6073775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63DF5-9C31-40AA-86AE-7052E7A8D16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4458167"/>
      </p:ext>
    </p:extLst>
  </p:cSld>
  <p:clrMapOvr>
    <a:masterClrMapping/>
  </p:clrMapOvr>
  <p:transition spd="med"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533400"/>
            <a:ext cx="8020050" cy="889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86F6C-7414-4F5F-9DE9-9EA1123B37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1949813"/>
      </p:ext>
    </p:extLst>
  </p:cSld>
  <p:clrMapOvr>
    <a:masterClrMapping/>
  </p:clrMapOvr>
  <p:transition spd="med"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07683-4485-4643-926A-D815C336A9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257322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E487E-D359-4A0D-B3EC-1A0FA7BD01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3248528"/>
      </p:ext>
    </p:extLst>
  </p:cSld>
  <p:clrMapOvr>
    <a:masterClrMapping/>
  </p:clrMapOvr>
  <p:transition spd="med"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93E2E-2DD9-423F-9F78-9CD77BB4DC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77564"/>
      </p:ext>
    </p:extLst>
  </p:cSld>
  <p:clrMapOvr>
    <a:masterClrMapping/>
  </p:clrMapOvr>
  <p:transition spd="med"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EC423-3288-469A-982B-1F789C4E04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203887"/>
      </p:ext>
    </p:extLst>
  </p:cSld>
  <p:clrMapOvr>
    <a:masterClrMapping/>
  </p:clrMapOvr>
  <p:transition spd="med"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E5CC5-EABC-484B-B29A-6164B07FB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933595"/>
      </p:ext>
    </p:extLst>
  </p:cSld>
  <p:clrMapOvr>
    <a:masterClrMapping/>
  </p:clrMapOvr>
  <p:transition spd="med"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00B9A-235C-44C5-9259-2385546AC5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615728"/>
      </p:ext>
    </p:extLst>
  </p:cSld>
  <p:clrMapOvr>
    <a:masterClrMapping/>
  </p:clrMapOvr>
  <p:transition spd="med"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62775" y="6248400"/>
            <a:ext cx="1905000" cy="457200"/>
          </a:xfrm>
        </p:spPr>
        <p:txBody>
          <a:bodyPr/>
          <a:lstStyle>
            <a:lvl1pPr algn="r">
              <a:defRPr sz="1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1DA8BF0C-E15D-4B05-BA3F-2435390A9B9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0214223"/>
      </p:ext>
    </p:extLst>
  </p:cSld>
  <p:clrMapOvr>
    <a:masterClrMapping/>
  </p:clrMapOvr>
  <p:transition spd="med"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800"/>
            </a:lvl1pPr>
          </a:lstStyle>
          <a:p>
            <a:pPr>
              <a:defRPr/>
            </a:pPr>
            <a:fld id="{476DAF39-7B56-4430-B0F0-FAA65408F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9932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과학(일러)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411538" y="35814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3411538" y="41910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990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648075"/>
            <a:ext cx="9144000" cy="619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3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41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70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E7DDE-9FFC-4A68-ADCB-4799984D30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272198"/>
      </p:ext>
    </p:extLst>
  </p:cSld>
  <p:clrMapOvr>
    <a:masterClrMapping/>
  </p:clrMapOvr>
  <p:transition spd="med">
    <p:rand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5BB23-8AFC-4B37-A320-A1E6B10E3A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703609"/>
      </p:ext>
    </p:extLst>
  </p:cSld>
  <p:clrMapOvr>
    <a:masterClrMapping/>
  </p:clrMapOvr>
  <p:transition spd="med">
    <p:rand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1B346-B7EA-40A3-9065-251293740B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7958599"/>
      </p:ext>
    </p:extLst>
  </p:cSld>
  <p:clrMapOvr>
    <a:masterClrMapping/>
  </p:clrMapOvr>
  <p:transition spd="med">
    <p:rand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E279B-E3B8-4EA7-82FC-D5CC9E8F8A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6396335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998FF-4C83-463B-9149-6F632CC1BD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7971344"/>
      </p:ext>
    </p:extLst>
  </p:cSld>
  <p:clrMapOvr>
    <a:masterClrMapping/>
  </p:clrMapOvr>
  <p:transition spd="med">
    <p:random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CCF21-6F1D-4BCE-81BC-E9C0342073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2288823"/>
      </p:ext>
    </p:extLst>
  </p:cSld>
  <p:clrMapOvr>
    <a:masterClrMapping/>
  </p:clrMapOvr>
  <p:transition spd="med">
    <p:rand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C3AE2-2220-49F4-B327-96BF25BE3A1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9843590"/>
      </p:ext>
    </p:extLst>
  </p:cSld>
  <p:clrMapOvr>
    <a:masterClrMapping/>
  </p:clrMapOvr>
  <p:transition spd="med">
    <p:rand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13BFD-FC78-4EFD-8BD1-5292BFBF18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9293090"/>
      </p:ext>
    </p:extLst>
  </p:cSld>
  <p:clrMapOvr>
    <a:masterClrMapping/>
  </p:clrMapOvr>
  <p:transition spd="med">
    <p:rand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C543A-B0F3-47DA-AC24-393F97C575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6922435"/>
      </p:ext>
    </p:extLst>
  </p:cSld>
  <p:clrMapOvr>
    <a:masterClrMapping/>
  </p:clrMapOvr>
  <p:transition spd="med">
    <p:rand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3DA00-C1AC-4EFC-96C0-32D5E6682B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8229343"/>
      </p:ext>
    </p:extLst>
  </p:cSld>
  <p:clrMapOvr>
    <a:masterClrMapping/>
  </p:clrMapOvr>
  <p:transition spd="med">
    <p:rand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C0AED-17E8-45A6-A972-5842A9C1C1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3078529"/>
      </p:ext>
    </p:extLst>
  </p:cSld>
  <p:clrMapOvr>
    <a:masterClrMapping/>
  </p:clrMapOvr>
  <p:transition spd="med">
    <p:random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533400"/>
            <a:ext cx="2074863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533400"/>
            <a:ext cx="6073775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D9EAF-D58B-4500-937F-215C136DA8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3528293"/>
      </p:ext>
    </p:extLst>
  </p:cSld>
  <p:clrMapOvr>
    <a:masterClrMapping/>
  </p:clrMapOvr>
  <p:transition spd="med">
    <p:random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533400"/>
            <a:ext cx="8020050" cy="889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52005-6E70-47E5-AE5D-44A775C199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237936"/>
      </p:ext>
    </p:extLst>
  </p:cSld>
  <p:clrMapOvr>
    <a:masterClrMapping/>
  </p:clrMapOvr>
  <p:transition spd="med">
    <p:random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과학(일러)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411538" y="35814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3411538" y="41910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990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648075"/>
            <a:ext cx="9144000" cy="619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3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1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70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1DA8F-F1C0-4F84-9A85-B3C5B4F401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1728281"/>
      </p:ext>
    </p:extLst>
  </p:cSld>
  <p:clrMapOvr>
    <a:masterClrMapping/>
  </p:clrMapOvr>
  <p:transition spd="med">
    <p:random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0C5AA-92A3-4524-A693-5EA000F78E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7872049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91339-4090-45F1-A244-03E8CD7E76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0366291"/>
      </p:ext>
    </p:extLst>
  </p:cSld>
  <p:clrMapOvr>
    <a:masterClrMapping/>
  </p:clrMapOvr>
  <p:transition spd="med">
    <p:random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7A30D-D03B-49FE-B49D-9DE3A4FA0A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7140433"/>
      </p:ext>
    </p:extLst>
  </p:cSld>
  <p:clrMapOvr>
    <a:masterClrMapping/>
  </p:clrMapOvr>
  <p:transition spd="med">
    <p:random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41329-006F-4B9F-A0B1-98C2C43196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934621"/>
      </p:ext>
    </p:extLst>
  </p:cSld>
  <p:clrMapOvr>
    <a:masterClrMapping/>
  </p:clrMapOvr>
  <p:transition spd="med">
    <p:random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3008C-4376-4597-823A-9A93FF3112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1959427"/>
      </p:ext>
    </p:extLst>
  </p:cSld>
  <p:clrMapOvr>
    <a:masterClrMapping/>
  </p:clrMapOvr>
  <p:transition spd="med">
    <p:rand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9A36E-8F8A-4DD3-9BB1-66E33D6149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3349682"/>
      </p:ext>
    </p:extLst>
  </p:cSld>
  <p:clrMapOvr>
    <a:masterClrMapping/>
  </p:clrMapOvr>
  <p:transition spd="med">
    <p:rand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4FA9D-B4FA-4929-A928-3E6821F21C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43539"/>
      </p:ext>
    </p:extLst>
  </p:cSld>
  <p:clrMapOvr>
    <a:masterClrMapping/>
  </p:clrMapOvr>
  <p:transition spd="med">
    <p:random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C41C0-4C01-42A6-99B3-318F8C928B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2890299"/>
      </p:ext>
    </p:extLst>
  </p:cSld>
  <p:clrMapOvr>
    <a:masterClrMapping/>
  </p:clrMapOvr>
  <p:transition spd="med">
    <p:rand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F761B-954F-486E-9F22-E208E0026C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9752749"/>
      </p:ext>
    </p:extLst>
  </p:cSld>
  <p:clrMapOvr>
    <a:masterClrMapping/>
  </p:clrMapOvr>
  <p:transition spd="med">
    <p:random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616BB-2E8D-44C2-BBB4-85FF597D77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3592254"/>
      </p:ext>
    </p:extLst>
  </p:cSld>
  <p:clrMapOvr>
    <a:masterClrMapping/>
  </p:clrMapOvr>
  <p:transition spd="med">
    <p:random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533400"/>
            <a:ext cx="2074863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533400"/>
            <a:ext cx="6073775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7E65F-0A93-478A-B1BF-D8BED58E3A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4889331"/>
      </p:ext>
    </p:extLst>
  </p:cSld>
  <p:clrMapOvr>
    <a:masterClrMapping/>
  </p:clrMapOvr>
  <p:transition spd="med">
    <p:random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533400"/>
            <a:ext cx="8020050" cy="889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861D5-9ACC-44A4-8DBE-6E992E8AB3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2208627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8DEDD-FD7E-44A4-B650-7EBC6DB63B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0783321"/>
      </p:ext>
    </p:extLst>
  </p:cSld>
  <p:clrMapOvr>
    <a:masterClrMapping/>
  </p:clrMapOvr>
  <p:transition spd="med">
    <p:random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533400"/>
            <a:ext cx="8020050" cy="889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D60B5-27F6-47E5-BCB0-054C158E269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7102964"/>
      </p:ext>
    </p:extLst>
  </p:cSld>
  <p:clrMapOvr>
    <a:masterClrMapping/>
  </p:clrMapOvr>
  <p:transition spd="med">
    <p:random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과학(일러)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411538" y="35814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3411538" y="41910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990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648075"/>
            <a:ext cx="9144000" cy="619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3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1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70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31909-1DF8-46AC-919A-FB7F29E75C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2712501"/>
      </p:ext>
    </p:extLst>
  </p:cSld>
  <p:clrMapOvr>
    <a:masterClrMapping/>
  </p:clrMapOvr>
  <p:transition spd="med">
    <p:random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54C63-B4F6-4AC1-A66E-82804BF27C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8520374"/>
      </p:ext>
    </p:extLst>
  </p:cSld>
  <p:clrMapOvr>
    <a:masterClrMapping/>
  </p:clrMapOvr>
  <p:transition spd="med">
    <p:random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BEE1D-178D-4DFC-BCB3-169DC1D4ED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7755076"/>
      </p:ext>
    </p:extLst>
  </p:cSld>
  <p:clrMapOvr>
    <a:masterClrMapping/>
  </p:clrMapOvr>
  <p:transition spd="med">
    <p:random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469FF-8AAD-412F-9EC6-0F8B1CCE7C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7102600"/>
      </p:ext>
    </p:extLst>
  </p:cSld>
  <p:clrMapOvr>
    <a:masterClrMapping/>
  </p:clrMapOvr>
  <p:transition spd="med">
    <p:random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43ABD-6EEB-414D-9F5F-EA23D473A1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755758"/>
      </p:ext>
    </p:extLst>
  </p:cSld>
  <p:clrMapOvr>
    <a:masterClrMapping/>
  </p:clrMapOvr>
  <p:transition spd="med">
    <p:random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41598-ECBF-45ED-A5B3-9A8BB37F34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113789"/>
      </p:ext>
    </p:extLst>
  </p:cSld>
  <p:clrMapOvr>
    <a:masterClrMapping/>
  </p:clrMapOvr>
  <p:transition spd="med">
    <p:random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8E73-4485-4D53-91AC-5EBD57B093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2361276"/>
      </p:ext>
    </p:extLst>
  </p:cSld>
  <p:clrMapOvr>
    <a:masterClrMapping/>
  </p:clrMapOvr>
  <p:transition spd="med">
    <p:random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D193A-255B-4389-B7C2-303BCA2339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5398549"/>
      </p:ext>
    </p:extLst>
  </p:cSld>
  <p:clrMapOvr>
    <a:masterClrMapping/>
  </p:clrMapOvr>
  <p:transition spd="med">
    <p:random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FE9E4-514D-4A4C-A85E-903CD52B26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5819084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AD6EE-33F2-4667-B424-2A0918FDF4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7021344"/>
      </p:ext>
    </p:extLst>
  </p:cSld>
  <p:clrMapOvr>
    <a:masterClrMapping/>
  </p:clrMapOvr>
  <p:transition spd="med">
    <p:random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283BA-806C-4DA8-B7D4-79D9278A2B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721676"/>
      </p:ext>
    </p:extLst>
  </p:cSld>
  <p:clrMapOvr>
    <a:masterClrMapping/>
  </p:clrMapOvr>
  <p:transition spd="med">
    <p:random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533400"/>
            <a:ext cx="2074863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533400"/>
            <a:ext cx="6073775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D16CA-96A0-486B-BB7B-E326458BB2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213829"/>
      </p:ext>
    </p:extLst>
  </p:cSld>
  <p:clrMapOvr>
    <a:masterClrMapping/>
  </p:clrMapOvr>
  <p:transition spd="med">
    <p:random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533400"/>
            <a:ext cx="8020050" cy="889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99BC8-3B48-4E00-B332-9B8AA5ED8D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2371609"/>
      </p:ext>
    </p:extLst>
  </p:cSld>
  <p:clrMapOvr>
    <a:masterClrMapping/>
  </p:clrMapOvr>
  <p:transition spd="med">
    <p:random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533400"/>
            <a:ext cx="8020050" cy="889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087BE-B267-41D0-8607-8360D304E71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9218700"/>
      </p:ext>
    </p:extLst>
  </p:cSld>
  <p:clrMapOvr>
    <a:masterClrMapping/>
  </p:clrMapOvr>
  <p:transition spd="med">
    <p:random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과학(일러)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411538" y="35814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3411538" y="41910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990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648075"/>
            <a:ext cx="9144000" cy="619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3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1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70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8731B-9EF0-4AEC-9C6C-D72AAAB901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0657888"/>
      </p:ext>
    </p:extLst>
  </p:cSld>
  <p:clrMapOvr>
    <a:masterClrMapping/>
  </p:clrMapOvr>
  <p:transition spd="med">
    <p:random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DC2D7-8867-4943-AD30-3148F606F9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8169159"/>
      </p:ext>
    </p:extLst>
  </p:cSld>
  <p:clrMapOvr>
    <a:masterClrMapping/>
  </p:clrMapOvr>
  <p:transition spd="med">
    <p:random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FE276-B1C0-4F35-9421-CDBE746D37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8202346"/>
      </p:ext>
    </p:extLst>
  </p:cSld>
  <p:clrMapOvr>
    <a:masterClrMapping/>
  </p:clrMapOvr>
  <p:transition spd="med">
    <p:random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B14C0-5613-4B8D-B6FD-39F62B463D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780005"/>
      </p:ext>
    </p:extLst>
  </p:cSld>
  <p:clrMapOvr>
    <a:masterClrMapping/>
  </p:clrMapOvr>
  <p:transition spd="med">
    <p:random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68432-C720-45FE-8F25-64D5D24519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7034807"/>
      </p:ext>
    </p:extLst>
  </p:cSld>
  <p:clrMapOvr>
    <a:masterClrMapping/>
  </p:clrMapOvr>
  <p:transition spd="med">
    <p:random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A8798-AD2D-4A3B-8E5C-F802045EE6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5435764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DC799-D2B4-4475-B63B-3AAB221509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577715"/>
      </p:ext>
    </p:extLst>
  </p:cSld>
  <p:clrMapOvr>
    <a:masterClrMapping/>
  </p:clrMapOvr>
  <p:transition spd="med">
    <p:random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81497-52C0-4B7B-8842-5BF07C1819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9880595"/>
      </p:ext>
    </p:extLst>
  </p:cSld>
  <p:clrMapOvr>
    <a:masterClrMapping/>
  </p:clrMapOvr>
  <p:transition spd="med">
    <p:random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48179-1A36-4A25-ADB1-31C382F102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7945145"/>
      </p:ext>
    </p:extLst>
  </p:cSld>
  <p:clrMapOvr>
    <a:masterClrMapping/>
  </p:clrMapOvr>
  <p:transition spd="med">
    <p:random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FD856-703C-45AF-9902-9F2D96ECFE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639474"/>
      </p:ext>
    </p:extLst>
  </p:cSld>
  <p:clrMapOvr>
    <a:masterClrMapping/>
  </p:clrMapOvr>
  <p:transition spd="med">
    <p:random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09552-CAB8-4E6E-A14B-8BFBA424A8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7578421"/>
      </p:ext>
    </p:extLst>
  </p:cSld>
  <p:clrMapOvr>
    <a:masterClrMapping/>
  </p:clrMapOvr>
  <p:transition spd="med">
    <p:random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533400"/>
            <a:ext cx="2074863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533400"/>
            <a:ext cx="6073775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D539C-4073-45B5-A5B6-40ABBBE9A8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6378558"/>
      </p:ext>
    </p:extLst>
  </p:cSld>
  <p:clrMapOvr>
    <a:masterClrMapping/>
  </p:clrMapOvr>
  <p:transition spd="med">
    <p:random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533400"/>
            <a:ext cx="8020050" cy="889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68358-FC17-45F1-8708-C8F03B4F79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1645991"/>
      </p:ext>
    </p:extLst>
  </p:cSld>
  <p:clrMapOvr>
    <a:masterClrMapping/>
  </p:clrMapOvr>
  <p:transition spd="med">
    <p:random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과학(일러)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411538" y="35814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3411538" y="41910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990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648075"/>
            <a:ext cx="9144000" cy="619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3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1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70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B3709-1508-4371-A35A-72CBBC3D94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6286940"/>
      </p:ext>
    </p:extLst>
  </p:cSld>
  <p:clrMapOvr>
    <a:masterClrMapping/>
  </p:clrMapOvr>
  <p:transition spd="med">
    <p:random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34138-3727-4CE6-AB77-81DCF87CD8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7741131"/>
      </p:ext>
    </p:extLst>
  </p:cSld>
  <p:clrMapOvr>
    <a:masterClrMapping/>
  </p:clrMapOvr>
  <p:transition spd="med">
    <p:random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0F584-9122-4944-A930-919A124224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8724743"/>
      </p:ext>
    </p:extLst>
  </p:cSld>
  <p:clrMapOvr>
    <a:masterClrMapping/>
  </p:clrMapOvr>
  <p:transition spd="med">
    <p:random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E31D9-EECA-479A-97E7-54685C36E0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2202203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image" Target="../media/image1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image" Target="../media/image1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image" Target="../media/image1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과학(일러)1-3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533400"/>
            <a:ext cx="80200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476375"/>
            <a:ext cx="83010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277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fld id="{040BF633-0A9E-4C48-A266-AB322BCCEC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07" r:id="rId1"/>
    <p:sldLayoutId id="2147487290" r:id="rId2"/>
    <p:sldLayoutId id="2147487291" r:id="rId3"/>
    <p:sldLayoutId id="2147487292" r:id="rId4"/>
    <p:sldLayoutId id="2147487293" r:id="rId5"/>
    <p:sldLayoutId id="2147487294" r:id="rId6"/>
    <p:sldLayoutId id="2147487295" r:id="rId7"/>
    <p:sldLayoutId id="2147487296" r:id="rId8"/>
    <p:sldLayoutId id="2147487297" r:id="rId9"/>
    <p:sldLayoutId id="2147487298" r:id="rId10"/>
    <p:sldLayoutId id="2147487299" r:id="rId11"/>
    <p:sldLayoutId id="2147487300" r:id="rId12"/>
  </p:sldLayoutIdLst>
  <p:transition spd="med"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과학(일러)1-3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533400"/>
            <a:ext cx="80200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476375"/>
            <a:ext cx="83010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277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fld id="{C23DA7D4-1F3E-46DF-BDCD-8E3BE0E8EB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30" r:id="rId1"/>
    <p:sldLayoutId id="2147487374" r:id="rId2"/>
    <p:sldLayoutId id="2147487375" r:id="rId3"/>
    <p:sldLayoutId id="2147487376" r:id="rId4"/>
    <p:sldLayoutId id="2147487377" r:id="rId5"/>
    <p:sldLayoutId id="2147487378" r:id="rId6"/>
    <p:sldLayoutId id="2147487379" r:id="rId7"/>
    <p:sldLayoutId id="2147487380" r:id="rId8"/>
    <p:sldLayoutId id="2147487381" r:id="rId9"/>
    <p:sldLayoutId id="2147487382" r:id="rId10"/>
    <p:sldLayoutId id="2147487383" r:id="rId11"/>
    <p:sldLayoutId id="2147487384" r:id="rId12"/>
  </p:sldLayoutIdLst>
  <p:transition spd="med"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과학(일러)1-3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533400"/>
            <a:ext cx="80200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476375"/>
            <a:ext cx="83010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277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fld id="{8665078A-9404-4759-8CF8-D14A577400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31" r:id="rId1"/>
    <p:sldLayoutId id="2147487385" r:id="rId2"/>
    <p:sldLayoutId id="2147487386" r:id="rId3"/>
    <p:sldLayoutId id="2147487387" r:id="rId4"/>
    <p:sldLayoutId id="2147487388" r:id="rId5"/>
    <p:sldLayoutId id="2147487389" r:id="rId6"/>
    <p:sldLayoutId id="2147487390" r:id="rId7"/>
    <p:sldLayoutId id="2147487391" r:id="rId8"/>
    <p:sldLayoutId id="2147487392" r:id="rId9"/>
    <p:sldLayoutId id="2147487393" r:id="rId10"/>
    <p:sldLayoutId id="2147487394" r:id="rId11"/>
    <p:sldLayoutId id="2147487395" r:id="rId12"/>
  </p:sldLayoutIdLst>
  <p:transition spd="med"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과학(일러)1-3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533400"/>
            <a:ext cx="80200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476375"/>
            <a:ext cx="83010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277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000000"/>
                </a:solidFill>
                <a:latin typeface="-윤명조140" panose="02020603050405020304" pitchFamily="18" charset="-127"/>
                <a:ea typeface="-윤명조140" panose="02020603050405020304" pitchFamily="18" charset="-127"/>
              </a:defRPr>
            </a:lvl1pPr>
          </a:lstStyle>
          <a:p>
            <a:pPr>
              <a:defRPr/>
            </a:pPr>
            <a:fld id="{653163E8-9ED9-44EA-A296-1305EAF04D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32" r:id="rId1"/>
    <p:sldLayoutId id="2147487433" r:id="rId2"/>
    <p:sldLayoutId id="2147487434" r:id="rId3"/>
    <p:sldLayoutId id="2147487435" r:id="rId4"/>
    <p:sldLayoutId id="2147487436" r:id="rId5"/>
    <p:sldLayoutId id="2147487437" r:id="rId6"/>
    <p:sldLayoutId id="2147487438" r:id="rId7"/>
    <p:sldLayoutId id="2147487439" r:id="rId8"/>
    <p:sldLayoutId id="2147487440" r:id="rId9"/>
    <p:sldLayoutId id="2147487441" r:id="rId10"/>
    <p:sldLayoutId id="2147487442" r:id="rId11"/>
    <p:sldLayoutId id="2147487443" r:id="rId12"/>
  </p:sldLayoutIdLst>
  <p:transition spd="med"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과학(일러)1-3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533400"/>
            <a:ext cx="80200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476375"/>
            <a:ext cx="83010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277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fld id="{073F6626-38A5-4FDD-A441-6D88A48676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  <p:sldLayoutId id="2147487396" r:id="rId2"/>
    <p:sldLayoutId id="2147487397" r:id="rId3"/>
    <p:sldLayoutId id="2147487398" r:id="rId4"/>
    <p:sldLayoutId id="2147487399" r:id="rId5"/>
    <p:sldLayoutId id="2147487400" r:id="rId6"/>
    <p:sldLayoutId id="2147487401" r:id="rId7"/>
    <p:sldLayoutId id="2147487402" r:id="rId8"/>
    <p:sldLayoutId id="2147487403" r:id="rId9"/>
    <p:sldLayoutId id="2147487404" r:id="rId10"/>
    <p:sldLayoutId id="2147487405" r:id="rId11"/>
    <p:sldLayoutId id="2147487406" r:id="rId12"/>
  </p:sldLayoutIdLst>
  <p:transition spd="med"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과학(일러)1-3"/>
          <p:cNvPicPr>
            <a:picLocks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61975" y="533400"/>
            <a:ext cx="80200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1975" y="1476375"/>
            <a:ext cx="83010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latinLnBrk="1" hangingPunct="1">
              <a:buFontTx/>
              <a:buNone/>
              <a:defRPr kumimoji="1"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latinLnBrk="1" hangingPunct="1">
              <a:buFontTx/>
              <a:buNone/>
              <a:defRPr kumimoji="1"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277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latinLnBrk="1" hangingPunct="1">
              <a:buFont typeface="Arial" panose="020B0604020202020204" pitchFamily="34" charset="0"/>
              <a:buNone/>
              <a:defRPr kumimoji="0" sz="1400" noProof="1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fld id="{1512B49B-B98E-478F-8431-CED7403D51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08" r:id="rId1"/>
    <p:sldLayoutId id="2147487409" r:id="rId2"/>
    <p:sldLayoutId id="2147487410" r:id="rId3"/>
    <p:sldLayoutId id="2147487411" r:id="rId4"/>
    <p:sldLayoutId id="2147487412" r:id="rId5"/>
    <p:sldLayoutId id="2147487413" r:id="rId6"/>
    <p:sldLayoutId id="2147487414" r:id="rId7"/>
    <p:sldLayoutId id="2147487415" r:id="rId8"/>
    <p:sldLayoutId id="2147487416" r:id="rId9"/>
    <p:sldLayoutId id="2147487417" r:id="rId10"/>
    <p:sldLayoutId id="2147487418" r:id="rId11"/>
    <p:sldLayoutId id="2147487419" r:id="rId12"/>
    <p:sldLayoutId id="2147487420" r:id="rId13"/>
    <p:sldLayoutId id="2147487421" r:id="rId14"/>
  </p:sldLayoutIdLst>
  <p:transition spd="med">
    <p:rand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과학(일러)1-3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533400"/>
            <a:ext cx="80200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476375"/>
            <a:ext cx="83010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277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fld id="{2BFBB472-A9B5-4261-BCDA-F39A9E1B6C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22" r:id="rId1"/>
    <p:sldLayoutId id="2147487301" r:id="rId2"/>
    <p:sldLayoutId id="2147487302" r:id="rId3"/>
    <p:sldLayoutId id="2147487303" r:id="rId4"/>
    <p:sldLayoutId id="2147487304" r:id="rId5"/>
    <p:sldLayoutId id="2147487305" r:id="rId6"/>
    <p:sldLayoutId id="2147487306" r:id="rId7"/>
    <p:sldLayoutId id="2147487307" r:id="rId8"/>
    <p:sldLayoutId id="2147487308" r:id="rId9"/>
    <p:sldLayoutId id="2147487309" r:id="rId10"/>
    <p:sldLayoutId id="2147487310" r:id="rId11"/>
    <p:sldLayoutId id="2147487311" r:id="rId12"/>
  </p:sldLayoutIdLst>
  <p:transition spd="med"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과학(일러)1-3"/>
          <p:cNvPicPr>
            <a:picLocks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40525" y="6329363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0000"/>
                </a:solidFill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fld id="{5C5C698C-1C03-45CF-9BC2-6432EB7F69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12" r:id="rId1"/>
    <p:sldLayoutId id="2147487313" r:id="rId2"/>
    <p:sldLayoutId id="2147487314" r:id="rId3"/>
    <p:sldLayoutId id="2147487315" r:id="rId4"/>
    <p:sldLayoutId id="2147487316" r:id="rId5"/>
    <p:sldLayoutId id="2147487423" r:id="rId6"/>
    <p:sldLayoutId id="2147487424" r:id="rId7"/>
  </p:sldLayoutIdLst>
  <p:transition spd="med"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굴림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Arial" panose="020B0604020202020204" pitchFamily="34" charset="0"/>
          <a:ea typeface="굴림"/>
          <a:cs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Arial" panose="020B0604020202020204" pitchFamily="34" charset="0"/>
          <a:ea typeface="굴림"/>
          <a:cs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Arial" panose="020B0604020202020204" pitchFamily="34" charset="0"/>
          <a:ea typeface="굴림"/>
          <a:cs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Arial" panose="020B0604020202020204" pitchFamily="34" charset="0"/>
          <a:ea typeface="굴림"/>
          <a:cs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500">
          <a:solidFill>
            <a:schemeClr val="tx1"/>
          </a:solidFill>
          <a:latin typeface="+mn-lt"/>
          <a:ea typeface="+mn-ea"/>
          <a:cs typeface="굴림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굴림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  <a:cs typeface="굴림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굴림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300">
          <a:solidFill>
            <a:schemeClr val="tx1"/>
          </a:solidFill>
          <a:latin typeface="+mn-lt"/>
          <a:ea typeface="+mn-ea"/>
          <a:cs typeface="굴림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과학(일러)1-3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533400"/>
            <a:ext cx="80200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476375"/>
            <a:ext cx="83010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208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7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277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000000"/>
                </a:solidFill>
                <a:latin typeface="-윤명조140" panose="02030600000101010101" pitchFamily="18" charset="-127"/>
                <a:ea typeface="-윤명조140" panose="02030600000101010101" pitchFamily="18" charset="-127"/>
              </a:defRPr>
            </a:lvl1pPr>
          </a:lstStyle>
          <a:p>
            <a:pPr>
              <a:defRPr/>
            </a:pPr>
            <a:fld id="{249236E0-AFD7-4ECF-82A9-130A24D635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25" r:id="rId1"/>
    <p:sldLayoutId id="2147487317" r:id="rId2"/>
    <p:sldLayoutId id="2147487318" r:id="rId3"/>
    <p:sldLayoutId id="2147487319" r:id="rId4"/>
    <p:sldLayoutId id="2147487320" r:id="rId5"/>
    <p:sldLayoutId id="2147487321" r:id="rId6"/>
    <p:sldLayoutId id="2147487322" r:id="rId7"/>
    <p:sldLayoutId id="2147487323" r:id="rId8"/>
    <p:sldLayoutId id="2147487324" r:id="rId9"/>
    <p:sldLayoutId id="2147487325" r:id="rId10"/>
    <p:sldLayoutId id="2147487326" r:id="rId11"/>
    <p:sldLayoutId id="2147487327" r:id="rId12"/>
  </p:sldLayoutIdLst>
  <p:transition spd="med">
    <p:rand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과학(일러)1-3"/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533400"/>
            <a:ext cx="80200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476375"/>
            <a:ext cx="83010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277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fld id="{A3B67AE9-E0C8-4196-89AB-D0CB3CC085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26" r:id="rId1"/>
    <p:sldLayoutId id="2147487328" r:id="rId2"/>
    <p:sldLayoutId id="2147487329" r:id="rId3"/>
    <p:sldLayoutId id="2147487330" r:id="rId4"/>
    <p:sldLayoutId id="2147487331" r:id="rId5"/>
    <p:sldLayoutId id="2147487332" r:id="rId6"/>
    <p:sldLayoutId id="2147487333" r:id="rId7"/>
    <p:sldLayoutId id="2147487334" r:id="rId8"/>
    <p:sldLayoutId id="2147487335" r:id="rId9"/>
    <p:sldLayoutId id="2147487336" r:id="rId10"/>
    <p:sldLayoutId id="2147487337" r:id="rId11"/>
    <p:sldLayoutId id="2147487338" r:id="rId12"/>
    <p:sldLayoutId id="2147487339" r:id="rId13"/>
  </p:sldLayoutIdLst>
  <p:transition spd="med"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굴림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Arial" panose="020B0604020202020204" pitchFamily="34" charset="0"/>
          <a:ea typeface="굴림"/>
          <a:cs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Arial" panose="020B0604020202020204" pitchFamily="34" charset="0"/>
          <a:ea typeface="굴림"/>
          <a:cs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Arial" panose="020B0604020202020204" pitchFamily="34" charset="0"/>
          <a:ea typeface="굴림"/>
          <a:cs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Arial" panose="020B0604020202020204" pitchFamily="34" charset="0"/>
          <a:ea typeface="굴림"/>
          <a:cs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500">
          <a:solidFill>
            <a:schemeClr val="tx1"/>
          </a:solidFill>
          <a:latin typeface="+mn-lt"/>
          <a:ea typeface="+mn-ea"/>
          <a:cs typeface="굴림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굴림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  <a:cs typeface="굴림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굴림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300">
          <a:solidFill>
            <a:schemeClr val="tx1"/>
          </a:solidFill>
          <a:latin typeface="+mn-lt"/>
          <a:ea typeface="+mn-ea"/>
          <a:cs typeface="굴림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과학(일러)1-3"/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533400"/>
            <a:ext cx="80200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476375"/>
            <a:ext cx="83010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277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fld id="{1E0202C4-CFF5-48B8-9FB1-1ED76D3B21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27" r:id="rId1"/>
    <p:sldLayoutId id="2147487340" r:id="rId2"/>
    <p:sldLayoutId id="2147487341" r:id="rId3"/>
    <p:sldLayoutId id="2147487342" r:id="rId4"/>
    <p:sldLayoutId id="2147487343" r:id="rId5"/>
    <p:sldLayoutId id="2147487344" r:id="rId6"/>
    <p:sldLayoutId id="2147487345" r:id="rId7"/>
    <p:sldLayoutId id="2147487346" r:id="rId8"/>
    <p:sldLayoutId id="2147487347" r:id="rId9"/>
    <p:sldLayoutId id="2147487348" r:id="rId10"/>
    <p:sldLayoutId id="2147487349" r:id="rId11"/>
    <p:sldLayoutId id="2147487350" r:id="rId12"/>
    <p:sldLayoutId id="2147487351" r:id="rId13"/>
  </p:sldLayoutIdLst>
  <p:transition spd="med"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굴림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Arial" panose="020B0604020202020204" pitchFamily="34" charset="0"/>
          <a:ea typeface="굴림"/>
          <a:cs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Arial" panose="020B0604020202020204" pitchFamily="34" charset="0"/>
          <a:ea typeface="굴림"/>
          <a:cs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Arial" panose="020B0604020202020204" pitchFamily="34" charset="0"/>
          <a:ea typeface="굴림"/>
          <a:cs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Arial" panose="020B0604020202020204" pitchFamily="34" charset="0"/>
          <a:ea typeface="굴림"/>
          <a:cs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500">
          <a:solidFill>
            <a:schemeClr val="tx1"/>
          </a:solidFill>
          <a:latin typeface="+mn-lt"/>
          <a:ea typeface="+mn-ea"/>
          <a:cs typeface="굴림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굴림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  <a:cs typeface="굴림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굴림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300">
          <a:solidFill>
            <a:schemeClr val="tx1"/>
          </a:solidFill>
          <a:latin typeface="+mn-lt"/>
          <a:ea typeface="+mn-ea"/>
          <a:cs typeface="굴림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과학(일러)1-3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533400"/>
            <a:ext cx="80200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476375"/>
            <a:ext cx="83010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277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fld id="{295555BE-9D9B-4357-833D-5323EDDC88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28" r:id="rId1"/>
    <p:sldLayoutId id="2147487352" r:id="rId2"/>
    <p:sldLayoutId id="2147487353" r:id="rId3"/>
    <p:sldLayoutId id="2147487354" r:id="rId4"/>
    <p:sldLayoutId id="2147487355" r:id="rId5"/>
    <p:sldLayoutId id="2147487356" r:id="rId6"/>
    <p:sldLayoutId id="2147487357" r:id="rId7"/>
    <p:sldLayoutId id="2147487358" r:id="rId8"/>
    <p:sldLayoutId id="2147487359" r:id="rId9"/>
    <p:sldLayoutId id="2147487360" r:id="rId10"/>
    <p:sldLayoutId id="2147487361" r:id="rId11"/>
    <p:sldLayoutId id="2147487362" r:id="rId12"/>
  </p:sldLayoutIdLst>
  <p:transition spd="med"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과학(일러)1-3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533400"/>
            <a:ext cx="80200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476375"/>
            <a:ext cx="83010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277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fld id="{02BEE1AA-28DF-4492-9C01-FD34EFD9A4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29" r:id="rId1"/>
    <p:sldLayoutId id="2147487363" r:id="rId2"/>
    <p:sldLayoutId id="2147487364" r:id="rId3"/>
    <p:sldLayoutId id="2147487365" r:id="rId4"/>
    <p:sldLayoutId id="2147487366" r:id="rId5"/>
    <p:sldLayoutId id="2147487367" r:id="rId6"/>
    <p:sldLayoutId id="2147487368" r:id="rId7"/>
    <p:sldLayoutId id="2147487369" r:id="rId8"/>
    <p:sldLayoutId id="2147487370" r:id="rId9"/>
    <p:sldLayoutId id="2147487371" r:id="rId10"/>
    <p:sldLayoutId id="2147487372" r:id="rId11"/>
    <p:sldLayoutId id="2147487373" r:id="rId12"/>
  </p:sldLayoutIdLst>
  <p:transition spd="med"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5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3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5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9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5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2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5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w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1.w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2.wmf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61975" y="533400"/>
            <a:ext cx="802005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0" smtClean="0">
                <a:latin typeface="黑体" panose="02010609060101010101" pitchFamily="49" charset="-122"/>
                <a:sym typeface="Symbol" panose="05050102010706020507" pitchFamily="18" charset="2"/>
              </a:rPr>
              <a:t>第六章   群 、环、域</a:t>
            </a:r>
          </a:p>
        </p:txBody>
      </p:sp>
      <p:grpSp>
        <p:nvGrpSpPr>
          <p:cNvPr id="55299" name="Group 3"/>
          <p:cNvGrpSpPr>
            <a:grpSpLocks/>
          </p:cNvGrpSpPr>
          <p:nvPr/>
        </p:nvGrpSpPr>
        <p:grpSpPr bwMode="auto">
          <a:xfrm>
            <a:off x="1054100" y="2032000"/>
            <a:ext cx="762000" cy="665163"/>
            <a:chOff x="1110" y="2656"/>
            <a:chExt cx="1549" cy="1351"/>
          </a:xfrm>
        </p:grpSpPr>
        <p:sp>
          <p:nvSpPr>
            <p:cNvPr id="55353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9pPr>
            </a:lstStyle>
            <a:p>
              <a:pPr eaLnBrk="1" latinLnBrk="1" hangingPunct="1"/>
              <a:endParaRPr lang="zh-CN" altLang="en-US">
                <a:solidFill>
                  <a:srgbClr val="000000"/>
                </a:solidFill>
                <a:ea typeface="굴림"/>
                <a:cs typeface="굴림"/>
              </a:endParaRPr>
            </a:p>
          </p:txBody>
        </p:sp>
        <p:sp>
          <p:nvSpPr>
            <p:cNvPr id="55354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9pPr>
            </a:lstStyle>
            <a:p>
              <a:pPr eaLnBrk="1" latinLnBrk="1" hangingPunct="1"/>
              <a:endParaRPr lang="zh-CN" altLang="en-US">
                <a:solidFill>
                  <a:srgbClr val="000000"/>
                </a:solidFill>
                <a:ea typeface="굴림"/>
                <a:cs typeface="굴림"/>
              </a:endParaRPr>
            </a:p>
          </p:txBody>
        </p:sp>
        <p:sp>
          <p:nvSpPr>
            <p:cNvPr id="36864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zh-CN" altLang="en-US">
                <a:solidFill>
                  <a:srgbClr val="000000"/>
                </a:solidFill>
                <a:ea typeface="楷体_GB2312" panose="02010609030101010101" pitchFamily="49" charset="-122"/>
              </a:endParaRPr>
            </a:p>
          </p:txBody>
        </p:sp>
      </p:grpSp>
      <p:grpSp>
        <p:nvGrpSpPr>
          <p:cNvPr id="55300" name="Group 7"/>
          <p:cNvGrpSpPr>
            <a:grpSpLocks/>
          </p:cNvGrpSpPr>
          <p:nvPr/>
        </p:nvGrpSpPr>
        <p:grpSpPr bwMode="auto">
          <a:xfrm>
            <a:off x="1054100" y="3001963"/>
            <a:ext cx="762000" cy="665162"/>
            <a:chOff x="3174" y="2656"/>
            <a:chExt cx="1549" cy="1351"/>
          </a:xfrm>
        </p:grpSpPr>
        <p:sp>
          <p:nvSpPr>
            <p:cNvPr id="5535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9pPr>
            </a:lstStyle>
            <a:p>
              <a:pPr eaLnBrk="1" latinLnBrk="1" hangingPunct="1"/>
              <a:endParaRPr lang="zh-CN" altLang="en-US">
                <a:solidFill>
                  <a:srgbClr val="000000"/>
                </a:solidFill>
                <a:ea typeface="굴림"/>
                <a:cs typeface="굴림"/>
              </a:endParaRPr>
            </a:p>
          </p:txBody>
        </p:sp>
        <p:sp>
          <p:nvSpPr>
            <p:cNvPr id="5535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9pPr>
            </a:lstStyle>
            <a:p>
              <a:pPr eaLnBrk="1" latinLnBrk="1" hangingPunct="1"/>
              <a:endParaRPr lang="zh-CN" altLang="en-US">
                <a:solidFill>
                  <a:srgbClr val="000000"/>
                </a:solidFill>
                <a:ea typeface="굴림"/>
                <a:cs typeface="굴림"/>
              </a:endParaRPr>
            </a:p>
          </p:txBody>
        </p:sp>
        <p:sp>
          <p:nvSpPr>
            <p:cNvPr id="36865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zh-CN" altLang="en-US">
                <a:solidFill>
                  <a:srgbClr val="000000"/>
                </a:solidFill>
                <a:ea typeface="楷体_GB2312" panose="02010609030101010101" pitchFamily="49" charset="-122"/>
              </a:endParaRPr>
            </a:p>
          </p:txBody>
        </p:sp>
      </p:grpSp>
      <p:sp>
        <p:nvSpPr>
          <p:cNvPr id="55301" name="Line 11"/>
          <p:cNvSpPr>
            <a:spLocks noChangeShapeType="1"/>
          </p:cNvSpPr>
          <p:nvPr/>
        </p:nvSpPr>
        <p:spPr bwMode="auto">
          <a:xfrm>
            <a:off x="1663700" y="2641600"/>
            <a:ext cx="2895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Text Box 12"/>
          <p:cNvSpPr txBox="1">
            <a:spLocks noChangeArrowheads="1"/>
          </p:cNvSpPr>
          <p:nvPr/>
        </p:nvSpPr>
        <p:spPr bwMode="gray">
          <a:xfrm>
            <a:off x="1250950" y="21304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 algn="ctr"/>
            <a:r>
              <a:rPr kumimoji="0" lang="en-US" altLang="zh-CN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굴림"/>
              </a:rPr>
              <a:t>1</a:t>
            </a:r>
          </a:p>
        </p:txBody>
      </p:sp>
      <p:sp>
        <p:nvSpPr>
          <p:cNvPr id="55303" name="Line 13"/>
          <p:cNvSpPr>
            <a:spLocks noChangeShapeType="1"/>
          </p:cNvSpPr>
          <p:nvPr/>
        </p:nvSpPr>
        <p:spPr bwMode="auto">
          <a:xfrm>
            <a:off x="1663700" y="3611563"/>
            <a:ext cx="2895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4" name="Text Box 14"/>
          <p:cNvSpPr txBox="1">
            <a:spLocks noChangeArrowheads="1"/>
          </p:cNvSpPr>
          <p:nvPr/>
        </p:nvSpPr>
        <p:spPr bwMode="gray">
          <a:xfrm>
            <a:off x="1250950" y="31003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 algn="ctr"/>
            <a:r>
              <a:rPr kumimoji="0" lang="en-US" altLang="zh-CN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굴림"/>
              </a:rPr>
              <a:t>2</a:t>
            </a:r>
          </a:p>
        </p:txBody>
      </p:sp>
      <p:grpSp>
        <p:nvGrpSpPr>
          <p:cNvPr id="55305" name="Group 15"/>
          <p:cNvGrpSpPr>
            <a:grpSpLocks/>
          </p:cNvGrpSpPr>
          <p:nvPr/>
        </p:nvGrpSpPr>
        <p:grpSpPr bwMode="auto">
          <a:xfrm>
            <a:off x="1054100" y="3965575"/>
            <a:ext cx="762000" cy="665163"/>
            <a:chOff x="1110" y="2656"/>
            <a:chExt cx="1549" cy="1351"/>
          </a:xfrm>
        </p:grpSpPr>
        <p:sp>
          <p:nvSpPr>
            <p:cNvPr id="55347" name="AutoShape 16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9pPr>
            </a:lstStyle>
            <a:p>
              <a:pPr eaLnBrk="1" latinLnBrk="1" hangingPunct="1"/>
              <a:endParaRPr lang="zh-CN" altLang="en-US">
                <a:solidFill>
                  <a:srgbClr val="000000"/>
                </a:solidFill>
                <a:ea typeface="굴림"/>
                <a:cs typeface="굴림"/>
              </a:endParaRPr>
            </a:p>
          </p:txBody>
        </p:sp>
        <p:sp>
          <p:nvSpPr>
            <p:cNvPr id="55348" name="AutoShape 17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9pPr>
            </a:lstStyle>
            <a:p>
              <a:pPr eaLnBrk="1" latinLnBrk="1" hangingPunct="1"/>
              <a:endParaRPr lang="zh-CN" altLang="en-US">
                <a:solidFill>
                  <a:srgbClr val="000000"/>
                </a:solidFill>
                <a:ea typeface="굴림"/>
                <a:cs typeface="굴림"/>
              </a:endParaRPr>
            </a:p>
          </p:txBody>
        </p:sp>
        <p:sp>
          <p:nvSpPr>
            <p:cNvPr id="368658" name="AutoShape 18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zh-CN" altLang="en-US">
                <a:solidFill>
                  <a:srgbClr val="000000"/>
                </a:solidFill>
                <a:ea typeface="楷体_GB2312" panose="02010609030101010101" pitchFamily="49" charset="-122"/>
              </a:endParaRPr>
            </a:p>
          </p:txBody>
        </p:sp>
      </p:grpSp>
      <p:sp>
        <p:nvSpPr>
          <p:cNvPr id="55306" name="Line 19"/>
          <p:cNvSpPr>
            <a:spLocks noChangeShapeType="1"/>
          </p:cNvSpPr>
          <p:nvPr/>
        </p:nvSpPr>
        <p:spPr bwMode="auto">
          <a:xfrm>
            <a:off x="1663700" y="4575175"/>
            <a:ext cx="2895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7" name="Text Box 20"/>
          <p:cNvSpPr txBox="1">
            <a:spLocks noChangeArrowheads="1"/>
          </p:cNvSpPr>
          <p:nvPr/>
        </p:nvSpPr>
        <p:spPr bwMode="gray">
          <a:xfrm>
            <a:off x="1250950" y="4064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 algn="ctr"/>
            <a:r>
              <a:rPr kumimoji="0" lang="en-US" altLang="zh-CN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굴림"/>
              </a:rPr>
              <a:t>3</a:t>
            </a:r>
          </a:p>
        </p:txBody>
      </p:sp>
      <p:sp>
        <p:nvSpPr>
          <p:cNvPr id="368661" name="Text Box 21"/>
          <p:cNvSpPr txBox="1">
            <a:spLocks noChangeArrowheads="1"/>
          </p:cNvSpPr>
          <p:nvPr/>
        </p:nvSpPr>
        <p:spPr bwMode="auto">
          <a:xfrm>
            <a:off x="2197100" y="2122488"/>
            <a:ext cx="16764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sz="2800" b="1">
                <a:solidFill>
                  <a:srgbClr val="8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anose="02010609030101010101" pitchFamily="49" charset="-122"/>
              </a:rPr>
              <a:t>代数系统</a:t>
            </a:r>
            <a:endParaRPr kumimoji="0" lang="en-US" altLang="zh-CN" sz="2800" b="1">
              <a:solidFill>
                <a:srgbClr val="8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68662" name="Text Box 2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835150" y="2924175"/>
            <a:ext cx="2520950" cy="701675"/>
          </a:xfrm>
          <a:prstGeom prst="rect">
            <a:avLst/>
          </a:prstGeom>
          <a:solidFill>
            <a:srgbClr val="FF9900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0" lang="zh-CN" altLang="en-US" sz="4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anose="02010609030101010101" pitchFamily="49" charset="-122"/>
              </a:rPr>
              <a:t>群的定义</a:t>
            </a:r>
            <a:endParaRPr kumimoji="0" lang="en-US" altLang="zh-CN" sz="4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5310" name="Line 24"/>
          <p:cNvSpPr>
            <a:spLocks noChangeShapeType="1"/>
          </p:cNvSpPr>
          <p:nvPr/>
        </p:nvSpPr>
        <p:spPr bwMode="auto">
          <a:xfrm>
            <a:off x="1663700" y="5491163"/>
            <a:ext cx="2895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65" name="Text Box 25"/>
          <p:cNvSpPr txBox="1">
            <a:spLocks noChangeArrowheads="1"/>
          </p:cNvSpPr>
          <p:nvPr/>
        </p:nvSpPr>
        <p:spPr bwMode="auto">
          <a:xfrm>
            <a:off x="1908175" y="3933825"/>
            <a:ext cx="25146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sz="2800" b="1">
                <a:solidFill>
                  <a:srgbClr val="8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anose="02010609030101010101" pitchFamily="49" charset="-122"/>
              </a:rPr>
              <a:t>子群及其陪集</a:t>
            </a:r>
          </a:p>
        </p:txBody>
      </p:sp>
      <p:grpSp>
        <p:nvGrpSpPr>
          <p:cNvPr id="55312" name="Group 26"/>
          <p:cNvGrpSpPr>
            <a:grpSpLocks/>
          </p:cNvGrpSpPr>
          <p:nvPr/>
        </p:nvGrpSpPr>
        <p:grpSpPr bwMode="auto">
          <a:xfrm>
            <a:off x="5016500" y="2032000"/>
            <a:ext cx="762000" cy="665163"/>
            <a:chOff x="1110" y="2656"/>
            <a:chExt cx="1549" cy="1351"/>
          </a:xfrm>
        </p:grpSpPr>
        <p:sp>
          <p:nvSpPr>
            <p:cNvPr id="55344" name="AutoShape 27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9pPr>
            </a:lstStyle>
            <a:p>
              <a:pPr eaLnBrk="1" latinLnBrk="1" hangingPunct="1"/>
              <a:endParaRPr lang="zh-CN" altLang="en-US">
                <a:solidFill>
                  <a:srgbClr val="000000"/>
                </a:solidFill>
                <a:ea typeface="굴림"/>
                <a:cs typeface="굴림"/>
              </a:endParaRPr>
            </a:p>
          </p:txBody>
        </p:sp>
        <p:sp>
          <p:nvSpPr>
            <p:cNvPr id="55345" name="AutoShape 28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9pPr>
            </a:lstStyle>
            <a:p>
              <a:pPr eaLnBrk="1" latinLnBrk="1" hangingPunct="1"/>
              <a:endParaRPr lang="zh-CN" altLang="en-US">
                <a:solidFill>
                  <a:srgbClr val="000000"/>
                </a:solidFill>
                <a:ea typeface="굴림"/>
                <a:cs typeface="굴림"/>
              </a:endParaRPr>
            </a:p>
          </p:txBody>
        </p:sp>
        <p:sp>
          <p:nvSpPr>
            <p:cNvPr id="368669" name="AutoShape 29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zh-CN" altLang="en-US">
                <a:solidFill>
                  <a:srgbClr val="000000"/>
                </a:solidFill>
                <a:ea typeface="楷体_GB2312" panose="02010609030101010101" pitchFamily="49" charset="-122"/>
              </a:endParaRPr>
            </a:p>
          </p:txBody>
        </p:sp>
      </p:grpSp>
      <p:grpSp>
        <p:nvGrpSpPr>
          <p:cNvPr id="55313" name="Group 30"/>
          <p:cNvGrpSpPr>
            <a:grpSpLocks/>
          </p:cNvGrpSpPr>
          <p:nvPr/>
        </p:nvGrpSpPr>
        <p:grpSpPr bwMode="auto">
          <a:xfrm>
            <a:off x="5016500" y="3001963"/>
            <a:ext cx="762000" cy="665162"/>
            <a:chOff x="3174" y="2656"/>
            <a:chExt cx="1549" cy="1351"/>
          </a:xfrm>
        </p:grpSpPr>
        <p:sp>
          <p:nvSpPr>
            <p:cNvPr id="55341" name="AutoShape 31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9pPr>
            </a:lstStyle>
            <a:p>
              <a:pPr eaLnBrk="1" latinLnBrk="1" hangingPunct="1"/>
              <a:endParaRPr lang="zh-CN" altLang="en-US">
                <a:solidFill>
                  <a:srgbClr val="000000"/>
                </a:solidFill>
                <a:ea typeface="굴림"/>
                <a:cs typeface="굴림"/>
              </a:endParaRPr>
            </a:p>
          </p:txBody>
        </p:sp>
        <p:sp>
          <p:nvSpPr>
            <p:cNvPr id="55342" name="AutoShape 32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9pPr>
            </a:lstStyle>
            <a:p>
              <a:pPr eaLnBrk="1" latinLnBrk="1" hangingPunct="1"/>
              <a:endParaRPr lang="zh-CN" altLang="en-US">
                <a:solidFill>
                  <a:srgbClr val="000000"/>
                </a:solidFill>
                <a:ea typeface="굴림"/>
                <a:cs typeface="굴림"/>
              </a:endParaRPr>
            </a:p>
          </p:txBody>
        </p:sp>
        <p:sp>
          <p:nvSpPr>
            <p:cNvPr id="368673" name="AutoShape 33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zh-CN" altLang="en-US">
                <a:solidFill>
                  <a:srgbClr val="000000"/>
                </a:solidFill>
                <a:ea typeface="楷体_GB2312" panose="02010609030101010101" pitchFamily="49" charset="-122"/>
              </a:endParaRPr>
            </a:p>
          </p:txBody>
        </p:sp>
      </p:grpSp>
      <p:sp>
        <p:nvSpPr>
          <p:cNvPr id="55314" name="Line 34"/>
          <p:cNvSpPr>
            <a:spLocks noChangeShapeType="1"/>
          </p:cNvSpPr>
          <p:nvPr/>
        </p:nvSpPr>
        <p:spPr bwMode="auto">
          <a:xfrm>
            <a:off x="5626100" y="2641600"/>
            <a:ext cx="2895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5" name="Text Box 35"/>
          <p:cNvSpPr txBox="1">
            <a:spLocks noChangeArrowheads="1"/>
          </p:cNvSpPr>
          <p:nvPr/>
        </p:nvSpPr>
        <p:spPr bwMode="gray">
          <a:xfrm>
            <a:off x="5213350" y="21304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 algn="ctr"/>
            <a:r>
              <a:rPr kumimoji="0" lang="en-US" altLang="zh-CN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굴림"/>
              </a:rPr>
              <a:t>5</a:t>
            </a:r>
          </a:p>
        </p:txBody>
      </p:sp>
      <p:sp>
        <p:nvSpPr>
          <p:cNvPr id="55316" name="Line 36"/>
          <p:cNvSpPr>
            <a:spLocks noChangeShapeType="1"/>
          </p:cNvSpPr>
          <p:nvPr/>
        </p:nvSpPr>
        <p:spPr bwMode="auto">
          <a:xfrm>
            <a:off x="5626100" y="3611563"/>
            <a:ext cx="2895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7" name="Text Box 37"/>
          <p:cNvSpPr txBox="1">
            <a:spLocks noChangeArrowheads="1"/>
          </p:cNvSpPr>
          <p:nvPr/>
        </p:nvSpPr>
        <p:spPr bwMode="gray">
          <a:xfrm>
            <a:off x="5213350" y="31003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 algn="ctr"/>
            <a:r>
              <a:rPr kumimoji="0" lang="en-US" altLang="zh-CN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굴림"/>
              </a:rPr>
              <a:t>6</a:t>
            </a:r>
          </a:p>
        </p:txBody>
      </p:sp>
      <p:grpSp>
        <p:nvGrpSpPr>
          <p:cNvPr id="55318" name="Group 38"/>
          <p:cNvGrpSpPr>
            <a:grpSpLocks/>
          </p:cNvGrpSpPr>
          <p:nvPr/>
        </p:nvGrpSpPr>
        <p:grpSpPr bwMode="auto">
          <a:xfrm>
            <a:off x="5016500" y="3965575"/>
            <a:ext cx="762000" cy="665163"/>
            <a:chOff x="1110" y="2656"/>
            <a:chExt cx="1549" cy="1351"/>
          </a:xfrm>
        </p:grpSpPr>
        <p:sp>
          <p:nvSpPr>
            <p:cNvPr id="55338" name="AutoShape 39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9pPr>
            </a:lstStyle>
            <a:p>
              <a:pPr eaLnBrk="1" latinLnBrk="1" hangingPunct="1"/>
              <a:endParaRPr lang="zh-CN" altLang="en-US">
                <a:solidFill>
                  <a:srgbClr val="000000"/>
                </a:solidFill>
                <a:ea typeface="굴림"/>
                <a:cs typeface="굴림"/>
              </a:endParaRPr>
            </a:p>
          </p:txBody>
        </p:sp>
        <p:sp>
          <p:nvSpPr>
            <p:cNvPr id="55339" name="AutoShape 40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9pPr>
            </a:lstStyle>
            <a:p>
              <a:pPr eaLnBrk="1" latinLnBrk="1" hangingPunct="1"/>
              <a:endParaRPr lang="zh-CN" altLang="en-US">
                <a:solidFill>
                  <a:srgbClr val="000000"/>
                </a:solidFill>
                <a:ea typeface="굴림"/>
                <a:cs typeface="굴림"/>
              </a:endParaRPr>
            </a:p>
          </p:txBody>
        </p:sp>
        <p:sp>
          <p:nvSpPr>
            <p:cNvPr id="368681" name="AutoShape 41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zh-CN" altLang="en-US">
                <a:solidFill>
                  <a:srgbClr val="000000"/>
                </a:solidFill>
                <a:ea typeface="楷体_GB2312" panose="02010609030101010101" pitchFamily="49" charset="-122"/>
              </a:endParaRPr>
            </a:p>
          </p:txBody>
        </p:sp>
      </p:grpSp>
      <p:sp>
        <p:nvSpPr>
          <p:cNvPr id="55319" name="Line 42"/>
          <p:cNvSpPr>
            <a:spLocks noChangeShapeType="1"/>
          </p:cNvSpPr>
          <p:nvPr/>
        </p:nvSpPr>
        <p:spPr bwMode="auto">
          <a:xfrm>
            <a:off x="5626100" y="4575175"/>
            <a:ext cx="2895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0" name="Text Box 43"/>
          <p:cNvSpPr txBox="1">
            <a:spLocks noChangeArrowheads="1"/>
          </p:cNvSpPr>
          <p:nvPr/>
        </p:nvSpPr>
        <p:spPr bwMode="gray">
          <a:xfrm>
            <a:off x="5213350" y="4064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 algn="ctr"/>
            <a:r>
              <a:rPr kumimoji="0" lang="en-US" altLang="zh-CN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굴림"/>
              </a:rPr>
              <a:t>7</a:t>
            </a:r>
          </a:p>
        </p:txBody>
      </p:sp>
      <p:sp>
        <p:nvSpPr>
          <p:cNvPr id="368684" name="Text Box 44"/>
          <p:cNvSpPr txBox="1">
            <a:spLocks noChangeArrowheads="1"/>
          </p:cNvSpPr>
          <p:nvPr/>
        </p:nvSpPr>
        <p:spPr bwMode="auto">
          <a:xfrm>
            <a:off x="1979613" y="4941888"/>
            <a:ext cx="27368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sz="2800" b="1">
                <a:solidFill>
                  <a:srgbClr val="8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anose="02010609030101010101" pitchFamily="49" charset="-122"/>
              </a:rPr>
              <a:t>群的同态及同构</a:t>
            </a:r>
            <a:endParaRPr kumimoji="0" lang="en-US" altLang="zh-CN" sz="2800" b="1">
              <a:solidFill>
                <a:srgbClr val="8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68685" name="Text Box 45"/>
          <p:cNvSpPr txBox="1">
            <a:spLocks noChangeArrowheads="1"/>
          </p:cNvSpPr>
          <p:nvPr/>
        </p:nvSpPr>
        <p:spPr bwMode="auto">
          <a:xfrm>
            <a:off x="5940425" y="2060575"/>
            <a:ext cx="1905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0" lang="zh-CN" altLang="en-US" sz="2800" b="1">
                <a:solidFill>
                  <a:srgbClr val="8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anose="02010609030101010101" pitchFamily="49" charset="-122"/>
              </a:rPr>
              <a:t>环</a:t>
            </a:r>
            <a:endParaRPr kumimoji="0" lang="en-US" altLang="zh-CN" sz="2800" b="1">
              <a:solidFill>
                <a:srgbClr val="8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68686" name="Text Box 46"/>
          <p:cNvSpPr txBox="1">
            <a:spLocks noChangeArrowheads="1"/>
          </p:cNvSpPr>
          <p:nvPr/>
        </p:nvSpPr>
        <p:spPr bwMode="auto">
          <a:xfrm>
            <a:off x="5867400" y="2997200"/>
            <a:ext cx="26654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sz="2800" b="1">
                <a:solidFill>
                  <a:srgbClr val="8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anose="02010609030101010101" pitchFamily="49" charset="-122"/>
              </a:rPr>
              <a:t>域的特征 素域</a:t>
            </a:r>
          </a:p>
        </p:txBody>
      </p:sp>
      <p:grpSp>
        <p:nvGrpSpPr>
          <p:cNvPr id="55324" name="Group 47"/>
          <p:cNvGrpSpPr>
            <a:grpSpLocks/>
          </p:cNvGrpSpPr>
          <p:nvPr/>
        </p:nvGrpSpPr>
        <p:grpSpPr bwMode="auto">
          <a:xfrm>
            <a:off x="1054100" y="4924425"/>
            <a:ext cx="762000" cy="665163"/>
            <a:chOff x="3174" y="2656"/>
            <a:chExt cx="1549" cy="1351"/>
          </a:xfrm>
        </p:grpSpPr>
        <p:sp>
          <p:nvSpPr>
            <p:cNvPr id="55335" name="AutoShape 4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9pPr>
            </a:lstStyle>
            <a:p>
              <a:pPr eaLnBrk="1" latinLnBrk="1" hangingPunct="1"/>
              <a:endParaRPr lang="zh-CN" altLang="en-US">
                <a:solidFill>
                  <a:srgbClr val="000000"/>
                </a:solidFill>
                <a:ea typeface="굴림"/>
                <a:cs typeface="굴림"/>
              </a:endParaRPr>
            </a:p>
          </p:txBody>
        </p:sp>
        <p:sp>
          <p:nvSpPr>
            <p:cNvPr id="55336" name="AutoShape 4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9pPr>
            </a:lstStyle>
            <a:p>
              <a:pPr eaLnBrk="1" latinLnBrk="1" hangingPunct="1"/>
              <a:endParaRPr lang="zh-CN" altLang="en-US">
                <a:solidFill>
                  <a:srgbClr val="000000"/>
                </a:solidFill>
                <a:ea typeface="굴림"/>
                <a:cs typeface="굴림"/>
              </a:endParaRPr>
            </a:p>
          </p:txBody>
        </p:sp>
        <p:sp>
          <p:nvSpPr>
            <p:cNvPr id="368690" name="AutoShape 5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zh-CN" altLang="en-US">
                <a:solidFill>
                  <a:srgbClr val="000000"/>
                </a:solidFill>
                <a:ea typeface="楷体_GB2312" panose="02010609030101010101" pitchFamily="49" charset="-122"/>
              </a:endParaRPr>
            </a:p>
          </p:txBody>
        </p:sp>
      </p:grpSp>
      <p:sp>
        <p:nvSpPr>
          <p:cNvPr id="55325" name="Text Box 51"/>
          <p:cNvSpPr txBox="1">
            <a:spLocks noChangeArrowheads="1"/>
          </p:cNvSpPr>
          <p:nvPr/>
        </p:nvSpPr>
        <p:spPr bwMode="gray">
          <a:xfrm>
            <a:off x="1250950" y="503555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 algn="ctr"/>
            <a:r>
              <a:rPr kumimoji="0" lang="en-US" altLang="zh-CN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굴림"/>
              </a:rPr>
              <a:t>4</a:t>
            </a:r>
          </a:p>
        </p:txBody>
      </p:sp>
      <p:sp>
        <p:nvSpPr>
          <p:cNvPr id="368692" name="Text Box 52"/>
          <p:cNvSpPr txBox="1">
            <a:spLocks noChangeArrowheads="1"/>
          </p:cNvSpPr>
          <p:nvPr/>
        </p:nvSpPr>
        <p:spPr bwMode="auto">
          <a:xfrm>
            <a:off x="5940425" y="4005263"/>
            <a:ext cx="26654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sz="2800" b="1">
                <a:solidFill>
                  <a:srgbClr val="8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anose="02010609030101010101" pitchFamily="49" charset="-122"/>
              </a:rPr>
              <a:t>多项式</a:t>
            </a:r>
          </a:p>
        </p:txBody>
      </p:sp>
      <p:sp>
        <p:nvSpPr>
          <p:cNvPr id="55327" name="Line 53"/>
          <p:cNvSpPr>
            <a:spLocks noChangeShapeType="1"/>
          </p:cNvSpPr>
          <p:nvPr/>
        </p:nvSpPr>
        <p:spPr bwMode="auto">
          <a:xfrm>
            <a:off x="5695950" y="5435600"/>
            <a:ext cx="2895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4" name="Text Box 54"/>
          <p:cNvSpPr txBox="1">
            <a:spLocks noChangeArrowheads="1"/>
          </p:cNvSpPr>
          <p:nvPr/>
        </p:nvSpPr>
        <p:spPr bwMode="auto">
          <a:xfrm>
            <a:off x="6011863" y="4886325"/>
            <a:ext cx="27368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sz="2800" b="1">
                <a:solidFill>
                  <a:srgbClr val="8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anose="02010609030101010101" pitchFamily="49" charset="-122"/>
              </a:rPr>
              <a:t>有限域</a:t>
            </a:r>
            <a:endParaRPr kumimoji="0" lang="en-US" altLang="zh-CN" sz="2800" b="1">
              <a:solidFill>
                <a:srgbClr val="808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anose="02010609030101010101" pitchFamily="49" charset="-122"/>
            </a:endParaRPr>
          </a:p>
        </p:txBody>
      </p:sp>
      <p:grpSp>
        <p:nvGrpSpPr>
          <p:cNvPr id="55329" name="Group 55"/>
          <p:cNvGrpSpPr>
            <a:grpSpLocks/>
          </p:cNvGrpSpPr>
          <p:nvPr/>
        </p:nvGrpSpPr>
        <p:grpSpPr bwMode="auto">
          <a:xfrm>
            <a:off x="5086350" y="4868863"/>
            <a:ext cx="762000" cy="665162"/>
            <a:chOff x="3174" y="2656"/>
            <a:chExt cx="1549" cy="1351"/>
          </a:xfrm>
        </p:grpSpPr>
        <p:sp>
          <p:nvSpPr>
            <p:cNvPr id="55332" name="AutoShape 56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9pPr>
            </a:lstStyle>
            <a:p>
              <a:pPr eaLnBrk="1" latinLnBrk="1" hangingPunct="1"/>
              <a:endParaRPr lang="zh-CN" altLang="en-US">
                <a:solidFill>
                  <a:srgbClr val="000000"/>
                </a:solidFill>
                <a:ea typeface="굴림"/>
                <a:cs typeface="굴림"/>
              </a:endParaRPr>
            </a:p>
          </p:txBody>
        </p:sp>
        <p:sp>
          <p:nvSpPr>
            <p:cNvPr id="55333" name="AutoShape 57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0030101010101" charset="-122"/>
                </a:defRPr>
              </a:lvl9pPr>
            </a:lstStyle>
            <a:p>
              <a:pPr eaLnBrk="1" latinLnBrk="1" hangingPunct="1"/>
              <a:endParaRPr lang="zh-CN" altLang="en-US">
                <a:solidFill>
                  <a:srgbClr val="000000"/>
                </a:solidFill>
                <a:ea typeface="굴림"/>
                <a:cs typeface="굴림"/>
              </a:endParaRPr>
            </a:p>
          </p:txBody>
        </p:sp>
        <p:sp>
          <p:nvSpPr>
            <p:cNvPr id="368698" name="AutoShape 58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zh-CN" altLang="en-US">
                <a:solidFill>
                  <a:srgbClr val="000000"/>
                </a:solidFill>
                <a:ea typeface="楷体_GB2312" panose="02010609030101010101" pitchFamily="49" charset="-122"/>
              </a:endParaRPr>
            </a:p>
          </p:txBody>
        </p:sp>
      </p:grpSp>
      <p:sp>
        <p:nvSpPr>
          <p:cNvPr id="55330" name="Text Box 59"/>
          <p:cNvSpPr txBox="1">
            <a:spLocks noChangeArrowheads="1"/>
          </p:cNvSpPr>
          <p:nvPr/>
        </p:nvSpPr>
        <p:spPr bwMode="gray">
          <a:xfrm>
            <a:off x="5283200" y="49799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 algn="ctr"/>
            <a:r>
              <a:rPr kumimoji="0" lang="en-US" altLang="zh-CN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굴림"/>
              </a:rPr>
              <a:t>8</a:t>
            </a:r>
          </a:p>
        </p:txBody>
      </p:sp>
      <p:sp>
        <p:nvSpPr>
          <p:cNvPr id="55331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DA9484D9-5797-4A3E-BDA3-C77FD9DB926B}" type="slidenum">
              <a:rPr lang="zh-CN" altLang="en-US" sz="1800" smtClean="0">
                <a:solidFill>
                  <a:srgbClr val="000000"/>
                </a:solidFill>
              </a:rPr>
              <a:pPr/>
              <a:t>1</a:t>
            </a:fld>
            <a:endParaRPr lang="zh-CN" alt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263" y="1125538"/>
            <a:ext cx="8301037" cy="5255790"/>
          </a:xfrm>
        </p:spPr>
        <p:txBody>
          <a:bodyPr/>
          <a:lstStyle/>
          <a:p>
            <a:pPr marL="0" indent="0" algn="just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  <a:cs typeface="+mn-cs"/>
              </a:rPr>
              <a:t>设</a:t>
            </a:r>
            <a:r>
              <a:rPr lang="en-US" altLang="zh-CN" sz="3000" b="1" dirty="0" smtClean="0">
                <a:ea typeface="宋体" panose="02010600030101010101" pitchFamily="2" charset="-122"/>
                <a:cs typeface="+mn-cs"/>
              </a:rPr>
              <a:t>Z</a:t>
            </a:r>
            <a:r>
              <a:rPr lang="zh-CN" altLang="en-US" sz="3000" b="1" dirty="0" smtClean="0">
                <a:ea typeface="宋体" panose="02010600030101010101" pitchFamily="2" charset="-122"/>
                <a:cs typeface="+mn-cs"/>
              </a:rPr>
              <a:t>为整数集，</a:t>
            </a:r>
            <a:r>
              <a:rPr lang="en-US" altLang="zh-CN" sz="3000" b="1" dirty="0" smtClean="0">
                <a:ea typeface="宋体" panose="02010600030101010101" pitchFamily="2" charset="-122"/>
                <a:cs typeface="+mn-cs"/>
              </a:rPr>
              <a:t>+</a:t>
            </a:r>
            <a:r>
              <a:rPr lang="zh-CN" altLang="en-US" sz="3000" b="1" dirty="0" smtClean="0"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3000" b="1" dirty="0" smtClean="0">
                <a:ea typeface="宋体" panose="02010600030101010101" pitchFamily="2" charset="-122"/>
                <a:cs typeface="+mn-cs"/>
              </a:rPr>
              <a:t>·</a:t>
            </a:r>
            <a:r>
              <a:rPr lang="zh-CN" altLang="en-US" sz="3000" b="1" dirty="0" smtClean="0">
                <a:ea typeface="宋体" panose="02010600030101010101" pitchFamily="2" charset="-122"/>
                <a:cs typeface="+mn-cs"/>
              </a:rPr>
              <a:t>是数的加法和乘法，则                      </a:t>
            </a:r>
            <a:r>
              <a:rPr lang="en-US" altLang="zh-CN" sz="3000" b="1" dirty="0" smtClean="0">
                <a:ea typeface="宋体" panose="02010600030101010101" pitchFamily="2" charset="-122"/>
                <a:cs typeface="+mn-cs"/>
              </a:rPr>
              <a:t>(Z, +)</a:t>
            </a:r>
            <a:r>
              <a:rPr lang="zh-CN" altLang="en-US" sz="3000" b="1" dirty="0" smtClean="0"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3000" b="1" dirty="0" smtClean="0">
                <a:ea typeface="宋体" panose="02010600030101010101" pitchFamily="2" charset="-122"/>
                <a:cs typeface="+mn-cs"/>
              </a:rPr>
              <a:t>(Z, ·  )  </a:t>
            </a:r>
            <a:r>
              <a:rPr lang="zh-CN" altLang="en-US" sz="3000" b="1" dirty="0" smtClean="0">
                <a:ea typeface="宋体" panose="02010600030101010101" pitchFamily="2" charset="-122"/>
                <a:cs typeface="+mn-cs"/>
              </a:rPr>
              <a:t>是否是群？</a:t>
            </a:r>
          </a:p>
          <a:p>
            <a:pPr marL="0" indent="0" algn="just" eaLnBrk="1" hangingPunct="1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3000" b="1" dirty="0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Z</a:t>
            </a:r>
            <a:r>
              <a:rPr lang="zh-CN" altLang="en-US" sz="3000" b="1" dirty="0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， </a:t>
            </a:r>
            <a:r>
              <a:rPr lang="en-US" altLang="zh-CN" sz="3000" b="1" dirty="0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+</a:t>
            </a:r>
            <a:r>
              <a:rPr lang="zh-CN" altLang="en-US" sz="3000" b="1" dirty="0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）是群</a:t>
            </a:r>
            <a:r>
              <a:rPr lang="zh-CN" altLang="en-US" sz="3000" b="1" dirty="0" smtClean="0">
                <a:ea typeface="宋体" panose="02010600030101010101" pitchFamily="2" charset="-122"/>
                <a:cs typeface="+mn-cs"/>
              </a:rPr>
              <a:t>，称为整数加法群。            </a:t>
            </a:r>
            <a:endParaRPr lang="en-US" altLang="zh-CN" sz="3000" b="1" dirty="0" smtClean="0">
              <a:ea typeface="宋体" panose="02010600030101010101" pitchFamily="2" charset="-122"/>
              <a:cs typeface="+mn-cs"/>
            </a:endParaRPr>
          </a:p>
          <a:p>
            <a:pPr marL="0" indent="0" algn="just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  <a:cs typeface="+mn-cs"/>
              </a:rPr>
              <a:t>证明：</a:t>
            </a:r>
            <a:endParaRPr lang="en-US" altLang="zh-CN" sz="3000" b="1" dirty="0" smtClean="0">
              <a:ea typeface="宋体" panose="02010600030101010101" pitchFamily="2" charset="-122"/>
              <a:cs typeface="+mn-cs"/>
            </a:endParaRPr>
          </a:p>
          <a:p>
            <a:pPr marL="0" indent="0" algn="just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ea typeface="宋体" panose="02010600030101010101" pitchFamily="2" charset="-122"/>
                <a:cs typeface="+mn-cs"/>
              </a:rPr>
              <a:t>(1)0</a:t>
            </a:r>
            <a:r>
              <a:rPr lang="en-US" altLang="zh-CN" sz="3000" b="1" dirty="0"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lang="en-US" altLang="zh-CN" sz="3000" b="1" dirty="0" smtClean="0"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Z</a:t>
            </a:r>
            <a:r>
              <a:rPr lang="zh-CN" altLang="en-US" sz="3000" b="1" dirty="0" smtClean="0"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lang="en-US" altLang="zh-CN" sz="3000" b="1" dirty="0" smtClean="0">
                <a:ea typeface="宋体" panose="02010600030101010101" pitchFamily="2" charset="-122"/>
                <a:cs typeface="+mn-cs"/>
              </a:rPr>
              <a:t>Z</a:t>
            </a:r>
            <a:r>
              <a:rPr lang="zh-CN" altLang="en-US" sz="3000" b="1" dirty="0" smtClean="0">
                <a:ea typeface="宋体" panose="02010600030101010101" pitchFamily="2" charset="-122"/>
                <a:cs typeface="+mn-cs"/>
              </a:rPr>
              <a:t>非空</a:t>
            </a:r>
            <a:endParaRPr lang="en-US" altLang="zh-CN" sz="3000" b="1" dirty="0" smtClean="0">
              <a:ea typeface="宋体" panose="02010600030101010101" pitchFamily="2" charset="-122"/>
              <a:cs typeface="+mn-cs"/>
            </a:endParaRPr>
          </a:p>
          <a:p>
            <a:pPr marL="0" indent="0" algn="just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ea typeface="宋体" panose="02010600030101010101" pitchFamily="2" charset="-122"/>
                <a:cs typeface="+mn-cs"/>
              </a:rPr>
              <a:t>(2)</a:t>
            </a:r>
            <a:r>
              <a:rPr lang="zh-CN" altLang="en-US" sz="3000" b="1" dirty="0" smtClean="0">
                <a:ea typeface="宋体" panose="02010600030101010101" pitchFamily="2" charset="-122"/>
                <a:cs typeface="+mn-cs"/>
              </a:rPr>
              <a:t>任取</a:t>
            </a:r>
            <a:r>
              <a:rPr lang="en-US" altLang="zh-CN" sz="3000" b="1" dirty="0" smtClean="0">
                <a:ea typeface="宋体" panose="02010600030101010101" pitchFamily="2" charset="-122"/>
                <a:cs typeface="+mn-cs"/>
              </a:rPr>
              <a:t>a, </a:t>
            </a:r>
            <a:r>
              <a:rPr lang="en-US" altLang="zh-CN" sz="3000" b="1" dirty="0" err="1" smtClean="0">
                <a:ea typeface="宋体" panose="02010600030101010101" pitchFamily="2" charset="-122"/>
                <a:cs typeface="+mn-cs"/>
              </a:rPr>
              <a:t>b</a:t>
            </a:r>
            <a:r>
              <a:rPr lang="en-US" altLang="zh-CN" sz="3000" b="1" dirty="0" err="1"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lang="en-US" altLang="zh-CN" sz="3000" b="1" dirty="0" err="1" smtClean="0"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Z</a:t>
            </a:r>
            <a:r>
              <a:rPr lang="zh-CN" altLang="en-US" sz="3000" b="1" dirty="0" smtClean="0"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lang="en-US" altLang="zh-CN" sz="3000" b="1" dirty="0" err="1" smtClean="0"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a+b</a:t>
            </a:r>
            <a:r>
              <a:rPr lang="en-US" altLang="zh-CN" sz="3000" b="1" dirty="0" err="1"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Z</a:t>
            </a:r>
            <a:endParaRPr lang="en-US" altLang="zh-CN" sz="3000" b="1" dirty="0" smtClean="0">
              <a:ea typeface="宋体" panose="02010600030101010101" pitchFamily="2" charset="-122"/>
              <a:cs typeface="+mn-cs"/>
            </a:endParaRPr>
          </a:p>
          <a:p>
            <a:pPr marL="0" indent="0" algn="just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ea typeface="宋体" panose="02010600030101010101" pitchFamily="2" charset="-122"/>
                <a:cs typeface="+mn-cs"/>
              </a:rPr>
              <a:t>(3)</a:t>
            </a:r>
            <a:r>
              <a:rPr lang="zh-CN" altLang="en-US" sz="3000" b="1" dirty="0">
                <a:ea typeface="宋体" panose="02010600030101010101" pitchFamily="2" charset="-122"/>
              </a:rPr>
              <a:t>整数集合对</a:t>
            </a:r>
            <a:r>
              <a:rPr lang="zh-CN" altLang="en-US" sz="3000" b="1" dirty="0" smtClean="0">
                <a:ea typeface="宋体" panose="02010600030101010101" pitchFamily="2" charset="-122"/>
              </a:rPr>
              <a:t>加法满足结合律</a:t>
            </a:r>
            <a:endParaRPr lang="en-US" altLang="zh-CN" sz="3000" b="1" dirty="0" smtClean="0">
              <a:ea typeface="宋体" panose="02010600030101010101" pitchFamily="2" charset="-122"/>
              <a:cs typeface="+mn-cs"/>
            </a:endParaRPr>
          </a:p>
          <a:p>
            <a:pPr marL="0" indent="0" algn="just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ea typeface="宋体" panose="02010600030101010101" pitchFamily="2" charset="-122"/>
                <a:cs typeface="+mn-cs"/>
              </a:rPr>
              <a:t>(4)</a:t>
            </a:r>
            <a:r>
              <a:rPr lang="zh-CN" altLang="en-US" sz="3000" b="1" dirty="0" smtClean="0">
                <a:ea typeface="宋体" panose="02010600030101010101" pitchFamily="2" charset="-122"/>
                <a:cs typeface="+mn-cs"/>
              </a:rPr>
              <a:t>存在元素</a:t>
            </a:r>
            <a:r>
              <a:rPr lang="en-US" altLang="zh-CN" sz="3000" b="1" dirty="0" smtClean="0">
                <a:ea typeface="宋体" panose="02010600030101010101" pitchFamily="2" charset="-122"/>
                <a:cs typeface="+mn-cs"/>
              </a:rPr>
              <a:t>0</a:t>
            </a:r>
            <a:r>
              <a:rPr lang="en-US" altLang="zh-CN" sz="3000" b="1" dirty="0" smtClean="0"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Z</a:t>
            </a:r>
            <a:r>
              <a:rPr lang="zh-CN" altLang="en-US" sz="3000" b="1" dirty="0" smtClean="0">
                <a:ea typeface="宋体" panose="02010600030101010101" pitchFamily="2" charset="-122"/>
                <a:cs typeface="+mn-cs"/>
              </a:rPr>
              <a:t>，适合对于</a:t>
            </a:r>
            <a:r>
              <a:rPr lang="en-US" altLang="zh-CN" sz="3000" b="1" dirty="0" smtClean="0">
                <a:ea typeface="宋体" panose="02010600030101010101" pitchFamily="2" charset="-122"/>
                <a:cs typeface="+mn-cs"/>
              </a:rPr>
              <a:t>Z</a:t>
            </a:r>
            <a:r>
              <a:rPr lang="zh-CN" altLang="en-US" sz="3000" b="1" dirty="0" smtClean="0">
                <a:ea typeface="宋体" panose="02010600030101010101" pitchFamily="2" charset="-122"/>
                <a:cs typeface="+mn-cs"/>
              </a:rPr>
              <a:t>中任意元素</a:t>
            </a:r>
            <a:r>
              <a:rPr lang="en-US" altLang="zh-CN" sz="3000" b="1" dirty="0" smtClean="0">
                <a:ea typeface="宋体" panose="02010600030101010101" pitchFamily="2" charset="-122"/>
                <a:cs typeface="+mn-cs"/>
              </a:rPr>
              <a:t>a</a:t>
            </a:r>
            <a:r>
              <a:rPr lang="zh-CN" altLang="en-US" sz="3000" b="1" dirty="0" smtClean="0">
                <a:ea typeface="宋体" panose="02010600030101010101" pitchFamily="2" charset="-122"/>
                <a:cs typeface="+mn-cs"/>
              </a:rPr>
              <a:t>，都有</a:t>
            </a:r>
            <a:r>
              <a:rPr lang="en-US" altLang="zh-CN" sz="3000" b="1" dirty="0" smtClean="0">
                <a:ea typeface="宋体" panose="02010600030101010101" pitchFamily="2" charset="-122"/>
                <a:cs typeface="+mn-cs"/>
              </a:rPr>
              <a:t>0 + a = a + 0= a</a:t>
            </a:r>
            <a:r>
              <a:rPr lang="zh-CN" altLang="en-US" sz="3000" b="1" dirty="0" smtClean="0">
                <a:ea typeface="宋体" panose="02010600030101010101" pitchFamily="2" charset="-122"/>
                <a:cs typeface="+mn-cs"/>
              </a:rPr>
              <a:t>；</a:t>
            </a:r>
            <a:endParaRPr lang="en-US" altLang="zh-CN" sz="3000" b="1" dirty="0" smtClean="0">
              <a:ea typeface="宋体" panose="02010600030101010101" pitchFamily="2" charset="-122"/>
              <a:cs typeface="+mn-cs"/>
            </a:endParaRPr>
          </a:p>
          <a:p>
            <a:pPr marL="0" indent="0" algn="just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ea typeface="宋体" panose="02010600030101010101" pitchFamily="2" charset="-122"/>
                <a:cs typeface="+mn-cs"/>
              </a:rPr>
              <a:t>(5)</a:t>
            </a:r>
            <a:r>
              <a:rPr lang="zh-CN" altLang="en-US" sz="3000" b="1" dirty="0" smtClean="0">
                <a:ea typeface="宋体" panose="02010600030101010101" pitchFamily="2" charset="-122"/>
                <a:cs typeface="+mn-cs"/>
              </a:rPr>
              <a:t>对于</a:t>
            </a:r>
            <a:r>
              <a:rPr lang="en-US" altLang="zh-CN" sz="3000" b="1" dirty="0" smtClean="0">
                <a:ea typeface="宋体" panose="02010600030101010101" pitchFamily="2" charset="-122"/>
                <a:cs typeface="+mn-cs"/>
              </a:rPr>
              <a:t>Z</a:t>
            </a:r>
            <a:r>
              <a:rPr lang="zh-CN" altLang="en-US" sz="3000" b="1" dirty="0" smtClean="0">
                <a:ea typeface="宋体" panose="02010600030101010101" pitchFamily="2" charset="-122"/>
                <a:cs typeface="+mn-cs"/>
              </a:rPr>
              <a:t>中任意</a:t>
            </a:r>
            <a:r>
              <a:rPr lang="en-US" altLang="zh-CN" sz="3000" b="1" dirty="0" smtClean="0">
                <a:ea typeface="宋体" panose="02010600030101010101" pitchFamily="2" charset="-122"/>
                <a:cs typeface="+mn-cs"/>
              </a:rPr>
              <a:t>a</a:t>
            </a:r>
            <a:r>
              <a:rPr lang="zh-CN" altLang="en-US" sz="3000" b="1" dirty="0" smtClean="0">
                <a:ea typeface="宋体" panose="02010600030101010101" pitchFamily="2" charset="-122"/>
                <a:cs typeface="+mn-cs"/>
              </a:rPr>
              <a:t>，</a:t>
            </a:r>
            <a:r>
              <a:rPr lang="zh-CN" altLang="en-US" sz="3000" b="1" dirty="0">
                <a:ea typeface="宋体" panose="02010600030101010101" pitchFamily="2" charset="-122"/>
                <a:cs typeface="+mn-cs"/>
              </a:rPr>
              <a:t>存在</a:t>
            </a:r>
            <a:r>
              <a:rPr lang="en-US" altLang="zh-CN" sz="3000" b="1" dirty="0" smtClean="0">
                <a:ea typeface="宋体" panose="02010600030101010101" pitchFamily="2" charset="-122"/>
                <a:cs typeface="+mn-cs"/>
              </a:rPr>
              <a:t>-</a:t>
            </a:r>
            <a:r>
              <a:rPr lang="en-US" altLang="zh-CN" sz="3000" b="1" dirty="0" err="1" smtClean="0">
                <a:ea typeface="宋体" panose="02010600030101010101" pitchFamily="2" charset="-122"/>
                <a:cs typeface="+mn-cs"/>
              </a:rPr>
              <a:t>a</a:t>
            </a:r>
            <a:r>
              <a:rPr lang="en-US" altLang="zh-CN" sz="3000" b="1" dirty="0" err="1"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Z</a:t>
            </a:r>
            <a:r>
              <a:rPr lang="en-US" altLang="zh-CN" sz="3000" b="1" dirty="0" smtClean="0">
                <a:ea typeface="宋体" panose="02010600030101010101" pitchFamily="2" charset="-122"/>
                <a:cs typeface="+mn-cs"/>
              </a:rPr>
              <a:t>,</a:t>
            </a:r>
            <a:r>
              <a:rPr lang="zh-CN" altLang="en-US" sz="3000" b="1" dirty="0" smtClean="0">
                <a:ea typeface="宋体" panose="02010600030101010101" pitchFamily="2" charset="-122"/>
                <a:cs typeface="+mn-cs"/>
              </a:rPr>
              <a:t>满足</a:t>
            </a:r>
            <a:r>
              <a:rPr lang="en-US" altLang="zh-CN" sz="3000" b="1" dirty="0" smtClean="0">
                <a:ea typeface="宋体" panose="02010600030101010101" pitchFamily="2" charset="-122"/>
                <a:cs typeface="+mn-cs"/>
              </a:rPr>
              <a:t>a+ (-a)=(-a)+ a = 0</a:t>
            </a:r>
            <a:r>
              <a:rPr lang="zh-CN" altLang="en-US" sz="3000" b="1" dirty="0" smtClean="0">
                <a:ea typeface="宋体" panose="02010600030101010101" pitchFamily="2" charset="-122"/>
                <a:cs typeface="+mn-cs"/>
              </a:rPr>
              <a:t>。由以上知，</a:t>
            </a:r>
            <a:r>
              <a:rPr lang="en-US" altLang="zh-CN" sz="3000" b="1" dirty="0" smtClean="0">
                <a:ea typeface="宋体" panose="02010600030101010101" pitchFamily="2" charset="-122"/>
                <a:cs typeface="+mn-cs"/>
              </a:rPr>
              <a:t>G</a:t>
            </a:r>
            <a:r>
              <a:rPr lang="zh-CN" altLang="en-US" sz="3000" b="1" dirty="0" smtClean="0">
                <a:ea typeface="宋体" panose="02010600030101010101" pitchFamily="2" charset="-122"/>
                <a:cs typeface="+mn-cs"/>
              </a:rPr>
              <a:t>为群。</a:t>
            </a:r>
          </a:p>
          <a:p>
            <a:pPr eaLnBrk="1" hangingPunct="1">
              <a:defRPr/>
            </a:pPr>
            <a:endParaRPr lang="zh-CN" altLang="en-US" dirty="0"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571500"/>
            <a:ext cx="7772400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굴림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6.2.2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群 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—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群的例</a:t>
            </a:r>
            <a:endParaRPr lang="zh-CN" altLang="zh-CN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22D34C-8A41-4941-8665-75BCDF575045}" type="slidenum">
              <a:rPr lang="en-US" altLang="ko-KR" sz="1400" smtClean="0">
                <a:solidFill>
                  <a:srgbClr val="000000"/>
                </a:solidFill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ko-KR" sz="1400" smtClean="0">
              <a:solidFill>
                <a:srgbClr val="000000"/>
              </a:solidFill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609600"/>
            <a:ext cx="7772400" cy="64135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习题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6.2-1</a:t>
            </a:r>
            <a:endParaRPr lang="zh-CN" altLang="zh-CN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268413"/>
            <a:ext cx="8569325" cy="5589587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smtClean="0">
                <a:sym typeface="Symbol" panose="05050102010706020507" pitchFamily="18" charset="2"/>
              </a:rPr>
              <a:t> 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设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(G,·)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是代数系统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则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(G×G,*)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是代数系统，这里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G×G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的运算“*”规定如下：</a:t>
            </a:r>
          </a:p>
          <a:p>
            <a:pPr algn="ctr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(a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b)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(c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d)=(a·c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b·d)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其中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: a, b, c, d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为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中任意元素。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证明：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(1)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当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(G,·)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是半群时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,(G×G,*)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是半群；</a:t>
            </a:r>
            <a:endParaRPr lang="en-US" altLang="zh-CN" sz="3000" b="1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(2)(G,·)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有单位元素时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,(G×G,*)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有单位元素；</a:t>
            </a:r>
            <a:endParaRPr lang="en-US" altLang="zh-CN" sz="3000" b="1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(3)(G,·)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是群时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,(G×G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，*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是群； </a:t>
            </a:r>
          </a:p>
        </p:txBody>
      </p:sp>
      <p:sp>
        <p:nvSpPr>
          <p:cNvPr id="16282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4CE3315-450C-4BEB-B9F0-65DB5990C453}" type="slidenum">
              <a:rPr lang="en-US" altLang="ko-KR" sz="1400" smtClean="0">
                <a:solidFill>
                  <a:srgbClr val="000000"/>
                </a:solidFill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100</a:t>
            </a:fld>
            <a:endParaRPr lang="en-US" altLang="ko-KR" sz="1400" smtClean="0">
              <a:solidFill>
                <a:srgbClr val="000000"/>
              </a:solidFill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341438"/>
            <a:ext cx="8353425" cy="4968875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(1)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证明：</a:t>
            </a:r>
            <a:endParaRPr lang="en-US" altLang="zh-CN" sz="3000" b="1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设（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G,·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）是半群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30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a,b,c,d,e,f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为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中任意元素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若有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0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a,b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), (</a:t>
            </a:r>
            <a:r>
              <a:rPr lang="en-US" altLang="zh-CN" sz="30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c,d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), (</a:t>
            </a:r>
            <a:r>
              <a:rPr lang="en-US" altLang="zh-CN" sz="30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e,f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属于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G×G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，则有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0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a,b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)*</a:t>
            </a:r>
            <a:r>
              <a:rPr lang="en-US" altLang="zh-CN" sz="3000" b="1" dirty="0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0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c,d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)*(</a:t>
            </a:r>
            <a:r>
              <a:rPr lang="en-US" altLang="zh-CN" sz="30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e,f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000" b="1" dirty="0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=(</a:t>
            </a:r>
            <a:r>
              <a:rPr lang="en-US" altLang="zh-CN" sz="30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a,b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)*(</a:t>
            </a:r>
            <a:r>
              <a:rPr lang="en-US" altLang="zh-CN" sz="30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c·e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 , </a:t>
            </a:r>
            <a:r>
              <a:rPr lang="en-US" altLang="zh-CN" sz="30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d·f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=(a·(</a:t>
            </a:r>
            <a:r>
              <a:rPr lang="en-US" altLang="zh-CN" sz="30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c·e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),b·(</a:t>
            </a:r>
            <a:r>
              <a:rPr lang="en-US" altLang="zh-CN" sz="30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d·f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))=((</a:t>
            </a:r>
            <a:r>
              <a:rPr lang="en-US" altLang="zh-CN" sz="30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a·c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)·e,(</a:t>
            </a:r>
            <a:r>
              <a:rPr lang="en-US" altLang="zh-CN" sz="30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b·d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)·f))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=((</a:t>
            </a:r>
            <a:r>
              <a:rPr lang="en-US" altLang="zh-CN" sz="30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a·c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), (</a:t>
            </a:r>
            <a:r>
              <a:rPr lang="en-US" altLang="zh-CN" sz="30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b·d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))*(</a:t>
            </a:r>
            <a:r>
              <a:rPr lang="en-US" altLang="zh-CN" sz="30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e,f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)=</a:t>
            </a:r>
            <a:r>
              <a:rPr lang="en-US" altLang="zh-CN" sz="3000" b="1" dirty="0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0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a,b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)*(</a:t>
            </a:r>
            <a:r>
              <a:rPr lang="en-US" altLang="zh-CN" sz="30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c,d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000" b="1" dirty="0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*(</a:t>
            </a:r>
            <a:r>
              <a:rPr lang="en-US" altLang="zh-CN" sz="30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e,f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这就证明了当（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G,·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）是半群时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G×G,*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）是</a:t>
            </a:r>
            <a:endParaRPr lang="en-US" altLang="zh-CN" sz="3000" b="1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半群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sym typeface="Symbol" panose="05050102010706020507" pitchFamily="18" charset="2"/>
            </a:endParaRPr>
          </a:p>
        </p:txBody>
      </p:sp>
      <p:sp>
        <p:nvSpPr>
          <p:cNvPr id="16384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729F84-258B-427C-BB6C-97CD2F47FC94}" type="slidenum">
              <a:rPr lang="en-US" altLang="ko-KR" sz="1400" smtClean="0">
                <a:solidFill>
                  <a:srgbClr val="000000"/>
                </a:solidFill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101</a:t>
            </a:fld>
            <a:endParaRPr lang="en-US" altLang="ko-KR" sz="1400" smtClean="0">
              <a:solidFill>
                <a:srgbClr val="000000"/>
              </a:solidFill>
              <a:latin typeface="-윤명조140" panose="020B0604020202020204" charset="-127"/>
              <a:ea typeface="-윤명조140" panose="020B0604020202020204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850" y="609600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习题</a:t>
            </a:r>
            <a:r>
              <a:rPr lang="en-US" altLang="zh-CN" kern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6.2-1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(2)</a:t>
            </a:r>
            <a:r>
              <a:rPr lang="zh-CN" altLang="en-US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证明：</a:t>
            </a:r>
            <a:endParaRPr lang="en-US" altLang="zh-CN" sz="3000" b="1" dirty="0" smtClean="0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设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(G,·)</a:t>
            </a:r>
            <a:r>
              <a:rPr lang="zh-CN" altLang="en-US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有单位元素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000" b="1" dirty="0" err="1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a,b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是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(G×G,*)</a:t>
            </a:r>
            <a:r>
              <a:rPr lang="zh-CN" altLang="en-US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中任意元素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则有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000" b="1" dirty="0" err="1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a,b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)*(1,1) =(a·1, b·1)=(</a:t>
            </a:r>
            <a:r>
              <a:rPr lang="en-US" altLang="zh-CN" sz="3000" b="1" dirty="0" err="1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a,b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zh-CN" altLang="en-US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且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(1,1)*(</a:t>
            </a:r>
            <a:r>
              <a:rPr lang="en-US" altLang="zh-CN" sz="3000" b="1" dirty="0" err="1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a,b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=(1·a, 1·b)=(a, b),  </a:t>
            </a:r>
            <a:r>
              <a:rPr lang="zh-CN" altLang="en-US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故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(1,1)</a:t>
            </a:r>
            <a:r>
              <a:rPr lang="zh-CN" altLang="en-US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就是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(G×G</a:t>
            </a:r>
            <a:r>
              <a:rPr lang="zh-CN" altLang="en-US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，*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的单位元素。</a:t>
            </a:r>
          </a:p>
          <a:p>
            <a:pPr>
              <a:lnSpc>
                <a:spcPct val="125000"/>
              </a:lnSpc>
              <a:defRPr/>
            </a:pPr>
            <a:endParaRPr lang="zh-CN" altLang="en-US" sz="3000" dirty="0" smtClean="0">
              <a:ea typeface="宋体" panose="02010600030101010101" pitchFamily="2" charset="-122"/>
            </a:endParaRPr>
          </a:p>
        </p:txBody>
      </p:sp>
      <p:sp>
        <p:nvSpPr>
          <p:cNvPr id="16486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3DF0999-13EF-4AA4-BC49-493D4CBE945D}" type="slidenum">
              <a:rPr lang="en-US" altLang="ko-KR" sz="1400" smtClean="0">
                <a:solidFill>
                  <a:srgbClr val="000000"/>
                </a:solidFill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102</a:t>
            </a:fld>
            <a:endParaRPr lang="en-US" altLang="ko-KR" sz="1400" smtClean="0">
              <a:solidFill>
                <a:srgbClr val="000000"/>
              </a:solidFill>
              <a:latin typeface="-윤명조140" panose="020B0604020202020204" charset="-127"/>
              <a:ea typeface="-윤명조140" panose="020B0604020202020204" charset="-127"/>
            </a:endParaRPr>
          </a:p>
        </p:txBody>
      </p:sp>
      <p:sp>
        <p:nvSpPr>
          <p:cNvPr id="1648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609600"/>
            <a:ext cx="7772400" cy="64135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习题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6.2-1</a:t>
            </a:r>
            <a:endParaRPr lang="zh-CN" altLang="zh-CN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7513" y="1352550"/>
            <a:ext cx="8424862" cy="4895850"/>
          </a:xfrm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(3)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证明：</a:t>
            </a:r>
            <a:endParaRPr lang="en-US" altLang="zh-CN" sz="3000" b="1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设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(G,·)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是群，往证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:(G×G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，*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是群。</a:t>
            </a:r>
          </a:p>
          <a:p>
            <a:pPr marL="0" indent="0" eaLnBrk="1" hangingPunct="1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我们来证明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(G×G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，*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中的任意元素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(a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b)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有逆元素。</a:t>
            </a:r>
          </a:p>
          <a:p>
            <a:pPr marL="0" indent="0" eaLnBrk="1" hangingPunct="1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(a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b)*(a</a:t>
            </a:r>
            <a:r>
              <a:rPr lang="en-US" altLang="zh-CN" sz="3000" b="1" baseline="30000" dirty="0" smtClean="0"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3000" b="1" baseline="30000" dirty="0" smtClean="0"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 )= (</a:t>
            </a:r>
            <a:r>
              <a:rPr lang="en-US" altLang="zh-CN" sz="30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a·a</a:t>
            </a:r>
            <a:r>
              <a:rPr lang="en-US" altLang="zh-CN" sz="3000" b="1" baseline="30000" dirty="0" smtClean="0"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b·b</a:t>
            </a:r>
            <a:r>
              <a:rPr lang="en-US" altLang="zh-CN" sz="3000" b="1" baseline="30000" dirty="0" smtClean="0"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 ) =(1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1) 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，其中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30000" dirty="0" smtClean="0"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3000" b="1" baseline="30000" dirty="0" smtClean="0"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分别是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在群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(G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， 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·)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中的逆元素。</a:t>
            </a:r>
            <a:endParaRPr lang="en-US" altLang="zh-CN" sz="3000" b="1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同样有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 (a</a:t>
            </a:r>
            <a:r>
              <a:rPr lang="en-US" altLang="zh-CN" sz="3000" b="1" baseline="30000" dirty="0" smtClean="0"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3000" b="1" baseline="30000" dirty="0" smtClean="0"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 )*(a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b )= (</a:t>
            </a:r>
            <a:r>
              <a:rPr lang="en-US" altLang="zh-CN" sz="30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30000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30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·a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3000" b="1" baseline="30000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30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·b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 )= (1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1) 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</a:p>
          <a:p>
            <a:pPr eaLnBrk="1" hangingPunct="1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这就证明了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(a</a:t>
            </a:r>
            <a:r>
              <a:rPr lang="en-US" altLang="zh-CN" sz="3000" b="1" baseline="30000" dirty="0" smtClean="0"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3000" b="1" baseline="30000" dirty="0" smtClean="0"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 )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是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(a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b)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的逆元素，从而说明</a:t>
            </a:r>
            <a:endParaRPr lang="en-US" altLang="zh-CN" sz="3000" b="1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(G×G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，*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是群。 </a:t>
            </a:r>
          </a:p>
        </p:txBody>
      </p:sp>
      <p:sp>
        <p:nvSpPr>
          <p:cNvPr id="16589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EE7325-2571-4225-904C-6DA959833E79}" type="slidenum">
              <a:rPr lang="en-US" altLang="ko-KR" sz="1400" smtClean="0">
                <a:solidFill>
                  <a:srgbClr val="000000"/>
                </a:solidFill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103</a:t>
            </a:fld>
            <a:endParaRPr lang="en-US" altLang="ko-KR" sz="1400" smtClean="0">
              <a:solidFill>
                <a:srgbClr val="000000"/>
              </a:solidFill>
              <a:latin typeface="-윤명조140" panose="020B0604020202020204" charset="-127"/>
              <a:ea typeface="-윤명조140" panose="020B0604020202020204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850" y="609600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习题</a:t>
            </a:r>
            <a:r>
              <a:rPr lang="en-US" altLang="zh-CN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6.2-1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341438"/>
            <a:ext cx="8675687" cy="511175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设集合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G={a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c}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上的二元运算表如下：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smtClean="0">
                <a:sym typeface="Symbol" panose="05050102010706020507" pitchFamily="18" charset="2"/>
              </a:rPr>
              <a:t> 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800" b="1" smtClean="0">
              <a:sym typeface="Symbol" panose="05050102010706020507" pitchFamily="18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800" b="1" smtClean="0">
              <a:sym typeface="Symbol" panose="05050102010706020507" pitchFamily="18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800" b="1" smtClean="0">
              <a:sym typeface="Symbol" panose="05050102010706020507" pitchFamily="18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800" b="1" smtClean="0">
              <a:sym typeface="Symbol" panose="05050102010706020507" pitchFamily="18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800" b="1" smtClean="0">
              <a:sym typeface="Symbol" panose="05050102010706020507" pitchFamily="18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800" b="1" smtClean="0">
              <a:sym typeface="Symbol" panose="05050102010706020507" pitchFamily="18" charset="2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800" b="1" smtClean="0"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smtClean="0">
                <a:sym typeface="Symbol" panose="05050102010706020507" pitchFamily="18" charset="2"/>
              </a:rPr>
              <a:t> 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则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(G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·)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是否为半群？是否为群？为什么？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解：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(G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·)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是半群，但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(G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·)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不是群，因为</a:t>
            </a:r>
            <a:endParaRPr lang="en-US" altLang="zh-CN" sz="3000" b="1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元素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没有逆元素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261155" name="Group 35"/>
          <p:cNvGraphicFramePr>
            <a:graphicFrameLocks noGrp="1"/>
          </p:cNvGraphicFramePr>
          <p:nvPr/>
        </p:nvGraphicFramePr>
        <p:xfrm>
          <a:off x="2051050" y="1916113"/>
          <a:ext cx="4419600" cy="2667000"/>
        </p:xfrm>
        <a:graphic>
          <a:graphicData uri="http://schemas.openxmlformats.org/drawingml/2006/table">
            <a:tbl>
              <a:tblPr/>
              <a:tblGrid>
                <a:gridCol w="1104900"/>
                <a:gridCol w="1104900"/>
                <a:gridCol w="1104900"/>
                <a:gridCol w="1104900"/>
              </a:tblGrid>
              <a:tr h="666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Symbol" panose="05050102010706020507" pitchFamily="18" charset="2"/>
                        </a:rPr>
                        <a:t>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694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BC63724-9F60-465F-ACB4-12896E59267F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104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850" y="609600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习题</a:t>
            </a:r>
            <a:r>
              <a:rPr lang="en-US" altLang="zh-CN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6.2-4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200" b="1" smtClean="0"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en-US" altLang="zh-CN" sz="3200" b="1" smtClean="0">
                <a:ea typeface="楷体" panose="02010609060101010101" pitchFamily="49" charset="-122"/>
                <a:cs typeface="Times New Roman" panose="02020603050405020304" pitchFamily="18" charset="0"/>
              </a:rPr>
              <a:t>(1 2 3)(2 3 4)(1 4)(2 3)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200" b="1" smtClean="0">
                <a:ea typeface="楷体" panose="02010609060101010101" pitchFamily="49" charset="-122"/>
                <a:cs typeface="Times New Roman" panose="02020603050405020304" pitchFamily="18" charset="0"/>
              </a:rPr>
              <a:t>=(1 3 )(2 4)</a:t>
            </a:r>
            <a:endParaRPr lang="zh-CN" altLang="en-US" sz="3200" b="1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793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A125A06-C759-489C-AB4E-DF63F1A08098}" type="slidenum">
              <a:rPr lang="en-US" altLang="ko-KR" sz="1400" smtClean="0">
                <a:solidFill>
                  <a:srgbClr val="000000"/>
                </a:solidFill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105</a:t>
            </a:fld>
            <a:endParaRPr lang="en-US" altLang="ko-KR" sz="1400" smtClean="0">
              <a:solidFill>
                <a:srgbClr val="000000"/>
              </a:solidFill>
              <a:latin typeface="-윤명조140" panose="020B0604020202020204" charset="-127"/>
              <a:ea typeface="-윤명조140" panose="020B0604020202020204" charset="-127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850" y="609600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习题</a:t>
            </a:r>
            <a:r>
              <a:rPr lang="en-US" altLang="zh-CN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6.2-5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标题 1"/>
          <p:cNvSpPr>
            <a:spLocks noGrp="1"/>
          </p:cNvSpPr>
          <p:nvPr>
            <p:ph type="title"/>
          </p:nvPr>
        </p:nvSpPr>
        <p:spPr>
          <a:xfrm>
            <a:off x="536575" y="404813"/>
            <a:ext cx="8020050" cy="889000"/>
          </a:xfrm>
        </p:spPr>
        <p:txBody>
          <a:bodyPr/>
          <a:lstStyle/>
          <a:p>
            <a:r>
              <a:rPr lang="zh-CN" altLang="en-US" smtClean="0">
                <a:solidFill>
                  <a:srgbClr val="000099"/>
                </a:solidFill>
              </a:rPr>
              <a:t>习题</a:t>
            </a:r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>
          <a:xfrm>
            <a:off x="395288" y="1155700"/>
            <a:ext cx="8301037" cy="52562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ea typeface="宋体" panose="02010600030101010101" pitchFamily="2" charset="-122"/>
              </a:rPr>
              <a:t>1</a:t>
            </a:r>
            <a:r>
              <a:rPr lang="zh-CN" altLang="en-US" sz="2800" b="1" dirty="0" smtClean="0">
                <a:ea typeface="宋体" panose="02010600030101010101" pitchFamily="2" charset="-122"/>
              </a:rPr>
              <a:t>、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给定正整数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，令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G={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km|k∈Z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，证明：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(G,+)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是一个群。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证明：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(1)G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非空，至少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0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∈G</a:t>
            </a:r>
          </a:p>
          <a:p>
            <a:pPr marL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对于任意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x,y∈G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,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存在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k,l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，使得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x=km ,y=lm ,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由于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k+l∈Z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，因此，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x+y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km+lm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=(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k+l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m∈G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, 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封闭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由整数运算性质，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满足结合律。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(4)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有左壹：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0=0m∈G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使得对任意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x∈G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，有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0+x=x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(5)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有左逆：对任意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x∈G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，存在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k∈Z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，使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x=km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，因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k∈Z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故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-x=(-k)m ∈G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(-x)+x=0 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因此，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(G,+)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为群。</a:t>
            </a:r>
          </a:p>
        </p:txBody>
      </p:sp>
      <p:sp>
        <p:nvSpPr>
          <p:cNvPr id="1689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5C029C-3C59-40F9-8883-0406053A2B58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106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620713"/>
            <a:ext cx="8301037" cy="5761037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ea typeface="宋体" panose="02010600030101010101" pitchFamily="2" charset="-122"/>
              </a:rPr>
              <a:t>2</a:t>
            </a:r>
            <a:r>
              <a:rPr lang="zh-CN" altLang="en-US" sz="3000" b="1" dirty="0" smtClean="0">
                <a:ea typeface="宋体" panose="02010600030101010101" pitchFamily="2" charset="-122"/>
              </a:rPr>
              <a:t>、设</a:t>
            </a:r>
            <a:r>
              <a:rPr lang="en-US" altLang="zh-CN" sz="3000" b="1" dirty="0" smtClean="0">
                <a:ea typeface="宋体" panose="02010600030101010101" pitchFamily="2" charset="-122"/>
              </a:rPr>
              <a:t>(G , .)</a:t>
            </a:r>
            <a:r>
              <a:rPr lang="zh-CN" altLang="en-US" sz="3000" b="1" dirty="0" smtClean="0">
                <a:ea typeface="宋体" panose="02010600030101010101" pitchFamily="2" charset="-122"/>
              </a:rPr>
              <a:t>是一个群，</a:t>
            </a:r>
            <a:r>
              <a:rPr lang="en-US" altLang="zh-CN" sz="3000" b="1" dirty="0" err="1" smtClean="0">
                <a:ea typeface="宋体" panose="02010600030101010101" pitchFamily="2" charset="-122"/>
              </a:rPr>
              <a:t>x,y</a:t>
            </a:r>
            <a:r>
              <a:rPr lang="en-US" altLang="zh-CN" sz="3000" b="1" dirty="0" smtClean="0">
                <a:ea typeface="宋体" panose="02010600030101010101" pitchFamily="2" charset="-122"/>
              </a:rPr>
              <a:t> ∈G, k</a:t>
            </a:r>
            <a:r>
              <a:rPr lang="zh-CN" altLang="en-US" sz="3000" b="1" dirty="0" smtClean="0">
                <a:ea typeface="宋体" panose="02010600030101010101" pitchFamily="2" charset="-122"/>
              </a:rPr>
              <a:t>是一个正整数</a:t>
            </a:r>
            <a:r>
              <a:rPr lang="en-US" altLang="zh-CN" sz="3000" b="1" dirty="0" smtClean="0">
                <a:ea typeface="宋体" panose="02010600030101010101" pitchFamily="2" charset="-122"/>
              </a:rPr>
              <a:t>.</a:t>
            </a:r>
            <a:r>
              <a:rPr lang="zh-CN" altLang="en-US" sz="3000" b="1" dirty="0" smtClean="0">
                <a:ea typeface="宋体" panose="02010600030101010101" pitchFamily="2" charset="-122"/>
              </a:rPr>
              <a:t>证明</a:t>
            </a:r>
            <a:r>
              <a:rPr lang="en-US" altLang="zh-CN" sz="3000" b="1" dirty="0" smtClean="0">
                <a:ea typeface="宋体" panose="02010600030101010101" pitchFamily="2" charset="-122"/>
              </a:rPr>
              <a:t>:(x</a:t>
            </a:r>
            <a:r>
              <a:rPr lang="en-US" altLang="zh-CN" sz="3000" b="1" baseline="30000" dirty="0" smtClean="0">
                <a:ea typeface="宋体" panose="02010600030101010101" pitchFamily="2" charset="-122"/>
              </a:rPr>
              <a:t>-1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·y·x)</a:t>
            </a:r>
            <a:r>
              <a:rPr lang="en-US" altLang="zh-CN" sz="3000" b="1" baseline="30000" dirty="0" smtClean="0">
                <a:ea typeface="宋体" panose="02010600030101010101" pitchFamily="2" charset="-122"/>
              </a:rPr>
              <a:t>k</a:t>
            </a:r>
            <a:r>
              <a:rPr lang="en-US" altLang="zh-CN" sz="3000" b="1" dirty="0" smtClean="0">
                <a:ea typeface="宋体" panose="02010600030101010101" pitchFamily="2" charset="-122"/>
              </a:rPr>
              <a:t> =x</a:t>
            </a:r>
            <a:r>
              <a:rPr lang="en-US" altLang="zh-CN" sz="3000" b="1" baseline="30000" dirty="0" smtClean="0">
                <a:ea typeface="宋体" panose="02010600030101010101" pitchFamily="2" charset="-122"/>
              </a:rPr>
              <a:t>-1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 y· x</a:t>
            </a:r>
            <a:r>
              <a:rPr lang="zh-CN" altLang="en-US" sz="3000" b="1" dirty="0" smtClean="0">
                <a:ea typeface="宋体" panose="02010600030101010101" pitchFamily="2" charset="-122"/>
              </a:rPr>
              <a:t>的充要条件是</a:t>
            </a:r>
            <a:r>
              <a:rPr lang="en-US" altLang="zh-CN" sz="3000" b="1" dirty="0" err="1" smtClean="0">
                <a:ea typeface="宋体" panose="02010600030101010101" pitchFamily="2" charset="-122"/>
              </a:rPr>
              <a:t>y</a:t>
            </a:r>
            <a:r>
              <a:rPr lang="en-US" altLang="zh-CN" sz="3000" b="1" baseline="30000" dirty="0" err="1" smtClean="0">
                <a:ea typeface="宋体" panose="02010600030101010101" pitchFamily="2" charset="-122"/>
              </a:rPr>
              <a:t>k</a:t>
            </a:r>
            <a:r>
              <a:rPr lang="en-US" altLang="zh-CN" sz="3000" b="1" baseline="30000" dirty="0" smtClean="0">
                <a:ea typeface="宋体" panose="02010600030101010101" pitchFamily="2" charset="-122"/>
              </a:rPr>
              <a:t> </a:t>
            </a:r>
            <a:r>
              <a:rPr lang="en-US" altLang="zh-CN" sz="3000" b="1" dirty="0" smtClean="0">
                <a:ea typeface="宋体" panose="02010600030101010101" pitchFamily="2" charset="-122"/>
              </a:rPr>
              <a:t>=y.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证明：</a:t>
            </a:r>
            <a:endParaRPr lang="en-US" altLang="zh-CN" sz="3000" b="1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ea typeface="宋体" panose="02010600030101010101" pitchFamily="2" charset="-122"/>
              </a:rPr>
              <a:t>(x</a:t>
            </a:r>
            <a:r>
              <a:rPr lang="en-US" altLang="zh-CN" sz="3000" b="1" baseline="30000" dirty="0" smtClean="0">
                <a:ea typeface="宋体" panose="02010600030101010101" pitchFamily="2" charset="-122"/>
              </a:rPr>
              <a:t>-1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·y·x)</a:t>
            </a:r>
            <a:r>
              <a:rPr lang="en-US" altLang="zh-CN" sz="3000" b="1" baseline="30000" dirty="0" smtClean="0">
                <a:ea typeface="宋体" panose="02010600030101010101" pitchFamily="2" charset="-122"/>
              </a:rPr>
              <a:t>k</a:t>
            </a:r>
            <a:r>
              <a:rPr lang="en-US" altLang="zh-CN" sz="3000" b="1" dirty="0" smtClean="0">
                <a:ea typeface="宋体" panose="02010600030101010101" pitchFamily="2" charset="-122"/>
              </a:rPr>
              <a:t>=(x</a:t>
            </a:r>
            <a:r>
              <a:rPr lang="en-US" altLang="zh-CN" sz="3000" b="1" baseline="30000" dirty="0" smtClean="0">
                <a:ea typeface="宋体" panose="02010600030101010101" pitchFamily="2" charset="-122"/>
              </a:rPr>
              <a:t>-1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·y·x) · (x</a:t>
            </a:r>
            <a:r>
              <a:rPr lang="en-US" altLang="zh-CN" sz="3000" b="1" baseline="30000" dirty="0" smtClean="0">
                <a:ea typeface="宋体" panose="02010600030101010101" pitchFamily="2" charset="-122"/>
              </a:rPr>
              <a:t>-1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·y·x) ·…·(x</a:t>
            </a:r>
            <a:r>
              <a:rPr lang="en-US" altLang="zh-CN" sz="3000" b="1" baseline="30000" dirty="0" smtClean="0">
                <a:ea typeface="宋体" panose="02010600030101010101" pitchFamily="2" charset="-122"/>
              </a:rPr>
              <a:t>-1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·y·x)</a:t>
            </a:r>
            <a:endParaRPr lang="zh-CN" altLang="zh-CN" sz="3000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ea typeface="宋体" panose="02010600030101010101" pitchFamily="2" charset="-122"/>
              </a:rPr>
              <a:t>              =( x</a:t>
            </a:r>
            <a:r>
              <a:rPr lang="en-US" altLang="zh-CN" sz="3000" b="1" baseline="30000" dirty="0" smtClean="0">
                <a:ea typeface="宋体" panose="02010600030101010101" pitchFamily="2" charset="-122"/>
              </a:rPr>
              <a:t>-1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·y) ·(x·x</a:t>
            </a:r>
            <a:r>
              <a:rPr lang="en-US" altLang="zh-CN" sz="3000" b="1" baseline="30000" dirty="0" smtClean="0">
                <a:ea typeface="宋体" panose="02010600030101010101" pitchFamily="2" charset="-122"/>
              </a:rPr>
              <a:t>-1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) ·y·(x·x</a:t>
            </a:r>
            <a:r>
              <a:rPr lang="en-US" altLang="zh-CN" sz="3000" b="1" baseline="30000" dirty="0" smtClean="0">
                <a:ea typeface="宋体" panose="02010600030101010101" pitchFamily="2" charset="-122"/>
              </a:rPr>
              <a:t>-1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) ·…·(x·x</a:t>
            </a:r>
            <a:r>
              <a:rPr lang="en-US" altLang="zh-CN" sz="3000" b="1" baseline="30000" dirty="0" smtClean="0">
                <a:ea typeface="宋体" panose="02010600030101010101" pitchFamily="2" charset="-122"/>
              </a:rPr>
              <a:t>-1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) ·</a:t>
            </a:r>
            <a:r>
              <a:rPr lang="en-US" altLang="zh-CN" sz="3000" b="1" dirty="0" err="1" smtClean="0">
                <a:ea typeface="宋体" panose="02010600030101010101" pitchFamily="2" charset="-122"/>
              </a:rPr>
              <a:t>y·x</a:t>
            </a:r>
            <a:endParaRPr lang="zh-CN" altLang="zh-CN" sz="3000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ea typeface="宋体" panose="02010600030101010101" pitchFamily="2" charset="-122"/>
              </a:rPr>
              <a:t>              = x</a:t>
            </a:r>
            <a:r>
              <a:rPr lang="en-US" altLang="zh-CN" sz="3000" b="1" baseline="30000" dirty="0" smtClean="0">
                <a:ea typeface="宋体" panose="02010600030101010101" pitchFamily="2" charset="-122"/>
              </a:rPr>
              <a:t>-1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 </a:t>
            </a:r>
            <a:r>
              <a:rPr lang="en-US" altLang="zh-CN" sz="3000" b="1" dirty="0" err="1" smtClean="0">
                <a:ea typeface="宋体" panose="02010600030101010101" pitchFamily="2" charset="-122"/>
              </a:rPr>
              <a:t>y</a:t>
            </a:r>
            <a:r>
              <a:rPr lang="en-US" altLang="zh-CN" sz="3000" b="1" baseline="30000" dirty="0" err="1" smtClean="0">
                <a:ea typeface="宋体" panose="02010600030101010101" pitchFamily="2" charset="-122"/>
              </a:rPr>
              <a:t>k</a:t>
            </a:r>
            <a:r>
              <a:rPr lang="en-US" altLang="zh-CN" sz="3000" b="1" dirty="0" err="1" smtClean="0">
                <a:ea typeface="宋体" panose="02010600030101010101" pitchFamily="2" charset="-122"/>
              </a:rPr>
              <a:t>x</a:t>
            </a:r>
            <a:r>
              <a:rPr lang="en-US" altLang="zh-CN" sz="3000" b="1" dirty="0" smtClean="0">
                <a:ea typeface="宋体" panose="02010600030101010101" pitchFamily="2" charset="-122"/>
              </a:rPr>
              <a:t>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</a:rPr>
              <a:t>由上述等式，显然有</a:t>
            </a:r>
            <a:endParaRPr lang="en-US" altLang="zh-CN" sz="3000" b="1" dirty="0" smtClean="0">
              <a:ea typeface="宋体" panose="02010600030101010101" pitchFamily="2" charset="-122"/>
            </a:endParaRPr>
          </a:p>
          <a:p>
            <a:pPr marL="800100" indent="-171450"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ea typeface="宋体" panose="02010600030101010101" pitchFamily="2" charset="-122"/>
              </a:rPr>
              <a:t>(x</a:t>
            </a:r>
            <a:r>
              <a:rPr lang="en-US" altLang="zh-CN" sz="3000" b="1" baseline="30000" dirty="0" smtClean="0">
                <a:ea typeface="宋体" panose="02010600030101010101" pitchFamily="2" charset="-122"/>
              </a:rPr>
              <a:t>-1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·y·x)</a:t>
            </a:r>
            <a:r>
              <a:rPr lang="en-US" altLang="zh-CN" sz="3000" b="1" baseline="30000" dirty="0" smtClean="0">
                <a:ea typeface="宋体" panose="02010600030101010101" pitchFamily="2" charset="-122"/>
              </a:rPr>
              <a:t>k</a:t>
            </a:r>
            <a:r>
              <a:rPr lang="en-US" altLang="zh-CN" sz="3000" b="1" dirty="0" smtClean="0">
                <a:ea typeface="宋体" panose="02010600030101010101" pitchFamily="2" charset="-122"/>
              </a:rPr>
              <a:t> =x</a:t>
            </a:r>
            <a:r>
              <a:rPr lang="en-US" altLang="zh-CN" sz="3000" b="1" baseline="30000" dirty="0" smtClean="0">
                <a:ea typeface="宋体" panose="02010600030101010101" pitchFamily="2" charset="-122"/>
              </a:rPr>
              <a:t>-1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 y· x </a:t>
            </a:r>
            <a:r>
              <a:rPr lang="en-US" altLang="zh-CN" sz="3000" b="1" dirty="0" err="1" smtClean="0">
                <a:ea typeface="宋体" panose="02010600030101010101" pitchFamily="2" charset="-122"/>
              </a:rPr>
              <a:t>iff</a:t>
            </a:r>
            <a:endParaRPr lang="en-US" altLang="zh-CN" sz="3000" b="1" dirty="0" smtClean="0">
              <a:ea typeface="宋体" panose="02010600030101010101" pitchFamily="2" charset="-122"/>
            </a:endParaRPr>
          </a:p>
          <a:p>
            <a:pPr marL="800100" indent="-171450"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ea typeface="宋体" panose="02010600030101010101" pitchFamily="2" charset="-122"/>
              </a:rPr>
              <a:t>x</a:t>
            </a:r>
            <a:r>
              <a:rPr lang="en-US" altLang="zh-CN" sz="3000" b="1" baseline="30000" dirty="0" smtClean="0">
                <a:ea typeface="宋体" panose="02010600030101010101" pitchFamily="2" charset="-122"/>
              </a:rPr>
              <a:t>-1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 </a:t>
            </a:r>
            <a:r>
              <a:rPr lang="en-US" altLang="zh-CN" sz="3000" b="1" dirty="0" err="1" smtClean="0">
                <a:ea typeface="宋体" panose="02010600030101010101" pitchFamily="2" charset="-122"/>
              </a:rPr>
              <a:t>y</a:t>
            </a:r>
            <a:r>
              <a:rPr lang="en-US" altLang="zh-CN" sz="3000" b="1" baseline="30000" dirty="0" err="1" smtClean="0">
                <a:ea typeface="宋体" panose="02010600030101010101" pitchFamily="2" charset="-122"/>
              </a:rPr>
              <a:t>k</a:t>
            </a:r>
            <a:r>
              <a:rPr lang="en-US" altLang="zh-CN" sz="3000" b="1" dirty="0" smtClean="0">
                <a:ea typeface="宋体" panose="02010600030101010101" pitchFamily="2" charset="-122"/>
              </a:rPr>
              <a:t>· x=x</a:t>
            </a:r>
            <a:r>
              <a:rPr lang="en-US" altLang="zh-CN" sz="3000" b="1" baseline="30000" dirty="0" smtClean="0">
                <a:ea typeface="宋体" panose="02010600030101010101" pitchFamily="2" charset="-122"/>
              </a:rPr>
              <a:t>-1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 y· x </a:t>
            </a:r>
            <a:r>
              <a:rPr lang="en-US" altLang="zh-CN" sz="3000" b="1" dirty="0" err="1" smtClean="0">
                <a:ea typeface="宋体" panose="02010600030101010101" pitchFamily="2" charset="-122"/>
              </a:rPr>
              <a:t>iff</a:t>
            </a:r>
            <a:endParaRPr lang="en-US" altLang="zh-CN" sz="3000" b="1" dirty="0" smtClean="0">
              <a:ea typeface="宋体" panose="02010600030101010101" pitchFamily="2" charset="-122"/>
            </a:endParaRPr>
          </a:p>
          <a:p>
            <a:pPr marL="800100" indent="-171450">
              <a:buFont typeface="Wingdings" panose="05000000000000000000" pitchFamily="2" charset="2"/>
              <a:buNone/>
              <a:defRPr/>
            </a:pPr>
            <a:r>
              <a:rPr lang="en-US" altLang="zh-CN" sz="3000" b="1" dirty="0" err="1" smtClean="0">
                <a:ea typeface="宋体" panose="02010600030101010101" pitchFamily="2" charset="-122"/>
              </a:rPr>
              <a:t>y</a:t>
            </a:r>
            <a:r>
              <a:rPr lang="en-US" altLang="zh-CN" sz="3000" b="1" baseline="30000" dirty="0" err="1" smtClean="0">
                <a:ea typeface="宋体" panose="02010600030101010101" pitchFamily="2" charset="-122"/>
              </a:rPr>
              <a:t>k</a:t>
            </a:r>
            <a:r>
              <a:rPr lang="en-US" altLang="zh-CN" sz="3000" b="1" baseline="30000" dirty="0" smtClean="0">
                <a:ea typeface="宋体" panose="02010600030101010101" pitchFamily="2" charset="-122"/>
              </a:rPr>
              <a:t> </a:t>
            </a:r>
            <a:r>
              <a:rPr lang="en-US" altLang="zh-CN" sz="3000" b="1" dirty="0" smtClean="0">
                <a:ea typeface="宋体" panose="02010600030101010101" pitchFamily="2" charset="-122"/>
              </a:rPr>
              <a:t>=y</a:t>
            </a:r>
            <a:endParaRPr lang="zh-CN" altLang="zh-CN" sz="3000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2800" b="1" dirty="0"/>
          </a:p>
        </p:txBody>
      </p:sp>
      <p:sp>
        <p:nvSpPr>
          <p:cNvPr id="16998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D2CCCF-18A7-45CE-8B79-9A01091A43A3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107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内容占位符 2"/>
          <p:cNvSpPr>
            <a:spLocks noGrp="1"/>
          </p:cNvSpPr>
          <p:nvPr>
            <p:ph idx="1"/>
          </p:nvPr>
        </p:nvSpPr>
        <p:spPr>
          <a:xfrm>
            <a:off x="468313" y="549275"/>
            <a:ext cx="8301037" cy="5903913"/>
          </a:xfrm>
        </p:spPr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3000" b="1" smtClean="0">
                <a:ea typeface="宋体" panose="02010600030101010101" pitchFamily="2" charset="-122"/>
              </a:rPr>
              <a:t>3</a:t>
            </a:r>
            <a:r>
              <a:rPr lang="zh-CN" altLang="en-US" sz="3000" b="1" smtClean="0">
                <a:ea typeface="宋体" panose="02010600030101010101" pitchFamily="2" charset="-122"/>
              </a:rPr>
              <a:t>、在整数</a:t>
            </a:r>
            <a:r>
              <a:rPr lang="en-US" altLang="zh-CN" sz="3000" b="1" smtClean="0">
                <a:ea typeface="宋体" panose="02010600030101010101" pitchFamily="2" charset="-122"/>
              </a:rPr>
              <a:t>Z</a:t>
            </a:r>
            <a:r>
              <a:rPr lang="zh-CN" altLang="en-US" sz="3000" b="1" smtClean="0">
                <a:ea typeface="宋体" panose="02010600030101010101" pitchFamily="2" charset="-122"/>
              </a:rPr>
              <a:t>上定义运算</a:t>
            </a:r>
            <a:r>
              <a:rPr lang="en-US" altLang="zh-CN" sz="3000" b="1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zh-CN" altLang="en-US" sz="3000" b="1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如下：对任意</a:t>
            </a:r>
            <a:r>
              <a:rPr lang="en-US" altLang="zh-CN" sz="3000" b="1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000" b="1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000" b="1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000" b="1" smtClean="0">
                <a:ea typeface="宋体" panose="02010600030101010101" pitchFamily="2" charset="-122"/>
              </a:rPr>
              <a:t> ∈Z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 a•b=a+b-2 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。证明：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000" b="1" smtClean="0">
                <a:ea typeface="宋体" panose="02010600030101010101" pitchFamily="2" charset="-122"/>
              </a:rPr>
              <a:t>Z,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 •)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是一个群。</a:t>
            </a:r>
            <a:endParaRPr lang="en-US" altLang="zh-CN" sz="3000" b="1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证明：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(1)Z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非空</a:t>
            </a:r>
            <a:endParaRPr lang="en-US" altLang="zh-CN" sz="3000" b="1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(2)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任意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3000" b="1" smtClean="0">
                <a:ea typeface="宋体" panose="02010600030101010101" pitchFamily="2" charset="-122"/>
              </a:rPr>
              <a:t>∈Z</a:t>
            </a:r>
            <a:r>
              <a:rPr lang="zh-CN" altLang="en-US" sz="3000" b="1" smtClean="0">
                <a:ea typeface="宋体" panose="02010600030101010101" pitchFamily="2" charset="-122"/>
              </a:rPr>
              <a:t>，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a•b=a+b-2 </a:t>
            </a:r>
            <a:r>
              <a:rPr lang="en-US" altLang="zh-CN" sz="3000" b="1" smtClean="0">
                <a:ea typeface="宋体" panose="02010600030101010101" pitchFamily="2" charset="-122"/>
              </a:rPr>
              <a:t>∈Z</a:t>
            </a:r>
            <a:r>
              <a:rPr lang="zh-CN" altLang="en-US" sz="3000" b="1" smtClean="0">
                <a:ea typeface="宋体" panose="02010600030101010101" pitchFamily="2" charset="-122"/>
              </a:rPr>
              <a:t>，封闭</a:t>
            </a:r>
            <a:endParaRPr lang="en-US" altLang="zh-CN" sz="3000" b="1" smtClean="0"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3000" b="1" smtClean="0">
                <a:ea typeface="宋体" panose="02010600030101010101" pitchFamily="2" charset="-122"/>
              </a:rPr>
              <a:t>(3)</a:t>
            </a:r>
            <a:r>
              <a:rPr lang="zh-CN" altLang="en-US" sz="3000" b="1" smtClean="0">
                <a:ea typeface="宋体" panose="02010600030101010101" pitchFamily="2" charset="-122"/>
              </a:rPr>
              <a:t>任取</a:t>
            </a:r>
            <a:r>
              <a:rPr lang="en-US" altLang="zh-CN" sz="3000" b="1" smtClean="0">
                <a:ea typeface="宋体" panose="02010600030101010101" pitchFamily="2" charset="-122"/>
              </a:rPr>
              <a:t>a,b,c ∈Z,</a:t>
            </a:r>
            <a:r>
              <a:rPr lang="zh-CN" altLang="en-US" sz="3000" b="1" smtClean="0">
                <a:ea typeface="宋体" panose="02010600030101010101" pitchFamily="2" charset="-122"/>
              </a:rPr>
              <a:t>有</a:t>
            </a:r>
            <a:r>
              <a:rPr lang="en-US" altLang="zh-CN" sz="3000" b="1" smtClean="0">
                <a:ea typeface="宋体" panose="02010600030101010101" pitchFamily="2" charset="-122"/>
              </a:rPr>
              <a:t>(a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•b) •c=a+b-2+c-2=a+b+c-4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a•(b•c)=a+(b•c)-2=a+(b+c-2)-2=a+b+c-4   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结合律</a:t>
            </a:r>
            <a:endParaRPr lang="en-US" altLang="zh-CN" sz="3000" b="1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(4)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有左壹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000" b="1" smtClean="0">
                <a:ea typeface="宋体" panose="02010600030101010101" pitchFamily="2" charset="-122"/>
              </a:rPr>
              <a:t> ∈Z 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：对任意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smtClean="0">
                <a:ea typeface="宋体" panose="02010600030101010101" pitchFamily="2" charset="-122"/>
              </a:rPr>
              <a:t>∈Z</a:t>
            </a:r>
            <a:r>
              <a:rPr lang="zh-CN" altLang="en-US" sz="3000" b="1" smtClean="0">
                <a:ea typeface="宋体" panose="02010600030101010101" pitchFamily="2" charset="-122"/>
              </a:rPr>
              <a:t>，有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2•a=2+a-2=a  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(5)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有左逆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4-a</a:t>
            </a:r>
            <a:r>
              <a:rPr lang="en-US" altLang="zh-CN" sz="3000" b="1" smtClean="0">
                <a:ea typeface="宋体" panose="02010600030101010101" pitchFamily="2" charset="-122"/>
              </a:rPr>
              <a:t> ∈Z 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对任意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smtClean="0">
                <a:ea typeface="宋体" panose="02010600030101010101" pitchFamily="2" charset="-122"/>
              </a:rPr>
              <a:t>∈Z</a:t>
            </a:r>
            <a:r>
              <a:rPr lang="zh-CN" altLang="en-US" sz="3000" b="1" smtClean="0">
                <a:ea typeface="宋体" panose="02010600030101010101" pitchFamily="2" charset="-122"/>
              </a:rPr>
              <a:t>，有</a:t>
            </a:r>
            <a:r>
              <a:rPr lang="en-US" altLang="zh-CN" sz="3000" b="1" smtClean="0">
                <a:ea typeface="宋体" panose="02010600030101010101" pitchFamily="2" charset="-122"/>
              </a:rPr>
              <a:t>(4-a)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 •a=(</a:t>
            </a:r>
            <a:r>
              <a:rPr lang="en-US" altLang="zh-CN" sz="3000" b="1" smtClean="0">
                <a:ea typeface="宋体" panose="02010600030101010101" pitchFamily="2" charset="-122"/>
              </a:rPr>
              <a:t>4-a)+a-2=2        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因此，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000" b="1" smtClean="0">
                <a:ea typeface="宋体" panose="02010600030101010101" pitchFamily="2" charset="-122"/>
              </a:rPr>
              <a:t>Z,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 •)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是一个群</a:t>
            </a:r>
            <a:endParaRPr lang="en-US" altLang="zh-CN" sz="3000" b="1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mtClean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mtClean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endParaRPr lang="zh-CN" altLang="en-US" smtClean="0"/>
          </a:p>
        </p:txBody>
      </p:sp>
      <p:sp>
        <p:nvSpPr>
          <p:cNvPr id="17101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716D68-28EC-4D41-B20A-79A1990FA8C8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108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内容占位符 2"/>
          <p:cNvSpPr>
            <a:spLocks noGrp="1"/>
          </p:cNvSpPr>
          <p:nvPr>
            <p:ph idx="1"/>
          </p:nvPr>
        </p:nvSpPr>
        <p:spPr>
          <a:xfrm>
            <a:off x="561975" y="765175"/>
            <a:ext cx="8301038" cy="5283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200" b="1" smtClean="0">
                <a:ea typeface="宋体" panose="02010600030101010101" pitchFamily="2" charset="-122"/>
              </a:rPr>
              <a:t>4</a:t>
            </a:r>
            <a:r>
              <a:rPr lang="zh-CN" altLang="en-US" sz="3200" b="1" smtClean="0">
                <a:ea typeface="宋体" panose="02010600030101010101" pitchFamily="2" charset="-122"/>
              </a:rPr>
              <a:t>、</a:t>
            </a:r>
            <a:r>
              <a:rPr lang="zh-CN" altLang="en-US" sz="3000" b="1" smtClean="0">
                <a:ea typeface="宋体" panose="02010600030101010101" pitchFamily="2" charset="-122"/>
              </a:rPr>
              <a:t>设</a:t>
            </a:r>
            <a:r>
              <a:rPr lang="en-US" altLang="zh-CN" sz="3000" b="1" smtClean="0">
                <a:ea typeface="宋体" panose="02010600030101010101" pitchFamily="2" charset="-122"/>
              </a:rPr>
              <a:t>(G,</a:t>
            </a:r>
            <a:r>
              <a:rPr lang="en-US" altLang="zh-CN" sz="3000" b="1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•)</a:t>
            </a:r>
            <a:r>
              <a:rPr lang="zh-CN" altLang="en-US" sz="3000" b="1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是一个群，若群</a:t>
            </a:r>
            <a:r>
              <a:rPr lang="en-US" altLang="zh-CN" sz="3000" b="1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3000" b="1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的每一个元素都满足方程</a:t>
            </a:r>
            <a:r>
              <a:rPr lang="en-US" altLang="zh-CN" sz="3000" b="1" smtClean="0">
                <a:ea typeface="宋体" panose="02010600030101010101" pitchFamily="2" charset="-122"/>
              </a:rPr>
              <a:t>x</a:t>
            </a:r>
            <a:r>
              <a:rPr lang="en-US" altLang="zh-CN" sz="3000" b="1" baseline="30000" smtClean="0">
                <a:ea typeface="宋体" panose="02010600030101010101" pitchFamily="2" charset="-122"/>
              </a:rPr>
              <a:t>2</a:t>
            </a:r>
            <a:r>
              <a:rPr lang="en-US" altLang="zh-CN" sz="3000" b="1" smtClean="0">
                <a:ea typeface="宋体" panose="02010600030101010101" pitchFamily="2" charset="-122"/>
              </a:rPr>
              <a:t>=1</a:t>
            </a:r>
            <a:r>
              <a:rPr lang="zh-CN" altLang="en-US" sz="3000" b="1" smtClean="0">
                <a:ea typeface="宋体" panose="02010600030101010101" pitchFamily="2" charset="-122"/>
              </a:rPr>
              <a:t>（</a:t>
            </a:r>
            <a:r>
              <a:rPr lang="en-US" altLang="zh-CN" sz="3000" b="1" smtClean="0">
                <a:ea typeface="宋体" panose="02010600030101010101" pitchFamily="2" charset="-122"/>
              </a:rPr>
              <a:t>1</a:t>
            </a:r>
            <a:r>
              <a:rPr lang="zh-CN" altLang="en-US" sz="3000" b="1" smtClean="0">
                <a:ea typeface="宋体" panose="02010600030101010101" pitchFamily="2" charset="-122"/>
              </a:rPr>
              <a:t>为单位元），那么</a:t>
            </a:r>
            <a:r>
              <a:rPr lang="en-US" altLang="zh-CN" sz="3000" b="1" smtClean="0">
                <a:ea typeface="宋体" panose="02010600030101010101" pitchFamily="2" charset="-122"/>
              </a:rPr>
              <a:t>G</a:t>
            </a:r>
            <a:r>
              <a:rPr lang="zh-CN" altLang="en-US" sz="3000" b="1" smtClean="0">
                <a:ea typeface="宋体" panose="02010600030101010101" pitchFamily="2" charset="-122"/>
              </a:rPr>
              <a:t>是</a:t>
            </a:r>
            <a:r>
              <a:rPr lang="en-US" altLang="zh-CN" sz="3000" b="1" smtClean="0">
                <a:ea typeface="宋体" panose="02010600030101010101" pitchFamily="2" charset="-122"/>
              </a:rPr>
              <a:t>Abel</a:t>
            </a:r>
            <a:r>
              <a:rPr lang="zh-CN" altLang="en-US" sz="3000" b="1" smtClean="0">
                <a:ea typeface="宋体" panose="02010600030101010101" pitchFamily="2" charset="-122"/>
              </a:rPr>
              <a:t>群。</a:t>
            </a:r>
            <a:endParaRPr lang="en-US" altLang="zh-CN" sz="3000" b="1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 b="1" smtClean="0">
                <a:solidFill>
                  <a:srgbClr val="0000FF"/>
                </a:solidFill>
                <a:ea typeface="宋体" panose="02010600030101010101" pitchFamily="2" charset="-122"/>
              </a:rPr>
              <a:t>证法一：</a:t>
            </a:r>
            <a:r>
              <a:rPr lang="zh-CN" altLang="en-US" sz="3200" b="1" smtClean="0">
                <a:ea typeface="宋体" panose="02010600030101010101" pitchFamily="2" charset="-122"/>
              </a:rPr>
              <a:t>对任意</a:t>
            </a:r>
            <a:r>
              <a:rPr lang="en-US" altLang="zh-CN" sz="3200" b="1" smtClean="0">
                <a:ea typeface="宋体" panose="02010600030101010101" pitchFamily="2" charset="-122"/>
              </a:rPr>
              <a:t>a</a:t>
            </a:r>
            <a:r>
              <a:rPr lang="zh-CN" altLang="en-US" sz="3200" b="1" smtClean="0">
                <a:ea typeface="宋体" panose="02010600030101010101" pitchFamily="2" charset="-122"/>
              </a:rPr>
              <a:t>，</a:t>
            </a:r>
            <a:r>
              <a:rPr lang="en-US" altLang="zh-CN" sz="3200" b="1" smtClean="0">
                <a:ea typeface="宋体" panose="02010600030101010101" pitchFamily="2" charset="-122"/>
              </a:rPr>
              <a:t>b ∈G</a:t>
            </a:r>
            <a:r>
              <a:rPr lang="zh-CN" altLang="en-US" sz="3200" b="1" smtClean="0">
                <a:ea typeface="宋体" panose="02010600030101010101" pitchFamily="2" charset="-122"/>
              </a:rPr>
              <a:t>，</a:t>
            </a:r>
            <a:endParaRPr lang="en-US" altLang="zh-CN" sz="3200" b="1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b="1" smtClean="0">
                <a:ea typeface="宋体" panose="02010600030101010101" pitchFamily="2" charset="-122"/>
              </a:rPr>
              <a:t>a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•</a:t>
            </a:r>
            <a:r>
              <a:rPr lang="en-US" altLang="zh-CN" sz="3200" b="1" smtClean="0">
                <a:ea typeface="宋体" panose="02010600030101010101" pitchFamily="2" charset="-122"/>
              </a:rPr>
              <a:t>b=a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•1•</a:t>
            </a:r>
            <a:r>
              <a:rPr lang="en-US" altLang="zh-CN" sz="3200" b="1" smtClean="0">
                <a:ea typeface="宋体" panose="02010600030101010101" pitchFamily="2" charset="-122"/>
              </a:rPr>
              <a:t>b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3200" b="1" smtClean="0">
                <a:ea typeface="宋体" panose="02010600030101010101" pitchFamily="2" charset="-122"/>
              </a:rPr>
              <a:t>a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•</a:t>
            </a:r>
            <a:r>
              <a:rPr lang="en-US" altLang="zh-CN" sz="3200" b="1" smtClean="0">
                <a:ea typeface="宋体" panose="02010600030101010101" pitchFamily="2" charset="-122"/>
              </a:rPr>
              <a:t> (a•b)</a:t>
            </a:r>
            <a:r>
              <a:rPr lang="en-US" altLang="zh-CN" sz="3200" b="1" baseline="30000" smtClean="0">
                <a:ea typeface="宋体" panose="02010600030101010101" pitchFamily="2" charset="-122"/>
              </a:rPr>
              <a:t>2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•</a:t>
            </a:r>
            <a:r>
              <a:rPr lang="en-US" altLang="zh-CN" sz="3200" b="1" smtClean="0">
                <a:ea typeface="宋体" panose="02010600030101010101" pitchFamily="2" charset="-122"/>
              </a:rPr>
              <a:t> b=a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•(</a:t>
            </a:r>
            <a:r>
              <a:rPr lang="en-US" altLang="zh-CN" sz="3200" b="1" smtClean="0">
                <a:ea typeface="宋体" panose="02010600030101010101" pitchFamily="2" charset="-122"/>
              </a:rPr>
              <a:t>a•b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•</a:t>
            </a:r>
            <a:r>
              <a:rPr lang="en-US" altLang="zh-CN" sz="3200" b="1" smtClean="0">
                <a:ea typeface="宋体" panose="02010600030101010101" pitchFamily="2" charset="-122"/>
              </a:rPr>
              <a:t>a•b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) •</a:t>
            </a:r>
            <a:r>
              <a:rPr lang="en-US" altLang="zh-CN" sz="3200" b="1" smtClean="0">
                <a:ea typeface="宋体" panose="02010600030101010101" pitchFamily="2" charset="-122"/>
              </a:rPr>
              <a:t> 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b="1" smtClean="0">
                <a:ea typeface="宋体" panose="02010600030101010101" pitchFamily="2" charset="-122"/>
              </a:rPr>
              <a:t>= a</a:t>
            </a:r>
            <a:r>
              <a:rPr lang="en-US" altLang="zh-CN" sz="3200" b="1" baseline="30000" smtClean="0">
                <a:ea typeface="宋体" panose="02010600030101010101" pitchFamily="2" charset="-122"/>
              </a:rPr>
              <a:t>2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• </a:t>
            </a:r>
            <a:r>
              <a:rPr lang="en-US" altLang="zh-CN" sz="3200" b="1" smtClean="0">
                <a:ea typeface="宋体" panose="02010600030101010101" pitchFamily="2" charset="-122"/>
              </a:rPr>
              <a:t>(b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•</a:t>
            </a:r>
            <a:r>
              <a:rPr lang="en-US" altLang="zh-CN" sz="3200" b="1" smtClean="0">
                <a:ea typeface="宋体" panose="02010600030101010101" pitchFamily="2" charset="-122"/>
              </a:rPr>
              <a:t>a) 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•</a:t>
            </a:r>
            <a:r>
              <a:rPr lang="en-US" altLang="zh-CN" sz="3200" b="1" smtClean="0">
                <a:ea typeface="宋体" panose="02010600030101010101" pitchFamily="2" charset="-122"/>
              </a:rPr>
              <a:t>b</a:t>
            </a:r>
            <a:r>
              <a:rPr lang="en-US" altLang="zh-CN" sz="3200" b="1" baseline="30000" smtClean="0">
                <a:ea typeface="宋体" panose="02010600030101010101" pitchFamily="2" charset="-122"/>
              </a:rPr>
              <a:t>2</a:t>
            </a:r>
            <a:r>
              <a:rPr lang="en-US" altLang="zh-CN" sz="3200" b="1" smtClean="0">
                <a:ea typeface="宋体" panose="02010600030101010101" pitchFamily="2" charset="-122"/>
              </a:rPr>
              <a:t>=1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• </a:t>
            </a:r>
            <a:r>
              <a:rPr lang="en-US" altLang="zh-CN" sz="3200" b="1" smtClean="0">
                <a:ea typeface="宋体" panose="02010600030101010101" pitchFamily="2" charset="-122"/>
              </a:rPr>
              <a:t>(b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•</a:t>
            </a:r>
            <a:r>
              <a:rPr lang="en-US" altLang="zh-CN" sz="3200" b="1" smtClean="0">
                <a:ea typeface="宋体" panose="02010600030101010101" pitchFamily="2" charset="-122"/>
              </a:rPr>
              <a:t>a) 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•1=</a:t>
            </a:r>
            <a:r>
              <a:rPr lang="en-US" altLang="zh-CN" sz="3200" b="1" smtClean="0">
                <a:ea typeface="宋体" panose="02010600030101010101" pitchFamily="2" charset="-122"/>
              </a:rPr>
              <a:t>b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•</a:t>
            </a:r>
            <a:r>
              <a:rPr lang="en-US" altLang="zh-CN" sz="3200" b="1" smtClean="0">
                <a:ea typeface="宋体" panose="02010600030101010101" pitchFamily="2" charset="-122"/>
              </a:rPr>
              <a:t>a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 b="1" smtClean="0">
                <a:ea typeface="宋体" panose="02010600030101010101" pitchFamily="2" charset="-122"/>
              </a:rPr>
              <a:t>即，</a:t>
            </a:r>
            <a:r>
              <a:rPr lang="en-US" altLang="zh-CN" sz="3200" b="1" smtClean="0">
                <a:ea typeface="宋体" panose="02010600030101010101" pitchFamily="2" charset="-122"/>
              </a:rPr>
              <a:t>a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•</a:t>
            </a:r>
            <a:r>
              <a:rPr lang="en-US" altLang="zh-CN" sz="3200" b="1" smtClean="0">
                <a:ea typeface="宋体" panose="02010600030101010101" pitchFamily="2" charset="-122"/>
              </a:rPr>
              <a:t>b=b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•</a:t>
            </a:r>
            <a:r>
              <a:rPr lang="en-US" altLang="zh-CN" sz="3200" b="1" smtClean="0">
                <a:ea typeface="宋体" panose="02010600030101010101" pitchFamily="2" charset="-122"/>
              </a:rPr>
              <a:t>a</a:t>
            </a:r>
            <a:r>
              <a:rPr lang="zh-CN" altLang="en-US" sz="3200" b="1" smtClean="0">
                <a:ea typeface="宋体" panose="02010600030101010101" pitchFamily="2" charset="-122"/>
              </a:rPr>
              <a:t>，所以</a:t>
            </a:r>
            <a:r>
              <a:rPr lang="en-US" altLang="zh-CN" sz="3200" b="1" smtClean="0">
                <a:ea typeface="宋体" panose="02010600030101010101" pitchFamily="2" charset="-122"/>
              </a:rPr>
              <a:t>G</a:t>
            </a:r>
            <a:r>
              <a:rPr lang="zh-CN" altLang="en-US" sz="3200" b="1" smtClean="0">
                <a:ea typeface="宋体" panose="02010600030101010101" pitchFamily="2" charset="-122"/>
              </a:rPr>
              <a:t>是</a:t>
            </a:r>
            <a:r>
              <a:rPr lang="en-US" altLang="zh-CN" sz="3200" b="1" smtClean="0">
                <a:ea typeface="宋体" panose="02010600030101010101" pitchFamily="2" charset="-122"/>
              </a:rPr>
              <a:t>Abel</a:t>
            </a:r>
            <a:r>
              <a:rPr lang="zh-CN" altLang="en-US" sz="3200" b="1" smtClean="0">
                <a:ea typeface="宋体" panose="02010600030101010101" pitchFamily="2" charset="-122"/>
              </a:rPr>
              <a:t>群。</a:t>
            </a:r>
            <a:endParaRPr lang="en-US" altLang="zh-CN" sz="3200" b="1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 b="1" smtClean="0">
                <a:solidFill>
                  <a:srgbClr val="0000FF"/>
                </a:solidFill>
                <a:ea typeface="宋体" panose="02010600030101010101" pitchFamily="2" charset="-122"/>
              </a:rPr>
              <a:t>证法二：</a:t>
            </a:r>
            <a:r>
              <a:rPr lang="zh-CN" altLang="en-US" sz="3200" b="1" smtClean="0">
                <a:ea typeface="宋体" panose="02010600030101010101" pitchFamily="2" charset="-122"/>
              </a:rPr>
              <a:t>对任意的</a:t>
            </a:r>
            <a:r>
              <a:rPr lang="en-US" altLang="zh-CN" sz="3200" b="1" smtClean="0">
                <a:ea typeface="宋体" panose="02010600030101010101" pitchFamily="2" charset="-122"/>
              </a:rPr>
              <a:t>x∈G</a:t>
            </a:r>
            <a:r>
              <a:rPr lang="zh-CN" altLang="en-US" sz="3200" b="1" smtClean="0">
                <a:ea typeface="宋体" panose="02010600030101010101" pitchFamily="2" charset="-122"/>
              </a:rPr>
              <a:t>，由</a:t>
            </a:r>
            <a:r>
              <a:rPr lang="en-US" altLang="zh-CN" sz="3200" b="1" smtClean="0">
                <a:ea typeface="宋体" panose="02010600030101010101" pitchFamily="2" charset="-122"/>
              </a:rPr>
              <a:t>x</a:t>
            </a:r>
            <a:r>
              <a:rPr lang="en-US" altLang="zh-CN" sz="3200" b="1" baseline="30000" smtClean="0">
                <a:ea typeface="宋体" panose="02010600030101010101" pitchFamily="2" charset="-122"/>
              </a:rPr>
              <a:t>2</a:t>
            </a:r>
            <a:r>
              <a:rPr lang="en-US" altLang="zh-CN" sz="3200" b="1" smtClean="0">
                <a:ea typeface="宋体" panose="02010600030101010101" pitchFamily="2" charset="-122"/>
              </a:rPr>
              <a:t>=1</a:t>
            </a:r>
            <a:r>
              <a:rPr lang="zh-CN" altLang="en-US" sz="3200" b="1" smtClean="0">
                <a:ea typeface="宋体" panose="02010600030101010101" pitchFamily="2" charset="-122"/>
              </a:rPr>
              <a:t>可得</a:t>
            </a:r>
            <a:r>
              <a:rPr lang="en-US" altLang="zh-CN" sz="3200" b="1" smtClean="0">
                <a:ea typeface="宋体" panose="02010600030101010101" pitchFamily="2" charset="-122"/>
              </a:rPr>
              <a:t>x</a:t>
            </a:r>
            <a:r>
              <a:rPr lang="en-US" altLang="zh-CN" sz="3200" b="1" baseline="30000" smtClean="0">
                <a:ea typeface="宋体" panose="02010600030101010101" pitchFamily="2" charset="-122"/>
              </a:rPr>
              <a:t>-1</a:t>
            </a:r>
            <a:r>
              <a:rPr lang="en-US" altLang="zh-CN" sz="3200" b="1" smtClean="0">
                <a:ea typeface="宋体" panose="02010600030101010101" pitchFamily="2" charset="-122"/>
              </a:rPr>
              <a:t>=x</a:t>
            </a:r>
            <a:r>
              <a:rPr lang="zh-CN" altLang="en-US" sz="3200" b="1" smtClean="0">
                <a:ea typeface="宋体" panose="02010600030101010101" pitchFamily="2" charset="-122"/>
              </a:rPr>
              <a:t>，因此，对任意的</a:t>
            </a:r>
            <a:r>
              <a:rPr lang="en-US" altLang="zh-CN" sz="3200" b="1" smtClean="0">
                <a:ea typeface="宋体" panose="02010600030101010101" pitchFamily="2" charset="-122"/>
              </a:rPr>
              <a:t>a</a:t>
            </a:r>
            <a:r>
              <a:rPr lang="zh-CN" altLang="en-US" sz="3200" b="1" smtClean="0">
                <a:ea typeface="宋体" panose="02010600030101010101" pitchFamily="2" charset="-122"/>
              </a:rPr>
              <a:t>，</a:t>
            </a:r>
            <a:r>
              <a:rPr lang="en-US" altLang="zh-CN" sz="3200" b="1" smtClean="0">
                <a:ea typeface="宋体" panose="02010600030101010101" pitchFamily="2" charset="-122"/>
              </a:rPr>
              <a:t>b∈G</a:t>
            </a:r>
            <a:r>
              <a:rPr lang="zh-CN" altLang="en-US" sz="3200" b="1" smtClean="0">
                <a:ea typeface="宋体" panose="02010600030101010101" pitchFamily="2" charset="-122"/>
              </a:rPr>
              <a:t>，有</a:t>
            </a:r>
            <a:endParaRPr lang="en-US" altLang="zh-CN" sz="3200" b="1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b="1" smtClean="0">
                <a:ea typeface="宋体" panose="02010600030101010101" pitchFamily="2" charset="-122"/>
              </a:rPr>
              <a:t>a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•</a:t>
            </a:r>
            <a:r>
              <a:rPr lang="en-US" altLang="zh-CN" sz="3200" b="1" smtClean="0">
                <a:ea typeface="宋体" panose="02010600030101010101" pitchFamily="2" charset="-122"/>
              </a:rPr>
              <a:t>b=</a:t>
            </a:r>
            <a:r>
              <a:rPr lang="zh-CN" altLang="zh-CN" sz="3200" b="1" smtClean="0">
                <a:ea typeface="宋体" panose="02010600030101010101" pitchFamily="2" charset="-122"/>
              </a:rPr>
              <a:t> </a:t>
            </a:r>
            <a:r>
              <a:rPr lang="en-US" altLang="zh-CN" sz="3200" b="1" smtClean="0">
                <a:ea typeface="宋体" panose="02010600030101010101" pitchFamily="2" charset="-122"/>
              </a:rPr>
              <a:t>(a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•</a:t>
            </a:r>
            <a:r>
              <a:rPr lang="en-US" altLang="zh-CN" sz="3200" b="1" smtClean="0">
                <a:ea typeface="宋体" panose="02010600030101010101" pitchFamily="2" charset="-122"/>
              </a:rPr>
              <a:t>b)</a:t>
            </a:r>
            <a:r>
              <a:rPr lang="en-US" altLang="zh-CN" sz="3200" b="1" baseline="30000" smtClean="0">
                <a:ea typeface="宋体" panose="02010600030101010101" pitchFamily="2" charset="-122"/>
              </a:rPr>
              <a:t>-1</a:t>
            </a:r>
            <a:r>
              <a:rPr lang="en-US" altLang="zh-CN" sz="3200" b="1" smtClean="0">
                <a:ea typeface="宋体" panose="02010600030101010101" pitchFamily="2" charset="-122"/>
              </a:rPr>
              <a:t>=b</a:t>
            </a:r>
            <a:r>
              <a:rPr lang="en-US" altLang="zh-CN" sz="3200" b="1" baseline="30000" smtClean="0">
                <a:ea typeface="宋体" panose="02010600030101010101" pitchFamily="2" charset="-122"/>
              </a:rPr>
              <a:t>-1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•</a:t>
            </a:r>
            <a:r>
              <a:rPr lang="en-US" altLang="zh-CN" sz="3200" b="1" smtClean="0">
                <a:ea typeface="宋体" panose="02010600030101010101" pitchFamily="2" charset="-122"/>
              </a:rPr>
              <a:t>a</a:t>
            </a:r>
            <a:r>
              <a:rPr lang="en-US" altLang="zh-CN" sz="3200" b="1" baseline="30000" smtClean="0">
                <a:ea typeface="宋体" panose="02010600030101010101" pitchFamily="2" charset="-122"/>
              </a:rPr>
              <a:t>-1</a:t>
            </a:r>
            <a:r>
              <a:rPr lang="en-US" altLang="zh-CN" sz="3200" b="1" smtClean="0">
                <a:ea typeface="宋体" panose="02010600030101010101" pitchFamily="2" charset="-122"/>
              </a:rPr>
              <a:t>=b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•</a:t>
            </a:r>
            <a:r>
              <a:rPr lang="en-US" altLang="zh-CN" sz="3200" b="1" smtClean="0">
                <a:ea typeface="宋体" panose="02010600030101010101" pitchFamily="2" charset="-122"/>
              </a:rPr>
              <a:t>a</a:t>
            </a:r>
            <a:endParaRPr lang="zh-CN" altLang="zh-CN" sz="3200" b="1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mtClean="0"/>
          </a:p>
        </p:txBody>
      </p:sp>
      <p:sp>
        <p:nvSpPr>
          <p:cNvPr id="17203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9A77F2-C387-477C-8ED5-4A1FF3BDA9F6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109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341438"/>
            <a:ext cx="8301038" cy="4572000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spcBef>
                <a:spcPct val="5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设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Z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为整数集，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+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·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是数的加法和乘法，则                      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(Z, +)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(Z, ·  )  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是否是群</a:t>
            </a:r>
            <a:r>
              <a:rPr lang="zh-CN" altLang="en-US" sz="3200" b="1" dirty="0" smtClean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？</a:t>
            </a:r>
            <a:endParaRPr lang="en-US" altLang="zh-CN" sz="3200" b="1" dirty="0" smtClean="0">
              <a:solidFill>
                <a:srgbClr val="000000"/>
              </a:solidFill>
              <a:ea typeface="宋体" panose="02010600030101010101" pitchFamily="2" charset="-122"/>
              <a:cs typeface="+mn-cs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buClr>
                <a:srgbClr val="3333CC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(Z, ·  </a:t>
            </a:r>
            <a:r>
              <a:rPr lang="en-US" altLang="zh-CN" sz="3200" b="1" dirty="0" smtClean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3200" b="1" dirty="0" smtClean="0">
                <a:solidFill>
                  <a:srgbClr val="000000"/>
                </a:solidFill>
                <a:ea typeface="宋体" panose="02010600030101010101" pitchFamily="2" charset="-122"/>
                <a:cs typeface="+mn-cs"/>
              </a:rPr>
              <a:t>是否是群？</a:t>
            </a:r>
            <a:endParaRPr lang="en-US" altLang="zh-CN" sz="3200" b="1" dirty="0" smtClean="0">
              <a:solidFill>
                <a:srgbClr val="000000"/>
              </a:solidFill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3333CC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半群 </a:t>
            </a:r>
            <a:r>
              <a:rPr lang="en-US" altLang="zh-CN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(Z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， </a:t>
            </a:r>
            <a:r>
              <a:rPr lang="en-US" altLang="zh-CN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·)</a:t>
            </a:r>
            <a:r>
              <a:rPr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不是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群</a:t>
            </a:r>
            <a:r>
              <a:rPr lang="zh-CN" altLang="en-US" sz="3200" b="1" dirty="0">
                <a:ea typeface="宋体" panose="02010600030101010101" pitchFamily="2" charset="-122"/>
              </a:rPr>
              <a:t>。                                         有单位元素</a:t>
            </a:r>
            <a:r>
              <a:rPr lang="en-US" altLang="zh-CN" sz="3200" b="1" dirty="0"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ea typeface="宋体" panose="02010600030101010101" pitchFamily="2" charset="-122"/>
              </a:rPr>
              <a:t>，对于</a:t>
            </a:r>
            <a:r>
              <a:rPr lang="en-US" altLang="zh-CN" sz="3200" b="1" dirty="0">
                <a:ea typeface="宋体" panose="02010600030101010101" pitchFamily="2" charset="-122"/>
              </a:rPr>
              <a:t>Z</a:t>
            </a:r>
            <a:r>
              <a:rPr lang="zh-CN" altLang="en-US" sz="3200" b="1" dirty="0">
                <a:ea typeface="宋体" panose="02010600030101010101" pitchFamily="2" charset="-122"/>
              </a:rPr>
              <a:t>中任意元素</a:t>
            </a:r>
            <a:r>
              <a:rPr lang="en-US" altLang="zh-CN" sz="3200" b="1" dirty="0">
                <a:ea typeface="宋体" panose="02010600030101010101" pitchFamily="2" charset="-122"/>
              </a:rPr>
              <a:t>a</a:t>
            </a:r>
            <a:r>
              <a:rPr lang="zh-CN" altLang="en-US" sz="3200" b="1" dirty="0">
                <a:ea typeface="宋体" panose="02010600030101010101" pitchFamily="2" charset="-122"/>
              </a:rPr>
              <a:t>，都有</a:t>
            </a:r>
            <a:r>
              <a:rPr lang="en-US" altLang="zh-CN" sz="3200" b="1" dirty="0">
                <a:ea typeface="宋体" panose="02010600030101010101" pitchFamily="2" charset="-122"/>
              </a:rPr>
              <a:t>1·a = a·1 = a</a:t>
            </a:r>
            <a:r>
              <a:rPr lang="zh-CN" altLang="en-US" sz="3200" b="1" dirty="0">
                <a:ea typeface="宋体" panose="02010600030101010101" pitchFamily="2" charset="-122"/>
              </a:rPr>
              <a:t>，但除了</a:t>
            </a:r>
            <a:r>
              <a:rPr lang="en-US" altLang="zh-CN" sz="3200" b="1" dirty="0"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ea typeface="宋体" panose="02010600030101010101" pitchFamily="2" charset="-122"/>
              </a:rPr>
              <a:t>和</a:t>
            </a:r>
            <a:r>
              <a:rPr lang="en-US" altLang="zh-CN" sz="3200" b="1" dirty="0">
                <a:ea typeface="宋体" panose="02010600030101010101" pitchFamily="2" charset="-122"/>
              </a:rPr>
              <a:t>-1</a:t>
            </a:r>
            <a:r>
              <a:rPr lang="zh-CN" altLang="en-US" sz="3200" b="1" dirty="0">
                <a:ea typeface="宋体" panose="02010600030101010101" pitchFamily="2" charset="-122"/>
              </a:rPr>
              <a:t>外</a:t>
            </a:r>
            <a:r>
              <a:rPr lang="en-US" altLang="zh-CN" sz="3200" b="1" dirty="0">
                <a:ea typeface="宋体" panose="02010600030101010101" pitchFamily="2" charset="-122"/>
              </a:rPr>
              <a:t>,</a:t>
            </a:r>
            <a:r>
              <a:rPr lang="zh-CN" altLang="en-US" sz="3200" b="1" dirty="0">
                <a:ea typeface="宋体" panose="02010600030101010101" pitchFamily="2" charset="-122"/>
              </a:rPr>
              <a:t>其它元素均无逆元素 。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5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endParaRPr lang="zh-CN" altLang="en-US" sz="3200" b="1" dirty="0" smtClean="0">
              <a:solidFill>
                <a:srgbClr val="000000"/>
              </a:solidFill>
              <a:ea typeface="宋体" panose="02010600030101010101" pitchFamily="2" charset="-122"/>
              <a:cs typeface="+mn-cs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9750" y="571500"/>
            <a:ext cx="7772400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굴림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6.2.2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群 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—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群的例</a:t>
            </a:r>
            <a:endParaRPr lang="zh-CN" altLang="zh-CN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0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3028B3-1632-4B96-8E8C-6CADD2CFE200}" type="slidenum">
              <a:rPr lang="en-US" altLang="ko-KR" sz="1400" smtClean="0">
                <a:solidFill>
                  <a:srgbClr val="000000"/>
                </a:solidFill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ko-KR" sz="1400" smtClean="0">
              <a:solidFill>
                <a:srgbClr val="000000"/>
              </a:solidFill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内容占位符 2"/>
          <p:cNvSpPr>
            <a:spLocks noGrp="1"/>
          </p:cNvSpPr>
          <p:nvPr>
            <p:ph idx="1"/>
          </p:nvPr>
        </p:nvSpPr>
        <p:spPr>
          <a:xfrm>
            <a:off x="539750" y="692150"/>
            <a:ext cx="8301038" cy="5356225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b="1" smtClean="0">
                <a:ea typeface="宋体" panose="02010600030101010101" pitchFamily="2" charset="-122"/>
              </a:rPr>
              <a:t>5. </a:t>
            </a:r>
            <a:r>
              <a:rPr lang="zh-CN" altLang="en-US" sz="3200" b="1" smtClean="0">
                <a:ea typeface="宋体" panose="02010600030101010101" pitchFamily="2" charset="-122"/>
              </a:rPr>
              <a:t>证明：在偶数元的有限群</a:t>
            </a:r>
            <a:r>
              <a:rPr lang="en-US" altLang="zh-CN" sz="3200" b="1" smtClean="0">
                <a:ea typeface="宋体" panose="02010600030101010101" pitchFamily="2" charset="-122"/>
              </a:rPr>
              <a:t>G</a:t>
            </a:r>
            <a:r>
              <a:rPr lang="zh-CN" altLang="en-US" sz="3200" b="1" smtClean="0">
                <a:ea typeface="宋体" panose="02010600030101010101" pitchFamily="2" charset="-122"/>
              </a:rPr>
              <a:t>中，方程</a:t>
            </a:r>
            <a:r>
              <a:rPr lang="en-US" altLang="zh-CN" sz="3200" b="1" smtClean="0">
                <a:ea typeface="宋体" panose="02010600030101010101" pitchFamily="2" charset="-122"/>
              </a:rPr>
              <a:t>x</a:t>
            </a:r>
            <a:r>
              <a:rPr lang="en-US" altLang="zh-CN" sz="3200" b="1" baseline="30000" smtClean="0">
                <a:ea typeface="宋体" panose="02010600030101010101" pitchFamily="2" charset="-122"/>
              </a:rPr>
              <a:t>2</a:t>
            </a:r>
            <a:r>
              <a:rPr lang="en-US" altLang="zh-CN" sz="3200" b="1" smtClean="0">
                <a:ea typeface="宋体" panose="02010600030101010101" pitchFamily="2" charset="-122"/>
              </a:rPr>
              <a:t>=1 </a:t>
            </a:r>
            <a:r>
              <a:rPr lang="zh-CN" altLang="en-US" sz="3200" b="1" smtClean="0">
                <a:ea typeface="宋体" panose="02010600030101010101" pitchFamily="2" charset="-122"/>
              </a:rPr>
              <a:t>（</a:t>
            </a:r>
            <a:r>
              <a:rPr lang="en-US" altLang="zh-CN" sz="3200" b="1" smtClean="0">
                <a:ea typeface="宋体" panose="02010600030101010101" pitchFamily="2" charset="-122"/>
              </a:rPr>
              <a:t>1</a:t>
            </a:r>
            <a:r>
              <a:rPr lang="zh-CN" altLang="en-US" sz="3200" b="1" smtClean="0">
                <a:ea typeface="宋体" panose="02010600030101010101" pitchFamily="2" charset="-122"/>
              </a:rPr>
              <a:t>为单位元），有偶数个解。</a:t>
            </a:r>
            <a:endParaRPr lang="en-US" altLang="zh-CN" sz="3200" b="1" smtClean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200" b="1" smtClean="0">
                <a:solidFill>
                  <a:srgbClr val="0000FF"/>
                </a:solidFill>
                <a:ea typeface="宋体" panose="02010600030101010101" pitchFamily="2" charset="-122"/>
              </a:rPr>
              <a:t>证明：</a:t>
            </a:r>
            <a:endParaRPr lang="en-US" altLang="zh-CN" sz="3200" b="1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b="1" smtClean="0">
                <a:ea typeface="宋体" panose="02010600030101010101" pitchFamily="2" charset="-122"/>
              </a:rPr>
              <a:t> </a:t>
            </a:r>
            <a:r>
              <a:rPr lang="zh-CN" altLang="en-US" sz="3200" b="1" smtClean="0">
                <a:ea typeface="宋体" panose="02010600030101010101" pitchFamily="2" charset="-122"/>
              </a:rPr>
              <a:t>由</a:t>
            </a:r>
            <a:r>
              <a:rPr lang="en-US" altLang="zh-CN" sz="3200" b="1" smtClean="0">
                <a:ea typeface="宋体" panose="02010600030101010101" pitchFamily="2" charset="-122"/>
              </a:rPr>
              <a:t>x</a:t>
            </a:r>
            <a:r>
              <a:rPr lang="en-US" altLang="zh-CN" sz="3200" b="1" baseline="30000" smtClean="0">
                <a:ea typeface="宋体" panose="02010600030101010101" pitchFamily="2" charset="-122"/>
              </a:rPr>
              <a:t>2</a:t>
            </a:r>
            <a:r>
              <a:rPr lang="en-US" altLang="zh-CN" sz="3200" b="1" smtClean="0">
                <a:ea typeface="宋体" panose="02010600030101010101" pitchFamily="2" charset="-122"/>
              </a:rPr>
              <a:t>=1</a:t>
            </a:r>
            <a:r>
              <a:rPr lang="zh-CN" altLang="en-US" sz="3200" b="1" smtClean="0">
                <a:ea typeface="宋体" panose="02010600030101010101" pitchFamily="2" charset="-122"/>
              </a:rPr>
              <a:t>可得</a:t>
            </a:r>
            <a:r>
              <a:rPr lang="en-US" altLang="zh-CN" sz="3200" b="1" smtClean="0">
                <a:ea typeface="宋体" panose="02010600030101010101" pitchFamily="2" charset="-122"/>
              </a:rPr>
              <a:t>x</a:t>
            </a:r>
            <a:r>
              <a:rPr lang="en-US" altLang="zh-CN" sz="3200" b="1" baseline="30000" smtClean="0">
                <a:ea typeface="宋体" panose="02010600030101010101" pitchFamily="2" charset="-122"/>
              </a:rPr>
              <a:t>-1</a:t>
            </a:r>
            <a:r>
              <a:rPr lang="en-US" altLang="zh-CN" sz="3200" b="1" smtClean="0">
                <a:ea typeface="宋体" panose="02010600030101010101" pitchFamily="2" charset="-122"/>
              </a:rPr>
              <a:t>=x</a:t>
            </a:r>
            <a:r>
              <a:rPr lang="zh-CN" altLang="en-US" sz="3200" b="1" smtClean="0">
                <a:ea typeface="宋体" panose="02010600030101010101" pitchFamily="2" charset="-122"/>
              </a:rPr>
              <a:t>。因若</a:t>
            </a:r>
            <a:r>
              <a:rPr lang="en-US" altLang="zh-CN" sz="3200" b="1" smtClean="0">
                <a:ea typeface="宋体" panose="02010600030101010101" pitchFamily="2" charset="-122"/>
              </a:rPr>
              <a:t>x</a:t>
            </a:r>
            <a:r>
              <a:rPr lang="en-US" altLang="zh-CN" sz="3200" b="1" baseline="30000" smtClean="0">
                <a:ea typeface="宋体" panose="02010600030101010101" pitchFamily="2" charset="-122"/>
              </a:rPr>
              <a:t>-1</a:t>
            </a:r>
            <a:r>
              <a:rPr lang="en-US" altLang="zh-CN" sz="3200" b="1" smtClean="0">
                <a:ea typeface="宋体" panose="02010600030101010101" pitchFamily="2" charset="-122"/>
              </a:rPr>
              <a:t>≠x</a:t>
            </a:r>
            <a:r>
              <a:rPr lang="zh-CN" altLang="en-US" sz="3200" b="1" smtClean="0">
                <a:ea typeface="宋体" panose="02010600030101010101" pitchFamily="2" charset="-122"/>
              </a:rPr>
              <a:t>，由群中任意元素的逆唯一，知</a:t>
            </a:r>
            <a:r>
              <a:rPr lang="en-US" altLang="zh-CN" sz="3200" b="1" smtClean="0">
                <a:ea typeface="宋体" panose="02010600030101010101" pitchFamily="2" charset="-122"/>
              </a:rPr>
              <a:t>x</a:t>
            </a:r>
            <a:r>
              <a:rPr lang="zh-CN" altLang="en-US" sz="3200" b="1" smtClean="0">
                <a:ea typeface="宋体" panose="02010600030101010101" pitchFamily="2" charset="-122"/>
              </a:rPr>
              <a:t>与</a:t>
            </a:r>
            <a:r>
              <a:rPr lang="en-US" altLang="zh-CN" sz="3200" b="1" smtClean="0">
                <a:ea typeface="宋体" panose="02010600030101010101" pitchFamily="2" charset="-122"/>
              </a:rPr>
              <a:t>x</a:t>
            </a:r>
            <a:r>
              <a:rPr lang="en-US" altLang="zh-CN" sz="3200" b="1" baseline="30000" smtClean="0">
                <a:ea typeface="宋体" panose="02010600030101010101" pitchFamily="2" charset="-122"/>
              </a:rPr>
              <a:t>-1</a:t>
            </a:r>
            <a:r>
              <a:rPr lang="zh-CN" altLang="en-US" sz="3200" b="1" smtClean="0">
                <a:ea typeface="宋体" panose="02010600030101010101" pitchFamily="2" charset="-122"/>
              </a:rPr>
              <a:t>必在</a:t>
            </a:r>
            <a:r>
              <a:rPr lang="en-US" altLang="zh-CN" sz="3200" b="1" smtClean="0">
                <a:ea typeface="宋体" panose="02010600030101010101" pitchFamily="2" charset="-122"/>
              </a:rPr>
              <a:t>G</a:t>
            </a:r>
            <a:r>
              <a:rPr lang="zh-CN" altLang="en-US" sz="3200" b="1" smtClean="0">
                <a:ea typeface="宋体" panose="02010600030101010101" pitchFamily="2" charset="-122"/>
              </a:rPr>
              <a:t>中成对出现，其总的个数为偶数。即不满足</a:t>
            </a:r>
            <a:r>
              <a:rPr lang="en-US" altLang="zh-CN" sz="3200" b="1" smtClean="0">
                <a:ea typeface="宋体" panose="02010600030101010101" pitchFamily="2" charset="-122"/>
              </a:rPr>
              <a:t>x</a:t>
            </a:r>
            <a:r>
              <a:rPr lang="en-US" altLang="zh-CN" sz="3200" b="1" baseline="30000" smtClean="0">
                <a:ea typeface="宋体" panose="02010600030101010101" pitchFamily="2" charset="-122"/>
              </a:rPr>
              <a:t>2</a:t>
            </a:r>
            <a:r>
              <a:rPr lang="en-US" altLang="zh-CN" sz="3200" b="1" smtClean="0">
                <a:ea typeface="宋体" panose="02010600030101010101" pitchFamily="2" charset="-122"/>
              </a:rPr>
              <a:t> = 1</a:t>
            </a:r>
            <a:r>
              <a:rPr lang="zh-CN" altLang="en-US" sz="3200" b="1" smtClean="0">
                <a:ea typeface="宋体" panose="02010600030101010101" pitchFamily="2" charset="-122"/>
              </a:rPr>
              <a:t>的元素个数为偶数。而</a:t>
            </a:r>
            <a:r>
              <a:rPr lang="en-US" altLang="zh-CN" sz="3200" b="1" smtClean="0">
                <a:ea typeface="宋体" panose="02010600030101010101" pitchFamily="2" charset="-122"/>
              </a:rPr>
              <a:t>G</a:t>
            </a:r>
            <a:r>
              <a:rPr lang="zh-CN" altLang="en-US" sz="3200" b="1" smtClean="0">
                <a:ea typeface="宋体" panose="02010600030101010101" pitchFamily="2" charset="-122"/>
              </a:rPr>
              <a:t>又为偶数元群，因此</a:t>
            </a:r>
            <a:r>
              <a:rPr lang="en-US" altLang="zh-CN" sz="3200" b="1" smtClean="0">
                <a:ea typeface="宋体" panose="02010600030101010101" pitchFamily="2" charset="-122"/>
              </a:rPr>
              <a:t>G</a:t>
            </a:r>
            <a:r>
              <a:rPr lang="zh-CN" altLang="en-US" sz="3200" b="1" smtClean="0">
                <a:ea typeface="宋体" panose="02010600030101010101" pitchFamily="2" charset="-122"/>
              </a:rPr>
              <a:t>中满足方程</a:t>
            </a:r>
            <a:r>
              <a:rPr lang="en-US" altLang="zh-CN" sz="3200" b="1" smtClean="0">
                <a:ea typeface="宋体" panose="02010600030101010101" pitchFamily="2" charset="-122"/>
              </a:rPr>
              <a:t>x</a:t>
            </a:r>
            <a:r>
              <a:rPr lang="en-US" altLang="zh-CN" sz="3200" b="1" baseline="30000" smtClean="0">
                <a:ea typeface="宋体" panose="02010600030101010101" pitchFamily="2" charset="-122"/>
              </a:rPr>
              <a:t>2</a:t>
            </a:r>
            <a:r>
              <a:rPr lang="en-US" altLang="zh-CN" sz="3200" b="1" smtClean="0">
                <a:ea typeface="宋体" panose="02010600030101010101" pitchFamily="2" charset="-122"/>
              </a:rPr>
              <a:t>=1 </a:t>
            </a:r>
            <a:r>
              <a:rPr lang="zh-CN" altLang="en-US" sz="3200" b="1" smtClean="0">
                <a:ea typeface="宋体" panose="02010600030101010101" pitchFamily="2" charset="-122"/>
              </a:rPr>
              <a:t>的解有偶数个</a:t>
            </a:r>
            <a:r>
              <a:rPr lang="en-US" altLang="zh-CN" sz="3200" b="1" smtClean="0">
                <a:ea typeface="宋体" panose="02010600030101010101" pitchFamily="2" charset="-122"/>
              </a:rPr>
              <a:t>.</a:t>
            </a:r>
            <a:endParaRPr lang="zh-CN" altLang="en-US" sz="3200" b="1" smtClean="0">
              <a:ea typeface="宋体" panose="02010600030101010101" pitchFamily="2" charset="-122"/>
            </a:endParaRPr>
          </a:p>
        </p:txBody>
      </p:sp>
      <p:sp>
        <p:nvSpPr>
          <p:cNvPr id="17305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3E93AC6-FFFE-4BCD-BC49-03F6EFD7008C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110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765175"/>
            <a:ext cx="8301037" cy="528320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ea typeface="宋体" panose="02010600030101010101" pitchFamily="2" charset="-122"/>
              </a:rPr>
              <a:t>6.</a:t>
            </a:r>
            <a:r>
              <a:rPr lang="zh-CN" altLang="en-US" sz="3000" smtClean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300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3000" smtClean="0">
                <a:latin typeface="宋体" panose="02010600030101010101" pitchFamily="2" charset="-122"/>
                <a:ea typeface="宋体" panose="02010600030101010101" pitchFamily="2" charset="-122"/>
              </a:rPr>
              <a:t>是一个非空集合，</a:t>
            </a:r>
            <a:r>
              <a:rPr lang="en-US" altLang="zh-CN" sz="300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3000" baseline="30000" smtClean="0"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lang="zh-CN" altLang="en-US" sz="300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300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3000" smtClean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300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3000" smtClean="0">
                <a:latin typeface="宋体" panose="02010600030101010101" pitchFamily="2" charset="-122"/>
                <a:ea typeface="宋体" panose="02010600030101010101" pitchFamily="2" charset="-122"/>
              </a:rPr>
              <a:t>的所有映射组成的集合。试证明</a:t>
            </a:r>
            <a:r>
              <a:rPr lang="en-US" altLang="zh-CN" sz="300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3000" baseline="3000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3000" smtClean="0">
                <a:latin typeface="宋体" panose="02010600030101010101" pitchFamily="2" charset="-122"/>
                <a:ea typeface="宋体" panose="02010600030101010101" pitchFamily="2" charset="-122"/>
              </a:rPr>
              <a:t>关于映射的乘积“</a:t>
            </a:r>
            <a:r>
              <a:rPr lang="zh-CN" altLang="zh-CN" sz="3000" b="1" smtClean="0"/>
              <a:t>•</a:t>
            </a:r>
            <a:r>
              <a:rPr lang="zh-CN" altLang="en-US" sz="3000" smtClean="0">
                <a:latin typeface="宋体" panose="02010600030101010101" pitchFamily="2" charset="-122"/>
                <a:ea typeface="宋体" panose="02010600030101010101" pitchFamily="2" charset="-122"/>
              </a:rPr>
              <a:t>”构成一个有单位元的半群。</a:t>
            </a:r>
            <a:endParaRPr lang="en-US" altLang="zh-CN" sz="3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smtClean="0">
                <a:latin typeface="宋体" panose="02010600030101010101" pitchFamily="2" charset="-122"/>
                <a:ea typeface="宋体" panose="02010600030101010101" pitchFamily="2" charset="-122"/>
              </a:rPr>
              <a:t>证明：</a:t>
            </a:r>
            <a:endParaRPr lang="en-US" altLang="zh-CN" sz="3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300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3000" smtClean="0">
                <a:latin typeface="宋体" panose="02010600030101010101" pitchFamily="2" charset="-122"/>
                <a:ea typeface="宋体" panose="02010600030101010101" pitchFamily="2" charset="-122"/>
              </a:rPr>
              <a:t>非空，</a:t>
            </a:r>
            <a:r>
              <a:rPr lang="en-US" altLang="zh-CN" sz="3000" b="1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3000" b="1" baseline="3000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3000" smtClean="0">
                <a:latin typeface="宋体" panose="02010600030101010101" pitchFamily="2" charset="-122"/>
                <a:ea typeface="宋体" panose="02010600030101010101" pitchFamily="2" charset="-122"/>
              </a:rPr>
              <a:t>非空</a:t>
            </a:r>
            <a:endParaRPr lang="en-US" altLang="zh-CN" sz="3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3000" b="1" smtClean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zh-CN" altLang="en-US" sz="3000" b="1" smtClean="0">
                <a:sym typeface="Symbol" panose="05050102010706020507" pitchFamily="18" charset="2"/>
              </a:rPr>
              <a:t> </a:t>
            </a:r>
            <a:r>
              <a:rPr lang="en-US" altLang="zh-CN" sz="3000" b="1" i="1" smtClean="0">
                <a:sym typeface="Symbol" panose="05050102010706020507" pitchFamily="18" charset="2"/>
              </a:rPr>
              <a:t>f, g </a:t>
            </a:r>
            <a:r>
              <a:rPr lang="en-US" altLang="zh-CN" sz="3000" b="1" smtClean="0">
                <a:sym typeface="Symbol" panose="05050102010706020507" pitchFamily="18" charset="2"/>
              </a:rPr>
              <a:t></a:t>
            </a:r>
            <a:r>
              <a:rPr lang="en-US" altLang="zh-CN" sz="3000" b="1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3000" b="1" baseline="3000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300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3000" b="1" smtClean="0"/>
              <a:t>(</a:t>
            </a:r>
            <a:r>
              <a:rPr lang="en-US" altLang="zh-CN" sz="3000" b="1" i="1" smtClean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zh-CN" sz="3000" b="1" smtClean="0"/>
              <a:t>•</a:t>
            </a:r>
            <a:r>
              <a:rPr lang="en-US" altLang="zh-CN" sz="3000" b="1" i="1" smtClean="0"/>
              <a:t>g</a:t>
            </a:r>
            <a:r>
              <a:rPr lang="en-US" altLang="zh-CN" sz="3000" b="1" smtClean="0"/>
              <a:t>)(x)=</a:t>
            </a:r>
            <a:r>
              <a:rPr lang="en-US" altLang="zh-CN" sz="3000" b="1" i="1" smtClean="0"/>
              <a:t>f(g(x</a:t>
            </a:r>
            <a:r>
              <a:rPr lang="en-US" altLang="zh-CN" sz="3000" b="1" smtClean="0"/>
              <a:t>)) ,</a:t>
            </a:r>
            <a:r>
              <a:rPr lang="zh-CN" altLang="en-US" sz="3000" b="1" smtClean="0">
                <a:sym typeface="Symbol" panose="05050102010706020507" pitchFamily="18" charset="2"/>
              </a:rPr>
              <a:t> </a:t>
            </a:r>
            <a:r>
              <a:rPr lang="en-US" altLang="zh-CN" sz="3000" b="1" smtClean="0"/>
              <a:t> x</a:t>
            </a:r>
            <a:r>
              <a:rPr lang="en-US" altLang="zh-CN" sz="3000" b="1" smtClean="0">
                <a:sym typeface="Symbol" panose="05050102010706020507" pitchFamily="18" charset="2"/>
              </a:rPr>
              <a:t>A ,</a:t>
            </a:r>
            <a:r>
              <a:rPr lang="en-US" altLang="zh-CN" sz="3000" b="1" i="1" smtClean="0">
                <a:latin typeface="宋体" panose="02010600030101010101" pitchFamily="2" charset="-122"/>
                <a:ea typeface="宋体" panose="02010600030101010101" pitchFamily="2" charset="-122"/>
              </a:rPr>
              <a:t> f</a:t>
            </a:r>
            <a:r>
              <a:rPr lang="zh-CN" altLang="zh-CN" sz="3000" b="1" smtClean="0"/>
              <a:t>•</a:t>
            </a:r>
            <a:r>
              <a:rPr lang="en-US" altLang="zh-CN" sz="3000" b="1" i="1" smtClean="0"/>
              <a:t>g</a:t>
            </a:r>
            <a:r>
              <a:rPr lang="en-US" altLang="zh-CN" sz="3000" b="1" smtClean="0">
                <a:sym typeface="Symbol" panose="05050102010706020507" pitchFamily="18" charset="2"/>
              </a:rPr>
              <a:t></a:t>
            </a:r>
            <a:r>
              <a:rPr lang="en-US" altLang="zh-CN" sz="3000" b="1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3000" b="1" baseline="3000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smtClean="0">
                <a:latin typeface="宋体" panose="02010600030101010101" pitchFamily="2" charset="-122"/>
                <a:ea typeface="宋体" panose="02010600030101010101" pitchFamily="2" charset="-122"/>
              </a:rPr>
              <a:t>3)</a:t>
            </a:r>
            <a:r>
              <a:rPr lang="zh-CN" altLang="en-US" sz="3000" smtClean="0">
                <a:latin typeface="宋体" panose="02010600030101010101" pitchFamily="2" charset="-122"/>
                <a:ea typeface="宋体" panose="02010600030101010101" pitchFamily="2" charset="-122"/>
              </a:rPr>
              <a:t>映射乘积满足结合律</a:t>
            </a:r>
            <a:endParaRPr lang="en-US" altLang="zh-CN" sz="3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3000" smtClean="0">
                <a:latin typeface="宋体" panose="02010600030101010101" pitchFamily="2" charset="-122"/>
                <a:ea typeface="宋体" panose="02010600030101010101" pitchFamily="2" charset="-122"/>
              </a:rPr>
              <a:t>）存在单位元</a:t>
            </a:r>
            <a:r>
              <a:rPr lang="en-US" altLang="zh-CN" sz="3000" b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3000" b="1" baseline="-2500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3000" smtClean="0">
                <a:latin typeface="宋体" panose="02010600030101010101" pitchFamily="2" charset="-122"/>
                <a:ea typeface="宋体" panose="02010600030101010101" pitchFamily="2" charset="-122"/>
              </a:rPr>
              <a:t>(x)=x</a:t>
            </a:r>
            <a:r>
              <a:rPr lang="zh-CN" altLang="en-US" sz="300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000" b="1" i="1" smtClean="0"/>
              <a:t>f</a:t>
            </a:r>
            <a:r>
              <a:rPr lang="zh-CN" altLang="zh-CN" sz="3000" b="1" smtClean="0"/>
              <a:t>•</a:t>
            </a:r>
            <a:r>
              <a:rPr lang="en-US" altLang="zh-CN" sz="3000" b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3000" b="1" baseline="-2500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3000" smtClean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3000" b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3000" b="1" baseline="-2500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3000" b="1" smtClean="0"/>
              <a:t>•</a:t>
            </a:r>
            <a:r>
              <a:rPr lang="en-US" altLang="zh-CN" sz="3000" b="1" i="1" smtClean="0"/>
              <a:t>f</a:t>
            </a:r>
            <a:endParaRPr lang="zh-CN" altLang="en-US" sz="3000" i="1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408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952D7E-BB2F-4D27-88C7-A32220F4192D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111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620713"/>
            <a:ext cx="8497887" cy="61214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ea typeface="宋体" panose="02010600030101010101" pitchFamily="2" charset="-122"/>
              </a:rPr>
              <a:t>7.</a:t>
            </a:r>
            <a:r>
              <a:rPr lang="zh-CN" altLang="en-US" b="1" dirty="0" smtClean="0">
                <a:ea typeface="宋体" panose="02010600030101010101" pitchFamily="2" charset="-122"/>
              </a:rPr>
              <a:t>设（</a:t>
            </a:r>
            <a:r>
              <a:rPr lang="en-US" altLang="zh-CN" b="1" dirty="0" smtClean="0">
                <a:ea typeface="宋体" panose="02010600030101010101" pitchFamily="2" charset="-122"/>
              </a:rPr>
              <a:t>S</a:t>
            </a:r>
            <a:r>
              <a:rPr lang="zh-CN" altLang="en-US" b="1" dirty="0" smtClean="0">
                <a:ea typeface="宋体" panose="02010600030101010101" pitchFamily="2" charset="-122"/>
              </a:rPr>
              <a:t>，*）是一个半群，如果对所有的</a:t>
            </a:r>
            <a:r>
              <a:rPr lang="en-US" altLang="zh-CN" b="1" dirty="0" err="1" smtClean="0">
                <a:ea typeface="宋体" panose="02010600030101010101" pitchFamily="2" charset="-122"/>
              </a:rPr>
              <a:t>a,b</a:t>
            </a:r>
            <a:r>
              <a:rPr lang="en-US" altLang="zh-CN" sz="2800" b="1" dirty="0" smtClean="0">
                <a:sym typeface="Symbol" pitchFamily="18" charset="2"/>
              </a:rPr>
              <a:t> S, </a:t>
            </a:r>
            <a:r>
              <a:rPr lang="zh-CN" altLang="en-US" sz="2800" b="1" dirty="0" smtClean="0">
                <a:sym typeface="Symbol" pitchFamily="18" charset="2"/>
              </a:rPr>
              <a:t>只要        </a:t>
            </a:r>
            <a:r>
              <a:rPr lang="en-US" altLang="zh-CN" sz="2800" b="1" dirty="0" err="1" smtClean="0">
                <a:sym typeface="Symbol" pitchFamily="18" charset="2"/>
              </a:rPr>
              <a:t>a</a:t>
            </a:r>
            <a:r>
              <a:rPr lang="en-US" altLang="zh-CN" sz="2800" b="1" dirty="0" err="1" smtClean="0">
                <a:ea typeface="宋体" panose="02010600030101010101" pitchFamily="2" charset="-122"/>
                <a:sym typeface="Symbol" pitchFamily="18" charset="2"/>
              </a:rPr>
              <a:t>b</a:t>
            </a:r>
            <a:r>
              <a:rPr lang="en-US" altLang="zh-CN" sz="2800" b="1" dirty="0" smtClean="0">
                <a:ea typeface="宋体" panose="02010600030101010101" pitchFamily="2" charset="-122"/>
                <a:sym typeface="Symbol" pitchFamily="18" charset="2"/>
              </a:rPr>
              <a:t> </a:t>
            </a:r>
            <a:r>
              <a:rPr lang="zh-CN" altLang="en-US" sz="2800" b="1" dirty="0" smtClean="0">
                <a:ea typeface="宋体" panose="02010600030101010101" pitchFamily="2" charset="-122"/>
                <a:sym typeface="Symbol" pitchFamily="18" charset="2"/>
              </a:rPr>
              <a:t>，必有</a:t>
            </a:r>
            <a:r>
              <a:rPr lang="en-US" altLang="zh-CN" sz="2800" b="1" dirty="0" smtClean="0"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zh-CN" altLang="en-US" sz="2800" b="1" dirty="0" smtClean="0">
                <a:ea typeface="宋体" panose="02010600030101010101" pitchFamily="2" charset="-122"/>
                <a:sym typeface="Symbol" pitchFamily="18" charset="2"/>
              </a:rPr>
              <a:t>*</a:t>
            </a:r>
            <a:r>
              <a:rPr lang="en-US" altLang="zh-CN" sz="2800" b="1" dirty="0" err="1" smtClean="0">
                <a:ea typeface="宋体" panose="02010600030101010101" pitchFamily="2" charset="-122"/>
                <a:sym typeface="Symbol" pitchFamily="18" charset="2"/>
              </a:rPr>
              <a:t>b</a:t>
            </a:r>
            <a:r>
              <a:rPr lang="en-US" altLang="zh-CN" sz="2400" b="1" dirty="0" err="1" smtClean="0">
                <a:ea typeface="宋体" panose="02010600030101010101" pitchFamily="2" charset="-122"/>
                <a:sym typeface="Symbol" pitchFamily="18" charset="2"/>
              </a:rPr>
              <a:t>b</a:t>
            </a:r>
            <a:r>
              <a:rPr lang="en-US" altLang="zh-CN" sz="2400" b="1" dirty="0" smtClean="0">
                <a:ea typeface="宋体" panose="02010600030101010101" pitchFamily="2" charset="-122"/>
                <a:sym typeface="Symbol" pitchFamily="18" charset="2"/>
              </a:rPr>
              <a:t>*a,  </a:t>
            </a:r>
            <a:r>
              <a:rPr lang="zh-CN" altLang="en-US" sz="2400" b="1" dirty="0" smtClean="0">
                <a:ea typeface="宋体" panose="02010600030101010101" pitchFamily="2" charset="-122"/>
                <a:sym typeface="Symbol" pitchFamily="18" charset="2"/>
              </a:rPr>
              <a:t>证明</a:t>
            </a:r>
            <a:endParaRPr lang="en-US" altLang="zh-CN" sz="2400" b="1" dirty="0" smtClean="0">
              <a:ea typeface="宋体" panose="02010600030101010101" pitchFamily="2" charset="-122"/>
              <a:sym typeface="Symbol" pitchFamily="18" charset="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ea typeface="宋体" panose="02010600030101010101" pitchFamily="2" charset="-122"/>
                <a:sym typeface="Symbol" pitchFamily="18" charset="2"/>
              </a:rPr>
              <a:t>1</a:t>
            </a:r>
            <a:r>
              <a:rPr lang="zh-CN" altLang="en-US" sz="2400" b="1" dirty="0" smtClean="0">
                <a:ea typeface="宋体" panose="02010600030101010101" pitchFamily="2" charset="-122"/>
                <a:sym typeface="Symbol" pitchFamily="18" charset="2"/>
              </a:rPr>
              <a:t>）</a:t>
            </a:r>
            <a:r>
              <a:rPr lang="zh-CN" altLang="en-US" sz="2800" b="1" dirty="0" smtClean="0">
                <a:sym typeface="Symbol" pitchFamily="18" charset="2"/>
              </a:rPr>
              <a:t> </a:t>
            </a:r>
            <a:r>
              <a:rPr lang="en-US" altLang="zh-CN" sz="2800" b="1" dirty="0" smtClean="0">
                <a:sym typeface="Symbol" pitchFamily="18" charset="2"/>
              </a:rPr>
              <a:t>a</a:t>
            </a:r>
            <a:r>
              <a:rPr lang="en-US" altLang="zh-CN" sz="2400" b="1" dirty="0" smtClean="0">
                <a:sym typeface="Symbol" pitchFamily="18" charset="2"/>
              </a:rPr>
              <a:t>S ,</a:t>
            </a:r>
            <a:r>
              <a:rPr lang="zh-CN" altLang="en-US" sz="2400" b="1" dirty="0" smtClean="0">
                <a:sym typeface="Symbol" pitchFamily="18" charset="2"/>
              </a:rPr>
              <a:t>有</a:t>
            </a:r>
            <a:r>
              <a:rPr lang="en-US" altLang="zh-CN" sz="2400" b="1" dirty="0" smtClean="0">
                <a:sym typeface="Symbol" pitchFamily="18" charset="2"/>
              </a:rPr>
              <a:t>a*a=a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ea typeface="宋体" panose="02010600030101010101" pitchFamily="2" charset="-122"/>
                <a:sym typeface="Symbol" pitchFamily="18" charset="2"/>
              </a:rPr>
              <a:t>2)</a:t>
            </a:r>
            <a:r>
              <a:rPr lang="zh-CN" altLang="en-US" sz="2400" b="1" dirty="0" smtClean="0">
                <a:sym typeface="Symbol" pitchFamily="18" charset="2"/>
              </a:rPr>
              <a:t> </a:t>
            </a:r>
            <a:r>
              <a:rPr lang="en-US" altLang="zh-CN" sz="2400" b="1" dirty="0" err="1" smtClean="0">
                <a:sym typeface="Symbol" pitchFamily="18" charset="2"/>
              </a:rPr>
              <a:t>a,b</a:t>
            </a:r>
            <a:r>
              <a:rPr lang="en-US" altLang="zh-CN" sz="2400" b="1" dirty="0" smtClean="0">
                <a:sym typeface="Symbol" pitchFamily="18" charset="2"/>
              </a:rPr>
              <a:t> </a:t>
            </a:r>
            <a:r>
              <a:rPr lang="en-US" altLang="zh-CN" sz="2000" b="1" dirty="0" smtClean="0">
                <a:sym typeface="Symbol" pitchFamily="18" charset="2"/>
              </a:rPr>
              <a:t>S , </a:t>
            </a:r>
            <a:r>
              <a:rPr lang="zh-CN" altLang="en-US" sz="2000" b="1" dirty="0" smtClean="0">
                <a:sym typeface="Symbol" pitchFamily="18" charset="2"/>
              </a:rPr>
              <a:t>有</a:t>
            </a:r>
            <a:r>
              <a:rPr lang="en-US" altLang="zh-CN" sz="2800" b="1" dirty="0" smtClean="0">
                <a:sym typeface="Symbol" pitchFamily="18" charset="2"/>
              </a:rPr>
              <a:t>a*b</a:t>
            </a:r>
            <a:r>
              <a:rPr lang="zh-CN" altLang="en-US" sz="2800" b="1" dirty="0" smtClean="0">
                <a:sym typeface="Symbol" pitchFamily="18" charset="2"/>
              </a:rPr>
              <a:t>*</a:t>
            </a:r>
            <a:r>
              <a:rPr lang="en-US" altLang="zh-CN" sz="2800" b="1" dirty="0" smtClean="0">
                <a:sym typeface="Symbol" pitchFamily="18" charset="2"/>
              </a:rPr>
              <a:t>a=a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sym typeface="Symbol" pitchFamily="18" charset="2"/>
              </a:rPr>
              <a:t>3</a:t>
            </a:r>
            <a:r>
              <a:rPr lang="zh-CN" altLang="en-US" sz="2800" b="1" dirty="0" smtClean="0">
                <a:sym typeface="Symbol" pitchFamily="18" charset="2"/>
              </a:rPr>
              <a:t>）</a:t>
            </a:r>
            <a:r>
              <a:rPr lang="en-US" altLang="zh-CN" sz="2800" b="1" dirty="0" err="1" smtClean="0">
                <a:sym typeface="Symbol" pitchFamily="18" charset="2"/>
              </a:rPr>
              <a:t>a,b,c</a:t>
            </a:r>
            <a:r>
              <a:rPr lang="en-US" altLang="zh-CN" sz="2800" b="1" dirty="0" smtClean="0">
                <a:sym typeface="Symbol" pitchFamily="18" charset="2"/>
              </a:rPr>
              <a:t> </a:t>
            </a:r>
            <a:r>
              <a:rPr lang="en-US" altLang="zh-CN" sz="2400" b="1" dirty="0" smtClean="0">
                <a:sym typeface="Symbol" pitchFamily="18" charset="2"/>
              </a:rPr>
              <a:t>S ,</a:t>
            </a:r>
            <a:r>
              <a:rPr lang="zh-CN" altLang="en-US" sz="2400" b="1" dirty="0" smtClean="0">
                <a:sym typeface="Symbol" pitchFamily="18" charset="2"/>
              </a:rPr>
              <a:t>有</a:t>
            </a:r>
            <a:r>
              <a:rPr lang="en-US" altLang="zh-CN" sz="2800" b="1" dirty="0" smtClean="0">
                <a:sym typeface="Symbol" pitchFamily="18" charset="2"/>
              </a:rPr>
              <a:t>a*b</a:t>
            </a:r>
            <a:r>
              <a:rPr lang="zh-CN" altLang="en-US" sz="2800" b="1" dirty="0" smtClean="0">
                <a:sym typeface="Symbol" pitchFamily="18" charset="2"/>
              </a:rPr>
              <a:t>*</a:t>
            </a:r>
            <a:r>
              <a:rPr lang="en-US" altLang="zh-CN" sz="2800" b="1" dirty="0" smtClean="0">
                <a:sym typeface="Symbol" pitchFamily="18" charset="2"/>
              </a:rPr>
              <a:t>c=a</a:t>
            </a:r>
            <a:r>
              <a:rPr lang="zh-CN" altLang="en-US" sz="2800" b="1" dirty="0" smtClean="0">
                <a:sym typeface="Symbol" pitchFamily="18" charset="2"/>
              </a:rPr>
              <a:t>*</a:t>
            </a:r>
            <a:r>
              <a:rPr lang="en-US" altLang="zh-CN" sz="2800" b="1" dirty="0" smtClean="0">
                <a:sym typeface="Symbol" pitchFamily="18" charset="2"/>
              </a:rPr>
              <a:t>c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sym typeface="Symbol" pitchFamily="18" charset="2"/>
              </a:rPr>
              <a:t>证明：由已知条件得，若</a:t>
            </a:r>
            <a:r>
              <a:rPr lang="en-US" altLang="zh-CN" sz="2800" b="1" dirty="0" smtClean="0">
                <a:sym typeface="Symbol" pitchFamily="18" charset="2"/>
              </a:rPr>
              <a:t>a*b=b*a,</a:t>
            </a:r>
            <a:r>
              <a:rPr lang="zh-CN" altLang="en-US" sz="2800" b="1" dirty="0" smtClean="0">
                <a:sym typeface="Symbol" pitchFamily="18" charset="2"/>
              </a:rPr>
              <a:t>则</a:t>
            </a:r>
            <a:r>
              <a:rPr lang="en-US" altLang="zh-CN" sz="2800" b="1" dirty="0" smtClean="0">
                <a:sym typeface="Symbol" pitchFamily="18" charset="2"/>
              </a:rPr>
              <a:t>a=b</a:t>
            </a:r>
          </a:p>
          <a:p>
            <a:pPr marL="514350" indent="-514350">
              <a:buFont typeface="Wingdings" panose="05000000000000000000" pitchFamily="2" charset="2"/>
              <a:buAutoNum type="arabicParenR"/>
              <a:defRPr/>
            </a:pPr>
            <a:r>
              <a:rPr lang="en-US" altLang="zh-CN" sz="2800" b="1" dirty="0" smtClean="0">
                <a:sym typeface="Symbol" pitchFamily="18" charset="2"/>
              </a:rPr>
              <a:t>(a*a)*a= a*(a*a), a*a=a</a:t>
            </a:r>
          </a:p>
          <a:p>
            <a:pPr marL="514350" indent="-514350">
              <a:buFont typeface="Wingdings" panose="05000000000000000000" pitchFamily="2" charset="2"/>
              <a:buAutoNum type="arabicParenR"/>
              <a:defRPr/>
            </a:pPr>
            <a:r>
              <a:rPr lang="en-US" altLang="zh-CN" sz="2800" b="1" dirty="0" smtClean="0">
                <a:sym typeface="Symbol" pitchFamily="18" charset="2"/>
              </a:rPr>
              <a:t>(a*b</a:t>
            </a:r>
            <a:r>
              <a:rPr lang="zh-CN" altLang="en-US" sz="2800" b="1" dirty="0" smtClean="0">
                <a:sym typeface="Symbol" pitchFamily="18" charset="2"/>
              </a:rPr>
              <a:t>*</a:t>
            </a:r>
            <a:r>
              <a:rPr lang="en-US" altLang="zh-CN" sz="2800" b="1" dirty="0" smtClean="0">
                <a:sym typeface="Symbol" pitchFamily="18" charset="2"/>
              </a:rPr>
              <a:t>a)*a= a*b*a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  a*(a*b*a)=a*b*a ,</a:t>
            </a:r>
            <a:r>
              <a:rPr lang="zh-CN" altLang="en-US" sz="2800" b="1" dirty="0" smtClean="0">
                <a:sym typeface="Symbol" pitchFamily="18" charset="2"/>
              </a:rPr>
              <a:t>因此 </a:t>
            </a:r>
            <a:r>
              <a:rPr lang="en-US" altLang="zh-CN" sz="2800" b="1" dirty="0" smtClean="0">
                <a:sym typeface="Symbol" pitchFamily="18" charset="2"/>
              </a:rPr>
              <a:t>a*b</a:t>
            </a:r>
            <a:r>
              <a:rPr lang="zh-CN" altLang="en-US" sz="2800" b="1" dirty="0" smtClean="0">
                <a:sym typeface="Symbol" pitchFamily="18" charset="2"/>
              </a:rPr>
              <a:t>*</a:t>
            </a:r>
            <a:r>
              <a:rPr lang="en-US" altLang="zh-CN" sz="2800" b="1" dirty="0" smtClean="0">
                <a:sym typeface="Symbol" pitchFamily="18" charset="2"/>
              </a:rPr>
              <a:t>a=a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sym typeface="Symbol" pitchFamily="18" charset="2"/>
              </a:rPr>
              <a:t>3) (a*b</a:t>
            </a:r>
            <a:r>
              <a:rPr lang="zh-CN" altLang="en-US" sz="2800" b="1" dirty="0" smtClean="0">
                <a:sym typeface="Symbol" pitchFamily="18" charset="2"/>
              </a:rPr>
              <a:t>*</a:t>
            </a:r>
            <a:r>
              <a:rPr lang="en-US" altLang="zh-CN" sz="2800" b="1" dirty="0" smtClean="0">
                <a:sym typeface="Symbol" pitchFamily="18" charset="2"/>
              </a:rPr>
              <a:t>c)*(a</a:t>
            </a:r>
            <a:r>
              <a:rPr lang="zh-CN" altLang="en-US" sz="2800" b="1" dirty="0" smtClean="0">
                <a:sym typeface="Symbol" pitchFamily="18" charset="2"/>
              </a:rPr>
              <a:t>*</a:t>
            </a:r>
            <a:r>
              <a:rPr lang="en-US" altLang="zh-CN" sz="2800" b="1" dirty="0" smtClean="0">
                <a:sym typeface="Symbol" pitchFamily="18" charset="2"/>
              </a:rPr>
              <a:t>c)=a*b*(c*a*c)=a*b*c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sym typeface="Symbol" pitchFamily="18" charset="2"/>
              </a:rPr>
              <a:t>    (a</a:t>
            </a:r>
            <a:r>
              <a:rPr lang="zh-CN" altLang="en-US" sz="2800" b="1" dirty="0" smtClean="0">
                <a:sym typeface="Symbol" pitchFamily="18" charset="2"/>
              </a:rPr>
              <a:t>*</a:t>
            </a:r>
            <a:r>
              <a:rPr lang="en-US" altLang="zh-CN" sz="2800" b="1" dirty="0" smtClean="0">
                <a:sym typeface="Symbol" pitchFamily="18" charset="2"/>
              </a:rPr>
              <a:t>c)*(a*b</a:t>
            </a:r>
            <a:r>
              <a:rPr lang="zh-CN" altLang="en-US" sz="2800" b="1" dirty="0" smtClean="0">
                <a:sym typeface="Symbol" pitchFamily="18" charset="2"/>
              </a:rPr>
              <a:t>*</a:t>
            </a:r>
            <a:r>
              <a:rPr lang="en-US" altLang="zh-CN" sz="2800" b="1" dirty="0" smtClean="0">
                <a:sym typeface="Symbol" pitchFamily="18" charset="2"/>
              </a:rPr>
              <a:t>c)=(a*c*a)*b*c=a*b*c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</a:t>
            </a:r>
            <a:r>
              <a:rPr lang="zh-CN" altLang="en-US" sz="2800" b="1" dirty="0" smtClean="0">
                <a:sym typeface="Symbol" pitchFamily="18" charset="2"/>
              </a:rPr>
              <a:t>因此，</a:t>
            </a:r>
            <a:r>
              <a:rPr lang="en-US" altLang="zh-CN" sz="2800" b="1" dirty="0" smtClean="0">
                <a:sym typeface="Symbol" pitchFamily="18" charset="2"/>
              </a:rPr>
              <a:t>a*b</a:t>
            </a:r>
            <a:r>
              <a:rPr lang="zh-CN" altLang="en-US" sz="2800" b="1" dirty="0" smtClean="0">
                <a:sym typeface="Symbol" pitchFamily="18" charset="2"/>
              </a:rPr>
              <a:t>*</a:t>
            </a:r>
            <a:r>
              <a:rPr lang="en-US" altLang="zh-CN" sz="2800" b="1" dirty="0" smtClean="0">
                <a:sym typeface="Symbol" pitchFamily="18" charset="2"/>
              </a:rPr>
              <a:t>c=a</a:t>
            </a:r>
            <a:r>
              <a:rPr lang="zh-CN" altLang="en-US" sz="2800" b="1" dirty="0" smtClean="0">
                <a:sym typeface="Symbol" pitchFamily="18" charset="2"/>
              </a:rPr>
              <a:t>*</a:t>
            </a:r>
            <a:r>
              <a:rPr lang="en-US" altLang="zh-CN" sz="2800" b="1" dirty="0" smtClean="0">
                <a:sym typeface="Symbol" pitchFamily="18" charset="2"/>
              </a:rPr>
              <a:t>c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sym typeface="Symbol" pitchFamily="18" charset="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sym typeface="Symbol" pitchFamily="18" charset="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sym typeface="Symbol" pitchFamily="18" charset="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sym typeface="Symbol" pitchFamily="18" charset="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sym typeface="Symbol" pitchFamily="18" charset="2"/>
            </a:endParaRPr>
          </a:p>
          <a:p>
            <a:pPr marL="514350" indent="-514350">
              <a:buFont typeface="Wingdings" panose="05000000000000000000" pitchFamily="2" charset="2"/>
              <a:buAutoNum type="arabicParenR"/>
              <a:defRPr/>
            </a:pPr>
            <a:endParaRPr lang="en-US" altLang="zh-CN" sz="2800" b="1" dirty="0" smtClean="0">
              <a:sym typeface="Symbol" pitchFamily="18" charset="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sym typeface="Symbol" pitchFamily="18" charset="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510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752F79-AD45-4F4F-9D43-1D86EFA4BBFA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112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620713"/>
            <a:ext cx="8301038" cy="576103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</a:rPr>
              <a:t>8</a:t>
            </a:r>
            <a:r>
              <a:rPr lang="en-US" altLang="zh-CN" sz="2800" smtClean="0">
                <a:ea typeface="宋体" panose="02010600030101010101" pitchFamily="2" charset="-122"/>
              </a:rPr>
              <a:t>. </a:t>
            </a:r>
            <a:r>
              <a:rPr lang="zh-CN" altLang="en-US" sz="2800" smtClean="0">
                <a:ea typeface="宋体" panose="02010600030101010101" pitchFamily="2" charset="-122"/>
              </a:rPr>
              <a:t>设</a:t>
            </a:r>
            <a:r>
              <a:rPr lang="en-US" altLang="zh-CN" sz="2800" smtClean="0">
                <a:ea typeface="宋体" panose="02010600030101010101" pitchFamily="2" charset="-122"/>
              </a:rPr>
              <a:t>(G,</a:t>
            </a:r>
            <a:r>
              <a:rPr lang="zh-CN" altLang="en-US" sz="2800" b="1" smtClean="0">
                <a:ea typeface="宋体" panose="02010600030101010101" pitchFamily="2" charset="-122"/>
              </a:rPr>
              <a:t> 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2800" b="1" smtClean="0">
                <a:ea typeface="宋体" panose="02010600030101010101" pitchFamily="2" charset="-122"/>
              </a:rPr>
              <a:t>)</a:t>
            </a:r>
            <a:r>
              <a:rPr lang="zh-CN" altLang="en-US" sz="2800" b="1" smtClean="0">
                <a:ea typeface="宋体" panose="02010600030101010101" pitchFamily="2" charset="-122"/>
              </a:rPr>
              <a:t>是一个群，</a:t>
            </a:r>
            <a:r>
              <a:rPr lang="en-US" altLang="zh-CN" sz="2800" b="1" smtClean="0">
                <a:ea typeface="宋体" panose="02010600030101010101" pitchFamily="2" charset="-122"/>
              </a:rPr>
              <a:t>u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 G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，定义</a:t>
            </a:r>
            <a:endParaRPr lang="en-US" altLang="zh-CN" sz="2800" b="1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    a*b= a•</a:t>
            </a:r>
            <a:r>
              <a:rPr lang="en-US" altLang="zh-CN" sz="2800" b="1" smtClean="0">
                <a:ea typeface="宋体" panose="02010600030101010101" pitchFamily="2" charset="-122"/>
              </a:rPr>
              <a:t>u</a:t>
            </a:r>
            <a:r>
              <a:rPr lang="en-US" altLang="zh-CN" sz="2800" b="1" baseline="30000" smtClean="0">
                <a:ea typeface="宋体" panose="02010600030101010101" pitchFamily="2" charset="-122"/>
              </a:rPr>
              <a:t>-1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•b , 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a, bG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，证明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(G,*)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是一个群。</a:t>
            </a:r>
            <a:endParaRPr lang="en-US" altLang="zh-CN" sz="2800" b="1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证明：</a:t>
            </a:r>
            <a:endParaRPr lang="en-US" altLang="zh-CN" sz="2800" b="1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非空</a:t>
            </a:r>
            <a:endParaRPr lang="en-US" altLang="zh-CN" sz="2800" b="1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）封闭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: 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a, bG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a*b= a•</a:t>
            </a:r>
            <a:r>
              <a:rPr lang="en-US" altLang="zh-CN" sz="2800" b="1" smtClean="0">
                <a:ea typeface="宋体" panose="02010600030101010101" pitchFamily="2" charset="-122"/>
              </a:rPr>
              <a:t>u</a:t>
            </a:r>
            <a:r>
              <a:rPr lang="en-US" altLang="zh-CN" sz="2800" b="1" baseline="30000" smtClean="0">
                <a:ea typeface="宋体" panose="02010600030101010101" pitchFamily="2" charset="-122"/>
              </a:rPr>
              <a:t>-1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•b G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endParaRPr lang="en-US" altLang="zh-CN" sz="2800" b="1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）结合律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a, b,cG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(a*b)*c=(a•</a:t>
            </a:r>
            <a:r>
              <a:rPr lang="en-US" altLang="zh-CN" sz="2800" b="1" smtClean="0">
                <a:ea typeface="宋体" panose="02010600030101010101" pitchFamily="2" charset="-122"/>
              </a:rPr>
              <a:t>u</a:t>
            </a:r>
            <a:r>
              <a:rPr lang="en-US" altLang="zh-CN" sz="2800" b="1" baseline="30000" smtClean="0">
                <a:ea typeface="宋体" panose="02010600030101010101" pitchFamily="2" charset="-122"/>
              </a:rPr>
              <a:t>-1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•b) •c=a•</a:t>
            </a:r>
            <a:r>
              <a:rPr lang="en-US" altLang="zh-CN" sz="2800" b="1" smtClean="0">
                <a:ea typeface="宋体" panose="02010600030101010101" pitchFamily="2" charset="-122"/>
              </a:rPr>
              <a:t>u</a:t>
            </a:r>
            <a:r>
              <a:rPr lang="en-US" altLang="zh-CN" sz="2800" b="1" baseline="30000" smtClean="0">
                <a:ea typeface="宋体" panose="02010600030101010101" pitchFamily="2" charset="-122"/>
              </a:rPr>
              <a:t>-1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•b•</a:t>
            </a:r>
            <a:r>
              <a:rPr lang="en-US" altLang="zh-CN" sz="2800" b="1" smtClean="0">
                <a:ea typeface="宋体" panose="02010600030101010101" pitchFamily="2" charset="-122"/>
              </a:rPr>
              <a:t>u</a:t>
            </a:r>
            <a:r>
              <a:rPr lang="en-US" altLang="zh-CN" sz="2800" b="1" baseline="30000" smtClean="0">
                <a:ea typeface="宋体" panose="02010600030101010101" pitchFamily="2" charset="-122"/>
              </a:rPr>
              <a:t>-1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•c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a*(b*c)=a*(b•</a:t>
            </a:r>
            <a:r>
              <a:rPr lang="en-US" altLang="zh-CN" sz="2800" b="1" smtClean="0">
                <a:ea typeface="宋体" panose="02010600030101010101" pitchFamily="2" charset="-122"/>
              </a:rPr>
              <a:t>u</a:t>
            </a:r>
            <a:r>
              <a:rPr lang="en-US" altLang="zh-CN" sz="2800" b="1" baseline="30000" smtClean="0">
                <a:ea typeface="宋体" panose="02010600030101010101" pitchFamily="2" charset="-122"/>
              </a:rPr>
              <a:t>-1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•c)=a•</a:t>
            </a:r>
            <a:r>
              <a:rPr lang="en-US" altLang="zh-CN" sz="2800" b="1" smtClean="0">
                <a:ea typeface="宋体" panose="02010600030101010101" pitchFamily="2" charset="-122"/>
              </a:rPr>
              <a:t>u</a:t>
            </a:r>
            <a:r>
              <a:rPr lang="en-US" altLang="zh-CN" sz="2800" b="1" baseline="30000" smtClean="0">
                <a:ea typeface="宋体" panose="02010600030101010101" pitchFamily="2" charset="-122"/>
              </a:rPr>
              <a:t>-1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•b•</a:t>
            </a:r>
            <a:r>
              <a:rPr lang="en-US" altLang="zh-CN" sz="2800" b="1" smtClean="0">
                <a:ea typeface="宋体" panose="02010600030101010101" pitchFamily="2" charset="-122"/>
              </a:rPr>
              <a:t>u</a:t>
            </a:r>
            <a:r>
              <a:rPr lang="en-US" altLang="zh-CN" sz="2800" b="1" baseline="30000" smtClean="0">
                <a:ea typeface="宋体" panose="02010600030101010101" pitchFamily="2" charset="-122"/>
              </a:rPr>
              <a:t>-1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•c  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(a*b)*c=a*(b*c)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）左壹：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aG, 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有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uG, u•a=u•</a:t>
            </a:r>
            <a:r>
              <a:rPr lang="en-US" altLang="zh-CN" sz="2800" b="1" smtClean="0">
                <a:ea typeface="宋体" panose="02010600030101010101" pitchFamily="2" charset="-122"/>
              </a:rPr>
              <a:t>u</a:t>
            </a:r>
            <a:r>
              <a:rPr lang="en-US" altLang="zh-CN" sz="2800" b="1" baseline="30000" smtClean="0">
                <a:ea typeface="宋体" panose="02010600030101010101" pitchFamily="2" charset="-122"/>
              </a:rPr>
              <a:t>-1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•a=a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5) 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左逆：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aG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，有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(u•a</a:t>
            </a:r>
            <a:r>
              <a:rPr lang="en-US" altLang="zh-CN" sz="28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•u) G,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 (u•a</a:t>
            </a:r>
            <a:r>
              <a:rPr lang="en-US" altLang="zh-CN" sz="28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•u)  •a=(u•a</a:t>
            </a:r>
            <a:r>
              <a:rPr lang="en-US" altLang="zh-CN" sz="28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•u) • </a:t>
            </a:r>
            <a:r>
              <a:rPr lang="en-US" altLang="zh-CN" sz="2800" b="1" smtClean="0">
                <a:ea typeface="宋体" panose="02010600030101010101" pitchFamily="2" charset="-122"/>
              </a:rPr>
              <a:t>u</a:t>
            </a:r>
            <a:r>
              <a:rPr lang="en-US" altLang="zh-CN" sz="2800" b="1" baseline="30000" smtClean="0">
                <a:ea typeface="宋体" panose="02010600030101010101" pitchFamily="2" charset="-122"/>
              </a:rPr>
              <a:t>-1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•a=u</a:t>
            </a:r>
            <a:endParaRPr lang="en-US" altLang="zh-CN" sz="2800" b="1" baseline="3000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800" smtClean="0"/>
          </a:p>
        </p:txBody>
      </p:sp>
      <p:sp>
        <p:nvSpPr>
          <p:cNvPr id="17613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202582-BB0D-4F04-9A99-06AED0DAD59C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113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975" y="620713"/>
            <a:ext cx="8301038" cy="542766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</a:rPr>
              <a:t>9.</a:t>
            </a:r>
            <a:r>
              <a:rPr lang="zh-CN" altLang="en-US" sz="2800" b="1" smtClean="0">
                <a:ea typeface="宋体" panose="02010600030101010101" pitchFamily="2" charset="-122"/>
              </a:rPr>
              <a:t>设</a:t>
            </a:r>
            <a:r>
              <a:rPr lang="en-US" altLang="zh-CN" sz="2800" b="1" smtClean="0">
                <a:ea typeface="宋体" panose="02010600030101010101" pitchFamily="2" charset="-122"/>
              </a:rPr>
              <a:t>G</a:t>
            </a:r>
            <a:r>
              <a:rPr lang="zh-CN" altLang="en-US" sz="2800" b="1" smtClean="0">
                <a:ea typeface="宋体" panose="02010600030101010101" pitchFamily="2" charset="-122"/>
              </a:rPr>
              <a:t>是一个群</a:t>
            </a:r>
            <a:r>
              <a:rPr lang="en-US" altLang="zh-CN" sz="2800" b="1" smtClean="0">
                <a:ea typeface="宋体" panose="02010600030101010101" pitchFamily="2" charset="-122"/>
              </a:rPr>
              <a:t>,</a:t>
            </a:r>
            <a:r>
              <a:rPr lang="zh-CN" altLang="en-US" sz="2800" b="1" smtClean="0">
                <a:ea typeface="宋体" panose="02010600030101010101" pitchFamily="2" charset="-122"/>
              </a:rPr>
              <a:t>对于任意</a:t>
            </a:r>
            <a:r>
              <a:rPr lang="en-US" altLang="zh-CN" sz="2800" b="1" smtClean="0">
                <a:ea typeface="宋体" panose="02010600030101010101" pitchFamily="2" charset="-122"/>
              </a:rPr>
              <a:t>a, b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 G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，都有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=(ab)</a:t>
            </a:r>
            <a:r>
              <a:rPr lang="en-US" altLang="zh-CN" sz="28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endParaRPr lang="en-US" altLang="zh-CN" sz="2800" b="1" baseline="3000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=(ab)</a:t>
            </a:r>
            <a:r>
              <a:rPr lang="en-US" altLang="zh-CN" sz="28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证明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是一个交换群。</a:t>
            </a:r>
            <a:endParaRPr lang="en-US" altLang="zh-CN" sz="2800" b="1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证明：</a:t>
            </a:r>
            <a:endParaRPr lang="en-US" altLang="zh-CN" sz="2800" b="1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     a</a:t>
            </a:r>
            <a:r>
              <a:rPr lang="en-US" altLang="zh-CN" sz="28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=(ab)</a:t>
            </a:r>
            <a:r>
              <a:rPr lang="en-US" altLang="zh-CN" sz="28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8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=ababab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，得 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=baba (1)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     a</a:t>
            </a:r>
            <a:r>
              <a:rPr lang="en-US" altLang="zh-CN" sz="28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=(ab)</a:t>
            </a:r>
            <a:r>
              <a:rPr lang="en-US" altLang="zh-CN" sz="28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=ababababab,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得 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=babababa (2)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由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(1),(2)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得，</a:t>
            </a:r>
            <a:endParaRPr lang="en-US" altLang="zh-CN" sz="2800" b="1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       a</a:t>
            </a:r>
            <a:r>
              <a:rPr lang="en-US" altLang="zh-CN" sz="28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=a</a:t>
            </a:r>
            <a:r>
              <a:rPr lang="en-US" altLang="zh-CN" sz="28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   , a</a:t>
            </a:r>
            <a:r>
              <a:rPr lang="en-US" altLang="zh-CN" sz="28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=b</a:t>
            </a:r>
            <a:r>
              <a:rPr lang="en-US" altLang="zh-CN" sz="28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(3)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由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(1),(3)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得</a:t>
            </a:r>
            <a:endParaRPr lang="en-US" altLang="zh-CN" sz="2800" b="1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      baba=b</a:t>
            </a:r>
            <a:r>
              <a:rPr lang="en-US" altLang="zh-CN" sz="28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ab=ba , 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由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的任意性，得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是交 换群。</a:t>
            </a:r>
            <a:endParaRPr lang="en-US" altLang="zh-CN" sz="2800" b="1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800" smtClean="0"/>
          </a:p>
        </p:txBody>
      </p:sp>
      <p:sp>
        <p:nvSpPr>
          <p:cNvPr id="17715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756972-CDD9-40F6-B288-8928F7552016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114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975" y="765175"/>
            <a:ext cx="8301038" cy="5283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000" b="1" smtClean="0">
                <a:ea typeface="宋体" panose="02010600030101010101" pitchFamily="2" charset="-122"/>
              </a:rPr>
              <a:t>10.</a:t>
            </a:r>
            <a:r>
              <a:rPr lang="zh-CN" altLang="en-US" sz="3000" b="1" smtClean="0">
                <a:ea typeface="宋体" panose="02010600030101010101" pitchFamily="2" charset="-122"/>
              </a:rPr>
              <a:t>设</a:t>
            </a:r>
            <a:r>
              <a:rPr lang="en-US" altLang="zh-CN" sz="3000" b="1" smtClean="0">
                <a:ea typeface="宋体" panose="02010600030101010101" pitchFamily="2" charset="-122"/>
              </a:rPr>
              <a:t>G</a:t>
            </a:r>
            <a:r>
              <a:rPr lang="zh-CN" altLang="en-US" sz="3000" b="1" smtClean="0">
                <a:ea typeface="宋体" panose="02010600030101010101" pitchFamily="2" charset="-122"/>
              </a:rPr>
              <a:t>是一个非交换群</a:t>
            </a:r>
            <a:r>
              <a:rPr lang="en-US" altLang="zh-CN" sz="3000" b="1" smtClean="0">
                <a:ea typeface="宋体" panose="02010600030101010101" pitchFamily="2" charset="-122"/>
              </a:rPr>
              <a:t>,</a:t>
            </a:r>
            <a:r>
              <a:rPr lang="zh-CN" altLang="en-US" sz="3000" b="1" smtClean="0">
                <a:ea typeface="宋体" panose="02010600030101010101" pitchFamily="2" charset="-122"/>
              </a:rPr>
              <a:t>则</a:t>
            </a:r>
            <a:r>
              <a:rPr lang="en-US" altLang="zh-CN" sz="3000" b="1" smtClean="0">
                <a:ea typeface="宋体" panose="02010600030101010101" pitchFamily="2" charset="-122"/>
              </a:rPr>
              <a:t>G</a:t>
            </a:r>
            <a:r>
              <a:rPr lang="zh-CN" altLang="en-US" sz="3000" b="1" smtClean="0">
                <a:ea typeface="宋体" panose="02010600030101010101" pitchFamily="2" charset="-122"/>
              </a:rPr>
              <a:t>中存在</a:t>
            </a:r>
            <a:r>
              <a:rPr lang="en-US" altLang="zh-CN" sz="3000" b="1" smtClean="0">
                <a:ea typeface="宋体" panose="02010600030101010101" pitchFamily="2" charset="-122"/>
              </a:rPr>
              <a:t>a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b 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，使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ab=ba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且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都不是单位元。</a:t>
            </a:r>
            <a:endParaRPr lang="en-US" altLang="zh-CN" sz="3000" b="1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3000" b="1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证明：先证存在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a G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，使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aa</a:t>
            </a:r>
            <a:r>
              <a:rPr lang="en-US" altLang="zh-CN" sz="30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 . 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反证法，假设 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xG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，都有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x=x</a:t>
            </a:r>
            <a:r>
              <a:rPr lang="en-US" altLang="zh-CN" sz="30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，则 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x,yG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xy=(xy) </a:t>
            </a:r>
            <a:r>
              <a:rPr lang="en-US" altLang="zh-CN" sz="30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=y</a:t>
            </a:r>
            <a:r>
              <a:rPr lang="en-US" altLang="zh-CN" sz="30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0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=yx , 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与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是非交换群矛盾。</a:t>
            </a:r>
            <a:endParaRPr lang="en-US" altLang="zh-CN" sz="3000" b="1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          设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aG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a a</a:t>
            </a:r>
            <a:r>
              <a:rPr lang="en-US" altLang="zh-CN" sz="30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令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b=a</a:t>
            </a:r>
            <a:r>
              <a:rPr lang="en-US" altLang="zh-CN" sz="30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-1 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，则有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ab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ae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be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且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ab=ba.</a:t>
            </a:r>
            <a:endParaRPr lang="zh-CN" altLang="en-US" sz="3000" b="1" smtClean="0">
              <a:ea typeface="宋体" panose="02010600030101010101" pitchFamily="2" charset="-122"/>
            </a:endParaRPr>
          </a:p>
        </p:txBody>
      </p:sp>
      <p:sp>
        <p:nvSpPr>
          <p:cNvPr id="17817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23A320-896E-40CB-8F46-0E2B2188B2D0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115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339850"/>
            <a:ext cx="8858250" cy="53562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000" b="1" smtClean="0">
                <a:ea typeface="宋体" panose="02010600030101010101" pitchFamily="2" charset="-122"/>
              </a:rPr>
              <a:t>5</a:t>
            </a:r>
            <a:r>
              <a:rPr lang="zh-CN" altLang="en-US" sz="3000" b="1" smtClean="0">
                <a:ea typeface="宋体" panose="02010600030101010101" pitchFamily="2" charset="-122"/>
              </a:rPr>
              <a:t>、设</a:t>
            </a:r>
            <a:r>
              <a:rPr lang="en-US" altLang="zh-CN" sz="3000" b="1" smtClean="0">
                <a:ea typeface="宋体" panose="02010600030101010101" pitchFamily="2" charset="-122"/>
              </a:rPr>
              <a:t>(A,*)</a:t>
            </a:r>
            <a:r>
              <a:rPr lang="zh-CN" altLang="en-US" sz="3000" b="1" smtClean="0">
                <a:ea typeface="宋体" panose="02010600030101010101" pitchFamily="2" charset="-122"/>
              </a:rPr>
              <a:t>是一个群，对每一个元素</a:t>
            </a:r>
            <a:r>
              <a:rPr lang="en-US" altLang="zh-CN" sz="3000" b="1" smtClean="0">
                <a:ea typeface="宋体" panose="02010600030101010101" pitchFamily="2" charset="-122"/>
              </a:rPr>
              <a:t>a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A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，做映射   </a:t>
            </a:r>
            <a:r>
              <a:rPr lang="en-US" altLang="zh-CN" sz="3000" b="1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(x)=a*x ,xA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。设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G={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3000" b="1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sz="3000" b="1" smtClean="0">
                <a:ea typeface="宋体" panose="02010600030101010101" pitchFamily="2" charset="-122"/>
              </a:rPr>
              <a:t>a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A},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证明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关于映射的乘法构成一个群。</a:t>
            </a:r>
            <a:endParaRPr lang="en-US" altLang="zh-CN" sz="3000" b="1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000" b="1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证明：</a:t>
            </a:r>
            <a:endParaRPr lang="en-US" altLang="zh-CN" sz="3000" b="1" smtClean="0">
              <a:solidFill>
                <a:srgbClr val="0000FF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1)G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非空，至少</a:t>
            </a:r>
            <a:r>
              <a:rPr lang="en-US" altLang="zh-CN" sz="3000" b="1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(x)=e*x=xG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(e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是群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的单位元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2)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任取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3000" b="1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3000" b="1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G,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3000" b="1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a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3000" b="1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(x)=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3000" b="1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(b*x)=(a*b)*x=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3000" b="1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a*b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(x)</a:t>
            </a:r>
            <a:r>
              <a:rPr lang="en-US" altLang="zh-CN" sz="2600" b="1" smtClean="0"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3)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映射乘法满足结合律</a:t>
            </a:r>
            <a:endParaRPr lang="en-US" altLang="zh-CN" sz="3000" b="1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4)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存在</a:t>
            </a:r>
            <a:r>
              <a:rPr lang="en-US" altLang="zh-CN" sz="3000" b="1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G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，对于任意</a:t>
            </a:r>
            <a:r>
              <a:rPr lang="en-US" altLang="zh-CN" sz="3000" b="1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G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，</a:t>
            </a:r>
            <a:r>
              <a:rPr lang="en-US" altLang="zh-CN" sz="3000" b="1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e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3000" b="1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3000" b="1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e*a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3000" b="1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5)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对任意</a:t>
            </a:r>
            <a:r>
              <a:rPr lang="en-US" altLang="zh-CN" sz="3000" b="1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G,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存在</a:t>
            </a:r>
            <a:r>
              <a:rPr lang="en-US" altLang="zh-CN" sz="3000" b="1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G, 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满足</a:t>
            </a:r>
            <a:r>
              <a:rPr lang="en-US" altLang="zh-CN" sz="3000" b="1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3000" b="1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3000" b="1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zh-CN" altLang="en-US" sz="3000" b="1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sz="3000" b="1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3000" b="1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endParaRPr lang="zh-CN" altLang="en-US" sz="3000" b="1" baseline="-25000" smtClean="0">
              <a:ea typeface="宋体" panose="02010600030101010101" pitchFamily="2" charset="-122"/>
            </a:endParaRPr>
          </a:p>
        </p:txBody>
      </p:sp>
      <p:sp>
        <p:nvSpPr>
          <p:cNvPr id="17920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D23D98-8FA2-4532-B883-E9CF742B367B}" type="slidenum">
              <a:rPr lang="en-US" altLang="ko-KR" sz="1400" smtClean="0">
                <a:solidFill>
                  <a:srgbClr val="000000"/>
                </a:solidFill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116</a:t>
            </a:fld>
            <a:endParaRPr lang="en-US" altLang="ko-KR" sz="1400" smtClean="0">
              <a:solidFill>
                <a:srgbClr val="000000"/>
              </a:solidFill>
              <a:latin typeface="-윤명조140" panose="020B0604020202020204" charset="-127"/>
              <a:ea typeface="-윤명조140" panose="020B0604020202020204" charset="-127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8313" y="62071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练习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95536" y="620688"/>
            <a:ext cx="8640960" cy="5283671"/>
          </a:xfrm>
          <a:blipFill rotWithShape="0">
            <a:blip r:embed="rId2"/>
            <a:stretch>
              <a:fillRect l="-1482" t="-1615" r="-1341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8022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7E79F2-1F69-4086-AA63-F31FC7410A16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117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776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76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776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776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776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776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776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776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内容占位符 2"/>
          <p:cNvSpPr>
            <a:spLocks noGrp="1"/>
          </p:cNvSpPr>
          <p:nvPr>
            <p:ph idx="1"/>
          </p:nvPr>
        </p:nvSpPr>
        <p:spPr>
          <a:xfrm>
            <a:off x="561975" y="692150"/>
            <a:ext cx="8301038" cy="554513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ea typeface="宋体" panose="02010600030101010101" pitchFamily="2" charset="-122"/>
              </a:rPr>
              <a:t>12</a:t>
            </a:r>
            <a:r>
              <a:rPr lang="zh-CN" altLang="en-US" sz="3000" b="1" dirty="0" smtClean="0">
                <a:ea typeface="宋体" panose="02010600030101010101" pitchFamily="2" charset="-122"/>
              </a:rPr>
              <a:t>、</a:t>
            </a:r>
            <a:r>
              <a:rPr lang="zh-CN" altLang="en-US" sz="3200" b="1" dirty="0" smtClean="0">
                <a:ea typeface="宋体" panose="02010600030101010101" pitchFamily="2" charset="-122"/>
              </a:rPr>
              <a:t>证明：在偶数元的有限群</a:t>
            </a:r>
            <a:r>
              <a:rPr lang="en-US" altLang="zh-CN" sz="3200" b="1" dirty="0" smtClean="0">
                <a:ea typeface="宋体" panose="02010600030101010101" pitchFamily="2" charset="-122"/>
              </a:rPr>
              <a:t>G</a:t>
            </a:r>
            <a:r>
              <a:rPr lang="zh-CN" altLang="en-US" sz="3200" b="1" dirty="0" smtClean="0">
                <a:ea typeface="宋体" panose="02010600030101010101" pitchFamily="2" charset="-122"/>
              </a:rPr>
              <a:t>中必存在元素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a≠e</a:t>
            </a:r>
            <a:r>
              <a:rPr lang="en-US" altLang="zh-CN" sz="3200" b="1" dirty="0" smtClean="0">
                <a:ea typeface="宋体" panose="02010600030101010101" pitchFamily="2" charset="-122"/>
              </a:rPr>
              <a:t> </a:t>
            </a:r>
            <a:r>
              <a:rPr lang="zh-CN" altLang="en-US" sz="3200" b="1" dirty="0" smtClean="0">
                <a:ea typeface="宋体" panose="02010600030101010101" pitchFamily="2" charset="-122"/>
              </a:rPr>
              <a:t>使得</a:t>
            </a:r>
            <a:r>
              <a:rPr lang="en-US" altLang="zh-CN" sz="3200" b="1" dirty="0" smtClean="0">
                <a:ea typeface="宋体" panose="02010600030101010101" pitchFamily="2" charset="-122"/>
              </a:rPr>
              <a:t>a</a:t>
            </a:r>
            <a:r>
              <a:rPr lang="en-US" altLang="zh-CN" sz="3200" b="1" baseline="30000" dirty="0" smtClean="0">
                <a:ea typeface="宋体" panose="02010600030101010101" pitchFamily="2" charset="-122"/>
              </a:rPr>
              <a:t>2</a:t>
            </a:r>
            <a:r>
              <a:rPr lang="en-US" altLang="zh-CN" sz="3200" b="1" dirty="0" smtClean="0">
                <a:ea typeface="宋体" panose="02010600030101010101" pitchFamily="2" charset="-122"/>
              </a:rPr>
              <a:t>=e</a:t>
            </a:r>
            <a:r>
              <a:rPr lang="zh-CN" altLang="en-US" sz="3200" b="1" dirty="0" smtClean="0">
                <a:ea typeface="宋体" panose="02010600030101010101" pitchFamily="2" charset="-122"/>
              </a:rPr>
              <a:t>，</a:t>
            </a:r>
            <a:r>
              <a:rPr lang="en-US" altLang="zh-CN" sz="3200" b="1" dirty="0" smtClean="0">
                <a:ea typeface="宋体" panose="02010600030101010101" pitchFamily="2" charset="-122"/>
              </a:rPr>
              <a:t>(</a:t>
            </a:r>
            <a:r>
              <a:rPr lang="zh-CN" altLang="en-US" sz="3200" b="1" dirty="0" smtClean="0">
                <a:ea typeface="宋体" panose="02010600030101010101" pitchFamily="2" charset="-122"/>
              </a:rPr>
              <a:t>其中</a:t>
            </a:r>
            <a:r>
              <a:rPr lang="en-US" altLang="zh-CN" sz="3200" b="1" dirty="0" smtClean="0">
                <a:ea typeface="宋体" panose="02010600030101010101" pitchFamily="2" charset="-122"/>
              </a:rPr>
              <a:t>e</a:t>
            </a:r>
            <a:r>
              <a:rPr lang="zh-CN" altLang="en-US" sz="3200" b="1" dirty="0" smtClean="0">
                <a:ea typeface="宋体" panose="02010600030101010101" pitchFamily="2" charset="-122"/>
              </a:rPr>
              <a:t>为单位元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证明</a:t>
            </a:r>
            <a:r>
              <a:rPr lang="zh-CN" altLang="en-US" sz="3200" b="1" dirty="0" smtClean="0">
                <a:ea typeface="宋体" panose="02010600030101010101" pitchFamily="2" charset="-122"/>
              </a:rPr>
              <a:t>：</a:t>
            </a:r>
            <a:endParaRPr lang="en-US" altLang="zh-CN" sz="3200" b="1" dirty="0" smtClean="0"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</a:rPr>
              <a:t>只需证明</a:t>
            </a:r>
            <a:r>
              <a:rPr lang="en-US" altLang="zh-CN" sz="3200" b="1" dirty="0" smtClean="0">
                <a:ea typeface="宋体" panose="02010600030101010101" pitchFamily="2" charset="-122"/>
              </a:rPr>
              <a:t>G</a:t>
            </a:r>
            <a:r>
              <a:rPr lang="zh-CN" altLang="en-US" sz="3200" b="1" dirty="0" smtClean="0">
                <a:ea typeface="宋体" panose="02010600030101010101" pitchFamily="2" charset="-122"/>
              </a:rPr>
              <a:t>中必存在元素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a≠e</a:t>
            </a:r>
            <a:r>
              <a:rPr lang="en-US" altLang="zh-CN" sz="3200" b="1" dirty="0" smtClean="0">
                <a:ea typeface="宋体" panose="02010600030101010101" pitchFamily="2" charset="-122"/>
              </a:rPr>
              <a:t> </a:t>
            </a:r>
            <a:r>
              <a:rPr lang="zh-CN" altLang="en-US" sz="3200" b="1" dirty="0" smtClean="0">
                <a:ea typeface="宋体" panose="02010600030101010101" pitchFamily="2" charset="-122"/>
              </a:rPr>
              <a:t>，使得</a:t>
            </a:r>
            <a:r>
              <a:rPr lang="en-US" altLang="zh-CN" sz="3200" b="1" dirty="0" smtClean="0">
                <a:ea typeface="宋体" panose="02010600030101010101" pitchFamily="2" charset="-122"/>
              </a:rPr>
              <a:t>a=a</a:t>
            </a:r>
            <a:r>
              <a:rPr lang="en-US" altLang="zh-CN" sz="3200" b="1" baseline="30000" dirty="0" smtClean="0">
                <a:ea typeface="宋体" panose="02010600030101010101" pitchFamily="2" charset="-122"/>
              </a:rPr>
              <a:t>-1</a:t>
            </a:r>
          </a:p>
          <a:p>
            <a:pPr marL="85725" indent="-85725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</a:rPr>
              <a:t>反证法</a:t>
            </a:r>
            <a:r>
              <a:rPr lang="en-US" altLang="zh-CN" sz="3200" b="1" dirty="0" smtClean="0">
                <a:ea typeface="宋体" panose="02010600030101010101" pitchFamily="2" charset="-122"/>
              </a:rPr>
              <a:t>:</a:t>
            </a:r>
            <a:r>
              <a:rPr lang="zh-CN" altLang="en-US" sz="3200" b="1" dirty="0" smtClean="0">
                <a:ea typeface="宋体" panose="02010600030101010101" pitchFamily="2" charset="-122"/>
              </a:rPr>
              <a:t>假设对</a:t>
            </a:r>
            <a:r>
              <a:rPr lang="en-US" altLang="zh-CN" sz="3200" b="1" dirty="0" smtClean="0">
                <a:ea typeface="宋体" panose="02010600030101010101" pitchFamily="2" charset="-122"/>
              </a:rPr>
              <a:t>G</a:t>
            </a:r>
            <a:r>
              <a:rPr lang="zh-CN" altLang="en-US" sz="3200" b="1" dirty="0" smtClean="0">
                <a:ea typeface="宋体" panose="02010600030101010101" pitchFamily="2" charset="-122"/>
              </a:rPr>
              <a:t>中所有的元素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a≠e</a:t>
            </a:r>
            <a:r>
              <a:rPr lang="zh-CN" altLang="en-US" sz="3200" b="1" dirty="0" smtClean="0">
                <a:ea typeface="宋体" panose="02010600030101010101" pitchFamily="2" charset="-122"/>
              </a:rPr>
              <a:t>，都有</a:t>
            </a:r>
            <a:r>
              <a:rPr lang="en-US" altLang="zh-CN" sz="3200" b="1" dirty="0" smtClean="0">
                <a:ea typeface="宋体" panose="02010600030101010101" pitchFamily="2" charset="-122"/>
              </a:rPr>
              <a:t>a≠a</a:t>
            </a:r>
            <a:r>
              <a:rPr lang="en-US" altLang="zh-CN" sz="3200" b="1" baseline="30000" dirty="0" smtClean="0">
                <a:ea typeface="宋体" panose="02010600030101010101" pitchFamily="2" charset="-122"/>
              </a:rPr>
              <a:t>-1 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由群中任意元素的逆唯一，知，</a:t>
            </a:r>
            <a:r>
              <a:rPr lang="en-US" altLang="zh-CN" sz="3200" b="1" dirty="0" smtClean="0">
                <a:ea typeface="宋体" panose="02010600030101010101" pitchFamily="2" charset="-122"/>
              </a:rPr>
              <a:t>a</a:t>
            </a:r>
            <a:r>
              <a:rPr lang="zh-CN" altLang="en-US" sz="3200" b="1" dirty="0" smtClean="0">
                <a:ea typeface="宋体" panose="02010600030101010101" pitchFamily="2" charset="-122"/>
              </a:rPr>
              <a:t>与</a:t>
            </a:r>
            <a:r>
              <a:rPr lang="en-US" altLang="zh-CN" sz="3200" b="1" dirty="0" smtClean="0">
                <a:ea typeface="宋体" panose="02010600030101010101" pitchFamily="2" charset="-122"/>
              </a:rPr>
              <a:t>a</a:t>
            </a:r>
            <a:r>
              <a:rPr lang="en-US" altLang="zh-CN" sz="3200" b="1" baseline="30000" dirty="0" smtClean="0">
                <a:ea typeface="宋体" panose="02010600030101010101" pitchFamily="2" charset="-122"/>
              </a:rPr>
              <a:t>-1</a:t>
            </a:r>
            <a:r>
              <a:rPr lang="zh-CN" altLang="en-US" sz="3200" b="1" dirty="0" smtClean="0">
                <a:ea typeface="宋体" panose="02010600030101010101" pitchFamily="2" charset="-122"/>
              </a:rPr>
              <a:t>必在群中成对出现，其总的个数为偶数。而</a:t>
            </a:r>
            <a:r>
              <a:rPr lang="en-US" altLang="zh-CN" sz="3200" b="1" dirty="0" smtClean="0">
                <a:ea typeface="宋体" panose="02010600030101010101" pitchFamily="2" charset="-122"/>
              </a:rPr>
              <a:t>e=e</a:t>
            </a:r>
            <a:r>
              <a:rPr lang="en-US" altLang="zh-CN" sz="3200" b="1" baseline="30000" dirty="0" smtClean="0">
                <a:ea typeface="宋体" panose="02010600030101010101" pitchFamily="2" charset="-122"/>
              </a:rPr>
              <a:t>-1</a:t>
            </a:r>
            <a:r>
              <a:rPr lang="zh-CN" altLang="en-US" sz="3200" b="1" dirty="0" smtClean="0">
                <a:ea typeface="宋体" panose="02010600030101010101" pitchFamily="2" charset="-122"/>
              </a:rPr>
              <a:t>，因此加上</a:t>
            </a:r>
            <a:r>
              <a:rPr lang="en-US" altLang="zh-CN" sz="3200" b="1" dirty="0" smtClean="0">
                <a:ea typeface="宋体" panose="02010600030101010101" pitchFamily="2" charset="-122"/>
              </a:rPr>
              <a:t>e</a:t>
            </a:r>
            <a:r>
              <a:rPr lang="zh-CN" altLang="en-US" sz="3200" b="1" dirty="0" smtClean="0">
                <a:ea typeface="宋体" panose="02010600030101010101" pitchFamily="2" charset="-122"/>
              </a:rPr>
              <a:t>，群</a:t>
            </a:r>
            <a:r>
              <a:rPr lang="en-US" altLang="zh-CN" sz="3200" b="1" dirty="0" smtClean="0">
                <a:ea typeface="宋体" panose="02010600030101010101" pitchFamily="2" charset="-122"/>
              </a:rPr>
              <a:t>G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的元数为奇数，与偶数元群的前提矛盾。</a:t>
            </a:r>
            <a:endParaRPr lang="en-US" altLang="zh-CN" sz="3200" b="1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"/>
          <p:cNvSpPr>
            <a:spLocks noGrp="1"/>
          </p:cNvSpPr>
          <p:nvPr>
            <p:ph idx="4294967295"/>
          </p:nvPr>
        </p:nvSpPr>
        <p:spPr bwMode="auto">
          <a:xfrm>
            <a:off x="479425" y="1341438"/>
            <a:ext cx="8394700" cy="457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000" dirty="0" smtClean="0">
                <a:ea typeface="宋体" panose="02010600030101010101" pitchFamily="2" charset="-122"/>
              </a:rPr>
              <a:t>设</a:t>
            </a:r>
            <a:r>
              <a:rPr lang="en-US" altLang="zh-CN" sz="3000" dirty="0" smtClean="0">
                <a:ea typeface="宋体" panose="02010600030101010101" pitchFamily="2" charset="-122"/>
              </a:rPr>
              <a:t>S</a:t>
            </a:r>
            <a:r>
              <a:rPr lang="zh-CN" altLang="en-US" sz="3000" dirty="0" smtClean="0">
                <a:ea typeface="宋体" panose="02010600030101010101" pitchFamily="2" charset="-122"/>
              </a:rPr>
              <a:t>是一个</a:t>
            </a:r>
            <a:r>
              <a:rPr lang="zh-CN" altLang="en-US" sz="3000" dirty="0" smtClean="0">
                <a:solidFill>
                  <a:srgbClr val="FF0000"/>
                </a:solidFill>
                <a:ea typeface="宋体" panose="02010600030101010101" pitchFamily="2" charset="-122"/>
              </a:rPr>
              <a:t>非空集合</a:t>
            </a:r>
            <a:r>
              <a:rPr lang="zh-CN" altLang="en-US" sz="3000" dirty="0" smtClean="0">
                <a:ea typeface="宋体" panose="02010600030101010101" pitchFamily="2" charset="-122"/>
              </a:rPr>
              <a:t>，</a:t>
            </a:r>
            <a:r>
              <a:rPr lang="en-US" altLang="zh-CN" sz="3000" dirty="0" smtClean="0">
                <a:ea typeface="宋体" panose="02010600030101010101" pitchFamily="2" charset="-122"/>
              </a:rPr>
              <a:t>ρ(S)</a:t>
            </a:r>
            <a:r>
              <a:rPr lang="zh-CN" altLang="en-US" sz="3000" dirty="0" smtClean="0">
                <a:ea typeface="宋体" panose="02010600030101010101" pitchFamily="2" charset="-122"/>
              </a:rPr>
              <a:t>是</a:t>
            </a:r>
            <a:r>
              <a:rPr lang="en-US" altLang="zh-CN" sz="3000" dirty="0" smtClean="0">
                <a:ea typeface="宋体" panose="02010600030101010101" pitchFamily="2" charset="-122"/>
              </a:rPr>
              <a:t>S</a:t>
            </a:r>
            <a:r>
              <a:rPr lang="zh-CN" altLang="en-US" sz="3000" dirty="0" smtClean="0">
                <a:ea typeface="宋体" panose="02010600030101010101" pitchFamily="2" charset="-122"/>
              </a:rPr>
              <a:t>的幂集，∩和</a:t>
            </a:r>
            <a:r>
              <a:rPr lang="zh-CN" altLang="en-US" sz="3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zh-CN" altLang="en-US" sz="3000" dirty="0" smtClean="0">
                <a:ea typeface="宋体" panose="02010600030101010101" pitchFamily="2" charset="-122"/>
              </a:rPr>
              <a:t>是</a:t>
            </a:r>
            <a:r>
              <a:rPr lang="en-US" altLang="zh-CN" sz="3000" dirty="0" smtClean="0">
                <a:ea typeface="宋体" panose="02010600030101010101" pitchFamily="2" charset="-122"/>
              </a:rPr>
              <a:t>ρ(S)</a:t>
            </a:r>
            <a:r>
              <a:rPr lang="zh-CN" altLang="en-US" sz="3000" dirty="0" smtClean="0">
                <a:ea typeface="宋体" panose="02010600030101010101" pitchFamily="2" charset="-122"/>
              </a:rPr>
              <a:t>上的交运算和并运算，则</a:t>
            </a:r>
            <a:endParaRPr lang="en-US" altLang="zh-CN" sz="3000" dirty="0" smtClean="0">
              <a:ea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000" dirty="0">
                <a:solidFill>
                  <a:srgbClr val="0000FF"/>
                </a:solidFill>
                <a:ea typeface="宋体" panose="02010600030101010101" pitchFamily="2" charset="-122"/>
              </a:rPr>
              <a:t>半群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</a:rPr>
              <a:t>(ρ(S)</a:t>
            </a:r>
            <a:r>
              <a:rPr lang="zh-CN" altLang="en-US" sz="3000" dirty="0">
                <a:solidFill>
                  <a:srgbClr val="0000FF"/>
                </a:solidFill>
                <a:ea typeface="宋体" panose="02010600030101010101" pitchFamily="2" charset="-122"/>
              </a:rPr>
              <a:t>，∩</a:t>
            </a:r>
            <a:r>
              <a:rPr lang="en-US" altLang="zh-CN" sz="3000" dirty="0" smtClean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zh-CN" altLang="en-US" sz="3000" dirty="0" smtClean="0">
                <a:solidFill>
                  <a:srgbClr val="0000FF"/>
                </a:solidFill>
                <a:ea typeface="宋体" panose="02010600030101010101" pitchFamily="2" charset="-122"/>
              </a:rPr>
              <a:t>是否为群？</a:t>
            </a:r>
            <a:endParaRPr lang="zh-CN" altLang="en-US" sz="3000" dirty="0" smtClean="0">
              <a:ea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ea typeface="宋体" panose="02010600030101010101" pitchFamily="2" charset="-122"/>
              </a:rPr>
              <a:t>       半群</a:t>
            </a:r>
            <a:r>
              <a:rPr lang="en-US" altLang="zh-CN" sz="3000" dirty="0" smtClean="0">
                <a:ea typeface="宋体" panose="02010600030101010101" pitchFamily="2" charset="-122"/>
              </a:rPr>
              <a:t>(ρ(S)</a:t>
            </a:r>
            <a:r>
              <a:rPr lang="zh-CN" altLang="en-US" sz="3000" dirty="0" smtClean="0">
                <a:ea typeface="宋体" panose="02010600030101010101" pitchFamily="2" charset="-122"/>
              </a:rPr>
              <a:t>，∩</a:t>
            </a:r>
            <a:r>
              <a:rPr lang="en-US" altLang="zh-CN" sz="3000" dirty="0" smtClean="0">
                <a:ea typeface="宋体" panose="02010600030101010101" pitchFamily="2" charset="-122"/>
              </a:rPr>
              <a:t>)</a:t>
            </a:r>
            <a:r>
              <a:rPr lang="zh-CN" altLang="en-US" sz="3000" dirty="0" smtClean="0">
                <a:ea typeface="宋体" panose="02010600030101010101" pitchFamily="2" charset="-122"/>
              </a:rPr>
              <a:t>不是群，</a:t>
            </a:r>
            <a:endParaRPr lang="en-US" altLang="zh-CN" sz="3000" dirty="0" smtClean="0">
              <a:ea typeface="宋体" panose="02010600030101010101" pitchFamily="2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ea typeface="宋体" panose="02010600030101010101" pitchFamily="2" charset="-122"/>
              </a:rPr>
              <a:t>单位元</a:t>
            </a:r>
            <a:r>
              <a:rPr lang="en-US" altLang="zh-CN" sz="3000" dirty="0" smtClean="0">
                <a:ea typeface="宋体" panose="02010600030101010101" pitchFamily="2" charset="-122"/>
              </a:rPr>
              <a:t>S</a:t>
            </a:r>
            <a:r>
              <a:rPr lang="zh-CN" altLang="en-US" sz="3000" dirty="0" smtClean="0">
                <a:ea typeface="宋体" panose="02010600030101010101" pitchFamily="2" charset="-122"/>
              </a:rPr>
              <a:t>，除了</a:t>
            </a:r>
            <a:r>
              <a:rPr lang="en-US" altLang="zh-CN" sz="3000" dirty="0" smtClean="0">
                <a:ea typeface="宋体" panose="02010600030101010101" pitchFamily="2" charset="-122"/>
              </a:rPr>
              <a:t>S</a:t>
            </a:r>
            <a:r>
              <a:rPr lang="zh-CN" altLang="en-US" sz="3000" dirty="0" smtClean="0">
                <a:ea typeface="宋体" panose="02010600030101010101" pitchFamily="2" charset="-122"/>
              </a:rPr>
              <a:t>，其它元素都不存在逆元素</a:t>
            </a:r>
            <a:endParaRPr lang="en-US" altLang="zh-CN" sz="3000" dirty="0" smtClean="0"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000" dirty="0" smtClean="0">
                <a:solidFill>
                  <a:srgbClr val="0000FF"/>
                </a:solidFill>
                <a:ea typeface="宋体" panose="02010600030101010101" pitchFamily="2" charset="-122"/>
              </a:rPr>
              <a:t>半群</a:t>
            </a:r>
            <a:r>
              <a:rPr lang="en-US" altLang="zh-CN" sz="3000" dirty="0" smtClean="0">
                <a:solidFill>
                  <a:srgbClr val="0000FF"/>
                </a:solidFill>
                <a:ea typeface="宋体" panose="02010600030101010101" pitchFamily="2" charset="-122"/>
              </a:rPr>
              <a:t>(ρ(S)</a:t>
            </a:r>
            <a:r>
              <a:rPr lang="zh-CN" altLang="en-US" sz="3000" dirty="0" smtClean="0">
                <a:solidFill>
                  <a:srgbClr val="0000FF"/>
                </a:solidFill>
                <a:ea typeface="宋体" panose="02010600030101010101" pitchFamily="2" charset="-122"/>
              </a:rPr>
              <a:t>，∪</a:t>
            </a:r>
            <a:r>
              <a:rPr lang="en-US" altLang="zh-CN" sz="3000" dirty="0" smtClean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zh-CN" altLang="en-US" sz="3000" dirty="0" smtClean="0">
                <a:solidFill>
                  <a:srgbClr val="0000FF"/>
                </a:solidFill>
                <a:ea typeface="宋体" panose="02010600030101010101" pitchFamily="2" charset="-122"/>
              </a:rPr>
              <a:t>是否为群？</a:t>
            </a:r>
            <a:endParaRPr lang="zh-CN" altLang="en-US" sz="30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ea typeface="宋体" panose="02010600030101010101" pitchFamily="2" charset="-122"/>
              </a:rPr>
              <a:t>       半群</a:t>
            </a:r>
            <a:r>
              <a:rPr lang="en-US" altLang="zh-CN" sz="3000" dirty="0" smtClean="0">
                <a:ea typeface="宋体" panose="02010600030101010101" pitchFamily="2" charset="-122"/>
              </a:rPr>
              <a:t>(ρ(S)</a:t>
            </a:r>
            <a:r>
              <a:rPr lang="zh-CN" altLang="en-US" sz="3000" dirty="0" smtClean="0">
                <a:ea typeface="宋体" panose="02010600030101010101" pitchFamily="2" charset="-122"/>
              </a:rPr>
              <a:t>，∪</a:t>
            </a:r>
            <a:r>
              <a:rPr lang="en-US" altLang="zh-CN" sz="3000" dirty="0" smtClean="0">
                <a:ea typeface="宋体" panose="02010600030101010101" pitchFamily="2" charset="-122"/>
              </a:rPr>
              <a:t>)</a:t>
            </a:r>
            <a:r>
              <a:rPr lang="zh-CN" altLang="en-US" sz="3000" dirty="0" smtClean="0">
                <a:ea typeface="宋体" panose="02010600030101010101" pitchFamily="2" charset="-122"/>
              </a:rPr>
              <a:t>也不是群，</a:t>
            </a:r>
            <a:endParaRPr lang="en-US" altLang="zh-CN" sz="3000" dirty="0" smtClean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ea typeface="宋体" panose="02010600030101010101" pitchFamily="2" charset="-122"/>
              </a:rPr>
              <a:t>单位元 </a:t>
            </a:r>
            <a:r>
              <a:rPr lang="zh-CN" altLang="en-US" sz="3000" dirty="0" smtClean="0"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3000" dirty="0" smtClean="0">
                <a:ea typeface="宋体" panose="02010600030101010101" pitchFamily="2" charset="-122"/>
              </a:rPr>
              <a:t> ，除了</a:t>
            </a:r>
            <a:r>
              <a:rPr lang="zh-CN" altLang="en-US" sz="3000" dirty="0" smtClean="0"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3000" dirty="0" smtClean="0">
                <a:ea typeface="宋体" panose="02010600030101010101" pitchFamily="2" charset="-122"/>
              </a:rPr>
              <a:t> ，其它元素都不存在逆元素。 </a:t>
            </a:r>
          </a:p>
          <a:p>
            <a:pPr marL="0" indent="0" eaLnBrk="1" hangingPunct="1">
              <a:lnSpc>
                <a:spcPct val="125000"/>
              </a:lnSpc>
              <a:defRPr/>
            </a:pPr>
            <a:endParaRPr lang="zh-CN" altLang="en-US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571500"/>
            <a:ext cx="7772400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굴림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6.2.2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群 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—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群的例</a:t>
            </a:r>
            <a:endParaRPr lang="zh-CN" altLang="zh-CN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DDE925AE-7DAB-4675-A685-C9999D79B2AC}" type="slidenum">
              <a:rPr lang="zh-CN" altLang="en-US" sz="1800" smtClean="0">
                <a:solidFill>
                  <a:srgbClr val="000000"/>
                </a:solidFill>
              </a:rPr>
              <a:pPr/>
              <a:t>12</a:t>
            </a:fld>
            <a:endParaRPr lang="zh-CN" alt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 bwMode="auto">
          <a:xfrm>
            <a:off x="561975" y="1476375"/>
            <a:ext cx="830103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ea typeface="宋体" panose="02010600030101010101" pitchFamily="2" charset="-122"/>
              </a:rPr>
              <a:t>设</a:t>
            </a:r>
            <a:r>
              <a:rPr lang="en-US" altLang="zh-CN" sz="3200" dirty="0" smtClean="0">
                <a:ea typeface="宋体" panose="02010600030101010101" pitchFamily="2" charset="-122"/>
              </a:rPr>
              <a:t>A</a:t>
            </a:r>
            <a:r>
              <a:rPr lang="zh-CN" altLang="en-US" sz="3200" dirty="0" smtClean="0">
                <a:ea typeface="宋体" panose="02010600030101010101" pitchFamily="2" charset="-122"/>
              </a:rPr>
              <a:t>为正整数集，运算“⊙”如下：</a:t>
            </a:r>
            <a:r>
              <a:rPr lang="en-US" altLang="zh-CN" sz="3200" dirty="0" smtClean="0">
                <a:ea typeface="宋体" panose="02010600030101010101" pitchFamily="2" charset="-122"/>
              </a:rPr>
              <a:t>a ⊙ b = a + b + </a:t>
            </a:r>
            <a:r>
              <a:rPr lang="en-US" altLang="zh-CN" sz="3200" dirty="0" err="1" smtClean="0">
                <a:ea typeface="宋体" panose="02010600030101010101" pitchFamily="2" charset="-122"/>
              </a:rPr>
              <a:t>a·b</a:t>
            </a:r>
            <a:r>
              <a:rPr lang="zh-CN" altLang="en-US" sz="3200" dirty="0" smtClean="0">
                <a:ea typeface="宋体" panose="02010600030101010101" pitchFamily="2" charset="-122"/>
              </a:rPr>
              <a:t>，已证 </a:t>
            </a:r>
            <a:r>
              <a:rPr lang="en-US" altLang="zh-CN" sz="3200" dirty="0" smtClean="0">
                <a:ea typeface="宋体" panose="02010600030101010101" pitchFamily="2" charset="-122"/>
              </a:rPr>
              <a:t>(A</a:t>
            </a:r>
            <a:r>
              <a:rPr lang="zh-CN" altLang="en-US" sz="3200" dirty="0" smtClean="0">
                <a:ea typeface="宋体" panose="02010600030101010101" pitchFamily="2" charset="-122"/>
              </a:rPr>
              <a:t>，⊙）为半群。但不是群。</a:t>
            </a:r>
            <a:endParaRPr lang="en-US" altLang="zh-CN" sz="3200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反证：</a:t>
            </a:r>
            <a:r>
              <a:rPr lang="zh-CN" altLang="en-US" sz="3200" dirty="0" smtClean="0">
                <a:ea typeface="宋体" panose="02010600030101010101" pitchFamily="2" charset="-122"/>
                <a:sym typeface="Symbol" panose="05050102010706020507" pitchFamily="18" charset="2"/>
              </a:rPr>
              <a:t>若（</a:t>
            </a:r>
            <a:r>
              <a:rPr lang="en-US" altLang="zh-CN" sz="3200" dirty="0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3200" dirty="0" smtClean="0">
                <a:ea typeface="宋体" panose="02010600030101010101" pitchFamily="2" charset="-122"/>
                <a:sym typeface="Symbol" panose="05050102010706020507" pitchFamily="18" charset="2"/>
              </a:rPr>
              <a:t>， ⊙）是群，则一定有单位元素，设为</a:t>
            </a:r>
            <a:r>
              <a:rPr lang="en-US" altLang="zh-CN" sz="3200" dirty="0" smtClean="0"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zh-CN" altLang="en-US" sz="3200" dirty="0" smtClean="0">
                <a:ea typeface="宋体" panose="02010600030101010101" pitchFamily="2" charset="-122"/>
                <a:sym typeface="Symbol" panose="05050102010706020507" pitchFamily="18" charset="2"/>
              </a:rPr>
              <a:t>，则对</a:t>
            </a:r>
            <a:r>
              <a:rPr lang="en-US" altLang="zh-CN" sz="3200" dirty="0" smtClean="0"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lang="zh-CN" altLang="en-US" sz="3200" dirty="0" smtClean="0">
                <a:ea typeface="宋体" panose="02010600030101010101" pitchFamily="2" charset="-122"/>
                <a:sym typeface="Symbol" panose="05050102010706020507" pitchFamily="18" charset="2"/>
              </a:rPr>
              <a:t>中任意元素</a:t>
            </a:r>
            <a:r>
              <a:rPr lang="en-US" altLang="zh-CN" sz="3200" dirty="0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3200" dirty="0" smtClean="0">
                <a:ea typeface="宋体" panose="02010600030101010101" pitchFamily="2" charset="-122"/>
                <a:sym typeface="Symbol" panose="05050102010706020507" pitchFamily="18" charset="2"/>
              </a:rPr>
              <a:t>，都应有</a:t>
            </a:r>
            <a:r>
              <a:rPr lang="en-US" altLang="zh-CN" sz="3200" dirty="0" smtClean="0">
                <a:ea typeface="宋体" panose="02010600030101010101" pitchFamily="2" charset="-122"/>
                <a:sym typeface="Symbol" panose="05050102010706020507" pitchFamily="18" charset="2"/>
              </a:rPr>
              <a:t>e ⊙ a = a</a:t>
            </a:r>
            <a:r>
              <a:rPr lang="zh-CN" altLang="en-US" sz="3200" dirty="0" smtClean="0">
                <a:ea typeface="宋体" panose="02010600030101010101" pitchFamily="2" charset="-122"/>
                <a:sym typeface="Symbol" panose="05050102010706020507" pitchFamily="18" charset="2"/>
              </a:rPr>
              <a:t>，即</a:t>
            </a:r>
            <a:r>
              <a:rPr lang="en-US" altLang="zh-CN" sz="3200" dirty="0" smtClean="0">
                <a:ea typeface="宋体" panose="02010600030101010101" pitchFamily="2" charset="-122"/>
                <a:sym typeface="Symbol" panose="05050102010706020507" pitchFamily="18" charset="2"/>
              </a:rPr>
              <a:t>e + a + </a:t>
            </a:r>
            <a:r>
              <a:rPr lang="en-US" altLang="zh-CN" sz="3200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e·a</a:t>
            </a:r>
            <a:r>
              <a:rPr lang="en-US" altLang="zh-CN" sz="3200" dirty="0" smtClean="0">
                <a:ea typeface="宋体" panose="02010600030101010101" pitchFamily="2" charset="-122"/>
                <a:sym typeface="Symbol" panose="05050102010706020507" pitchFamily="18" charset="2"/>
              </a:rPr>
              <a:t> = a</a:t>
            </a:r>
            <a:r>
              <a:rPr lang="zh-CN" altLang="en-US" sz="3200" dirty="0" smtClean="0">
                <a:ea typeface="宋体" panose="02010600030101010101" pitchFamily="2" charset="-122"/>
                <a:sym typeface="Symbol" panose="05050102010706020507" pitchFamily="18" charset="2"/>
              </a:rPr>
              <a:t>，因此，</a:t>
            </a:r>
            <a:r>
              <a:rPr lang="en-US" altLang="zh-CN" sz="3200" dirty="0" smtClean="0">
                <a:ea typeface="宋体" panose="02010600030101010101" pitchFamily="2" charset="-122"/>
                <a:sym typeface="Symbol" panose="05050102010706020507" pitchFamily="18" charset="2"/>
              </a:rPr>
              <a:t>e=0</a:t>
            </a:r>
            <a:r>
              <a:rPr lang="zh-CN" altLang="en-US" sz="3200" dirty="0" smtClean="0">
                <a:ea typeface="宋体" panose="02010600030101010101" pitchFamily="2" charset="-122"/>
                <a:sym typeface="Symbol" panose="05050102010706020507" pitchFamily="18" charset="2"/>
              </a:rPr>
              <a:t>，但</a:t>
            </a:r>
            <a:r>
              <a:rPr lang="en-US" altLang="zh-CN" sz="3200" dirty="0" smtClean="0">
                <a:ea typeface="宋体" panose="02010600030101010101" pitchFamily="2" charset="-122"/>
                <a:sym typeface="Symbol" panose="05050102010706020507" pitchFamily="18" charset="2"/>
              </a:rPr>
              <a:t>0A</a:t>
            </a:r>
            <a:r>
              <a:rPr lang="zh-CN" altLang="en-US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571500"/>
            <a:ext cx="7772400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굴림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6.2.2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群 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—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群的例</a:t>
            </a:r>
            <a:endParaRPr lang="zh-CN" altLang="zh-CN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8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EBFA1259-49C1-43E6-95D5-F24F20706A06}" type="slidenum">
              <a:rPr lang="zh-CN" altLang="en-US" sz="1800" smtClean="0">
                <a:solidFill>
                  <a:srgbClr val="000000"/>
                </a:solidFill>
              </a:rPr>
              <a:pPr/>
              <a:t>13</a:t>
            </a:fld>
            <a:endParaRPr lang="zh-CN" alt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61975" y="1476375"/>
            <a:ext cx="8301038" cy="4572000"/>
          </a:xfrm>
          <a:prstGeom prst="rect">
            <a:avLst/>
          </a:prstGeom>
        </p:spPr>
        <p:txBody>
          <a:bodyPr/>
          <a:lstStyle/>
          <a:p>
            <a:pPr marL="609600" indent="-609600" algn="just" eaLnBrk="1" hangingPunct="1"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例</a:t>
            </a:r>
            <a:r>
              <a:rPr lang="en-US" altLang="zh-CN" sz="3200" b="1" dirty="0" smtClean="0">
                <a:ea typeface="宋体" panose="02010600030101010101" pitchFamily="2" charset="-122"/>
                <a:cs typeface="+mn-cs"/>
              </a:rPr>
              <a:t>.</a:t>
            </a:r>
            <a:r>
              <a:rPr lang="zh-CN" altLang="en-US" sz="3200" b="1" dirty="0" smtClean="0">
                <a:ea typeface="宋体" panose="02010600030101010101" pitchFamily="2" charset="-122"/>
                <a:cs typeface="+mn-cs"/>
              </a:rPr>
              <a:t>设</a:t>
            </a:r>
            <a:r>
              <a:rPr lang="en-US" altLang="zh-CN" sz="3200" b="1" dirty="0" smtClean="0">
                <a:ea typeface="宋体" panose="02010600030101010101" pitchFamily="2" charset="-122"/>
                <a:cs typeface="+mn-cs"/>
              </a:rPr>
              <a:t>S={0</a:t>
            </a:r>
            <a:r>
              <a:rPr lang="zh-CN" altLang="en-US" sz="3200" b="1" dirty="0" smtClean="0"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3200" b="1" dirty="0" smtClean="0"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3200" b="1" dirty="0" smtClean="0"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3200" b="1" dirty="0" smtClean="0"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3200" b="1" dirty="0" smtClean="0"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3200" b="1" dirty="0" smtClean="0">
                <a:ea typeface="宋体" panose="02010600030101010101" pitchFamily="2" charset="-122"/>
                <a:cs typeface="+mn-cs"/>
              </a:rPr>
              <a:t>……m-1}</a:t>
            </a:r>
            <a:r>
              <a:rPr lang="zh-CN" altLang="en-US" sz="3200" b="1" dirty="0" smtClean="0">
                <a:ea typeface="宋体" panose="02010600030101010101" pitchFamily="2" charset="-122"/>
                <a:cs typeface="+mn-cs"/>
              </a:rPr>
              <a:t>，规定</a:t>
            </a:r>
            <a:r>
              <a:rPr lang="en-US" altLang="zh-CN" sz="3200" b="1" dirty="0" smtClean="0">
                <a:ea typeface="宋体" panose="02010600030101010101" pitchFamily="2" charset="-122"/>
                <a:cs typeface="+mn-cs"/>
              </a:rPr>
              <a:t>S</a:t>
            </a:r>
            <a:r>
              <a:rPr lang="zh-CN" altLang="en-US" sz="3200" b="1" dirty="0" smtClean="0">
                <a:ea typeface="宋体" panose="02010600030101010101" pitchFamily="2" charset="-122"/>
                <a:cs typeface="+mn-cs"/>
              </a:rPr>
              <a:t>上的运算</a:t>
            </a:r>
            <a:r>
              <a:rPr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⊕</a:t>
            </a:r>
            <a:r>
              <a:rPr lang="zh-CN" altLang="en-US" sz="3200" b="1" dirty="0" smtClean="0">
                <a:ea typeface="宋体" panose="02010600030101010101" pitchFamily="2" charset="-122"/>
                <a:cs typeface="+mn-cs"/>
              </a:rPr>
              <a:t>如下：</a:t>
            </a:r>
          </a:p>
          <a:p>
            <a:pPr marL="609600" indent="-609600" algn="just"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  <a:cs typeface="+mn-cs"/>
              </a:rPr>
              <a:t>     </a:t>
            </a:r>
            <a:r>
              <a:rPr lang="en-US" altLang="zh-CN" sz="3200" b="1" dirty="0" smtClean="0">
                <a:ea typeface="宋体" panose="02010600030101010101" pitchFamily="2" charset="-122"/>
                <a:cs typeface="+mn-cs"/>
              </a:rPr>
              <a:t>a ⊕ b= </a:t>
            </a:r>
          </a:p>
          <a:p>
            <a:pPr marL="609600" indent="-609600" algn="just"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ea typeface="宋体" panose="02010600030101010101" pitchFamily="2" charset="-122"/>
                <a:cs typeface="+mn-cs"/>
              </a:rPr>
              <a:t>   </a:t>
            </a:r>
          </a:p>
          <a:p>
            <a:pPr marL="0" indent="-609600" eaLnBrk="1" hangingPunct="1">
              <a:lnSpc>
                <a:spcPct val="125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  <a:cs typeface="+mn-cs"/>
              </a:rPr>
              <a:t>其中</a:t>
            </a:r>
            <a:r>
              <a:rPr lang="en-US" altLang="zh-CN" sz="3200" b="1" dirty="0" smtClean="0">
                <a:ea typeface="宋体" panose="02010600030101010101" pitchFamily="2" charset="-122"/>
                <a:cs typeface="+mn-cs"/>
              </a:rPr>
              <a:t>a</a:t>
            </a:r>
            <a:r>
              <a:rPr lang="zh-CN" altLang="en-US" sz="3200" b="1" dirty="0" smtClean="0"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3200" b="1" dirty="0" smtClean="0">
                <a:ea typeface="宋体" panose="02010600030101010101" pitchFamily="2" charset="-122"/>
                <a:cs typeface="+mn-cs"/>
              </a:rPr>
              <a:t>b</a:t>
            </a:r>
            <a:r>
              <a:rPr lang="zh-CN" altLang="en-US" sz="3200" b="1" dirty="0" smtClean="0">
                <a:ea typeface="宋体" panose="02010600030101010101" pitchFamily="2" charset="-122"/>
                <a:cs typeface="+mn-cs"/>
              </a:rPr>
              <a:t>是</a:t>
            </a:r>
            <a:r>
              <a:rPr lang="en-US" altLang="zh-CN" sz="3200" b="1" dirty="0" smtClean="0">
                <a:ea typeface="宋体" panose="02010600030101010101" pitchFamily="2" charset="-122"/>
                <a:cs typeface="+mn-cs"/>
              </a:rPr>
              <a:t>S</a:t>
            </a:r>
            <a:r>
              <a:rPr lang="zh-CN" altLang="en-US" sz="3200" b="1" dirty="0" smtClean="0">
                <a:ea typeface="宋体" panose="02010600030101010101" pitchFamily="2" charset="-122"/>
                <a:cs typeface="+mn-cs"/>
              </a:rPr>
              <a:t>中任意元素，</a:t>
            </a:r>
            <a:r>
              <a:rPr lang="en-US" altLang="zh-CN" sz="3200" b="1" dirty="0" smtClean="0">
                <a:ea typeface="宋体" panose="02010600030101010101" pitchFamily="2" charset="-122"/>
                <a:cs typeface="+mn-cs"/>
              </a:rPr>
              <a:t>+</a:t>
            </a:r>
            <a:r>
              <a:rPr lang="zh-CN" altLang="en-US" sz="3200" b="1" dirty="0" smtClean="0"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3200" b="1" dirty="0" smtClean="0"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3200" b="1" dirty="0" smtClean="0">
                <a:ea typeface="宋体" panose="02010600030101010101" pitchFamily="2" charset="-122"/>
                <a:cs typeface="+mn-cs"/>
              </a:rPr>
              <a:t>为数的加与减。则</a:t>
            </a:r>
            <a:r>
              <a:rPr lang="en-US" altLang="zh-CN" sz="3200" b="1" dirty="0" smtClean="0">
                <a:ea typeface="宋体" panose="02010600030101010101" pitchFamily="2" charset="-122"/>
                <a:cs typeface="+mn-cs"/>
              </a:rPr>
              <a:t>(S</a:t>
            </a:r>
            <a:r>
              <a:rPr lang="zh-CN" altLang="en-US" sz="3200" b="1" dirty="0" smtClean="0">
                <a:ea typeface="宋体" panose="02010600030101010101" pitchFamily="2" charset="-122"/>
                <a:cs typeface="+mn-cs"/>
              </a:rPr>
              <a:t>，⊕</a:t>
            </a:r>
            <a:r>
              <a:rPr lang="en-US" altLang="zh-CN" sz="3200" b="1" dirty="0" smtClean="0"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3200" b="1" dirty="0" smtClean="0">
                <a:ea typeface="宋体" panose="02010600030101010101" pitchFamily="2" charset="-122"/>
                <a:cs typeface="+mn-cs"/>
              </a:rPr>
              <a:t>是群，称为</a:t>
            </a:r>
            <a:r>
              <a:rPr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模</a:t>
            </a:r>
            <a:r>
              <a:rPr lang="en-US" altLang="zh-CN" sz="3200" b="1" dirty="0" smtClean="0">
                <a:solidFill>
                  <a:srgbClr val="0000FF"/>
                </a:solidFill>
                <a:ea typeface="宋体" panose="02010600030101010101" pitchFamily="2" charset="-122"/>
                <a:cs typeface="+mn-cs"/>
              </a:rPr>
              <a:t>m</a:t>
            </a:r>
            <a:r>
              <a:rPr lang="zh-CN" altLang="en-US" sz="3200" b="1" dirty="0" smtClean="0">
                <a:ea typeface="宋体" panose="02010600030101010101" pitchFamily="2" charset="-122"/>
                <a:cs typeface="+mn-cs"/>
              </a:rPr>
              <a:t>的整数加法群。 </a:t>
            </a:r>
            <a:endParaRPr lang="en-US" altLang="zh-CN" sz="3200" b="1" dirty="0" smtClean="0">
              <a:ea typeface="宋体" panose="02010600030101010101" pitchFamily="2" charset="-122"/>
              <a:cs typeface="+mn-cs"/>
            </a:endParaRPr>
          </a:p>
          <a:p>
            <a:pPr marL="0" indent="-609600" eaLnBrk="1" hangingPunct="1">
              <a:lnSpc>
                <a:spcPct val="125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  <a:cs typeface="+mn-cs"/>
              </a:rPr>
              <a:t>注：</a:t>
            </a:r>
          </a:p>
          <a:p>
            <a:pPr eaLnBrk="1" hangingPunct="1">
              <a:defRPr/>
            </a:pPr>
            <a:endParaRPr lang="zh-CN" altLang="en-US" dirty="0">
              <a:cs typeface="+mn-cs"/>
            </a:endParaRPr>
          </a:p>
        </p:txBody>
      </p:sp>
      <p:graphicFrame>
        <p:nvGraphicFramePr>
          <p:cNvPr id="68611" name="Object 2"/>
          <p:cNvGraphicFramePr>
            <a:graphicFrameLocks noChangeAspect="1"/>
          </p:cNvGraphicFramePr>
          <p:nvPr/>
        </p:nvGraphicFramePr>
        <p:xfrm>
          <a:off x="3059113" y="2565400"/>
          <a:ext cx="31242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0" name="公式" r:id="rId3" imgW="3100388" imgH="857250" progId="Equation.3">
                  <p:embed/>
                </p:oleObj>
              </mc:Choice>
              <mc:Fallback>
                <p:oleObj name="公式" r:id="rId3" imgW="3100388" imgH="85725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565400"/>
                        <a:ext cx="31242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9750" y="571500"/>
            <a:ext cx="7772400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굴림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6.2.2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群 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—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群的例</a:t>
            </a:r>
            <a:endParaRPr lang="zh-CN" altLang="zh-CN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3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AB9B91CA-9951-438B-A3DF-A625139E9F73}" type="slidenum">
              <a:rPr lang="zh-CN" altLang="en-US" sz="1800" smtClean="0">
                <a:solidFill>
                  <a:srgbClr val="000000"/>
                </a:solidFill>
              </a:rPr>
              <a:pPr/>
              <a:t>14</a:t>
            </a:fld>
            <a:endParaRPr lang="zh-CN" alt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 bwMode="auto">
          <a:xfrm>
            <a:off x="611188" y="1268413"/>
            <a:ext cx="8301037" cy="504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000" b="1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例：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S={0, 1 , 2, 3, 4}, 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运算⊕是模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加法运算，</a:t>
            </a:r>
            <a:endParaRPr lang="en-US" altLang="zh-CN" sz="3000" b="1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3000" b="1" smtClean="0">
                <a:ea typeface="宋体" panose="02010600030101010101" pitchFamily="2" charset="-122"/>
              </a:rPr>
              <a:t>（</a:t>
            </a:r>
            <a:r>
              <a:rPr lang="en-US" altLang="zh-CN" sz="3000" b="1" smtClean="0">
                <a:ea typeface="宋体" panose="02010600030101010101" pitchFamily="2" charset="-122"/>
              </a:rPr>
              <a:t>S</a:t>
            </a:r>
            <a:r>
              <a:rPr lang="zh-CN" altLang="en-US" sz="3000" b="1" smtClean="0">
                <a:ea typeface="宋体" panose="02010600030101010101" pitchFamily="2" charset="-122"/>
              </a:rPr>
              <a:t>，⊕）为模</a:t>
            </a:r>
            <a:r>
              <a:rPr lang="en-US" altLang="zh-CN" sz="3000" b="1" smtClean="0">
                <a:ea typeface="宋体" panose="02010600030101010101" pitchFamily="2" charset="-122"/>
              </a:rPr>
              <a:t>5</a:t>
            </a:r>
            <a:r>
              <a:rPr lang="zh-CN" altLang="en-US" sz="3000" b="1" smtClean="0">
                <a:ea typeface="宋体" panose="02010600030101010101" pitchFamily="2" charset="-122"/>
              </a:rPr>
              <a:t>的整数加法群：</a:t>
            </a:r>
            <a:endParaRPr lang="en-US" altLang="zh-CN" sz="3000" b="1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则单位元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为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endParaRPr lang="zh-CN" altLang="en-US" sz="3000" b="1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的逆元素是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的逆元素是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的逆元素是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的逆元素是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的逆元素是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zh-CN" altLang="en-US" sz="3000" smtClean="0"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571500"/>
            <a:ext cx="7772400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굴림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6.2.2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群 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—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群的例</a:t>
            </a:r>
            <a:endParaRPr lang="zh-CN" altLang="zh-CN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6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05511527-B679-48AD-927B-9D4908B355C3}" type="slidenum">
              <a:rPr lang="zh-CN" altLang="en-US" sz="1800" smtClean="0">
                <a:solidFill>
                  <a:srgbClr val="000000"/>
                </a:solidFill>
              </a:rPr>
              <a:pPr/>
              <a:t>15</a:t>
            </a:fld>
            <a:endParaRPr lang="zh-CN" alt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61975" y="1365250"/>
            <a:ext cx="8301038" cy="4905375"/>
          </a:xfrm>
          <a:prstGeom prst="rect">
            <a:avLst/>
          </a:prstGeom>
        </p:spPr>
        <p:txBody>
          <a:bodyPr/>
          <a:lstStyle/>
          <a:p>
            <a:pPr marL="609600" indent="-609600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cs typeface="+mn-cs"/>
              </a:rPr>
              <a:t>      设</a:t>
            </a:r>
            <a:r>
              <a:rPr lang="en-US" altLang="zh-CN" sz="3200" b="1" dirty="0" smtClean="0">
                <a:cs typeface="+mn-cs"/>
              </a:rPr>
              <a:t>S={</a:t>
            </a:r>
            <a:r>
              <a:rPr lang="en-US" altLang="zh-CN" sz="3200" b="1" dirty="0" err="1" smtClean="0">
                <a:cs typeface="+mn-cs"/>
              </a:rPr>
              <a:t>a,b</a:t>
            </a:r>
            <a:r>
              <a:rPr lang="en-US" altLang="zh-CN" sz="3200" b="1" dirty="0" smtClean="0">
                <a:cs typeface="+mn-cs"/>
              </a:rPr>
              <a:t>}</a:t>
            </a:r>
            <a:r>
              <a:rPr lang="zh-CN" altLang="en-US" sz="3200" b="1" dirty="0" smtClean="0">
                <a:cs typeface="+mn-cs"/>
              </a:rPr>
              <a:t>，使用</a:t>
            </a:r>
            <a:r>
              <a:rPr lang="zh-CN" altLang="en-US" sz="3200" b="1" dirty="0" smtClean="0">
                <a:solidFill>
                  <a:srgbClr val="0000FF"/>
                </a:solidFill>
                <a:cs typeface="+mn-cs"/>
              </a:rPr>
              <a:t>乘法表</a:t>
            </a:r>
            <a:r>
              <a:rPr lang="zh-CN" altLang="en-US" sz="3200" b="1" dirty="0" smtClean="0">
                <a:cs typeface="+mn-cs"/>
              </a:rPr>
              <a:t>定义</a:t>
            </a:r>
            <a:r>
              <a:rPr lang="en-US" altLang="zh-CN" sz="3200" b="1" dirty="0" smtClean="0">
                <a:cs typeface="+mn-cs"/>
              </a:rPr>
              <a:t>S</a:t>
            </a:r>
            <a:r>
              <a:rPr lang="zh-CN" altLang="en-US" sz="3200" b="1" dirty="0" smtClean="0">
                <a:cs typeface="+mn-cs"/>
              </a:rPr>
              <a:t>上的运算 </a:t>
            </a:r>
            <a:r>
              <a:rPr lang="en-US" altLang="zh-CN" b="1" dirty="0" smtClean="0">
                <a:cs typeface="+mn-cs"/>
              </a:rPr>
              <a:t>· </a:t>
            </a:r>
          </a:p>
          <a:p>
            <a:pPr marL="609600" indent="-609600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cs typeface="+mn-cs"/>
              </a:rPr>
              <a:t>       </a:t>
            </a:r>
            <a:r>
              <a:rPr lang="zh-CN" altLang="en-US" sz="3200" b="1" dirty="0" smtClean="0">
                <a:cs typeface="+mn-cs"/>
              </a:rPr>
              <a:t>如下：</a:t>
            </a:r>
          </a:p>
          <a:p>
            <a:pPr marL="609600" indent="-609600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cs typeface="+mn-cs"/>
              </a:rPr>
              <a:t>                                    </a:t>
            </a:r>
            <a:r>
              <a:rPr lang="en-US" altLang="zh-CN" sz="3200" b="1" dirty="0" smtClean="0">
                <a:cs typeface="+mn-cs"/>
              </a:rPr>
              <a:t>· </a:t>
            </a:r>
            <a:r>
              <a:rPr lang="en-US" altLang="zh-CN" sz="2800" b="1" dirty="0" smtClean="0">
                <a:cs typeface="+mn-cs"/>
              </a:rPr>
              <a:t>     a       b</a:t>
            </a:r>
          </a:p>
          <a:p>
            <a:pPr marL="609600" indent="-609600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cs typeface="+mn-cs"/>
              </a:rPr>
              <a:t>                                    a      </a:t>
            </a:r>
            <a:r>
              <a:rPr lang="en-US" altLang="zh-CN" sz="2800" b="1" dirty="0" err="1" smtClean="0">
                <a:cs typeface="+mn-cs"/>
              </a:rPr>
              <a:t>a</a:t>
            </a:r>
            <a:r>
              <a:rPr lang="en-US" altLang="zh-CN" sz="2800" b="1" dirty="0" smtClean="0">
                <a:cs typeface="+mn-cs"/>
              </a:rPr>
              <a:t>       b</a:t>
            </a:r>
          </a:p>
          <a:p>
            <a:pPr marL="609600" indent="-609600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cs typeface="+mn-cs"/>
              </a:rPr>
              <a:t>                                    b      </a:t>
            </a:r>
            <a:r>
              <a:rPr lang="en-US" altLang="zh-CN" sz="2800" b="1" dirty="0" err="1" smtClean="0">
                <a:cs typeface="+mn-cs"/>
              </a:rPr>
              <a:t>b</a:t>
            </a:r>
            <a:r>
              <a:rPr lang="en-US" altLang="zh-CN" sz="2800" b="1" dirty="0" smtClean="0">
                <a:cs typeface="+mn-cs"/>
              </a:rPr>
              <a:t>       a</a:t>
            </a:r>
          </a:p>
          <a:p>
            <a:pPr marL="609600" indent="-609600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cs typeface="+mn-cs"/>
              </a:rPr>
              <a:t>问</a:t>
            </a:r>
            <a:r>
              <a:rPr lang="en-US" altLang="zh-CN" sz="3200" b="1" dirty="0" smtClean="0">
                <a:cs typeface="+mn-cs"/>
              </a:rPr>
              <a:t>:</a:t>
            </a:r>
            <a:r>
              <a:rPr lang="zh-CN" altLang="en-US" sz="3200" b="1" dirty="0" smtClean="0">
                <a:cs typeface="+mn-cs"/>
              </a:rPr>
              <a:t>（</a:t>
            </a:r>
            <a:r>
              <a:rPr lang="en-US" altLang="zh-CN" sz="3200" b="1" dirty="0" smtClean="0">
                <a:cs typeface="+mn-cs"/>
              </a:rPr>
              <a:t>S, · </a:t>
            </a:r>
            <a:r>
              <a:rPr lang="zh-CN" altLang="en-US" sz="3200" b="1" dirty="0" smtClean="0">
                <a:cs typeface="+mn-cs"/>
              </a:rPr>
              <a:t>）是否为群？         </a:t>
            </a:r>
            <a:endParaRPr lang="en-US" altLang="zh-CN" sz="3200" b="1" dirty="0" smtClean="0">
              <a:cs typeface="+mn-cs"/>
            </a:endParaRPr>
          </a:p>
          <a:p>
            <a:pPr marL="609600" indent="-609600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cs typeface="+mn-cs"/>
              </a:rPr>
              <a:t> 解：是</a:t>
            </a:r>
          </a:p>
          <a:p>
            <a:pPr eaLnBrk="1" hangingPunct="1">
              <a:defRPr/>
            </a:pPr>
            <a:endParaRPr lang="zh-CN" altLang="en-US" dirty="0" smtClean="0">
              <a:cs typeface="+mn-cs"/>
            </a:endParaRPr>
          </a:p>
        </p:txBody>
      </p:sp>
      <p:pic>
        <p:nvPicPr>
          <p:cNvPr id="71683" name="Picture 8" descr="D:\Program Files\Common Files\Microsoft Shared\Clipart\cagcat50\BD00028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557338"/>
            <a:ext cx="661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684" name="直接连接符 13"/>
          <p:cNvCxnSpPr>
            <a:cxnSpLocks noChangeShapeType="1"/>
          </p:cNvCxnSpPr>
          <p:nvPr/>
        </p:nvCxnSpPr>
        <p:spPr bwMode="auto">
          <a:xfrm flipV="1">
            <a:off x="3708400" y="3357563"/>
            <a:ext cx="24479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85" name="直接连接符 15"/>
          <p:cNvCxnSpPr>
            <a:cxnSpLocks noChangeShapeType="1"/>
          </p:cNvCxnSpPr>
          <p:nvPr/>
        </p:nvCxnSpPr>
        <p:spPr bwMode="auto">
          <a:xfrm>
            <a:off x="4572000" y="2924944"/>
            <a:ext cx="0" cy="1657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39750" y="571500"/>
            <a:ext cx="7772400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굴림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6.2.2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群 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—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群的例</a:t>
            </a:r>
            <a:endParaRPr lang="zh-CN" altLang="zh-CN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7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D95B9DDA-4FDB-43AD-9B7D-FD692215C32F}" type="slidenum">
              <a:rPr lang="zh-CN" altLang="en-US" sz="1800" smtClean="0">
                <a:solidFill>
                  <a:srgbClr val="000000"/>
                </a:solidFill>
              </a:rPr>
              <a:pPr/>
              <a:t>16</a:t>
            </a:fld>
            <a:endParaRPr lang="zh-CN" alt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 bwMode="auto">
          <a:xfrm>
            <a:off x="561975" y="1341438"/>
            <a:ext cx="8301038" cy="457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3200" dirty="0" smtClean="0">
                <a:solidFill>
                  <a:srgbClr val="0000FF"/>
                </a:solidFill>
              </a:rPr>
              <a:t>例：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是实数域上所有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阶非奇异矩阵的集合，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为矩阵的乘法，则不难验证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，*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是群。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3200" dirty="0" smtClean="0">
                <a:solidFill>
                  <a:srgbClr val="0000FF"/>
                </a:solidFill>
              </a:rPr>
              <a:t>例：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是一个非空集合，规定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上的运算如下：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ab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=b,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其中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中任意元素，则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(S,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)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是否是群？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解：不是，因为没有单位元素。</a:t>
            </a:r>
            <a:endParaRPr lang="en-US" altLang="zh-CN" sz="3200" dirty="0" smtClean="0"/>
          </a:p>
          <a:p>
            <a:pPr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zh-CN" altLang="en-US" sz="32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9750" y="571500"/>
            <a:ext cx="7772400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굴림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6.2.2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群 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—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群的例</a:t>
            </a:r>
            <a:endParaRPr lang="zh-CN" altLang="zh-CN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08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E129548A-15A8-41AA-80F4-CEB412B09411}" type="slidenum">
              <a:rPr lang="zh-CN" altLang="en-US" sz="1800" smtClean="0">
                <a:solidFill>
                  <a:srgbClr val="000000"/>
                </a:solidFill>
              </a:rPr>
              <a:pPr/>
              <a:t>17</a:t>
            </a:fld>
            <a:endParaRPr lang="zh-CN" alt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 bwMode="auto">
          <a:xfrm>
            <a:off x="561975" y="1341438"/>
            <a:ext cx="830103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FF0066"/>
              </a:buClr>
            </a:pPr>
            <a:endParaRPr lang="en-US" altLang="zh-CN" sz="3200" b="1" dirty="0" smtClean="0"/>
          </a:p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None/>
            </a:pPr>
            <a:endParaRPr lang="en-US" altLang="zh-CN" sz="3200" b="1" dirty="0" smtClean="0"/>
          </a:p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ea typeface="宋体" panose="02010600030101010101" pitchFamily="2" charset="-122"/>
              </a:rPr>
              <a:t>G={1,-1}</a:t>
            </a:r>
            <a:r>
              <a:rPr lang="zh-CN" altLang="en-US" sz="3200" b="1" dirty="0" smtClean="0">
                <a:ea typeface="宋体" panose="02010600030101010101" pitchFamily="2" charset="-122"/>
              </a:rPr>
              <a:t>关于普通乘法运算是否构成一个群？</a:t>
            </a:r>
          </a:p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zh-CN" altLang="en-US" sz="3200" b="1" dirty="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FF0066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b="1" dirty="0" smtClean="0">
                <a:ea typeface="宋体" panose="02010600030101010101" pitchFamily="2" charset="-122"/>
              </a:rPr>
              <a:t>G={1, -1, 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3200" b="1" dirty="0" smtClean="0">
                <a:ea typeface="宋体" panose="02010600030101010101" pitchFamily="2" charset="-122"/>
              </a:rPr>
              <a:t>, -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3200" b="1" dirty="0" smtClean="0">
                <a:ea typeface="宋体" panose="02010600030101010101" pitchFamily="2" charset="-122"/>
              </a:rPr>
              <a:t>}</a:t>
            </a:r>
            <a:r>
              <a:rPr lang="zh-CN" altLang="en-US" sz="3200" b="1" dirty="0" smtClean="0">
                <a:ea typeface="宋体" panose="02010600030101010101" pitchFamily="2" charset="-122"/>
              </a:rPr>
              <a:t>关于普通乘法运算是否构成一个群？其中 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3200" b="1" dirty="0" smtClean="0">
                <a:ea typeface="宋体" panose="02010600030101010101" pitchFamily="2" charset="-122"/>
              </a:rPr>
              <a:t>=(-1)</a:t>
            </a:r>
            <a:r>
              <a:rPr lang="en-US" altLang="zh-CN" sz="3200" b="1" baseline="30000" dirty="0" smtClean="0">
                <a:ea typeface="宋体" panose="02010600030101010101" pitchFamily="2" charset="-122"/>
              </a:rPr>
              <a:t>1/2</a:t>
            </a:r>
            <a:r>
              <a:rPr lang="en-US" altLang="zh-CN" sz="3200" b="1" dirty="0" smtClean="0">
                <a:ea typeface="宋体" panose="02010600030101010101" pitchFamily="2" charset="-122"/>
              </a:rPr>
              <a:t>.</a:t>
            </a:r>
          </a:p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ea typeface="宋体" panose="02010600030101010101" pitchFamily="2" charset="-122"/>
              </a:rPr>
              <a:t>解：是   是</a:t>
            </a:r>
            <a:endParaRPr lang="en-US" altLang="zh-CN" sz="3200" b="1" dirty="0" smtClean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pic>
        <p:nvPicPr>
          <p:cNvPr id="73731" name="Picture 4" descr="BD0002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557338"/>
            <a:ext cx="6477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9750" y="571500"/>
            <a:ext cx="7772400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굴림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6.2.2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群 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—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群的例</a:t>
            </a:r>
            <a:endParaRPr lang="zh-CN" altLang="zh-CN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3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45FA7FE8-A961-4096-B88C-3830A2DE3903}" type="slidenum">
              <a:rPr lang="zh-CN" altLang="en-US" sz="1800" smtClean="0">
                <a:solidFill>
                  <a:srgbClr val="000000"/>
                </a:solidFill>
              </a:rPr>
              <a:pPr/>
              <a:t>18</a:t>
            </a:fld>
            <a:endParaRPr lang="zh-CN" alt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9750" y="1227410"/>
            <a:ext cx="8301038" cy="5441950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3000" b="1" kern="1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整数集合</a:t>
            </a: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，对任意</a:t>
            </a: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Z</a:t>
            </a:r>
            <a:r>
              <a:rPr lang="zh-CN" altLang="en-US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，令</a:t>
            </a:r>
            <a:r>
              <a:rPr lang="el-G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en-US" altLang="zh-CN" sz="3000" b="1" kern="100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(x) = </a:t>
            </a:r>
            <a:r>
              <a:rPr lang="en-US" altLang="zh-CN" sz="3000" b="1" kern="1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x+n</a:t>
            </a: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 (</a:t>
            </a:r>
            <a:r>
              <a:rPr lang="en-US" altLang="zh-CN" sz="3000" b="1" dirty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Z), </a:t>
            </a:r>
            <a:r>
              <a:rPr lang="zh-CN" altLang="en-US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记</a:t>
            </a: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G={</a:t>
            </a:r>
            <a:r>
              <a:rPr lang="el-G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en-US" altLang="zh-CN" sz="3000" b="1" kern="100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| n </a:t>
            </a: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Z}</a:t>
            </a:r>
            <a:r>
              <a:rPr lang="zh-CN" altLang="en-US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。证明</a:t>
            </a: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在映射的乘积运算下构成群。</a:t>
            </a:r>
            <a:endParaRPr lang="en-US" altLang="zh-CN" sz="3000" b="1" kern="1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kern="100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证明：</a:t>
            </a: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el-G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σ</a:t>
            </a:r>
            <a:r>
              <a:rPr lang="el-GR" altLang="zh-CN" sz="3000" b="1" kern="100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l-G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(x) = x,   (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l-G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l-G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Z). σ</a:t>
            </a:r>
            <a:r>
              <a:rPr lang="el-GR" altLang="zh-CN" sz="3000" b="1" kern="100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l-G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G</a:t>
            </a:r>
            <a:r>
              <a:rPr lang="zh-CN" altLang="el-GR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l-G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l-GR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非空。</a:t>
            </a:r>
            <a:endParaRPr lang="en-US" altLang="zh-CN" sz="3000" b="1" kern="1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任取</a:t>
            </a:r>
            <a:r>
              <a:rPr lang="el-G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en-US" altLang="zh-CN" sz="3000" b="1" kern="100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l-G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en-US" altLang="zh-CN" sz="3000" b="1" kern="100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l-G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pt-B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pt-BR" altLang="zh-CN" sz="3000" b="1" kern="100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pt-B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∙σ</a:t>
            </a:r>
            <a:r>
              <a:rPr lang="pt-BR" altLang="zh-CN" sz="3000" b="1" kern="100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pt-B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(x) = σ</a:t>
            </a:r>
            <a:r>
              <a:rPr lang="pt-BR" altLang="zh-CN" sz="3000" b="1" kern="100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pt-B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(σ</a:t>
            </a:r>
            <a:r>
              <a:rPr lang="pt-BR" altLang="zh-CN" sz="3000" b="1" kern="100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pt-B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(x)) = (x+n)+m = x+(m+n) = σ</a:t>
            </a:r>
            <a:r>
              <a:rPr lang="pt-BR" altLang="zh-CN" sz="3000" b="1" kern="100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m+n</a:t>
            </a:r>
            <a:r>
              <a:rPr lang="pt-B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(x)   (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pt-B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Z)</a:t>
            </a:r>
            <a:r>
              <a:rPr lang="zh-CN" altLang="en-US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pt-B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pt-BR" altLang="zh-CN" sz="3000" b="1" kern="100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pt-B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∙σ</a:t>
            </a:r>
            <a:r>
              <a:rPr lang="pt-BR" altLang="zh-CN" sz="3000" b="1" kern="100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l-G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G</a:t>
            </a:r>
            <a:r>
              <a:rPr lang="zh-CN" altLang="en-US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000" b="1" kern="1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3)</a:t>
            </a:r>
            <a:r>
              <a:rPr lang="zh-CN" altLang="en-US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映射乘积满足结合律</a:t>
            </a:r>
            <a:endParaRPr lang="en-US" altLang="zh-CN" sz="3000" b="1" kern="1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4)</a:t>
            </a:r>
            <a:r>
              <a:rPr lang="zh-CN" altLang="en-US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存在</a:t>
            </a:r>
            <a:r>
              <a:rPr lang="el-G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el-GR" altLang="zh-CN" sz="3000" b="1" kern="100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l-G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G</a:t>
            </a:r>
            <a:r>
              <a:rPr lang="zh-CN" altLang="en-US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，对任意</a:t>
            </a:r>
            <a:r>
              <a:rPr lang="pt-B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pt-BR" altLang="zh-CN" sz="3000" b="1" kern="100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l-G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G</a:t>
            </a:r>
            <a:r>
              <a:rPr lang="zh-CN" altLang="en-US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，满足</a:t>
            </a:r>
            <a:r>
              <a:rPr lang="el-G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el-GR" altLang="zh-CN" sz="3000" b="1" kern="100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pt-B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∙σ</a:t>
            </a:r>
            <a:r>
              <a:rPr lang="pt-BR" altLang="zh-CN" sz="3000" b="1" kern="100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pt-B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pt-BR" altLang="zh-CN" sz="3000" b="1" kern="100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pt-B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∙</a:t>
            </a:r>
            <a:r>
              <a:rPr lang="el-G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el-GR" altLang="zh-CN" sz="3000" b="1" kern="100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pt-B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pt-BR" altLang="zh-CN" sz="3000" b="1" kern="100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5)</a:t>
            </a:r>
            <a:r>
              <a:rPr lang="zh-CN" altLang="en-US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对于任意</a:t>
            </a:r>
            <a:r>
              <a:rPr lang="pt-B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pt-BR" altLang="zh-CN" sz="3000" b="1" kern="100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l-G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G</a:t>
            </a:r>
            <a:r>
              <a:rPr lang="zh-CN" altLang="en-US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，存在</a:t>
            </a:r>
            <a:r>
              <a:rPr lang="el-G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en-US" altLang="zh-CN" sz="3000" b="1" kern="100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-n</a:t>
            </a: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l-G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G</a:t>
            </a:r>
            <a:r>
              <a:rPr lang="zh-CN" altLang="en-US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3000" b="1" kern="1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满足</a:t>
            </a:r>
            <a:r>
              <a:rPr lang="el-G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en-US" altLang="zh-CN" sz="3000" b="1" kern="100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-n</a:t>
            </a:r>
            <a:r>
              <a:rPr lang="pt-B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∙σ</a:t>
            </a:r>
            <a:r>
              <a:rPr lang="pt-BR" altLang="zh-CN" sz="3000" b="1" kern="100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pt-B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pt-BR" altLang="zh-CN" sz="3000" b="1" kern="100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pt-B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∙</a:t>
            </a:r>
            <a:r>
              <a:rPr lang="el-G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en-US" altLang="zh-CN" sz="3000" b="1" kern="100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-n</a:t>
            </a: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l-GR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el-GR" altLang="zh-CN" sz="3000" b="1" kern="100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3000" b="1" kern="100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由以上知，</a:t>
            </a:r>
            <a:r>
              <a:rPr lang="en-US" altLang="zh-CN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kern="1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为群。</a:t>
            </a:r>
            <a:endParaRPr lang="pt-BR" altLang="zh-CN" sz="3000" b="1" kern="1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2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571500"/>
            <a:ext cx="7772400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굴림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6.2.2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群 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—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群的例</a:t>
            </a:r>
            <a:endParaRPr lang="zh-CN" altLang="zh-CN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5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D05551-E4DE-4EA6-BD1F-7FD8BBE3AD06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en-US" dirty="0" smtClean="0"/>
              <a:t>群</a:t>
            </a:r>
            <a:r>
              <a:rPr lang="zh-CN" altLang="en-US" dirty="0" smtClean="0"/>
              <a:t>的定义</a:t>
            </a:r>
          </a:p>
        </p:txBody>
      </p:sp>
      <p:sp>
        <p:nvSpPr>
          <p:cNvPr id="56323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半群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群的定义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群的性质</a:t>
            </a:r>
            <a:endParaRPr lang="en-US" altLang="zh-CN" sz="3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置换群</a:t>
            </a:r>
          </a:p>
        </p:txBody>
      </p:sp>
      <p:sp>
        <p:nvSpPr>
          <p:cNvPr id="563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7CE88C-6CBB-4F93-8DC3-0A39CC0700CD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内容占位符 2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569325" cy="5400675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0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30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0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30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为实数集合，定义</a:t>
            </a:r>
            <a:r>
              <a:rPr lang="en-US" altLang="zh-CN" sz="30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30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上二元代数运算</a:t>
            </a:r>
            <a:r>
              <a:rPr lang="en-US" altLang="zh-CN" sz="30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zh-CN" sz="30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如下：</a:t>
            </a:r>
            <a:endParaRPr lang="zh-CN" altLang="zh-CN" sz="3000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zh-CN" sz="30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30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0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30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0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30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30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30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x*y=xy+x-y</a:t>
            </a:r>
            <a:endParaRPr lang="zh-CN" altLang="zh-CN" sz="3000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0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zh-CN" sz="30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试计算</a:t>
            </a:r>
            <a:r>
              <a:rPr lang="en-US" altLang="zh-CN" sz="30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3*5</a:t>
            </a:r>
            <a:r>
              <a:rPr lang="zh-CN" altLang="zh-CN" sz="30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0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0*1</a:t>
            </a:r>
            <a:r>
              <a:rPr lang="zh-CN" altLang="zh-CN" sz="30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3000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0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2)*</a:t>
            </a:r>
            <a:r>
              <a:rPr lang="zh-CN" altLang="zh-CN" sz="30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运算是否满足交换律？是否满足结合律？</a:t>
            </a:r>
            <a:endParaRPr lang="en-US" altLang="zh-CN" sz="3000" b="1" smtClean="0">
              <a:solidFill>
                <a:srgbClr val="0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zh-CN" sz="2800" b="1" smtClean="0"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/>
            <a:endParaRPr lang="zh-CN" altLang="en-US" smtClean="0">
              <a:cs typeface="Times New Roman" panose="02020603050405020304" pitchFamily="18" charset="0"/>
            </a:endParaRPr>
          </a:p>
        </p:txBody>
      </p:sp>
      <p:sp>
        <p:nvSpPr>
          <p:cNvPr id="75779" name="标题 1"/>
          <p:cNvSpPr>
            <a:spLocks noGrp="1" noChangeArrowheads="1"/>
          </p:cNvSpPr>
          <p:nvPr>
            <p:ph type="title"/>
          </p:nvPr>
        </p:nvSpPr>
        <p:spPr>
          <a:xfrm>
            <a:off x="561975" y="485775"/>
            <a:ext cx="8020050" cy="889000"/>
          </a:xfrm>
        </p:spPr>
        <p:txBody>
          <a:bodyPr/>
          <a:lstStyle/>
          <a:p>
            <a:r>
              <a:rPr lang="zh-CN" altLang="en-US" smtClean="0">
                <a:solidFill>
                  <a:srgbClr val="000099"/>
                </a:solidFill>
              </a:rPr>
              <a:t>第一次作业：</a:t>
            </a:r>
          </a:p>
        </p:txBody>
      </p:sp>
      <p:sp>
        <p:nvSpPr>
          <p:cNvPr id="7578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A28BCB-3C07-42BC-8AED-042722EB5AF3}" type="slidenum">
              <a:rPr lang="en-US" altLang="ko-KR" sz="1400" smtClean="0">
                <a:solidFill>
                  <a:srgbClr val="000000"/>
                </a:solidFill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ko-KR" sz="1400" smtClean="0">
              <a:solidFill>
                <a:srgbClr val="000000"/>
              </a:solidFill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 noChangeArrowheads="1"/>
          </p:cNvSpPr>
          <p:nvPr>
            <p:ph type="title"/>
          </p:nvPr>
        </p:nvSpPr>
        <p:spPr>
          <a:xfrm>
            <a:off x="561975" y="485775"/>
            <a:ext cx="8020050" cy="889000"/>
          </a:xfrm>
        </p:spPr>
        <p:txBody>
          <a:bodyPr/>
          <a:lstStyle/>
          <a:p>
            <a:r>
              <a:rPr lang="zh-CN" altLang="en-US" smtClean="0">
                <a:solidFill>
                  <a:srgbClr val="000099"/>
                </a:solidFill>
              </a:rPr>
              <a:t>第一次作业：</a:t>
            </a:r>
          </a:p>
        </p:txBody>
      </p:sp>
      <p:sp>
        <p:nvSpPr>
          <p:cNvPr id="76803" name="内容占位符 2"/>
          <p:cNvSpPr>
            <a:spLocks noGrp="1" noChangeArrowheads="1"/>
          </p:cNvSpPr>
          <p:nvPr>
            <p:ph idx="1"/>
          </p:nvPr>
        </p:nvSpPr>
        <p:spPr>
          <a:xfrm>
            <a:off x="561975" y="1341438"/>
            <a:ext cx="8186738" cy="5183187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为有理数，其上利用数的加、乘、减定义一个运算</a:t>
            </a:r>
            <a:r>
              <a:rPr lang="en-US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如下：</a:t>
            </a:r>
            <a:r>
              <a:rPr lang="en-US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a*b=a+b-ab</a:t>
            </a:r>
            <a:r>
              <a:rPr lang="zh-CN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1) (Q, *)</a:t>
            </a:r>
            <a:r>
              <a:rPr lang="zh-CN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是半群吗？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求单位元。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3) Q</a:t>
            </a:r>
            <a:r>
              <a:rPr lang="zh-CN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中元素有逆元吗？如果有，请给出</a:t>
            </a:r>
            <a:r>
              <a:rPr lang="zh-CN" altLang="en-US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000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000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0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en-US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为整数集，定义</a:t>
            </a:r>
            <a:r>
              <a:rPr lang="en-US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a*b=a+b-2</a:t>
            </a:r>
            <a:r>
              <a:rPr lang="zh-CN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lang="en-US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上的加、减运算，</a:t>
            </a:r>
            <a:r>
              <a:rPr lang="en-US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a, b</a:t>
            </a:r>
            <a:r>
              <a:rPr lang="zh-CN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是任意整数，证明：</a:t>
            </a:r>
            <a:r>
              <a:rPr lang="en-US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(Z, *)</a:t>
            </a:r>
            <a:r>
              <a:rPr lang="zh-CN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是一个群。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b="1" smtClean="0">
              <a:solidFill>
                <a:srgbClr val="000000"/>
              </a:solidFill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800" smtClean="0">
              <a:cs typeface="Times New Roman" panose="02020603050405020304" pitchFamily="18" charset="0"/>
            </a:endParaRPr>
          </a:p>
        </p:txBody>
      </p:sp>
      <p:sp>
        <p:nvSpPr>
          <p:cNvPr id="7680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587C3A-250C-4BF0-A7E5-8F30B5C92F22}" type="slidenum">
              <a:rPr lang="en-US" altLang="ko-KR" sz="1400" smtClean="0">
                <a:solidFill>
                  <a:srgbClr val="000000"/>
                </a:solidFill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ko-KR" sz="1400" smtClean="0">
              <a:solidFill>
                <a:srgbClr val="000000"/>
              </a:solidFill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内容占位符 2"/>
          <p:cNvSpPr>
            <a:spLocks noGrp="1"/>
          </p:cNvSpPr>
          <p:nvPr>
            <p:ph idx="4294967295"/>
          </p:nvPr>
        </p:nvSpPr>
        <p:spPr bwMode="auto">
          <a:xfrm>
            <a:off x="561975" y="1476375"/>
            <a:ext cx="830103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 smtClean="0">
                <a:solidFill>
                  <a:srgbClr val="0000FF"/>
                </a:solidFill>
              </a:rPr>
              <a:t>例：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单位元是群中唯一的幂等元。</a:t>
            </a:r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证明：设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(G, *)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是群，其单位元是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，显然，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是幂等元。设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中的幂等元，即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x*x= x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则：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x=1*x=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*x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）*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= x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x*x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　　　　  ＝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*x=1         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 或由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x*x= x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，得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 x*x= x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 x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571500"/>
            <a:ext cx="7772400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굴림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理解群的定义</a:t>
            </a:r>
            <a:endParaRPr lang="zh-CN" altLang="zh-CN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28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618407C2-2814-49A9-9492-127EA7D730FC}" type="slidenum">
              <a:rPr lang="zh-CN" altLang="en-US" sz="1800" smtClean="0">
                <a:solidFill>
                  <a:srgbClr val="000000"/>
                </a:solidFill>
              </a:rPr>
              <a:pPr/>
              <a:t>22</a:t>
            </a:fld>
            <a:endParaRPr lang="zh-CN" alt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38163" y="1196752"/>
            <a:ext cx="8301037" cy="518457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dirty="0">
                <a:solidFill>
                  <a:srgbClr val="0000FF"/>
                </a:solidFill>
              </a:rPr>
              <a:t>零元（补充</a:t>
            </a:r>
            <a:r>
              <a:rPr lang="zh-CN" altLang="en-US" sz="3200" dirty="0" smtClean="0">
                <a:solidFill>
                  <a:srgbClr val="0000FF"/>
                </a:solidFill>
              </a:rPr>
              <a:t>）</a:t>
            </a:r>
            <a:endParaRPr lang="en-US" altLang="zh-CN" sz="3200" dirty="0" smtClean="0">
              <a:solidFill>
                <a:srgbClr val="0000FF"/>
              </a:solidFill>
            </a:endParaRPr>
          </a:p>
          <a:p>
            <a:pPr algn="just" eaLnBrk="1" latinLnBrk="0" hangingPunct="1">
              <a:lnSpc>
                <a:spcPct val="110000"/>
              </a:lnSpc>
              <a:spcBef>
                <a:spcPct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1" kern="1200" dirty="0">
                <a:solidFill>
                  <a:srgbClr val="000000"/>
                </a:solidFill>
                <a:ea typeface="宋体"/>
              </a:rPr>
              <a:t>设 </a:t>
            </a:r>
            <a:r>
              <a:rPr kumimoji="0" lang="en-US" altLang="zh-CN" sz="3200" b="1" kern="1200" dirty="0">
                <a:solidFill>
                  <a:srgbClr val="000000"/>
                </a:solidFill>
                <a:ea typeface="宋体"/>
              </a:rPr>
              <a:t>* </a:t>
            </a:r>
            <a:r>
              <a:rPr kumimoji="0" lang="zh-CN" altLang="en-US" sz="3200" b="1" kern="1200" dirty="0">
                <a:solidFill>
                  <a:srgbClr val="000000"/>
                </a:solidFill>
                <a:ea typeface="宋体"/>
              </a:rPr>
              <a:t>是集合</a:t>
            </a:r>
            <a:r>
              <a:rPr kumimoji="0" lang="en-US" altLang="zh-CN" sz="3200" b="1" kern="1200" dirty="0">
                <a:solidFill>
                  <a:srgbClr val="000000"/>
                </a:solidFill>
                <a:ea typeface="宋体"/>
              </a:rPr>
              <a:t>S</a:t>
            </a:r>
            <a:r>
              <a:rPr kumimoji="0" lang="zh-CN" altLang="en-US" sz="3200" b="1" kern="1200" dirty="0">
                <a:solidFill>
                  <a:srgbClr val="000000"/>
                </a:solidFill>
                <a:ea typeface="宋体"/>
              </a:rPr>
              <a:t>上的二元代数运算，如果</a:t>
            </a:r>
            <a:r>
              <a:rPr kumimoji="0" lang="en-US" altLang="zh-CN" sz="3200" b="1" kern="1200" dirty="0">
                <a:solidFill>
                  <a:srgbClr val="000000"/>
                </a:solidFill>
                <a:ea typeface="宋体"/>
              </a:rPr>
              <a:t>S</a:t>
            </a:r>
            <a:r>
              <a:rPr kumimoji="0" lang="zh-CN" altLang="en-US" sz="3200" b="1" kern="1200" dirty="0">
                <a:solidFill>
                  <a:srgbClr val="000000"/>
                </a:solidFill>
                <a:ea typeface="宋体"/>
              </a:rPr>
              <a:t>中存在元素</a:t>
            </a:r>
            <a:r>
              <a:rPr kumimoji="0" lang="en-US" altLang="zh-CN" sz="3200" b="1" kern="12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kumimoji="0" lang="en-US" altLang="zh-CN" sz="3200" b="1" kern="1200" dirty="0">
                <a:solidFill>
                  <a:srgbClr val="000000"/>
                </a:solidFill>
                <a:ea typeface="宋体"/>
              </a:rPr>
              <a:t> </a:t>
            </a:r>
            <a:r>
              <a:rPr kumimoji="0" lang="zh-CN" altLang="en-US" sz="3200" b="1" kern="1200" dirty="0">
                <a:solidFill>
                  <a:srgbClr val="000000"/>
                </a:solidFill>
                <a:ea typeface="宋体"/>
              </a:rPr>
              <a:t>，使得对于</a:t>
            </a:r>
            <a:r>
              <a:rPr kumimoji="0" lang="en-US" altLang="zh-CN" sz="3200" b="1" kern="1200" dirty="0">
                <a:solidFill>
                  <a:srgbClr val="000000"/>
                </a:solidFill>
                <a:ea typeface="宋体"/>
              </a:rPr>
              <a:t>S</a:t>
            </a:r>
            <a:r>
              <a:rPr kumimoji="0" lang="zh-CN" altLang="en-US" sz="3200" b="1" kern="1200" dirty="0">
                <a:solidFill>
                  <a:srgbClr val="000000"/>
                </a:solidFill>
                <a:ea typeface="宋体"/>
              </a:rPr>
              <a:t>中任意元素</a:t>
            </a:r>
            <a:r>
              <a:rPr kumimoji="0" lang="en-US" altLang="zh-CN" sz="3200" b="1" kern="1200" dirty="0">
                <a:solidFill>
                  <a:srgbClr val="000000"/>
                </a:solidFill>
                <a:ea typeface="宋体"/>
              </a:rPr>
              <a:t>a</a:t>
            </a:r>
            <a:r>
              <a:rPr kumimoji="0" lang="zh-CN" altLang="en-US" sz="3200" b="1" kern="1200" dirty="0">
                <a:solidFill>
                  <a:srgbClr val="000000"/>
                </a:solidFill>
                <a:ea typeface="宋体"/>
              </a:rPr>
              <a:t>，都有</a:t>
            </a:r>
            <a:r>
              <a:rPr kumimoji="0" lang="en-US" altLang="zh-CN" sz="3200" b="1" kern="1200" dirty="0">
                <a:solidFill>
                  <a:srgbClr val="000000"/>
                </a:solidFill>
                <a:ea typeface="宋体"/>
              </a:rPr>
              <a:t>a * </a:t>
            </a:r>
            <a:r>
              <a:rPr kumimoji="0" lang="en-US" altLang="zh-CN" sz="3200" b="1" kern="12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kumimoji="0" lang="en-US" altLang="zh-CN" sz="3200" b="1" kern="1200" dirty="0">
                <a:solidFill>
                  <a:srgbClr val="000000"/>
                </a:solidFill>
                <a:ea typeface="宋体"/>
              </a:rPr>
              <a:t> = </a:t>
            </a:r>
            <a:r>
              <a:rPr kumimoji="0" lang="en-US" altLang="zh-CN" sz="3200" b="1" kern="12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kumimoji="0" lang="en-US" altLang="zh-CN" sz="3200" b="1" kern="1200" dirty="0">
                <a:solidFill>
                  <a:srgbClr val="000000"/>
                </a:solidFill>
                <a:ea typeface="宋体"/>
              </a:rPr>
              <a:t> </a:t>
            </a:r>
            <a:r>
              <a:rPr kumimoji="0" lang="zh-CN" altLang="en-US" sz="3200" b="1" kern="1200" dirty="0">
                <a:solidFill>
                  <a:srgbClr val="000000"/>
                </a:solidFill>
                <a:ea typeface="宋体"/>
              </a:rPr>
              <a:t>， </a:t>
            </a:r>
            <a:r>
              <a:rPr kumimoji="0" lang="en-US" altLang="zh-CN" sz="3200" b="1" kern="12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kumimoji="0" lang="en-US" altLang="zh-CN" sz="3200" b="1" kern="1200" dirty="0">
                <a:solidFill>
                  <a:srgbClr val="000000"/>
                </a:solidFill>
                <a:ea typeface="宋体"/>
              </a:rPr>
              <a:t> * a = </a:t>
            </a:r>
            <a:r>
              <a:rPr kumimoji="0" lang="en-US" altLang="zh-CN" sz="3200" b="1" kern="12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kumimoji="0" lang="en-US" altLang="zh-CN" sz="3200" b="1" kern="1200" dirty="0">
                <a:solidFill>
                  <a:srgbClr val="000000"/>
                </a:solidFill>
                <a:ea typeface="宋体"/>
              </a:rPr>
              <a:t> </a:t>
            </a:r>
            <a:r>
              <a:rPr kumimoji="0" lang="zh-CN" altLang="en-US" sz="3200" b="1" kern="1200" dirty="0">
                <a:solidFill>
                  <a:srgbClr val="000000"/>
                </a:solidFill>
                <a:ea typeface="宋体"/>
              </a:rPr>
              <a:t>，则称</a:t>
            </a:r>
            <a:r>
              <a:rPr kumimoji="0" lang="en-US" altLang="zh-CN" sz="3200" b="1" kern="12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kumimoji="0" lang="zh-CN" altLang="en-US" sz="3200" b="1" kern="1200" dirty="0">
                <a:solidFill>
                  <a:srgbClr val="000000"/>
                </a:solidFill>
                <a:ea typeface="宋体"/>
              </a:rPr>
              <a:t>是</a:t>
            </a:r>
            <a:r>
              <a:rPr kumimoji="0" lang="en-US" altLang="zh-CN" sz="3200" b="1" kern="1200" dirty="0">
                <a:solidFill>
                  <a:srgbClr val="000000"/>
                </a:solidFill>
                <a:ea typeface="宋体"/>
              </a:rPr>
              <a:t>S</a:t>
            </a:r>
            <a:r>
              <a:rPr kumimoji="0" lang="zh-CN" altLang="en-US" sz="3200" b="1" kern="1200" dirty="0">
                <a:solidFill>
                  <a:srgbClr val="000000"/>
                </a:solidFill>
                <a:ea typeface="宋体"/>
              </a:rPr>
              <a:t>上关于运算</a:t>
            </a:r>
            <a:r>
              <a:rPr kumimoji="0" lang="en-US" altLang="zh-CN" sz="3200" b="1" kern="1200" dirty="0">
                <a:solidFill>
                  <a:srgbClr val="000000"/>
                </a:solidFill>
                <a:ea typeface="宋体"/>
              </a:rPr>
              <a:t>*</a:t>
            </a:r>
            <a:r>
              <a:rPr kumimoji="0" lang="zh-CN" altLang="en-US" sz="3200" b="1" kern="1200" dirty="0">
                <a:solidFill>
                  <a:srgbClr val="000000"/>
                </a:solidFill>
                <a:ea typeface="宋体"/>
              </a:rPr>
              <a:t>的零元。</a:t>
            </a:r>
            <a:endParaRPr kumimoji="0" lang="en-US" altLang="zh-CN" sz="3200" b="1" kern="1200" dirty="0">
              <a:solidFill>
                <a:srgbClr val="000000"/>
              </a:solidFill>
              <a:ea typeface="宋体"/>
            </a:endParaRPr>
          </a:p>
          <a:p>
            <a:pPr algn="just" eaLnBrk="1" latinLnBrk="0" hangingPunct="1">
              <a:lnSpc>
                <a:spcPct val="110000"/>
              </a:lnSpc>
              <a:spcBef>
                <a:spcPct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1" kern="1200" dirty="0">
                <a:solidFill>
                  <a:srgbClr val="000000"/>
                </a:solidFill>
                <a:ea typeface="宋体"/>
              </a:rPr>
              <a:t>例</a:t>
            </a:r>
            <a:r>
              <a:rPr kumimoji="0" lang="zh-CN" altLang="en-US" sz="32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3200" b="1" dirty="0">
                <a:ea typeface="宋体" panose="02010600030101010101" pitchFamily="2" charset="-122"/>
              </a:rPr>
              <a:t>S</a:t>
            </a:r>
            <a:r>
              <a:rPr lang="zh-CN" altLang="en-US" sz="3200" b="1" dirty="0">
                <a:ea typeface="宋体" panose="02010600030101010101" pitchFamily="2" charset="-122"/>
              </a:rPr>
              <a:t>非空，</a:t>
            </a:r>
            <a:r>
              <a:rPr lang="en-US" altLang="zh-CN" sz="3200" b="1" dirty="0">
                <a:ea typeface="宋体" panose="02010600030101010101" pitchFamily="2" charset="-122"/>
              </a:rPr>
              <a:t>p(S)</a:t>
            </a:r>
            <a:r>
              <a:rPr lang="zh-CN" altLang="en-US" sz="3200" b="1" dirty="0">
                <a:ea typeface="宋体" panose="02010600030101010101" pitchFamily="2" charset="-122"/>
              </a:rPr>
              <a:t>上的</a:t>
            </a:r>
            <a:r>
              <a:rPr lang="zh-CN" altLang="en-US" sz="3200" dirty="0">
                <a:ea typeface="宋体" panose="02010600030101010101" pitchFamily="2" charset="-122"/>
              </a:rPr>
              <a:t>∩</a:t>
            </a:r>
            <a:r>
              <a:rPr lang="zh-CN" altLang="en-US" sz="3200" b="1" dirty="0">
                <a:ea typeface="宋体" panose="02010600030101010101" pitchFamily="2" charset="-122"/>
              </a:rPr>
              <a:t>运算，则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cs typeface="Times New Roman" pitchFamily="18" charset="0"/>
                <a:sym typeface="Symbol" pitchFamily="18" charset="2"/>
              </a:rPr>
              <a:t>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cs typeface="Times New Roman" pitchFamily="18" charset="0"/>
                <a:sym typeface="Symbol" pitchFamily="18" charset="2"/>
              </a:rPr>
              <a:t>是</a:t>
            </a:r>
            <a:r>
              <a:rPr lang="en-US" altLang="zh-CN" sz="3200" b="1" dirty="0">
                <a:ea typeface="宋体" panose="02010600030101010101" pitchFamily="2" charset="-122"/>
              </a:rPr>
              <a:t>p(S)</a:t>
            </a:r>
            <a:r>
              <a:rPr lang="zh-CN" altLang="en-US" sz="3200" b="1" dirty="0">
                <a:ea typeface="宋体" panose="02010600030101010101" pitchFamily="2" charset="-122"/>
              </a:rPr>
              <a:t>上关于运算∩的零元</a:t>
            </a:r>
            <a:r>
              <a:rPr lang="zh-CN" altLang="en-US" sz="3200" b="1" dirty="0" smtClean="0">
                <a:ea typeface="宋体" panose="02010600030101010101" pitchFamily="2" charset="-122"/>
              </a:rPr>
              <a:t>。</a:t>
            </a:r>
            <a:endParaRPr lang="en-US" altLang="zh-CN" sz="3200" b="1" dirty="0" smtClean="0">
              <a:ea typeface="宋体" panose="02010600030101010101" pitchFamily="2" charset="-122"/>
            </a:endParaRPr>
          </a:p>
          <a:p>
            <a:pPr algn="just" eaLnBrk="1" latinLnBrk="0" hangingPunct="1">
              <a:lnSpc>
                <a:spcPct val="110000"/>
              </a:lnSpc>
              <a:spcBef>
                <a:spcPct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1" kern="1200" dirty="0">
                <a:solidFill>
                  <a:srgbClr val="000000"/>
                </a:solidFill>
                <a:ea typeface="宋体"/>
              </a:rPr>
              <a:t>例</a:t>
            </a:r>
            <a:r>
              <a:rPr kumimoji="0" lang="zh-CN" altLang="en-US" sz="32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3200" b="1" dirty="0">
                <a:ea typeface="宋体" panose="02010600030101010101" pitchFamily="2" charset="-122"/>
              </a:rPr>
              <a:t>S</a:t>
            </a:r>
            <a:r>
              <a:rPr lang="zh-CN" altLang="en-US" sz="3200" b="1" dirty="0">
                <a:ea typeface="宋体" panose="02010600030101010101" pitchFamily="2" charset="-122"/>
              </a:rPr>
              <a:t>非空，</a:t>
            </a:r>
            <a:r>
              <a:rPr lang="en-US" altLang="zh-CN" sz="3200" b="1" dirty="0">
                <a:ea typeface="宋体" panose="02010600030101010101" pitchFamily="2" charset="-122"/>
              </a:rPr>
              <a:t>p(S)</a:t>
            </a:r>
            <a:r>
              <a:rPr lang="zh-CN" altLang="en-US" sz="3200" b="1" dirty="0">
                <a:ea typeface="宋体" panose="02010600030101010101" pitchFamily="2" charset="-122"/>
              </a:rPr>
              <a:t>上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的</a:t>
            </a:r>
            <a:r>
              <a:rPr lang="zh-CN" altLang="en-US" sz="3200" b="1" dirty="0">
                <a:ea typeface="宋体" panose="02010600030101010101" pitchFamily="2" charset="-122"/>
              </a:rPr>
              <a:t>∪</a:t>
            </a:r>
            <a:r>
              <a:rPr lang="zh-CN" altLang="en-US" sz="3200" b="1" dirty="0" smtClean="0">
                <a:ea typeface="宋体" panose="02010600030101010101" pitchFamily="2" charset="-122"/>
              </a:rPr>
              <a:t>运算，</a:t>
            </a:r>
            <a:endParaRPr lang="en-US" altLang="zh-CN" sz="3200" b="1" dirty="0" smtClean="0">
              <a:ea typeface="宋体" panose="02010600030101010101" pitchFamily="2" charset="-122"/>
            </a:endParaRPr>
          </a:p>
          <a:p>
            <a:pPr marL="0" indent="0" algn="just" eaLnBrk="1" latinLnBrk="0" hangingPunct="1">
              <a:lnSpc>
                <a:spcPct val="110000"/>
              </a:lnSpc>
              <a:spcBef>
                <a:spcPct val="0"/>
              </a:spcBef>
              <a:buClr>
                <a:srgbClr val="0000FF"/>
              </a:buClr>
              <a:buSzPct val="80000"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</a:rPr>
              <a:t>   则</a:t>
            </a:r>
            <a:r>
              <a:rPr lang="en-US" altLang="zh-CN" sz="3200" b="1" dirty="0" smtClean="0">
                <a:solidFill>
                  <a:srgbClr val="000000"/>
                </a:solidFill>
                <a:ea typeface="宋体" panose="02010600030101010101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lang="zh-CN" altLang="en-US" sz="3200" b="1" dirty="0" smtClean="0">
                <a:solidFill>
                  <a:srgbClr val="000000"/>
                </a:solidFill>
                <a:ea typeface="宋体" panose="02010600030101010101" pitchFamily="2" charset="-122"/>
                <a:cs typeface="Times New Roman" pitchFamily="18" charset="0"/>
                <a:sym typeface="Symbol" pitchFamily="18" charset="2"/>
              </a:rPr>
              <a:t>是</a:t>
            </a:r>
            <a:r>
              <a:rPr lang="en-US" altLang="zh-CN" sz="3200" b="1" dirty="0">
                <a:ea typeface="宋体" panose="02010600030101010101" pitchFamily="2" charset="-122"/>
              </a:rPr>
              <a:t>p(S)</a:t>
            </a:r>
            <a:r>
              <a:rPr lang="zh-CN" altLang="en-US" sz="3200" b="1" dirty="0">
                <a:ea typeface="宋体" panose="02010600030101010101" pitchFamily="2" charset="-122"/>
              </a:rPr>
              <a:t>上关于</a:t>
            </a:r>
            <a:r>
              <a:rPr lang="zh-CN" altLang="en-US" sz="3200" b="1" dirty="0" smtClean="0">
                <a:ea typeface="宋体" panose="02010600030101010101" pitchFamily="2" charset="-122"/>
              </a:rPr>
              <a:t>运算</a:t>
            </a:r>
            <a:r>
              <a:rPr lang="zh-CN" altLang="en-US" sz="3200" b="1" dirty="0">
                <a:ea typeface="宋体" panose="02010600030101010101" pitchFamily="2" charset="-122"/>
              </a:rPr>
              <a:t>∪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的</a:t>
            </a:r>
            <a:r>
              <a:rPr lang="zh-CN" altLang="en-US" sz="3200" b="1" dirty="0">
                <a:ea typeface="宋体" panose="02010600030101010101" pitchFamily="2" charset="-122"/>
              </a:rPr>
              <a:t>零元。</a:t>
            </a:r>
            <a:r>
              <a:rPr kumimoji="0" lang="en-US" altLang="zh-CN" sz="3200" b="1" kern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kumimoji="0" lang="zh-CN" altLang="en-US" sz="3200" b="1" kern="12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571500"/>
            <a:ext cx="7772400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굴림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理解群的定义</a:t>
            </a:r>
            <a:endParaRPr lang="zh-CN" altLang="zh-CN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2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D2C210A6-65EE-4C3A-A225-7F6DC8ABB73F}" type="slidenum">
              <a:rPr lang="zh-CN" altLang="en-US" sz="1800" smtClean="0">
                <a:solidFill>
                  <a:srgbClr val="000000"/>
                </a:solidFill>
              </a:rPr>
              <a:pPr/>
              <a:t>23</a:t>
            </a:fld>
            <a:endParaRPr lang="zh-CN" alt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38163" y="1244600"/>
            <a:ext cx="8301037" cy="4572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例：群中无零元。</a:t>
            </a:r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证明：设（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，*）为群，其单位元为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|G|=1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时，它的唯一元素视为单位元。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571500"/>
            <a:ext cx="7772400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굴림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理解群的定义</a:t>
            </a:r>
            <a:endParaRPr lang="zh-CN" altLang="zh-CN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6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D13E3AC1-3ECD-458C-8C3E-5704E0448B93}" type="slidenum">
              <a:rPr lang="zh-CN" altLang="en-US" sz="1800" smtClean="0">
                <a:solidFill>
                  <a:srgbClr val="000000"/>
                </a:solidFill>
              </a:rPr>
              <a:pPr/>
              <a:t>24</a:t>
            </a:fld>
            <a:endParaRPr lang="zh-CN" alt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38163" y="1244600"/>
            <a:ext cx="8301037" cy="4572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例：群中无零元。</a:t>
            </a:r>
            <a:endParaRPr lang="en-US" altLang="zh-CN" sz="30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|G|&gt;1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时，用反证法，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，*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有零元</a:t>
            </a:r>
            <a:r>
              <a:rPr kumimoji="0" lang="en-US" altLang="zh-CN" sz="30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kumimoji="0" lang="zh-CN" altLang="en-US" sz="30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，则对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kumimoji="0" lang="en-US" altLang="zh-CN" sz="30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zh-CN" altLang="en-US" sz="30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，都有</a:t>
            </a:r>
            <a:r>
              <a:rPr kumimoji="0" lang="en-US" altLang="zh-CN" sz="30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x*=*x=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0" lang="en-US" altLang="zh-CN" sz="30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≠1, (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kumimoji="0" lang="en-US" altLang="zh-CN" sz="30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=1, 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任取</a:t>
            </a:r>
            <a:r>
              <a:rPr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</a:t>
            </a:r>
            <a:r>
              <a:rPr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x≠</a:t>
            </a:r>
            <a:r>
              <a:rPr kumimoji="0" lang="en-US" altLang="zh-CN" sz="30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 , </a:t>
            </a:r>
            <a:r>
              <a:rPr kumimoji="0" lang="zh-CN" altLang="en-US" sz="30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x=1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</a:t>
            </a:r>
            <a:r>
              <a:rPr kumimoji="0" lang="en-US" altLang="zh-CN" sz="30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</a:t>
            </a:r>
            <a:r>
              <a:rPr kumimoji="0" lang="en-US" altLang="zh-CN" sz="30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 , </a:t>
            </a:r>
            <a:r>
              <a:rPr kumimoji="0" lang="zh-CN" altLang="en-US" sz="30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矛盾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即不存在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kumimoji="0" lang="en-US" altLang="zh-CN" sz="30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G, </a:t>
            </a:r>
            <a:r>
              <a:rPr kumimoji="0" lang="zh-CN" altLang="en-US" sz="30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使得</a:t>
            </a:r>
            <a:r>
              <a:rPr kumimoji="0" lang="en-US" altLang="zh-CN" sz="30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x*=*</a:t>
            </a:r>
            <a:r>
              <a:rPr kumimoji="0" lang="en-US" altLang="zh-CN" sz="30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x=1</a:t>
            </a:r>
            <a:r>
              <a:rPr kumimoji="0" lang="zh-CN" altLang="en-US" sz="30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，即</a:t>
            </a:r>
            <a:r>
              <a:rPr kumimoji="0" lang="en-US" altLang="zh-CN" sz="30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无逆元素，与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是群矛盾。</a:t>
            </a:r>
            <a:endParaRPr lang="zh-CN" altLang="en-US" sz="3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571500"/>
            <a:ext cx="7772400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굴림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理解群的定义</a:t>
            </a:r>
            <a:endParaRPr lang="zh-CN" altLang="zh-CN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0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410BF010-4588-433F-9BBB-70F6DA17E13E}" type="slidenum">
              <a:rPr lang="zh-CN" altLang="en-US" sz="1800" smtClean="0">
                <a:solidFill>
                  <a:srgbClr val="000000"/>
                </a:solidFill>
              </a:rPr>
              <a:pPr/>
              <a:t>25</a:t>
            </a:fld>
            <a:endParaRPr lang="zh-CN" alt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内容占位符 2"/>
          <p:cNvSpPr>
            <a:spLocks noGrp="1"/>
          </p:cNvSpPr>
          <p:nvPr>
            <p:ph idx="4294967295"/>
          </p:nvPr>
        </p:nvSpPr>
        <p:spPr bwMode="auto">
          <a:xfrm>
            <a:off x="539750" y="1268412"/>
            <a:ext cx="8301038" cy="47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例：群中消去律一定成立。</a:t>
            </a:r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证明：设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(G, *)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是群，其单位元是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，对于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中任意三个元素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）若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* b = a * c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 (a * b) = 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*( a * c)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</a:p>
          <a:p>
            <a:pPr algn="ctr"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 a) * b =(a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 a) * c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，亦即</a:t>
            </a:r>
          </a:p>
          <a:p>
            <a:pPr algn="ctr"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* b =1 * c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故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= c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）同理可证：若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* a = c * 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= c</a:t>
            </a:r>
          </a:p>
          <a:p>
            <a:pPr eaLnBrk="1" hangingPunct="1"/>
            <a:endParaRPr lang="zh-CN" altLang="en-US" sz="3000" dirty="0" smtClean="0"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571500"/>
            <a:ext cx="7772400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굴림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理解群的定义</a:t>
            </a:r>
            <a:endParaRPr lang="zh-CN" altLang="zh-CN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352F6A0C-9C91-48C8-BC5B-456F36BDFB11}" type="slidenum">
              <a:rPr lang="zh-CN" altLang="en-US" sz="1800" smtClean="0">
                <a:solidFill>
                  <a:srgbClr val="000000"/>
                </a:solidFill>
              </a:rPr>
              <a:pPr/>
              <a:t>26</a:t>
            </a:fld>
            <a:endParaRPr lang="zh-CN" alt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内容占位符 2"/>
          <p:cNvSpPr>
            <a:spLocks noGrp="1"/>
          </p:cNvSpPr>
          <p:nvPr>
            <p:ph idx="4294967295"/>
          </p:nvPr>
        </p:nvSpPr>
        <p:spPr bwMode="auto">
          <a:xfrm>
            <a:off x="395288" y="1268413"/>
            <a:ext cx="856932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例：设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(G,*)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是群，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 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G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。证明：如果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a*b=e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b*a=e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b*a=e*(b*a)=a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*a*(b*a)=a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*(a*b) *a=a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*e*a=e</a:t>
            </a:r>
            <a:endParaRPr lang="zh-CN" altLang="en-US" sz="3000" dirty="0" smtClean="0"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571500"/>
            <a:ext cx="7772400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굴림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理解群的定义</a:t>
            </a:r>
            <a:endParaRPr lang="zh-CN" altLang="zh-CN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8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049A88A4-90F5-4DA1-887D-A22ADF493C8E}" type="slidenum">
              <a:rPr lang="zh-CN" altLang="en-US" sz="1800" smtClean="0">
                <a:solidFill>
                  <a:srgbClr val="000000"/>
                </a:solidFill>
              </a:rPr>
              <a:pPr/>
              <a:t>27</a:t>
            </a:fld>
            <a:endParaRPr lang="zh-CN" alt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内容占位符 2"/>
          <p:cNvSpPr>
            <a:spLocks noGrp="1"/>
          </p:cNvSpPr>
          <p:nvPr>
            <p:ph idx="4294967295"/>
          </p:nvPr>
        </p:nvSpPr>
        <p:spPr bwMode="auto">
          <a:xfrm>
            <a:off x="561975" y="1476375"/>
            <a:ext cx="830103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r>
              <a:rPr lang="en-US" altLang="zh-CN" sz="3200" b="1" smtClean="0">
                <a:latin typeface="宋体" panose="02010600030101010101" pitchFamily="2" charset="-122"/>
                <a:ea typeface="宋体" panose="02010600030101010101" pitchFamily="2" charset="-122"/>
              </a:rPr>
              <a:t>①   </a:t>
            </a:r>
            <a:r>
              <a:rPr lang="zh-CN" altLang="en-US" sz="3200" b="1" smtClean="0">
                <a:latin typeface="宋体" panose="02010600030101010101" pitchFamily="2" charset="-122"/>
                <a:ea typeface="宋体" panose="02010600030101010101" pitchFamily="2" charset="-122"/>
              </a:rPr>
              <a:t>元数为</a:t>
            </a:r>
            <a:r>
              <a:rPr lang="en-US" altLang="zh-CN" sz="3200" b="1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b="1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32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群</a:t>
            </a:r>
            <a:r>
              <a:rPr lang="zh-CN" altLang="en-US" sz="3200" b="1" smtClean="0">
                <a:latin typeface="宋体" panose="02010600030101010101" pitchFamily="2" charset="-122"/>
                <a:ea typeface="宋体" panose="02010600030101010101" pitchFamily="2" charset="-122"/>
              </a:rPr>
              <a:t>仅有</a:t>
            </a:r>
            <a:r>
              <a:rPr lang="en-US" altLang="zh-CN" sz="3200" b="1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b="1" smtClean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endParaRPr lang="en-US" altLang="zh-CN" sz="32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b="1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b="1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200" b="1" smtClean="0">
                <a:latin typeface="宋体" panose="02010600030101010101" pitchFamily="2" charset="-122"/>
                <a:ea typeface="宋体" panose="02010600030101010101" pitchFamily="2" charset="-122"/>
              </a:rPr>
              <a:t>    ②   元数为</a:t>
            </a:r>
            <a:r>
              <a:rPr lang="en-US" altLang="zh-CN" sz="3200" b="1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200" b="1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32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群</a:t>
            </a:r>
            <a:r>
              <a:rPr lang="zh-CN" altLang="en-US" sz="3200" b="1" smtClean="0">
                <a:latin typeface="宋体" panose="02010600030101010101" pitchFamily="2" charset="-122"/>
                <a:ea typeface="宋体" panose="02010600030101010101" pitchFamily="2" charset="-122"/>
              </a:rPr>
              <a:t>仅有</a:t>
            </a:r>
            <a:r>
              <a:rPr lang="en-US" altLang="zh-CN" sz="3200" b="1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b="1" smtClean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endParaRPr lang="en-US" altLang="zh-CN" sz="32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b="1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b="1" smtClean="0">
              <a:ea typeface="华文新魏" panose="02010800040101010101" pitchFamily="2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b="1" smtClean="0">
              <a:ea typeface="华文新魏" panose="02010800040101010101" pitchFamily="2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b="1" smtClean="0">
                <a:ea typeface="华文新魏" panose="02010800040101010101" pitchFamily="2" charset="-122"/>
              </a:rPr>
              <a:t> </a:t>
            </a:r>
            <a:endParaRPr lang="zh-CN" altLang="en-US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30563" y="2205038"/>
          <a:ext cx="1557337" cy="1096972"/>
        </p:xfrm>
        <a:graphic>
          <a:graphicData uri="http://schemas.openxmlformats.org/drawingml/2006/table">
            <a:tbl>
              <a:tblPr/>
              <a:tblGrid>
                <a:gridCol w="742950"/>
                <a:gridCol w="814387"/>
              </a:tblGrid>
              <a:tr h="5484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*</a:t>
                      </a:r>
                    </a:p>
                  </a:txBody>
                  <a:tcPr marT="45643" marB="45643"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3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643" marB="45643"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AF6"/>
                    </a:solidFill>
                  </a:tcPr>
                </a:tc>
              </a:tr>
              <a:tr h="5484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643" marB="45643"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e</a:t>
                      </a:r>
                      <a:endParaRPr kumimoji="0" lang="zh-CN" altLang="en-US" sz="3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643" marB="45643"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771775" y="4292600"/>
          <a:ext cx="2736850" cy="164623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64268"/>
                <a:gridCol w="936290"/>
                <a:gridCol w="936292"/>
              </a:tblGrid>
              <a:tr h="548746">
                <a:tc>
                  <a:txBody>
                    <a:bodyPr/>
                    <a:lstStyle/>
                    <a:p>
                      <a:r>
                        <a:rPr lang="en-US" altLang="zh-CN" sz="3000" b="1" dirty="0" smtClean="0"/>
                        <a:t>*</a:t>
                      </a:r>
                      <a:endParaRPr lang="zh-CN" altLang="en-US" sz="3000" b="1" dirty="0"/>
                    </a:p>
                  </a:txBody>
                  <a:tcPr marL="91458" marR="91458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3000" b="1" dirty="0" smtClean="0"/>
                        <a:t>e</a:t>
                      </a:r>
                      <a:endParaRPr lang="zh-CN" altLang="en-US" sz="3000" b="1" dirty="0"/>
                    </a:p>
                  </a:txBody>
                  <a:tcPr marL="91458" marR="91458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3000" b="1" dirty="0" smtClean="0"/>
                        <a:t>a</a:t>
                      </a:r>
                      <a:endParaRPr lang="zh-CN" altLang="en-US" sz="3000" b="1" dirty="0"/>
                    </a:p>
                  </a:txBody>
                  <a:tcPr marL="91458" marR="91458" marT="45729" marB="45729"/>
                </a:tc>
              </a:tr>
              <a:tr h="548746">
                <a:tc>
                  <a:txBody>
                    <a:bodyPr/>
                    <a:lstStyle/>
                    <a:p>
                      <a:r>
                        <a:rPr lang="en-US" altLang="zh-CN" sz="3000" b="1" dirty="0" smtClean="0"/>
                        <a:t>e</a:t>
                      </a:r>
                      <a:endParaRPr lang="zh-CN" altLang="en-US" sz="3000" b="1" dirty="0"/>
                    </a:p>
                  </a:txBody>
                  <a:tcPr marL="91458" marR="91458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3000" b="1" dirty="0" smtClean="0"/>
                        <a:t>e</a:t>
                      </a:r>
                      <a:endParaRPr lang="zh-CN" altLang="en-US" sz="3000" b="1" dirty="0"/>
                    </a:p>
                  </a:txBody>
                  <a:tcPr marL="91458" marR="91458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3000" b="1" dirty="0" smtClean="0"/>
                        <a:t>a</a:t>
                      </a:r>
                      <a:endParaRPr lang="zh-CN" altLang="en-US" sz="3000" b="1" dirty="0"/>
                    </a:p>
                  </a:txBody>
                  <a:tcPr marL="91458" marR="91458" marT="45729" marB="45729"/>
                </a:tc>
              </a:tr>
              <a:tr h="548746">
                <a:tc>
                  <a:txBody>
                    <a:bodyPr/>
                    <a:lstStyle/>
                    <a:p>
                      <a:r>
                        <a:rPr lang="en-US" altLang="zh-CN" sz="3000" b="1" dirty="0" smtClean="0"/>
                        <a:t>a</a:t>
                      </a:r>
                      <a:endParaRPr lang="zh-CN" altLang="en-US" sz="3000" b="1" dirty="0"/>
                    </a:p>
                  </a:txBody>
                  <a:tcPr marL="91458" marR="91458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3000" b="1" dirty="0" smtClean="0"/>
                        <a:t>a</a:t>
                      </a:r>
                      <a:endParaRPr lang="zh-CN" altLang="en-US" sz="3000" b="1" dirty="0"/>
                    </a:p>
                  </a:txBody>
                  <a:tcPr marL="91458" marR="91458"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CN" sz="3000" b="1" dirty="0" smtClean="0"/>
                        <a:t>e</a:t>
                      </a:r>
                      <a:endParaRPr lang="zh-CN" altLang="en-US" sz="3000" b="1" dirty="0"/>
                    </a:p>
                  </a:txBody>
                  <a:tcPr marL="91458" marR="91458" marT="45729" marB="45729"/>
                </a:tc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9750" y="571500"/>
            <a:ext cx="7772400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굴림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理解群的定义</a:t>
            </a:r>
            <a:endParaRPr lang="zh-CN" altLang="zh-CN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1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76E55F7C-A673-49B0-9278-24FC1A917FBA}" type="slidenum">
              <a:rPr lang="zh-CN" altLang="en-US" sz="1800" smtClean="0">
                <a:solidFill>
                  <a:srgbClr val="000000"/>
                </a:solidFill>
              </a:rPr>
              <a:pPr/>
              <a:t>28</a:t>
            </a:fld>
            <a:endParaRPr lang="zh-CN" alt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9750" y="549275"/>
            <a:ext cx="7772400" cy="64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6.2.3   </a:t>
            </a: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群 的 性 质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---(1)</a:t>
            </a:r>
            <a:endParaRPr lang="zh-CN" altLang="zh-CN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39750" y="1268413"/>
            <a:ext cx="82232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b="1" smtClean="0">
                <a:solidFill>
                  <a:srgbClr val="0000FF"/>
                </a:solidFill>
                <a:sym typeface="Symbol" panose="05050102010706020507" pitchFamily="18" charset="2"/>
              </a:rPr>
              <a:t>定理</a:t>
            </a:r>
            <a:r>
              <a:rPr lang="en-US" altLang="zh-CN" sz="3200" b="1" smtClean="0">
                <a:solidFill>
                  <a:srgbClr val="0000FF"/>
                </a:solidFill>
                <a:sym typeface="Symbol" panose="05050102010706020507" pitchFamily="18" charset="2"/>
              </a:rPr>
              <a:t>6.2.1  </a:t>
            </a:r>
            <a:r>
              <a:rPr lang="zh-CN" altLang="en-US" sz="3200" b="1" smtClean="0">
                <a:ea typeface="楷体" panose="02010609060101010101" pitchFamily="49" charset="-122"/>
                <a:sym typeface="Symbol" panose="05050102010706020507" pitchFamily="18" charset="2"/>
              </a:rPr>
              <a:t>设</a:t>
            </a:r>
            <a:r>
              <a:rPr lang="en-US" altLang="zh-CN" sz="3200" b="1" smtClean="0">
                <a:ea typeface="楷体" panose="02010609060101010101" pitchFamily="49" charset="-122"/>
                <a:sym typeface="Symbol" panose="05050102010706020507" pitchFamily="18" charset="2"/>
              </a:rPr>
              <a:t>(G, · )</a:t>
            </a:r>
            <a:r>
              <a:rPr lang="zh-CN" altLang="en-US" sz="3200" b="1" smtClean="0">
                <a:ea typeface="楷体" panose="02010609060101010101" pitchFamily="49" charset="-122"/>
                <a:sym typeface="Symbol" panose="05050102010706020507" pitchFamily="18" charset="2"/>
              </a:rPr>
              <a:t>是一个群，则</a:t>
            </a:r>
            <a:r>
              <a:rPr lang="en-US" altLang="zh-CN" sz="3200" b="1" smtClean="0">
                <a:ea typeface="楷体" panose="02010609060101010101" pitchFamily="49" charset="-122"/>
                <a:sym typeface="Symbol" panose="05050102010706020507" pitchFamily="18" charset="2"/>
              </a:rPr>
              <a:t>G</a:t>
            </a:r>
            <a:r>
              <a:rPr lang="zh-CN" altLang="en-US" sz="3200" b="1" smtClean="0">
                <a:ea typeface="楷体" panose="02010609060101010101" pitchFamily="49" charset="-122"/>
                <a:sym typeface="Symbol" panose="05050102010706020507" pitchFamily="18" charset="2"/>
              </a:rPr>
              <a:t>中恰有一个元素</a:t>
            </a:r>
            <a:r>
              <a:rPr lang="en-US" altLang="zh-CN" sz="3200" b="1" smtClean="0">
                <a:ea typeface="楷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3200" b="1" smtClean="0">
                <a:ea typeface="楷体" panose="02010609060101010101" pitchFamily="49" charset="-122"/>
                <a:sym typeface="Symbol" panose="05050102010706020507" pitchFamily="18" charset="2"/>
              </a:rPr>
              <a:t>适合</a:t>
            </a:r>
            <a:r>
              <a:rPr lang="en-US" altLang="zh-CN" sz="3200" b="1" smtClean="0">
                <a:ea typeface="楷体" panose="02010609060101010101" pitchFamily="49" charset="-122"/>
                <a:sym typeface="Symbol" panose="05050102010706020507" pitchFamily="18" charset="2"/>
              </a:rPr>
              <a:t>1·a=a·1=a, </a:t>
            </a:r>
            <a:r>
              <a:rPr lang="zh-CN" altLang="en-US" sz="3200" b="1" smtClean="0">
                <a:ea typeface="楷体" panose="02010609060101010101" pitchFamily="49" charset="-122"/>
                <a:sym typeface="Symbol" panose="05050102010706020507" pitchFamily="18" charset="2"/>
              </a:rPr>
              <a:t>而且对于任意</a:t>
            </a:r>
            <a:r>
              <a:rPr lang="en-US" altLang="zh-CN" sz="3200" b="1" smtClean="0">
                <a:ea typeface="楷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3200" b="1" smtClean="0">
                <a:ea typeface="楷体" panose="02010609060101010101" pitchFamily="49" charset="-122"/>
                <a:sym typeface="Symbol" panose="05050102010706020507" pitchFamily="18" charset="2"/>
              </a:rPr>
              <a:t>恰有一个元素</a:t>
            </a:r>
            <a:r>
              <a:rPr lang="en-US" altLang="zh-CN" sz="3200" b="1" smtClean="0">
                <a:ea typeface="楷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30000" smtClean="0">
                <a:ea typeface="楷体" panose="02010609060101010101" pitchFamily="49" charset="-122"/>
                <a:sym typeface="Symbol" panose="05050102010706020507" pitchFamily="18" charset="2"/>
              </a:rPr>
              <a:t>-1</a:t>
            </a:r>
            <a:r>
              <a:rPr lang="zh-CN" altLang="en-US" sz="3200" b="1" smtClean="0">
                <a:ea typeface="楷体" panose="02010609060101010101" pitchFamily="49" charset="-122"/>
                <a:sym typeface="Symbol" panose="05050102010706020507" pitchFamily="18" charset="2"/>
              </a:rPr>
              <a:t>适合</a:t>
            </a:r>
            <a:r>
              <a:rPr lang="en-US" altLang="zh-CN" sz="3200" b="1" smtClean="0">
                <a:ea typeface="楷体" panose="02010609060101010101" pitchFamily="49" charset="-122"/>
                <a:sym typeface="Symbol" panose="05050102010706020507" pitchFamily="18" charset="2"/>
              </a:rPr>
              <a:t>a·a</a:t>
            </a:r>
            <a:r>
              <a:rPr lang="en-US" altLang="zh-CN" sz="3200" b="1" baseline="30000" smtClean="0">
                <a:ea typeface="楷体" panose="020106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3200" b="1" smtClean="0">
                <a:ea typeface="楷体" panose="02010609060101010101" pitchFamily="49" charset="-122"/>
                <a:sym typeface="Symbol" panose="05050102010706020507" pitchFamily="18" charset="2"/>
              </a:rPr>
              <a:t>=a</a:t>
            </a:r>
            <a:r>
              <a:rPr lang="en-US" altLang="zh-CN" sz="3200" b="1" baseline="30000" smtClean="0">
                <a:ea typeface="楷体" panose="020106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sz="3200" b="1" smtClean="0">
                <a:ea typeface="楷体" panose="02010609060101010101" pitchFamily="49" charset="-122"/>
                <a:sym typeface="Symbol" panose="05050102010706020507" pitchFamily="18" charset="2"/>
              </a:rPr>
              <a:t>·a=1</a:t>
            </a:r>
            <a:r>
              <a:rPr lang="zh-CN" altLang="en-US" sz="3200" b="1" smtClean="0">
                <a:ea typeface="楷体" panose="02010609060101010101" pitchFamily="49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325636" name="Rectangle 3"/>
          <p:cNvSpPr>
            <a:spLocks noChangeArrowheads="1"/>
          </p:cNvSpPr>
          <p:nvPr/>
        </p:nvSpPr>
        <p:spPr bwMode="auto">
          <a:xfrm>
            <a:off x="539750" y="2997200"/>
            <a:ext cx="82232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 eaLnBrk="1" latinLnBrk="1" hangingPunct="1">
              <a:lnSpc>
                <a:spcPct val="130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证明：若</a:t>
            </a: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和</a:t>
            </a: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1’</a:t>
            </a:r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都是单位元素，则</a:t>
            </a:r>
          </a:p>
          <a:p>
            <a:pPr eaLnBrk="1" latinLnBrk="1" hangingPunct="1">
              <a:lnSpc>
                <a:spcPct val="130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                   </a:t>
            </a: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1’=1·1’=1</a:t>
            </a:r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，故</a:t>
            </a:r>
            <a:r>
              <a:rPr lang="en-US" altLang="zh-CN" sz="32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1’=1</a:t>
            </a:r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。</a:t>
            </a:r>
          </a:p>
          <a:p>
            <a:pPr eaLnBrk="1" latinLnBrk="1" hangingPunct="1">
              <a:lnSpc>
                <a:spcPct val="130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若</a:t>
            </a: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和</a:t>
            </a: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c</a:t>
            </a:r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都是</a:t>
            </a: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的逆元素</a:t>
            </a: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则</a:t>
            </a:r>
          </a:p>
          <a:p>
            <a:pPr eaLnBrk="1" latinLnBrk="1" hangingPunct="1">
              <a:lnSpc>
                <a:spcPct val="130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      b=b·</a:t>
            </a:r>
            <a:r>
              <a:rPr lang="en-US" altLang="zh-CN" sz="32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=b·(a·c)=(b·a)·c = </a:t>
            </a:r>
            <a:r>
              <a:rPr lang="en-US" altLang="zh-CN" sz="32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·c = c</a:t>
            </a:r>
            <a:b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</a:br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故</a:t>
            </a: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b = c.     </a:t>
            </a:r>
            <a:endParaRPr lang="zh-CN" altLang="en-US" sz="3200" b="1">
              <a:solidFill>
                <a:srgbClr val="000000"/>
              </a:solidFill>
              <a:latin typeface="Arial" panose="020B0604020202020204" pitchFamily="34" charset="0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325637" name="Rectangle 5"/>
          <p:cNvSpPr>
            <a:spLocks noChangeArrowheads="1"/>
          </p:cNvSpPr>
          <p:nvPr/>
        </p:nvSpPr>
        <p:spPr bwMode="auto">
          <a:xfrm>
            <a:off x="1619250" y="2420938"/>
            <a:ext cx="6408738" cy="164306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 eaLnBrk="1" latinLnBrk="1" hangingPunct="1">
              <a:lnSpc>
                <a:spcPct val="140000"/>
              </a:lnSpc>
            </a:pPr>
            <a:r>
              <a:rPr lang="zh-CN" altLang="en-US" sz="3600" b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굴림"/>
                <a:sym typeface="Symbol" panose="05050102010706020507" pitchFamily="18" charset="2"/>
              </a:rPr>
              <a:t>群的单位元素是唯一的。</a:t>
            </a:r>
          </a:p>
          <a:p>
            <a:pPr eaLnBrk="1" latinLnBrk="1" hangingPunct="1">
              <a:lnSpc>
                <a:spcPct val="140000"/>
              </a:lnSpc>
            </a:pPr>
            <a:r>
              <a:rPr lang="zh-CN" altLang="en-US" sz="3600" b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굴림"/>
                <a:sym typeface="Symbol" panose="05050102010706020507" pitchFamily="18" charset="2"/>
              </a:rPr>
              <a:t>群中任意元素的逆也是唯一的。</a:t>
            </a:r>
          </a:p>
        </p:txBody>
      </p:sp>
      <p:sp>
        <p:nvSpPr>
          <p:cNvPr id="84998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7CB5D11B-3C8B-4E19-AE57-22C6AE299CB6}" type="slidenum">
              <a:rPr lang="zh-CN" altLang="en-US" sz="1800" smtClean="0">
                <a:solidFill>
                  <a:srgbClr val="000000"/>
                </a:solidFill>
              </a:rPr>
              <a:pPr/>
              <a:t>29</a:t>
            </a:fld>
            <a:endParaRPr lang="zh-CN" alt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5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5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5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5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256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6" grpId="0" build="p"/>
      <p:bldP spid="3256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9750" y="571500"/>
            <a:ext cx="7772400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3800" smtClean="0">
                <a:latin typeface="Times New Roman" panose="02020603050405020304" pitchFamily="18" charset="0"/>
                <a:sym typeface="Symbol" panose="05050102010706020507" pitchFamily="18" charset="2"/>
              </a:rPr>
              <a:t>6.2.1</a:t>
            </a:r>
            <a:r>
              <a:rPr lang="en-US" altLang="zh-CN" smtClean="0">
                <a:latin typeface="Times New Roman" panose="02020603050405020304" pitchFamily="18" charset="0"/>
              </a:rPr>
              <a:t> </a:t>
            </a:r>
            <a:r>
              <a:rPr lang="zh-CN" altLang="en-US" smtClean="0">
                <a:latin typeface="Times New Roman" panose="02020603050405020304" pitchFamily="18" charset="0"/>
              </a:rPr>
              <a:t>半群</a:t>
            </a:r>
            <a:endParaRPr lang="zh-CN" altLang="zh-CN" smtClean="0">
              <a:latin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484313"/>
            <a:ext cx="8280400" cy="496887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cs typeface="+mn-cs"/>
                <a:sym typeface="Symbol" pitchFamily="18" charset="2"/>
              </a:rPr>
              <a:t> 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  <a:sym typeface="Symbol" pitchFamily="18" charset="2"/>
              </a:rPr>
              <a:t>定义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  <a:sym typeface="Symbol" pitchFamily="18" charset="2"/>
              </a:rPr>
              <a:t>6.2.1 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设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是一个非空集合，若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·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为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上的二元代数运算，且满足结合律，则称该代数系统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（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，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·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为半群</a:t>
            </a:r>
            <a:r>
              <a:rPr lang="zh-CN" altLang="en-US" sz="3200" b="1" dirty="0" smtClean="0">
                <a:cs typeface="+mn-cs"/>
                <a:sym typeface="Symbol" pitchFamily="18" charset="2"/>
              </a:rPr>
              <a:t>。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en-US" sz="2800" b="1" dirty="0" smtClean="0">
              <a:cs typeface="+mn-cs"/>
              <a:sym typeface="Symbol" pitchFamily="18" charset="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cs typeface="+mn-cs"/>
                <a:sym typeface="Symbol" pitchFamily="18" charset="2"/>
              </a:rPr>
              <a:t> </a:t>
            </a:r>
          </a:p>
        </p:txBody>
      </p:sp>
      <p:sp>
        <p:nvSpPr>
          <p:cNvPr id="57348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B53B0674-ABD4-47F3-9B2D-4DBC0B4C57F5}" type="slidenum">
              <a:rPr lang="zh-CN" altLang="en-US" sz="1800" smtClean="0">
                <a:solidFill>
                  <a:srgbClr val="000000"/>
                </a:solidFill>
              </a:rPr>
              <a:pPr/>
              <a:t>3</a:t>
            </a:fld>
            <a:endParaRPr lang="zh-CN" alt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/>
          <p:cNvSpPr>
            <a:spLocks noGrp="1"/>
          </p:cNvSpPr>
          <p:nvPr>
            <p:ph idx="4294967295"/>
          </p:nvPr>
        </p:nvSpPr>
        <p:spPr>
          <a:xfrm>
            <a:off x="539750" y="1268413"/>
            <a:ext cx="8301038" cy="5184775"/>
          </a:xfrm>
          <a:prstGeom prst="rect">
            <a:avLst/>
          </a:prstGeom>
        </p:spPr>
        <p:txBody>
          <a:bodyPr/>
          <a:lstStyle/>
          <a:p>
            <a:pPr marL="180000">
              <a:lnSpc>
                <a:spcPct val="114000"/>
              </a:lnSpc>
              <a:spcBef>
                <a:spcPts val="1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3000" b="1" dirty="0" smtClean="0">
                <a:solidFill>
                  <a:srgbClr val="0000FF"/>
                </a:solidFill>
                <a:cs typeface="+mn-cs"/>
              </a:rPr>
              <a:t> (a</a:t>
            </a:r>
            <a:r>
              <a:rPr lang="en-US" altLang="zh-CN" sz="3000" b="1" baseline="30000" dirty="0" smtClean="0">
                <a:solidFill>
                  <a:srgbClr val="0000FF"/>
                </a:solidFill>
                <a:cs typeface="+mn-cs"/>
              </a:rPr>
              <a:t>-1</a:t>
            </a:r>
            <a:r>
              <a:rPr lang="en-US" altLang="zh-CN" sz="3000" b="1" dirty="0" smtClean="0">
                <a:solidFill>
                  <a:srgbClr val="0000FF"/>
                </a:solidFill>
                <a:cs typeface="+mn-cs"/>
              </a:rPr>
              <a:t>)</a:t>
            </a:r>
            <a:r>
              <a:rPr lang="en-US" altLang="zh-CN" sz="3000" b="1" baseline="30000" dirty="0" smtClean="0">
                <a:solidFill>
                  <a:srgbClr val="0000FF"/>
                </a:solidFill>
                <a:cs typeface="+mn-cs"/>
              </a:rPr>
              <a:t>-1</a:t>
            </a:r>
            <a:r>
              <a:rPr lang="en-US" altLang="zh-CN" sz="3000" b="1" dirty="0" smtClean="0">
                <a:solidFill>
                  <a:srgbClr val="0000FF"/>
                </a:solidFill>
                <a:cs typeface="+mn-cs"/>
              </a:rPr>
              <a:t>=a</a:t>
            </a:r>
          </a:p>
          <a:p>
            <a:pPr marL="180000">
              <a:lnSpc>
                <a:spcPct val="114000"/>
              </a:lnSpc>
              <a:spcBef>
                <a:spcPts val="1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cs typeface="+mn-cs"/>
              </a:rPr>
              <a:t>     </a:t>
            </a:r>
            <a:r>
              <a:rPr lang="zh-CN" altLang="en-US" sz="3000" b="1" dirty="0" smtClean="0">
                <a:cs typeface="+mn-cs"/>
              </a:rPr>
              <a:t>因为 </a:t>
            </a:r>
            <a:r>
              <a:rPr lang="en-US" altLang="zh-CN" sz="3000" b="1" dirty="0" smtClean="0">
                <a:cs typeface="+mn-cs"/>
              </a:rPr>
              <a:t>a · a</a:t>
            </a:r>
            <a:r>
              <a:rPr lang="en-US" altLang="zh-CN" sz="3000" b="1" baseline="30000" dirty="0" smtClean="0">
                <a:cs typeface="+mn-cs"/>
              </a:rPr>
              <a:t>-1 </a:t>
            </a:r>
            <a:r>
              <a:rPr lang="en-US" altLang="zh-CN" sz="3000" b="1" dirty="0" smtClean="0">
                <a:cs typeface="+mn-cs"/>
              </a:rPr>
              <a:t>= a</a:t>
            </a:r>
            <a:r>
              <a:rPr lang="en-US" altLang="zh-CN" sz="3000" b="1" baseline="30000" dirty="0" smtClean="0">
                <a:cs typeface="+mn-cs"/>
              </a:rPr>
              <a:t>-1 </a:t>
            </a:r>
            <a:r>
              <a:rPr lang="en-US" altLang="zh-CN" sz="3000" b="1" dirty="0" smtClean="0">
                <a:cs typeface="+mn-cs"/>
              </a:rPr>
              <a:t>· a=1</a:t>
            </a:r>
          </a:p>
          <a:p>
            <a:pPr marL="180000">
              <a:lnSpc>
                <a:spcPct val="114000"/>
              </a:lnSpc>
              <a:spcBef>
                <a:spcPts val="1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3000" b="1" dirty="0" smtClean="0">
                <a:cs typeface="+mn-cs"/>
              </a:rPr>
              <a:t>  </a:t>
            </a:r>
            <a:r>
              <a:rPr lang="en-US" altLang="zh-CN" sz="3000" b="1" dirty="0" smtClean="0">
                <a:solidFill>
                  <a:srgbClr val="0000FF"/>
                </a:solidFill>
                <a:cs typeface="+mn-cs"/>
              </a:rPr>
              <a:t>(a ·b) </a:t>
            </a:r>
            <a:r>
              <a:rPr lang="en-US" altLang="zh-CN" sz="3000" b="1" baseline="30000" dirty="0" smtClean="0">
                <a:solidFill>
                  <a:srgbClr val="0000FF"/>
                </a:solidFill>
                <a:cs typeface="+mn-cs"/>
              </a:rPr>
              <a:t>-1</a:t>
            </a:r>
            <a:r>
              <a:rPr lang="en-US" altLang="zh-CN" sz="3000" b="1" dirty="0" smtClean="0">
                <a:solidFill>
                  <a:srgbClr val="0000FF"/>
                </a:solidFill>
                <a:cs typeface="+mn-cs"/>
              </a:rPr>
              <a:t>= b</a:t>
            </a:r>
            <a:r>
              <a:rPr lang="en-US" altLang="zh-CN" sz="3000" b="1" baseline="30000" dirty="0" smtClean="0">
                <a:solidFill>
                  <a:srgbClr val="0000FF"/>
                </a:solidFill>
                <a:cs typeface="+mn-cs"/>
              </a:rPr>
              <a:t>-1 </a:t>
            </a:r>
            <a:r>
              <a:rPr lang="en-US" altLang="zh-CN" sz="3000" b="1" dirty="0" smtClean="0">
                <a:solidFill>
                  <a:srgbClr val="0000FF"/>
                </a:solidFill>
                <a:cs typeface="+mn-cs"/>
              </a:rPr>
              <a:t>·</a:t>
            </a:r>
            <a:r>
              <a:rPr lang="en-US" altLang="zh-CN" sz="3000" b="1" baseline="30000" dirty="0" smtClean="0">
                <a:solidFill>
                  <a:srgbClr val="0000FF"/>
                </a:solidFill>
                <a:cs typeface="+mn-cs"/>
              </a:rPr>
              <a:t> </a:t>
            </a:r>
            <a:r>
              <a:rPr lang="en-US" altLang="zh-CN" sz="3000" b="1" dirty="0" smtClean="0">
                <a:solidFill>
                  <a:srgbClr val="0000FF"/>
                </a:solidFill>
                <a:cs typeface="+mn-cs"/>
              </a:rPr>
              <a:t>a</a:t>
            </a:r>
            <a:r>
              <a:rPr lang="en-US" altLang="zh-CN" sz="3000" b="1" baseline="30000" dirty="0" smtClean="0">
                <a:solidFill>
                  <a:srgbClr val="0000FF"/>
                </a:solidFill>
                <a:cs typeface="+mn-cs"/>
              </a:rPr>
              <a:t>-1 </a:t>
            </a:r>
            <a:r>
              <a:rPr lang="en-US" altLang="zh-CN" sz="3000" b="1" dirty="0" smtClean="0">
                <a:cs typeface="+mn-cs"/>
              </a:rPr>
              <a:t>    </a:t>
            </a:r>
          </a:p>
          <a:p>
            <a:pPr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cs typeface="+mn-cs"/>
              </a:rPr>
              <a:t>  </a:t>
            </a:r>
            <a:r>
              <a:rPr lang="zh-CN" altLang="en-US" sz="3000" b="1" dirty="0" smtClean="0">
                <a:cs typeface="+mn-cs"/>
              </a:rPr>
              <a:t>因为</a:t>
            </a:r>
            <a:r>
              <a:rPr lang="en-US" altLang="zh-CN" sz="3000" b="1" dirty="0" smtClean="0">
                <a:cs typeface="+mn-cs"/>
              </a:rPr>
              <a:t>a ·b · b</a:t>
            </a:r>
            <a:r>
              <a:rPr lang="en-US" altLang="zh-CN" sz="3000" b="1" baseline="30000" dirty="0" smtClean="0">
                <a:cs typeface="+mn-cs"/>
              </a:rPr>
              <a:t>-1 </a:t>
            </a:r>
            <a:r>
              <a:rPr lang="en-US" altLang="zh-CN" sz="3000" b="1" dirty="0" smtClean="0">
                <a:cs typeface="+mn-cs"/>
              </a:rPr>
              <a:t>·</a:t>
            </a:r>
            <a:r>
              <a:rPr lang="en-US" altLang="zh-CN" sz="3000" b="1" baseline="30000" dirty="0" smtClean="0">
                <a:cs typeface="+mn-cs"/>
              </a:rPr>
              <a:t> </a:t>
            </a:r>
            <a:r>
              <a:rPr lang="en-US" altLang="zh-CN" sz="3000" b="1" dirty="0" smtClean="0">
                <a:cs typeface="+mn-cs"/>
              </a:rPr>
              <a:t>a</a:t>
            </a:r>
            <a:r>
              <a:rPr lang="en-US" altLang="zh-CN" sz="3000" b="1" baseline="30000" dirty="0" smtClean="0">
                <a:cs typeface="+mn-cs"/>
              </a:rPr>
              <a:t>-1 </a:t>
            </a:r>
            <a:r>
              <a:rPr lang="en-US" altLang="zh-CN" sz="3000" b="1" dirty="0" smtClean="0">
                <a:cs typeface="+mn-cs"/>
              </a:rPr>
              <a:t>=1   </a:t>
            </a:r>
          </a:p>
          <a:p>
            <a:pPr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cs typeface="+mn-cs"/>
              </a:rPr>
              <a:t>          b</a:t>
            </a:r>
            <a:r>
              <a:rPr lang="en-US" altLang="zh-CN" sz="3000" b="1" baseline="30000" dirty="0" smtClean="0">
                <a:cs typeface="+mn-cs"/>
              </a:rPr>
              <a:t>-1 </a:t>
            </a:r>
            <a:r>
              <a:rPr lang="en-US" altLang="zh-CN" sz="3000" b="1" dirty="0" smtClean="0">
                <a:cs typeface="+mn-cs"/>
              </a:rPr>
              <a:t>·</a:t>
            </a:r>
            <a:r>
              <a:rPr lang="en-US" altLang="zh-CN" sz="3000" b="1" baseline="30000" dirty="0" smtClean="0">
                <a:cs typeface="+mn-cs"/>
              </a:rPr>
              <a:t> </a:t>
            </a:r>
            <a:r>
              <a:rPr lang="en-US" altLang="zh-CN" sz="3000" b="1" dirty="0" smtClean="0">
                <a:cs typeface="+mn-cs"/>
              </a:rPr>
              <a:t>a</a:t>
            </a:r>
            <a:r>
              <a:rPr lang="en-US" altLang="zh-CN" sz="3000" b="1" baseline="30000" dirty="0" smtClean="0">
                <a:cs typeface="+mn-cs"/>
              </a:rPr>
              <a:t>-1 </a:t>
            </a:r>
            <a:r>
              <a:rPr lang="en-US" altLang="zh-CN" sz="3000" b="1" dirty="0" smtClean="0">
                <a:cs typeface="+mn-cs"/>
              </a:rPr>
              <a:t>· a ·b =1</a:t>
            </a:r>
          </a:p>
          <a:p>
            <a:pPr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3000" b="1" dirty="0" smtClean="0">
                <a:cs typeface="+mn-cs"/>
              </a:rPr>
              <a:t>  </a:t>
            </a:r>
            <a:r>
              <a:rPr lang="en-US" altLang="zh-CN" sz="3000" b="1" dirty="0" smtClean="0">
                <a:solidFill>
                  <a:srgbClr val="0000FF"/>
                </a:solidFill>
                <a:cs typeface="+mn-cs"/>
              </a:rPr>
              <a:t>1</a:t>
            </a:r>
            <a:r>
              <a:rPr lang="en-US" altLang="zh-CN" sz="3000" b="1" baseline="30000" dirty="0" smtClean="0">
                <a:solidFill>
                  <a:srgbClr val="0000FF"/>
                </a:solidFill>
                <a:cs typeface="+mn-cs"/>
              </a:rPr>
              <a:t>-1</a:t>
            </a:r>
            <a:r>
              <a:rPr lang="en-US" altLang="zh-CN" sz="3000" b="1" dirty="0" smtClean="0">
                <a:solidFill>
                  <a:srgbClr val="0000FF"/>
                </a:solidFill>
                <a:cs typeface="+mn-cs"/>
              </a:rPr>
              <a:t>= 1</a:t>
            </a:r>
          </a:p>
          <a:p>
            <a:pPr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cs typeface="+mn-cs"/>
              </a:rPr>
              <a:t>      </a:t>
            </a:r>
            <a:r>
              <a:rPr lang="zh-CN" altLang="en-US" sz="3000" b="1" dirty="0" smtClean="0">
                <a:cs typeface="+mn-cs"/>
              </a:rPr>
              <a:t>因为</a:t>
            </a:r>
            <a:r>
              <a:rPr lang="en-US" altLang="zh-CN" sz="3000" b="1" dirty="0" smtClean="0">
                <a:cs typeface="+mn-cs"/>
              </a:rPr>
              <a:t>1</a:t>
            </a:r>
            <a:r>
              <a:rPr lang="en-US" altLang="zh-CN" sz="3000" b="1" baseline="30000" dirty="0" smtClean="0">
                <a:cs typeface="+mn-cs"/>
              </a:rPr>
              <a:t> </a:t>
            </a:r>
            <a:r>
              <a:rPr lang="en-US" altLang="zh-CN" sz="3000" b="1" dirty="0" smtClean="0">
                <a:cs typeface="+mn-cs"/>
              </a:rPr>
              <a:t>·1=1</a:t>
            </a:r>
          </a:p>
          <a:p>
            <a:pPr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问：是否存在群，群中除单位元之外，会有其它元素的逆也为其自身？</a:t>
            </a:r>
            <a:endParaRPr lang="en-US" altLang="zh-CN" sz="3000" b="1" dirty="0" smtClean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endParaRPr lang="zh-CN" altLang="en-US" sz="3000" dirty="0" smtClean="0"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549275"/>
            <a:ext cx="7772400" cy="64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굴림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结论</a:t>
            </a:r>
            <a:endParaRPr lang="zh-CN" altLang="zh-CN" kern="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6020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9FD6CCE1-7F90-483F-9D91-305C33190DD3}" type="slidenum">
              <a:rPr lang="zh-CN" altLang="en-US" sz="1800" smtClean="0">
                <a:solidFill>
                  <a:srgbClr val="000000"/>
                </a:solidFill>
              </a:rPr>
              <a:pPr/>
              <a:t>30</a:t>
            </a:fld>
            <a:endParaRPr lang="zh-CN" alt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341438"/>
            <a:ext cx="8375650" cy="489585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定理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6.2.2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: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群定义中的条件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和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(2)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可以减弱如下：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(1)’  G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中有一个元素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左壹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适合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1·a=a;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(2)’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对于任意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a,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有一个元素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左逆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-1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适合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-1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·a=1</a:t>
            </a:r>
            <a:r>
              <a:rPr lang="zh-CN" altLang="en-US" sz="29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。</a:t>
            </a:r>
            <a:endParaRPr lang="en-US" altLang="zh-CN" sz="29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29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只需证明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a·1 = a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a·a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1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en-US" sz="2900" b="1" dirty="0" smtClean="0">
              <a:cs typeface="+mn-cs"/>
              <a:sym typeface="Symbol" pitchFamily="18" charset="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900" b="1" dirty="0" smtClean="0">
                <a:cs typeface="+mn-cs"/>
                <a:sym typeface="Symbol" pitchFamily="18" charset="2"/>
              </a:rPr>
              <a:t> 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900" b="1" dirty="0" smtClean="0">
                <a:cs typeface="+mn-cs"/>
                <a:sym typeface="Symbol" pitchFamily="18" charset="2"/>
              </a:rPr>
              <a:t>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549275"/>
            <a:ext cx="7772400" cy="64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굴림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6.2.3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群 的 性 质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---(2)</a:t>
            </a:r>
            <a:endParaRPr lang="zh-CN" altLang="zh-CN" kern="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704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C57D0889-8666-43AE-84C5-2B5663B9C541}" type="slidenum">
              <a:rPr lang="zh-CN" altLang="en-US" sz="1800" smtClean="0">
                <a:solidFill>
                  <a:srgbClr val="000000"/>
                </a:solidFill>
              </a:rPr>
              <a:pPr/>
              <a:t>31</a:t>
            </a:fld>
            <a:endParaRPr lang="zh-CN" alt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3" name="Rectangle 3"/>
          <p:cNvSpPr>
            <a:spLocks noChangeArrowheads="1"/>
          </p:cNvSpPr>
          <p:nvPr/>
        </p:nvSpPr>
        <p:spPr bwMode="auto">
          <a:xfrm>
            <a:off x="395288" y="476250"/>
            <a:ext cx="8640762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 eaLnBrk="1" latinLnBrk="1" hangingPunct="1">
              <a:lnSpc>
                <a:spcPct val="135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endParaRPr lang="en-US" altLang="zh-CN" sz="2900" b="1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eaLnBrk="1" latinLnBrk="1" hangingPunct="1">
              <a:lnSpc>
                <a:spcPct val="125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证法一：</a:t>
            </a:r>
            <a:r>
              <a:rPr lang="zh-CN" altLang="en-US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先证</a:t>
            </a:r>
            <a:r>
              <a:rPr lang="en-US" altLang="zh-CN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a·</a:t>
            </a:r>
            <a:r>
              <a:rPr lang="en-US" altLang="zh-CN" sz="3200" b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baseline="3000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3200" b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eaLnBrk="1" latinLnBrk="1" hangingPunct="1">
              <a:lnSpc>
                <a:spcPct val="125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因为</a:t>
            </a:r>
            <a:r>
              <a:rPr lang="en-US" altLang="zh-CN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en-US" altLang="zh-CN" sz="3200" b="1" baseline="300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=1·a</a:t>
            </a:r>
            <a:r>
              <a:rPr lang="en-US" altLang="zh-CN" sz="3200" b="1" baseline="300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3200" b="1" baseline="300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(a</a:t>
            </a:r>
            <a:r>
              <a:rPr lang="en-US" altLang="zh-CN" sz="3200" b="1" baseline="300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·a)·a</a:t>
            </a:r>
            <a:r>
              <a:rPr lang="en-US" altLang="zh-CN" sz="3200" b="1" baseline="300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 </a:t>
            </a:r>
            <a:r>
              <a:rPr lang="zh-CN" altLang="en-US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，故 </a:t>
            </a:r>
            <a:r>
              <a:rPr lang="en-US" altLang="zh-CN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baseline="300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 </a:t>
            </a:r>
            <a:r>
              <a:rPr lang="en-US" altLang="zh-CN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(a</a:t>
            </a:r>
            <a:r>
              <a:rPr lang="en-US" altLang="zh-CN" sz="3200" b="1" baseline="300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·a)·a</a:t>
            </a:r>
            <a:r>
              <a:rPr lang="en-US" altLang="zh-CN" sz="3200" b="1" baseline="300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zh-CN" altLang="en-US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eaLnBrk="1" latinLnBrk="1" hangingPunct="1">
              <a:lnSpc>
                <a:spcPct val="125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由</a:t>
            </a:r>
            <a:r>
              <a:rPr lang="en-US" altLang="zh-CN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(2)’</a:t>
            </a:r>
            <a:r>
              <a:rPr lang="zh-CN" altLang="en-US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en-US" altLang="zh-CN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baseline="300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zh-CN" altLang="en-US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也应该有一个左逆适合</a:t>
            </a:r>
            <a:r>
              <a:rPr lang="en-US" altLang="zh-CN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b·a</a:t>
            </a:r>
            <a:r>
              <a:rPr lang="en-US" altLang="zh-CN" sz="3200" b="1" baseline="300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lang="zh-CN" altLang="en-US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eaLnBrk="1" latinLnBrk="1" hangingPunct="1">
              <a:lnSpc>
                <a:spcPct val="125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于是：</a:t>
            </a:r>
          </a:p>
          <a:p>
            <a:pPr eaLnBrk="1" latinLnBrk="1" hangingPunct="1">
              <a:lnSpc>
                <a:spcPct val="125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b·a</a:t>
            </a:r>
            <a:r>
              <a:rPr lang="en-US" altLang="zh-CN" sz="3200" b="1" baseline="300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 b·((a</a:t>
            </a:r>
            <a:r>
              <a:rPr lang="en-US" altLang="zh-CN" sz="3200" b="1" baseline="300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·a)·a</a:t>
            </a:r>
            <a:r>
              <a:rPr lang="en-US" altLang="zh-CN" sz="3200" b="1" baseline="300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))  </a:t>
            </a:r>
          </a:p>
          <a:p>
            <a:pPr eaLnBrk="1" latinLnBrk="1" hangingPunct="1">
              <a:lnSpc>
                <a:spcPct val="125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</a:t>
            </a:r>
            <a:r>
              <a:rPr lang="zh-CN" altLang="en-US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=(b·a</a:t>
            </a:r>
            <a:r>
              <a:rPr lang="en-US" altLang="zh-CN" sz="3200" b="1" baseline="300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)·(a·a</a:t>
            </a:r>
            <a:r>
              <a:rPr lang="en-US" altLang="zh-CN" sz="3200" b="1" baseline="300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latinLnBrk="1" hangingPunct="1">
              <a:lnSpc>
                <a:spcPct val="125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=1·(a·a</a:t>
            </a:r>
            <a:r>
              <a:rPr lang="en-US" altLang="zh-CN" sz="3200" b="1" baseline="300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latinLnBrk="1" hangingPunct="1">
              <a:lnSpc>
                <a:spcPct val="125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= a·a</a:t>
            </a:r>
            <a:r>
              <a:rPr lang="en-US" altLang="zh-CN" sz="3200" b="1" baseline="300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endParaRPr lang="zh-CN" altLang="en-US" sz="3200" b="1">
              <a:solidFill>
                <a:srgbClr val="000000"/>
              </a:solidFill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latinLnBrk="1" hangingPunct="1">
              <a:lnSpc>
                <a:spcPct val="125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因此，</a:t>
            </a:r>
            <a:r>
              <a:rPr lang="en-US" altLang="zh-CN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a·a</a:t>
            </a:r>
            <a:r>
              <a:rPr lang="en-US" altLang="zh-CN" sz="3200" b="1" baseline="3000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lang="zh-CN" altLang="en-US" sz="320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88067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F2EBCEBC-D940-49F5-866E-3D0C347BE281}" type="slidenum">
              <a:rPr lang="zh-CN" altLang="en-US" sz="1800" smtClean="0">
                <a:solidFill>
                  <a:srgbClr val="000000"/>
                </a:solidFill>
              </a:rPr>
              <a:pPr/>
              <a:t>32</a:t>
            </a:fld>
            <a:endParaRPr lang="zh-CN" alt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50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50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50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50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50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50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50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50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50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ChangeArrowheads="1"/>
          </p:cNvSpPr>
          <p:nvPr/>
        </p:nvSpPr>
        <p:spPr bwMode="auto">
          <a:xfrm>
            <a:off x="971600" y="692696"/>
            <a:ext cx="7200602" cy="649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 eaLnBrk="1" latinLnBrk="1" hangingPunct="1"/>
            <a:endParaRPr lang="en-US" altLang="zh-CN" sz="3200" b="1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latinLnBrk="1" hangingPunct="1"/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再证</a:t>
            </a:r>
            <a:r>
              <a:rPr lang="en-US" altLang="zh-CN" sz="3200" b="1" dirty="0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a·</a:t>
            </a:r>
            <a:r>
              <a:rPr lang="en-US" altLang="zh-CN" sz="32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200" b="1" dirty="0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sz="3200" b="1" dirty="0">
              <a:solidFill>
                <a:srgbClr val="000000"/>
              </a:solidFill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latinLnBrk="1" hangingPunct="1"/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a·1 = a·(a</a:t>
            </a:r>
            <a:r>
              <a:rPr lang="en-US" altLang="zh-CN" sz="3200" b="1" baseline="300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·a)</a:t>
            </a:r>
          </a:p>
          <a:p>
            <a:pPr eaLnBrk="1" latinLnBrk="1" hangingPunct="1"/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=(a·a</a:t>
            </a:r>
            <a:r>
              <a:rPr lang="en-US" altLang="zh-CN" sz="3200" b="1" baseline="300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)·a = 1·a = a</a:t>
            </a:r>
            <a:b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证毕。</a:t>
            </a:r>
            <a:endParaRPr lang="en-US" altLang="zh-CN" sz="3200" b="1" dirty="0">
              <a:solidFill>
                <a:srgbClr val="000000"/>
              </a:solidFill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latinLnBrk="1" hangingPunct="1"/>
            <a:endParaRPr lang="en-US" altLang="zh-CN" sz="3200" b="1" dirty="0">
              <a:solidFill>
                <a:srgbClr val="000000"/>
              </a:solidFill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latinLnBrk="1" hangingPunct="1"/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注：把（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）’，（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）’ 中对于左边的要求一律改成对于右边的要求也是一样。 但是只满足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左壹、右逆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未必成群，只满足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右壹、左逆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也未必成群</a:t>
            </a:r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。</a:t>
            </a:r>
          </a:p>
          <a:p>
            <a:pPr eaLnBrk="1" latinLnBrk="1" hangingPunct="1"/>
            <a:endParaRPr lang="en-US" altLang="zh-CN" sz="3200" b="1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latinLnBrk="1" hangingPunct="1"/>
            <a:endParaRPr lang="en-US" altLang="zh-CN" sz="3200" b="1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latinLnBrk="1" hangingPunct="1"/>
            <a:endParaRPr lang="zh-CN" altLang="en-US" sz="3200" b="1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89091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786F1034-37F9-4759-95DA-8BB72C7A1E96}" type="slidenum">
              <a:rPr lang="zh-CN" altLang="en-US" sz="1800" smtClean="0">
                <a:solidFill>
                  <a:srgbClr val="000000"/>
                </a:solidFill>
              </a:rPr>
              <a:pPr/>
              <a:t>33</a:t>
            </a:fld>
            <a:endParaRPr lang="zh-CN" alt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/>
          </p:cNvSpPr>
          <p:nvPr>
            <p:ph idx="4294967295"/>
          </p:nvPr>
        </p:nvSpPr>
        <p:spPr bwMode="auto">
          <a:xfrm>
            <a:off x="541519" y="719930"/>
            <a:ext cx="8301038" cy="56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证法二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往证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·1=a.</a:t>
            </a:r>
          </a:p>
          <a:p>
            <a:pPr>
              <a:lnSpc>
                <a:spcPct val="11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     知有        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·1=1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</a:p>
          <a:p>
            <a:pPr>
              <a:lnSpc>
                <a:spcPct val="11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     知            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·a=1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</a:p>
          <a:p>
            <a:pPr>
              <a:lnSpc>
                <a:spcPct val="11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用其部分代替上式中的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，得到</a:t>
            </a:r>
          </a:p>
          <a:p>
            <a:pPr algn="ctr">
              <a:lnSpc>
                <a:spcPct val="11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·a)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·1= a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·a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</a:p>
          <a:p>
            <a:pPr>
              <a:lnSpc>
                <a:spcPct val="11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 知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有左逆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令其为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，并用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左乘上式</a:t>
            </a:r>
          </a:p>
          <a:p>
            <a:pPr>
              <a:lnSpc>
                <a:spcPct val="11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两端得到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· (a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·a)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·1= b · (a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·a),  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</a:p>
          <a:p>
            <a:pPr algn="ctr">
              <a:lnSpc>
                <a:spcPct val="11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 · a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·(a ·1)=(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· a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)·a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，亦即</a:t>
            </a:r>
          </a:p>
          <a:p>
            <a:pPr algn="ctr">
              <a:lnSpc>
                <a:spcPct val="11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·(a ·1)=1 ·a</a:t>
            </a:r>
          </a:p>
          <a:p>
            <a:pPr>
              <a:lnSpc>
                <a:spcPct val="11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·1=a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1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往证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·a </a:t>
            </a:r>
            <a:r>
              <a:rPr lang="en-US" altLang="zh-CN" sz="2800" b="1" baseline="30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=1.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同证法一。</a:t>
            </a:r>
          </a:p>
          <a:p>
            <a:endParaRPr lang="zh-CN" altLang="en-US" dirty="0" smtClean="0">
              <a:cs typeface="Times New Roman" panose="02020603050405020304" pitchFamily="18" charset="0"/>
            </a:endParaRPr>
          </a:p>
        </p:txBody>
      </p:sp>
      <p:sp>
        <p:nvSpPr>
          <p:cNvPr id="91139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9FAA78CA-C601-4D18-8E06-67FDBFB6737B}" type="slidenum">
              <a:rPr lang="zh-CN" altLang="en-US" sz="1800" smtClean="0">
                <a:solidFill>
                  <a:srgbClr val="000000"/>
                </a:solidFill>
              </a:rPr>
              <a:pPr/>
              <a:t>34</a:t>
            </a:fld>
            <a:endParaRPr lang="zh-CN" alt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2"/>
          <p:cNvSpPr>
            <a:spLocks noGrp="1"/>
          </p:cNvSpPr>
          <p:nvPr>
            <p:ph idx="4294967295"/>
          </p:nvPr>
        </p:nvSpPr>
        <p:spPr bwMode="auto">
          <a:xfrm>
            <a:off x="561975" y="692150"/>
            <a:ext cx="8301038" cy="535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证法三     </a:t>
            </a:r>
            <a:r>
              <a:rPr lang="zh-CN" altLang="en-US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往证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·1=a. 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同证法二。</a:t>
            </a:r>
            <a:endParaRPr lang="en-US" altLang="zh-CN" sz="32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endParaRPr lang="en-US" altLang="zh-CN" sz="32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往证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·a </a:t>
            </a:r>
            <a:r>
              <a:rPr lang="en-US" altLang="zh-CN" sz="3200" b="1" baseline="300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=1.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   知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有左逆，令其为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，于是</a:t>
            </a:r>
          </a:p>
          <a:p>
            <a:pPr algn="ctr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·a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右乘等式两端得到</a:t>
            </a:r>
          </a:p>
          <a:p>
            <a:pPr algn="ctr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 ·a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 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·a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 ·a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即</a:t>
            </a:r>
          </a:p>
          <a:p>
            <a:pPr algn="ctr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·(a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 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·a)</a:t>
            </a:r>
            <a:r>
              <a:rPr lang="zh-CN" altLang="en-US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 ·a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，亦即</a:t>
            </a:r>
          </a:p>
          <a:p>
            <a:pPr algn="ctr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b=a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·a 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       </a:t>
            </a:r>
            <a:r>
              <a:rPr lang="zh-CN" altLang="en-US" sz="3200" b="1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</a:t>
            </a:r>
            <a:r>
              <a:rPr lang="zh-CN" altLang="en-US" sz="3200" b="1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证毕。</a:t>
            </a:r>
          </a:p>
          <a:p>
            <a:endParaRPr lang="zh-CN" altLang="en-US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163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B2F16CD3-B0D6-4B48-8D49-FEB7AA1A609E}" type="slidenum">
              <a:rPr lang="zh-CN" altLang="en-US" sz="1800" smtClean="0">
                <a:solidFill>
                  <a:srgbClr val="000000"/>
                </a:solidFill>
              </a:rPr>
              <a:pPr/>
              <a:t>35</a:t>
            </a:fld>
            <a:endParaRPr lang="zh-CN" alt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606425"/>
            <a:ext cx="7772400" cy="64770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6.2.3   </a:t>
            </a: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群 的 性 质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---(3)</a:t>
            </a:r>
            <a:endParaRPr lang="zh-CN" altLang="zh-CN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68413"/>
            <a:ext cx="8353425" cy="5329237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定理</a:t>
            </a:r>
            <a:r>
              <a:rPr lang="en-US" altLang="zh-CN" sz="33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6.2.3  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群定义中的条件</a:t>
            </a: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(1)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和</a:t>
            </a:r>
            <a:r>
              <a:rPr lang="en-US" altLang="zh-CN" sz="3300" dirty="0" smtClean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(2)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等于下列可除条件：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ea typeface="黑体" panose="02010609060101010101" pitchFamily="49" charset="-122"/>
                <a:sym typeface="Symbol" pitchFamily="18" charset="2"/>
              </a:rPr>
              <a:t>对于任意</a:t>
            </a:r>
            <a:r>
              <a:rPr lang="en-US" altLang="zh-CN" sz="3300" dirty="0" smtClean="0">
                <a:ea typeface="黑体" panose="02010609060101010101" pitchFamily="49" charset="-122"/>
                <a:sym typeface="Symbol" pitchFamily="18" charset="2"/>
              </a:rPr>
              <a:t>a</a:t>
            </a:r>
            <a:r>
              <a:rPr lang="zh-CN" altLang="en-US" sz="3300" dirty="0" smtClean="0">
                <a:ea typeface="黑体" panose="02010609060101010101" pitchFamily="49" charset="-122"/>
                <a:sym typeface="Symbol" pitchFamily="18" charset="2"/>
              </a:rPr>
              <a:t>，</a:t>
            </a:r>
            <a:r>
              <a:rPr lang="en-US" altLang="zh-CN" sz="3300" dirty="0" smtClean="0">
                <a:ea typeface="黑体" panose="02010609060101010101" pitchFamily="49" charset="-122"/>
                <a:sym typeface="Symbol" pitchFamily="18" charset="2"/>
              </a:rPr>
              <a:t>b</a:t>
            </a:r>
            <a:r>
              <a:rPr lang="zh-CN" altLang="en-US" sz="3300" dirty="0" smtClean="0">
                <a:ea typeface="黑体" panose="02010609060101010101" pitchFamily="49" charset="-122"/>
                <a:sym typeface="Symbol" pitchFamily="18" charset="2"/>
              </a:rPr>
              <a:t>，有 </a:t>
            </a:r>
            <a:r>
              <a:rPr lang="en-US" altLang="zh-CN" sz="3300" i="1" dirty="0" smtClean="0">
                <a:ea typeface="黑体" panose="02010609060101010101" pitchFamily="49" charset="-122"/>
                <a:sym typeface="Symbol" pitchFamily="18" charset="2"/>
              </a:rPr>
              <a:t>x </a:t>
            </a:r>
            <a:r>
              <a:rPr lang="zh-CN" altLang="en-US" sz="3300" dirty="0" smtClean="0">
                <a:ea typeface="黑体" panose="02010609060101010101" pitchFamily="49" charset="-122"/>
                <a:sym typeface="Symbol" pitchFamily="18" charset="2"/>
              </a:rPr>
              <a:t>使 </a:t>
            </a:r>
            <a:r>
              <a:rPr lang="en-US" altLang="zh-CN" sz="3300" i="1" dirty="0" err="1" smtClean="0">
                <a:ea typeface="黑体" panose="02010609060101010101" pitchFamily="49" charset="-122"/>
                <a:sym typeface="Symbol" pitchFamily="18" charset="2"/>
              </a:rPr>
              <a:t>x</a:t>
            </a:r>
            <a:r>
              <a:rPr lang="en-US" altLang="zh-CN" sz="3300" dirty="0" err="1" smtClean="0">
                <a:ea typeface="黑体" panose="02010609060101010101" pitchFamily="49" charset="-122"/>
                <a:sym typeface="Symbol" pitchFamily="18" charset="2"/>
              </a:rPr>
              <a:t>·a</a:t>
            </a:r>
            <a:r>
              <a:rPr lang="en-US" altLang="zh-CN" sz="3300" dirty="0" smtClean="0">
                <a:ea typeface="黑体" panose="02010609060101010101" pitchFamily="49" charset="-122"/>
                <a:sym typeface="Symbol" pitchFamily="18" charset="2"/>
              </a:rPr>
              <a:t>=b</a:t>
            </a:r>
            <a:r>
              <a:rPr lang="zh-CN" altLang="en-US" sz="3300" dirty="0" smtClean="0">
                <a:ea typeface="黑体" panose="02010609060101010101" pitchFamily="49" charset="-122"/>
                <a:sym typeface="Symbol" pitchFamily="18" charset="2"/>
              </a:rPr>
              <a:t>，</a:t>
            </a:r>
            <a:endParaRPr lang="en-US" altLang="zh-CN" sz="3300" dirty="0" smtClean="0">
              <a:ea typeface="黑体" panose="02010609060101010101" pitchFamily="49" charset="-122"/>
              <a:sym typeface="Symbol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300" smtClean="0">
                <a:ea typeface="黑体" panose="02010609060101010101" pitchFamily="49" charset="-122"/>
                <a:sym typeface="Symbol" pitchFamily="18" charset="2"/>
              </a:rPr>
              <a:t>                            </a:t>
            </a:r>
            <a:r>
              <a:rPr lang="zh-CN" altLang="en-US" sz="3300" dirty="0" smtClean="0">
                <a:ea typeface="黑体" panose="02010609060101010101" pitchFamily="49" charset="-122"/>
                <a:sym typeface="Symbol" pitchFamily="18" charset="2"/>
              </a:rPr>
              <a:t>有 </a:t>
            </a:r>
            <a:r>
              <a:rPr lang="en-US" altLang="zh-CN" sz="3300" dirty="0" smtClean="0">
                <a:ea typeface="黑体" panose="02010609060101010101" pitchFamily="49" charset="-122"/>
                <a:sym typeface="Symbol" pitchFamily="18" charset="2"/>
              </a:rPr>
              <a:t>y</a:t>
            </a:r>
            <a:r>
              <a:rPr lang="zh-CN" altLang="en-US" sz="3300" dirty="0" smtClean="0">
                <a:ea typeface="黑体" panose="02010609060101010101" pitchFamily="49" charset="-122"/>
                <a:sym typeface="Symbol" pitchFamily="18" charset="2"/>
              </a:rPr>
              <a:t>使 </a:t>
            </a:r>
            <a:r>
              <a:rPr lang="en-US" altLang="zh-CN" sz="3300" dirty="0" err="1" smtClean="0">
                <a:ea typeface="黑体" panose="02010609060101010101" pitchFamily="49" charset="-122"/>
                <a:sym typeface="Symbol" pitchFamily="18" charset="2"/>
              </a:rPr>
              <a:t>a·y</a:t>
            </a:r>
            <a:r>
              <a:rPr lang="en-US" altLang="zh-CN" sz="3300" dirty="0" smtClean="0">
                <a:ea typeface="黑体" panose="02010609060101010101" pitchFamily="49" charset="-122"/>
                <a:sym typeface="Symbol" pitchFamily="18" charset="2"/>
              </a:rPr>
              <a:t>=b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。</a:t>
            </a:r>
          </a:p>
        </p:txBody>
      </p:sp>
      <p:sp>
        <p:nvSpPr>
          <p:cNvPr id="931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806E1E-23B7-4F75-BCA1-868513079FEA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423863" y="428625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 b="1">
                <a:solidFill>
                  <a:srgbClr val="0000FF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定理</a:t>
            </a:r>
            <a:r>
              <a:rPr lang="en-US" altLang="zh-CN" sz="3600" b="1">
                <a:solidFill>
                  <a:srgbClr val="0000FF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6.2.3</a:t>
            </a:r>
            <a:endParaRPr lang="zh-CN" altLang="zh-CN" sz="3600" b="1">
              <a:solidFill>
                <a:srgbClr val="0000FF"/>
              </a:solidFill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4211" name="Rectangle 4"/>
          <p:cNvSpPr>
            <a:spLocks noChangeArrowheads="1"/>
          </p:cNvSpPr>
          <p:nvPr/>
        </p:nvSpPr>
        <p:spPr bwMode="auto">
          <a:xfrm>
            <a:off x="395288" y="1069975"/>
            <a:ext cx="8569325" cy="5383213"/>
          </a:xfrm>
          <a:prstGeom prst="rect">
            <a:avLst/>
          </a:prstGeom>
          <a:solidFill>
            <a:srgbClr val="C9FFF1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351237" name="Rectangle 5"/>
          <p:cNvSpPr>
            <a:spLocks noChangeArrowheads="1"/>
          </p:cNvSpPr>
          <p:nvPr/>
        </p:nvSpPr>
        <p:spPr bwMode="auto">
          <a:xfrm>
            <a:off x="395288" y="1125538"/>
            <a:ext cx="8569325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证明：</a:t>
            </a:r>
            <a:r>
              <a:rPr lang="zh-CN" altLang="en-US" sz="3000" b="1" dirty="0" smtClean="0">
                <a:solidFill>
                  <a:srgbClr val="0000FF"/>
                </a:solidFill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首先证明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在任一群中可除条件成立。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取</a:t>
            </a:r>
            <a:r>
              <a:rPr lang="en-US" altLang="zh-CN" sz="3000" b="1" i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=b·a</a:t>
            </a:r>
            <a:r>
              <a:rPr lang="en-US" altLang="zh-CN" sz="3000" b="1" baseline="30000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y=a</a:t>
            </a:r>
            <a:r>
              <a:rPr lang="en-US" altLang="zh-CN" sz="3000" b="1" baseline="30000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·b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，即得</a:t>
            </a:r>
            <a:r>
              <a:rPr lang="en-US" altLang="zh-CN" sz="3000" b="1" i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·a=b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dirty="0" err="1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a·y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=b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故由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(1)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(2)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可以推出可除条件成立。</a:t>
            </a:r>
            <a:endParaRPr lang="en-US" altLang="zh-CN" sz="3000" b="1" dirty="0" smtClean="0"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zh-CN" altLang="en-US" sz="3000" b="1" dirty="0" smtClean="0"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再证明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由可除条件也可以推出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(1)’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(2)’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，因而可以推出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(1), (2)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任取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∈ 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，令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为适合</a:t>
            </a:r>
            <a:r>
              <a:rPr lang="en-US" altLang="zh-CN" sz="3000" b="1" i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000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·c=c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的</a:t>
            </a:r>
            <a:r>
              <a:rPr lang="en-US" altLang="zh-CN" sz="3000" b="1" i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000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，则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1·c=c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对于任意</a:t>
            </a:r>
            <a:r>
              <a:rPr lang="en-US" altLang="zh-CN" sz="3000" b="1" dirty="0" err="1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en-US" sz="3000" b="1" dirty="0" err="1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∈</a:t>
            </a:r>
            <a:r>
              <a:rPr lang="en-US" altLang="zh-CN" sz="3000" b="1" dirty="0" err="1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，有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使</a:t>
            </a:r>
            <a:r>
              <a:rPr lang="en-US" altLang="zh-CN" sz="3000" b="1" dirty="0" err="1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c·y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=a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，故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1·a=1·(</a:t>
            </a:r>
            <a:r>
              <a:rPr lang="en-US" altLang="zh-CN" sz="3000" b="1" dirty="0" err="1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c·y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)=(1·c)·y=</a:t>
            </a:r>
            <a:r>
              <a:rPr lang="en-US" altLang="zh-CN" sz="3000" b="1" dirty="0" err="1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c·y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=a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，即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(1)’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成立。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8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关于</a:t>
            </a:r>
            <a:r>
              <a:rPr lang="en-US" altLang="zh-CN" sz="28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(2)’,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令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30000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为适合</a:t>
            </a:r>
            <a:r>
              <a:rPr lang="en-US" altLang="zh-CN" sz="3000" b="1" i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000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·a=1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的</a:t>
            </a:r>
            <a:r>
              <a:rPr lang="en-US" altLang="zh-CN" sz="3000" b="1" i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000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则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30000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·a=1.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即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(2)’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成立</a:t>
            </a:r>
            <a:r>
              <a:rPr lang="zh-CN" altLang="en-US" sz="3000" b="1" dirty="0" smtClean="0">
                <a:sym typeface="Symbol" panose="05050102010706020507" pitchFamily="18" charset="2"/>
              </a:rPr>
              <a:t>。</a:t>
            </a:r>
            <a:endParaRPr lang="en-US" altLang="zh-CN" sz="3000" b="1" dirty="0" smtClean="0">
              <a:sym typeface="Symbol" panose="05050102010706020507" pitchFamily="18" charset="2"/>
            </a:endParaRPr>
          </a:p>
        </p:txBody>
      </p:sp>
      <p:sp>
        <p:nvSpPr>
          <p:cNvPr id="9421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6C349E-5CF1-4CA0-BB6C-D74C62E8EC0E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1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1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1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1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51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51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51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08050"/>
            <a:ext cx="8640762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根据可除条件判断以下乘法表是否为群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47813" y="2736850"/>
          <a:ext cx="6096000" cy="231616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579041">
                <a:tc>
                  <a:txBody>
                    <a:bodyPr/>
                    <a:lstStyle/>
                    <a:p>
                      <a:r>
                        <a:rPr lang="zh-CN" altLang="en-US" sz="3200" b="1" dirty="0" smtClean="0"/>
                        <a:t>*</a:t>
                      </a:r>
                      <a:endParaRPr lang="zh-CN" altLang="en-US" sz="3200" b="1" dirty="0"/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a</a:t>
                      </a:r>
                      <a:endParaRPr lang="zh-CN" altLang="en-US" sz="3200" b="1" dirty="0"/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b</a:t>
                      </a:r>
                      <a:endParaRPr lang="zh-CN" altLang="en-US" sz="3200" b="1" dirty="0"/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c</a:t>
                      </a:r>
                      <a:endParaRPr lang="zh-CN" altLang="en-US" sz="3200" b="1" dirty="0"/>
                    </a:p>
                  </a:txBody>
                  <a:tcPr marT="45683" marB="45683"/>
                </a:tc>
              </a:tr>
              <a:tr h="579041"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a</a:t>
                      </a:r>
                      <a:endParaRPr lang="zh-CN" altLang="en-US" sz="3200" b="1" dirty="0"/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zh-CN" altLang="en-US" sz="3200" b="1" dirty="0">
                        <a:solidFill>
                          <a:srgbClr val="0000FF"/>
                        </a:solidFill>
                      </a:endParaRPr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endParaRPr lang="zh-CN" altLang="en-US" sz="3200" b="1" dirty="0"/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endParaRPr lang="zh-CN" altLang="en-US" sz="3200" b="1" dirty="0"/>
                    </a:p>
                  </a:txBody>
                  <a:tcPr marT="45683" marB="45683"/>
                </a:tc>
              </a:tr>
              <a:tr h="579041"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b</a:t>
                      </a:r>
                      <a:endParaRPr lang="zh-CN" altLang="en-US" sz="3200" b="1" dirty="0"/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zh-CN" altLang="en-US" sz="3200" b="1" dirty="0">
                        <a:solidFill>
                          <a:srgbClr val="0000FF"/>
                        </a:solidFill>
                      </a:endParaRPr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endParaRPr lang="zh-CN" altLang="en-US" sz="3200" b="1" dirty="0"/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endParaRPr lang="zh-CN" altLang="en-US" sz="3200" b="1"/>
                    </a:p>
                  </a:txBody>
                  <a:tcPr marT="45683" marB="45683"/>
                </a:tc>
              </a:tr>
              <a:tr h="579041">
                <a:tc>
                  <a:txBody>
                    <a:bodyPr/>
                    <a:lstStyle/>
                    <a:p>
                      <a:r>
                        <a:rPr lang="en-US" altLang="zh-CN" sz="3200" b="1" dirty="0" smtClean="0"/>
                        <a:t>c</a:t>
                      </a:r>
                      <a:endParaRPr lang="zh-CN" altLang="en-US" sz="3200" b="1" dirty="0"/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zh-CN" altLang="en-US" sz="3200" b="1" dirty="0">
                        <a:solidFill>
                          <a:srgbClr val="0000FF"/>
                        </a:solidFill>
                      </a:endParaRPr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endParaRPr lang="zh-CN" altLang="en-US" sz="3200" b="1" dirty="0"/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endParaRPr lang="zh-CN" altLang="en-US" sz="3200" b="1" dirty="0"/>
                    </a:p>
                  </a:txBody>
                  <a:tcPr marT="45683" marB="45683"/>
                </a:tc>
              </a:tr>
            </a:tbl>
          </a:graphicData>
        </a:graphic>
      </p:graphicFrame>
      <p:sp>
        <p:nvSpPr>
          <p:cNvPr id="9526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62E149-709C-46EC-B1D5-1EF42E50B659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975" y="620713"/>
            <a:ext cx="8301038" cy="52117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例：</a:t>
            </a:r>
            <a:r>
              <a:rPr lang="zh-CN" altLang="en-US" sz="3000" b="1" dirty="0" smtClean="0">
                <a:ea typeface="宋体" panose="02010600030101010101" pitchFamily="2" charset="-122"/>
              </a:rPr>
              <a:t>已知下表是一个群的乘法表，请填写未列出来的元素。</a:t>
            </a:r>
            <a:endParaRPr lang="en-US" altLang="zh-CN" sz="3000" b="1" dirty="0" smtClean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3000" b="1" dirty="0">
              <a:ea typeface="宋体" panose="02010600030101010101" pitchFamily="2" charset="-122"/>
            </a:endParaRPr>
          </a:p>
        </p:txBody>
      </p:sp>
      <p:sp>
        <p:nvSpPr>
          <p:cNvPr id="9625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282FB5-6123-4555-ADBC-9FB5ABF42621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76375" y="2114550"/>
          <a:ext cx="6096000" cy="329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548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*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e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a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b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c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d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</a:tr>
              <a:tr h="548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e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e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>
                        <a:latin typeface="+mn-lt"/>
                      </a:endParaRPr>
                    </a:p>
                  </a:txBody>
                  <a:tcPr marT="45718" marB="45718"/>
                </a:tc>
              </a:tr>
              <a:tr h="548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a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b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e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</a:tr>
              <a:tr h="548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b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c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d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e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</a:tr>
              <a:tr h="548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c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d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a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b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</a:tr>
              <a:tr h="548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d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</a:tr>
            </a:tbl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61975" y="1476375"/>
            <a:ext cx="8301038" cy="45720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非空集合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ρ(S)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的幂集，∩和∪是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ρ(S)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上的交运算和并运算，则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(ρ(S)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，∩），（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ρ(S)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，∪）都为半群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为整数集，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是数的加法、减法和乘法，则（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）、（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）都是半群；（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）不是半群。 </a:t>
            </a:r>
          </a:p>
          <a:p>
            <a:pPr eaLnBrk="1" hangingPunct="1">
              <a:lnSpc>
                <a:spcPct val="120000"/>
              </a:lnSpc>
              <a:defRPr/>
            </a:pPr>
            <a:endParaRPr lang="zh-CN" altLang="en-US" sz="2800" b="1" dirty="0" smtClean="0">
              <a:cs typeface="+mn-cs"/>
            </a:endParaRPr>
          </a:p>
          <a:p>
            <a:pPr eaLnBrk="1" hangingPunct="1">
              <a:defRPr/>
            </a:pPr>
            <a:endParaRPr lang="zh-CN" altLang="en-US" dirty="0" smtClean="0"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571500"/>
            <a:ext cx="7772400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굴림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半群的例</a:t>
            </a:r>
            <a:endParaRPr lang="zh-CN" altLang="zh-CN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2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38EA1EDC-DE5F-42AF-8AFB-450092A597BF}" type="slidenum">
              <a:rPr lang="zh-CN" altLang="en-US" sz="1800" smtClean="0">
                <a:solidFill>
                  <a:srgbClr val="000000"/>
                </a:solidFill>
              </a:rPr>
              <a:pPr/>
              <a:t>4</a:t>
            </a:fld>
            <a:endParaRPr lang="zh-CN" alt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975" y="620713"/>
            <a:ext cx="8301038" cy="52117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例：</a:t>
            </a:r>
            <a:r>
              <a:rPr lang="zh-CN" altLang="en-US" sz="3000" b="1" dirty="0" smtClean="0">
                <a:ea typeface="宋体" panose="02010600030101010101" pitchFamily="2" charset="-122"/>
              </a:rPr>
              <a:t>已知下表是一个群的乘法表，请填写未列出来的元素。</a:t>
            </a:r>
            <a:endParaRPr lang="en-US" altLang="zh-CN" sz="3000" b="1" dirty="0" smtClean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3000" b="1" dirty="0">
              <a:ea typeface="宋体" panose="02010600030101010101" pitchFamily="2" charset="-122"/>
            </a:endParaRPr>
          </a:p>
        </p:txBody>
      </p:sp>
      <p:sp>
        <p:nvSpPr>
          <p:cNvPr id="9728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3D29FE-FA7F-4215-9352-2271A23A5914}" type="slidenum">
              <a:rPr lang="en-US" altLang="ko-KR" sz="1400" smtClean="0">
                <a:solidFill>
                  <a:srgbClr val="000000"/>
                </a:solidFill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ko-KR" sz="1400" smtClean="0">
              <a:solidFill>
                <a:srgbClr val="000000"/>
              </a:solidFill>
              <a:latin typeface="-윤명조140" panose="020B0604020202020204" charset="-127"/>
              <a:ea typeface="-윤명조140" panose="020B0604020202020204" charset="-127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76375" y="2114550"/>
          <a:ext cx="6096000" cy="329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548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*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e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a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b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c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d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</a:tr>
              <a:tr h="548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e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e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a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b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c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d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</a:tr>
              <a:tr h="548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a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a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b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c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d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e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</a:tr>
              <a:tr h="548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b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b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c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d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e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a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</a:tr>
              <a:tr h="548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c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c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d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e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a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b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</a:tr>
              <a:tr h="5487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d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d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e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a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b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c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18" marB="45718"/>
                </a:tc>
              </a:tr>
            </a:tbl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561975" y="1476375"/>
            <a:ext cx="8474075" cy="4572000"/>
          </a:xfrm>
        </p:spPr>
        <p:txBody>
          <a:bodyPr/>
          <a:lstStyle/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、举例说明不要求</a:t>
            </a:r>
            <a:r>
              <a:rPr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可除条件</a:t>
            </a:r>
            <a:r>
              <a:rPr lang="zh-CN" altLang="en-US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而要求消去条件</a:t>
            </a:r>
            <a:r>
              <a:rPr lang="en-US" altLang="zh-CN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即要求由</a:t>
            </a:r>
            <a:r>
              <a:rPr lang="en-US" altLang="zh-CN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200" b="1" i="1" dirty="0" smtClean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=ay</a:t>
            </a:r>
            <a:r>
              <a:rPr lang="zh-CN" altLang="en-US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可推出</a:t>
            </a:r>
            <a:r>
              <a:rPr lang="en-US" altLang="zh-CN" sz="3200" b="1" i="1" dirty="0" smtClean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=y</a:t>
            </a:r>
            <a:r>
              <a:rPr lang="zh-CN" altLang="en-US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，由</a:t>
            </a:r>
            <a:r>
              <a:rPr lang="en-US" altLang="zh-CN" sz="3200" b="1" i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·a</a:t>
            </a:r>
            <a:r>
              <a:rPr lang="en-US" altLang="zh-CN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32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y·a</a:t>
            </a:r>
            <a:r>
              <a:rPr lang="zh-CN" altLang="en-US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可推出</a:t>
            </a:r>
            <a:endParaRPr lang="en-US" altLang="zh-CN" sz="3200" b="1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b="1" i="1" dirty="0" smtClean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=y</a:t>
            </a:r>
            <a:r>
              <a:rPr lang="zh-CN" altLang="en-US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，则</a:t>
            </a:r>
            <a:r>
              <a:rPr lang="en-US" altLang="zh-CN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zh-CN" altLang="en-US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不见得是一个群，若</a:t>
            </a:r>
            <a:r>
              <a:rPr lang="en-US" altLang="zh-CN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zh-CN" altLang="en-US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有限怎么样？</a:t>
            </a:r>
            <a:endParaRPr lang="en-US" altLang="zh-CN" sz="3200" b="1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解</a:t>
            </a:r>
            <a:r>
              <a:rPr lang="en-US" altLang="zh-CN" sz="3200" b="1" dirty="0" smtClean="0">
                <a:solidFill>
                  <a:srgbClr val="0000FF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:</a:t>
            </a:r>
            <a:r>
              <a:rPr lang="en-US" altLang="zh-CN" sz="3200" b="1" dirty="0" smtClean="0">
                <a:ea typeface="宋体" panose="02010600030101010101" pitchFamily="2" charset="-122"/>
                <a:sym typeface="Wingdings" panose="05000000000000000000" pitchFamily="2" charset="2"/>
              </a:rPr>
              <a:t>(1)</a:t>
            </a:r>
            <a:r>
              <a:rPr lang="zh-CN" altLang="en-US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例如，全体正整数在普通乘法下，适合消去律，但不是群。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606425"/>
            <a:ext cx="7772400" cy="647700"/>
          </a:xfrm>
        </p:spPr>
        <p:txBody>
          <a:bodyPr>
            <a:spAutoFit/>
          </a:bodyPr>
          <a:lstStyle/>
          <a:p>
            <a:pPr eaLnBrk="1" latinLnBrk="0" hangingPunct="1">
              <a:defRPr/>
            </a:pPr>
            <a:r>
              <a:rPr lang="zh-CN" altLang="en-US" kern="1200" dirty="0">
                <a:solidFill>
                  <a:srgbClr val="0000FF"/>
                </a:solidFill>
                <a:latin typeface="Times New Roman" panose="02020603050405020304" pitchFamily="18" charset="0"/>
                <a:cs typeface="+mn-cs"/>
                <a:sym typeface="Symbol" panose="05050102010706020507" pitchFamily="18" charset="2"/>
              </a:rPr>
              <a:t>习题</a:t>
            </a:r>
            <a:r>
              <a:rPr lang="en-US" altLang="zh-CN" kern="1200" dirty="0">
                <a:solidFill>
                  <a:srgbClr val="0000FF"/>
                </a:solidFill>
                <a:latin typeface="Times New Roman" panose="02020603050405020304" pitchFamily="18" charset="0"/>
                <a:cs typeface="+mn-cs"/>
                <a:sym typeface="Symbol" panose="05050102010706020507" pitchFamily="18" charset="2"/>
              </a:rPr>
              <a:t>6.2-2</a:t>
            </a:r>
            <a:endParaRPr lang="zh-CN" altLang="zh-CN" kern="1200" dirty="0">
              <a:solidFill>
                <a:srgbClr val="0000FF"/>
              </a:solidFill>
              <a:latin typeface="Times New Roman" panose="02020603050405020304" pitchFamily="18" charset="0"/>
              <a:cs typeface="+mn-cs"/>
              <a:sym typeface="Symbol" panose="05050102010706020507" pitchFamily="18" charset="2"/>
            </a:endParaRPr>
          </a:p>
        </p:txBody>
      </p:sp>
      <p:sp>
        <p:nvSpPr>
          <p:cNvPr id="9830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A782E5-9988-4964-8016-778BD01BF4DD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113" y="1238250"/>
            <a:ext cx="8301037" cy="5256213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(2)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往证有限半群，满足消去条件，一定是</a:t>
            </a:r>
            <a:r>
              <a:rPr lang="zh-CN" altLang="en-US" sz="32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群</a:t>
            </a:r>
            <a:r>
              <a:rPr lang="en-US" altLang="zh-CN" sz="3200" b="1" smtClean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.</a:t>
            </a:r>
            <a:endParaRPr lang="en-US" altLang="zh-CN" sz="3200" b="1" dirty="0">
              <a:solidFill>
                <a:srgbClr val="000000"/>
              </a:solidFill>
              <a:ea typeface="宋体" panose="02010600030101010101" pitchFamily="2" charset="-122"/>
              <a:sym typeface="Symbol" pitchFamily="18" charset="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  <a:sym typeface="Symbol" pitchFamily="18" charset="2"/>
              </a:rPr>
              <a:t>解：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若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G={a</a:t>
            </a:r>
            <a:r>
              <a:rPr lang="en-US" altLang="zh-CN" sz="3200" b="1" baseline="-30000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1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，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baseline="-30000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2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，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…a</a:t>
            </a:r>
            <a:r>
              <a:rPr lang="en-US" altLang="zh-CN" sz="3200" b="1" baseline="-30000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n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}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，任取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中元素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，用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右乘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中各元素得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baseline="-30000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1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，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baseline="-30000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，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…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，</a:t>
            </a:r>
            <a:r>
              <a:rPr lang="en-US" altLang="zh-CN" sz="3200" b="1" dirty="0" err="1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baseline="-30000" dirty="0" err="1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n</a:t>
            </a:r>
            <a:r>
              <a:rPr lang="en-US" altLang="zh-CN" sz="3200" b="1" dirty="0" err="1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，先证这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n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个元素必不相同。反证法，若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baseline="-30000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i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a=</a:t>
            </a:r>
            <a:r>
              <a:rPr lang="en-US" altLang="zh-CN" sz="3200" b="1" dirty="0" err="1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baseline="-30000" dirty="0" err="1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j</a:t>
            </a:r>
            <a:r>
              <a:rPr lang="en-US" altLang="zh-CN" sz="3200" b="1" dirty="0" err="1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 (</a:t>
            </a:r>
            <a:r>
              <a:rPr lang="en-US" altLang="zh-CN" sz="3200" b="1" dirty="0" err="1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ij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) 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，由消去条件有</a:t>
            </a:r>
            <a:r>
              <a:rPr lang="en-US" altLang="zh-CN" sz="3200" b="1" dirty="0" err="1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baseline="-30000" dirty="0" err="1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i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=</a:t>
            </a:r>
            <a:r>
              <a:rPr lang="en-US" altLang="zh-CN" sz="3200" b="1" dirty="0" err="1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baseline="-30000" dirty="0" err="1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j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，矛盾。</a:t>
            </a:r>
            <a:endParaRPr lang="en-US" altLang="zh-CN" sz="3200" b="1" dirty="0">
              <a:solidFill>
                <a:srgbClr val="000000"/>
              </a:solidFill>
              <a:ea typeface="宋体" panose="02010600030101010101" pitchFamily="2" charset="-122"/>
              <a:sym typeface="Symbol" pitchFamily="18" charset="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       设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G1={a</a:t>
            </a:r>
            <a:r>
              <a:rPr lang="en-US" altLang="zh-CN" sz="3200" b="1" baseline="-30000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1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，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baseline="-30000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baseline="-30000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，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…</a:t>
            </a:r>
            <a:r>
              <a:rPr lang="en-US" altLang="zh-CN" sz="3200" b="1" dirty="0" err="1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baseline="-30000" dirty="0" err="1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n</a:t>
            </a:r>
            <a:r>
              <a:rPr lang="en-US" altLang="zh-CN" sz="3200" b="1" dirty="0" err="1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},</a:t>
            </a:r>
            <a:r>
              <a:rPr lang="zh-CN" altLang="en-US" sz="32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因任意</a:t>
            </a:r>
            <a:r>
              <a:rPr lang="en-US" altLang="zh-CN" sz="32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baseline="-30000" dirty="0" smtClean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i</a:t>
            </a:r>
            <a:r>
              <a:rPr lang="en-US" altLang="zh-CN" sz="32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 G </a:t>
            </a:r>
            <a:r>
              <a:rPr lang="en-US" altLang="zh-CN" sz="32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.</a:t>
            </a:r>
            <a:r>
              <a:rPr lang="zh-CN" altLang="en-US" sz="32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而</a:t>
            </a:r>
            <a:r>
              <a:rPr lang="en-US" altLang="zh-CN" sz="32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baseline="-30000" dirty="0" smtClean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i</a:t>
            </a:r>
            <a:r>
              <a:rPr lang="en-US" altLang="zh-CN" sz="32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  </a:t>
            </a:r>
            <a:r>
              <a:rPr lang="en-US" altLang="zh-CN" sz="3200" b="1" dirty="0" err="1" smtClean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baseline="-30000" dirty="0" err="1" smtClean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j</a:t>
            </a:r>
            <a:r>
              <a:rPr lang="en-US" altLang="zh-CN" sz="3200" b="1" dirty="0" err="1" smtClean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(ij) </a:t>
            </a:r>
            <a:r>
              <a:rPr lang="zh-CN" altLang="en-US" sz="32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，故</a:t>
            </a:r>
            <a:r>
              <a:rPr lang="en-US" altLang="zh-CN" sz="32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G=G1 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.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则对任意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bG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，必有</a:t>
            </a:r>
            <a:r>
              <a:rPr lang="en-US" altLang="zh-CN" sz="3200" b="1" dirty="0" err="1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baseline="-30000" dirty="0" err="1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i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，使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baseline="-30000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i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a=b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，因之方程</a:t>
            </a:r>
            <a:r>
              <a:rPr lang="en-US" altLang="zh-CN" sz="3200" b="1" i="1" dirty="0" err="1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x</a:t>
            </a:r>
            <a:r>
              <a:rPr lang="en-US" altLang="zh-CN" sz="3200" b="1" dirty="0" err="1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=b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有解。同理可知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ay=b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有解。故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G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sym typeface="Symbol" pitchFamily="18" charset="2"/>
              </a:rPr>
              <a:t>是群。         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606425"/>
            <a:ext cx="7772400" cy="647700"/>
          </a:xfrm>
        </p:spPr>
        <p:txBody>
          <a:bodyPr>
            <a:spAutoFit/>
          </a:bodyPr>
          <a:lstStyle/>
          <a:p>
            <a:pPr eaLnBrk="1" latinLnBrk="0" hangingPunct="1">
              <a:defRPr/>
            </a:pPr>
            <a:r>
              <a:rPr lang="zh-CN" altLang="en-US" kern="1200" dirty="0">
                <a:solidFill>
                  <a:srgbClr val="0000FF"/>
                </a:solidFill>
                <a:latin typeface="Times New Roman" panose="02020603050405020304" pitchFamily="18" charset="0"/>
                <a:cs typeface="+mn-cs"/>
                <a:sym typeface="Symbol" panose="05050102010706020507" pitchFamily="18" charset="2"/>
              </a:rPr>
              <a:t>习题</a:t>
            </a:r>
            <a:r>
              <a:rPr lang="en-US" altLang="zh-CN" kern="1200" dirty="0">
                <a:solidFill>
                  <a:srgbClr val="0000FF"/>
                </a:solidFill>
                <a:latin typeface="Times New Roman" panose="02020603050405020304" pitchFamily="18" charset="0"/>
                <a:cs typeface="+mn-cs"/>
                <a:sym typeface="Symbol" panose="05050102010706020507" pitchFamily="18" charset="2"/>
              </a:rPr>
              <a:t>6.2-2</a:t>
            </a:r>
            <a:endParaRPr lang="zh-CN" altLang="zh-CN" kern="1200" dirty="0">
              <a:solidFill>
                <a:srgbClr val="0000FF"/>
              </a:solidFill>
              <a:latin typeface="Times New Roman" panose="02020603050405020304" pitchFamily="18" charset="0"/>
              <a:cs typeface="+mn-cs"/>
              <a:sym typeface="Symbol" panose="05050102010706020507" pitchFamily="18" charset="2"/>
            </a:endParaRPr>
          </a:p>
        </p:txBody>
      </p:sp>
      <p:sp>
        <p:nvSpPr>
          <p:cNvPr id="9933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2B9FCD-0A77-42E8-B2F7-FC46119D3BB7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68413"/>
            <a:ext cx="8424863" cy="5329237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Symbol" pitchFamily="18" charset="2"/>
              </a:rPr>
              <a:t>定理</a:t>
            </a:r>
            <a:r>
              <a:rPr lang="en-US" altLang="zh-CN" sz="3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Symbol" pitchFamily="18" charset="2"/>
              </a:rPr>
              <a:t>6.2.4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设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G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是一个群，在一个乘积</a:t>
            </a:r>
            <a:r>
              <a:rPr lang="en-US" altLang="zh-CN" sz="3000" b="1" i="1" dirty="0" smtClean="0"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000" b="1" baseline="-25000" dirty="0" smtClean="0">
                <a:ea typeface="宋体" panose="02010600030101010101" pitchFamily="2" charset="-122"/>
                <a:sym typeface="Symbol" pitchFamily="18" charset="2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…</a:t>
            </a:r>
            <a:r>
              <a:rPr lang="en-US" altLang="zh-CN" sz="3000" b="1" i="1" dirty="0" smtClean="0"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000" b="1" baseline="-25000" dirty="0" smtClean="0">
                <a:ea typeface="宋体" panose="02010600030101010101" pitchFamily="2" charset="-122"/>
                <a:sym typeface="Symbol" pitchFamily="18" charset="2"/>
              </a:rPr>
              <a:t>n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中可以任意加括号而求其值。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证明： 只要证明任意加括号而得的积等于按次序由左而右加括号所得的积</a:t>
            </a:r>
            <a:endParaRPr lang="en-US" altLang="zh-CN" sz="3000" b="1" dirty="0" smtClean="0">
              <a:ea typeface="宋体" panose="02010600030101010101" pitchFamily="2" charset="-122"/>
              <a:sym typeface="Symbol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(…((a</a:t>
            </a:r>
            <a:r>
              <a:rPr lang="en-US" altLang="zh-CN" sz="3000" b="1" baseline="-30000" dirty="0" smtClean="0">
                <a:ea typeface="宋体" panose="02010600030101010101" pitchFamily="2" charset="-122"/>
                <a:sym typeface="Symbol" pitchFamily="18" charset="2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·a</a:t>
            </a:r>
            <a:r>
              <a:rPr lang="en-US" altLang="zh-CN" sz="3000" b="1" baseline="-30000" dirty="0" smtClean="0">
                <a:ea typeface="宋体" panose="02010600030101010101" pitchFamily="2" charset="-122"/>
                <a:sym typeface="Symbol" pitchFamily="18" charset="2"/>
              </a:rPr>
              <a:t>2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)·a</a:t>
            </a:r>
            <a:r>
              <a:rPr lang="en-US" altLang="zh-CN" sz="3000" b="1" baseline="-30000" dirty="0" smtClean="0">
                <a:ea typeface="宋体" panose="02010600030101010101" pitchFamily="2" charset="-122"/>
                <a:sym typeface="Symbol" pitchFamily="18" charset="2"/>
              </a:rPr>
              <a:t>3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)…·a</a:t>
            </a:r>
            <a:r>
              <a:rPr lang="en-US" altLang="zh-CN" sz="3000" b="1" baseline="-30000" dirty="0" smtClean="0">
                <a:ea typeface="宋体" panose="02010600030101010101" pitchFamily="2" charset="-122"/>
                <a:sym typeface="Symbol" pitchFamily="18" charset="2"/>
              </a:rPr>
              <a:t>n-1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)·a</a:t>
            </a:r>
            <a:r>
              <a:rPr lang="en-US" altLang="zh-CN" sz="3000" b="1" baseline="-30000" dirty="0" smtClean="0">
                <a:ea typeface="宋体" panose="02010600030101010101" pitchFamily="2" charset="-122"/>
                <a:sym typeface="Symbol" pitchFamily="18" charset="2"/>
              </a:rPr>
              <a:t>n 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    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（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1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）</a:t>
            </a:r>
            <a:endParaRPr lang="en-US" altLang="zh-CN" sz="3000" b="1" dirty="0" smtClean="0">
              <a:ea typeface="宋体" panose="02010600030101010101" pitchFamily="2" charset="-122"/>
              <a:sym typeface="Symbol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对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n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用归纳法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,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(1)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式对于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n=1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，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2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，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3 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显然成立。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假定对少于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n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个因子的乘积（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1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）式成立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试证对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n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个因子的乘积（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1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）式也成立。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6.2.3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群 的 性 质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---(4)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035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94D147-6722-48C4-82C6-60E1133E0C51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61975" y="765175"/>
            <a:ext cx="8301038" cy="5283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Symbol" pitchFamily="18" charset="2"/>
              </a:rPr>
              <a:t>定理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Symbol" pitchFamily="18" charset="2"/>
              </a:rPr>
              <a:t>6.2.4</a:t>
            </a:r>
            <a:endParaRPr lang="en-US" altLang="zh-CN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设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baseline="-30000" dirty="0" smtClean="0">
                <a:ea typeface="宋体" panose="02010600030101010101" pitchFamily="2" charset="-122"/>
                <a:sym typeface="Symbol" pitchFamily="18" charset="2"/>
              </a:rPr>
              <a:t>1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…a</a:t>
            </a:r>
            <a:r>
              <a:rPr lang="en-US" altLang="zh-CN" sz="3200" b="1" baseline="-30000" dirty="0" smtClean="0">
                <a:ea typeface="宋体" panose="02010600030101010101" pitchFamily="2" charset="-122"/>
                <a:sym typeface="Symbol" pitchFamily="18" charset="2"/>
              </a:rPr>
              <a:t>n</a:t>
            </a: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任意加括号而得到的乘积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，求证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等于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(1)</a:t>
            </a: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式。设在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中最后一次计算是前后两部分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B</a:t>
            </a: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与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C</a:t>
            </a: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相乘：</a:t>
            </a:r>
            <a:b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</a:b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       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A  = (B)·</a:t>
            </a:r>
            <a:r>
              <a:rPr lang="en-US" altLang="zh-CN" sz="3200" b="1" dirty="0" smtClean="0">
                <a:solidFill>
                  <a:srgbClr val="0000FF"/>
                </a:solidFill>
                <a:ea typeface="宋体" panose="02010600030101010101" pitchFamily="2" charset="-122"/>
                <a:sym typeface="Symbol" pitchFamily="18" charset="2"/>
              </a:rPr>
              <a:t>(C)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今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C</a:t>
            </a: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的因子个数小于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n</a:t>
            </a: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，故由归纳假设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,C</a:t>
            </a: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等于按次序自左而右加括号所得的乘积</a:t>
            </a:r>
            <a:r>
              <a:rPr lang="en-US" altLang="zh-CN" sz="3200" b="1" dirty="0" smtClean="0">
                <a:solidFill>
                  <a:srgbClr val="0000FF"/>
                </a:solidFill>
                <a:ea typeface="宋体" panose="02010600030101010101" pitchFamily="2" charset="-122"/>
                <a:sym typeface="Symbol" pitchFamily="18" charset="2"/>
              </a:rPr>
              <a:t>(D)·a</a:t>
            </a:r>
            <a:r>
              <a:rPr lang="en-US" altLang="zh-CN" sz="3200" b="1" baseline="-30000" dirty="0" smtClean="0">
                <a:solidFill>
                  <a:srgbClr val="0000FF"/>
                </a:solidFill>
                <a:ea typeface="宋体" panose="02010600030101010101" pitchFamily="2" charset="-122"/>
                <a:sym typeface="Symbol" pitchFamily="18" charset="2"/>
              </a:rPr>
              <a:t>n</a:t>
            </a: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。由结合律，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A=(B)(C)=(B)·((D)·a</a:t>
            </a:r>
            <a:r>
              <a:rPr lang="en-US" altLang="zh-CN" sz="3200" b="1" baseline="-30000" dirty="0" smtClean="0">
                <a:ea typeface="宋体" panose="02010600030101010101" pitchFamily="2" charset="-122"/>
                <a:sym typeface="Symbol" pitchFamily="18" charset="2"/>
              </a:rPr>
              <a:t>n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)=((B)·(D))·a</a:t>
            </a:r>
            <a:r>
              <a:rPr lang="en-US" altLang="zh-CN" sz="3200" b="1" baseline="-30000" dirty="0" smtClean="0">
                <a:ea typeface="宋体" panose="02010600030101010101" pitchFamily="2" charset="-122"/>
                <a:sym typeface="Symbol" pitchFamily="18" charset="2"/>
              </a:rPr>
              <a:t>n</a:t>
            </a: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0137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692AF2B-3D63-4AFA-91E5-D8E199C9D4CA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609600"/>
            <a:ext cx="7772400" cy="64135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6.2.4</a:t>
            </a:r>
            <a:endParaRPr lang="zh-CN" altLang="zh-CN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68413"/>
            <a:ext cx="8424863" cy="5329237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但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(B)·(D)</a:t>
            </a: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的因子个数小于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n</a:t>
            </a: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，故由归纳假设，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(B)·(D)</a:t>
            </a: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等于按次序由左而右加括号所得的乘积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(B)·(D)=(…((a</a:t>
            </a:r>
            <a:r>
              <a:rPr lang="en-US" altLang="zh-CN" sz="3200" b="1" baseline="-30000" dirty="0" smtClean="0">
                <a:ea typeface="宋体" panose="02010600030101010101" pitchFamily="2" charset="-122"/>
                <a:sym typeface="Symbol" pitchFamily="18" charset="2"/>
              </a:rPr>
              <a:t>1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·a</a:t>
            </a:r>
            <a:r>
              <a:rPr lang="en-US" altLang="zh-CN" sz="3200" b="1" baseline="-30000" dirty="0" smtClean="0">
                <a:ea typeface="宋体" panose="02010600030101010101" pitchFamily="2" charset="-122"/>
                <a:sym typeface="Symbol" pitchFamily="18" charset="2"/>
              </a:rPr>
              <a:t>2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)·a</a:t>
            </a:r>
            <a:r>
              <a:rPr lang="en-US" altLang="zh-CN" sz="3200" b="1" baseline="-30000" dirty="0" smtClean="0">
                <a:ea typeface="宋体" panose="02010600030101010101" pitchFamily="2" charset="-122"/>
                <a:sym typeface="Symbol" pitchFamily="18" charset="2"/>
              </a:rPr>
              <a:t>3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)…·a</a:t>
            </a:r>
            <a:r>
              <a:rPr lang="en-US" altLang="zh-CN" sz="3200" b="1" baseline="-30000" dirty="0" smtClean="0">
                <a:ea typeface="宋体" panose="02010600030101010101" pitchFamily="2" charset="-122"/>
                <a:sym typeface="Symbol" pitchFamily="18" charset="2"/>
              </a:rPr>
              <a:t>n-2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)·a</a:t>
            </a:r>
            <a:r>
              <a:rPr lang="en-US" altLang="zh-CN" sz="3200" b="1" baseline="-30000" dirty="0" smtClean="0">
                <a:ea typeface="宋体" panose="02010600030101010101" pitchFamily="2" charset="-122"/>
                <a:sym typeface="Symbol" pitchFamily="18" charset="2"/>
              </a:rPr>
              <a:t>n-1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因而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A =((B)·(D))·a</a:t>
            </a:r>
            <a:r>
              <a:rPr lang="en-US" altLang="zh-CN" sz="3200" b="1" baseline="-30000" dirty="0" smtClean="0">
                <a:ea typeface="宋体" panose="02010600030101010101" pitchFamily="2" charset="-122"/>
                <a:sym typeface="Symbol" pitchFamily="18" charset="2"/>
              </a:rPr>
              <a:t>n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=((…((a</a:t>
            </a:r>
            <a:r>
              <a:rPr lang="en-US" altLang="zh-CN" sz="3200" b="1" baseline="-30000" dirty="0" smtClean="0">
                <a:ea typeface="宋体" panose="02010600030101010101" pitchFamily="2" charset="-122"/>
                <a:sym typeface="Symbol" pitchFamily="18" charset="2"/>
              </a:rPr>
              <a:t>1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·a</a:t>
            </a:r>
            <a:r>
              <a:rPr lang="en-US" altLang="zh-CN" sz="3200" b="1" baseline="-30000" dirty="0" smtClean="0">
                <a:ea typeface="宋体" panose="02010600030101010101" pitchFamily="2" charset="-122"/>
                <a:sym typeface="Symbol" pitchFamily="18" charset="2"/>
              </a:rPr>
              <a:t>2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)·a</a:t>
            </a:r>
            <a:r>
              <a:rPr lang="en-US" altLang="zh-CN" sz="3200" b="1" baseline="-30000" dirty="0" smtClean="0">
                <a:ea typeface="宋体" panose="02010600030101010101" pitchFamily="2" charset="-122"/>
                <a:sym typeface="Symbol" pitchFamily="18" charset="2"/>
              </a:rPr>
              <a:t>3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)…·a</a:t>
            </a:r>
            <a:r>
              <a:rPr lang="en-US" altLang="zh-CN" sz="3200" b="1" baseline="-30000" dirty="0" smtClean="0">
                <a:ea typeface="宋体" panose="02010600030101010101" pitchFamily="2" charset="-122"/>
                <a:sym typeface="Symbol" pitchFamily="18" charset="2"/>
              </a:rPr>
              <a:t>n-2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)·a</a:t>
            </a:r>
            <a:r>
              <a:rPr lang="en-US" altLang="zh-CN" sz="3200" b="1" baseline="-30000" dirty="0" smtClean="0">
                <a:ea typeface="宋体" panose="02010600030101010101" pitchFamily="2" charset="-122"/>
                <a:sym typeface="Symbol" pitchFamily="18" charset="2"/>
              </a:rPr>
              <a:t>n-1</a:t>
            </a: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）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·a</a:t>
            </a:r>
            <a:r>
              <a:rPr lang="en-US" altLang="zh-CN" sz="3200" b="1" baseline="-30000" dirty="0" smtClean="0">
                <a:ea typeface="宋体" panose="02010600030101010101" pitchFamily="2" charset="-122"/>
                <a:sym typeface="Symbol" pitchFamily="18" charset="2"/>
              </a:rPr>
              <a:t>n</a:t>
            </a:r>
            <a:endParaRPr lang="en-US" altLang="zh-CN" sz="3200" b="1" dirty="0" smtClean="0">
              <a:ea typeface="宋体" panose="02010600030101010101" pitchFamily="2" charset="-122"/>
              <a:sym typeface="Symbol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即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等于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(1)</a:t>
            </a: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式。</a:t>
            </a:r>
            <a:endParaRPr lang="en-US" altLang="zh-CN" sz="3200" b="1" dirty="0" smtClean="0">
              <a:ea typeface="宋体" panose="02010600030101010101" pitchFamily="2" charset="-122"/>
              <a:sym typeface="Symbol" pitchFamily="18" charset="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注：本定理对有结合律的一切代数系统成立。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en-US" sz="3200" b="1" dirty="0" smtClean="0">
              <a:latin typeface="+mn-ea"/>
              <a:sym typeface="Symbol" pitchFamily="18" charset="2"/>
            </a:endParaRPr>
          </a:p>
        </p:txBody>
      </p:sp>
      <p:sp>
        <p:nvSpPr>
          <p:cNvPr id="10240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B2A2CD5-08A3-4B8E-A21D-5C773ACDBCD0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827088" y="1628775"/>
            <a:ext cx="7632700" cy="1154113"/>
          </a:xfrm>
          <a:prstGeom prst="rect">
            <a:avLst/>
          </a:prstGeom>
          <a:solidFill>
            <a:srgbClr val="FFFFFF"/>
          </a:solidFill>
          <a:ln w="38100">
            <a:solidFill>
              <a:srgbClr val="0099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个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连乘积为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的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次方，记为</a:t>
            </a:r>
            <a:r>
              <a:rPr lang="en-US" altLang="zh-CN" sz="3000" b="1" dirty="0" smtClean="0">
                <a:solidFill>
                  <a:srgbClr val="0000FF"/>
                </a:solidFill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30000" dirty="0" smtClean="0">
                <a:solidFill>
                  <a:srgbClr val="0000FF"/>
                </a:solidFill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en-US" altLang="zh-CN" sz="3000" b="1" dirty="0" smtClean="0"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我们规定</a:t>
            </a:r>
            <a:r>
              <a:rPr lang="en-US" altLang="zh-CN" sz="3000" b="1" u="sng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u="sng" baseline="30000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3000" b="1" u="sng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=1</a:t>
            </a:r>
            <a:r>
              <a:rPr lang="zh-CN" altLang="en-US" sz="3000" b="1" u="sng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u="sng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u="sng" baseline="30000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-n</a:t>
            </a:r>
            <a:r>
              <a:rPr lang="en-US" altLang="zh-CN" sz="3000" b="1" u="sng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=(a</a:t>
            </a:r>
            <a:r>
              <a:rPr lang="en-US" altLang="zh-CN" sz="3000" b="1" u="sng" baseline="30000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000" b="1" u="sng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000" b="1" u="sng" baseline="30000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zh-CN" altLang="en-US" sz="3000" b="1" u="sng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；</a:t>
            </a:r>
            <a:r>
              <a:rPr lang="en-US" altLang="zh-CN" sz="3000" b="1" u="sng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 sz="3000" b="1" u="sng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往证</a:t>
            </a:r>
            <a:r>
              <a:rPr lang="en-US" altLang="zh-CN" sz="3000" b="1" u="sng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000" b="1" u="sng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u="sng" baseline="300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000" b="1" u="sng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000" b="1" u="sng" baseline="30000" dirty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3000" b="1" u="sng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 = (a</a:t>
            </a:r>
            <a:r>
              <a:rPr lang="en-US" altLang="zh-CN" sz="3000" b="1" u="sng" baseline="30000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3000" b="1" u="sng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000" b="1" u="sng" baseline="30000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lang="zh-CN" altLang="en-US" sz="3000" b="1" u="sng" dirty="0" smtClean="0"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32806" name="Rectangle 6"/>
          <p:cNvSpPr>
            <a:spLocks noChangeArrowheads="1"/>
          </p:cNvSpPr>
          <p:nvPr/>
        </p:nvSpPr>
        <p:spPr bwMode="auto">
          <a:xfrm>
            <a:off x="1187450" y="4005263"/>
            <a:ext cx="7632700" cy="2308225"/>
          </a:xfrm>
          <a:prstGeom prst="rect">
            <a:avLst/>
          </a:prstGeom>
          <a:solidFill>
            <a:schemeClr val="hlink"/>
          </a:solidFill>
          <a:ln w="38100">
            <a:solidFill>
              <a:srgbClr val="0099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对于任意整数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第一指数律 </a:t>
            </a:r>
            <a:r>
              <a:rPr lang="en-US" altLang="zh-CN" sz="3000" b="1" dirty="0" err="1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30000" dirty="0" err="1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3000" b="1" dirty="0" err="1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·a</a:t>
            </a:r>
            <a:r>
              <a:rPr lang="en-US" altLang="zh-CN" sz="3000" b="1" baseline="30000" dirty="0" err="1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3000" b="1" dirty="0" err="1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30000" dirty="0" err="1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m+n</a:t>
            </a:r>
            <a:endParaRPr lang="en-US" altLang="zh-CN" sz="3000" b="1" baseline="30000" dirty="0" smtClean="0"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第二指数律 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(a</a:t>
            </a:r>
            <a:r>
              <a:rPr lang="en-US" altLang="zh-CN" sz="3000" b="1" baseline="30000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000" b="1" baseline="30000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3000" b="1" dirty="0" err="1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30000" dirty="0" err="1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mn</a:t>
            </a: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en-US" altLang="zh-CN" sz="3000" b="1" dirty="0" smtClean="0"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但一般群中第三指数定律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000" b="1" dirty="0" err="1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a·b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000" b="1" baseline="30000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=a</a:t>
            </a:r>
            <a:r>
              <a:rPr lang="en-US" altLang="zh-CN" sz="3000" b="1" baseline="30000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000" b="1" dirty="0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· </a:t>
            </a:r>
            <a:r>
              <a:rPr lang="en-US" altLang="zh-CN" sz="3000" b="1" dirty="0" err="1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3000" b="1" baseline="30000" dirty="0" err="1" smtClean="0"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3000" b="1" dirty="0" smtClean="0">
                <a:solidFill>
                  <a:srgbClr val="C00000"/>
                </a:solidFill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不成立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6.2.3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群 的 性 质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---(5)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342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D9F28E4-14DD-4674-A379-F55F1F06E4A4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5" grpId="0" animBg="1"/>
      <p:bldP spid="33280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052513"/>
            <a:ext cx="8443912" cy="511175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Symbol" pitchFamily="18" charset="2"/>
              </a:rPr>
              <a:t>定义  </a:t>
            </a: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若群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(G, · )</a:t>
            </a: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的运算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·</a:t>
            </a: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适合交换律，则称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(G, · )</a:t>
            </a: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为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Abel</a:t>
            </a: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群或交换群。</a:t>
            </a:r>
            <a:endParaRPr lang="en-US" altLang="zh-CN" sz="3200" b="1" dirty="0" smtClean="0">
              <a:ea typeface="宋体" panose="02010600030101010101" pitchFamily="2" charset="-122"/>
              <a:sym typeface="Symbol" pitchFamily="18" charset="2"/>
            </a:endParaRPr>
          </a:p>
          <a:p>
            <a:pPr marL="387350" indent="-387350">
              <a:lnSpc>
                <a:spcPct val="150000"/>
              </a:lnSpc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  <a:r>
              <a:rPr lang="en-US" altLang="zh-CN" sz="3200" b="1" dirty="0" smtClean="0">
                <a:ea typeface="宋体" panose="02010600030101010101" pitchFamily="2" charset="-122"/>
              </a:rPr>
              <a:t>(Z,+), (Q,+), (R,+), (C,+)</a:t>
            </a:r>
            <a:r>
              <a:rPr lang="zh-CN" altLang="en-US" sz="3200" b="1" dirty="0" smtClean="0">
                <a:ea typeface="宋体" panose="02010600030101010101" pitchFamily="2" charset="-122"/>
              </a:rPr>
              <a:t>都是无限</a:t>
            </a:r>
            <a:r>
              <a:rPr lang="en-US" altLang="zh-CN" sz="3200" b="1" dirty="0" smtClean="0">
                <a:ea typeface="宋体" panose="02010600030101010101" pitchFamily="2" charset="-122"/>
              </a:rPr>
              <a:t>Abel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群</a:t>
            </a:r>
          </a:p>
          <a:p>
            <a:pPr marL="387350" indent="-387350">
              <a:lnSpc>
                <a:spcPct val="150000"/>
              </a:lnSpc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:(Q</a:t>
            </a:r>
            <a:r>
              <a:rPr lang="en-US" altLang="zh-CN" sz="3200" b="1" baseline="30000" dirty="0" smtClean="0">
                <a:solidFill>
                  <a:srgbClr val="0000FF"/>
                </a:solidFill>
                <a:ea typeface="宋体" panose="02010600030101010101" pitchFamily="2" charset="-122"/>
              </a:rPr>
              <a:t>*</a:t>
            </a:r>
            <a:r>
              <a:rPr lang="en-US" altLang="zh-CN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  <a:r>
              <a:rPr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·)</a:t>
            </a:r>
            <a:r>
              <a:rPr lang="en-US" altLang="zh-CN" sz="3200" b="1" dirty="0" smtClean="0">
                <a:ea typeface="宋体" panose="02010600030101010101" pitchFamily="2" charset="-122"/>
              </a:rPr>
              <a:t>,(R</a:t>
            </a:r>
            <a:r>
              <a:rPr lang="en-US" altLang="zh-CN" sz="3200" b="1" baseline="30000" dirty="0" smtClean="0">
                <a:ea typeface="宋体" panose="02010600030101010101" pitchFamily="2" charset="-122"/>
              </a:rPr>
              <a:t>*</a:t>
            </a:r>
            <a:r>
              <a:rPr lang="zh-CN" altLang="en-US" sz="3200" b="1" dirty="0" smtClean="0">
                <a:ea typeface="宋体" panose="02010600030101010101" pitchFamily="2" charset="-122"/>
              </a:rPr>
              <a:t>， </a:t>
            </a:r>
            <a:r>
              <a:rPr lang="en-US" altLang="zh-CN" sz="3200" b="1" dirty="0" smtClean="0">
                <a:ea typeface="宋体" panose="02010600030101010101" pitchFamily="2" charset="-122"/>
              </a:rPr>
              <a:t>·),(C</a:t>
            </a:r>
            <a:r>
              <a:rPr lang="en-US" altLang="zh-CN" sz="3200" b="1" baseline="30000" dirty="0" smtClean="0">
                <a:ea typeface="宋体" panose="02010600030101010101" pitchFamily="2" charset="-122"/>
              </a:rPr>
              <a:t>*</a:t>
            </a:r>
            <a:r>
              <a:rPr lang="zh-CN" altLang="en-US" sz="3200" b="1" dirty="0" smtClean="0">
                <a:ea typeface="宋体" panose="02010600030101010101" pitchFamily="2" charset="-122"/>
              </a:rPr>
              <a:t>，</a:t>
            </a:r>
            <a:r>
              <a:rPr lang="en-US" altLang="zh-CN" sz="3200" b="1" dirty="0" smtClean="0">
                <a:ea typeface="宋体" panose="02010600030101010101" pitchFamily="2" charset="-122"/>
              </a:rPr>
              <a:t>·)</a:t>
            </a:r>
            <a:r>
              <a:rPr lang="zh-CN" altLang="en-US" sz="3200" b="1" dirty="0" smtClean="0">
                <a:ea typeface="宋体" panose="02010600030101010101" pitchFamily="2" charset="-122"/>
              </a:rPr>
              <a:t>都是无限</a:t>
            </a:r>
            <a:r>
              <a:rPr lang="en-US" altLang="zh-CN" sz="3200" b="1" dirty="0" smtClean="0">
                <a:ea typeface="宋体" panose="02010600030101010101" pitchFamily="2" charset="-122"/>
              </a:rPr>
              <a:t>Abel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群</a:t>
            </a:r>
          </a:p>
          <a:p>
            <a:pPr marL="387350" indent="-387350">
              <a:lnSpc>
                <a:spcPct val="150000"/>
              </a:lnSpc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: </a:t>
            </a:r>
            <a:r>
              <a:rPr lang="zh-CN" altLang="en-US" sz="3200" b="1" dirty="0" smtClean="0">
                <a:ea typeface="宋体" panose="02010600030101010101" pitchFamily="2" charset="-122"/>
              </a:rPr>
              <a:t>实数域上所有</a:t>
            </a:r>
            <a:r>
              <a:rPr lang="en-US" altLang="zh-CN" sz="3200" b="1" dirty="0" smtClean="0">
                <a:ea typeface="宋体" panose="02010600030101010101" pitchFamily="2" charset="-122"/>
              </a:rPr>
              <a:t>n</a:t>
            </a:r>
            <a:r>
              <a:rPr lang="zh-CN" altLang="en-US" sz="3200" b="1" dirty="0" smtClean="0">
                <a:ea typeface="宋体" panose="02010600030101010101" pitchFamily="2" charset="-122"/>
              </a:rPr>
              <a:t>阶非奇异矩阵的集合在矩阵的乘法下不是</a:t>
            </a:r>
            <a:r>
              <a:rPr lang="en-US" altLang="zh-CN" sz="3200" b="1" dirty="0" smtClean="0">
                <a:ea typeface="宋体" panose="02010600030101010101" pitchFamily="2" charset="-122"/>
              </a:rPr>
              <a:t>Abel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群。</a:t>
            </a:r>
          </a:p>
          <a:p>
            <a:pPr marL="387350" indent="-387350">
              <a:lnSpc>
                <a:spcPct val="150000"/>
              </a:lnSpc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  <a:r>
              <a:rPr lang="zh-CN" altLang="en-US" sz="3200" b="1" dirty="0" smtClean="0">
                <a:ea typeface="宋体" panose="02010600030101010101" pitchFamily="2" charset="-122"/>
              </a:rPr>
              <a:t>元数为</a:t>
            </a:r>
            <a:r>
              <a:rPr lang="en-US" altLang="zh-CN" sz="3200" b="1" dirty="0" smtClean="0">
                <a:ea typeface="宋体" panose="02010600030101010101" pitchFamily="2" charset="-122"/>
              </a:rPr>
              <a:t>1</a:t>
            </a:r>
            <a:r>
              <a:rPr lang="zh-CN" altLang="en-US" sz="3200" b="1" dirty="0" smtClean="0">
                <a:ea typeface="宋体" panose="02010600030101010101" pitchFamily="2" charset="-122"/>
              </a:rPr>
              <a:t>、元数为</a:t>
            </a:r>
            <a:r>
              <a:rPr lang="en-US" altLang="zh-CN" sz="3200" b="1" dirty="0" smtClean="0">
                <a:ea typeface="宋体" panose="02010600030101010101" pitchFamily="2" charset="-122"/>
              </a:rPr>
              <a:t>2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的群都是有限</a:t>
            </a:r>
            <a:r>
              <a:rPr lang="en-US" altLang="zh-CN" sz="3200" b="1" dirty="0" smtClean="0">
                <a:ea typeface="宋体" panose="02010600030101010101" pitchFamily="2" charset="-122"/>
              </a:rPr>
              <a:t>Abel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群</a:t>
            </a: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ea typeface="宋体" panose="02010600030101010101" pitchFamily="2" charset="-122"/>
              <a:sym typeface="Symbol" pitchFamily="18" charset="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3300" b="1" dirty="0" smtClean="0">
              <a:sym typeface="Symbol" pitchFamily="18" charset="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3300" b="1" dirty="0" smtClean="0">
              <a:sym typeface="Symbol" pitchFamily="18" charset="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Abel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群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44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BE16F1-FD04-4E79-A287-43F5E5695F3A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内容占位符 2"/>
          <p:cNvSpPr>
            <a:spLocks noGrp="1"/>
          </p:cNvSpPr>
          <p:nvPr>
            <p:ph idx="1"/>
          </p:nvPr>
        </p:nvSpPr>
        <p:spPr>
          <a:xfrm>
            <a:off x="561975" y="1196975"/>
            <a:ext cx="8301038" cy="4572000"/>
          </a:xfrm>
        </p:spPr>
        <p:txBody>
          <a:bodyPr/>
          <a:lstStyle/>
          <a:p>
            <a:pPr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3200" b="1" smtClean="0">
                <a:solidFill>
                  <a:srgbClr val="0000FF"/>
                </a:solidFill>
                <a:ea typeface="宋体" panose="02010600030101010101" pitchFamily="2" charset="-122"/>
              </a:rPr>
              <a:t>例：</a:t>
            </a:r>
            <a:r>
              <a:rPr lang="zh-CN" altLang="en-US" sz="3200" b="1" smtClean="0">
                <a:ea typeface="宋体" panose="02010600030101010101" pitchFamily="2" charset="-122"/>
              </a:rPr>
              <a:t>判断</a:t>
            </a:r>
            <a:r>
              <a:rPr lang="en-US" altLang="zh-CN" sz="3200" b="1" smtClean="0">
                <a:ea typeface="宋体" panose="02010600030101010101" pitchFamily="2" charset="-122"/>
              </a:rPr>
              <a:t>G={1</a:t>
            </a:r>
            <a:r>
              <a:rPr lang="zh-CN" altLang="en-US" sz="3200" b="1" smtClean="0">
                <a:ea typeface="宋体" panose="02010600030101010101" pitchFamily="2" charset="-122"/>
              </a:rPr>
              <a:t>，</a:t>
            </a:r>
            <a:r>
              <a:rPr lang="en-US" altLang="zh-CN" sz="3200" b="1" smtClean="0">
                <a:ea typeface="宋体" panose="02010600030101010101" pitchFamily="2" charset="-122"/>
              </a:rPr>
              <a:t>3</a:t>
            </a:r>
            <a:r>
              <a:rPr lang="zh-CN" altLang="en-US" sz="3200" b="1" smtClean="0">
                <a:ea typeface="宋体" panose="02010600030101010101" pitchFamily="2" charset="-122"/>
              </a:rPr>
              <a:t>，</a:t>
            </a:r>
            <a:r>
              <a:rPr lang="en-US" altLang="zh-CN" sz="3200" b="1" smtClean="0">
                <a:ea typeface="宋体" panose="02010600030101010101" pitchFamily="2" charset="-122"/>
              </a:rPr>
              <a:t>4</a:t>
            </a:r>
            <a:r>
              <a:rPr lang="zh-CN" altLang="en-US" sz="3200" b="1" smtClean="0">
                <a:ea typeface="宋体" panose="02010600030101010101" pitchFamily="2" charset="-122"/>
              </a:rPr>
              <a:t>，</a:t>
            </a:r>
            <a:r>
              <a:rPr lang="en-US" altLang="zh-CN" sz="3200" b="1" smtClean="0">
                <a:ea typeface="宋体" panose="02010600030101010101" pitchFamily="2" charset="-122"/>
              </a:rPr>
              <a:t>5</a:t>
            </a:r>
            <a:r>
              <a:rPr lang="zh-CN" altLang="en-US" sz="3200" b="1" smtClean="0">
                <a:ea typeface="宋体" panose="02010600030101010101" pitchFamily="2" charset="-122"/>
              </a:rPr>
              <a:t>，</a:t>
            </a:r>
            <a:r>
              <a:rPr lang="en-US" altLang="zh-CN" sz="3200" b="1" smtClean="0">
                <a:ea typeface="宋体" panose="02010600030101010101" pitchFamily="2" charset="-122"/>
              </a:rPr>
              <a:t>9}</a:t>
            </a:r>
            <a:r>
              <a:rPr lang="zh-CN" altLang="en-US" sz="3200" b="1" smtClean="0">
                <a:ea typeface="宋体" panose="02010600030101010101" pitchFamily="2" charset="-122"/>
              </a:rPr>
              <a:t>在模</a:t>
            </a:r>
            <a:r>
              <a:rPr lang="en-US" altLang="zh-CN" sz="3200" b="1" smtClean="0">
                <a:ea typeface="宋体" panose="02010600030101010101" pitchFamily="2" charset="-122"/>
              </a:rPr>
              <a:t>11</a:t>
            </a:r>
            <a:r>
              <a:rPr lang="zh-CN" altLang="en-US" sz="3200" b="1" smtClean="0">
                <a:ea typeface="宋体" panose="02010600030101010101" pitchFamily="2" charset="-122"/>
              </a:rPr>
              <a:t>的乘法下是否群</a:t>
            </a:r>
            <a:r>
              <a:rPr lang="en-US" altLang="zh-CN" sz="3200" b="1" smtClean="0">
                <a:ea typeface="宋体" panose="02010600030101010101" pitchFamily="2" charset="-122"/>
              </a:rPr>
              <a:t>?</a:t>
            </a:r>
            <a:r>
              <a:rPr lang="zh-CN" altLang="en-US" sz="3200" b="1" smtClean="0">
                <a:ea typeface="宋体" panose="02010600030101010101" pitchFamily="2" charset="-122"/>
              </a:rPr>
              <a:t>是否为</a:t>
            </a:r>
            <a:r>
              <a:rPr lang="en-US" altLang="zh-CN" sz="3200" b="1" smtClean="0">
                <a:ea typeface="宋体" panose="02010600030101010101" pitchFamily="2" charset="-122"/>
              </a:rPr>
              <a:t>Abel</a:t>
            </a:r>
            <a:r>
              <a:rPr lang="zh-CN" altLang="en-US" sz="3200" b="1" smtClean="0">
                <a:ea typeface="宋体" panose="02010600030101010101" pitchFamily="2" charset="-122"/>
              </a:rPr>
              <a:t>群？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Abel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群的例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54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4D45CF-2C2C-4AAB-84D7-1F4FAFFBA364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5450" y="1195388"/>
            <a:ext cx="8539163" cy="5689600"/>
          </a:xfrm>
        </p:spPr>
        <p:txBody>
          <a:bodyPr/>
          <a:lstStyle/>
          <a:p>
            <a:pPr marL="114300" indent="-457200">
              <a:lnSpc>
                <a:spcPct val="114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32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.</a:t>
            </a:r>
            <a:r>
              <a:rPr lang="en-US" altLang="zh-CN" sz="3200" dirty="0" smtClean="0">
                <a:ea typeface="宋体" panose="02010600030101010101" pitchFamily="2" charset="-122"/>
              </a:rPr>
              <a:t> </a:t>
            </a:r>
            <a:r>
              <a:rPr lang="zh-CN" altLang="en-US" sz="3200" b="1" dirty="0" smtClean="0">
                <a:ea typeface="宋体" panose="02010600030101010101" pitchFamily="2" charset="-122"/>
              </a:rPr>
              <a:t>设</a:t>
            </a:r>
            <a:r>
              <a:rPr lang="en-US" altLang="zh-CN" sz="3200" b="1" dirty="0" smtClean="0">
                <a:ea typeface="宋体" panose="02010600030101010101" pitchFamily="2" charset="-122"/>
              </a:rPr>
              <a:t>(G, ·)</a:t>
            </a:r>
            <a:r>
              <a:rPr lang="zh-CN" altLang="en-US" sz="3200" b="1" dirty="0" smtClean="0">
                <a:ea typeface="宋体" panose="02010600030101010101" pitchFamily="2" charset="-122"/>
              </a:rPr>
              <a:t>是一个群，则</a:t>
            </a:r>
            <a:r>
              <a:rPr lang="en-US" altLang="zh-CN" sz="3200" b="1" dirty="0" smtClean="0">
                <a:ea typeface="宋体" panose="02010600030101010101" pitchFamily="2" charset="-122"/>
              </a:rPr>
              <a:t>(G, ·)</a:t>
            </a:r>
            <a:r>
              <a:rPr lang="zh-CN" altLang="en-US" sz="3200" b="1" dirty="0" smtClean="0">
                <a:ea typeface="宋体" panose="02010600030101010101" pitchFamily="2" charset="-122"/>
              </a:rPr>
              <a:t>是</a:t>
            </a:r>
            <a:r>
              <a:rPr lang="en-US" altLang="zh-CN" sz="3200" b="1" dirty="0" smtClean="0">
                <a:ea typeface="宋体" panose="02010600030101010101" pitchFamily="2" charset="-122"/>
              </a:rPr>
              <a:t>Abel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群的充要条件是对</a:t>
            </a:r>
            <a:r>
              <a:rPr lang="zh-CN" altLang="en-US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a,b</a:t>
            </a:r>
            <a:r>
              <a:rPr lang="en-US" altLang="zh-CN" sz="32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G</a:t>
            </a:r>
            <a:r>
              <a:rPr lang="en-US" altLang="zh-CN" sz="3200" b="1" dirty="0" smtClean="0">
                <a:ea typeface="宋体" panose="02010600030101010101" pitchFamily="2" charset="-122"/>
              </a:rPr>
              <a:t> , </a:t>
            </a:r>
            <a:r>
              <a:rPr lang="zh-CN" altLang="en-US" sz="3200" b="1" dirty="0" smtClean="0">
                <a:ea typeface="宋体" panose="02010600030101010101" pitchFamily="2" charset="-122"/>
              </a:rPr>
              <a:t>有</a:t>
            </a:r>
            <a:r>
              <a:rPr lang="en-US" altLang="zh-CN" sz="3200" b="1" dirty="0" smtClean="0">
                <a:ea typeface="宋体" panose="02010600030101010101" pitchFamily="2" charset="-122"/>
              </a:rPr>
              <a:t>(a · b)</a:t>
            </a:r>
            <a:r>
              <a:rPr lang="en-US" altLang="zh-CN" sz="3200" b="1" baseline="30000" dirty="0" smtClean="0">
                <a:ea typeface="宋体" panose="02010600030101010101" pitchFamily="2" charset="-122"/>
              </a:rPr>
              <a:t>2</a:t>
            </a:r>
            <a:r>
              <a:rPr lang="en-US" altLang="zh-CN" sz="3200" b="1" dirty="0" smtClean="0">
                <a:ea typeface="宋体" panose="02010600030101010101" pitchFamily="2" charset="-122"/>
              </a:rPr>
              <a:t>=a</a:t>
            </a:r>
            <a:r>
              <a:rPr lang="en-US" altLang="zh-CN" sz="3200" b="1" baseline="30000" dirty="0" smtClean="0">
                <a:ea typeface="宋体" panose="02010600030101010101" pitchFamily="2" charset="-122"/>
              </a:rPr>
              <a:t>2</a:t>
            </a:r>
            <a:r>
              <a:rPr lang="en-US" altLang="zh-CN" sz="3200" b="1" dirty="0" smtClean="0">
                <a:ea typeface="宋体" panose="02010600030101010101" pitchFamily="2" charset="-122"/>
              </a:rPr>
              <a:t>  · b</a:t>
            </a:r>
            <a:r>
              <a:rPr lang="en-US" altLang="zh-CN" sz="3200" b="1" baseline="30000" dirty="0" smtClean="0">
                <a:ea typeface="宋体" panose="02010600030101010101" pitchFamily="2" charset="-122"/>
              </a:rPr>
              <a:t>2</a:t>
            </a:r>
            <a:endParaRPr lang="en-US" altLang="zh-CN" sz="3200" dirty="0" smtClean="0">
              <a:ea typeface="宋体" panose="02010600030101010101" pitchFamily="2" charset="-122"/>
            </a:endParaRPr>
          </a:p>
          <a:p>
            <a:pPr marL="0" algn="just">
              <a:lnSpc>
                <a:spcPct val="114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证明</a:t>
            </a:r>
            <a:r>
              <a:rPr lang="zh-CN" altLang="en-US" sz="32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：必要性。</a:t>
            </a:r>
            <a:r>
              <a:rPr lang="zh-CN" altLang="en-US" sz="3200" b="1" dirty="0" smtClean="0">
                <a:ea typeface="宋体" panose="02010600030101010101" pitchFamily="2" charset="-122"/>
              </a:rPr>
              <a:t>若</a:t>
            </a:r>
            <a:r>
              <a:rPr lang="en-US" altLang="zh-CN" sz="3200" b="1" dirty="0" smtClean="0">
                <a:ea typeface="宋体" panose="02010600030101010101" pitchFamily="2" charset="-122"/>
              </a:rPr>
              <a:t>(G</a:t>
            </a:r>
            <a:r>
              <a:rPr lang="zh-CN" altLang="en-US" sz="3200" b="1" dirty="0" smtClean="0">
                <a:ea typeface="宋体" panose="02010600030101010101" pitchFamily="2" charset="-122"/>
              </a:rPr>
              <a:t>，</a:t>
            </a:r>
            <a:r>
              <a:rPr lang="en-US" altLang="zh-CN" sz="3200" b="1" dirty="0" smtClean="0">
                <a:ea typeface="宋体" panose="02010600030101010101" pitchFamily="2" charset="-122"/>
              </a:rPr>
              <a:t>·)</a:t>
            </a:r>
            <a:r>
              <a:rPr lang="zh-CN" altLang="en-US" sz="3200" b="1" dirty="0" smtClean="0">
                <a:ea typeface="宋体" panose="02010600030101010101" pitchFamily="2" charset="-122"/>
              </a:rPr>
              <a:t>是</a:t>
            </a:r>
            <a:r>
              <a:rPr lang="en-US" altLang="zh-CN" sz="3200" b="1" dirty="0" smtClean="0">
                <a:ea typeface="宋体" panose="02010600030101010101" pitchFamily="2" charset="-122"/>
              </a:rPr>
              <a:t>Abel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群，即对</a:t>
            </a:r>
          </a:p>
          <a:p>
            <a:pPr marL="0" algn="just">
              <a:lnSpc>
                <a:spcPct val="114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smtClean="0">
                <a:ea typeface="宋体" panose="02010600030101010101" pitchFamily="2" charset="-122"/>
              </a:rPr>
              <a:t>a</a:t>
            </a:r>
            <a:r>
              <a:rPr lang="zh-CN" altLang="en-US" sz="3200" b="1" dirty="0" smtClean="0">
                <a:ea typeface="宋体" panose="02010600030101010101" pitchFamily="2" charset="-122"/>
              </a:rPr>
              <a:t>，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b</a:t>
            </a:r>
            <a:r>
              <a:rPr lang="en-US" altLang="zh-CN" sz="32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G</a:t>
            </a:r>
            <a:r>
              <a:rPr lang="zh-CN" altLang="en-US" sz="3200" b="1" dirty="0" smtClean="0">
                <a:ea typeface="宋体" panose="02010600030101010101" pitchFamily="2" charset="-122"/>
              </a:rPr>
              <a:t>，</a:t>
            </a:r>
            <a:r>
              <a:rPr lang="en-US" altLang="zh-CN" sz="3200" b="1" dirty="0" smtClean="0">
                <a:ea typeface="宋体" panose="02010600030101010101" pitchFamily="2" charset="-122"/>
              </a:rPr>
              <a:t>a</a:t>
            </a:r>
            <a:r>
              <a:rPr lang="en-US" altLang="zh-CN" sz="3200" b="1" dirty="0">
                <a:ea typeface="宋体" panose="02010600030101010101" pitchFamily="2" charset="-122"/>
              </a:rPr>
              <a:t>·</a:t>
            </a:r>
            <a:r>
              <a:rPr lang="en-US" altLang="zh-CN" sz="3200" b="1" dirty="0" smtClean="0">
                <a:ea typeface="宋体" panose="02010600030101010101" pitchFamily="2" charset="-122"/>
              </a:rPr>
              <a:t> b=b · a</a:t>
            </a:r>
            <a:r>
              <a:rPr lang="zh-CN" altLang="en-US" sz="3200" b="1" dirty="0" smtClean="0">
                <a:ea typeface="宋体" panose="02010600030101010101" pitchFamily="2" charset="-122"/>
              </a:rPr>
              <a:t>。故，</a:t>
            </a:r>
          </a:p>
          <a:p>
            <a:pPr marL="0" algn="just">
              <a:lnSpc>
                <a:spcPct val="114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</a:rPr>
              <a:t> </a:t>
            </a:r>
            <a:r>
              <a:rPr lang="en-US" altLang="zh-CN" sz="3200" b="1" dirty="0" smtClean="0">
                <a:ea typeface="宋体" panose="02010600030101010101" pitchFamily="2" charset="-122"/>
              </a:rPr>
              <a:t>(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a·b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</a:t>
            </a:r>
            <a:r>
              <a:rPr lang="en-US" altLang="zh-CN" sz="3200" b="1" baseline="30000" dirty="0" smtClean="0">
                <a:ea typeface="宋体" panose="02010600030101010101" pitchFamily="2" charset="-122"/>
              </a:rPr>
              <a:t>2</a:t>
            </a:r>
            <a:r>
              <a:rPr lang="en-US" altLang="zh-CN" sz="3200" b="1" dirty="0" smtClean="0">
                <a:ea typeface="宋体" panose="02010600030101010101" pitchFamily="2" charset="-122"/>
              </a:rPr>
              <a:t>=(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a·b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)·(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a·b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 =a·(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b·a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)·b=a·(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a·b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)·b=(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a·a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)·(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b·b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)=a</a:t>
            </a:r>
            <a:r>
              <a:rPr lang="en-US" altLang="zh-CN" sz="3200" b="1" baseline="30000" dirty="0" smtClean="0">
                <a:ea typeface="宋体" panose="02010600030101010101" pitchFamily="2" charset="-122"/>
              </a:rPr>
              <a:t>2</a:t>
            </a:r>
            <a:r>
              <a:rPr lang="en-US" altLang="zh-CN" sz="3200" b="1" dirty="0" smtClean="0">
                <a:ea typeface="宋体" panose="02010600030101010101" pitchFamily="2" charset="-122"/>
              </a:rPr>
              <a:t>·b</a:t>
            </a:r>
            <a:r>
              <a:rPr lang="en-US" altLang="zh-CN" sz="3200" b="1" baseline="30000" dirty="0" smtClean="0">
                <a:ea typeface="宋体" panose="02010600030101010101" pitchFamily="2" charset="-122"/>
              </a:rPr>
              <a:t>2</a:t>
            </a:r>
            <a:endParaRPr lang="en-US" altLang="zh-CN" sz="3200" b="1" dirty="0" smtClean="0">
              <a:ea typeface="宋体" panose="02010600030101010101" pitchFamily="2" charset="-122"/>
            </a:endParaRPr>
          </a:p>
          <a:p>
            <a:pPr marL="0" algn="just">
              <a:lnSpc>
                <a:spcPct val="114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充分性。</a:t>
            </a:r>
            <a:r>
              <a:rPr lang="zh-CN" altLang="en-US" sz="3200" b="1" dirty="0" smtClean="0">
                <a:ea typeface="宋体" panose="02010600030101010101" pitchFamily="2" charset="-122"/>
              </a:rPr>
              <a:t>对</a:t>
            </a:r>
            <a:r>
              <a:rPr lang="zh-CN" altLang="en-US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a,b</a:t>
            </a:r>
            <a:r>
              <a:rPr lang="en-US" altLang="zh-CN" sz="32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G</a:t>
            </a:r>
            <a:r>
              <a:rPr lang="en-US" altLang="zh-CN" sz="3200" b="1" dirty="0" smtClean="0">
                <a:ea typeface="宋体" panose="02010600030101010101" pitchFamily="2" charset="-122"/>
              </a:rPr>
              <a:t>,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由</a:t>
            </a:r>
            <a:r>
              <a:rPr lang="zh-CN" altLang="en-US" sz="32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b="1" dirty="0" smtClean="0">
                <a:ea typeface="宋体" panose="02010600030101010101" pitchFamily="2" charset="-122"/>
              </a:rPr>
              <a:t>(a · b)</a:t>
            </a:r>
            <a:r>
              <a:rPr lang="en-US" altLang="zh-CN" sz="3200" b="1" baseline="30000" dirty="0" smtClean="0">
                <a:ea typeface="宋体" panose="02010600030101010101" pitchFamily="2" charset="-122"/>
              </a:rPr>
              <a:t>2</a:t>
            </a:r>
            <a:r>
              <a:rPr lang="en-US" altLang="zh-CN" sz="3200" b="1" dirty="0" smtClean="0">
                <a:ea typeface="宋体" panose="02010600030101010101" pitchFamily="2" charset="-122"/>
              </a:rPr>
              <a:t>=a</a:t>
            </a:r>
            <a:r>
              <a:rPr lang="en-US" altLang="zh-CN" sz="3200" b="1" baseline="30000" dirty="0" smtClean="0">
                <a:ea typeface="宋体" panose="02010600030101010101" pitchFamily="2" charset="-122"/>
              </a:rPr>
              <a:t>2</a:t>
            </a:r>
            <a:r>
              <a:rPr lang="en-US" altLang="zh-CN" sz="3200" b="1" dirty="0" smtClean="0">
                <a:ea typeface="宋体" panose="02010600030101010101" pitchFamily="2" charset="-122"/>
              </a:rPr>
              <a:t>  · b</a:t>
            </a:r>
            <a:r>
              <a:rPr lang="en-US" altLang="zh-CN" sz="3200" b="1" baseline="30000" dirty="0" smtClean="0">
                <a:ea typeface="宋体" panose="02010600030101010101" pitchFamily="2" charset="-122"/>
              </a:rPr>
              <a:t>2</a:t>
            </a:r>
            <a:r>
              <a:rPr lang="en-US" altLang="zh-CN" sz="3200" b="1" dirty="0" smtClean="0">
                <a:ea typeface="宋体" panose="02010600030101010101" pitchFamily="2" charset="-122"/>
              </a:rPr>
              <a:t> </a:t>
            </a:r>
            <a:r>
              <a:rPr lang="zh-CN" altLang="en-US" sz="3200" b="1" dirty="0" smtClean="0">
                <a:ea typeface="宋体" panose="02010600030101010101" pitchFamily="2" charset="-122"/>
              </a:rPr>
              <a:t>，得</a:t>
            </a:r>
          </a:p>
          <a:p>
            <a:pPr marL="0" algn="ctr">
              <a:lnSpc>
                <a:spcPct val="114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3200" b="1" baseline="30000" dirty="0" smtClean="0">
                <a:solidFill>
                  <a:srgbClr val="0000FF"/>
                </a:solidFill>
                <a:ea typeface="宋体" panose="02010600030101010101" pitchFamily="2" charset="-122"/>
              </a:rPr>
              <a:t>-1</a:t>
            </a:r>
            <a:r>
              <a:rPr lang="en-US" altLang="zh-CN" sz="3200" b="1" baseline="30000" dirty="0" smtClean="0">
                <a:ea typeface="宋体" panose="02010600030101010101" pitchFamily="2" charset="-122"/>
              </a:rPr>
              <a:t> </a:t>
            </a:r>
            <a:r>
              <a:rPr lang="en-US" altLang="zh-CN" sz="3200" b="1" dirty="0" smtClean="0">
                <a:ea typeface="宋体" panose="02010600030101010101" pitchFamily="2" charset="-122"/>
              </a:rPr>
              <a:t>· (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a·b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)·(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a·b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 · </a:t>
            </a:r>
            <a:r>
              <a:rPr lang="en-US" altLang="zh-CN" sz="32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3200" b="1" baseline="30000" dirty="0" smtClean="0">
                <a:solidFill>
                  <a:srgbClr val="C00000"/>
                </a:solidFill>
                <a:ea typeface="宋体" panose="02010600030101010101" pitchFamily="2" charset="-122"/>
              </a:rPr>
              <a:t>-1</a:t>
            </a:r>
            <a:r>
              <a:rPr lang="en-US" altLang="zh-CN" sz="3200" b="1" dirty="0" smtClean="0">
                <a:ea typeface="宋体" panose="02010600030101010101" pitchFamily="2" charset="-122"/>
              </a:rPr>
              <a:t>=</a:t>
            </a:r>
            <a:r>
              <a:rPr lang="en-US" altLang="zh-CN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3200" b="1" baseline="30000" dirty="0" smtClean="0">
                <a:solidFill>
                  <a:srgbClr val="0000FF"/>
                </a:solidFill>
                <a:ea typeface="宋体" panose="02010600030101010101" pitchFamily="2" charset="-122"/>
              </a:rPr>
              <a:t>-1</a:t>
            </a:r>
            <a:r>
              <a:rPr lang="en-US" altLang="zh-CN" sz="3200" b="1" baseline="30000" dirty="0" smtClean="0">
                <a:ea typeface="宋体" panose="02010600030101010101" pitchFamily="2" charset="-122"/>
              </a:rPr>
              <a:t> </a:t>
            </a:r>
            <a:r>
              <a:rPr lang="en-US" altLang="zh-CN" sz="3200" b="1" dirty="0" smtClean="0">
                <a:ea typeface="宋体" panose="02010600030101010101" pitchFamily="2" charset="-122"/>
              </a:rPr>
              <a:t>·(a · a) ·(b · b) · </a:t>
            </a:r>
            <a:r>
              <a:rPr lang="en-US" altLang="zh-CN" sz="32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3200" b="1" baseline="30000" dirty="0" smtClean="0">
                <a:solidFill>
                  <a:srgbClr val="C00000"/>
                </a:solidFill>
                <a:ea typeface="宋体" panose="02010600030101010101" pitchFamily="2" charset="-122"/>
              </a:rPr>
              <a:t>-1</a:t>
            </a:r>
          </a:p>
          <a:p>
            <a:pPr marL="0" algn="just">
              <a:lnSpc>
                <a:spcPct val="114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</a:rPr>
              <a:t>故，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b·a</a:t>
            </a:r>
            <a:r>
              <a:rPr lang="en-US" altLang="zh-CN" sz="3200" b="1" dirty="0" smtClean="0">
                <a:ea typeface="宋体" panose="02010600030101010101" pitchFamily="2" charset="-122"/>
              </a:rPr>
              <a:t>=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a·b</a:t>
            </a:r>
            <a:r>
              <a:rPr lang="zh-CN" altLang="en-US" sz="3200" b="1" dirty="0" smtClean="0">
                <a:ea typeface="宋体" panose="02010600030101010101" pitchFamily="2" charset="-122"/>
              </a:rPr>
              <a:t>，因此，</a:t>
            </a:r>
            <a:r>
              <a:rPr lang="en-US" altLang="zh-CN" sz="3200" b="1" dirty="0" smtClean="0">
                <a:ea typeface="宋体" panose="02010600030101010101" pitchFamily="2" charset="-122"/>
              </a:rPr>
              <a:t>(G</a:t>
            </a:r>
            <a:r>
              <a:rPr lang="zh-CN" altLang="en-US" sz="3200" b="1" dirty="0" smtClean="0">
                <a:ea typeface="宋体" panose="02010600030101010101" pitchFamily="2" charset="-122"/>
              </a:rPr>
              <a:t>，</a:t>
            </a:r>
            <a:r>
              <a:rPr lang="en-US" altLang="zh-CN" sz="3200" b="1" dirty="0" smtClean="0">
                <a:ea typeface="宋体" panose="02010600030101010101" pitchFamily="2" charset="-122"/>
              </a:rPr>
              <a:t>·)</a:t>
            </a:r>
            <a:r>
              <a:rPr lang="zh-CN" altLang="en-US" sz="3200" b="1" dirty="0" smtClean="0">
                <a:ea typeface="宋体" panose="02010600030101010101" pitchFamily="2" charset="-122"/>
              </a:rPr>
              <a:t>是</a:t>
            </a:r>
            <a:r>
              <a:rPr lang="en-US" altLang="zh-CN" sz="3200" b="1" dirty="0" smtClean="0">
                <a:ea typeface="宋体" panose="02010600030101010101" pitchFamily="2" charset="-122"/>
              </a:rPr>
              <a:t>Abel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群。</a:t>
            </a: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Abel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群的例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65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E52990-E997-4ED5-A7E6-20F9BAE61BC2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505224" y="561008"/>
            <a:ext cx="802005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半群的例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05224" y="1221371"/>
            <a:ext cx="8301038" cy="5257254"/>
          </a:xfrm>
          <a:prstGeom prst="rect">
            <a:avLst/>
          </a:prstGeom>
        </p:spPr>
        <p:txBody>
          <a:bodyPr/>
          <a:lstStyle/>
          <a:p>
            <a:pPr marL="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为正整数集，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上的运算“⊙”如下：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⊙ b = a + b + a·b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，问：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，⊙）是否为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半群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(1)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⊙为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上二元代数运算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(2)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任取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b,c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 algn="just"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a⊙b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）⊙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=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+ b +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a·b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⊙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</a:p>
          <a:p>
            <a:pPr marL="0" indent="0"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=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+ b +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a·b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+c+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+ b +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a·b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·c</a:t>
            </a:r>
          </a:p>
          <a:p>
            <a:pPr marL="0" indent="0"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=a + b + c +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a·b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b·c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a·c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a·b·c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387350" algn="just"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a⊙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b⊙c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a⊙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+ c +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b·c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0" indent="387350" algn="just"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=a+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b+c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b·c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+a·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b+c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b·c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0" indent="387350" algn="just"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a + b + c +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a·b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b·c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a·c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a·b·c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a⊙b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）⊙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=a⊙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b⊙c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(A,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⊙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为半群。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b="1" dirty="0" smtClean="0">
              <a:cs typeface="+mn-cs"/>
            </a:endParaRPr>
          </a:p>
          <a:p>
            <a:pPr eaLnBrk="1" hangingPunct="1">
              <a:defRPr/>
            </a:pPr>
            <a:endParaRPr lang="zh-CN" altLang="en-US" dirty="0" smtClean="0">
              <a:cs typeface="+mn-cs"/>
            </a:endParaRPr>
          </a:p>
        </p:txBody>
      </p:sp>
      <p:sp>
        <p:nvSpPr>
          <p:cNvPr id="59396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C8FC59EA-A762-404B-9048-6EC86E2D702F}" type="slidenum">
              <a:rPr lang="zh-CN" altLang="en-US" sz="1800" smtClean="0">
                <a:solidFill>
                  <a:srgbClr val="000000"/>
                </a:solidFill>
              </a:rPr>
              <a:pPr/>
              <a:t>5</a:t>
            </a:fld>
            <a:endParaRPr lang="zh-CN" alt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5450" y="1195388"/>
            <a:ext cx="8539163" cy="4610100"/>
          </a:xfrm>
        </p:spPr>
        <p:txBody>
          <a:bodyPr/>
          <a:lstStyle/>
          <a:p>
            <a:pPr marL="114300" indent="-457200">
              <a:lnSpc>
                <a:spcPct val="12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30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.</a:t>
            </a:r>
            <a:r>
              <a:rPr lang="en-US" altLang="zh-CN" sz="3000" dirty="0" smtClean="0">
                <a:ea typeface="宋体" panose="02010600030101010101" pitchFamily="2" charset="-122"/>
              </a:rPr>
              <a:t> </a:t>
            </a:r>
            <a:r>
              <a:rPr lang="zh-CN" altLang="en-US" sz="3000" b="1" dirty="0" smtClean="0">
                <a:ea typeface="宋体" panose="02010600030101010101" pitchFamily="2" charset="-122"/>
              </a:rPr>
              <a:t>设</a:t>
            </a:r>
            <a:r>
              <a:rPr lang="en-US" altLang="zh-CN" sz="3000" b="1" dirty="0" smtClean="0">
                <a:ea typeface="宋体" panose="02010600030101010101" pitchFamily="2" charset="-122"/>
              </a:rPr>
              <a:t>(G, ·)</a:t>
            </a:r>
            <a:r>
              <a:rPr lang="zh-CN" altLang="en-US" sz="3000" b="1" dirty="0" smtClean="0">
                <a:ea typeface="宋体" panose="02010600030101010101" pitchFamily="2" charset="-122"/>
              </a:rPr>
              <a:t>是一个群，并且对任意</a:t>
            </a:r>
            <a:r>
              <a:rPr lang="en-US" altLang="zh-CN" sz="3000" b="1" dirty="0" err="1" smtClean="0">
                <a:ea typeface="宋体" panose="02010600030101010101" pitchFamily="2" charset="-122"/>
              </a:rPr>
              <a:t>a,b</a:t>
            </a:r>
            <a:r>
              <a:rPr lang="en-US" altLang="zh-CN" sz="30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G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都有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30000" dirty="0" smtClean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3000" b="1" baseline="30000" dirty="0" smtClean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=(ab)</a:t>
            </a:r>
            <a:r>
              <a:rPr lang="en-US" altLang="zh-CN" sz="3000" b="1" baseline="30000" dirty="0" smtClean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30000" dirty="0" smtClean="0"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3000" b="1" baseline="30000" dirty="0" smtClean="0"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=(ab)</a:t>
            </a:r>
            <a:r>
              <a:rPr lang="en-US" altLang="zh-CN" sz="3000" b="1" baseline="30000" dirty="0" smtClean="0"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，证明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是一个交换群。</a:t>
            </a:r>
            <a:endParaRPr lang="en-US" altLang="zh-CN" sz="3000" b="1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14300" indent="-457200">
              <a:lnSpc>
                <a:spcPct val="12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证明：</a:t>
            </a:r>
            <a:endParaRPr lang="en-US" altLang="zh-CN" sz="3000" b="1" dirty="0" smtClean="0">
              <a:solidFill>
                <a:srgbClr val="0000FF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由</a:t>
            </a:r>
            <a:r>
              <a:rPr lang="en-US" altLang="zh-CN" sz="30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300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30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3000" b="1" baseline="300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30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=(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ab)</a:t>
            </a:r>
            <a:r>
              <a:rPr lang="en-US" altLang="zh-CN" sz="3000" b="1" baseline="300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=a(</a:t>
            </a:r>
            <a:r>
              <a:rPr lang="en-US" altLang="zh-CN" sz="3000" b="1" dirty="0" err="1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ba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000" b="1" baseline="300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，     知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300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3000" b="1" baseline="300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=(</a:t>
            </a:r>
            <a:r>
              <a:rPr lang="en-US" altLang="zh-CN" sz="3000" b="1" dirty="0" err="1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ba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000" b="1" baseline="300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   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(1)</a:t>
            </a:r>
            <a:endParaRPr lang="en-US" altLang="zh-CN" sz="2800" b="1" baseline="30000" dirty="0" smtClean="0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</a:rPr>
              <a:t>由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300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3000" b="1" baseline="300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=(ab)</a:t>
            </a:r>
            <a:r>
              <a:rPr lang="en-US" altLang="zh-CN" sz="3000" b="1" baseline="300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=a(</a:t>
            </a:r>
            <a:r>
              <a:rPr lang="en-US" altLang="zh-CN" sz="3000" b="1" dirty="0" err="1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ba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000" b="1" baseline="300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，     知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300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3000" b="1" baseline="300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=(</a:t>
            </a:r>
            <a:r>
              <a:rPr lang="en-US" altLang="zh-CN" sz="3000" b="1" dirty="0" err="1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ba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000" b="1" baseline="300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4   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(2)</a:t>
            </a:r>
            <a:endParaRPr lang="en-US" altLang="zh-CN" sz="2800" b="1" baseline="30000" dirty="0" smtClean="0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由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(1)(2)</a:t>
            </a:r>
            <a:r>
              <a:rPr lang="zh-CN" altLang="en-US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得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300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3000" b="1" baseline="300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=a</a:t>
            </a:r>
            <a:r>
              <a:rPr lang="en-US" altLang="zh-CN" sz="3000" b="1" baseline="300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3000" b="1" baseline="300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300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3000" b="1" baseline="300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， 知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300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3000" b="1" baseline="300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=b</a:t>
            </a:r>
            <a:r>
              <a:rPr lang="en-US" altLang="zh-CN" sz="3000" b="1" baseline="300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300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     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(3)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由</a:t>
            </a:r>
            <a:r>
              <a:rPr lang="en-US" altLang="zh-CN" sz="30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(1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)(3)</a:t>
            </a:r>
            <a:r>
              <a:rPr lang="zh-CN" altLang="en-US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得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3000" b="1" baseline="300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300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=(</a:t>
            </a:r>
            <a:r>
              <a:rPr lang="en-US" altLang="zh-CN" sz="3000" b="1" dirty="0" err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ba</a:t>
            </a:r>
            <a:r>
              <a:rPr lang="en-US" altLang="zh-CN" sz="30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000" b="1" baseline="300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lang="zh-CN" altLang="en-US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，     故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ab=</a:t>
            </a:r>
            <a:r>
              <a:rPr lang="en-US" altLang="zh-CN" sz="3000" b="1" dirty="0" err="1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ba</a:t>
            </a:r>
            <a:endParaRPr lang="en-US" altLang="zh-CN" sz="3000" b="1" dirty="0" smtClean="0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ea typeface="宋体" panose="02010600030101010101" pitchFamily="2" charset="-122"/>
              </a:rPr>
              <a:t>因此，</a:t>
            </a:r>
            <a:r>
              <a:rPr lang="en-US" altLang="zh-CN" sz="2800" b="1" dirty="0">
                <a:ea typeface="宋体" panose="02010600030101010101" pitchFamily="2" charset="-122"/>
              </a:rPr>
              <a:t>(G</a:t>
            </a:r>
            <a:r>
              <a:rPr lang="zh-CN" altLang="en-US" sz="2800" b="1" dirty="0"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ea typeface="宋体" panose="02010600030101010101" pitchFamily="2" charset="-122"/>
              </a:rPr>
              <a:t>·)</a:t>
            </a:r>
            <a:r>
              <a:rPr lang="zh-CN" altLang="en-US" sz="2800" b="1" dirty="0"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ea typeface="宋体" panose="02010600030101010101" pitchFamily="2" charset="-122"/>
              </a:rPr>
              <a:t>Abel</a:t>
            </a:r>
            <a:r>
              <a:rPr lang="zh-CN" altLang="en-US" sz="2800" b="1" dirty="0">
                <a:ea typeface="宋体" panose="02010600030101010101" pitchFamily="2" charset="-122"/>
              </a:rPr>
              <a:t>群。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ClrTx/>
              <a:buFont typeface="Wingdings" panose="05000000000000000000" pitchFamily="2" charset="2"/>
              <a:buNone/>
              <a:defRPr/>
            </a:pPr>
            <a:endParaRPr lang="en-US" altLang="zh-CN" sz="3000" b="1" dirty="0" smtClean="0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ClrTx/>
              <a:buFont typeface="Wingdings" panose="05000000000000000000" pitchFamily="2" charset="2"/>
              <a:buNone/>
              <a:defRPr/>
            </a:pPr>
            <a:endParaRPr lang="en-US" altLang="zh-CN" sz="3000" b="1" dirty="0" smtClean="0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ClrTx/>
              <a:buFont typeface="Wingdings" panose="05000000000000000000" pitchFamily="2" charset="2"/>
              <a:buNone/>
              <a:defRPr/>
            </a:pPr>
            <a:endParaRPr lang="en-US" altLang="zh-CN" sz="3000" b="1" dirty="0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ClrTx/>
              <a:buFont typeface="Wingdings" panose="05000000000000000000" pitchFamily="2" charset="2"/>
              <a:buNone/>
              <a:defRPr/>
            </a:pPr>
            <a:endParaRPr lang="zh-CN" altLang="en-US" sz="3000" b="1" dirty="0" smtClean="0"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Abel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群的例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75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7F1ADA-E8D0-4180-9B53-EABD62F12395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ChangeArrowheads="1"/>
          </p:cNvSpPr>
          <p:nvPr/>
        </p:nvSpPr>
        <p:spPr bwMode="auto">
          <a:xfrm>
            <a:off x="395288" y="1341438"/>
            <a:ext cx="8443912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latinLnBrk="1" hangingPunct="1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sym typeface="Symbol" pitchFamily="18" charset="2"/>
              </a:rPr>
              <a:t>定理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sym typeface="Symbol" pitchFamily="18" charset="2"/>
              </a:rPr>
              <a:t>6.2.5 </a:t>
            </a: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在一个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Abel</a:t>
            </a: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群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(G</a:t>
            </a: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，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·)</a:t>
            </a: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中，一个乘积可以任意颠倒因子的次序而求其值。</a:t>
            </a:r>
          </a:p>
          <a:p>
            <a:pPr eaLnBrk="1" latinLnBrk="1" hangingPunct="1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sym typeface="Symbol" pitchFamily="18" charset="2"/>
              </a:rPr>
              <a:t>证明：</a:t>
            </a: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考虑一个乘积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baseline="-30000" dirty="0">
                <a:latin typeface="+mn-lt"/>
                <a:ea typeface="宋体" panose="02010600030101010101" pitchFamily="2" charset="-122"/>
                <a:sym typeface="Symbol" pitchFamily="18" charset="2"/>
              </a:rPr>
              <a:t>1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…a</a:t>
            </a:r>
            <a:r>
              <a:rPr lang="en-US" altLang="zh-CN" sz="3200" b="1" baseline="-30000" dirty="0">
                <a:latin typeface="+mn-lt"/>
                <a:ea typeface="宋体" panose="02010600030101010101" pitchFamily="2" charset="-122"/>
                <a:sym typeface="Symbol" pitchFamily="18" charset="2"/>
              </a:rPr>
              <a:t>n</a:t>
            </a: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。设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σ</a:t>
            </a: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是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{1</a:t>
            </a: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，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…</a:t>
            </a: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，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n}</a:t>
            </a: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上的一个一对一变换，</a:t>
            </a:r>
            <a:endParaRPr lang="en-US" altLang="zh-CN" sz="3200" b="1" dirty="0">
              <a:latin typeface="+mn-lt"/>
              <a:ea typeface="宋体" panose="02010600030101010101" pitchFamily="2" charset="-122"/>
              <a:sym typeface="Symbol" pitchFamily="18" charset="2"/>
            </a:endParaRPr>
          </a:p>
          <a:p>
            <a:pPr eaLnBrk="1" latinLnBrk="1" hangingPunct="1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欲证</a:t>
            </a:r>
            <a:r>
              <a:rPr lang="en-US" altLang="zh-CN" sz="3200" b="1" dirty="0" err="1">
                <a:latin typeface="+mn-lt"/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baseline="-30000" dirty="0" err="1">
                <a:latin typeface="+mn-lt"/>
                <a:ea typeface="宋体" panose="02010600030101010101" pitchFamily="2" charset="-122"/>
                <a:sym typeface="Symbol" pitchFamily="18" charset="2"/>
              </a:rPr>
              <a:t>σ</a:t>
            </a:r>
            <a:r>
              <a:rPr lang="en-US" altLang="zh-CN" sz="3200" b="1" baseline="-30000" dirty="0">
                <a:latin typeface="+mn-lt"/>
                <a:ea typeface="宋体" panose="02010600030101010101" pitchFamily="2" charset="-122"/>
                <a:sym typeface="Symbol" pitchFamily="18" charset="2"/>
              </a:rPr>
              <a:t>(1)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 …</a:t>
            </a:r>
            <a:r>
              <a:rPr lang="en-US" altLang="zh-CN" sz="3200" b="1" dirty="0" err="1">
                <a:latin typeface="+mn-lt"/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baseline="-30000" dirty="0" err="1">
                <a:latin typeface="+mn-lt"/>
                <a:ea typeface="宋体" panose="02010600030101010101" pitchFamily="2" charset="-122"/>
                <a:sym typeface="Symbol" pitchFamily="18" charset="2"/>
              </a:rPr>
              <a:t>σ</a:t>
            </a:r>
            <a:r>
              <a:rPr lang="en-US" altLang="zh-CN" sz="3200" b="1" baseline="-30000" dirty="0">
                <a:latin typeface="+mn-lt"/>
                <a:ea typeface="宋体" panose="02010600030101010101" pitchFamily="2" charset="-122"/>
                <a:sym typeface="Symbol" pitchFamily="18" charset="2"/>
              </a:rPr>
              <a:t>(n)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=a</a:t>
            </a:r>
            <a:r>
              <a:rPr lang="en-US" altLang="zh-CN" sz="3200" b="1" baseline="-30000" dirty="0">
                <a:latin typeface="+mn-lt"/>
                <a:ea typeface="宋体" panose="02010600030101010101" pitchFamily="2" charset="-122"/>
                <a:sym typeface="Symbol" pitchFamily="18" charset="2"/>
              </a:rPr>
              <a:t>1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…a</a:t>
            </a:r>
            <a:r>
              <a:rPr lang="en-US" altLang="zh-CN" sz="3200" b="1" baseline="-30000" dirty="0">
                <a:latin typeface="+mn-lt"/>
                <a:ea typeface="宋体" panose="02010600030101010101" pitchFamily="2" charset="-122"/>
                <a:sym typeface="Symbol" pitchFamily="18" charset="2"/>
              </a:rPr>
              <a:t>n</a:t>
            </a:r>
            <a:endParaRPr lang="en-US" altLang="zh-CN" sz="3200" b="1" dirty="0">
              <a:latin typeface="+mn-lt"/>
              <a:ea typeface="宋体" panose="02010600030101010101" pitchFamily="2" charset="-122"/>
              <a:sym typeface="Symbol" pitchFamily="18" charset="2"/>
            </a:endParaRPr>
          </a:p>
          <a:p>
            <a:pPr eaLnBrk="1" latinLnBrk="1" hangingPunct="1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对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n</a:t>
            </a: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用归纳法，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n=1</a:t>
            </a: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时只有一个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baseline="-30000" dirty="0">
                <a:latin typeface="+mn-lt"/>
                <a:ea typeface="宋体" panose="02010600030101010101" pitchFamily="2" charset="-122"/>
                <a:sym typeface="Symbol" pitchFamily="18" charset="2"/>
              </a:rPr>
              <a:t>1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,</a:t>
            </a: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显然成立，</a:t>
            </a:r>
            <a:endParaRPr lang="en-US" altLang="zh-CN" sz="3200" b="1" dirty="0">
              <a:latin typeface="+mn-lt"/>
              <a:ea typeface="宋体" panose="02010600030101010101" pitchFamily="2" charset="-122"/>
              <a:sym typeface="Symbol" pitchFamily="18" charset="2"/>
            </a:endParaRPr>
          </a:p>
          <a:p>
            <a:pPr eaLnBrk="1" latinLnBrk="1" hangingPunct="1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n=2</a:t>
            </a: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时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baseline="-30000" dirty="0">
                <a:latin typeface="+mn-lt"/>
                <a:ea typeface="宋体" panose="02010600030101010101" pitchFamily="2" charset="-122"/>
                <a:sym typeface="Symbol" pitchFamily="18" charset="2"/>
              </a:rPr>
              <a:t>1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·a</a:t>
            </a:r>
            <a:r>
              <a:rPr lang="en-US" altLang="zh-CN" sz="3200" b="1" baseline="-30000" dirty="0">
                <a:latin typeface="+mn-lt"/>
                <a:ea typeface="宋体" panose="02010600030101010101" pitchFamily="2" charset="-122"/>
                <a:sym typeface="Symbol" pitchFamily="18" charset="2"/>
              </a:rPr>
              <a:t>2 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=a</a:t>
            </a:r>
            <a:r>
              <a:rPr lang="en-US" altLang="zh-CN" sz="3200" b="1" baseline="-30000" dirty="0">
                <a:latin typeface="+mn-lt"/>
                <a:ea typeface="宋体" panose="02010600030101010101" pitchFamily="2" charset="-122"/>
                <a:sym typeface="Symbol" pitchFamily="18" charset="2"/>
              </a:rPr>
              <a:t>2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·a</a:t>
            </a:r>
            <a:r>
              <a:rPr lang="en-US" altLang="zh-CN" sz="3200" b="1" baseline="-30000" dirty="0">
                <a:latin typeface="+mn-lt"/>
                <a:ea typeface="宋体" panose="02010600030101010101" pitchFamily="2" charset="-122"/>
                <a:sym typeface="Symbol" pitchFamily="18" charset="2"/>
              </a:rPr>
              <a:t>1</a:t>
            </a: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定理显然成立，</a:t>
            </a:r>
          </a:p>
          <a:p>
            <a:pPr eaLnBrk="1" latinLnBrk="1" hangingPunct="1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假定</a:t>
            </a:r>
            <a:r>
              <a:rPr lang="en-US" altLang="zh-CN" sz="3200" b="1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sym typeface="Symbol" pitchFamily="18" charset="2"/>
              </a:rPr>
              <a:t>n-1</a:t>
            </a: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时定理成立，试证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n</a:t>
            </a: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时定理亦成立</a:t>
            </a:r>
            <a:r>
              <a:rPr lang="zh-CN" altLang="en-US" sz="3200" b="1" dirty="0">
                <a:latin typeface="+mn-lt"/>
                <a:ea typeface="+mn-ea"/>
                <a:sym typeface="Symbol" pitchFamily="18" charset="2"/>
              </a:rPr>
              <a:t>。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6.2.3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群 的 性 质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---(6)-Abel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群性质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854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1A72A1-3716-4B6E-9962-61DD75BE920C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561975" y="1168400"/>
            <a:ext cx="8301038" cy="50688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  <a:sym typeface="Symbol" pitchFamily="18" charset="2"/>
              </a:rPr>
              <a:t>证明：</a:t>
            </a:r>
            <a:endParaRPr lang="en-US" altLang="zh-CN" sz="3200" b="1" dirty="0" smtClean="0">
              <a:solidFill>
                <a:srgbClr val="0000FF"/>
              </a:solidFill>
              <a:ea typeface="宋体" panose="02010600030101010101" pitchFamily="2" charset="-122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设将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baseline="-30000" dirty="0" smtClean="0">
                <a:ea typeface="宋体" panose="02010600030101010101" pitchFamily="2" charset="-122"/>
                <a:sym typeface="Symbol" pitchFamily="18" charset="2"/>
              </a:rPr>
              <a:t>1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…a</a:t>
            </a:r>
            <a:r>
              <a:rPr lang="en-US" altLang="zh-CN" sz="3200" b="1" baseline="-30000" dirty="0" smtClean="0">
                <a:ea typeface="宋体" panose="02010600030101010101" pitchFamily="2" charset="-122"/>
                <a:sym typeface="Symbol" pitchFamily="18" charset="2"/>
              </a:rPr>
              <a:t>n</a:t>
            </a: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中各因子任意颠倒次序而得一式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     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P = </a:t>
            </a:r>
            <a:r>
              <a:rPr lang="en-US" altLang="zh-CN" sz="3200" b="1" dirty="0" err="1" smtClean="0"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baseline="-30000" dirty="0" err="1" smtClean="0">
                <a:ea typeface="宋体" panose="02010600030101010101" pitchFamily="2" charset="-122"/>
                <a:sym typeface="Symbol" pitchFamily="18" charset="2"/>
              </a:rPr>
              <a:t>σ</a:t>
            </a:r>
            <a:r>
              <a:rPr lang="en-US" altLang="zh-CN" sz="3200" b="1" baseline="-30000" dirty="0" smtClean="0">
                <a:ea typeface="宋体" panose="02010600030101010101" pitchFamily="2" charset="-122"/>
                <a:sym typeface="Symbol" pitchFamily="18" charset="2"/>
              </a:rPr>
              <a:t>(1)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 …</a:t>
            </a:r>
            <a:r>
              <a:rPr lang="en-US" altLang="zh-CN" sz="3200" b="1" dirty="0" err="1" smtClean="0"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baseline="-30000" dirty="0" err="1" smtClean="0">
                <a:ea typeface="宋体" panose="02010600030101010101" pitchFamily="2" charset="-122"/>
                <a:sym typeface="Symbol" pitchFamily="18" charset="2"/>
              </a:rPr>
              <a:t>σ</a:t>
            </a:r>
            <a:r>
              <a:rPr lang="en-US" altLang="zh-CN" sz="3200" b="1" baseline="-30000" dirty="0" smtClean="0">
                <a:ea typeface="宋体" panose="02010600030101010101" pitchFamily="2" charset="-122"/>
                <a:sym typeface="Symbol" pitchFamily="18" charset="2"/>
              </a:rPr>
              <a:t>(n)</a:t>
            </a:r>
            <a:endParaRPr lang="zh-CN" altLang="en-US" sz="3200" b="1" baseline="-30000" dirty="0" smtClean="0">
              <a:ea typeface="宋体" panose="02010600030101010101" pitchFamily="2" charset="-122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 因子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baseline="-30000" dirty="0" smtClean="0">
                <a:ea typeface="宋体" panose="02010600030101010101" pitchFamily="2" charset="-122"/>
                <a:sym typeface="Symbol" pitchFamily="18" charset="2"/>
              </a:rPr>
              <a:t>n</a:t>
            </a: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必在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P</a:t>
            </a: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中某处出现，因而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P</a:t>
            </a: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可以写成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    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P =(P′)·a</a:t>
            </a:r>
            <a:r>
              <a:rPr lang="en-US" altLang="zh-CN" sz="3200" b="1" baseline="-30000" dirty="0" smtClean="0">
                <a:ea typeface="宋体" panose="02010600030101010101" pitchFamily="2" charset="-122"/>
                <a:sym typeface="Symbol" pitchFamily="18" charset="2"/>
              </a:rPr>
              <a:t>n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·(P″)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Pˊ</a:t>
            </a: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或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P″</a:t>
            </a: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中可能没有元素，但照样适用以下的论证，由结合律、交换律，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 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P=Pˊ·(</a:t>
            </a:r>
            <a:r>
              <a:rPr lang="en-US" altLang="zh-CN" sz="3200" b="1" dirty="0" err="1" smtClean="0"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baseline="-30000" dirty="0" err="1" smtClean="0">
                <a:ea typeface="宋体" panose="02010600030101010101" pitchFamily="2" charset="-122"/>
                <a:sym typeface="Symbol" pitchFamily="18" charset="2"/>
              </a:rPr>
              <a:t>n</a:t>
            </a:r>
            <a:r>
              <a:rPr lang="en-US" altLang="zh-CN" sz="3200" b="1" dirty="0" err="1" smtClean="0">
                <a:ea typeface="宋体" panose="02010600030101010101" pitchFamily="2" charset="-122"/>
                <a:sym typeface="Symbol" pitchFamily="18" charset="2"/>
              </a:rPr>
              <a:t>·P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″)=Pˊ·(P″·a</a:t>
            </a:r>
            <a:r>
              <a:rPr lang="en-US" altLang="zh-CN" sz="3200" b="1" baseline="-30000" dirty="0" smtClean="0">
                <a:ea typeface="宋体" panose="02010600030101010101" pitchFamily="2" charset="-122"/>
                <a:sym typeface="Symbol" pitchFamily="18" charset="2"/>
              </a:rPr>
              <a:t>n</a:t>
            </a:r>
            <a:r>
              <a:rPr lang="en-US" altLang="zh-CN" sz="3200" b="1" dirty="0" smtClean="0">
                <a:ea typeface="宋体" panose="02010600030101010101" pitchFamily="2" charset="-122"/>
                <a:sym typeface="Symbol" pitchFamily="18" charset="2"/>
              </a:rPr>
              <a:t>)=(Pˊ·P″)·a</a:t>
            </a:r>
            <a:r>
              <a:rPr lang="en-US" altLang="zh-CN" sz="3200" b="1" baseline="-30000" dirty="0" smtClean="0">
                <a:ea typeface="宋体" panose="02010600030101010101" pitchFamily="2" charset="-122"/>
                <a:sym typeface="Symbol" pitchFamily="18" charset="2"/>
              </a:rPr>
              <a:t>n</a:t>
            </a:r>
            <a:r>
              <a:rPr lang="zh-CN" altLang="en-US" sz="3200" b="1" dirty="0" smtClean="0">
                <a:ea typeface="宋体" panose="02010600030101010101" pitchFamily="2" charset="-122"/>
                <a:sym typeface="Symbol" pitchFamily="18" charset="2"/>
              </a:rPr>
              <a:t>，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b="1" dirty="0" smtClean="0">
              <a:latin typeface="黑体" pitchFamily="2" charset="-122"/>
              <a:ea typeface="黑体" pitchFamily="2" charset="-122"/>
              <a:sym typeface="Symbol" pitchFamily="18" charset="2"/>
            </a:endParaRP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kern="0" dirty="0" smtClean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6.2.5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957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D37054-3E47-4E75-9489-C1F3432C5445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395288" y="1341438"/>
            <a:ext cx="8443912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latinLnBrk="1" hangingPunct="1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sym typeface="Symbol" pitchFamily="18" charset="2"/>
              </a:rPr>
              <a:t>证明：</a:t>
            </a:r>
          </a:p>
          <a:p>
            <a:pPr eaLnBrk="1" latinLnBrk="1" hangingPunct="1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现在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Pˊ·P″</a:t>
            </a: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中只有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n-1</a:t>
            </a: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个元素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200" b="1" baseline="-30000" dirty="0">
                <a:latin typeface="+mn-lt"/>
                <a:ea typeface="宋体" panose="02010600030101010101" pitchFamily="2" charset="-122"/>
                <a:sym typeface="Symbol" pitchFamily="18" charset="2"/>
              </a:rPr>
              <a:t>1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,…,a</a:t>
            </a:r>
            <a:r>
              <a:rPr lang="en-US" altLang="zh-CN" sz="3200" b="1" baseline="-30000" dirty="0">
                <a:latin typeface="+mn-lt"/>
                <a:ea typeface="宋体" panose="02010600030101010101" pitchFamily="2" charset="-122"/>
                <a:sym typeface="Symbol" pitchFamily="18" charset="2"/>
              </a:rPr>
              <a:t>n-1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,</a:t>
            </a: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只不过次序有颠倒，故由归纳法假定，</a:t>
            </a:r>
            <a:endParaRPr lang="en-US" altLang="zh-CN" sz="3200" b="1" dirty="0">
              <a:latin typeface="+mn-lt"/>
              <a:ea typeface="宋体" panose="02010600030101010101" pitchFamily="2" charset="-122"/>
              <a:sym typeface="Symbol" pitchFamily="18" charset="2"/>
            </a:endParaRPr>
          </a:p>
          <a:p>
            <a:pPr eaLnBrk="1" latinLnBrk="1" hangingPunct="1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 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Pˊ·P″= a</a:t>
            </a:r>
            <a:r>
              <a:rPr lang="en-US" altLang="zh-CN" sz="3200" b="1" baseline="-30000" dirty="0">
                <a:latin typeface="+mn-lt"/>
                <a:ea typeface="宋体" panose="02010600030101010101" pitchFamily="2" charset="-122"/>
                <a:sym typeface="Symbol" pitchFamily="18" charset="2"/>
              </a:rPr>
              <a:t>1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…a</a:t>
            </a:r>
            <a:r>
              <a:rPr lang="en-US" altLang="zh-CN" sz="3200" b="1" baseline="-30000" dirty="0">
                <a:latin typeface="+mn-lt"/>
                <a:ea typeface="宋体" panose="02010600030101010101" pitchFamily="2" charset="-122"/>
                <a:sym typeface="Symbol" pitchFamily="18" charset="2"/>
              </a:rPr>
              <a:t>n-1</a:t>
            </a: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。</a:t>
            </a:r>
          </a:p>
          <a:p>
            <a:pPr eaLnBrk="1" latinLnBrk="1" hangingPunct="1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 因此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,P =</a:t>
            </a: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（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Pˊ·P″</a:t>
            </a: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）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·a</a:t>
            </a:r>
            <a:r>
              <a:rPr lang="en-US" altLang="zh-CN" sz="3200" b="1" baseline="-30000" dirty="0">
                <a:latin typeface="+mn-lt"/>
                <a:ea typeface="宋体" panose="02010600030101010101" pitchFamily="2" charset="-122"/>
                <a:sym typeface="Symbol" pitchFamily="18" charset="2"/>
              </a:rPr>
              <a:t>n 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= a</a:t>
            </a:r>
            <a:r>
              <a:rPr lang="en-US" altLang="zh-CN" sz="3200" b="1" baseline="-30000" dirty="0">
                <a:latin typeface="+mn-lt"/>
                <a:ea typeface="宋体" panose="02010600030101010101" pitchFamily="2" charset="-122"/>
                <a:sym typeface="Symbol" pitchFamily="18" charset="2"/>
              </a:rPr>
              <a:t>1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…a</a:t>
            </a:r>
            <a:r>
              <a:rPr lang="en-US" altLang="zh-CN" sz="3200" b="1" baseline="-30000" dirty="0">
                <a:latin typeface="+mn-lt"/>
                <a:ea typeface="宋体" panose="02010600030101010101" pitchFamily="2" charset="-122"/>
                <a:sym typeface="Symbol" pitchFamily="18" charset="2"/>
              </a:rPr>
              <a:t>n-1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·a</a:t>
            </a:r>
            <a:r>
              <a:rPr lang="en-US" altLang="zh-CN" sz="3200" b="1" baseline="-30000" dirty="0">
                <a:latin typeface="+mn-lt"/>
                <a:ea typeface="宋体" panose="02010600030101010101" pitchFamily="2" charset="-122"/>
                <a:sym typeface="Symbol" pitchFamily="18" charset="2"/>
              </a:rPr>
              <a:t>n</a:t>
            </a: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，</a:t>
            </a:r>
            <a:b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</a:b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从而归纳法完成，定理得证。 </a:t>
            </a:r>
          </a:p>
          <a:p>
            <a:pPr eaLnBrk="1" latinLnBrk="1" hangingPunct="1">
              <a:buClr>
                <a:schemeClr val="accent2"/>
              </a:buClr>
              <a:buFont typeface="Wingdings" pitchFamily="2" charset="2"/>
              <a:buNone/>
              <a:defRPr/>
            </a:pPr>
            <a:endParaRPr lang="zh-CN" altLang="en-US" sz="2500" b="1" dirty="0"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kern="0" dirty="0" smtClean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6.2.5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059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771178-900F-43AA-BBE4-0AD782F95C9E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2349500"/>
            <a:ext cx="8301038" cy="1311275"/>
          </a:xfrm>
          <a:solidFill>
            <a:srgbClr val="F8FDCB"/>
          </a:solidFill>
          <a:ln w="38100">
            <a:solidFill>
              <a:srgbClr val="0099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600" b="1" smtClean="0">
                <a:ea typeface="宋体" panose="02010600030101010101" pitchFamily="2" charset="-122"/>
                <a:sym typeface="Symbol" panose="05050102010706020507" pitchFamily="18" charset="2"/>
              </a:rPr>
              <a:t>在</a:t>
            </a:r>
            <a:r>
              <a:rPr lang="en-US" altLang="zh-CN" sz="3600" b="1" smtClean="0">
                <a:ea typeface="宋体" panose="02010600030101010101" pitchFamily="2" charset="-122"/>
                <a:sym typeface="Symbol" panose="05050102010706020507" pitchFamily="18" charset="2"/>
              </a:rPr>
              <a:t>Abel</a:t>
            </a:r>
            <a:r>
              <a:rPr lang="zh-CN" altLang="en-US" sz="3600" b="1" smtClean="0">
                <a:ea typeface="宋体" panose="02010600030101010101" pitchFamily="2" charset="-122"/>
                <a:sym typeface="Symbol" panose="05050102010706020507" pitchFamily="18" charset="2"/>
              </a:rPr>
              <a:t>群中，有第三指数律：</a:t>
            </a:r>
            <a:endParaRPr lang="en-US" altLang="zh-CN" sz="3600" b="1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600" b="1" smtClean="0">
                <a:ea typeface="宋体" panose="02010600030101010101" pitchFamily="2" charset="-122"/>
                <a:sym typeface="Symbol" panose="05050102010706020507" pitchFamily="18" charset="2"/>
              </a:rPr>
              <a:t>(a·b)</a:t>
            </a:r>
            <a:r>
              <a:rPr lang="en-US" altLang="zh-CN" sz="36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3600" b="1" smtClean="0">
                <a:ea typeface="宋体" panose="02010600030101010101" pitchFamily="2" charset="-122"/>
                <a:sym typeface="Symbol" panose="05050102010706020507" pitchFamily="18" charset="2"/>
              </a:rPr>
              <a:t>=a</a:t>
            </a:r>
            <a:r>
              <a:rPr lang="en-US" altLang="zh-CN" sz="36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3600" b="1" smtClean="0">
                <a:ea typeface="宋体" panose="02010600030101010101" pitchFamily="2" charset="-122"/>
                <a:sym typeface="Symbol" panose="05050102010706020507" pitchFamily="18" charset="2"/>
              </a:rPr>
              <a:t>·b</a:t>
            </a:r>
            <a:r>
              <a:rPr lang="en-US" altLang="zh-CN" sz="36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zh-CN" altLang="en-US" sz="3600" b="1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600" b="1" smtClean="0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zh-CN" altLang="en-US" sz="3600" b="1" smtClean="0">
                <a:ea typeface="宋体" panose="02010600030101010101" pitchFamily="2" charset="-122"/>
                <a:sym typeface="Symbol" panose="05050102010706020507" pitchFamily="18" charset="2"/>
              </a:rPr>
              <a:t>为任意整数</a:t>
            </a: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6.2.3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群 的 性 质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---(6)-Abel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群性质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162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869D7C0-83A1-4960-9476-876258830EB4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975" y="1196975"/>
            <a:ext cx="8301038" cy="540067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</a:rPr>
              <a:t>加法群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: (G,+)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</a:rPr>
              <a:t>永远假定加法群是一个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Abel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群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24000" y="2076450"/>
          <a:ext cx="6096000" cy="352107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471936"/>
                <a:gridCol w="3624064"/>
              </a:tblGrid>
              <a:tr h="5487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乘法群</a:t>
                      </a:r>
                      <a:endParaRPr lang="zh-CN" altLang="en-US" sz="3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加法群</a:t>
                      </a:r>
                      <a:endParaRPr lang="zh-CN" altLang="en-US" sz="3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8" marB="45728"/>
                </a:tc>
              </a:tr>
              <a:tr h="7773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1: 1a=a1=a                   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3000" b="1" dirty="0" smtClean="0">
                          <a:latin typeface="+mn-lt"/>
                        </a:rPr>
                        <a:t>0: 0+a=a+0=a</a:t>
                      </a:r>
                    </a:p>
                  </a:txBody>
                  <a:tcPr marT="45728" marB="45728"/>
                </a:tc>
              </a:tr>
              <a:tr h="5487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baseline="0" dirty="0" smtClean="0">
                          <a:latin typeface="+mn-lt"/>
                          <a:sym typeface="Symbol" panose="05050102010706020507" pitchFamily="18" charset="2"/>
                        </a:rPr>
                        <a:t>a</a:t>
                      </a:r>
                      <a:r>
                        <a:rPr lang="en-US" altLang="zh-CN" sz="3000" b="1" baseline="30000" dirty="0" smtClean="0">
                          <a:latin typeface="+mn-lt"/>
                          <a:sym typeface="Symbol" panose="05050102010706020507" pitchFamily="18" charset="2"/>
                        </a:rPr>
                        <a:t>-1</a:t>
                      </a:r>
                      <a:r>
                        <a:rPr lang="en-US" altLang="zh-CN" sz="3000" b="1" dirty="0" smtClean="0">
                          <a:latin typeface="+mn-lt"/>
                          <a:ea typeface="楷体" panose="02010609060101010101" pitchFamily="49" charset="-122"/>
                        </a:rPr>
                        <a:t>:  </a:t>
                      </a:r>
                      <a:r>
                        <a:rPr lang="en-US" altLang="zh-CN" sz="3000" b="1" baseline="0" dirty="0" smtClean="0">
                          <a:latin typeface="+mn-lt"/>
                          <a:sym typeface="Symbol" panose="05050102010706020507" pitchFamily="18" charset="2"/>
                        </a:rPr>
                        <a:t>a</a:t>
                      </a:r>
                      <a:r>
                        <a:rPr lang="en-US" altLang="zh-CN" sz="3000" b="1" baseline="30000" dirty="0" smtClean="0">
                          <a:latin typeface="+mn-lt"/>
                          <a:sym typeface="Symbol" panose="05050102010706020507" pitchFamily="18" charset="2"/>
                        </a:rPr>
                        <a:t>-1</a:t>
                      </a:r>
                      <a:r>
                        <a:rPr lang="en-US" altLang="zh-CN" sz="3000" b="1" baseline="0" dirty="0" smtClean="0">
                          <a:latin typeface="+mn-lt"/>
                          <a:sym typeface="Symbol" panose="05050102010706020507" pitchFamily="18" charset="2"/>
                        </a:rPr>
                        <a:t>a=aa</a:t>
                      </a:r>
                      <a:r>
                        <a:rPr lang="en-US" altLang="zh-CN" sz="3000" b="1" baseline="30000" dirty="0" smtClean="0">
                          <a:latin typeface="+mn-lt"/>
                          <a:sym typeface="Symbol" panose="05050102010706020507" pitchFamily="18" charset="2"/>
                        </a:rPr>
                        <a:t>-1</a:t>
                      </a:r>
                      <a:endParaRPr lang="zh-CN" altLang="en-US" sz="3000" dirty="0">
                        <a:latin typeface="+mn-lt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b="1" dirty="0" smtClean="0">
                          <a:latin typeface="+mn-lt"/>
                          <a:ea typeface="楷体" panose="02010609060101010101" pitchFamily="49" charset="-122"/>
                        </a:rPr>
                        <a:t>-a</a:t>
                      </a:r>
                      <a:r>
                        <a:rPr lang="en-US" altLang="zh-CN" sz="3000" b="1" dirty="0" smtClean="0">
                          <a:latin typeface="+mn-lt"/>
                          <a:ea typeface="楷体" panose="02010609060101010101" pitchFamily="49" charset="-122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en-US" altLang="zh-CN" sz="3000" b="1" baseline="0" dirty="0" smtClean="0">
                          <a:latin typeface="+mn-lt"/>
                          <a:ea typeface="楷体" panose="02010609060101010101" pitchFamily="49" charset="-122"/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en-US" altLang="zh-CN" sz="3000" b="1" dirty="0" smtClean="0">
                          <a:latin typeface="+mn-lt"/>
                          <a:ea typeface="楷体" panose="02010609060101010101" pitchFamily="49" charset="-122"/>
                          <a:sym typeface="Wingdings" panose="05000000000000000000" pitchFamily="2" charset="2"/>
                        </a:rPr>
                        <a:t>-a)+a=</a:t>
                      </a:r>
                      <a:r>
                        <a:rPr lang="en-US" altLang="zh-CN" sz="3000" b="1" dirty="0" smtClean="0">
                          <a:latin typeface="+mn-lt"/>
                          <a:ea typeface="楷体" panose="02010609060101010101" pitchFamily="49" charset="-122"/>
                        </a:rPr>
                        <a:t>a+(-a)= 0</a:t>
                      </a:r>
                      <a:endParaRPr lang="zh-CN" altLang="en-US" sz="3000" dirty="0">
                        <a:latin typeface="+mn-lt"/>
                      </a:endParaRPr>
                    </a:p>
                  </a:txBody>
                  <a:tcPr marT="45728" marB="45728"/>
                </a:tc>
              </a:tr>
              <a:tr h="5487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a</a:t>
                      </a:r>
                      <a:r>
                        <a:rPr lang="en-US" altLang="zh-CN" sz="3000" b="1" baseline="30000" dirty="0" smtClean="0">
                          <a:latin typeface="+mn-lt"/>
                        </a:rPr>
                        <a:t>n </a:t>
                      </a:r>
                      <a:endParaRPr lang="zh-CN" altLang="en-US" sz="3000" dirty="0">
                        <a:latin typeface="+mn-lt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b="1" dirty="0" smtClean="0">
                          <a:latin typeface="+mn-lt"/>
                        </a:rPr>
                        <a:t>na</a:t>
                      </a:r>
                      <a:endParaRPr lang="zh-CN" altLang="en-US" sz="3000" dirty="0">
                        <a:latin typeface="+mn-lt"/>
                      </a:endParaRPr>
                    </a:p>
                  </a:txBody>
                  <a:tcPr marT="45728" marB="45728"/>
                </a:tc>
              </a:tr>
              <a:tr h="5487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a</a:t>
                      </a:r>
                      <a:r>
                        <a:rPr lang="en-US" altLang="zh-CN" sz="3000" b="1" baseline="30000" dirty="0" smtClean="0">
                          <a:latin typeface="+mn-lt"/>
                        </a:rPr>
                        <a:t>0</a:t>
                      </a:r>
                      <a:r>
                        <a:rPr lang="en-US" altLang="zh-CN" sz="3000" b="1" baseline="0" dirty="0" smtClean="0">
                          <a:latin typeface="+mn-lt"/>
                        </a:rPr>
                        <a:t> =1</a:t>
                      </a:r>
                      <a:endParaRPr lang="zh-CN" altLang="en-US" sz="3000" dirty="0">
                        <a:latin typeface="+mn-lt"/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>
                          <a:latin typeface="+mn-lt"/>
                        </a:rPr>
                        <a:t>0a=0</a:t>
                      </a:r>
                      <a:endParaRPr lang="zh-CN" altLang="en-US" sz="3000" b="1" dirty="0">
                        <a:latin typeface="+mn-lt"/>
                      </a:endParaRPr>
                    </a:p>
                  </a:txBody>
                  <a:tcPr marT="45728" marB="45728"/>
                </a:tc>
              </a:tr>
              <a:tr h="5487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u="none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a</a:t>
                      </a:r>
                      <a:r>
                        <a:rPr lang="en-US" altLang="zh-CN" sz="3000" b="1" u="none" baseline="300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-n</a:t>
                      </a:r>
                      <a:r>
                        <a:rPr lang="en-US" altLang="zh-CN" sz="3000" b="1" u="none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=(a</a:t>
                      </a:r>
                      <a:r>
                        <a:rPr lang="en-US" altLang="zh-CN" sz="3000" b="1" u="none" baseline="300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n</a:t>
                      </a:r>
                      <a:r>
                        <a:rPr lang="en-US" altLang="zh-CN" sz="3000" b="1" u="none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)</a:t>
                      </a:r>
                      <a:r>
                        <a:rPr lang="en-US" altLang="zh-CN" sz="3000" b="1" u="none" baseline="300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-1</a:t>
                      </a:r>
                      <a:endParaRPr lang="zh-CN" altLang="en-US" sz="3000" u="none" dirty="0">
                        <a:solidFill>
                          <a:schemeClr val="tx1"/>
                        </a:solidFill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1" dirty="0" smtClean="0"/>
                        <a:t>(-n)a = -(na)</a:t>
                      </a:r>
                      <a:endParaRPr lang="zh-CN" altLang="en-US" sz="3000" b="1" dirty="0"/>
                    </a:p>
                  </a:txBody>
                  <a:tcPr marT="45728" marB="45728"/>
                </a:tc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6.2.3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群 的 性 质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---(6)-Abel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群性质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266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336151A-3C8F-404D-8D99-AAD30A10E77C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</a:rPr>
              <a:t>加法群中三个指数定律：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ea typeface="宋体" panose="02010600030101010101" pitchFamily="2" charset="-122"/>
              </a:rPr>
              <a:t>(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m</a:t>
            </a:r>
            <a:r>
              <a:rPr lang="en-US" altLang="zh-CN" sz="3200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+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n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)a=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ma</a:t>
            </a:r>
            <a:r>
              <a:rPr lang="en-US" altLang="zh-CN" sz="3200" b="1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+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na</a:t>
            </a:r>
            <a:r>
              <a:rPr lang="en-US" altLang="zh-CN" sz="3200" b="1" dirty="0" smtClean="0">
                <a:ea typeface="宋体" panose="02010600030101010101" pitchFamily="2" charset="-122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ea typeface="宋体" panose="02010600030101010101" pitchFamily="2" charset="-122"/>
              </a:rPr>
              <a:t> m(na)=(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mn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)a,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ea typeface="宋体" panose="02010600030101010101" pitchFamily="2" charset="-122"/>
              </a:rPr>
              <a:t> m(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a</a:t>
            </a:r>
            <a:r>
              <a:rPr lang="en-US" altLang="zh-CN" sz="3200" b="1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+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b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)=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ma</a:t>
            </a:r>
            <a:r>
              <a:rPr lang="en-US" altLang="zh-CN" sz="3200" b="1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+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mb</a:t>
            </a:r>
            <a:endParaRPr lang="en-US" altLang="zh-CN" sz="3200" b="1" dirty="0" smtClean="0"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</a:rPr>
              <a:t>思考：乘法群中</a:t>
            </a:r>
            <a:r>
              <a:rPr lang="en-US" altLang="zh-CN" sz="3200" b="1" dirty="0" smtClean="0">
                <a:ea typeface="宋体" panose="02010600030101010101" pitchFamily="2" charset="-122"/>
              </a:rPr>
              <a:t>a·b</a:t>
            </a:r>
            <a:r>
              <a:rPr lang="en-US" altLang="zh-CN" sz="3200" b="1" baseline="30000" dirty="0" smtClean="0">
                <a:ea typeface="宋体" panose="02010600030101010101" pitchFamily="2" charset="-122"/>
              </a:rPr>
              <a:t>-1</a:t>
            </a:r>
            <a:r>
              <a:rPr lang="zh-CN" altLang="en-US" sz="3200" b="1" dirty="0" smtClean="0">
                <a:ea typeface="宋体" panose="02010600030101010101" pitchFamily="2" charset="-122"/>
              </a:rPr>
              <a:t>在</a:t>
            </a:r>
            <a:r>
              <a:rPr lang="en-US" altLang="zh-CN" sz="3200" b="1" dirty="0" smtClean="0">
                <a:ea typeface="宋体" panose="02010600030101010101" pitchFamily="2" charset="-122"/>
              </a:rPr>
              <a:t>Abel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群中写作？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6.2.3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群 的 性 质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---(6)-Abel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群性质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366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4A0442B-97ED-4642-BC88-509F31F09748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255588" y="1125538"/>
            <a:ext cx="88931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185738" eaLnBrk="1" latinLnBrk="1" hangingPunct="1">
              <a:lnSpc>
                <a:spcPct val="125000"/>
              </a:lnSpc>
              <a:spcBef>
                <a:spcPts val="0"/>
              </a:spcBef>
              <a:buClr>
                <a:schemeClr val="accent2"/>
              </a:buClr>
              <a:defRPr/>
            </a:pPr>
            <a:endParaRPr lang="zh-CN" altLang="en-US" sz="3200" b="1" baseline="30000" dirty="0">
              <a:latin typeface="+mn-lt"/>
              <a:ea typeface="+mj-ea"/>
              <a:sym typeface="Symbol" pitchFamily="18" charset="2"/>
            </a:endParaRPr>
          </a:p>
          <a:p>
            <a:pPr indent="185738" eaLnBrk="1" latinLnBrk="1" hangingPunct="1">
              <a:lnSpc>
                <a:spcPct val="125000"/>
              </a:lnSpc>
              <a:spcBef>
                <a:spcPts val="0"/>
              </a:spcBef>
              <a:buClr>
                <a:schemeClr val="accent2"/>
              </a:buClr>
              <a:defRPr/>
            </a:pPr>
            <a:r>
              <a:rPr lang="en-US" altLang="zh-CN" sz="3200" b="1" dirty="0">
                <a:solidFill>
                  <a:srgbClr val="0000FF"/>
                </a:solidFill>
                <a:ea typeface="楷体_GB2312" panose="02010609030101010101" pitchFamily="49" charset="-122"/>
                <a:sym typeface="Symbol" pitchFamily="18" charset="2"/>
              </a:rPr>
              <a:t>◆</a:t>
            </a: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消去律成立</a:t>
            </a:r>
          </a:p>
          <a:p>
            <a:pPr indent="185738" eaLnBrk="1" latinLnBrk="1" hangingPunct="1">
              <a:lnSpc>
                <a:spcPct val="125000"/>
              </a:lnSpc>
              <a:spcBef>
                <a:spcPts val="0"/>
              </a:spcBef>
              <a:buClr>
                <a:schemeClr val="accent2"/>
              </a:buClr>
              <a:defRPr/>
            </a:pPr>
            <a:r>
              <a:rPr lang="en-US" altLang="zh-CN" sz="3200" b="1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sym typeface="Symbol" pitchFamily="18" charset="2"/>
              </a:rPr>
              <a:t>◆</a:t>
            </a: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其运算表中每一行或每一列中元素互不相同。</a:t>
            </a:r>
          </a:p>
          <a:p>
            <a:pPr indent="185738" eaLnBrk="1" latinLnBrk="1" hangingPunct="1">
              <a:lnSpc>
                <a:spcPct val="125000"/>
              </a:lnSpc>
              <a:spcBef>
                <a:spcPts val="0"/>
              </a:spcBef>
              <a:buClr>
                <a:schemeClr val="accent2"/>
              </a:buClr>
              <a:defRPr/>
            </a:pPr>
            <a:r>
              <a:rPr lang="en-US" altLang="zh-CN" sz="3200" b="1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sym typeface="Symbol" pitchFamily="18" charset="2"/>
              </a:rPr>
              <a:t>◆</a:t>
            </a: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存在唯一的幂等元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1</a:t>
            </a: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（单位元）。</a:t>
            </a:r>
          </a:p>
          <a:p>
            <a:pPr marL="185738" eaLnBrk="1" latinLnBrk="1" hangingPunct="1">
              <a:lnSpc>
                <a:spcPct val="125000"/>
              </a:lnSpc>
              <a:spcBef>
                <a:spcPts val="0"/>
              </a:spcBef>
              <a:buClr>
                <a:schemeClr val="accent2"/>
              </a:buClr>
              <a:defRPr/>
            </a:pPr>
            <a:r>
              <a:rPr lang="en-US" altLang="zh-CN" sz="3200" b="1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sym typeface="Symbol" pitchFamily="18" charset="2"/>
              </a:rPr>
              <a:t>◆</a:t>
            </a: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一元群、二元群、三元群是唯一的，且都是  交换群</a:t>
            </a:r>
          </a:p>
          <a:p>
            <a:pPr indent="185738" eaLnBrk="1" latinLnBrk="1" hangingPunct="1">
              <a:lnSpc>
                <a:spcPct val="125000"/>
              </a:lnSpc>
              <a:spcBef>
                <a:spcPts val="0"/>
              </a:spcBef>
              <a:buClr>
                <a:schemeClr val="accent2"/>
              </a:buClr>
              <a:defRPr/>
            </a:pPr>
            <a:r>
              <a:rPr lang="en-US" altLang="zh-CN" sz="3200" b="1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sym typeface="Symbol" pitchFamily="18" charset="2"/>
              </a:rPr>
              <a:t>◆</a:t>
            </a:r>
            <a:r>
              <a:rPr lang="zh-CN" altLang="en-US" sz="3200" b="1" dirty="0">
                <a:latin typeface="+mn-lt"/>
                <a:ea typeface="宋体" panose="02010600030101010101" pitchFamily="2" charset="-122"/>
                <a:sym typeface="Symbol" pitchFamily="18" charset="2"/>
              </a:rPr>
              <a:t>含有单位元的半群称为独异点</a:t>
            </a:r>
            <a:r>
              <a:rPr lang="zh-CN" altLang="en-US" sz="3200" dirty="0">
                <a:latin typeface="+mn-lt"/>
                <a:ea typeface="宋体" panose="02010600030101010101" pitchFamily="2" charset="-122"/>
                <a:sym typeface="Symbol" pitchFamily="18" charset="2"/>
              </a:rPr>
              <a:t>。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群的其它结论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46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DA01139-0C0C-4BCF-9B90-CE708C6EC221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268413"/>
            <a:ext cx="8258175" cy="208915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集合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到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上的映射称为</a:t>
            </a:r>
            <a:r>
              <a:rPr lang="zh-CN" altLang="en-US" sz="3200" b="1" u="sng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变换</a:t>
            </a: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设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是一个</a:t>
            </a:r>
            <a:r>
              <a:rPr lang="zh-CN" altLang="en-US" sz="3200" b="1" smtClean="0">
                <a:solidFill>
                  <a:srgbClr val="C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非空</a:t>
            </a: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的</a:t>
            </a:r>
            <a:r>
              <a:rPr lang="zh-CN" altLang="en-US" sz="3200" b="1" smtClean="0">
                <a:solidFill>
                  <a:srgbClr val="C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有限</a:t>
            </a: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集合，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的一个一对一变换称为一个</a:t>
            </a:r>
            <a:r>
              <a:rPr lang="zh-CN" altLang="en-US" sz="3200" b="1" u="sng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置换</a:t>
            </a: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50182" name="Rectangle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39750" y="3286125"/>
            <a:ext cx="8424863" cy="2808288"/>
          </a:xfrm>
          <a:prstGeom prst="rect">
            <a:avLst/>
          </a:prstGeom>
          <a:blipFill rotWithShape="0">
            <a:blip r:embed="rId2"/>
            <a:stretch>
              <a:fillRect l="-1737" t="-1952" r="-79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楷体_GB2312" panose="02010609030101010101" pitchFamily="49" charset="-122"/>
              </a:rPr>
              <a:t> 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置换的定义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571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1DADF7-D45D-4FD1-B519-213A4938773E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文本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1"/>
          </p:nvPr>
        </p:nvSpPr>
        <p:spPr>
          <a:xfrm>
            <a:off x="561975" y="1476375"/>
            <a:ext cx="7897813" cy="4572000"/>
          </a:xfrm>
          <a:blipFill rotWithShape="0">
            <a:blip r:embed="rId2"/>
            <a:stretch>
              <a:fillRect l="-1929" t="-933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置换的定义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CDF8D2-CECB-4DEB-889C-E8772125B0EF}" type="slidenum">
              <a:rPr lang="en-US" altLang="ko-KR" sz="1400" smtClean="0">
                <a:solidFill>
                  <a:srgbClr val="000000"/>
                </a:solidFill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ko-KR" sz="1400" smtClean="0">
              <a:solidFill>
                <a:srgbClr val="000000"/>
              </a:solidFill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5536" y="1243013"/>
            <a:ext cx="8550794" cy="4979987"/>
          </a:xfrm>
          <a:prstGeom prst="rect">
            <a:avLst/>
          </a:prstGeom>
        </p:spPr>
        <p:txBody>
          <a:bodyPr/>
          <a:lstStyle/>
          <a:p>
            <a:pPr marL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是一个非空集合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规定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上的运算如下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ab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=b,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其中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中任意元素。问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: (S, )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是否为半群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?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解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1) S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非空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任取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a, b S, 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b=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b</a:t>
            </a:r>
            <a:r>
              <a:rPr lang="en-US" altLang="zh-CN" sz="3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(3)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对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中任意三个元素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有：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ab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 = 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bc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=c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a(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bc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)= 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ac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=c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故，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ab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 = a (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bc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，满足结合律，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因此，（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，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为半群。</a:t>
            </a:r>
          </a:p>
          <a:p>
            <a:pPr>
              <a:defRPr/>
            </a:pPr>
            <a:endParaRPr lang="zh-CN" altLang="en-US" dirty="0" smtClean="0"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571500"/>
            <a:ext cx="7772400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굴림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半群的例</a:t>
            </a:r>
            <a:endParaRPr lang="zh-CN" altLang="zh-CN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0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FE27786B-ECA1-42B7-BC74-3D2B156BCD22}" type="slidenum">
              <a:rPr lang="zh-CN" altLang="en-US" sz="1800" smtClean="0">
                <a:solidFill>
                  <a:srgbClr val="000000"/>
                </a:solidFill>
              </a:rPr>
              <a:pPr/>
              <a:t>6</a:t>
            </a:fld>
            <a:endParaRPr lang="zh-CN" alt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置换的例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088" y="1412875"/>
            <a:ext cx="756126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kern="0" dirty="0">
                <a:solidFill>
                  <a:srgbClr val="000000"/>
                </a:solidFill>
                <a:ea typeface="华文中宋"/>
                <a:cs typeface="+mj-cs"/>
                <a:sym typeface="Symbol" panose="05050102010706020507" pitchFamily="18" charset="2"/>
              </a:rPr>
              <a:t>设</a:t>
            </a:r>
            <a:r>
              <a:rPr lang="en-US" altLang="zh-CN" sz="3200" kern="0" dirty="0">
                <a:solidFill>
                  <a:srgbClr val="000000"/>
                </a:solidFill>
                <a:ea typeface="华文中宋"/>
                <a:cs typeface="+mj-cs"/>
                <a:sym typeface="Symbol" panose="05050102010706020507" pitchFamily="18" charset="2"/>
              </a:rPr>
              <a:t>M={1</a:t>
            </a:r>
            <a:r>
              <a:rPr lang="zh-CN" altLang="en-US" sz="3200" kern="0" dirty="0">
                <a:solidFill>
                  <a:srgbClr val="000000"/>
                </a:solidFill>
                <a:ea typeface="华文中宋"/>
                <a:cs typeface="+mj-cs"/>
                <a:sym typeface="Symbol" panose="05050102010706020507" pitchFamily="18" charset="2"/>
              </a:rPr>
              <a:t>，</a:t>
            </a:r>
            <a:r>
              <a:rPr lang="en-US" altLang="zh-CN" sz="3200" kern="0" dirty="0">
                <a:solidFill>
                  <a:srgbClr val="000000"/>
                </a:solidFill>
                <a:ea typeface="华文中宋"/>
                <a:cs typeface="+mj-cs"/>
                <a:sym typeface="Symbol" panose="05050102010706020507" pitchFamily="18" charset="2"/>
              </a:rPr>
              <a:t>2</a:t>
            </a:r>
            <a:r>
              <a:rPr lang="zh-CN" altLang="en-US" sz="3200" kern="0" dirty="0">
                <a:solidFill>
                  <a:srgbClr val="000000"/>
                </a:solidFill>
                <a:ea typeface="华文中宋"/>
                <a:cs typeface="+mj-cs"/>
                <a:sym typeface="Symbol" panose="05050102010706020507" pitchFamily="18" charset="2"/>
              </a:rPr>
              <a:t>，</a:t>
            </a:r>
            <a:r>
              <a:rPr lang="en-US" altLang="zh-CN" sz="3200" kern="0" dirty="0">
                <a:solidFill>
                  <a:srgbClr val="000000"/>
                </a:solidFill>
                <a:ea typeface="华文中宋"/>
                <a:cs typeface="+mj-cs"/>
                <a:sym typeface="Symbol" panose="05050102010706020507" pitchFamily="18" charset="2"/>
              </a:rPr>
              <a:t>3}</a:t>
            </a:r>
            <a:r>
              <a:rPr lang="zh-CN" altLang="en-US" sz="3200" kern="0" dirty="0">
                <a:solidFill>
                  <a:srgbClr val="000000"/>
                </a:solidFill>
                <a:ea typeface="华文中宋"/>
                <a:cs typeface="+mj-cs"/>
                <a:sym typeface="Symbol" panose="05050102010706020507" pitchFamily="18" charset="2"/>
              </a:rPr>
              <a:t>，写出</a:t>
            </a:r>
            <a:r>
              <a:rPr lang="en-US" altLang="zh-CN" sz="3200" kern="0" dirty="0">
                <a:solidFill>
                  <a:srgbClr val="000000"/>
                </a:solidFill>
                <a:ea typeface="华文中宋"/>
                <a:cs typeface="+mj-cs"/>
                <a:sym typeface="Symbol" panose="05050102010706020507" pitchFamily="18" charset="2"/>
              </a:rPr>
              <a:t>M</a:t>
            </a:r>
            <a:r>
              <a:rPr lang="zh-CN" altLang="en-US" sz="3200" kern="0" dirty="0">
                <a:solidFill>
                  <a:srgbClr val="000000"/>
                </a:solidFill>
                <a:ea typeface="华文中宋"/>
                <a:cs typeface="+mj-cs"/>
                <a:sym typeface="Symbol" panose="05050102010706020507" pitchFamily="18" charset="2"/>
              </a:rPr>
              <a:t>的所有置换</a:t>
            </a:r>
            <a:endParaRPr lang="zh-CN" altLang="en-US" sz="3200" dirty="0">
              <a:ea typeface="楷体_GB2312" panose="02010609030101010101" pitchFamily="49" charset="-122"/>
            </a:endParaRPr>
          </a:p>
        </p:txBody>
      </p:sp>
      <p:pic>
        <p:nvPicPr>
          <p:cNvPr id="100356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7315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文本框 7"/>
          <p:cNvSpPr txBox="1">
            <a:spLocks noChangeArrowheads="1"/>
          </p:cNvSpPr>
          <p:nvPr/>
        </p:nvSpPr>
        <p:spPr bwMode="auto">
          <a:xfrm>
            <a:off x="1258888" y="5027613"/>
            <a:ext cx="67691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zh-CN" sz="3200"/>
              <a:t>S</a:t>
            </a:r>
            <a:r>
              <a:rPr lang="en-US" altLang="zh-CN" sz="3200" baseline="-25000"/>
              <a:t>3</a:t>
            </a:r>
            <a:r>
              <a:rPr lang="en-US" altLang="zh-CN" sz="3200"/>
              <a:t>={</a:t>
            </a:r>
            <a:r>
              <a:rPr lang="en-US" altLang="zh-CN" sz="3200">
                <a:sym typeface="Symbol" panose="05050102010706020507" pitchFamily="18" charset="2"/>
              </a:rPr>
              <a:t></a:t>
            </a:r>
            <a:r>
              <a:rPr lang="en-US" altLang="zh-CN" sz="3200" baseline="-25000">
                <a:sym typeface="Symbol" panose="05050102010706020507" pitchFamily="18" charset="2"/>
              </a:rPr>
              <a:t>1</a:t>
            </a:r>
            <a:r>
              <a:rPr lang="en-US" altLang="zh-CN" sz="3200">
                <a:sym typeface="Symbol" panose="05050102010706020507" pitchFamily="18" charset="2"/>
              </a:rPr>
              <a:t>,</a:t>
            </a:r>
            <a:r>
              <a:rPr lang="en-US" altLang="zh-CN" sz="3200" baseline="-25000">
                <a:sym typeface="Symbol" panose="05050102010706020507" pitchFamily="18" charset="2"/>
              </a:rPr>
              <a:t>2</a:t>
            </a:r>
            <a:r>
              <a:rPr lang="en-US" altLang="zh-CN" sz="3200">
                <a:sym typeface="Symbol" panose="05050102010706020507" pitchFamily="18" charset="2"/>
              </a:rPr>
              <a:t>, </a:t>
            </a:r>
            <a:r>
              <a:rPr lang="en-US" altLang="zh-CN" sz="3200" baseline="-25000">
                <a:sym typeface="Symbol" panose="05050102010706020507" pitchFamily="18" charset="2"/>
              </a:rPr>
              <a:t>3</a:t>
            </a:r>
            <a:r>
              <a:rPr lang="zh-CN" altLang="en-US" sz="3200">
                <a:sym typeface="Symbol" panose="05050102010706020507" pitchFamily="18" charset="2"/>
              </a:rPr>
              <a:t>，</a:t>
            </a:r>
            <a:r>
              <a:rPr lang="en-US" altLang="zh-CN" sz="3200">
                <a:sym typeface="Symbol" panose="05050102010706020507" pitchFamily="18" charset="2"/>
              </a:rPr>
              <a:t></a:t>
            </a:r>
            <a:r>
              <a:rPr lang="en-US" altLang="zh-CN" sz="3200" baseline="-25000">
                <a:sym typeface="Symbol" panose="05050102010706020507" pitchFamily="18" charset="2"/>
              </a:rPr>
              <a:t>4</a:t>
            </a:r>
            <a:r>
              <a:rPr lang="zh-CN" altLang="en-US" sz="3200">
                <a:sym typeface="Symbol" panose="05050102010706020507" pitchFamily="18" charset="2"/>
              </a:rPr>
              <a:t>，</a:t>
            </a:r>
            <a:r>
              <a:rPr lang="en-US" altLang="zh-CN" sz="3200">
                <a:sym typeface="Symbol" panose="05050102010706020507" pitchFamily="18" charset="2"/>
              </a:rPr>
              <a:t></a:t>
            </a:r>
            <a:r>
              <a:rPr lang="en-US" altLang="zh-CN" sz="3200" baseline="-25000">
                <a:sym typeface="Symbol" panose="05050102010706020507" pitchFamily="18" charset="2"/>
              </a:rPr>
              <a:t>5</a:t>
            </a:r>
            <a:r>
              <a:rPr lang="zh-CN" altLang="en-US" sz="3200">
                <a:sym typeface="Symbol" panose="05050102010706020507" pitchFamily="18" charset="2"/>
              </a:rPr>
              <a:t>，</a:t>
            </a:r>
            <a:r>
              <a:rPr lang="en-US" altLang="zh-CN" sz="3200">
                <a:sym typeface="Symbol" panose="05050102010706020507" pitchFamily="18" charset="2"/>
              </a:rPr>
              <a:t></a:t>
            </a:r>
            <a:r>
              <a:rPr lang="en-US" altLang="zh-CN" sz="3200" baseline="-25000">
                <a:sym typeface="Symbol" panose="05050102010706020507" pitchFamily="18" charset="2"/>
              </a:rPr>
              <a:t>6</a:t>
            </a:r>
            <a:r>
              <a:rPr lang="en-US" altLang="zh-CN" sz="3200">
                <a:sym typeface="Symbol" panose="05050102010706020507" pitchFamily="18" charset="2"/>
              </a:rPr>
              <a:t>}</a:t>
            </a:r>
            <a:endParaRPr lang="zh-CN" altLang="en-US" sz="3200"/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lang="zh-CN" altLang="en-US" sz="2400"/>
          </a:p>
        </p:txBody>
      </p:sp>
      <p:sp>
        <p:nvSpPr>
          <p:cNvPr id="11776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69037B-C1AE-418A-9AFB-58E3ABDC0CCC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299450" cy="1079500"/>
          </a:xfrm>
        </p:spPr>
        <p:txBody>
          <a:bodyPr/>
          <a:lstStyle/>
          <a:p>
            <a:pPr marL="2236788" indent="-2236788" eaLnBrk="1" hangingPunct="1">
              <a:buFont typeface="Wingdings" panose="05000000000000000000" pitchFamily="2" charset="2"/>
              <a:buNone/>
            </a:pP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对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中任意元素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及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的任意两个置换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σ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τ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b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στ(a)=σ(τ(a))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53256" name="Rectangle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68313" y="2781301"/>
            <a:ext cx="8424863" cy="3744043"/>
          </a:xfrm>
          <a:prstGeom prst="rect">
            <a:avLst/>
          </a:prstGeom>
          <a:blipFill rotWithShape="0">
            <a:blip r:embed="rId2"/>
            <a:stretch>
              <a:fillRect l="-1592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楷体_GB2312" panose="02010609030101010101" pitchFamily="49" charset="-122"/>
              </a:rPr>
              <a:t> </a:t>
            </a: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75460" y="2862204"/>
            <a:ext cx="2596545" cy="810799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楷体_GB2312" panose="02010609030101010101" pitchFamily="49" charset="-122"/>
              </a:rPr>
              <a:t> 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置换的乘法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879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2726E2-6974-4D2B-8EB0-3B80EB61AE25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4350" y="1412875"/>
            <a:ext cx="8450263" cy="2016125"/>
          </a:xfrm>
        </p:spPr>
        <p:txBody>
          <a:bodyPr/>
          <a:lstStyle/>
          <a:p>
            <a:pPr marL="476250" indent="-476250" eaLnBrk="1" hangingPunct="1">
              <a:lnSpc>
                <a:spcPct val="125000"/>
              </a:lnSpc>
              <a:buFont typeface="Wingdings" panose="05000000000000000000" pitchFamily="2" charset="2"/>
              <a:buAutoNum type="arabicPeriod"/>
            </a:pP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满足结合律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:    (στ)ρ=σ(τρ),  σ,τ,ρS</a:t>
            </a:r>
            <a:r>
              <a:rPr lang="en-US" altLang="zh-CN" sz="3000" b="1" baseline="-30000" smtClean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  <a:p>
            <a:pPr marL="476250" indent="-476250" eaLnBrk="1" hangingPunct="1">
              <a:lnSpc>
                <a:spcPct val="125000"/>
              </a:lnSpc>
              <a:buFont typeface="Wingdings" panose="05000000000000000000" pitchFamily="2" charset="2"/>
              <a:buAutoNum type="arabicPeriod"/>
            </a:pP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元恒等置换是</a:t>
            </a:r>
            <a:r>
              <a:rPr lang="en-US" altLang="zh-CN" sz="3000" b="1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3000" b="1" baseline="-30000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3000" b="1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中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的单位元素，</a:t>
            </a:r>
            <a:b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设为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σ</a:t>
            </a:r>
            <a:r>
              <a:rPr lang="en-US" altLang="zh-CN" sz="3000" b="1" baseline="-30000" smtClean="0"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，有：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σ</a:t>
            </a:r>
            <a:r>
              <a:rPr lang="en-US" altLang="zh-CN" sz="3000" b="1" baseline="-30000" smtClean="0"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τ=τσ</a:t>
            </a:r>
            <a:r>
              <a:rPr lang="en-US" altLang="zh-CN" sz="3000" b="1" baseline="-30000" smtClean="0">
                <a:ea typeface="宋体" panose="02010600030101010101" pitchFamily="2" charset="-122"/>
                <a:sym typeface="Symbol" panose="05050102010706020507" pitchFamily="18" charset="2"/>
              </a:rPr>
              <a:t>0 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τS</a:t>
            </a:r>
            <a:r>
              <a:rPr lang="en-US" altLang="zh-CN" sz="3000" b="1" baseline="-30000" smtClean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r>
              <a:rPr lang="zh-CN" altLang="en-US" sz="30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endParaRPr lang="zh-CN" altLang="en-US" sz="3000" b="1" smtClean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7590" name="Rectangle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14349" y="3868739"/>
            <a:ext cx="7726363" cy="2224557"/>
          </a:xfrm>
          <a:prstGeom prst="rect">
            <a:avLst/>
          </a:prstGeom>
          <a:blipFill rotWithShape="0">
            <a:blip r:embed="rId3"/>
            <a:stretch>
              <a:fillRect l="-1577" t="-1918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ea typeface="楷体_GB2312" panose="02010609030101010101" pitchFamily="49" charset="-122"/>
              </a:rPr>
              <a:t> 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置换乘法性质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981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F6F9960-2292-4D4D-B26C-A2C1D6C71047}" type="slidenum">
              <a:rPr lang="en-US" altLang="ko-KR" sz="1400" smtClean="0">
                <a:solidFill>
                  <a:srgbClr val="000000"/>
                </a:solidFill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ko-KR" sz="1400" smtClean="0">
              <a:solidFill>
                <a:srgbClr val="000000"/>
              </a:solidFill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7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7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8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内容占位符 2"/>
          <p:cNvSpPr>
            <a:spLocks noGrp="1"/>
          </p:cNvSpPr>
          <p:nvPr>
            <p:ph idx="1"/>
          </p:nvPr>
        </p:nvSpPr>
        <p:spPr>
          <a:xfrm>
            <a:off x="561975" y="765175"/>
            <a:ext cx="8301038" cy="5283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0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 </a:t>
            </a:r>
            <a:r>
              <a:rPr lang="en-US" altLang="zh-CN" sz="2800" b="1" smtClean="0">
                <a:sym typeface="Symbol" panose="05050102010706020507" pitchFamily="18" charset="2"/>
              </a:rPr>
              <a:t>σ=</a:t>
            </a:r>
            <a:r>
              <a:rPr lang="zh-CN" altLang="en-US" sz="2800" smtClean="0"/>
              <a:t>       </a:t>
            </a:r>
            <a:r>
              <a:rPr lang="en-US" altLang="zh-CN" sz="2800" b="1" smtClean="0">
                <a:sym typeface="Symbol" panose="05050102010706020507" pitchFamily="18" charset="2"/>
              </a:rPr>
              <a:t>                          </a:t>
            </a:r>
            <a:r>
              <a:rPr lang="en-US" altLang="zh-CN" sz="2800" b="1" smtClean="0"/>
              <a:t>τ=                          </a:t>
            </a:r>
          </a:p>
          <a:p>
            <a:endParaRPr lang="en-US" altLang="zh-CN" sz="2800" b="1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ea typeface="宋体" panose="02010600030101010101" pitchFamily="2" charset="-122"/>
              </a:rPr>
              <a:t>求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σ</a:t>
            </a:r>
            <a:r>
              <a:rPr lang="en-US" altLang="zh-CN" sz="30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στ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τσ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 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σ</a:t>
            </a:r>
            <a:r>
              <a:rPr lang="en-US" altLang="zh-CN" sz="30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 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τ </a:t>
            </a:r>
            <a:r>
              <a:rPr lang="en-US" altLang="zh-CN" sz="30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    并解方程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σx=τ,  y τ= σ.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000" b="1" smtClean="0">
                <a:ea typeface="宋体" panose="02010600030101010101" pitchFamily="2" charset="-122"/>
              </a:rPr>
              <a:t>解</a:t>
            </a:r>
            <a:r>
              <a:rPr lang="zh-CN" altLang="en-US" sz="3000" smtClean="0">
                <a:ea typeface="宋体" panose="02010600030101010101" pitchFamily="2" charset="-122"/>
              </a:rPr>
              <a:t>：</a:t>
            </a:r>
            <a:endParaRPr lang="en-US" altLang="zh-CN" sz="300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smtClean="0">
                <a:sym typeface="Symbol" panose="05050102010706020507" pitchFamily="18" charset="2"/>
              </a:rPr>
              <a:t> σ</a:t>
            </a:r>
            <a:r>
              <a:rPr lang="en-US" altLang="zh-CN" sz="2800" b="1" baseline="30000" smtClean="0">
                <a:sym typeface="Symbol" panose="05050102010706020507" pitchFamily="18" charset="2"/>
              </a:rPr>
              <a:t>2</a:t>
            </a:r>
            <a:r>
              <a:rPr lang="en-US" altLang="zh-CN" sz="2800" b="1" smtClean="0">
                <a:sym typeface="Symbol" panose="05050102010706020507" pitchFamily="18" charset="2"/>
              </a:rPr>
              <a:t>=                                                      =                     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b="1" smtClean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800" b="1" smtClean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smtClean="0">
                <a:sym typeface="Symbol" panose="05050102010706020507" pitchFamily="18" charset="2"/>
              </a:rPr>
              <a:t>στ=                                          τσ=</a:t>
            </a:r>
            <a:endParaRPr lang="zh-CN" altLang="en-US" sz="2800" smtClean="0"/>
          </a:p>
        </p:txBody>
      </p:sp>
      <p:graphicFrame>
        <p:nvGraphicFramePr>
          <p:cNvPr id="121859" name="Object 6"/>
          <p:cNvGraphicFramePr>
            <a:graphicFrameLocks noChangeAspect="1"/>
          </p:cNvGraphicFramePr>
          <p:nvPr/>
        </p:nvGraphicFramePr>
        <p:xfrm>
          <a:off x="2051050" y="692150"/>
          <a:ext cx="23733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9" name="公式" r:id="rId3" imgW="2071688" imgH="885825" progId="Equation.3">
                  <p:embed/>
                </p:oleObj>
              </mc:Choice>
              <mc:Fallback>
                <p:oleObj name="公式" r:id="rId3" imgW="2071688" imgH="88582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692150"/>
                        <a:ext cx="237331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0" name="Object 8"/>
          <p:cNvGraphicFramePr>
            <a:graphicFrameLocks noChangeAspect="1"/>
          </p:cNvGraphicFramePr>
          <p:nvPr/>
        </p:nvGraphicFramePr>
        <p:xfrm>
          <a:off x="5402263" y="687388"/>
          <a:ext cx="237172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0" name="公式" r:id="rId5" imgW="2104571" imgH="885371" progId="Equation.3">
                  <p:embed/>
                </p:oleObj>
              </mc:Choice>
              <mc:Fallback>
                <p:oleObj name="公式" r:id="rId5" imgW="2104571" imgH="88537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263" y="687388"/>
                        <a:ext cx="237172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476375" y="3141663"/>
          <a:ext cx="208438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1" name="公式" r:id="rId7" imgW="2071688" imgH="885825" progId="Equation.3">
                  <p:embed/>
                </p:oleObj>
              </mc:Choice>
              <mc:Fallback>
                <p:oleObj name="公式" r:id="rId7" imgW="2071688" imgH="8858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141663"/>
                        <a:ext cx="2084388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10"/>
          <p:cNvGraphicFramePr>
            <a:graphicFrameLocks noChangeAspect="1"/>
          </p:cNvGraphicFramePr>
          <p:nvPr/>
        </p:nvGraphicFramePr>
        <p:xfrm>
          <a:off x="3708400" y="3141663"/>
          <a:ext cx="208438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2" name="公式" r:id="rId8" imgW="2071688" imgH="885825" progId="Equation.3">
                  <p:embed/>
                </p:oleObj>
              </mc:Choice>
              <mc:Fallback>
                <p:oleObj name="公式" r:id="rId8" imgW="2071688" imgH="8858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141663"/>
                        <a:ext cx="2084388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1"/>
          <p:cNvGraphicFramePr>
            <a:graphicFrameLocks noChangeAspect="1"/>
          </p:cNvGraphicFramePr>
          <p:nvPr/>
        </p:nvGraphicFramePr>
        <p:xfrm>
          <a:off x="6588125" y="3213100"/>
          <a:ext cx="208438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3" name="公式" r:id="rId9" imgW="2071688" imgH="885825" progId="Equation.3">
                  <p:embed/>
                </p:oleObj>
              </mc:Choice>
              <mc:Fallback>
                <p:oleObj name="公式" r:id="rId9" imgW="2071688" imgH="88582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3213100"/>
                        <a:ext cx="2084388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12"/>
          <p:cNvGraphicFramePr>
            <a:graphicFrameLocks noChangeAspect="1"/>
          </p:cNvGraphicFramePr>
          <p:nvPr/>
        </p:nvGraphicFramePr>
        <p:xfrm>
          <a:off x="1520825" y="4724400"/>
          <a:ext cx="254317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4" name="公式" r:id="rId11" imgW="2071688" imgH="885825" progId="Equation.3">
                  <p:embed/>
                </p:oleObj>
              </mc:Choice>
              <mc:Fallback>
                <p:oleObj name="公式" r:id="rId11" imgW="2071688" imgH="88582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4724400"/>
                        <a:ext cx="2543175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13"/>
          <p:cNvGraphicFramePr>
            <a:graphicFrameLocks noChangeAspect="1"/>
          </p:cNvGraphicFramePr>
          <p:nvPr/>
        </p:nvGraphicFramePr>
        <p:xfrm>
          <a:off x="5699125" y="4652963"/>
          <a:ext cx="25415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5" name="公式" r:id="rId13" imgW="2071688" imgH="885825" progId="Equation.3">
                  <p:embed/>
                </p:oleObj>
              </mc:Choice>
              <mc:Fallback>
                <p:oleObj name="公式" r:id="rId13" imgW="2071688" imgH="88582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25" y="4652963"/>
                        <a:ext cx="254158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C3CAE4-435E-4998-8035-CAF664B41AC6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内容占位符 2"/>
          <p:cNvSpPr>
            <a:spLocks noGrp="1"/>
          </p:cNvSpPr>
          <p:nvPr>
            <p:ph idx="1"/>
          </p:nvPr>
        </p:nvSpPr>
        <p:spPr>
          <a:xfrm>
            <a:off x="561975" y="765175"/>
            <a:ext cx="8301038" cy="5283200"/>
          </a:xfrm>
        </p:spPr>
        <p:txBody>
          <a:bodyPr/>
          <a:lstStyle/>
          <a:p>
            <a:r>
              <a:rPr lang="zh-CN" altLang="en-US" sz="2800" smtClean="0"/>
              <a:t>例</a:t>
            </a:r>
            <a:r>
              <a:rPr lang="en-US" altLang="zh-CN" sz="2800" b="1" smtClean="0">
                <a:sym typeface="Symbol" panose="05050102010706020507" pitchFamily="18" charset="2"/>
              </a:rPr>
              <a:t>σ=</a:t>
            </a:r>
            <a:r>
              <a:rPr lang="zh-CN" altLang="en-US" sz="2800" smtClean="0"/>
              <a:t>       </a:t>
            </a:r>
            <a:r>
              <a:rPr lang="en-US" altLang="zh-CN" sz="2800" b="1" smtClean="0">
                <a:sym typeface="Symbol" panose="05050102010706020507" pitchFamily="18" charset="2"/>
              </a:rPr>
              <a:t>                          </a:t>
            </a:r>
            <a:r>
              <a:rPr lang="en-US" altLang="zh-CN" sz="2800" b="1" smtClean="0"/>
              <a:t>τ=                          </a:t>
            </a:r>
          </a:p>
          <a:p>
            <a:endParaRPr lang="en-US" altLang="zh-CN" sz="2800" b="1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ea typeface="宋体" panose="02010600030101010101" pitchFamily="2" charset="-122"/>
              </a:rPr>
              <a:t>求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σ</a:t>
            </a:r>
            <a:r>
              <a:rPr lang="en-US" altLang="zh-CN" sz="30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στ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τσ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 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σ</a:t>
            </a:r>
            <a:r>
              <a:rPr lang="en-US" altLang="zh-CN" sz="30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 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τ </a:t>
            </a:r>
            <a:r>
              <a:rPr lang="en-US" altLang="zh-CN" sz="3000" b="1" baseline="30000" smtClean="0"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    并解方程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σx=τ,  y τ= σ.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000" b="1" smtClean="0">
                <a:ea typeface="宋体" panose="02010600030101010101" pitchFamily="2" charset="-122"/>
              </a:rPr>
              <a:t>解</a:t>
            </a:r>
            <a:r>
              <a:rPr lang="zh-CN" altLang="en-US" sz="3000" smtClean="0">
                <a:ea typeface="宋体" panose="02010600030101010101" pitchFamily="2" charset="-122"/>
              </a:rPr>
              <a:t>：</a:t>
            </a:r>
            <a:endParaRPr lang="en-US" altLang="zh-CN" sz="300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smtClean="0">
                <a:sym typeface="Symbol" panose="05050102010706020507" pitchFamily="18" charset="2"/>
              </a:rPr>
              <a:t> σ</a:t>
            </a:r>
            <a:r>
              <a:rPr lang="en-US" altLang="zh-CN" sz="2800" b="1" baseline="30000" smtClean="0">
                <a:sym typeface="Symbol" panose="05050102010706020507" pitchFamily="18" charset="2"/>
              </a:rPr>
              <a:t>-1</a:t>
            </a:r>
            <a:r>
              <a:rPr lang="en-US" altLang="zh-CN" sz="2800" b="1" smtClean="0">
                <a:sym typeface="Symbol" panose="05050102010706020507" pitchFamily="18" charset="2"/>
              </a:rPr>
              <a:t>=                                   τ</a:t>
            </a:r>
            <a:r>
              <a:rPr lang="en-US" altLang="zh-CN" sz="2800" b="1" baseline="30000" smtClean="0">
                <a:sym typeface="Symbol" panose="05050102010706020507" pitchFamily="18" charset="2"/>
              </a:rPr>
              <a:t>-1</a:t>
            </a:r>
            <a:r>
              <a:rPr lang="en-US" altLang="zh-CN" sz="2800" b="1" smtClean="0">
                <a:sym typeface="Symbol" panose="05050102010706020507" pitchFamily="18" charset="2"/>
              </a:rPr>
              <a:t>=                          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b="1" smtClean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800" b="1" smtClean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smtClean="0">
                <a:sym typeface="Symbol" panose="05050102010706020507" pitchFamily="18" charset="2"/>
              </a:rPr>
              <a:t>x=σ</a:t>
            </a:r>
            <a:r>
              <a:rPr lang="en-US" altLang="zh-CN" sz="2800" b="1" baseline="30000" smtClean="0">
                <a:sym typeface="Symbol" panose="05050102010706020507" pitchFamily="18" charset="2"/>
              </a:rPr>
              <a:t>-1 </a:t>
            </a:r>
            <a:r>
              <a:rPr lang="en-US" altLang="zh-CN" sz="2800" b="1" smtClean="0">
                <a:sym typeface="Symbol" panose="05050102010706020507" pitchFamily="18" charset="2"/>
              </a:rPr>
              <a:t>τ=                               y =στ</a:t>
            </a:r>
            <a:r>
              <a:rPr lang="en-US" altLang="zh-CN" sz="2800" b="1" baseline="30000" smtClean="0">
                <a:sym typeface="Symbol" panose="05050102010706020507" pitchFamily="18" charset="2"/>
              </a:rPr>
              <a:t>-1</a:t>
            </a:r>
            <a:r>
              <a:rPr lang="en-US" altLang="zh-CN" sz="2800" b="1" smtClean="0">
                <a:sym typeface="Symbol" panose="05050102010706020507" pitchFamily="18" charset="2"/>
              </a:rPr>
              <a:t>=</a:t>
            </a:r>
            <a:endParaRPr lang="zh-CN" altLang="en-US" sz="2800" smtClean="0"/>
          </a:p>
        </p:txBody>
      </p:sp>
      <p:graphicFrame>
        <p:nvGraphicFramePr>
          <p:cNvPr id="122883" name="Object 6"/>
          <p:cNvGraphicFramePr>
            <a:graphicFrameLocks noChangeAspect="1"/>
          </p:cNvGraphicFramePr>
          <p:nvPr/>
        </p:nvGraphicFramePr>
        <p:xfrm>
          <a:off x="2051050" y="692150"/>
          <a:ext cx="237331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6" name="公式" r:id="rId3" imgW="2071688" imgH="885825" progId="Equation.3">
                  <p:embed/>
                </p:oleObj>
              </mc:Choice>
              <mc:Fallback>
                <p:oleObj name="公式" r:id="rId3" imgW="2071688" imgH="88582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692150"/>
                        <a:ext cx="2373313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4" name="Object 8"/>
          <p:cNvGraphicFramePr>
            <a:graphicFrameLocks noChangeAspect="1"/>
          </p:cNvGraphicFramePr>
          <p:nvPr/>
        </p:nvGraphicFramePr>
        <p:xfrm>
          <a:off x="5148263" y="692150"/>
          <a:ext cx="2541587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7" name="公式" r:id="rId5" imgW="2104571" imgH="885371" progId="Equation.3">
                  <p:embed/>
                </p:oleObj>
              </mc:Choice>
              <mc:Fallback>
                <p:oleObj name="公式" r:id="rId5" imgW="2104571" imgH="88537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692150"/>
                        <a:ext cx="2541587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9"/>
          <p:cNvGraphicFramePr>
            <a:graphicFrameLocks noChangeAspect="1"/>
          </p:cNvGraphicFramePr>
          <p:nvPr/>
        </p:nvGraphicFramePr>
        <p:xfrm>
          <a:off x="1547813" y="2997200"/>
          <a:ext cx="2811462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8" name="公式" r:id="rId7" imgW="2071688" imgH="885825" progId="Equation.3">
                  <p:embed/>
                </p:oleObj>
              </mc:Choice>
              <mc:Fallback>
                <p:oleObj name="公式" r:id="rId7" imgW="2071688" imgH="88582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997200"/>
                        <a:ext cx="2811462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0"/>
          <p:cNvGraphicFramePr>
            <a:graphicFrameLocks noChangeAspect="1"/>
          </p:cNvGraphicFramePr>
          <p:nvPr/>
        </p:nvGraphicFramePr>
        <p:xfrm>
          <a:off x="5364163" y="2997200"/>
          <a:ext cx="270986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9" name="公式" r:id="rId9" imgW="2071688" imgH="885825" progId="Equation.3">
                  <p:embed/>
                </p:oleObj>
              </mc:Choice>
              <mc:Fallback>
                <p:oleObj name="公式" r:id="rId9" imgW="2071688" imgH="8858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997200"/>
                        <a:ext cx="2709862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1"/>
          <p:cNvGraphicFramePr>
            <a:graphicFrameLocks noChangeAspect="1"/>
          </p:cNvGraphicFramePr>
          <p:nvPr/>
        </p:nvGraphicFramePr>
        <p:xfrm>
          <a:off x="1979613" y="4652963"/>
          <a:ext cx="247015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0" name="公式" r:id="rId11" imgW="2071688" imgH="885825" progId="Equation.3">
                  <p:embed/>
                </p:oleObj>
              </mc:Choice>
              <mc:Fallback>
                <p:oleObj name="公式" r:id="rId11" imgW="2071688" imgH="88582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652963"/>
                        <a:ext cx="2470150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2"/>
          <p:cNvGraphicFramePr>
            <a:graphicFrameLocks noChangeAspect="1"/>
          </p:cNvGraphicFramePr>
          <p:nvPr/>
        </p:nvGraphicFramePr>
        <p:xfrm>
          <a:off x="6011863" y="4581525"/>
          <a:ext cx="23749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1" name="公式" r:id="rId13" imgW="2071688" imgH="885825" progId="Equation.3">
                  <p:embed/>
                </p:oleObj>
              </mc:Choice>
              <mc:Fallback>
                <p:oleObj name="公式" r:id="rId13" imgW="2071688" imgH="88582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581525"/>
                        <a:ext cx="23749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A0D86A-E7DA-4C50-9103-F756C550C143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ChangeArrowheads="1"/>
          </p:cNvSpPr>
          <p:nvPr/>
        </p:nvSpPr>
        <p:spPr bwMode="auto">
          <a:xfrm>
            <a:off x="684213" y="3284538"/>
            <a:ext cx="7993062" cy="2952750"/>
          </a:xfrm>
          <a:prstGeom prst="rect">
            <a:avLst/>
          </a:prstGeom>
          <a:solidFill>
            <a:srgbClr val="F8FDCB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 eaLnBrk="1" hangingPunct="1">
              <a:lnSpc>
                <a:spcPct val="135000"/>
              </a:lnSpc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注意！！！</a:t>
            </a:r>
          </a:p>
          <a:p>
            <a:pPr eaLnBrk="1" hangingPunct="1">
              <a:lnSpc>
                <a:spcPct val="135000"/>
              </a:lnSpc>
              <a:buFont typeface="Wingdings" panose="05000000000000000000" pitchFamily="2" charset="2"/>
              <a:buNone/>
            </a:pPr>
            <a:r>
              <a:rPr lang="zh-CN" altLang="en-US" sz="3000" b="1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由于一般情况下置换相乘不满足交换律，</a:t>
            </a:r>
          </a:p>
          <a:p>
            <a:pPr eaLnBrk="1" hangingPunct="1">
              <a:lnSpc>
                <a:spcPct val="135000"/>
              </a:lnSpc>
              <a:buFont typeface="Wingdings" panose="05000000000000000000" pitchFamily="2" charset="2"/>
              <a:buNone/>
            </a:pPr>
            <a:r>
              <a:rPr lang="zh-CN" altLang="en-US" sz="3000" b="1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</a:t>
            </a:r>
            <a:r>
              <a:rPr lang="en-US" altLang="zh-CN" sz="3000" b="1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τσ στ</a:t>
            </a:r>
            <a:endParaRPr lang="zh-CN" altLang="en-US" sz="3000" b="1"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35000"/>
              </a:lnSpc>
              <a:buFont typeface="Wingdings" panose="05000000000000000000" pitchFamily="2" charset="2"/>
              <a:buNone/>
            </a:pPr>
            <a:r>
              <a:rPr lang="zh-CN" altLang="en-US" sz="3000" b="1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当</a:t>
            </a:r>
            <a:r>
              <a:rPr lang="en-US" altLang="zh-CN" sz="3000" b="1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3000" b="1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≥</a:t>
            </a:r>
            <a:r>
              <a:rPr lang="en-US" altLang="zh-CN" sz="3000" b="1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3000" b="1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lang="en-US" altLang="zh-CN" sz="3000" b="1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3000" b="1" baseline="-3000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3000" b="1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不是交换群。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496300" cy="2303463"/>
          </a:xfrm>
        </p:spPr>
        <p:txBody>
          <a:bodyPr/>
          <a:lstStyle/>
          <a:p>
            <a:pPr marL="0" indent="0" eaLnBrk="1" hangingPunct="1">
              <a:lnSpc>
                <a:spcPct val="13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定理</a:t>
            </a: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6.2.6   </a:t>
            </a:r>
            <a:r>
              <a:rPr lang="en-US" altLang="zh-CN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元置换的全体作成的集合</a:t>
            </a:r>
            <a:r>
              <a:rPr lang="en-US" altLang="zh-CN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3200" b="1" baseline="-30000" dirty="0" smtClean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对置换的乘法作成一个群，称为</a:t>
            </a:r>
            <a:r>
              <a:rPr lang="en-US" altLang="zh-CN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lang="zh-CN" altLang="en-US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次对称群。</a:t>
            </a:r>
            <a:r>
              <a:rPr lang="en-US" altLang="zh-CN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(n </a:t>
            </a:r>
            <a:r>
              <a:rPr lang="zh-CN" altLang="en-US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次对称群的任一子群称为</a:t>
            </a:r>
            <a:r>
              <a:rPr lang="en-US" altLang="zh-CN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32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次置换群）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---n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次对称群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390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155393-7B9C-47CB-8CCC-5024CF420D87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788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b="1" smtClean="0"/>
              <a:t>n=1</a:t>
            </a:r>
            <a:r>
              <a:rPr lang="zh-CN" altLang="en-US" sz="3200" b="1" smtClean="0"/>
              <a:t>，</a:t>
            </a:r>
            <a:r>
              <a:rPr lang="en-US" altLang="zh-CN" sz="3200" b="1" smtClean="0"/>
              <a:t>M={a}</a:t>
            </a:r>
            <a:r>
              <a:rPr lang="zh-CN" altLang="en-US" sz="3200" b="1" smtClean="0"/>
              <a:t>， </a:t>
            </a:r>
            <a:r>
              <a:rPr lang="en-US" altLang="zh-CN" sz="3200" b="1" smtClean="0"/>
              <a:t>S</a:t>
            </a:r>
            <a:r>
              <a:rPr lang="en-US" altLang="zh-CN" sz="3200" b="1" baseline="-30000" smtClean="0"/>
              <a:t>1=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3200" b="1" baseline="-3000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 b="1" smtClean="0">
                <a:ea typeface="宋体" panose="02010600030101010101" pitchFamily="2" charset="-122"/>
                <a:cs typeface="Times New Roman" panose="02020603050405020304" pitchFamily="18" charset="0"/>
              </a:rPr>
              <a:t>在置换的乘法下作成</a:t>
            </a:r>
            <a:r>
              <a:rPr lang="en-US" altLang="zh-CN" sz="3200" b="1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smtClean="0">
                <a:ea typeface="宋体" panose="02010600030101010101" pitchFamily="2" charset="-122"/>
                <a:cs typeface="Times New Roman" panose="02020603050405020304" pitchFamily="18" charset="0"/>
              </a:rPr>
              <a:t>次对称群，为</a:t>
            </a:r>
            <a:r>
              <a:rPr lang="en-US" altLang="zh-CN" sz="3200" b="1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Abel</a:t>
            </a:r>
            <a:r>
              <a:rPr lang="zh-CN" altLang="en-US" sz="3200" b="1" smtClean="0">
                <a:ea typeface="宋体" panose="02010600030101010101" pitchFamily="2" charset="-122"/>
                <a:cs typeface="Times New Roman" panose="02020603050405020304" pitchFamily="18" charset="0"/>
              </a:rPr>
              <a:t>群</a:t>
            </a:r>
            <a:endParaRPr lang="en-US" altLang="zh-CN" sz="3200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3200" b="1" smtClean="0"/>
          </a:p>
          <a:p>
            <a:r>
              <a:rPr lang="en-US" altLang="zh-CN" sz="3200" b="1" smtClean="0"/>
              <a:t>n=2, M={a</a:t>
            </a:r>
            <a:r>
              <a:rPr lang="zh-CN" altLang="en-US" sz="3200" b="1" smtClean="0"/>
              <a:t>，</a:t>
            </a:r>
            <a:r>
              <a:rPr lang="en-US" altLang="zh-CN" sz="3200" b="1" smtClean="0"/>
              <a:t>b}, S</a:t>
            </a:r>
            <a:r>
              <a:rPr lang="en-US" altLang="zh-CN" sz="3200" b="1" baseline="-30000" smtClean="0"/>
              <a:t>2</a:t>
            </a:r>
            <a:r>
              <a:rPr lang="en-US" altLang="zh-CN" sz="3200" b="1" smtClean="0"/>
              <a:t> =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3200" b="1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 b="1" smtClean="0">
                <a:ea typeface="宋体" panose="02010600030101010101" pitchFamily="2" charset="-122"/>
              </a:rPr>
              <a:t>在置换的乘法下作成</a:t>
            </a:r>
            <a:r>
              <a:rPr lang="en-US" altLang="zh-CN" sz="3200" b="1" smtClean="0">
                <a:ea typeface="宋体" panose="02010600030101010101" pitchFamily="2" charset="-122"/>
              </a:rPr>
              <a:t>2</a:t>
            </a:r>
            <a:r>
              <a:rPr lang="zh-CN" altLang="en-US" sz="3200" b="1" smtClean="0">
                <a:ea typeface="宋体" panose="02010600030101010101" pitchFamily="2" charset="-122"/>
              </a:rPr>
              <a:t>次对称群，为</a:t>
            </a:r>
            <a:r>
              <a:rPr lang="en-US" altLang="zh-CN" sz="3200" b="1" smtClean="0">
                <a:solidFill>
                  <a:srgbClr val="0000FF"/>
                </a:solidFill>
                <a:ea typeface="宋体" panose="02010600030101010101" pitchFamily="2" charset="-122"/>
              </a:rPr>
              <a:t>Abel</a:t>
            </a:r>
            <a:r>
              <a:rPr lang="zh-CN" altLang="en-US" sz="3200" b="1" smtClean="0">
                <a:ea typeface="宋体" panose="02010600030101010101" pitchFamily="2" charset="-122"/>
              </a:rPr>
              <a:t>群。</a:t>
            </a:r>
            <a:endParaRPr lang="en-US" altLang="zh-CN" sz="3200" b="1" smtClean="0">
              <a:ea typeface="宋体" panose="02010600030101010101" pitchFamily="2" charset="-122"/>
            </a:endParaRPr>
          </a:p>
          <a:p>
            <a:endParaRPr lang="zh-CN" altLang="en-US" smtClean="0"/>
          </a:p>
        </p:txBody>
      </p:sp>
      <p:graphicFrame>
        <p:nvGraphicFramePr>
          <p:cNvPr id="72708" name="Object 6"/>
          <p:cNvGraphicFramePr>
            <a:graphicFrameLocks noChangeAspect="1"/>
          </p:cNvGraphicFramePr>
          <p:nvPr/>
        </p:nvGraphicFramePr>
        <p:xfrm>
          <a:off x="4716463" y="3284538"/>
          <a:ext cx="300196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1" name="公式" r:id="rId4" imgW="1117115" imgH="482391" progId="Equation.3">
                  <p:embed/>
                </p:oleObj>
              </mc:Choice>
              <mc:Fallback>
                <p:oleObj name="公式" r:id="rId4" imgW="1117115" imgH="48239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284538"/>
                        <a:ext cx="3001962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6" name="Object 3"/>
          <p:cNvGraphicFramePr>
            <a:graphicFrameLocks noChangeAspect="1"/>
          </p:cNvGraphicFramePr>
          <p:nvPr/>
        </p:nvGraphicFramePr>
        <p:xfrm>
          <a:off x="4284663" y="1412875"/>
          <a:ext cx="935037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2" name="公式" r:id="rId6" imgW="418918" imgH="482391" progId="Equation.3">
                  <p:embed/>
                </p:oleObj>
              </mc:Choice>
              <mc:Fallback>
                <p:oleObj name="公式" r:id="rId6" imgW="418918" imgH="48239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412875"/>
                        <a:ext cx="935037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---n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次对称群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595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0D8BCA-2182-4419-89ED-0121764243CA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lang="en-US" altLang="zh-CN" sz="3000" b="1" dirty="0" smtClean="0"/>
          </a:p>
          <a:p>
            <a:pPr marL="0" indent="0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</a:rPr>
              <a:t>当</a:t>
            </a:r>
            <a:r>
              <a:rPr lang="en-US" altLang="zh-CN" sz="3000" b="1" dirty="0" smtClean="0">
                <a:ea typeface="宋体" panose="02010600030101010101" pitchFamily="2" charset="-122"/>
              </a:rPr>
              <a:t>n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itchFamily="18" charset="0"/>
              </a:rPr>
              <a:t>≥</a:t>
            </a:r>
            <a:r>
              <a:rPr lang="en-US" altLang="zh-CN" sz="3000" b="1" dirty="0" smtClean="0">
                <a:ea typeface="宋体" panose="02010600030101010101" pitchFamily="2" charset="-122"/>
              </a:rPr>
              <a:t> 3</a:t>
            </a:r>
            <a:r>
              <a:rPr lang="zh-CN" altLang="en-US" sz="3000" b="1" dirty="0" smtClean="0">
                <a:ea typeface="宋体" panose="02010600030101010101" pitchFamily="2" charset="-122"/>
              </a:rPr>
              <a:t>时</a:t>
            </a:r>
            <a:r>
              <a:rPr lang="zh-CN" altLang="en-US" sz="3000" b="1" dirty="0" smtClean="0"/>
              <a:t>，</a:t>
            </a:r>
            <a:endParaRPr lang="en-US" altLang="zh-CN" sz="3000" b="1" dirty="0" smtClean="0"/>
          </a:p>
          <a:p>
            <a:pPr marL="0" indent="0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lang="en-US" altLang="zh-CN" sz="3000" b="1" dirty="0" smtClean="0"/>
          </a:p>
          <a:p>
            <a:pPr marL="0" indent="0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lang="zh-CN" altLang="en-US" sz="3000" b="1" dirty="0" smtClean="0"/>
          </a:p>
          <a:p>
            <a:pPr marL="0" indent="0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lang="en-US" altLang="zh-CN" sz="3000" b="1" dirty="0" smtClean="0"/>
          </a:p>
          <a:p>
            <a:pPr marL="0" indent="0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3000" b="1" baseline="-300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不是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Abel</a:t>
            </a:r>
            <a:r>
              <a:rPr lang="zh-CN" altLang="en-US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群。</a:t>
            </a: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128003" name="Object 2"/>
          <p:cNvGraphicFramePr>
            <a:graphicFrameLocks noChangeAspect="1"/>
          </p:cNvGraphicFramePr>
          <p:nvPr/>
        </p:nvGraphicFramePr>
        <p:xfrm>
          <a:off x="2339975" y="2060575"/>
          <a:ext cx="616108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9" name="公式" r:id="rId3" imgW="2794000" imgH="457200" progId="Equation.3">
                  <p:embed/>
                </p:oleObj>
              </mc:Choice>
              <mc:Fallback>
                <p:oleObj name="公式" r:id="rId3" imgW="27940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060575"/>
                        <a:ext cx="6161088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3"/>
          <p:cNvGraphicFramePr>
            <a:graphicFrameLocks noChangeAspect="1"/>
          </p:cNvGraphicFramePr>
          <p:nvPr/>
        </p:nvGraphicFramePr>
        <p:xfrm>
          <a:off x="2268538" y="3500438"/>
          <a:ext cx="61595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0" name="公式" r:id="rId5" imgW="2794000" imgH="457200" progId="Equation.3">
                  <p:embed/>
                </p:oleObj>
              </mc:Choice>
              <mc:Fallback>
                <p:oleObj name="公式" r:id="rId5" imgW="27940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500438"/>
                        <a:ext cx="61595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---n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次对称群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800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2A9FC9-9E34-4A0F-8D9F-6C41B092F50D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练习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-Abel</a:t>
            </a: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群例</a:t>
            </a:r>
            <a:endParaRPr lang="zh-CN" altLang="en-US" smtClean="0"/>
          </a:p>
        </p:txBody>
      </p:sp>
      <p:sp>
        <p:nvSpPr>
          <p:cNvPr id="1290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3200" b="1" smtClean="0">
                <a:solidFill>
                  <a:srgbClr val="0000FF"/>
                </a:solidFill>
                <a:ea typeface="宋体" panose="02010600030101010101" pitchFamily="2" charset="-122"/>
              </a:rPr>
              <a:t>例：</a:t>
            </a:r>
            <a:r>
              <a:rPr lang="zh-CN" altLang="en-US" sz="3200" b="1" smtClean="0">
                <a:ea typeface="宋体" panose="02010600030101010101" pitchFamily="2" charset="-122"/>
              </a:rPr>
              <a:t>判断</a:t>
            </a:r>
            <a:r>
              <a:rPr lang="en-US" altLang="zh-CN" sz="3200" b="1" smtClean="0">
                <a:ea typeface="宋体" panose="02010600030101010101" pitchFamily="2" charset="-122"/>
              </a:rPr>
              <a:t>G={1</a:t>
            </a:r>
            <a:r>
              <a:rPr lang="zh-CN" altLang="en-US" sz="3200" b="1" smtClean="0">
                <a:ea typeface="宋体" panose="02010600030101010101" pitchFamily="2" charset="-122"/>
              </a:rPr>
              <a:t>，</a:t>
            </a:r>
            <a:r>
              <a:rPr lang="en-US" altLang="zh-CN" sz="3200" b="1" smtClean="0">
                <a:ea typeface="宋体" panose="02010600030101010101" pitchFamily="2" charset="-122"/>
              </a:rPr>
              <a:t>3</a:t>
            </a:r>
            <a:r>
              <a:rPr lang="zh-CN" altLang="en-US" sz="3200" b="1" smtClean="0">
                <a:ea typeface="宋体" panose="02010600030101010101" pitchFamily="2" charset="-122"/>
              </a:rPr>
              <a:t>，</a:t>
            </a:r>
            <a:r>
              <a:rPr lang="en-US" altLang="zh-CN" sz="3200" b="1" smtClean="0">
                <a:ea typeface="宋体" panose="02010600030101010101" pitchFamily="2" charset="-122"/>
              </a:rPr>
              <a:t>4</a:t>
            </a:r>
            <a:r>
              <a:rPr lang="zh-CN" altLang="en-US" sz="3200" b="1" smtClean="0">
                <a:ea typeface="宋体" panose="02010600030101010101" pitchFamily="2" charset="-122"/>
              </a:rPr>
              <a:t>，</a:t>
            </a:r>
            <a:r>
              <a:rPr lang="en-US" altLang="zh-CN" sz="3200" b="1" smtClean="0">
                <a:ea typeface="宋体" panose="02010600030101010101" pitchFamily="2" charset="-122"/>
              </a:rPr>
              <a:t>5</a:t>
            </a:r>
            <a:r>
              <a:rPr lang="zh-CN" altLang="en-US" sz="3200" b="1" smtClean="0">
                <a:ea typeface="宋体" panose="02010600030101010101" pitchFamily="2" charset="-122"/>
              </a:rPr>
              <a:t>，</a:t>
            </a:r>
            <a:r>
              <a:rPr lang="en-US" altLang="zh-CN" sz="3200" b="1" smtClean="0">
                <a:ea typeface="宋体" panose="02010600030101010101" pitchFamily="2" charset="-122"/>
              </a:rPr>
              <a:t>9}</a:t>
            </a:r>
            <a:r>
              <a:rPr lang="zh-CN" altLang="en-US" sz="3200" b="1" smtClean="0">
                <a:ea typeface="宋体" panose="02010600030101010101" pitchFamily="2" charset="-122"/>
              </a:rPr>
              <a:t>在模</a:t>
            </a:r>
            <a:r>
              <a:rPr lang="en-US" altLang="zh-CN" sz="3200" b="1" smtClean="0">
                <a:ea typeface="宋体" panose="02010600030101010101" pitchFamily="2" charset="-122"/>
              </a:rPr>
              <a:t>11</a:t>
            </a:r>
            <a:r>
              <a:rPr lang="zh-CN" altLang="en-US" sz="3200" b="1" smtClean="0">
                <a:ea typeface="宋体" panose="02010600030101010101" pitchFamily="2" charset="-122"/>
              </a:rPr>
              <a:t>的乘法下是否群</a:t>
            </a:r>
            <a:r>
              <a:rPr lang="en-US" altLang="zh-CN" sz="3200" b="1" smtClean="0">
                <a:ea typeface="宋体" panose="02010600030101010101" pitchFamily="2" charset="-122"/>
              </a:rPr>
              <a:t>?</a:t>
            </a:r>
            <a:r>
              <a:rPr lang="zh-CN" altLang="en-US" sz="3200" b="1" smtClean="0">
                <a:ea typeface="宋体" panose="02010600030101010101" pitchFamily="2" charset="-122"/>
              </a:rPr>
              <a:t>是否为</a:t>
            </a:r>
            <a:r>
              <a:rPr lang="en-US" altLang="zh-CN" sz="3200" b="1" smtClean="0">
                <a:ea typeface="宋体" panose="02010600030101010101" pitchFamily="2" charset="-122"/>
              </a:rPr>
              <a:t>Abel</a:t>
            </a:r>
            <a:r>
              <a:rPr lang="zh-CN" altLang="en-US" sz="3200" b="1" smtClean="0">
                <a:ea typeface="宋体" panose="02010600030101010101" pitchFamily="2" charset="-122"/>
              </a:rPr>
              <a:t>群？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395288" y="1341438"/>
            <a:ext cx="8520112" cy="5183187"/>
          </a:xfrm>
          <a:blipFill rotWithShape="0">
            <a:blip r:embed="rId2"/>
            <a:stretch>
              <a:fillRect l="-1931" t="-941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置换的轮换表法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005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A4FAAF-014E-4325-92D0-96116C9B789D}" type="slidenum">
              <a:rPr lang="en-US" altLang="ko-KR" sz="1400" smtClean="0">
                <a:solidFill>
                  <a:srgbClr val="000000"/>
                </a:solidFill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US" altLang="ko-KR" sz="1400" smtClean="0">
              <a:solidFill>
                <a:srgbClr val="000000"/>
              </a:solidFill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61975" y="1268413"/>
            <a:ext cx="8402638" cy="497998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00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例：</a:t>
            </a:r>
            <a:r>
              <a:rPr lang="zh-CN" altLang="en-US" sz="3000" b="1" dirty="0" smtClean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</a:t>
            </a:r>
            <a:r>
              <a:rPr lang="en-US" altLang="zh-CN" sz="3000" b="1" dirty="0" smtClean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</a:t>
            </a:r>
            <a:r>
              <a:rPr lang="zh-CN" altLang="en-US" sz="3000" b="1" dirty="0" smtClean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是非空集合</a:t>
            </a:r>
            <a:r>
              <a:rPr lang="en-US" altLang="zh-CN" sz="3000" b="1" dirty="0" smtClean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r>
              <a:rPr lang="zh-CN" altLang="en-US" sz="3000" b="1" dirty="0" smtClean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上所有二元关系组成的集合</a:t>
            </a:r>
            <a:r>
              <a:rPr lang="en-US" altLang="zh-CN" sz="3000" b="1" dirty="0" smtClean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lang="zh-CN" altLang="en-US" sz="3000" dirty="0" smtClean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“</a:t>
            </a:r>
            <a:r>
              <a:rPr lang="en-US" altLang="zh-CN" sz="3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3000" dirty="0" smtClean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”</a:t>
            </a:r>
            <a:r>
              <a:rPr lang="en-US" altLang="zh-CN" sz="3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是关系乘积运算</a:t>
            </a:r>
            <a:r>
              <a:rPr lang="en-US" altLang="zh-CN" sz="3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3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3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(S,</a:t>
            </a:r>
            <a:r>
              <a:rPr lang="en-US" altLang="zh-CN" sz="3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·)</a:t>
            </a:r>
            <a:r>
              <a:rPr lang="zh-CN" altLang="en-US" sz="3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是否为半群？</a:t>
            </a:r>
            <a:endParaRPr lang="en-US" altLang="zh-CN" sz="30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  <a:endParaRPr lang="en-US" altLang="zh-CN" sz="30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(1)S</a:t>
            </a:r>
            <a:r>
              <a:rPr lang="zh-CN" altLang="en-US" sz="3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非空</a:t>
            </a:r>
            <a:endParaRPr lang="en-US" altLang="zh-CN" sz="30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3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任取</a:t>
            </a:r>
            <a:r>
              <a:rPr lang="en-US" altLang="zh-CN" sz="3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R1,R2</a:t>
            </a:r>
            <a:r>
              <a:rPr lang="en-US" altLang="zh-CN" sz="3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S,</a:t>
            </a:r>
            <a:r>
              <a:rPr lang="zh-CN" altLang="en-US" sz="3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3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R1·R2</a:t>
            </a:r>
            <a:r>
              <a:rPr lang="en-US" altLang="zh-CN" sz="3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(3)</a:t>
            </a:r>
            <a:r>
              <a:rPr lang="zh-CN" altLang="en-US" sz="3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关系乘积运算满足结合律</a:t>
            </a:r>
            <a:endParaRPr lang="en-US" altLang="zh-CN" sz="30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因此，</a:t>
            </a:r>
            <a:r>
              <a:rPr lang="en-US" altLang="zh-CN" sz="3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(S, ·)</a:t>
            </a:r>
            <a:r>
              <a:rPr lang="zh-CN" altLang="en-US" sz="3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是半群。</a:t>
            </a:r>
            <a:endParaRPr lang="en-US" altLang="zh-CN" sz="30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14000"/>
              </a:lnSpc>
              <a:spcBef>
                <a:spcPts val="0"/>
              </a:spcBef>
              <a:defRPr/>
            </a:pPr>
            <a:endParaRPr lang="zh-CN" altLang="en-US" sz="3000" dirty="0" smtClean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750" y="571500"/>
            <a:ext cx="7772400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굴림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半群的例</a:t>
            </a:r>
            <a:endParaRPr lang="zh-CN" altLang="zh-CN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5A14817E-0AFF-4E61-8FCA-9F19E9B62EE1}" type="slidenum">
              <a:rPr lang="zh-CN" altLang="en-US" sz="1800" smtClean="0">
                <a:solidFill>
                  <a:srgbClr val="000000"/>
                </a:solidFill>
              </a:rPr>
              <a:pPr/>
              <a:t>7</a:t>
            </a:fld>
            <a:endParaRPr lang="zh-CN" alt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当然，也可以把</a:t>
            </a:r>
            <a:r>
              <a:rPr lang="en-US" altLang="zh-CN" sz="3200" b="1" i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3200" b="1" baseline="-30000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, …, </a:t>
            </a:r>
            <a:r>
              <a:rPr lang="en-US" altLang="zh-CN" sz="3200" b="1" i="1" dirty="0" err="1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3200" b="1" baseline="-30000" dirty="0" err="1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zh-CN" altLang="en-US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中的任意元素</a:t>
            </a:r>
            <a:r>
              <a:rPr lang="en-US" altLang="zh-CN" sz="3200" b="1" i="1" dirty="0" err="1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3200" b="1" baseline="-30000" dirty="0" err="1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zh-CN" altLang="en-US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排在头一位而改写成  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                 （</a:t>
            </a:r>
            <a:r>
              <a:rPr lang="en-US" altLang="zh-CN" sz="3200" b="1" i="1" dirty="0" err="1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3200" b="1" baseline="-30000" dirty="0" err="1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3200" b="1" i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3200" b="1" baseline="-30000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i+1 </a:t>
            </a:r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… </a:t>
            </a:r>
            <a:r>
              <a:rPr lang="en-US" altLang="zh-CN" sz="3200" b="1" i="1" dirty="0" err="1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3200" b="1" baseline="-30000" dirty="0" err="1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3200" b="1" baseline="-30000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3200" b="1" i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3200" b="1" baseline="-30000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… </a:t>
            </a:r>
            <a:r>
              <a:rPr lang="en-US" altLang="zh-CN" sz="3200" b="1" i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3200" b="1" baseline="-30000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3200" b="1" baseline="-25000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-</a:t>
            </a:r>
            <a:r>
              <a:rPr lang="en-US" altLang="zh-CN" sz="3200" b="1" baseline="-30000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zh-CN" altLang="en-US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）</a:t>
            </a:r>
            <a:endParaRPr lang="en-US" altLang="zh-CN" sz="3200" b="1" dirty="0" smtClean="0">
              <a:ea typeface="宋体" panose="02010600030101010101" pitchFamily="2" charset="-122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lnSpc>
                <a:spcPct val="125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例：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置换的轮换表法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1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672D94-BD62-4439-8FFB-75D92384929F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内容占位符 2"/>
          <p:cNvSpPr>
            <a:spLocks noGrp="1"/>
          </p:cNvSpPr>
          <p:nvPr>
            <p:ph idx="1"/>
          </p:nvPr>
        </p:nvSpPr>
        <p:spPr>
          <a:xfrm>
            <a:off x="566738" y="1279525"/>
            <a:ext cx="8301037" cy="49688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solidFill>
                  <a:srgbClr val="0000FF"/>
                </a:solidFill>
                <a:ea typeface="宋体" panose="02010600030101010101" pitchFamily="2" charset="-122"/>
              </a:rPr>
              <a:t>结论：</a:t>
            </a:r>
            <a:r>
              <a:rPr lang="zh-CN" altLang="en-US" sz="3000" b="1" smtClean="0">
                <a:solidFill>
                  <a:schemeClr val="tx2"/>
                </a:solidFill>
                <a:ea typeface="宋体" panose="02010600030101010101" pitchFamily="2" charset="-122"/>
              </a:rPr>
              <a:t>设</a:t>
            </a:r>
            <a:r>
              <a:rPr lang="en-US" altLang="zh-CN" sz="3000" b="1" smtClean="0">
                <a:solidFill>
                  <a:schemeClr val="tx2"/>
                </a:solidFill>
                <a:ea typeface="宋体" panose="02010600030101010101" pitchFamily="2" charset="-122"/>
              </a:rPr>
              <a:t>(a</a:t>
            </a:r>
            <a:r>
              <a:rPr lang="en-US" altLang="zh-CN" sz="3000" b="1" baseline="-30000" smtClean="0">
                <a:solidFill>
                  <a:schemeClr val="tx2"/>
                </a:solidFill>
                <a:ea typeface="宋体" panose="02010600030101010101" pitchFamily="2" charset="-122"/>
              </a:rPr>
              <a:t>1  </a:t>
            </a:r>
            <a:r>
              <a:rPr lang="en-US" altLang="zh-CN" sz="3000" b="1" smtClean="0">
                <a:solidFill>
                  <a:schemeClr val="tx2"/>
                </a:solidFill>
                <a:ea typeface="宋体" panose="02010600030101010101" pitchFamily="2" charset="-122"/>
              </a:rPr>
              <a:t>a</a:t>
            </a:r>
            <a:r>
              <a:rPr lang="en-US" altLang="zh-CN" sz="3000" b="1" baseline="-30000" smtClean="0">
                <a:solidFill>
                  <a:schemeClr val="tx2"/>
                </a:solidFill>
                <a:ea typeface="宋体" panose="02010600030101010101" pitchFamily="2" charset="-122"/>
              </a:rPr>
              <a:t>2 </a:t>
            </a:r>
            <a:r>
              <a:rPr lang="en-US" altLang="zh-CN" sz="3000" b="1" smtClean="0">
                <a:solidFill>
                  <a:schemeClr val="tx2"/>
                </a:solidFill>
                <a:ea typeface="宋体" panose="02010600030101010101" pitchFamily="2" charset="-122"/>
              </a:rPr>
              <a:t>… a</a:t>
            </a:r>
            <a:r>
              <a:rPr lang="en-US" altLang="zh-CN" sz="3000" b="1" baseline="-30000" smtClean="0">
                <a:solidFill>
                  <a:schemeClr val="tx2"/>
                </a:solidFill>
                <a:ea typeface="宋体" panose="02010600030101010101" pitchFamily="2" charset="-122"/>
              </a:rPr>
              <a:t>r</a:t>
            </a:r>
            <a:r>
              <a:rPr lang="en-US" altLang="zh-CN" sz="3000" b="1" smtClean="0">
                <a:solidFill>
                  <a:schemeClr val="tx2"/>
                </a:solidFill>
                <a:ea typeface="宋体" panose="02010600030101010101" pitchFamily="2" charset="-122"/>
              </a:rPr>
              <a:t> )</a:t>
            </a:r>
            <a:r>
              <a:rPr lang="zh-CN" altLang="en-US" sz="3000" b="1" smtClean="0">
                <a:solidFill>
                  <a:schemeClr val="tx2"/>
                </a:solidFill>
                <a:ea typeface="宋体" panose="02010600030101010101" pitchFamily="2" charset="-122"/>
              </a:rPr>
              <a:t> 是</a:t>
            </a:r>
            <a:r>
              <a:rPr lang="en-US" altLang="zh-CN" sz="3000" b="1" smtClean="0">
                <a:solidFill>
                  <a:schemeClr val="tx2"/>
                </a:solidFill>
                <a:ea typeface="宋体" panose="02010600030101010101" pitchFamily="2" charset="-122"/>
              </a:rPr>
              <a:t>M</a:t>
            </a:r>
            <a:r>
              <a:rPr lang="zh-CN" altLang="en-US" sz="3000" b="1" smtClean="0">
                <a:solidFill>
                  <a:schemeClr val="tx2"/>
                </a:solidFill>
                <a:ea typeface="宋体" panose="02010600030101010101" pitchFamily="2" charset="-122"/>
              </a:rPr>
              <a:t>的轮换，则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000" b="1" smtClean="0">
                <a:solidFill>
                  <a:schemeClr val="tx2"/>
                </a:solidFill>
                <a:ea typeface="宋体" panose="02010600030101010101" pitchFamily="2" charset="-122"/>
              </a:rPr>
              <a:t>(a</a:t>
            </a:r>
            <a:r>
              <a:rPr lang="en-US" altLang="zh-CN" sz="3000" b="1" baseline="-30000" smtClean="0">
                <a:solidFill>
                  <a:schemeClr val="tx2"/>
                </a:solidFill>
                <a:ea typeface="宋体" panose="02010600030101010101" pitchFamily="2" charset="-122"/>
              </a:rPr>
              <a:t>1  </a:t>
            </a:r>
            <a:r>
              <a:rPr lang="en-US" altLang="zh-CN" sz="3000" b="1" smtClean="0">
                <a:solidFill>
                  <a:schemeClr val="tx2"/>
                </a:solidFill>
                <a:ea typeface="宋体" panose="02010600030101010101" pitchFamily="2" charset="-122"/>
              </a:rPr>
              <a:t>a</a:t>
            </a:r>
            <a:r>
              <a:rPr lang="en-US" altLang="zh-CN" sz="3000" b="1" baseline="-30000" smtClean="0">
                <a:solidFill>
                  <a:schemeClr val="tx2"/>
                </a:solidFill>
                <a:ea typeface="宋体" panose="02010600030101010101" pitchFamily="2" charset="-122"/>
              </a:rPr>
              <a:t>2 </a:t>
            </a:r>
            <a:r>
              <a:rPr lang="en-US" altLang="zh-CN" sz="3000" b="1" smtClean="0">
                <a:solidFill>
                  <a:schemeClr val="tx2"/>
                </a:solidFill>
                <a:ea typeface="宋体" panose="02010600030101010101" pitchFamily="2" charset="-122"/>
              </a:rPr>
              <a:t>… a</a:t>
            </a:r>
            <a:r>
              <a:rPr lang="en-US" altLang="zh-CN" sz="3000" b="1" baseline="-30000" smtClean="0">
                <a:solidFill>
                  <a:schemeClr val="tx2"/>
                </a:solidFill>
                <a:ea typeface="宋体" panose="02010600030101010101" pitchFamily="2" charset="-122"/>
              </a:rPr>
              <a:t>r</a:t>
            </a:r>
            <a:r>
              <a:rPr lang="en-US" altLang="zh-CN" sz="3000" b="1" smtClean="0">
                <a:solidFill>
                  <a:schemeClr val="tx2"/>
                </a:solidFill>
                <a:ea typeface="宋体" panose="02010600030101010101" pitchFamily="2" charset="-122"/>
              </a:rPr>
              <a:t> )</a:t>
            </a:r>
            <a:r>
              <a:rPr lang="en-US" altLang="zh-CN" sz="3000" b="1" baseline="30000" smtClean="0">
                <a:solidFill>
                  <a:schemeClr val="tx2"/>
                </a:solidFill>
                <a:ea typeface="宋体" panose="02010600030101010101" pitchFamily="2" charset="-122"/>
              </a:rPr>
              <a:t>-1 </a:t>
            </a:r>
            <a:r>
              <a:rPr lang="en-US" altLang="zh-CN" sz="3000" b="1" smtClean="0">
                <a:solidFill>
                  <a:schemeClr val="tx2"/>
                </a:solidFill>
                <a:ea typeface="宋体" panose="02010600030101010101" pitchFamily="2" charset="-122"/>
              </a:rPr>
              <a:t>=(</a:t>
            </a:r>
            <a:r>
              <a:rPr lang="zh-CN" altLang="en-US" sz="3000" b="1" smtClean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000" b="1" smtClean="0">
                <a:solidFill>
                  <a:schemeClr val="tx2"/>
                </a:solidFill>
                <a:ea typeface="宋体" panose="02010600030101010101" pitchFamily="2" charset="-122"/>
              </a:rPr>
              <a:t>a</a:t>
            </a:r>
            <a:r>
              <a:rPr lang="en-US" altLang="zh-CN" sz="3000" b="1" baseline="-30000" smtClean="0">
                <a:solidFill>
                  <a:schemeClr val="tx2"/>
                </a:solidFill>
                <a:ea typeface="宋体" panose="02010600030101010101" pitchFamily="2" charset="-122"/>
              </a:rPr>
              <a:t>r</a:t>
            </a:r>
            <a:r>
              <a:rPr lang="en-US" altLang="zh-CN" sz="3000" b="1" smtClean="0">
                <a:solidFill>
                  <a:schemeClr val="tx2"/>
                </a:solidFill>
                <a:ea typeface="宋体" panose="02010600030101010101" pitchFamily="2" charset="-122"/>
              </a:rPr>
              <a:t> … a</a:t>
            </a:r>
            <a:r>
              <a:rPr lang="en-US" altLang="zh-CN" sz="3000" b="1" baseline="-30000" smtClean="0">
                <a:solidFill>
                  <a:schemeClr val="tx2"/>
                </a:solidFill>
                <a:ea typeface="宋体" panose="02010600030101010101" pitchFamily="2" charset="-122"/>
              </a:rPr>
              <a:t>2 </a:t>
            </a:r>
            <a:r>
              <a:rPr lang="en-US" altLang="zh-CN" sz="3000" b="1" smtClean="0">
                <a:solidFill>
                  <a:schemeClr val="tx2"/>
                </a:solidFill>
                <a:ea typeface="宋体" panose="02010600030101010101" pitchFamily="2" charset="-122"/>
              </a:rPr>
              <a:t>a</a:t>
            </a:r>
            <a:r>
              <a:rPr lang="en-US" altLang="zh-CN" sz="3000" b="1" baseline="-30000" smtClean="0">
                <a:solidFill>
                  <a:schemeClr val="tx2"/>
                </a:solidFill>
                <a:ea typeface="宋体" panose="02010600030101010101" pitchFamily="2" charset="-122"/>
              </a:rPr>
              <a:t>1 </a:t>
            </a:r>
            <a:r>
              <a:rPr lang="en-US" altLang="zh-CN" sz="3000" b="1" smtClean="0">
                <a:solidFill>
                  <a:schemeClr val="tx2"/>
                </a:solidFill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solidFill>
                  <a:srgbClr val="0000FF"/>
                </a:solidFill>
                <a:ea typeface="宋体" panose="02010600030101010101" pitchFamily="2" charset="-122"/>
              </a:rPr>
              <a:t>证明：</a:t>
            </a:r>
            <a:r>
              <a:rPr lang="zh-CN" altLang="en-US" sz="3000" b="1" smtClean="0">
                <a:ea typeface="宋体" panose="02010600030101010101" pitchFamily="2" charset="-122"/>
              </a:rPr>
              <a:t>往证</a:t>
            </a:r>
            <a:r>
              <a:rPr lang="en-US" altLang="zh-CN" sz="3000" b="1" smtClean="0">
                <a:ea typeface="宋体" panose="02010600030101010101" pitchFamily="2" charset="-122"/>
              </a:rPr>
              <a:t>(</a:t>
            </a:r>
            <a:r>
              <a:rPr lang="zh-CN" altLang="en-US" sz="3000" b="1" smtClean="0">
                <a:ea typeface="宋体" panose="02010600030101010101" pitchFamily="2" charset="-122"/>
              </a:rPr>
              <a:t> </a:t>
            </a:r>
            <a:r>
              <a:rPr lang="en-US" altLang="zh-CN" sz="3000" b="1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r</a:t>
            </a:r>
            <a:r>
              <a:rPr lang="en-US" altLang="zh-CN" sz="3000" b="1" smtClean="0">
                <a:ea typeface="宋体" panose="02010600030101010101" pitchFamily="2" charset="-122"/>
              </a:rPr>
              <a:t> … 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2 </a:t>
            </a:r>
            <a:r>
              <a:rPr lang="en-US" altLang="zh-CN" sz="3000" b="1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1 </a:t>
            </a:r>
            <a:r>
              <a:rPr lang="en-US" altLang="zh-CN" sz="3000" b="1" smtClean="0">
                <a:ea typeface="宋体" panose="02010600030101010101" pitchFamily="2" charset="-122"/>
              </a:rPr>
              <a:t>)</a:t>
            </a:r>
            <a:r>
              <a:rPr lang="zh-CN" altLang="en-US" sz="3000" b="1" smtClean="0">
                <a:ea typeface="宋体" panose="02010600030101010101" pitchFamily="2" charset="-122"/>
              </a:rPr>
              <a:t> </a:t>
            </a:r>
            <a:r>
              <a:rPr lang="en-US" altLang="zh-CN" sz="3000" b="1" smtClean="0">
                <a:ea typeface="宋体" panose="02010600030101010101" pitchFamily="2" charset="-122"/>
              </a:rPr>
              <a:t>(a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1  </a:t>
            </a:r>
            <a:r>
              <a:rPr lang="en-US" altLang="zh-CN" sz="3000" b="1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2 </a:t>
            </a:r>
            <a:r>
              <a:rPr lang="en-US" altLang="zh-CN" sz="3000" b="1" smtClean="0">
                <a:ea typeface="宋体" panose="02010600030101010101" pitchFamily="2" charset="-122"/>
              </a:rPr>
              <a:t>… 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r</a:t>
            </a:r>
            <a:r>
              <a:rPr lang="en-US" altLang="zh-CN" sz="3000" b="1" smtClean="0">
                <a:ea typeface="宋体" panose="02010600030101010101" pitchFamily="2" charset="-122"/>
              </a:rPr>
              <a:t> )=I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ea typeface="宋体" panose="02010600030101010101" pitchFamily="2" charset="-122"/>
              </a:rPr>
              <a:t>命</a:t>
            </a:r>
            <a:r>
              <a:rPr lang="en-US" altLang="zh-CN" sz="3000" b="1" smtClean="0">
                <a:ea typeface="宋体" panose="02010600030101010101" pitchFamily="2" charset="-122"/>
              </a:rPr>
              <a:t>χ</a:t>
            </a:r>
            <a:r>
              <a:rPr lang="zh-CN" altLang="en-US" sz="3000" b="1" smtClean="0">
                <a:ea typeface="宋体" panose="02010600030101010101" pitchFamily="2" charset="-122"/>
              </a:rPr>
              <a:t>为</a:t>
            </a:r>
            <a:r>
              <a:rPr lang="en-US" altLang="zh-CN" sz="3000" b="1" smtClean="0">
                <a:ea typeface="宋体" panose="02010600030101010101" pitchFamily="2" charset="-122"/>
              </a:rPr>
              <a:t>M</a:t>
            </a:r>
            <a:r>
              <a:rPr lang="zh-CN" altLang="en-US" sz="3000" b="1" smtClean="0">
                <a:ea typeface="宋体" panose="02010600030101010101" pitchFamily="2" charset="-122"/>
              </a:rPr>
              <a:t>的任意元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3000" b="1" smtClean="0">
                <a:ea typeface="宋体" panose="02010600030101010101" pitchFamily="2" charset="-122"/>
              </a:rPr>
              <a:t>若</a:t>
            </a:r>
            <a:r>
              <a:rPr lang="en-US" altLang="zh-CN" sz="3000" b="1" smtClean="0">
                <a:ea typeface="宋体" panose="02010600030101010101" pitchFamily="2" charset="-122"/>
              </a:rPr>
              <a:t>χ∈</a:t>
            </a:r>
            <a:r>
              <a:rPr lang="zh-CN" altLang="en-US" sz="3000" b="1" smtClean="0">
                <a:ea typeface="宋体" panose="02010600030101010101" pitchFamily="2" charset="-122"/>
              </a:rPr>
              <a:t>｛</a:t>
            </a:r>
            <a:r>
              <a:rPr lang="en-US" altLang="zh-CN" sz="3000" b="1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1</a:t>
            </a:r>
            <a:r>
              <a:rPr lang="en-US" altLang="zh-CN" sz="3000" b="1" smtClean="0">
                <a:ea typeface="宋体" panose="02010600030101010101" pitchFamily="2" charset="-122"/>
              </a:rPr>
              <a:t>,…,a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r-1</a:t>
            </a:r>
            <a:r>
              <a:rPr lang="zh-CN" altLang="en-US" sz="3000" b="1" smtClean="0">
                <a:ea typeface="宋体" panose="02010600030101010101" pitchFamily="2" charset="-122"/>
              </a:rPr>
              <a:t>｝，设</a:t>
            </a:r>
            <a:r>
              <a:rPr lang="en-US" altLang="zh-CN" sz="3000" b="1" smtClean="0">
                <a:ea typeface="宋体" panose="02010600030101010101" pitchFamily="2" charset="-122"/>
              </a:rPr>
              <a:t>χ=a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i</a:t>
            </a:r>
            <a:r>
              <a:rPr lang="zh-CN" altLang="en-US" sz="3000" b="1" smtClean="0">
                <a:ea typeface="宋体" panose="02010600030101010101" pitchFamily="2" charset="-122"/>
              </a:rPr>
              <a:t>，则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ea typeface="宋体" panose="02010600030101010101" pitchFamily="2" charset="-122"/>
              </a:rPr>
              <a:t> </a:t>
            </a:r>
            <a:r>
              <a:rPr lang="en-US" altLang="zh-CN" sz="3000" b="1" smtClean="0">
                <a:ea typeface="宋体" panose="02010600030101010101" pitchFamily="2" charset="-122"/>
              </a:rPr>
              <a:t>(a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r</a:t>
            </a:r>
            <a:r>
              <a:rPr lang="en-US" altLang="zh-CN" sz="3000" b="1" smtClean="0">
                <a:ea typeface="宋体" panose="02010600030101010101" pitchFamily="2" charset="-122"/>
              </a:rPr>
              <a:t> … 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2 </a:t>
            </a:r>
            <a:r>
              <a:rPr lang="en-US" altLang="zh-CN" sz="3000" b="1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1</a:t>
            </a:r>
            <a:r>
              <a:rPr lang="en-US" altLang="zh-CN" sz="3000" b="1" smtClean="0">
                <a:ea typeface="宋体" panose="02010600030101010101" pitchFamily="2" charset="-122"/>
              </a:rPr>
              <a:t>)(a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1  </a:t>
            </a:r>
            <a:r>
              <a:rPr lang="en-US" altLang="zh-CN" sz="3000" b="1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2 </a:t>
            </a:r>
            <a:r>
              <a:rPr lang="en-US" altLang="zh-CN" sz="3000" b="1" smtClean="0">
                <a:ea typeface="宋体" panose="02010600030101010101" pitchFamily="2" charset="-122"/>
              </a:rPr>
              <a:t>… 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r</a:t>
            </a:r>
            <a:r>
              <a:rPr lang="en-US" altLang="zh-CN" sz="3000" b="1" smtClean="0">
                <a:ea typeface="宋体" panose="02010600030101010101" pitchFamily="2" charset="-122"/>
              </a:rPr>
              <a:t>) (a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i</a:t>
            </a:r>
            <a:r>
              <a:rPr lang="en-US" altLang="zh-CN" sz="3000" b="1" smtClean="0">
                <a:ea typeface="宋体" panose="02010600030101010101" pitchFamily="2" charset="-122"/>
              </a:rPr>
              <a:t>)=(a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r</a:t>
            </a:r>
            <a:r>
              <a:rPr lang="en-US" altLang="zh-CN" sz="3000" b="1" smtClean="0">
                <a:ea typeface="宋体" panose="02010600030101010101" pitchFamily="2" charset="-122"/>
              </a:rPr>
              <a:t>…a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2 </a:t>
            </a:r>
            <a:r>
              <a:rPr lang="en-US" altLang="zh-CN" sz="3000" b="1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1</a:t>
            </a:r>
            <a:r>
              <a:rPr lang="en-US" altLang="zh-CN" sz="3000" b="1" smtClean="0">
                <a:ea typeface="宋体" panose="02010600030101010101" pitchFamily="2" charset="-122"/>
              </a:rPr>
              <a:t>) (a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i+1</a:t>
            </a:r>
            <a:r>
              <a:rPr lang="en-US" altLang="zh-CN" sz="3000" b="1" smtClean="0">
                <a:ea typeface="宋体" panose="02010600030101010101" pitchFamily="2" charset="-122"/>
              </a:rPr>
              <a:t>)= 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i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3000" b="1" smtClean="0">
                <a:ea typeface="宋体" panose="02010600030101010101" pitchFamily="2" charset="-122"/>
              </a:rPr>
              <a:t>若</a:t>
            </a:r>
            <a:r>
              <a:rPr lang="en-US" altLang="zh-CN" sz="3000" b="1" smtClean="0">
                <a:ea typeface="宋体" panose="02010600030101010101" pitchFamily="2" charset="-122"/>
              </a:rPr>
              <a:t>χ= 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r</a:t>
            </a:r>
            <a:r>
              <a:rPr lang="en-US" altLang="zh-CN" sz="3000" b="1" smtClean="0">
                <a:ea typeface="宋体" panose="02010600030101010101" pitchFamily="2" charset="-122"/>
              </a:rPr>
              <a:t> ,</a:t>
            </a:r>
            <a:r>
              <a:rPr lang="zh-CN" altLang="en-US" sz="3000" b="1" smtClean="0">
                <a:ea typeface="宋体" panose="02010600030101010101" pitchFamily="2" charset="-122"/>
              </a:rPr>
              <a:t>则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ea typeface="宋体" panose="02010600030101010101" pitchFamily="2" charset="-122"/>
              </a:rPr>
              <a:t> </a:t>
            </a:r>
            <a:r>
              <a:rPr lang="en-US" altLang="zh-CN" sz="3000" b="1" smtClean="0">
                <a:ea typeface="宋体" panose="02010600030101010101" pitchFamily="2" charset="-122"/>
              </a:rPr>
              <a:t>(a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r</a:t>
            </a:r>
            <a:r>
              <a:rPr lang="en-US" altLang="zh-CN" sz="3000" b="1" smtClean="0">
                <a:ea typeface="宋体" panose="02010600030101010101" pitchFamily="2" charset="-122"/>
              </a:rPr>
              <a:t> … 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2 </a:t>
            </a:r>
            <a:r>
              <a:rPr lang="en-US" altLang="zh-CN" sz="3000" b="1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1</a:t>
            </a:r>
            <a:r>
              <a:rPr lang="en-US" altLang="zh-CN" sz="3000" b="1" smtClean="0">
                <a:ea typeface="宋体" panose="02010600030101010101" pitchFamily="2" charset="-122"/>
              </a:rPr>
              <a:t>)(a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1  </a:t>
            </a:r>
            <a:r>
              <a:rPr lang="en-US" altLang="zh-CN" sz="3000" b="1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2 </a:t>
            </a:r>
            <a:r>
              <a:rPr lang="en-US" altLang="zh-CN" sz="3000" b="1" smtClean="0">
                <a:ea typeface="宋体" panose="02010600030101010101" pitchFamily="2" charset="-122"/>
              </a:rPr>
              <a:t>… 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r</a:t>
            </a:r>
            <a:r>
              <a:rPr lang="en-US" altLang="zh-CN" sz="3000" b="1" smtClean="0">
                <a:ea typeface="宋体" panose="02010600030101010101" pitchFamily="2" charset="-122"/>
              </a:rPr>
              <a:t>) (a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r</a:t>
            </a:r>
            <a:r>
              <a:rPr lang="en-US" altLang="zh-CN" sz="3000" b="1" smtClean="0">
                <a:ea typeface="宋体" panose="02010600030101010101" pitchFamily="2" charset="-122"/>
              </a:rPr>
              <a:t>)= (a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r</a:t>
            </a:r>
            <a:r>
              <a:rPr lang="en-US" altLang="zh-CN" sz="3000" b="1" smtClean="0">
                <a:ea typeface="宋体" panose="02010600030101010101" pitchFamily="2" charset="-122"/>
              </a:rPr>
              <a:t> … 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2 </a:t>
            </a:r>
            <a:r>
              <a:rPr lang="en-US" altLang="zh-CN" sz="3000" b="1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1</a:t>
            </a:r>
            <a:r>
              <a:rPr lang="en-US" altLang="zh-CN" sz="3000" b="1" smtClean="0">
                <a:ea typeface="宋体" panose="02010600030101010101" pitchFamily="2" charset="-122"/>
              </a:rPr>
              <a:t>)(a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1</a:t>
            </a:r>
            <a:r>
              <a:rPr lang="en-US" altLang="zh-CN" sz="3000" b="1" smtClean="0">
                <a:ea typeface="宋体" panose="02010600030101010101" pitchFamily="2" charset="-122"/>
              </a:rPr>
              <a:t>)= 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轮换的例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2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515987-F167-4E9F-AC7B-D38F3461EC37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证明：</a:t>
            </a:r>
            <a:endParaRPr lang="en-US" altLang="zh-CN" sz="3200" b="1" dirty="0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ea typeface="宋体" panose="02010600030101010101" pitchFamily="2" charset="-122"/>
              </a:rPr>
              <a:t>χ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zh-CN" altLang="en-US" sz="3000" b="1" dirty="0" smtClean="0">
                <a:ea typeface="宋体" panose="02010600030101010101" pitchFamily="2" charset="-122"/>
              </a:rPr>
              <a:t>｛</a:t>
            </a:r>
            <a:r>
              <a:rPr lang="en-US" altLang="zh-CN" sz="3000" b="1" dirty="0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dirty="0" smtClean="0">
                <a:ea typeface="宋体" panose="02010600030101010101" pitchFamily="2" charset="-122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,…,</a:t>
            </a:r>
            <a:r>
              <a:rPr lang="en-US" altLang="zh-CN" sz="3000" b="1" dirty="0" err="1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dirty="0" err="1" smtClean="0">
                <a:ea typeface="宋体" panose="02010600030101010101" pitchFamily="2" charset="-122"/>
              </a:rPr>
              <a:t>r</a:t>
            </a:r>
            <a:r>
              <a:rPr lang="zh-CN" altLang="en-US" sz="3000" b="1" dirty="0" smtClean="0">
                <a:ea typeface="宋体" panose="02010600030101010101" pitchFamily="2" charset="-122"/>
              </a:rPr>
              <a:t>｝，则</a:t>
            </a:r>
            <a:r>
              <a:rPr lang="en-US" altLang="zh-CN" sz="3000" b="1" dirty="0" smtClean="0">
                <a:ea typeface="宋体" panose="02010600030101010101" pitchFamily="2" charset="-122"/>
              </a:rPr>
              <a:t>(</a:t>
            </a:r>
            <a:r>
              <a:rPr lang="en-US" altLang="zh-CN" sz="3000" b="1" dirty="0" err="1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dirty="0" err="1" smtClean="0">
                <a:ea typeface="宋体" panose="02010600030101010101" pitchFamily="2" charset="-122"/>
              </a:rPr>
              <a:t>r</a:t>
            </a:r>
            <a:r>
              <a:rPr lang="en-US" altLang="zh-CN" sz="3000" b="1" dirty="0" smtClean="0">
                <a:ea typeface="宋体" panose="02010600030101010101" pitchFamily="2" charset="-122"/>
              </a:rPr>
              <a:t> … a</a:t>
            </a:r>
            <a:r>
              <a:rPr lang="en-US" altLang="zh-CN" sz="3000" b="1" baseline="-30000" dirty="0" smtClean="0">
                <a:ea typeface="宋体" panose="02010600030101010101" pitchFamily="2" charset="-122"/>
              </a:rPr>
              <a:t>2 </a:t>
            </a:r>
            <a:r>
              <a:rPr lang="en-US" altLang="zh-CN" sz="3000" b="1" dirty="0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dirty="0" smtClean="0">
                <a:ea typeface="宋体" panose="02010600030101010101" pitchFamily="2" charset="-122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)(a</a:t>
            </a:r>
            <a:r>
              <a:rPr lang="en-US" altLang="zh-CN" sz="3000" b="1" baseline="-30000" dirty="0" smtClean="0">
                <a:ea typeface="宋体" panose="02010600030101010101" pitchFamily="2" charset="-122"/>
              </a:rPr>
              <a:t>1  </a:t>
            </a:r>
            <a:r>
              <a:rPr lang="en-US" altLang="zh-CN" sz="3000" b="1" dirty="0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dirty="0" smtClean="0">
                <a:ea typeface="宋体" panose="02010600030101010101" pitchFamily="2" charset="-122"/>
              </a:rPr>
              <a:t>2 </a:t>
            </a:r>
            <a:r>
              <a:rPr lang="en-US" altLang="zh-CN" sz="3000" b="1" dirty="0" smtClean="0">
                <a:ea typeface="宋体" panose="02010600030101010101" pitchFamily="2" charset="-122"/>
              </a:rPr>
              <a:t>… </a:t>
            </a:r>
            <a:r>
              <a:rPr lang="en-US" altLang="zh-CN" sz="3000" b="1" dirty="0" err="1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dirty="0" err="1" smtClean="0">
                <a:ea typeface="宋体" panose="02010600030101010101" pitchFamily="2" charset="-122"/>
              </a:rPr>
              <a:t>r</a:t>
            </a:r>
            <a:r>
              <a:rPr lang="en-US" altLang="zh-CN" sz="3000" b="1" dirty="0" smtClean="0">
                <a:ea typeface="宋体" panose="02010600030101010101" pitchFamily="2" charset="-122"/>
              </a:rPr>
              <a:t>) (x)=x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</a:rPr>
              <a:t>总之， </a:t>
            </a:r>
            <a:r>
              <a:rPr lang="en-US" altLang="zh-CN" sz="3200" b="1" dirty="0" smtClean="0">
                <a:ea typeface="宋体" panose="02010600030101010101" pitchFamily="2" charset="-122"/>
              </a:rPr>
              <a:t>(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a</a:t>
            </a:r>
            <a:r>
              <a:rPr lang="en-US" altLang="zh-CN" sz="3200" b="1" baseline="-30000" dirty="0" err="1" smtClean="0">
                <a:ea typeface="宋体" panose="02010600030101010101" pitchFamily="2" charset="-122"/>
              </a:rPr>
              <a:t>r</a:t>
            </a:r>
            <a:r>
              <a:rPr lang="en-US" altLang="zh-CN" sz="3200" b="1" dirty="0" smtClean="0">
                <a:ea typeface="宋体" panose="02010600030101010101" pitchFamily="2" charset="-122"/>
              </a:rPr>
              <a:t> … a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2 </a:t>
            </a:r>
            <a:r>
              <a:rPr lang="en-US" altLang="zh-CN" sz="3200" b="1" dirty="0" smtClean="0">
                <a:ea typeface="宋体" panose="02010600030101010101" pitchFamily="2" charset="-122"/>
              </a:rPr>
              <a:t>a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1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 (a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1  </a:t>
            </a:r>
            <a:r>
              <a:rPr lang="en-US" altLang="zh-CN" sz="3200" b="1" dirty="0" smtClean="0">
                <a:ea typeface="宋体" panose="02010600030101010101" pitchFamily="2" charset="-122"/>
              </a:rPr>
              <a:t>a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2 </a:t>
            </a:r>
            <a:r>
              <a:rPr lang="en-US" altLang="zh-CN" sz="3200" b="1" dirty="0" smtClean="0">
                <a:ea typeface="宋体" panose="02010600030101010101" pitchFamily="2" charset="-122"/>
              </a:rPr>
              <a:t>… 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a</a:t>
            </a:r>
            <a:r>
              <a:rPr lang="en-US" altLang="zh-CN" sz="3200" b="1" baseline="-30000" dirty="0" err="1" smtClean="0">
                <a:ea typeface="宋体" panose="02010600030101010101" pitchFamily="2" charset="-122"/>
              </a:rPr>
              <a:t>r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)(x)=I(x)=x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</a:rPr>
              <a:t>即，</a:t>
            </a:r>
            <a:r>
              <a:rPr lang="en-US" altLang="zh-CN" sz="3200" b="1" dirty="0" smtClean="0">
                <a:ea typeface="宋体" panose="02010600030101010101" pitchFamily="2" charset="-122"/>
              </a:rPr>
              <a:t>(</a:t>
            </a:r>
            <a:r>
              <a:rPr lang="zh-CN" altLang="en-US" sz="3200" b="1" dirty="0" smtClean="0">
                <a:ea typeface="宋体" panose="02010600030101010101" pitchFamily="2" charset="-122"/>
              </a:rPr>
              <a:t> 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a</a:t>
            </a:r>
            <a:r>
              <a:rPr lang="en-US" altLang="zh-CN" sz="3200" b="1" baseline="-30000" dirty="0" err="1" smtClean="0">
                <a:ea typeface="宋体" panose="02010600030101010101" pitchFamily="2" charset="-122"/>
              </a:rPr>
              <a:t>r</a:t>
            </a:r>
            <a:r>
              <a:rPr lang="en-US" altLang="zh-CN" sz="3200" b="1" dirty="0" smtClean="0">
                <a:ea typeface="宋体" panose="02010600030101010101" pitchFamily="2" charset="-122"/>
              </a:rPr>
              <a:t> … a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2 </a:t>
            </a:r>
            <a:r>
              <a:rPr lang="en-US" altLang="zh-CN" sz="3200" b="1" dirty="0" smtClean="0">
                <a:ea typeface="宋体" panose="02010600030101010101" pitchFamily="2" charset="-122"/>
              </a:rPr>
              <a:t>a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1 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</a:t>
            </a:r>
            <a:r>
              <a:rPr lang="zh-CN" altLang="en-US" sz="3200" b="1" dirty="0" smtClean="0">
                <a:ea typeface="宋体" panose="02010600030101010101" pitchFamily="2" charset="-122"/>
              </a:rPr>
              <a:t> </a:t>
            </a:r>
            <a:r>
              <a:rPr lang="en-US" altLang="zh-CN" sz="3200" b="1" dirty="0" smtClean="0">
                <a:ea typeface="宋体" panose="02010600030101010101" pitchFamily="2" charset="-122"/>
              </a:rPr>
              <a:t>(a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1  </a:t>
            </a:r>
            <a:r>
              <a:rPr lang="en-US" altLang="zh-CN" sz="3200" b="1" dirty="0" smtClean="0">
                <a:ea typeface="宋体" panose="02010600030101010101" pitchFamily="2" charset="-122"/>
              </a:rPr>
              <a:t>a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2 </a:t>
            </a:r>
            <a:r>
              <a:rPr lang="en-US" altLang="zh-CN" sz="3200" b="1" dirty="0" smtClean="0">
                <a:ea typeface="宋体" panose="02010600030101010101" pitchFamily="2" charset="-122"/>
              </a:rPr>
              <a:t>… 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a</a:t>
            </a:r>
            <a:r>
              <a:rPr lang="en-US" altLang="zh-CN" sz="3200" b="1" baseline="-30000" dirty="0" err="1" smtClean="0">
                <a:ea typeface="宋体" panose="02010600030101010101" pitchFamily="2" charset="-122"/>
              </a:rPr>
              <a:t>r</a:t>
            </a:r>
            <a:r>
              <a:rPr lang="en-US" altLang="zh-CN" sz="3200" b="1" dirty="0" smtClean="0">
                <a:ea typeface="宋体" panose="02010600030101010101" pitchFamily="2" charset="-122"/>
              </a:rPr>
              <a:t> )=I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</a:rPr>
              <a:t>同理， </a:t>
            </a:r>
            <a:r>
              <a:rPr lang="en-US" altLang="zh-CN" sz="3200" b="1" dirty="0" smtClean="0">
                <a:ea typeface="宋体" panose="02010600030101010101" pitchFamily="2" charset="-122"/>
              </a:rPr>
              <a:t>(a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1  </a:t>
            </a:r>
            <a:r>
              <a:rPr lang="en-US" altLang="zh-CN" sz="3200" b="1" dirty="0" smtClean="0">
                <a:ea typeface="宋体" panose="02010600030101010101" pitchFamily="2" charset="-122"/>
              </a:rPr>
              <a:t>a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2 </a:t>
            </a:r>
            <a:r>
              <a:rPr lang="en-US" altLang="zh-CN" sz="3200" b="1" dirty="0" smtClean="0">
                <a:ea typeface="宋体" panose="02010600030101010101" pitchFamily="2" charset="-122"/>
              </a:rPr>
              <a:t>… 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a</a:t>
            </a:r>
            <a:r>
              <a:rPr lang="en-US" altLang="zh-CN" sz="3200" b="1" baseline="-30000" dirty="0" err="1" smtClean="0">
                <a:ea typeface="宋体" panose="02010600030101010101" pitchFamily="2" charset="-122"/>
              </a:rPr>
              <a:t>r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</a:t>
            </a:r>
            <a:r>
              <a:rPr lang="zh-CN" altLang="en-US" sz="3200" b="1" dirty="0" smtClean="0">
                <a:ea typeface="宋体" panose="02010600030101010101" pitchFamily="2" charset="-122"/>
              </a:rPr>
              <a:t> </a:t>
            </a:r>
            <a:r>
              <a:rPr lang="en-US" altLang="zh-CN" sz="3200" b="1" dirty="0" smtClean="0">
                <a:ea typeface="宋体" panose="02010600030101010101" pitchFamily="2" charset="-122"/>
              </a:rPr>
              <a:t>(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a</a:t>
            </a:r>
            <a:r>
              <a:rPr lang="en-US" altLang="zh-CN" sz="3200" b="1" baseline="-30000" dirty="0" err="1" smtClean="0">
                <a:ea typeface="宋体" panose="02010600030101010101" pitchFamily="2" charset="-122"/>
              </a:rPr>
              <a:t>r</a:t>
            </a:r>
            <a:r>
              <a:rPr lang="en-US" altLang="zh-CN" sz="3200" b="1" dirty="0" smtClean="0">
                <a:ea typeface="宋体" panose="02010600030101010101" pitchFamily="2" charset="-122"/>
              </a:rPr>
              <a:t> … a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2 </a:t>
            </a:r>
            <a:r>
              <a:rPr lang="en-US" altLang="zh-CN" sz="3200" b="1" dirty="0" smtClean="0">
                <a:ea typeface="宋体" panose="02010600030101010101" pitchFamily="2" charset="-122"/>
              </a:rPr>
              <a:t>a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1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</a:t>
            </a:r>
            <a:r>
              <a:rPr lang="zh-CN" altLang="en-US" sz="3200" b="1" dirty="0" smtClean="0">
                <a:ea typeface="宋体" panose="02010600030101010101" pitchFamily="2" charset="-122"/>
              </a:rPr>
              <a:t> </a:t>
            </a:r>
            <a:r>
              <a:rPr lang="en-US" altLang="zh-CN" sz="3200" b="1" dirty="0" smtClean="0">
                <a:ea typeface="宋体" panose="02010600030101010101" pitchFamily="2" charset="-122"/>
              </a:rPr>
              <a:t>=I</a:t>
            </a:r>
            <a:endParaRPr lang="zh-CN" altLang="en-US" sz="3200" dirty="0" smtClean="0"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轮换的例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31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71A851-F308-4187-9034-AFCCAC443923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549275"/>
            <a:ext cx="8301038" cy="6156325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例</a:t>
            </a:r>
            <a:r>
              <a:rPr lang="zh-CN" altLang="en-US" sz="2800" b="1" dirty="0" smtClean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：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令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M={1,2,3} 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上共有 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6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个置换，分别是</a:t>
            </a:r>
            <a:endParaRPr lang="en-US" altLang="zh-CN" sz="2800" b="1" dirty="0" smtClean="0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ea typeface="宋体" panose="02010600030101010101" pitchFamily="2" charset="-122"/>
              </a:rPr>
              <a:t>σ1=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 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800" b="1" dirty="0" smtClean="0">
                <a:ea typeface="宋体" panose="02010600030101010101" pitchFamily="2" charset="-122"/>
              </a:rPr>
              <a:t> σ2=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2 3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），</a:t>
            </a:r>
            <a:r>
              <a:rPr lang="en-US" altLang="zh-CN" sz="2800" b="1" dirty="0" smtClean="0">
                <a:ea typeface="宋体" panose="02010600030101010101" pitchFamily="2" charset="-122"/>
              </a:rPr>
              <a:t>σ3=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1 3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），</a:t>
            </a:r>
            <a:r>
              <a:rPr lang="en-US" altLang="zh-CN" sz="2800" b="1" dirty="0" smtClean="0">
                <a:ea typeface="宋体" panose="02010600030101010101" pitchFamily="2" charset="-122"/>
              </a:rPr>
              <a:t> σ4=</a:t>
            </a:r>
            <a:r>
              <a:rPr lang="zh-CN" altLang="en-US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），</a:t>
            </a:r>
            <a:endParaRPr lang="en-US" altLang="zh-CN" sz="2800" b="1" dirty="0" smtClean="0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ea typeface="宋体" panose="02010600030101010101" pitchFamily="2" charset="-122"/>
              </a:rPr>
              <a:t>σ5=</a:t>
            </a:r>
            <a:r>
              <a:rPr lang="zh-CN" altLang="en-US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1 2 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），</a:t>
            </a:r>
            <a:r>
              <a:rPr lang="en-US" altLang="zh-CN" sz="2800" b="1" dirty="0" smtClean="0">
                <a:ea typeface="宋体" panose="02010600030101010101" pitchFamily="2" charset="-122"/>
              </a:rPr>
              <a:t>σ6=</a:t>
            </a:r>
            <a:r>
              <a:rPr lang="zh-CN" altLang="en-US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3 2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），则</a:t>
            </a:r>
            <a:endParaRPr lang="en-US" altLang="zh-CN" sz="2800" b="1" dirty="0" smtClean="0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={</a:t>
            </a:r>
            <a:r>
              <a:rPr lang="en-US" altLang="zh-CN" sz="2800" b="1" dirty="0" smtClean="0">
                <a:ea typeface="宋体" panose="02010600030101010101" pitchFamily="2" charset="-122"/>
              </a:rPr>
              <a:t>σ1 , σ2 ,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ea typeface="宋体" panose="02010600030101010101" pitchFamily="2" charset="-122"/>
              </a:rPr>
              <a:t>σ3 ,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ea typeface="宋体" panose="02010600030101010101" pitchFamily="2" charset="-122"/>
              </a:rPr>
              <a:t>σ4 ,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ea typeface="宋体" panose="02010600030101010101" pitchFamily="2" charset="-122"/>
              </a:rPr>
              <a:t>σ5 ,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ea typeface="宋体" panose="02010600030101010101" pitchFamily="2" charset="-122"/>
              </a:rPr>
              <a:t>σ6} ,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S</a:t>
            </a:r>
            <a:r>
              <a:rPr lang="en-US" altLang="zh-CN" sz="2800" b="1" baseline="-250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在置换</a:t>
            </a:r>
            <a:r>
              <a:rPr lang="zh-CN" altLang="en-US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乘法下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构成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次对称群，其运算表如下：</a:t>
            </a:r>
            <a:endParaRPr lang="en-US" altLang="zh-CN" sz="2800" b="1" dirty="0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sz="2800" b="1" dirty="0" smtClean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76375" y="2781300"/>
          <a:ext cx="6096000" cy="3657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sym typeface="Symbol" panose="05050102010706020507" pitchFamily="18" charset="2"/>
                        </a:rPr>
                        <a:t>·</a:t>
                      </a:r>
                      <a:endParaRPr lang="zh-CN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σ1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σ2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σ3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σ4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σ5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σ6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σ1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σ1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σ2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σ3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σ4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σ5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σ6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σ2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σ2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σ1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σ5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σ6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σ3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σ4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σ3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σ3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σ6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σ1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σ5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σ4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σ2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σ4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σ4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σ5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σ6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σ1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σ2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σ3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σ5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σ5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σ4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σ2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σ3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σ6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σ1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σ6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σ6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σ3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σ4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σ2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σ1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σ5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21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3B868A-CE2A-4261-809D-0A478A73406D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516937" cy="5400675"/>
          </a:xfrm>
        </p:spPr>
        <p:txBody>
          <a:bodyPr/>
          <a:lstStyle/>
          <a:p>
            <a:pPr marL="85725" indent="-85725" algn="just">
              <a:lnSpc>
                <a:spcPct val="114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Symbol" pitchFamily="18" charset="2"/>
              </a:rPr>
              <a:t>定义</a:t>
            </a:r>
            <a:r>
              <a:rPr lang="en-US" altLang="zh-CN" sz="3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Symbol" pitchFamily="18" charset="2"/>
              </a:rPr>
              <a:t>6.2.6</a:t>
            </a:r>
            <a:r>
              <a:rPr lang="en-US" altLang="zh-CN" sz="3000" b="1" dirty="0" smtClean="0">
                <a:solidFill>
                  <a:srgbClr val="0000FF"/>
                </a:solidFill>
                <a:ea typeface="宋体" panose="02010600030101010101" pitchFamily="2" charset="-122"/>
                <a:sym typeface="Symbol" pitchFamily="18" charset="2"/>
              </a:rPr>
              <a:t>: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M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的两个轮换</a:t>
            </a:r>
            <a:r>
              <a:rPr lang="zh-CN" altLang="en-US" sz="3000" b="1" baseline="-30000" dirty="0" smtClean="0">
                <a:ea typeface="宋体" panose="02010600030101010101" pitchFamily="2" charset="-122"/>
                <a:sym typeface="Symbol" pitchFamily="18" charset="2"/>
              </a:rPr>
              <a:t> 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σ=( </a:t>
            </a:r>
            <a:r>
              <a:rPr lang="en-US" altLang="zh-CN" sz="3000" b="1" i="1" dirty="0" smtClean="0"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000" b="1" baseline="-30000" dirty="0" smtClean="0">
                <a:ea typeface="宋体" panose="02010600030101010101" pitchFamily="2" charset="-122"/>
                <a:sym typeface="Symbol" pitchFamily="18" charset="2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 … </a:t>
            </a:r>
            <a:r>
              <a:rPr lang="en-US" altLang="zh-CN" sz="3000" b="1" i="1" dirty="0" err="1" smtClean="0"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000" b="1" baseline="-30000" dirty="0" err="1" smtClean="0">
                <a:ea typeface="宋体" panose="02010600030101010101" pitchFamily="2" charset="-122"/>
                <a:sym typeface="Symbol" pitchFamily="18" charset="2"/>
              </a:rPr>
              <a:t>r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)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和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τ=(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 </a:t>
            </a:r>
            <a:r>
              <a:rPr lang="en-US" altLang="zh-CN" sz="3000" b="1" i="1" dirty="0" smtClean="0">
                <a:ea typeface="宋体" panose="02010600030101010101" pitchFamily="2" charset="-122"/>
                <a:sym typeface="Symbol" pitchFamily="18" charset="2"/>
              </a:rPr>
              <a:t>b</a:t>
            </a:r>
            <a:r>
              <a:rPr lang="en-US" altLang="zh-CN" sz="3000" b="1" baseline="-30000" dirty="0" smtClean="0">
                <a:ea typeface="宋体" panose="02010600030101010101" pitchFamily="2" charset="-122"/>
                <a:sym typeface="Symbol" pitchFamily="18" charset="2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 … </a:t>
            </a:r>
            <a:r>
              <a:rPr lang="en-US" altLang="zh-CN" sz="3000" b="1" i="1" dirty="0" err="1" smtClean="0">
                <a:ea typeface="宋体" panose="02010600030101010101" pitchFamily="2" charset="-122"/>
                <a:sym typeface="Symbol" pitchFamily="18" charset="2"/>
              </a:rPr>
              <a:t>b</a:t>
            </a:r>
            <a:r>
              <a:rPr lang="en-US" altLang="zh-CN" sz="3000" b="1" baseline="-30000" dirty="0" err="1" smtClean="0">
                <a:ea typeface="宋体" panose="02010600030101010101" pitchFamily="2" charset="-122"/>
                <a:sym typeface="Symbol" pitchFamily="18" charset="2"/>
              </a:rPr>
              <a:t>s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)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说是不相杂或不相交，如果</a:t>
            </a:r>
            <a:r>
              <a:rPr lang="zh-CN" altLang="en-US" sz="3000" b="1" baseline="-30000" dirty="0" smtClean="0">
                <a:ea typeface="宋体" panose="02010600030101010101" pitchFamily="2" charset="-122"/>
                <a:sym typeface="Symbol" pitchFamily="18" charset="2"/>
              </a:rPr>
              <a:t> </a:t>
            </a:r>
            <a:r>
              <a:rPr lang="en-US" altLang="zh-CN" sz="3000" b="1" i="1" dirty="0" smtClean="0"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000" b="1" baseline="-30000" dirty="0" smtClean="0">
                <a:ea typeface="宋体" panose="02010600030101010101" pitchFamily="2" charset="-122"/>
                <a:sym typeface="Symbol" pitchFamily="18" charset="2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, …, </a:t>
            </a:r>
            <a:r>
              <a:rPr lang="en-US" altLang="zh-CN" sz="3000" b="1" i="1" dirty="0" err="1" smtClean="0"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000" b="1" baseline="-30000" dirty="0" err="1" smtClean="0">
                <a:ea typeface="宋体" panose="02010600030101010101" pitchFamily="2" charset="-122"/>
                <a:sym typeface="Symbol" pitchFamily="18" charset="2"/>
              </a:rPr>
              <a:t>r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和</a:t>
            </a:r>
            <a:r>
              <a:rPr lang="en-US" altLang="zh-CN" sz="3000" b="1" i="1" dirty="0" smtClean="0">
                <a:ea typeface="宋体" panose="02010600030101010101" pitchFamily="2" charset="-122"/>
                <a:sym typeface="Symbol" pitchFamily="18" charset="2"/>
              </a:rPr>
              <a:t>b</a:t>
            </a:r>
            <a:r>
              <a:rPr lang="en-US" altLang="zh-CN" sz="3000" b="1" baseline="-30000" dirty="0" smtClean="0">
                <a:ea typeface="宋体" panose="02010600030101010101" pitchFamily="2" charset="-122"/>
                <a:sym typeface="Symbol" pitchFamily="18" charset="2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, …, </a:t>
            </a:r>
            <a:r>
              <a:rPr lang="en-US" altLang="zh-CN" sz="3000" b="1" i="1" dirty="0" err="1" smtClean="0">
                <a:ea typeface="宋体" panose="02010600030101010101" pitchFamily="2" charset="-122"/>
                <a:sym typeface="Symbol" pitchFamily="18" charset="2"/>
              </a:rPr>
              <a:t>b</a:t>
            </a:r>
            <a:r>
              <a:rPr lang="en-US" altLang="zh-CN" sz="3000" b="1" baseline="-30000" dirty="0" err="1" smtClean="0">
                <a:ea typeface="宋体" panose="02010600030101010101" pitchFamily="2" charset="-122"/>
                <a:sym typeface="Symbol" pitchFamily="18" charset="2"/>
              </a:rPr>
              <a:t>s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都不相同。（</a:t>
            </a:r>
            <a:r>
              <a:rPr lang="zh-CN" altLang="en-US" sz="3000" b="1" dirty="0" smtClean="0">
                <a:ea typeface="宋体" panose="02010600030101010101" pitchFamily="2" charset="-122"/>
              </a:rPr>
              <a:t>即</a:t>
            </a:r>
            <a:r>
              <a:rPr lang="en-US" altLang="zh-CN" sz="3000" b="1" dirty="0" smtClean="0">
                <a:ea typeface="宋体" panose="02010600030101010101" pitchFamily="2" charset="-122"/>
              </a:rPr>
              <a:t>{a</a:t>
            </a:r>
            <a:r>
              <a:rPr lang="en-US" altLang="zh-CN" sz="3000" b="1" baseline="-30000" dirty="0" smtClean="0">
                <a:ea typeface="宋体" panose="02010600030101010101" pitchFamily="2" charset="-122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,…</a:t>
            </a:r>
            <a:r>
              <a:rPr lang="en-US" altLang="zh-CN" sz="3000" b="1" baseline="-30000" dirty="0" smtClean="0">
                <a:ea typeface="宋体" panose="02010600030101010101" pitchFamily="2" charset="-122"/>
              </a:rPr>
              <a:t> </a:t>
            </a:r>
            <a:r>
              <a:rPr lang="en-US" altLang="zh-CN" sz="3000" b="1" dirty="0" smtClean="0">
                <a:ea typeface="宋体" panose="02010600030101010101" pitchFamily="2" charset="-122"/>
              </a:rPr>
              <a:t>,</a:t>
            </a:r>
            <a:r>
              <a:rPr lang="en-US" altLang="zh-CN" sz="3000" b="1" dirty="0" err="1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dirty="0" err="1" smtClean="0">
                <a:ea typeface="宋体" panose="02010600030101010101" pitchFamily="2" charset="-122"/>
              </a:rPr>
              <a:t>r</a:t>
            </a:r>
            <a:r>
              <a:rPr lang="en-US" altLang="zh-CN" sz="3000" b="1" dirty="0" smtClean="0">
                <a:ea typeface="宋体" panose="02010600030101010101" pitchFamily="2" charset="-122"/>
              </a:rPr>
              <a:t>}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∩</a:t>
            </a:r>
            <a:r>
              <a:rPr lang="en-US" altLang="zh-CN" sz="3000" b="1" dirty="0" smtClean="0">
                <a:ea typeface="宋体" panose="02010600030101010101" pitchFamily="2" charset="-122"/>
              </a:rPr>
              <a:t>{b</a:t>
            </a:r>
            <a:r>
              <a:rPr lang="en-US" altLang="zh-CN" sz="3000" b="1" baseline="-30000" dirty="0" smtClean="0">
                <a:ea typeface="宋体" panose="02010600030101010101" pitchFamily="2" charset="-122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,…,</a:t>
            </a:r>
            <a:r>
              <a:rPr lang="en-US" altLang="zh-CN" sz="3000" b="1" dirty="0" err="1" smtClean="0">
                <a:ea typeface="宋体" panose="02010600030101010101" pitchFamily="2" charset="-122"/>
              </a:rPr>
              <a:t>b</a:t>
            </a:r>
            <a:r>
              <a:rPr lang="en-US" altLang="zh-CN" sz="3000" b="1" baseline="-30000" dirty="0" err="1" smtClean="0">
                <a:ea typeface="宋体" panose="02010600030101010101" pitchFamily="2" charset="-122"/>
              </a:rPr>
              <a:t>s</a:t>
            </a:r>
            <a:r>
              <a:rPr lang="en-US" altLang="zh-CN" sz="3000" b="1" dirty="0" smtClean="0">
                <a:ea typeface="宋体" panose="02010600030101010101" pitchFamily="2" charset="-122"/>
              </a:rPr>
              <a:t>}= 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</a:t>
            </a:r>
            <a:r>
              <a:rPr lang="en-US" altLang="zh-CN" sz="3000" b="1" dirty="0" smtClean="0">
                <a:ea typeface="宋体" panose="02010600030101010101" pitchFamily="2" charset="-122"/>
              </a:rPr>
              <a:t>)</a:t>
            </a:r>
          </a:p>
          <a:p>
            <a:pPr marL="609600" indent="-609600" algn="just">
              <a:lnSpc>
                <a:spcPct val="114000"/>
              </a:lnSpc>
              <a:spcBef>
                <a:spcPts val="3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30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r>
              <a:rPr lang="zh-CN" altLang="en-US" sz="3000" b="1" dirty="0" smtClean="0">
                <a:ea typeface="宋体" panose="02010600030101010101" pitchFamily="2" charset="-122"/>
              </a:rPr>
              <a:t>设</a:t>
            </a:r>
            <a:r>
              <a:rPr lang="en-US" altLang="zh-CN" sz="3000" b="1" dirty="0" smtClean="0">
                <a:ea typeface="宋体" panose="02010600030101010101" pitchFamily="2" charset="-122"/>
              </a:rPr>
              <a:t>M={1,2,3,4,5}</a:t>
            </a:r>
            <a:r>
              <a:rPr lang="zh-CN" altLang="en-US" sz="3000" b="1" dirty="0" smtClean="0">
                <a:ea typeface="宋体" panose="02010600030101010101" pitchFamily="2" charset="-122"/>
              </a:rPr>
              <a:t>，</a:t>
            </a:r>
          </a:p>
          <a:p>
            <a:pPr marL="609600" indent="-609600" algn="just">
              <a:lnSpc>
                <a:spcPct val="114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</a:rPr>
              <a:t> </a:t>
            </a:r>
            <a:r>
              <a:rPr lang="en-US" altLang="zh-CN" sz="3000" b="1" dirty="0" smtClean="0">
                <a:ea typeface="宋体" panose="02010600030101010101" pitchFamily="2" charset="-122"/>
              </a:rPr>
              <a:t>(1  3 2)</a:t>
            </a:r>
            <a:r>
              <a:rPr lang="zh-CN" altLang="en-US" sz="3000" b="1" dirty="0" smtClean="0">
                <a:ea typeface="宋体" panose="02010600030101010101" pitchFamily="2" charset="-122"/>
              </a:rPr>
              <a:t>与</a:t>
            </a:r>
            <a:r>
              <a:rPr lang="en-US" altLang="zh-CN" sz="3000" b="1" dirty="0" smtClean="0">
                <a:ea typeface="宋体" panose="02010600030101010101" pitchFamily="2" charset="-122"/>
              </a:rPr>
              <a:t>(2 3 4)</a:t>
            </a:r>
            <a:r>
              <a:rPr lang="zh-CN" altLang="en-US" sz="3000" b="1" dirty="0" smtClean="0">
                <a:ea typeface="宋体" panose="02010600030101010101" pitchFamily="2" charset="-122"/>
              </a:rPr>
              <a:t>是相杂轮换，</a:t>
            </a:r>
          </a:p>
          <a:p>
            <a:pPr marL="609600" indent="-609600" algn="just">
              <a:lnSpc>
                <a:spcPct val="114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</a:rPr>
              <a:t> </a:t>
            </a:r>
            <a:r>
              <a:rPr lang="en-US" altLang="zh-CN" sz="3000" b="1" dirty="0" smtClean="0">
                <a:ea typeface="宋体" panose="02010600030101010101" pitchFamily="2" charset="-122"/>
              </a:rPr>
              <a:t>(1  3 2)(2 3 4)=(1 3 4)</a:t>
            </a:r>
            <a:r>
              <a:rPr lang="zh-CN" altLang="en-US" sz="3000" b="1" dirty="0" smtClean="0">
                <a:ea typeface="宋体" panose="02010600030101010101" pitchFamily="2" charset="-122"/>
              </a:rPr>
              <a:t>，</a:t>
            </a:r>
          </a:p>
          <a:p>
            <a:pPr marL="609600" indent="-609600" algn="just">
              <a:lnSpc>
                <a:spcPct val="114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</a:rPr>
              <a:t> </a:t>
            </a:r>
            <a:r>
              <a:rPr lang="en-US" altLang="zh-CN" sz="3000" b="1" dirty="0" smtClean="0">
                <a:ea typeface="宋体" panose="02010600030101010101" pitchFamily="2" charset="-122"/>
              </a:rPr>
              <a:t>(2 3 4)</a:t>
            </a:r>
            <a:r>
              <a:rPr lang="zh-CN" altLang="en-US" sz="3000" b="1" dirty="0" smtClean="0">
                <a:ea typeface="宋体" panose="02010600030101010101" pitchFamily="2" charset="-122"/>
              </a:rPr>
              <a:t> </a:t>
            </a:r>
            <a:r>
              <a:rPr lang="en-US" altLang="zh-CN" sz="3000" b="1" dirty="0" smtClean="0">
                <a:ea typeface="宋体" panose="02010600030101010101" pitchFamily="2" charset="-122"/>
              </a:rPr>
              <a:t>(1 3 2)=(1 4  2);</a:t>
            </a:r>
          </a:p>
          <a:p>
            <a:pPr marL="609600" indent="-609600" algn="just">
              <a:lnSpc>
                <a:spcPct val="114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ea typeface="宋体" panose="02010600030101010101" pitchFamily="2" charset="-122"/>
              </a:rPr>
              <a:t> (1 3 4)</a:t>
            </a:r>
            <a:r>
              <a:rPr lang="zh-CN" altLang="en-US" sz="3000" b="1" dirty="0" smtClean="0">
                <a:ea typeface="宋体" panose="02010600030101010101" pitchFamily="2" charset="-122"/>
              </a:rPr>
              <a:t>与</a:t>
            </a:r>
            <a:r>
              <a:rPr lang="en-US" altLang="zh-CN" sz="3000" b="1" dirty="0" smtClean="0">
                <a:ea typeface="宋体" panose="02010600030101010101" pitchFamily="2" charset="-122"/>
              </a:rPr>
              <a:t>(2 5)</a:t>
            </a:r>
            <a:r>
              <a:rPr lang="zh-CN" altLang="en-US" sz="3000" b="1" dirty="0" smtClean="0">
                <a:ea typeface="宋体" panose="02010600030101010101" pitchFamily="2" charset="-122"/>
              </a:rPr>
              <a:t>是不相杂轮换，</a:t>
            </a:r>
          </a:p>
          <a:p>
            <a:pPr marL="609600" indent="-609600" algn="just">
              <a:lnSpc>
                <a:spcPct val="114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ea typeface="宋体" panose="02010600030101010101" pitchFamily="2" charset="-122"/>
              </a:rPr>
              <a:t>(1 3 4)(2 5)= (2 5)</a:t>
            </a:r>
            <a:r>
              <a:rPr lang="zh-CN" altLang="en-US" sz="3000" b="1" dirty="0" smtClean="0">
                <a:ea typeface="宋体" panose="02010600030101010101" pitchFamily="2" charset="-122"/>
              </a:rPr>
              <a:t> </a:t>
            </a:r>
            <a:r>
              <a:rPr lang="en-US" altLang="zh-CN" sz="3000" b="1" dirty="0" smtClean="0">
                <a:ea typeface="宋体" panose="02010600030101010101" pitchFamily="2" charset="-122"/>
              </a:rPr>
              <a:t>(1 3 4)</a:t>
            </a:r>
            <a:endParaRPr lang="zh-CN" altLang="en-US" sz="3000" b="1" dirty="0" smtClean="0"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zh-CN" altLang="en-US" sz="2900" b="1" dirty="0" smtClean="0">
                <a:sym typeface="Symbol" pitchFamily="18" charset="2"/>
              </a:rPr>
              <a:t>                             </a:t>
            </a:r>
            <a:endParaRPr lang="zh-CN" altLang="en-US" sz="29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不相杂轮换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517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EC9DA27-C70D-4A84-8E4D-2B0202844278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1312863"/>
            <a:ext cx="8785225" cy="5545137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200" b="1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结论：</a:t>
            </a:r>
            <a:r>
              <a:rPr lang="zh-CN" altLang="en-US" sz="3200" b="1" smtClean="0">
                <a:ea typeface="宋体" panose="02010600030101010101" pitchFamily="2" charset="-122"/>
              </a:rPr>
              <a:t>若</a:t>
            </a:r>
            <a:r>
              <a:rPr lang="en-US" altLang="zh-CN" sz="3200" b="1" smtClean="0">
                <a:ea typeface="宋体" panose="02010600030101010101" pitchFamily="2" charset="-122"/>
              </a:rPr>
              <a:t>σ</a:t>
            </a:r>
            <a:r>
              <a:rPr lang="zh-CN" altLang="en-US" sz="3200" b="1" smtClean="0">
                <a:ea typeface="宋体" panose="02010600030101010101" pitchFamily="2" charset="-122"/>
              </a:rPr>
              <a:t>和</a:t>
            </a:r>
            <a:r>
              <a:rPr lang="en-US" altLang="zh-CN" sz="3200" b="1" smtClean="0">
                <a:ea typeface="宋体" panose="02010600030101010101" pitchFamily="2" charset="-122"/>
              </a:rPr>
              <a:t>τ</a:t>
            </a:r>
            <a:r>
              <a:rPr lang="zh-CN" altLang="en-US" sz="3200" b="1" smtClean="0">
                <a:ea typeface="宋体" panose="02010600030101010101" pitchFamily="2" charset="-122"/>
              </a:rPr>
              <a:t>是</a:t>
            </a:r>
            <a:r>
              <a:rPr lang="en-US" altLang="zh-CN" sz="3200" b="1" smtClean="0">
                <a:ea typeface="宋体" panose="02010600030101010101" pitchFamily="2" charset="-122"/>
              </a:rPr>
              <a:t>M</a:t>
            </a:r>
            <a:r>
              <a:rPr lang="zh-CN" altLang="en-US" sz="3200" b="1" smtClean="0">
                <a:ea typeface="宋体" panose="02010600030101010101" pitchFamily="2" charset="-122"/>
              </a:rPr>
              <a:t>的两个不相杂的轮换，</a:t>
            </a:r>
            <a:endParaRPr lang="en-US" altLang="zh-CN" sz="3200" b="1" smtClean="0"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200" b="1" smtClean="0">
                <a:ea typeface="宋体" panose="02010600030101010101" pitchFamily="2" charset="-122"/>
              </a:rPr>
              <a:t> 则 </a:t>
            </a:r>
            <a:r>
              <a:rPr lang="en-US" altLang="zh-CN" sz="3200" b="1" smtClean="0">
                <a:ea typeface="宋体" panose="02010600030101010101" pitchFamily="2" charset="-122"/>
              </a:rPr>
              <a:t>στ=τσ.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200" b="1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证明：</a:t>
            </a: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设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σ =( </a:t>
            </a:r>
            <a:r>
              <a:rPr lang="en-US" altLang="zh-CN" sz="3200" b="1" i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30000" smtClean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 … </a:t>
            </a:r>
            <a:r>
              <a:rPr lang="en-US" altLang="zh-CN" sz="3200" b="1" i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30000" smtClean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) ,τ=(</a:t>
            </a: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b="1" i="1" smtClean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3200" b="1" baseline="-30000" smtClean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 … </a:t>
            </a:r>
            <a:r>
              <a:rPr lang="en-US" altLang="zh-CN" sz="3200" b="1" i="1" smtClean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3200" b="1" baseline="-30000" smtClean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σ</a:t>
            </a: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τ</a:t>
            </a: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不相杂</a:t>
            </a:r>
            <a:b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令</a:t>
            </a:r>
            <a:r>
              <a:rPr lang="en-US" altLang="zh-CN" sz="3200" b="1" i="1" smtClean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为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的任意元素，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b="1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(1)</a:t>
            </a: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若</a:t>
            </a:r>
            <a:r>
              <a:rPr lang="en-US" altLang="zh-CN" sz="3200" b="1" i="1" smtClean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在</a:t>
            </a:r>
            <a:r>
              <a:rPr lang="en-US" altLang="zh-CN" sz="3200" b="1" i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30000" smtClean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 … </a:t>
            </a:r>
            <a:r>
              <a:rPr lang="en-US" altLang="zh-CN" sz="3200" b="1" i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30000" smtClean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之内，不妨设</a:t>
            </a:r>
            <a:r>
              <a:rPr lang="en-US" altLang="zh-CN" sz="3200" b="1" i="1" smtClean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 =</a:t>
            </a:r>
            <a:r>
              <a:rPr lang="en-US" altLang="zh-CN" sz="3200" b="1" i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30000" smtClean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则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στ(</a:t>
            </a:r>
            <a:r>
              <a:rPr lang="en-US" altLang="zh-CN" sz="3200" b="1" i="1" smtClean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)=στ(</a:t>
            </a:r>
            <a:r>
              <a:rPr lang="en-US" altLang="zh-CN" sz="3200" b="1" i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30000" smtClean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)=σ(</a:t>
            </a:r>
            <a:r>
              <a:rPr lang="en-US" altLang="zh-CN" sz="3200" b="1" i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30000" smtClean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)=</a:t>
            </a:r>
            <a:r>
              <a:rPr lang="en-US" altLang="zh-CN" sz="3200" b="1" i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30000" smtClean="0">
                <a:ea typeface="宋体" panose="02010600030101010101" pitchFamily="2" charset="-122"/>
                <a:sym typeface="Symbol" panose="05050102010706020507" pitchFamily="18" charset="2"/>
              </a:rPr>
              <a:t>i+1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τσ(</a:t>
            </a:r>
            <a:r>
              <a:rPr lang="en-US" altLang="zh-CN" sz="3200" b="1" i="1" smtClean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)=τσ(</a:t>
            </a:r>
            <a:r>
              <a:rPr lang="en-US" altLang="zh-CN" sz="3200" b="1" i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30000" smtClean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)=τ(</a:t>
            </a:r>
            <a:r>
              <a:rPr lang="en-US" altLang="zh-CN" sz="3200" b="1" i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30000" smtClean="0">
                <a:ea typeface="宋体" panose="02010600030101010101" pitchFamily="2" charset="-122"/>
                <a:sym typeface="Symbol" panose="05050102010706020507" pitchFamily="18" charset="2"/>
              </a:rPr>
              <a:t>i+1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)= </a:t>
            </a:r>
            <a:r>
              <a:rPr lang="en-US" altLang="zh-CN" sz="3200" b="1" i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30000" smtClean="0">
                <a:ea typeface="宋体" panose="02010600030101010101" pitchFamily="2" charset="-122"/>
                <a:sym typeface="Symbol" panose="05050102010706020507" pitchFamily="18" charset="2"/>
              </a:rPr>
              <a:t>i+1</a:t>
            </a: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 ，若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i=r</a:t>
            </a: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，则</a:t>
            </a:r>
            <a:r>
              <a:rPr lang="en-US" altLang="zh-CN" sz="3200" b="1" i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30000" smtClean="0">
                <a:ea typeface="宋体" panose="02010600030101010101" pitchFamily="2" charset="-122"/>
                <a:sym typeface="Symbol" panose="05050102010706020507" pitchFamily="18" charset="2"/>
              </a:rPr>
              <a:t>i+1</a:t>
            </a: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应为</a:t>
            </a:r>
            <a:r>
              <a:rPr lang="en-US" altLang="zh-CN" sz="3200" b="1" i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30000" smtClean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，总之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στ(</a:t>
            </a:r>
            <a:r>
              <a:rPr lang="en-US" altLang="zh-CN" sz="3200" b="1" i="1" smtClean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)=τσ(</a:t>
            </a:r>
            <a:r>
              <a:rPr lang="en-US" altLang="zh-CN" sz="3200" b="1" i="1" smtClean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。  </a:t>
            </a:r>
            <a:r>
              <a:rPr lang="zh-CN" altLang="en-US" sz="2900" b="1" smtClean="0"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200" b="1" smtClean="0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不相杂轮换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619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F521DF-56FE-44A8-AA36-A3E312451E2C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sym typeface="Symbol" pitchFamily="18" charset="2"/>
              </a:rPr>
              <a:t>(2)</a:t>
            </a:r>
            <a:r>
              <a:rPr lang="zh-CN" altLang="en-US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同样可以说明，若</a:t>
            </a:r>
            <a:r>
              <a:rPr lang="en-US" altLang="zh-CN" sz="3200" b="1" i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zh-CN" altLang="en-US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在</a:t>
            </a:r>
            <a:r>
              <a:rPr lang="en-US" altLang="zh-CN" sz="3200" b="1" i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3200" b="1" baseline="-30000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 … </a:t>
            </a:r>
            <a:r>
              <a:rPr lang="en-US" altLang="zh-CN" sz="3200" b="1" i="1" dirty="0" err="1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3200" b="1" baseline="-30000" dirty="0" err="1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zh-CN" altLang="en-US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之内，也有</a:t>
            </a:r>
            <a:r>
              <a:rPr lang="en-US" altLang="zh-CN" sz="3200" b="1" dirty="0" err="1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στ</a:t>
            </a:r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3200" b="1" i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)=</a:t>
            </a:r>
            <a:r>
              <a:rPr lang="en-US" altLang="zh-CN" sz="3200" b="1" dirty="0" err="1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τσ</a:t>
            </a:r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3200" b="1" i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。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(3)</a:t>
            </a:r>
            <a:r>
              <a:rPr lang="zh-CN" altLang="en-US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设</a:t>
            </a:r>
            <a:r>
              <a:rPr lang="en-US" altLang="zh-CN" sz="3200" b="1" i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zh-CN" altLang="en-US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不在</a:t>
            </a:r>
            <a:r>
              <a:rPr lang="en-US" altLang="zh-CN" sz="3200" b="1" i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3200" b="1" baseline="-30000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 … </a:t>
            </a:r>
            <a:r>
              <a:rPr lang="en-US" altLang="zh-CN" sz="3200" b="1" i="1" dirty="0" err="1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3200" b="1" baseline="-30000" dirty="0" err="1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3200" b="1" baseline="-30000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， </a:t>
            </a:r>
            <a:r>
              <a:rPr lang="en-US" altLang="zh-CN" sz="3200" b="1" i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3200" b="1" baseline="-30000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 … </a:t>
            </a:r>
            <a:r>
              <a:rPr lang="en-US" altLang="zh-CN" sz="3200" b="1" i="1" dirty="0" err="1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3200" b="1" baseline="-30000" dirty="0" err="1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zh-CN" altLang="en-US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之内。于是</a:t>
            </a:r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b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</a:br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          </a:t>
            </a:r>
            <a:r>
              <a:rPr lang="en-US" altLang="zh-CN" sz="3200" b="1" dirty="0" err="1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στ</a:t>
            </a:r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3200" b="1" i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)=σ(</a:t>
            </a:r>
            <a:r>
              <a:rPr lang="en-US" altLang="zh-CN" sz="3200" b="1" i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)=</a:t>
            </a:r>
            <a:r>
              <a:rPr lang="en-US" altLang="zh-CN" sz="3200" b="1" i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zh-CN" altLang="en-US" sz="3200" b="1" i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3200" b="1" dirty="0" err="1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τσ</a:t>
            </a:r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3200" b="1" i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)=τ(</a:t>
            </a:r>
            <a:r>
              <a:rPr lang="en-US" altLang="zh-CN" sz="3200" b="1" i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)=</a:t>
            </a:r>
            <a:r>
              <a:rPr lang="en-US" altLang="zh-CN" sz="3200" b="1" i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zh-CN" altLang="en-US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。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因此</a:t>
            </a:r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在所有情况下，</a:t>
            </a:r>
            <a:r>
              <a:rPr lang="en-US" altLang="zh-CN" sz="3200" b="1" dirty="0" err="1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στ</a:t>
            </a:r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3200" b="1" i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)=</a:t>
            </a:r>
            <a:r>
              <a:rPr lang="en-US" altLang="zh-CN" sz="3200" b="1" dirty="0" err="1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τσ</a:t>
            </a:r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3200" b="1" i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), 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故</a:t>
            </a:r>
            <a:r>
              <a:rPr lang="en-US" altLang="zh-CN" sz="3200" b="1" dirty="0" err="1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στ</a:t>
            </a:r>
            <a:r>
              <a:rPr lang="en-US" altLang="zh-CN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en-US" altLang="zh-CN" sz="3200" b="1" dirty="0" err="1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τσ</a:t>
            </a:r>
            <a:r>
              <a:rPr lang="zh-CN" altLang="en-US" sz="32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。 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不相杂轮换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722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A63EB6-7730-4384-BADD-31141917BB83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76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341438"/>
            <a:ext cx="8301037" cy="5183187"/>
          </a:xfrm>
        </p:spPr>
        <p:txBody>
          <a:bodyPr/>
          <a:lstStyle/>
          <a:p>
            <a:pPr marL="0" indent="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定理</a:t>
            </a:r>
            <a:r>
              <a:rPr lang="en-US" altLang="zh-CN" sz="3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6.2.7 </a:t>
            </a:r>
            <a:r>
              <a:rPr lang="zh-CN" altLang="en-US" sz="30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任意置换</a:t>
            </a:r>
            <a:r>
              <a:rPr lang="en-US" altLang="zh-CN" sz="30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σ</a:t>
            </a:r>
            <a:r>
              <a:rPr lang="zh-CN" altLang="en-US" sz="30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恰有一法写成不相杂轮换的乘积。</a:t>
            </a:r>
            <a:r>
              <a:rPr lang="zh-CN" altLang="en-US" sz="3000" b="1" dirty="0" smtClean="0">
                <a:ea typeface="宋体" panose="02010600030101010101" pitchFamily="2" charset="-122"/>
              </a:rPr>
              <a:t>即任意置换</a:t>
            </a:r>
            <a:r>
              <a:rPr lang="en-US" altLang="zh-CN" sz="3000" b="1" dirty="0" smtClean="0">
                <a:ea typeface="宋体" panose="02010600030101010101" pitchFamily="2" charset="-122"/>
              </a:rPr>
              <a:t>σ</a:t>
            </a:r>
            <a:r>
              <a:rPr lang="zh-CN" altLang="en-US" sz="3000" b="1" dirty="0" smtClean="0">
                <a:ea typeface="宋体" panose="02010600030101010101" pitchFamily="2" charset="-122"/>
              </a:rPr>
              <a:t>可以写成不相杂轮换的乘积</a:t>
            </a:r>
            <a:r>
              <a:rPr lang="en-US" altLang="zh-CN" sz="3000" b="1" dirty="0" smtClean="0">
                <a:ea typeface="宋体" panose="02010600030101010101" pitchFamily="2" charset="-122"/>
              </a:rPr>
              <a:t>(</a:t>
            </a:r>
            <a:r>
              <a:rPr lang="zh-CN" altLang="en-US" sz="3000" b="1" dirty="0" smtClean="0">
                <a:ea typeface="宋体" panose="02010600030101010101" pitchFamily="2" charset="-122"/>
              </a:rPr>
              <a:t>可表性</a:t>
            </a:r>
            <a:r>
              <a:rPr lang="en-US" altLang="zh-CN" sz="3000" b="1" dirty="0" smtClean="0">
                <a:ea typeface="宋体" panose="02010600030101010101" pitchFamily="2" charset="-122"/>
              </a:rPr>
              <a:t>), </a:t>
            </a:r>
            <a:r>
              <a:rPr lang="zh-CN" altLang="en-US" sz="3000" b="1" dirty="0" smtClean="0">
                <a:ea typeface="宋体" panose="02010600030101010101" pitchFamily="2" charset="-122"/>
              </a:rPr>
              <a:t>如果不考虑乘积的顺序</a:t>
            </a:r>
            <a:r>
              <a:rPr lang="en-US" altLang="zh-CN" sz="3000" b="1" dirty="0" smtClean="0">
                <a:ea typeface="宋体" panose="02010600030101010101" pitchFamily="2" charset="-122"/>
              </a:rPr>
              <a:t>, </a:t>
            </a:r>
            <a:r>
              <a:rPr lang="zh-CN" altLang="en-US" sz="3000" b="1" dirty="0" smtClean="0">
                <a:ea typeface="宋体" panose="02010600030101010101" pitchFamily="2" charset="-122"/>
              </a:rPr>
              <a:t>则写法唯一。</a:t>
            </a:r>
            <a:endParaRPr lang="en-US" altLang="zh-CN" sz="3000" b="1" dirty="0" smtClean="0">
              <a:ea typeface="宋体" panose="02010600030101010101" pitchFamily="2" charset="-122"/>
            </a:endParaRPr>
          </a:p>
          <a:p>
            <a:pPr marL="85725" indent="-85725" algn="just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例：</a:t>
            </a:r>
            <a:endParaRPr lang="en-US" altLang="zh-CN" sz="3000" b="1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609600" indent="-609600" algn="just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ea typeface="宋体" panose="02010600030101010101" pitchFamily="2" charset="-122"/>
              </a:rPr>
              <a:t>        </a:t>
            </a:r>
          </a:p>
          <a:p>
            <a:pPr marL="609600" indent="-609600" algn="just">
              <a:lnSpc>
                <a:spcPct val="90000"/>
              </a:lnSpc>
              <a:spcBef>
                <a:spcPts val="8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ea typeface="宋体" panose="02010600030101010101" pitchFamily="2" charset="-122"/>
              </a:rPr>
              <a:t>       =(1 3 5 2)(4)(6 8)(7)=(3 5 2 1)(7)(8 6)(4)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3000" b="1" dirty="0" smtClean="0">
              <a:ea typeface="宋体" panose="02010600030101010101" pitchFamily="2" charset="-122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</a:rPr>
              <a:t>置换的这种表法称为置换的轮换表法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</a:rPr>
              <a:t>去掉单轮换的省略形式：</a:t>
            </a:r>
            <a:r>
              <a:rPr lang="en-US" altLang="zh-CN" sz="3000" b="1" dirty="0" smtClean="0">
                <a:ea typeface="宋体" panose="02010600030101010101" pitchFamily="2" charset="-122"/>
              </a:rPr>
              <a:t>(1 3 5 2) (6 8)</a:t>
            </a:r>
            <a:endParaRPr lang="zh-CN" altLang="en-US" sz="2900" b="1" dirty="0" smtClean="0"/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82947" name="Object 2"/>
          <p:cNvGraphicFramePr>
            <a:graphicFrameLocks noChangeAspect="1"/>
          </p:cNvGraphicFramePr>
          <p:nvPr/>
        </p:nvGraphicFramePr>
        <p:xfrm>
          <a:off x="1979613" y="2997200"/>
          <a:ext cx="35623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2" name="公式" r:id="rId3" imgW="1739900" imgH="457200" progId="Equation.3">
                  <p:embed/>
                </p:oleObj>
              </mc:Choice>
              <mc:Fallback>
                <p:oleObj name="公式" r:id="rId3" imgW="17399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997200"/>
                        <a:ext cx="35623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不相杂轮换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824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E9600F-D253-4C98-9D4C-C160C49C34E3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77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254125"/>
            <a:ext cx="8301037" cy="5283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000" b="1" smtClean="0">
                <a:solidFill>
                  <a:srgbClr val="0000FF"/>
                </a:solidFill>
                <a:ea typeface="宋体" panose="02010600030101010101" pitchFamily="2" charset="-122"/>
              </a:rPr>
              <a:t>例：</a:t>
            </a:r>
            <a:r>
              <a:rPr lang="zh-CN" altLang="en-US" sz="3000" b="1" smtClean="0">
                <a:ea typeface="宋体" panose="02010600030101010101" pitchFamily="2" charset="-122"/>
              </a:rPr>
              <a:t>将下列置换写成不相杂轮换的乘积</a:t>
            </a:r>
            <a:endParaRPr lang="en-US" altLang="zh-CN" sz="3000" b="1" smtClean="0">
              <a:ea typeface="宋体" panose="02010600030101010101" pitchFamily="2" charset="-122"/>
            </a:endParaRPr>
          </a:p>
          <a:p>
            <a:endParaRPr lang="en-US" altLang="zh-CN" sz="2800" smtClean="0"/>
          </a:p>
          <a:p>
            <a:r>
              <a:rPr lang="en-US" altLang="zh-CN" sz="2800" smtClean="0"/>
              <a:t>(1)                                            </a:t>
            </a:r>
            <a:r>
              <a:rPr lang="en-US" altLang="zh-CN" sz="3200" smtClean="0"/>
              <a:t>=(1 5 2) (3 6 4)</a:t>
            </a:r>
          </a:p>
          <a:p>
            <a:endParaRPr lang="en-US" altLang="zh-CN" sz="2800" smtClean="0"/>
          </a:p>
          <a:p>
            <a:endParaRPr lang="en-US" altLang="zh-CN" sz="2800" smtClean="0"/>
          </a:p>
          <a:p>
            <a:r>
              <a:rPr lang="en-US" altLang="zh-CN" sz="2800" smtClean="0"/>
              <a:t>(2)                                            </a:t>
            </a:r>
            <a:r>
              <a:rPr lang="en-US" altLang="zh-CN" sz="3200" smtClean="0"/>
              <a:t>=(1 4) (2 6 5) (3)</a:t>
            </a:r>
          </a:p>
          <a:p>
            <a:endParaRPr lang="en-US" altLang="zh-CN" sz="2800" smtClean="0"/>
          </a:p>
          <a:p>
            <a:endParaRPr lang="en-US" altLang="zh-CN" sz="2800" smtClean="0"/>
          </a:p>
          <a:p>
            <a:r>
              <a:rPr lang="en-US" altLang="zh-CN" sz="2800" smtClean="0"/>
              <a:t>(3)                                              </a:t>
            </a:r>
            <a:r>
              <a:rPr lang="en-US" altLang="zh-CN" sz="3200" smtClean="0"/>
              <a:t>=(1 3 6 5 4) (2) </a:t>
            </a:r>
            <a:endParaRPr lang="zh-CN" altLang="en-US" sz="3200" smtClean="0"/>
          </a:p>
        </p:txBody>
      </p:sp>
      <p:graphicFrame>
        <p:nvGraphicFramePr>
          <p:cNvPr id="139267" name="Object 2"/>
          <p:cNvGraphicFramePr>
            <a:graphicFrameLocks noChangeAspect="1"/>
          </p:cNvGraphicFramePr>
          <p:nvPr/>
        </p:nvGraphicFramePr>
        <p:xfrm>
          <a:off x="1754188" y="2005013"/>
          <a:ext cx="350202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0" name="公式" r:id="rId3" imgW="1308100" imgH="457200" progId="Equation.3">
                  <p:embed/>
                </p:oleObj>
              </mc:Choice>
              <mc:Fallback>
                <p:oleObj name="公式" r:id="rId3" imgW="13081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2005013"/>
                        <a:ext cx="3502025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8" name="Object 3"/>
          <p:cNvGraphicFramePr>
            <a:graphicFrameLocks noChangeAspect="1"/>
          </p:cNvGraphicFramePr>
          <p:nvPr/>
        </p:nvGraphicFramePr>
        <p:xfrm>
          <a:off x="1857375" y="3552825"/>
          <a:ext cx="350202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1" name="公式" r:id="rId5" imgW="1308100" imgH="457200" progId="Equation.3">
                  <p:embed/>
                </p:oleObj>
              </mc:Choice>
              <mc:Fallback>
                <p:oleObj name="公式" r:id="rId5" imgW="13081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552825"/>
                        <a:ext cx="3502025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9" name="Object 4"/>
          <p:cNvGraphicFramePr>
            <a:graphicFrameLocks noChangeAspect="1"/>
          </p:cNvGraphicFramePr>
          <p:nvPr/>
        </p:nvGraphicFramePr>
        <p:xfrm>
          <a:off x="1754188" y="5100638"/>
          <a:ext cx="3708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2" name="公式" r:id="rId7" imgW="1308100" imgH="457200" progId="Equation.3">
                  <p:embed/>
                </p:oleObj>
              </mc:Choice>
              <mc:Fallback>
                <p:oleObj name="公式" r:id="rId7" imgW="1308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5100638"/>
                        <a:ext cx="37084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不相杂轮换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927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EBD6C2D-3140-4098-9333-145DDC0F37B0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78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例：</a:t>
            </a:r>
            <a:r>
              <a:rPr lang="zh-CN" altLang="en-US" sz="3200" b="1" dirty="0" smtClean="0">
                <a:ea typeface="宋体" panose="02010600030101010101" pitchFamily="2" charset="-122"/>
              </a:rPr>
              <a:t>计算下列轮换的乘积</a:t>
            </a:r>
            <a:endParaRPr lang="en-US" altLang="zh-CN" sz="3200" b="1" dirty="0" smtClean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ea typeface="宋体" panose="02010600030101010101" pitchFamily="2" charset="-122"/>
              </a:rPr>
              <a:t>(3 6 5 4)(3 2 4 1)(3 1 5 2 4)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ea typeface="宋体" panose="02010600030101010101" pitchFamily="2" charset="-122"/>
              </a:rPr>
              <a:t>=(1 4 2 )(3 6 5 )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30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zh-CN" altLang="en-US" sz="3000" dirty="0" smtClea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不相杂轮换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02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4A527C-F555-4912-A0CC-65D41ED7EE3B}" type="slidenum">
              <a:rPr lang="en-US" altLang="ko-KR" sz="1400" smtClean="0">
                <a:solidFill>
                  <a:srgbClr val="000000"/>
                </a:solidFill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79</a:t>
            </a:fld>
            <a:endParaRPr lang="en-US" altLang="ko-KR" sz="1400" smtClean="0">
              <a:solidFill>
                <a:srgbClr val="000000"/>
              </a:solidFill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362075"/>
            <a:ext cx="8569325" cy="475297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+mn-cs"/>
                <a:sym typeface="Symbol" pitchFamily="18" charset="2"/>
              </a:rPr>
              <a:t>定义</a:t>
            </a:r>
            <a:r>
              <a:rPr lang="en-US" altLang="zh-CN" sz="3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+mn-cs"/>
                <a:sym typeface="Symbol" pitchFamily="18" charset="2"/>
              </a:rPr>
              <a:t>6.2.2 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设（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G,  ·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）为</a:t>
            </a:r>
            <a:r>
              <a:rPr lang="zh-CN" altLang="en-US" sz="3000" b="1" u="sng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半群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，如果满足下面条件：</a:t>
            </a:r>
          </a:p>
          <a:p>
            <a:pPr marL="363538" indent="-363538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有壹（单位元）：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 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中有一个元素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，适合对于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中任意元素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，都 有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1·a = a·1 = a;</a:t>
            </a:r>
          </a:p>
          <a:p>
            <a:pPr marL="363538" indent="-363538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(2)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有逆：对于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中任意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，都可找到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中一个元素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-1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，满足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a·a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-1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= 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·a = 1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</a:p>
          <a:p>
            <a:pPr marL="363538" indent="-363538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   则称（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G, ·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）为群。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如果群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包含的元素个数有限，则称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有限群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，否则称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无限群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3000" b="1" dirty="0" smtClean="0">
                <a:ea typeface="楷体" panose="02010609060101010101" pitchFamily="49" charset="-122"/>
                <a:cs typeface="+mn-cs"/>
                <a:sym typeface="Symbol" pitchFamily="18" charset="2"/>
              </a:rPr>
              <a:t>   </a:t>
            </a:r>
            <a:endParaRPr lang="en-US" altLang="zh-CN" sz="3000" b="1" dirty="0" smtClean="0">
              <a:ea typeface="楷体" panose="02010609060101010101" pitchFamily="49" charset="-122"/>
              <a:cs typeface="+mn-cs"/>
              <a:sym typeface="Symbol" pitchFamily="18" charset="2"/>
            </a:endParaRPr>
          </a:p>
          <a:p>
            <a:pPr marL="363538" indent="-363538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en-US" sz="2800" b="1" dirty="0" smtClean="0">
              <a:cs typeface="+mn-cs"/>
              <a:sym typeface="Symbol" pitchFamily="18" charset="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9750" y="571500"/>
            <a:ext cx="7772400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굴림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6.2.2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群</a:t>
            </a:r>
            <a:endParaRPr lang="zh-CN" altLang="zh-CN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8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5F136641-005E-431D-8421-D6EDCAD1D9D2}" type="slidenum">
              <a:rPr lang="zh-CN" altLang="en-US" sz="1800" smtClean="0">
                <a:solidFill>
                  <a:srgbClr val="000000"/>
                </a:solidFill>
              </a:rPr>
              <a:pPr/>
              <a:t>8</a:t>
            </a:fld>
            <a:endParaRPr lang="zh-CN" alt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57300"/>
            <a:ext cx="8424863" cy="5472113"/>
          </a:xfrm>
        </p:spPr>
        <p:txBody>
          <a:bodyPr/>
          <a:lstStyle/>
          <a:p>
            <a:pPr marL="0" indent="0"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定理</a:t>
            </a:r>
            <a:r>
              <a:rPr lang="en-US" altLang="zh-CN" sz="3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6.2.7 :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任意置换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σ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恰有一法写成不相杂的轮换乘积。</a:t>
            </a:r>
            <a:b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zh-CN" altLang="en-US" sz="3000" b="1" dirty="0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证明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r>
              <a:rPr lang="zh-CN" altLang="en-US" sz="3000" b="1" dirty="0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先证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σ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可以写成不相杂的轮换的乘积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sz="3000" b="1" dirty="0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可表性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/>
            </a:r>
            <a:b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任取</a:t>
            </a:r>
            <a:r>
              <a:rPr lang="en-US" altLang="zh-CN" sz="3000" b="1" i="1" dirty="0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-30000" dirty="0" smtClean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∈M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  <a:p>
            <a:pPr marL="0" indent="0"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）若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σ(</a:t>
            </a:r>
            <a:r>
              <a:rPr lang="en-US" altLang="zh-CN" sz="3000" b="1" i="1" dirty="0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-30000" dirty="0" smtClean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)= </a:t>
            </a:r>
            <a:r>
              <a:rPr lang="en-US" altLang="zh-CN" sz="3000" b="1" i="1" dirty="0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-30000" dirty="0" smtClean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则</a:t>
            </a:r>
            <a:r>
              <a:rPr lang="en-US" altLang="zh-CN" sz="3000" b="1" i="1" dirty="0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-30000" dirty="0" smtClean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自己就作成一个轮换。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）设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σ(</a:t>
            </a:r>
            <a:r>
              <a:rPr lang="en-US" altLang="zh-CN" sz="3000" b="1" i="1" dirty="0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-30000" dirty="0" smtClean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)= </a:t>
            </a:r>
            <a:r>
              <a:rPr lang="en-US" altLang="zh-CN" sz="3000" b="1" i="1" dirty="0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-30000" dirty="0" smtClean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,σ(</a:t>
            </a:r>
            <a:r>
              <a:rPr lang="en-US" altLang="zh-CN" sz="3000" b="1" i="1" dirty="0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-30000" dirty="0" smtClean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)= </a:t>
            </a:r>
            <a:r>
              <a:rPr lang="en-US" altLang="zh-CN" sz="3000" b="1" i="1" dirty="0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-30000" dirty="0" smtClean="0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这样下去，由于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有限，故到某一个元素</a:t>
            </a:r>
            <a:r>
              <a:rPr lang="en-US" altLang="zh-CN" sz="3000" b="1" i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-30000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其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σ(</a:t>
            </a:r>
            <a:r>
              <a:rPr lang="en-US" altLang="zh-CN" sz="3000" b="1" i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-30000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必然不再是新元素即这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σ(</a:t>
            </a:r>
            <a:r>
              <a:rPr lang="en-US" altLang="zh-CN" sz="3000" b="1" i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-30000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必在</a:t>
            </a:r>
            <a:r>
              <a:rPr lang="en-US" altLang="zh-CN" sz="3000" b="1" i="1" dirty="0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-30000" dirty="0" smtClean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… , </a:t>
            </a:r>
            <a:r>
              <a:rPr lang="en-US" altLang="zh-CN" sz="3000" b="1" i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-30000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之内。由于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σ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是一对一的，我们已有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σ(</a:t>
            </a:r>
            <a:r>
              <a:rPr lang="en-US" altLang="zh-CN" sz="3000" b="1" i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-30000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)= </a:t>
            </a:r>
            <a:r>
              <a:rPr lang="en-US" altLang="zh-CN" sz="3000" b="1" i="1" dirty="0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-30000" dirty="0" smtClean="0">
                <a:ea typeface="宋体" panose="02010600030101010101" pitchFamily="2" charset="-122"/>
                <a:sym typeface="Symbol" panose="05050102010706020507" pitchFamily="18" charset="2"/>
              </a:rPr>
              <a:t>i+1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=1,2, …, r-1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，所以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σ(</a:t>
            </a:r>
            <a:r>
              <a:rPr lang="en-US" altLang="zh-CN" sz="3000" b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-30000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只能是</a:t>
            </a:r>
            <a:r>
              <a:rPr lang="en-US" altLang="zh-CN" sz="3000" b="1" i="1" dirty="0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-30000" dirty="0" smtClean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。于是我们得到一个轮换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000" b="1" i="1" dirty="0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-30000" dirty="0" smtClean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 … </a:t>
            </a:r>
            <a:r>
              <a:rPr lang="en-US" altLang="zh-CN" sz="3000" b="1" i="1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000" b="1" baseline="-30000" dirty="0" err="1" smtClean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。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不相杂轮换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131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C48CAD-67C2-4FC5-9A0D-BA7E186361B8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80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1268413"/>
            <a:ext cx="8301038" cy="5256212"/>
          </a:xfrm>
        </p:spPr>
        <p:txBody>
          <a:bodyPr/>
          <a:lstStyle/>
          <a:p>
            <a:pPr marL="0" indent="-609600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solidFill>
                  <a:srgbClr val="0000FF"/>
                </a:solidFill>
                <a:ea typeface="宋体" panose="02010600030101010101" pitchFamily="2" charset="-122"/>
              </a:rPr>
              <a:t>证明</a:t>
            </a:r>
            <a:r>
              <a:rPr lang="en-US" altLang="zh-CN" sz="3000" b="1" smtClean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  <a:r>
              <a:rPr lang="zh-CN" altLang="en-US" sz="3000" b="1" smtClean="0">
                <a:ea typeface="宋体" panose="02010600030101010101" pitchFamily="2" charset="-122"/>
              </a:rPr>
              <a:t>若</a:t>
            </a:r>
            <a:r>
              <a:rPr lang="en-US" altLang="zh-CN" sz="3000" b="1" smtClean="0">
                <a:ea typeface="宋体" panose="02010600030101010101" pitchFamily="2" charset="-122"/>
              </a:rPr>
              <a:t>M</a:t>
            </a:r>
            <a:r>
              <a:rPr lang="zh-CN" altLang="en-US" sz="3000" b="1" smtClean="0">
                <a:ea typeface="宋体" panose="02010600030101010101" pitchFamily="2" charset="-122"/>
              </a:rPr>
              <a:t>已经无另外元素，则</a:t>
            </a:r>
            <a:r>
              <a:rPr lang="en-US" altLang="zh-CN" sz="3000" b="1" smtClean="0">
                <a:ea typeface="宋体" panose="02010600030101010101" pitchFamily="2" charset="-122"/>
              </a:rPr>
              <a:t>σ</a:t>
            </a:r>
            <a:r>
              <a:rPr lang="zh-CN" altLang="en-US" sz="3000" b="1" smtClean="0">
                <a:ea typeface="宋体" panose="02010600030101010101" pitchFamily="2" charset="-122"/>
              </a:rPr>
              <a:t>就等于这个轮换</a:t>
            </a:r>
            <a:r>
              <a:rPr lang="en-US" altLang="zh-CN" sz="3000" b="1" smtClean="0">
                <a:ea typeface="宋体" panose="02010600030101010101" pitchFamily="2" charset="-122"/>
              </a:rPr>
              <a:t>.</a:t>
            </a:r>
          </a:p>
          <a:p>
            <a:pPr marL="0" indent="-609600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ea typeface="宋体" panose="02010600030101010101" pitchFamily="2" charset="-122"/>
              </a:rPr>
              <a:t>(3)</a:t>
            </a:r>
            <a:r>
              <a:rPr lang="zh-CN" altLang="en-US" sz="3000" b="1" smtClean="0">
                <a:ea typeface="宋体" panose="02010600030101010101" pitchFamily="2" charset="-122"/>
              </a:rPr>
              <a:t>否则设</a:t>
            </a:r>
            <a:r>
              <a:rPr lang="en-US" altLang="zh-CN" sz="3000" b="1" smtClean="0">
                <a:ea typeface="宋体" panose="02010600030101010101" pitchFamily="2" charset="-122"/>
              </a:rPr>
              <a:t>b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1</a:t>
            </a:r>
            <a:r>
              <a:rPr lang="zh-CN" altLang="en-US" sz="3000" b="1" smtClean="0">
                <a:ea typeface="宋体" panose="02010600030101010101" pitchFamily="2" charset="-122"/>
              </a:rPr>
              <a:t>不在</a:t>
            </a:r>
            <a:r>
              <a:rPr lang="en-US" altLang="zh-CN" sz="3000" b="1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1</a:t>
            </a:r>
            <a:r>
              <a:rPr lang="zh-CN" altLang="en-US" sz="3000" b="1" smtClean="0">
                <a:ea typeface="宋体" panose="02010600030101010101" pitchFamily="2" charset="-122"/>
              </a:rPr>
              <a:t>，</a:t>
            </a:r>
            <a:r>
              <a:rPr lang="en-US" altLang="zh-CN" sz="3000" b="1" smtClean="0">
                <a:ea typeface="宋体" panose="02010600030101010101" pitchFamily="2" charset="-122"/>
              </a:rPr>
              <a:t>…</a:t>
            </a:r>
            <a:r>
              <a:rPr lang="zh-CN" altLang="en-US" sz="3000" b="1" smtClean="0">
                <a:ea typeface="宋体" panose="02010600030101010101" pitchFamily="2" charset="-122"/>
              </a:rPr>
              <a:t>，</a:t>
            </a:r>
            <a:r>
              <a:rPr lang="en-US" altLang="zh-CN" sz="3000" b="1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r</a:t>
            </a:r>
            <a:r>
              <a:rPr lang="zh-CN" altLang="en-US" sz="3000" b="1" smtClean="0">
                <a:ea typeface="宋体" panose="02010600030101010101" pitchFamily="2" charset="-122"/>
              </a:rPr>
              <a:t>之内，则同样作</a:t>
            </a:r>
          </a:p>
          <a:p>
            <a:pPr marL="0" indent="-609600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ea typeface="宋体" panose="02010600030101010101" pitchFamily="2" charset="-122"/>
              </a:rPr>
              <a:t>法又可得到一个轮换（</a:t>
            </a:r>
            <a:r>
              <a:rPr lang="en-US" altLang="zh-CN" sz="3000" b="1" smtClean="0">
                <a:ea typeface="宋体" panose="02010600030101010101" pitchFamily="2" charset="-122"/>
              </a:rPr>
              <a:t>b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1</a:t>
            </a:r>
            <a:r>
              <a:rPr lang="en-US" altLang="zh-CN" sz="3000" b="1" smtClean="0">
                <a:ea typeface="宋体" panose="02010600030101010101" pitchFamily="2" charset="-122"/>
              </a:rPr>
              <a:t>…b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s</a:t>
            </a:r>
            <a:r>
              <a:rPr lang="zh-CN" altLang="en-US" sz="3000" b="1" smtClean="0">
                <a:ea typeface="宋体" panose="02010600030101010101" pitchFamily="2" charset="-122"/>
              </a:rPr>
              <a:t>）</a:t>
            </a:r>
            <a:r>
              <a:rPr lang="en-US" altLang="zh-CN" sz="3000" b="1" smtClean="0">
                <a:ea typeface="宋体" panose="02010600030101010101" pitchFamily="2" charset="-122"/>
              </a:rPr>
              <a:t>.</a:t>
            </a:r>
            <a:r>
              <a:rPr lang="zh-CN" altLang="en-US" sz="3000" b="1" smtClean="0">
                <a:ea typeface="宋体" panose="02010600030101010101" pitchFamily="2" charset="-122"/>
              </a:rPr>
              <a:t>因为</a:t>
            </a:r>
            <a:r>
              <a:rPr lang="en-US" altLang="zh-CN" sz="3000" b="1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1</a:t>
            </a:r>
            <a:r>
              <a:rPr lang="zh-CN" altLang="en-US" sz="3000" b="1" smtClean="0">
                <a:ea typeface="宋体" panose="02010600030101010101" pitchFamily="2" charset="-122"/>
              </a:rPr>
              <a:t>，</a:t>
            </a:r>
            <a:r>
              <a:rPr lang="en-US" altLang="zh-CN" sz="3000" b="1" smtClean="0">
                <a:ea typeface="宋体" panose="02010600030101010101" pitchFamily="2" charset="-122"/>
              </a:rPr>
              <a:t>…</a:t>
            </a:r>
            <a:r>
              <a:rPr lang="zh-CN" altLang="en-US" sz="3000" b="1" smtClean="0">
                <a:ea typeface="宋体" panose="02010600030101010101" pitchFamily="2" charset="-122"/>
              </a:rPr>
              <a:t>，</a:t>
            </a:r>
            <a:r>
              <a:rPr lang="en-US" altLang="zh-CN" sz="3000" b="1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r</a:t>
            </a:r>
          </a:p>
          <a:p>
            <a:pPr marL="0" indent="-609600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ea typeface="宋体" panose="02010600030101010101" pitchFamily="2" charset="-122"/>
              </a:rPr>
              <a:t>各自已有变到它的元素，所以</a:t>
            </a:r>
            <a:r>
              <a:rPr lang="en-US" altLang="zh-CN" sz="3000" b="1" smtClean="0">
                <a:ea typeface="宋体" panose="02010600030101010101" pitchFamily="2" charset="-122"/>
              </a:rPr>
              <a:t>b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1</a:t>
            </a:r>
            <a:r>
              <a:rPr lang="zh-CN" altLang="en-US" sz="3000" b="1" smtClean="0">
                <a:ea typeface="宋体" panose="02010600030101010101" pitchFamily="2" charset="-122"/>
              </a:rPr>
              <a:t>，</a:t>
            </a:r>
            <a:r>
              <a:rPr lang="en-US" altLang="zh-CN" sz="3000" b="1" smtClean="0">
                <a:ea typeface="宋体" panose="02010600030101010101" pitchFamily="2" charset="-122"/>
              </a:rPr>
              <a:t>…</a:t>
            </a:r>
            <a:r>
              <a:rPr lang="zh-CN" altLang="en-US" sz="3000" b="1" smtClean="0">
                <a:ea typeface="宋体" panose="02010600030101010101" pitchFamily="2" charset="-122"/>
              </a:rPr>
              <a:t>，</a:t>
            </a:r>
            <a:r>
              <a:rPr lang="en-US" altLang="zh-CN" sz="3000" b="1" smtClean="0">
                <a:ea typeface="宋体" panose="02010600030101010101" pitchFamily="2" charset="-122"/>
              </a:rPr>
              <a:t>b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s</a:t>
            </a:r>
            <a:r>
              <a:rPr lang="zh-CN" altLang="en-US" sz="3000" b="1" smtClean="0">
                <a:ea typeface="宋体" panose="02010600030101010101" pitchFamily="2" charset="-122"/>
              </a:rPr>
              <a:t>中不会</a:t>
            </a:r>
          </a:p>
          <a:p>
            <a:pPr marL="0" indent="-609600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ea typeface="宋体" panose="02010600030101010101" pitchFamily="2" charset="-122"/>
              </a:rPr>
              <a:t>有</a:t>
            </a:r>
            <a:r>
              <a:rPr lang="en-US" altLang="zh-CN" sz="3000" b="1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1</a:t>
            </a:r>
            <a:r>
              <a:rPr lang="zh-CN" altLang="en-US" sz="3000" b="1" smtClean="0">
                <a:ea typeface="宋体" panose="02010600030101010101" pitchFamily="2" charset="-122"/>
              </a:rPr>
              <a:t>，</a:t>
            </a:r>
            <a:r>
              <a:rPr lang="en-US" altLang="zh-CN" sz="3000" b="1" smtClean="0">
                <a:ea typeface="宋体" panose="02010600030101010101" pitchFamily="2" charset="-122"/>
              </a:rPr>
              <a:t>…</a:t>
            </a:r>
            <a:r>
              <a:rPr lang="zh-CN" altLang="en-US" sz="3000" b="1" smtClean="0">
                <a:ea typeface="宋体" panose="02010600030101010101" pitchFamily="2" charset="-122"/>
              </a:rPr>
              <a:t>，</a:t>
            </a:r>
            <a:r>
              <a:rPr lang="en-US" altLang="zh-CN" sz="3000" b="1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r</a:t>
            </a:r>
            <a:r>
              <a:rPr lang="zh-CN" altLang="en-US" sz="3000" b="1" smtClean="0">
                <a:ea typeface="宋体" panose="02010600030101010101" pitchFamily="2" charset="-122"/>
              </a:rPr>
              <a:t>出现，即这两个轮换不相杂。若</a:t>
            </a:r>
            <a:r>
              <a:rPr lang="en-US" altLang="zh-CN" sz="3000" b="1" smtClean="0">
                <a:ea typeface="宋体" panose="02010600030101010101" pitchFamily="2" charset="-122"/>
              </a:rPr>
              <a:t>M</a:t>
            </a:r>
          </a:p>
          <a:p>
            <a:pPr marL="0" indent="-609600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ea typeface="宋体" panose="02010600030101010101" pitchFamily="2" charset="-122"/>
              </a:rPr>
              <a:t>的元素已尽，则</a:t>
            </a:r>
            <a:r>
              <a:rPr lang="en-US" altLang="zh-CN" sz="3000" b="1" smtClean="0">
                <a:ea typeface="宋体" panose="02010600030101010101" pitchFamily="2" charset="-122"/>
              </a:rPr>
              <a:t>σ</a:t>
            </a:r>
            <a:r>
              <a:rPr lang="zh-CN" altLang="en-US" sz="3000" b="1" smtClean="0">
                <a:ea typeface="宋体" panose="02010600030101010101" pitchFamily="2" charset="-122"/>
              </a:rPr>
              <a:t>就等于这两个轮换的乘积，否</a:t>
            </a:r>
          </a:p>
          <a:p>
            <a:pPr marL="0" indent="-609600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ea typeface="宋体" panose="02010600030101010101" pitchFamily="2" charset="-122"/>
              </a:rPr>
              <a:t>则如上又可得到一个轮换。如此类推，由于</a:t>
            </a:r>
            <a:r>
              <a:rPr lang="en-US" altLang="zh-CN" sz="3000" b="1" smtClean="0">
                <a:ea typeface="宋体" panose="02010600030101010101" pitchFamily="2" charset="-122"/>
              </a:rPr>
              <a:t>M</a:t>
            </a:r>
            <a:r>
              <a:rPr lang="zh-CN" altLang="en-US" sz="3000" b="1" smtClean="0">
                <a:ea typeface="宋体" panose="02010600030101010101" pitchFamily="2" charset="-122"/>
              </a:rPr>
              <a:t>有</a:t>
            </a:r>
          </a:p>
          <a:p>
            <a:pPr marL="0" indent="-609600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ea typeface="宋体" panose="02010600030101010101" pitchFamily="2" charset="-122"/>
              </a:rPr>
              <a:t>限，最后必得</a:t>
            </a:r>
            <a:r>
              <a:rPr lang="en-US" altLang="zh-CN" sz="3000" b="1" smtClean="0">
                <a:ea typeface="宋体" panose="02010600030101010101" pitchFamily="2" charset="-122"/>
              </a:rPr>
              <a:t>σ=(a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1</a:t>
            </a:r>
            <a:r>
              <a:rPr lang="en-US" altLang="zh-CN" sz="3000" b="1" smtClean="0">
                <a:ea typeface="宋体" panose="02010600030101010101" pitchFamily="2" charset="-122"/>
              </a:rPr>
              <a:t>…a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r</a:t>
            </a:r>
            <a:r>
              <a:rPr lang="en-US" altLang="zh-CN" sz="3000" b="1" smtClean="0">
                <a:ea typeface="宋体" panose="02010600030101010101" pitchFamily="2" charset="-122"/>
              </a:rPr>
              <a:t>)(b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1</a:t>
            </a:r>
            <a:r>
              <a:rPr lang="en-US" altLang="zh-CN" sz="3000" b="1" smtClean="0">
                <a:ea typeface="宋体" panose="02010600030101010101" pitchFamily="2" charset="-122"/>
              </a:rPr>
              <a:t>…b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s</a:t>
            </a:r>
            <a:r>
              <a:rPr lang="en-US" altLang="zh-CN" sz="3000" b="1" smtClean="0">
                <a:ea typeface="宋体" panose="02010600030101010101" pitchFamily="2" charset="-122"/>
              </a:rPr>
              <a:t>) …(c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1</a:t>
            </a:r>
            <a:r>
              <a:rPr lang="en-US" altLang="zh-CN" sz="3000" b="1" smtClean="0">
                <a:ea typeface="宋体" panose="02010600030101010101" pitchFamily="2" charset="-122"/>
              </a:rPr>
              <a:t>…c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t</a:t>
            </a:r>
            <a:r>
              <a:rPr lang="en-US" altLang="zh-CN" sz="3000" b="1" smtClean="0">
                <a:ea typeface="宋体" panose="02010600030101010101" pitchFamily="2" charset="-122"/>
              </a:rPr>
              <a:t>) (1)</a:t>
            </a:r>
          </a:p>
          <a:p>
            <a:pPr marL="0" indent="-60960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ea typeface="宋体" panose="02010600030101010101" pitchFamily="2" charset="-122"/>
              </a:rPr>
              <a:t>   </a:t>
            </a:r>
            <a:r>
              <a:rPr lang="zh-CN" altLang="en-US" sz="3000" b="1" smtClean="0">
                <a:ea typeface="宋体" panose="02010600030101010101" pitchFamily="2" charset="-122"/>
              </a:rPr>
              <a:t>即</a:t>
            </a:r>
            <a:r>
              <a:rPr lang="en-US" altLang="zh-CN" sz="3000" b="1" smtClean="0">
                <a:ea typeface="宋体" panose="02010600030101010101" pitchFamily="2" charset="-122"/>
              </a:rPr>
              <a:t>σ</a:t>
            </a:r>
            <a:r>
              <a:rPr lang="zh-CN" altLang="en-US" sz="3000" b="1" smtClean="0">
                <a:ea typeface="宋体" panose="02010600030101010101" pitchFamily="2" charset="-122"/>
              </a:rPr>
              <a:t>表成了不相杂轮换的乘积。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不相杂轮换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234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3D08D1-EACE-4A5A-B4A4-9C9ACBDA2592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81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3"/>
            <a:ext cx="8301037" cy="4979987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  <a:sym typeface="Symbol" pitchFamily="18" charset="2"/>
              </a:rPr>
              <a:t>证明：</a:t>
            </a:r>
            <a:endParaRPr lang="en-US" altLang="zh-CN" sz="3200" b="1" dirty="0" smtClean="0">
              <a:solidFill>
                <a:srgbClr val="0000FF"/>
              </a:solidFill>
              <a:ea typeface="宋体" panose="02010600030101010101" pitchFamily="2" charset="-122"/>
              <a:sym typeface="Symbol" pitchFamily="18" charset="2"/>
            </a:endParaRP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再证</a:t>
            </a:r>
            <a:r>
              <a:rPr lang="zh-CN" altLang="en-US" sz="32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唯一</a:t>
            </a:r>
            <a:r>
              <a:rPr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性</a:t>
            </a:r>
            <a:r>
              <a:rPr lang="en-US" altLang="zh-CN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</a:rPr>
              <a:t>设</a:t>
            </a:r>
            <a:r>
              <a:rPr lang="en-US" altLang="zh-CN" sz="3200" b="1" dirty="0" smtClean="0">
                <a:ea typeface="宋体" panose="02010600030101010101" pitchFamily="2" charset="-122"/>
              </a:rPr>
              <a:t>σ</a:t>
            </a:r>
            <a:r>
              <a:rPr lang="zh-CN" altLang="en-US" sz="3200" b="1" dirty="0" smtClean="0">
                <a:ea typeface="宋体" panose="02010600030101010101" pitchFamily="2" charset="-122"/>
              </a:rPr>
              <a:t>又可表为不相杂的轮换的乘积如下：</a:t>
            </a:r>
          </a:p>
          <a:p>
            <a:pPr marL="609600" indent="-609600" algn="ctr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ea typeface="宋体" panose="02010600030101010101" pitchFamily="2" charset="-122"/>
              </a:rPr>
              <a:t>σ=(a’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1</a:t>
            </a:r>
            <a:r>
              <a:rPr lang="en-US" altLang="zh-CN" sz="3200" b="1" dirty="0" smtClean="0">
                <a:ea typeface="宋体" panose="02010600030101010101" pitchFamily="2" charset="-122"/>
              </a:rPr>
              <a:t>…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a’</a:t>
            </a:r>
            <a:r>
              <a:rPr lang="en-US" altLang="zh-CN" sz="3200" b="1" baseline="-30000" dirty="0" err="1" smtClean="0">
                <a:ea typeface="宋体" panose="02010600030101010101" pitchFamily="2" charset="-122"/>
              </a:rPr>
              <a:t>r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’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)(b’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1</a:t>
            </a:r>
            <a:r>
              <a:rPr lang="en-US" altLang="zh-CN" sz="3200" b="1" dirty="0" smtClean="0">
                <a:ea typeface="宋体" panose="02010600030101010101" pitchFamily="2" charset="-122"/>
              </a:rPr>
              <a:t>…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b’</a:t>
            </a:r>
            <a:r>
              <a:rPr lang="en-US" altLang="zh-CN" sz="3200" b="1" baseline="-30000" dirty="0" err="1" smtClean="0">
                <a:ea typeface="宋体" panose="02010600030101010101" pitchFamily="2" charset="-122"/>
              </a:rPr>
              <a:t>s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’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 …(c’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1</a:t>
            </a:r>
            <a:r>
              <a:rPr lang="en-US" altLang="zh-CN" sz="3200" b="1" dirty="0" smtClean="0">
                <a:ea typeface="宋体" panose="02010600030101010101" pitchFamily="2" charset="-122"/>
              </a:rPr>
              <a:t>…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c’</a:t>
            </a:r>
            <a:r>
              <a:rPr lang="en-US" altLang="zh-CN" sz="3200" b="1" baseline="-30000" dirty="0" err="1" smtClean="0">
                <a:ea typeface="宋体" panose="02010600030101010101" pitchFamily="2" charset="-122"/>
              </a:rPr>
              <a:t>t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’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       (2)</a:t>
            </a: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</a:rPr>
              <a:t>考虑</a:t>
            </a:r>
            <a:r>
              <a:rPr lang="en-US" altLang="zh-CN" sz="3200" b="1" dirty="0" smtClean="0">
                <a:ea typeface="宋体" panose="02010600030101010101" pitchFamily="2" charset="-122"/>
              </a:rPr>
              <a:t>(1)</a:t>
            </a:r>
            <a:r>
              <a:rPr lang="zh-CN" altLang="en-US" sz="3200" b="1" dirty="0" smtClean="0">
                <a:ea typeface="宋体" panose="02010600030101010101" pitchFamily="2" charset="-122"/>
              </a:rPr>
              <a:t>式中任意轮换</a:t>
            </a:r>
            <a:r>
              <a:rPr lang="en-US" altLang="zh-CN" sz="3200" b="1" dirty="0" smtClean="0">
                <a:ea typeface="宋体" panose="02010600030101010101" pitchFamily="2" charset="-122"/>
              </a:rPr>
              <a:t>(a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1</a:t>
            </a:r>
            <a:r>
              <a:rPr lang="en-US" altLang="zh-CN" sz="3200" b="1" dirty="0" smtClean="0">
                <a:ea typeface="宋体" panose="02010600030101010101" pitchFamily="2" charset="-122"/>
              </a:rPr>
              <a:t>…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a</a:t>
            </a:r>
            <a:r>
              <a:rPr lang="en-US" altLang="zh-CN" sz="3200" b="1" baseline="-30000" dirty="0" err="1" smtClean="0">
                <a:ea typeface="宋体" panose="02010600030101010101" pitchFamily="2" charset="-122"/>
              </a:rPr>
              <a:t>r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</a:t>
            </a:r>
            <a:r>
              <a:rPr lang="zh-CN" altLang="en-US" sz="3200" b="1" dirty="0" smtClean="0">
                <a:ea typeface="宋体" panose="02010600030101010101" pitchFamily="2" charset="-122"/>
              </a:rPr>
              <a:t>。 不妨设 </a:t>
            </a: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</a:rPr>
              <a:t>      </a:t>
            </a:r>
            <a:r>
              <a:rPr lang="en-US" altLang="zh-CN" sz="3200" b="1" dirty="0" smtClean="0">
                <a:ea typeface="宋体" panose="02010600030101010101" pitchFamily="2" charset="-122"/>
              </a:rPr>
              <a:t>a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1</a:t>
            </a:r>
            <a:r>
              <a:rPr lang="en-US" altLang="zh-CN" sz="3200" b="1" dirty="0" smtClean="0">
                <a:ea typeface="宋体" panose="02010600030101010101" pitchFamily="2" charset="-122"/>
              </a:rPr>
              <a:t>∈{a’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1</a:t>
            </a:r>
            <a:r>
              <a:rPr lang="en-US" altLang="zh-CN" sz="3200" b="1" dirty="0" smtClean="0">
                <a:ea typeface="宋体" panose="02010600030101010101" pitchFamily="2" charset="-122"/>
              </a:rPr>
              <a:t>…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a’</a:t>
            </a:r>
            <a:r>
              <a:rPr lang="en-US" altLang="zh-CN" sz="3200" b="1" baseline="-30000" dirty="0" err="1" smtClean="0">
                <a:ea typeface="宋体" panose="02010600030101010101" pitchFamily="2" charset="-122"/>
              </a:rPr>
              <a:t>r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’</a:t>
            </a:r>
            <a:r>
              <a:rPr lang="en-US" altLang="zh-CN" sz="3200" b="1" dirty="0" smtClean="0">
                <a:ea typeface="宋体" panose="02010600030101010101" pitchFamily="2" charset="-122"/>
              </a:rPr>
              <a:t>}</a:t>
            </a:r>
            <a:r>
              <a:rPr lang="zh-CN" altLang="en-US" sz="3200" b="1" dirty="0" smtClean="0">
                <a:ea typeface="宋体" panose="02010600030101010101" pitchFamily="2" charset="-122"/>
              </a:rPr>
              <a:t>，且</a:t>
            </a:r>
            <a:r>
              <a:rPr lang="en-US" altLang="zh-CN" sz="3200" b="1" dirty="0" smtClean="0">
                <a:ea typeface="宋体" panose="02010600030101010101" pitchFamily="2" charset="-122"/>
              </a:rPr>
              <a:t>a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1</a:t>
            </a:r>
            <a:r>
              <a:rPr lang="zh-CN" altLang="en-US" sz="3200" b="1" dirty="0" smtClean="0">
                <a:ea typeface="宋体" panose="02010600030101010101" pitchFamily="2" charset="-122"/>
              </a:rPr>
              <a:t>＝</a:t>
            </a:r>
            <a:r>
              <a:rPr lang="en-US" altLang="zh-CN" sz="3200" b="1" dirty="0" smtClean="0">
                <a:ea typeface="宋体" panose="02010600030101010101" pitchFamily="2" charset="-122"/>
              </a:rPr>
              <a:t>a’</a:t>
            </a:r>
            <a:r>
              <a:rPr lang="zh-CN" altLang="en-US" sz="3200" b="1" baseline="-30000" dirty="0" smtClean="0">
                <a:ea typeface="宋体" panose="02010600030101010101" pitchFamily="2" charset="-122"/>
              </a:rPr>
              <a:t>１</a:t>
            </a:r>
            <a:r>
              <a:rPr lang="zh-CN" altLang="en-US" sz="3200" b="1" dirty="0" smtClean="0">
                <a:ea typeface="宋体" panose="02010600030101010101" pitchFamily="2" charset="-122"/>
              </a:rPr>
              <a:t>。</a:t>
            </a: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</a:rPr>
              <a:t>于是，</a:t>
            </a:r>
            <a:r>
              <a:rPr lang="en-US" altLang="zh-CN" sz="3200" b="1" dirty="0" smtClean="0">
                <a:ea typeface="宋体" panose="02010600030101010101" pitchFamily="2" charset="-122"/>
              </a:rPr>
              <a:t>a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2</a:t>
            </a:r>
            <a:r>
              <a:rPr lang="en-US" altLang="zh-CN" sz="3200" b="1" dirty="0" smtClean="0">
                <a:ea typeface="宋体" panose="02010600030101010101" pitchFamily="2" charset="-122"/>
              </a:rPr>
              <a:t>=σ(a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1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)=σ(a’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1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)= a’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2 </a:t>
            </a:r>
            <a:r>
              <a:rPr lang="zh-CN" altLang="en-US" sz="3200" b="1" dirty="0" smtClean="0">
                <a:ea typeface="宋体" panose="02010600030101010101" pitchFamily="2" charset="-122"/>
              </a:rPr>
              <a:t>，</a:t>
            </a: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</a:rPr>
              <a:t>            </a:t>
            </a:r>
            <a:r>
              <a:rPr lang="en-US" altLang="zh-CN" sz="3200" b="1" dirty="0" smtClean="0">
                <a:ea typeface="宋体" panose="02010600030101010101" pitchFamily="2" charset="-122"/>
              </a:rPr>
              <a:t>a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3</a:t>
            </a:r>
            <a:r>
              <a:rPr lang="en-US" altLang="zh-CN" sz="3200" b="1" dirty="0" smtClean="0">
                <a:ea typeface="宋体" panose="02010600030101010101" pitchFamily="2" charset="-122"/>
              </a:rPr>
              <a:t>=σ(a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2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)=σ(a’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2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)= a’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3 </a:t>
            </a:r>
            <a:r>
              <a:rPr lang="zh-CN" altLang="en-US" sz="3200" b="1" dirty="0" smtClean="0">
                <a:ea typeface="宋体" panose="02010600030101010101" pitchFamily="2" charset="-122"/>
              </a:rPr>
              <a:t>，</a:t>
            </a:r>
            <a:r>
              <a:rPr lang="en-US" altLang="zh-CN" sz="3200" b="1" dirty="0" smtClean="0">
                <a:ea typeface="宋体" panose="02010600030101010101" pitchFamily="2" charset="-122"/>
              </a:rPr>
              <a:t>…</a:t>
            </a:r>
            <a:r>
              <a:rPr lang="zh-CN" altLang="en-US" sz="3200" b="1" dirty="0" smtClean="0">
                <a:ea typeface="宋体" panose="02010600030101010101" pitchFamily="2" charset="-122"/>
              </a:rPr>
              <a:t>，</a:t>
            </a:r>
            <a:endParaRPr lang="zh-CN" altLang="en-US" sz="3200" b="1" dirty="0"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不相杂轮换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33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5DB1A43-5162-42C2-BACA-25D1394A9D1C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82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内容占位符 2"/>
          <p:cNvSpPr>
            <a:spLocks noGrp="1"/>
          </p:cNvSpPr>
          <p:nvPr>
            <p:ph idx="1"/>
          </p:nvPr>
        </p:nvSpPr>
        <p:spPr>
          <a:xfrm>
            <a:off x="565150" y="1341438"/>
            <a:ext cx="8301038" cy="51831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证明：</a:t>
            </a:r>
            <a:endParaRPr lang="en-US" altLang="zh-CN" sz="3000" b="1" dirty="0" smtClean="0">
              <a:solidFill>
                <a:srgbClr val="0000FF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再证</a:t>
            </a:r>
            <a:r>
              <a:rPr lang="zh-CN" altLang="en-US" sz="3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唯一</a:t>
            </a:r>
            <a:r>
              <a:rPr lang="zh-CN" altLang="en-US" sz="30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性</a:t>
            </a:r>
            <a:r>
              <a:rPr lang="en-US" altLang="zh-CN" sz="30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</a:rPr>
              <a:t>可见，</a:t>
            </a:r>
            <a:r>
              <a:rPr lang="en-US" altLang="zh-CN" sz="3000" b="1" dirty="0" smtClean="0">
                <a:ea typeface="宋体" panose="02010600030101010101" pitchFamily="2" charset="-122"/>
              </a:rPr>
              <a:t>(a</a:t>
            </a:r>
            <a:r>
              <a:rPr lang="en-US" altLang="zh-CN" sz="3000" b="1" baseline="-30000" dirty="0" smtClean="0">
                <a:ea typeface="宋体" panose="02010600030101010101" pitchFamily="2" charset="-122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…</a:t>
            </a:r>
            <a:r>
              <a:rPr lang="en-US" altLang="zh-CN" sz="3000" b="1" dirty="0" err="1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dirty="0" err="1" smtClean="0">
                <a:ea typeface="宋体" panose="02010600030101010101" pitchFamily="2" charset="-122"/>
              </a:rPr>
              <a:t>r</a:t>
            </a:r>
            <a:r>
              <a:rPr lang="en-US" altLang="zh-CN" sz="3000" b="1" dirty="0" smtClean="0">
                <a:ea typeface="宋体" panose="02010600030101010101" pitchFamily="2" charset="-122"/>
              </a:rPr>
              <a:t>)</a:t>
            </a:r>
            <a:r>
              <a:rPr lang="zh-CN" altLang="en-US" sz="3000" b="1" dirty="0" smtClean="0">
                <a:ea typeface="宋体" panose="02010600030101010101" pitchFamily="2" charset="-122"/>
              </a:rPr>
              <a:t>必和</a:t>
            </a:r>
            <a:r>
              <a:rPr lang="en-US" altLang="zh-CN" sz="3000" b="1" dirty="0" smtClean="0">
                <a:ea typeface="宋体" panose="02010600030101010101" pitchFamily="2" charset="-122"/>
              </a:rPr>
              <a:t>(a’</a:t>
            </a:r>
            <a:r>
              <a:rPr lang="en-US" altLang="zh-CN" sz="3000" b="1" baseline="-30000" dirty="0" smtClean="0">
                <a:ea typeface="宋体" panose="02010600030101010101" pitchFamily="2" charset="-122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…</a:t>
            </a:r>
            <a:r>
              <a:rPr lang="en-US" altLang="zh-CN" sz="3000" b="1" dirty="0" err="1" smtClean="0">
                <a:ea typeface="宋体" panose="02010600030101010101" pitchFamily="2" charset="-122"/>
              </a:rPr>
              <a:t>a’</a:t>
            </a:r>
            <a:r>
              <a:rPr lang="en-US" altLang="zh-CN" sz="3000" b="1" baseline="-30000" dirty="0" err="1" smtClean="0">
                <a:ea typeface="宋体" panose="02010600030101010101" pitchFamily="2" charset="-122"/>
              </a:rPr>
              <a:t>r</a:t>
            </a:r>
            <a:r>
              <a:rPr lang="en-US" altLang="zh-CN" sz="3000" b="1" baseline="-30000" dirty="0" smtClean="0">
                <a:ea typeface="宋体" panose="02010600030101010101" pitchFamily="2" charset="-122"/>
              </a:rPr>
              <a:t>’</a:t>
            </a:r>
            <a:r>
              <a:rPr lang="en-US" altLang="zh-CN" sz="3000" b="1" dirty="0" smtClean="0">
                <a:ea typeface="宋体" panose="02010600030101010101" pitchFamily="2" charset="-122"/>
              </a:rPr>
              <a:t>)</a:t>
            </a:r>
            <a:r>
              <a:rPr lang="zh-CN" altLang="en-US" sz="3000" b="1" dirty="0" smtClean="0">
                <a:ea typeface="宋体" panose="02010600030101010101" pitchFamily="2" charset="-122"/>
              </a:rPr>
              <a:t>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</a:rPr>
              <a:t>全相同。这就是说，</a:t>
            </a:r>
            <a:r>
              <a:rPr lang="en-US" altLang="zh-CN" sz="3000" b="1" dirty="0" smtClean="0">
                <a:ea typeface="宋体" panose="02010600030101010101" pitchFamily="2" charset="-122"/>
              </a:rPr>
              <a:t>(1)</a:t>
            </a:r>
            <a:r>
              <a:rPr lang="zh-CN" altLang="en-US" sz="3000" b="1" dirty="0" smtClean="0">
                <a:ea typeface="宋体" panose="02010600030101010101" pitchFamily="2" charset="-122"/>
              </a:rPr>
              <a:t>中的任意轮换必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</a:rPr>
              <a:t>出现在</a:t>
            </a:r>
            <a:r>
              <a:rPr lang="en-US" altLang="zh-CN" sz="3000" b="1" dirty="0" smtClean="0">
                <a:ea typeface="宋体" panose="02010600030101010101" pitchFamily="2" charset="-122"/>
              </a:rPr>
              <a:t>(2)</a:t>
            </a:r>
            <a:r>
              <a:rPr lang="zh-CN" altLang="en-US" sz="3000" b="1" dirty="0" smtClean="0">
                <a:ea typeface="宋体" panose="02010600030101010101" pitchFamily="2" charset="-122"/>
              </a:rPr>
              <a:t>中，同样</a:t>
            </a:r>
            <a:r>
              <a:rPr lang="en-US" altLang="zh-CN" sz="3000" b="1" dirty="0" smtClean="0">
                <a:ea typeface="宋体" panose="02010600030101010101" pitchFamily="2" charset="-122"/>
              </a:rPr>
              <a:t>(2)</a:t>
            </a:r>
            <a:r>
              <a:rPr lang="zh-CN" altLang="en-US" sz="3000" b="1" dirty="0" smtClean="0">
                <a:ea typeface="宋体" panose="02010600030101010101" pitchFamily="2" charset="-122"/>
              </a:rPr>
              <a:t>中的任意轮换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</a:rPr>
              <a:t>必出现在</a:t>
            </a:r>
            <a:r>
              <a:rPr lang="en-US" altLang="zh-CN" sz="3000" b="1" dirty="0" smtClean="0">
                <a:ea typeface="宋体" panose="02010600030101010101" pitchFamily="2" charset="-122"/>
              </a:rPr>
              <a:t>(1)</a:t>
            </a:r>
            <a:r>
              <a:rPr lang="zh-CN" altLang="en-US" sz="3000" b="1" dirty="0" smtClean="0">
                <a:ea typeface="宋体" panose="02010600030101010101" pitchFamily="2" charset="-122"/>
              </a:rPr>
              <a:t>中，因之，</a:t>
            </a:r>
            <a:r>
              <a:rPr lang="en-US" altLang="zh-CN" sz="3000" b="1" dirty="0" smtClean="0">
                <a:ea typeface="宋体" panose="02010600030101010101" pitchFamily="2" charset="-122"/>
              </a:rPr>
              <a:t>(1)</a:t>
            </a:r>
            <a:r>
              <a:rPr lang="zh-CN" altLang="en-US" sz="3000" b="1" dirty="0" smtClean="0">
                <a:ea typeface="宋体" panose="02010600030101010101" pitchFamily="2" charset="-122"/>
              </a:rPr>
              <a:t>和</a:t>
            </a:r>
            <a:r>
              <a:rPr lang="en-US" altLang="zh-CN" sz="3000" b="1" dirty="0" smtClean="0">
                <a:ea typeface="宋体" panose="02010600030101010101" pitchFamily="2" charset="-122"/>
              </a:rPr>
              <a:t>(2)</a:t>
            </a:r>
            <a:r>
              <a:rPr lang="zh-CN" altLang="en-US" sz="3000" b="1" dirty="0" smtClean="0">
                <a:ea typeface="宋体" panose="02010600030101010101" pitchFamily="2" charset="-122"/>
              </a:rPr>
              <a:t>一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</a:rPr>
              <a:t>样，最多排列方法不同，但不相杂的轮换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</a:rPr>
              <a:t>相乘适合交换律，所以排列的次序本来是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</a:rPr>
              <a:t>可以任意颠倒的。</a:t>
            </a:r>
            <a:r>
              <a:rPr lang="zh-CN" altLang="en-US" sz="30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证毕。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不相杂轮换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43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E9522F2-C5C7-4923-8B7F-181A654A92B3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83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93813"/>
            <a:ext cx="8280400" cy="5351462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Symbol" pitchFamily="18" charset="2"/>
              </a:rPr>
              <a:t>例</a:t>
            </a:r>
            <a:r>
              <a:rPr lang="en-US" altLang="zh-CN" sz="3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Symbol" pitchFamily="18" charset="2"/>
              </a:rPr>
              <a:t>6.2.7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设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M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的元数为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4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，于是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M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的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24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个置换可以写成下面的形式：</a:t>
            </a:r>
          </a:p>
          <a:p>
            <a:pPr marL="185738" inden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3000" b="1" dirty="0" smtClean="0">
                <a:sym typeface="Symbol" pitchFamily="18" charset="2"/>
              </a:rPr>
              <a:t>I</a:t>
            </a:r>
          </a:p>
          <a:p>
            <a:pPr marL="185738" inden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endParaRPr lang="en-US" altLang="zh-CN" sz="1500" b="1" dirty="0" smtClean="0">
              <a:sym typeface="Symbol" pitchFamily="18" charset="2"/>
            </a:endParaRPr>
          </a:p>
          <a:p>
            <a:pPr marL="185738" inden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3000" b="1" dirty="0" smtClean="0">
                <a:sym typeface="Symbol" pitchFamily="18" charset="2"/>
              </a:rPr>
              <a:t>(1 2), (1 3), (1 4), (2 3), (2 4), (3 4)</a:t>
            </a:r>
            <a:r>
              <a:rPr lang="zh-CN" altLang="en-US" sz="3000" b="1" dirty="0" smtClean="0">
                <a:sym typeface="Symbol" pitchFamily="18" charset="2"/>
              </a:rPr>
              <a:t>；</a:t>
            </a:r>
          </a:p>
          <a:p>
            <a:pPr marL="185738" inden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endParaRPr lang="zh-CN" altLang="en-US" sz="1500" b="1" dirty="0" smtClean="0">
              <a:sym typeface="Symbol" pitchFamily="18" charset="2"/>
            </a:endParaRPr>
          </a:p>
          <a:p>
            <a:pPr marL="185738" inden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3000" b="1" dirty="0" smtClean="0">
                <a:sym typeface="Symbol" pitchFamily="18" charset="2"/>
              </a:rPr>
              <a:t>(1 2 3), (1 3 2), (1 2 4), (1 4 2),</a:t>
            </a:r>
          </a:p>
          <a:p>
            <a:pPr marL="185738" inden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3000" b="1" dirty="0" smtClean="0">
                <a:sym typeface="Symbol" pitchFamily="18" charset="2"/>
              </a:rPr>
              <a:t>(1 3 4), (1 4 3), (2 3 4), (2 4 3)</a:t>
            </a:r>
            <a:r>
              <a:rPr lang="zh-CN" altLang="en-US" sz="3000" b="1" dirty="0" smtClean="0">
                <a:sym typeface="Symbol" pitchFamily="18" charset="2"/>
              </a:rPr>
              <a:t>，</a:t>
            </a:r>
            <a:endParaRPr lang="en-US" altLang="zh-CN" sz="3000" b="1" dirty="0" smtClean="0">
              <a:sym typeface="Symbol" pitchFamily="18" charset="2"/>
            </a:endParaRPr>
          </a:p>
          <a:p>
            <a:pPr marL="185738" inden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sym typeface="Symbol" pitchFamily="18" charset="2"/>
              </a:rPr>
              <a:t>(1 2)(3 4), (1 3)(2 4), (1 4)(2 3)</a:t>
            </a:r>
            <a:r>
              <a:rPr lang="zh-CN" altLang="en-US" sz="3000" b="1" dirty="0" smtClean="0">
                <a:sym typeface="Symbol" pitchFamily="18" charset="2"/>
              </a:rPr>
              <a:t>；</a:t>
            </a:r>
          </a:p>
          <a:p>
            <a:pPr marL="185738" inden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endParaRPr lang="zh-CN" altLang="en-US" sz="1500" b="1" dirty="0" smtClean="0">
              <a:sym typeface="Symbol" pitchFamily="18" charset="2"/>
            </a:endParaRPr>
          </a:p>
          <a:p>
            <a:pPr marL="185738" inden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3000" b="1" dirty="0" smtClean="0">
                <a:sym typeface="Symbol" pitchFamily="18" charset="2"/>
              </a:rPr>
              <a:t>(1 2 3 4), (1 2 4 3), (1 3 2 4),</a:t>
            </a:r>
          </a:p>
          <a:p>
            <a:pPr marL="185738" inden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3000" b="1" dirty="0" smtClean="0">
                <a:sym typeface="Symbol" pitchFamily="18" charset="2"/>
              </a:rPr>
              <a:t>(1 3 4 2), (1 4 2 3)</a:t>
            </a:r>
            <a:r>
              <a:rPr lang="en-US" altLang="zh-CN" sz="3000" b="1" dirty="0">
                <a:sym typeface="Symbol" pitchFamily="18" charset="2"/>
              </a:rPr>
              <a:t> , </a:t>
            </a:r>
            <a:r>
              <a:rPr lang="en-US" altLang="zh-CN" sz="3000" b="1" dirty="0" smtClean="0">
                <a:sym typeface="Symbol" pitchFamily="18" charset="2"/>
              </a:rPr>
              <a:t> </a:t>
            </a:r>
            <a:r>
              <a:rPr lang="en-US" altLang="zh-CN" sz="3000" b="1" dirty="0">
                <a:sym typeface="Symbol" pitchFamily="18" charset="2"/>
              </a:rPr>
              <a:t>(1 4 3 2</a:t>
            </a:r>
            <a:r>
              <a:rPr lang="en-US" altLang="zh-CN" sz="3000" b="1" dirty="0" smtClean="0">
                <a:sym typeface="Symbol" pitchFamily="18" charset="2"/>
              </a:rPr>
              <a:t>) </a:t>
            </a:r>
            <a:r>
              <a:rPr lang="zh-CN" altLang="en-US" sz="3000" b="1" dirty="0" smtClean="0">
                <a:sym typeface="Symbol" pitchFamily="18" charset="2"/>
              </a:rPr>
              <a:t>。</a:t>
            </a:r>
          </a:p>
          <a:p>
            <a:pPr marL="185738" inden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endParaRPr lang="zh-CN" altLang="en-US" sz="2800" b="1" dirty="0" smtClean="0">
              <a:sym typeface="Symbol" pitchFamily="18" charset="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不相杂轮换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541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C8E11A-23F0-4A68-92C9-3E3032339607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84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6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6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6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6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6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6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54125"/>
            <a:ext cx="8596312" cy="4994275"/>
          </a:xfrm>
        </p:spPr>
        <p:txBody>
          <a:bodyPr/>
          <a:lstStyle/>
          <a:p>
            <a:pPr marL="0" indent="0">
              <a:lnSpc>
                <a:spcPct val="118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ea typeface="宋体" panose="02010600030101010101" pitchFamily="2" charset="-122"/>
                <a:sym typeface="Symbol" pitchFamily="18" charset="2"/>
              </a:rPr>
              <a:t>定义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：设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(a</a:t>
            </a:r>
            <a:r>
              <a:rPr lang="en-US" altLang="zh-CN" sz="3000" b="1" baseline="-30000" dirty="0" smtClean="0">
                <a:ea typeface="宋体" panose="02010600030101010101" pitchFamily="2" charset="-122"/>
                <a:sym typeface="Symbol" pitchFamily="18" charset="2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000" b="1" baseline="-30000" dirty="0" smtClean="0">
                <a:ea typeface="宋体" panose="02010600030101010101" pitchFamily="2" charset="-122"/>
                <a:sym typeface="Symbol" pitchFamily="18" charset="2"/>
              </a:rPr>
              <a:t>2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…</a:t>
            </a:r>
            <a:r>
              <a:rPr lang="en-US" altLang="zh-CN" sz="3000" b="1" dirty="0" err="1" smtClean="0">
                <a:ea typeface="宋体" panose="02010600030101010101" pitchFamily="2" charset="-122"/>
                <a:sym typeface="Symbol" pitchFamily="18" charset="2"/>
              </a:rPr>
              <a:t>a</a:t>
            </a:r>
            <a:r>
              <a:rPr lang="en-US" altLang="zh-CN" sz="3000" b="1" baseline="-30000" dirty="0" err="1" smtClean="0">
                <a:ea typeface="宋体" panose="02010600030101010101" pitchFamily="2" charset="-122"/>
                <a:sym typeface="Symbol" pitchFamily="18" charset="2"/>
              </a:rPr>
              <a:t>r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)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为一轮换，我们称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r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为该轮换的长度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---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轮换的长度也就是其中所含的元素个数。</a:t>
            </a:r>
          </a:p>
          <a:p>
            <a:pPr marL="0" indent="0">
              <a:lnSpc>
                <a:spcPct val="118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ea typeface="宋体" panose="02010600030101010101" pitchFamily="2" charset="-122"/>
                <a:sym typeface="Symbol" pitchFamily="18" charset="2"/>
              </a:rPr>
              <a:t>对换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：长度为２的轮换称为对换。</a:t>
            </a:r>
          </a:p>
          <a:p>
            <a:pPr marL="0" indent="0">
              <a:lnSpc>
                <a:spcPct val="118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ea typeface="宋体" panose="02010600030101010101" pitchFamily="2" charset="-122"/>
                <a:sym typeface="Symbol" pitchFamily="18" charset="2"/>
              </a:rPr>
              <a:t>结论：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任意轮换可以写成对换的乘积。</a:t>
            </a:r>
          </a:p>
          <a:p>
            <a:pPr marL="387350" indent="-387350" algn="just">
              <a:lnSpc>
                <a:spcPct val="118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</a:rPr>
              <a:t>例如：</a:t>
            </a:r>
            <a:r>
              <a:rPr lang="en-US" altLang="zh-CN" sz="3000" b="1" dirty="0" smtClean="0">
                <a:ea typeface="宋体" panose="02010600030101010101" pitchFamily="2" charset="-122"/>
              </a:rPr>
              <a:t>(a</a:t>
            </a:r>
            <a:r>
              <a:rPr lang="en-US" altLang="zh-CN" sz="3000" b="1" baseline="-30000" dirty="0" smtClean="0">
                <a:ea typeface="宋体" panose="02010600030101010101" pitchFamily="2" charset="-122"/>
              </a:rPr>
              <a:t>1 </a:t>
            </a:r>
            <a:r>
              <a:rPr lang="en-US" altLang="zh-CN" sz="3000" b="1" dirty="0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dirty="0" smtClean="0">
                <a:ea typeface="宋体" panose="02010600030101010101" pitchFamily="2" charset="-122"/>
              </a:rPr>
              <a:t>2</a:t>
            </a:r>
            <a:r>
              <a:rPr lang="en-US" altLang="zh-CN" sz="3000" b="1" dirty="0" smtClean="0">
                <a:ea typeface="宋体" panose="02010600030101010101" pitchFamily="2" charset="-122"/>
              </a:rPr>
              <a:t>…</a:t>
            </a:r>
            <a:r>
              <a:rPr lang="en-US" altLang="zh-CN" sz="3000" b="1" dirty="0" err="1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dirty="0" err="1" smtClean="0">
                <a:ea typeface="宋体" panose="02010600030101010101" pitchFamily="2" charset="-122"/>
              </a:rPr>
              <a:t>r</a:t>
            </a:r>
            <a:r>
              <a:rPr lang="en-US" altLang="zh-CN" sz="3000" b="1" dirty="0" smtClean="0">
                <a:ea typeface="宋体" panose="02010600030101010101" pitchFamily="2" charset="-122"/>
              </a:rPr>
              <a:t>)</a:t>
            </a:r>
            <a:r>
              <a:rPr lang="zh-CN" altLang="en-US" sz="3000" b="1" dirty="0" smtClean="0">
                <a:ea typeface="宋体" panose="02010600030101010101" pitchFamily="2" charset="-122"/>
              </a:rPr>
              <a:t>＝</a:t>
            </a:r>
            <a:r>
              <a:rPr lang="en-US" altLang="zh-CN" sz="3000" b="1" dirty="0" smtClean="0">
                <a:ea typeface="宋体" panose="02010600030101010101" pitchFamily="2" charset="-122"/>
              </a:rPr>
              <a:t>(a</a:t>
            </a:r>
            <a:r>
              <a:rPr lang="en-US" altLang="zh-CN" sz="3000" b="1" baseline="-30000" dirty="0" smtClean="0">
                <a:ea typeface="宋体" panose="02010600030101010101" pitchFamily="2" charset="-122"/>
              </a:rPr>
              <a:t>1 </a:t>
            </a:r>
            <a:r>
              <a:rPr lang="en-US" altLang="zh-CN" sz="3000" b="1" dirty="0" err="1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dirty="0" err="1" smtClean="0">
                <a:ea typeface="宋体" panose="02010600030101010101" pitchFamily="2" charset="-122"/>
              </a:rPr>
              <a:t>r</a:t>
            </a:r>
            <a:r>
              <a:rPr lang="en-US" altLang="zh-CN" sz="3000" b="1" dirty="0" smtClean="0">
                <a:ea typeface="宋体" panose="02010600030101010101" pitchFamily="2" charset="-122"/>
              </a:rPr>
              <a:t>)(a</a:t>
            </a:r>
            <a:r>
              <a:rPr lang="en-US" altLang="zh-CN" sz="3000" b="1" baseline="-30000" dirty="0" smtClean="0">
                <a:ea typeface="宋体" panose="02010600030101010101" pitchFamily="2" charset="-122"/>
              </a:rPr>
              <a:t>1 </a:t>
            </a:r>
            <a:r>
              <a:rPr lang="en-US" altLang="zh-CN" sz="3000" b="1" dirty="0" err="1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dirty="0" err="1" smtClean="0">
                <a:ea typeface="宋体" panose="02010600030101010101" pitchFamily="2" charset="-122"/>
              </a:rPr>
              <a:t>r</a:t>
            </a:r>
            <a:r>
              <a:rPr lang="en-US" altLang="zh-CN" sz="3000" b="1" baseline="-30000" dirty="0" smtClean="0">
                <a:ea typeface="宋体" panose="02010600030101010101" pitchFamily="2" charset="-122"/>
              </a:rPr>
              <a:t>-</a:t>
            </a:r>
            <a:r>
              <a:rPr lang="zh-CN" altLang="en-US" sz="3000" b="1" baseline="-30000" dirty="0" smtClean="0">
                <a:ea typeface="宋体" panose="02010600030101010101" pitchFamily="2" charset="-122"/>
              </a:rPr>
              <a:t>１</a:t>
            </a:r>
            <a:r>
              <a:rPr lang="en-US" altLang="zh-CN" sz="3000" b="1" dirty="0" smtClean="0">
                <a:ea typeface="宋体" panose="02010600030101010101" pitchFamily="2" charset="-122"/>
              </a:rPr>
              <a:t>)…(a</a:t>
            </a:r>
            <a:r>
              <a:rPr lang="en-US" altLang="zh-CN" sz="3000" b="1" baseline="-30000" dirty="0" smtClean="0">
                <a:ea typeface="宋体" panose="02010600030101010101" pitchFamily="2" charset="-122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 a</a:t>
            </a:r>
            <a:r>
              <a:rPr lang="en-US" altLang="zh-CN" sz="3000" b="1" baseline="-30000" dirty="0" smtClean="0">
                <a:ea typeface="宋体" panose="02010600030101010101" pitchFamily="2" charset="-122"/>
              </a:rPr>
              <a:t>3</a:t>
            </a:r>
            <a:r>
              <a:rPr lang="en-US" altLang="zh-CN" sz="3000" b="1" dirty="0" smtClean="0">
                <a:ea typeface="宋体" panose="02010600030101010101" pitchFamily="2" charset="-122"/>
              </a:rPr>
              <a:t>)(a</a:t>
            </a:r>
            <a:r>
              <a:rPr lang="en-US" altLang="zh-CN" sz="3000" b="1" baseline="-30000" dirty="0" smtClean="0">
                <a:ea typeface="宋体" panose="02010600030101010101" pitchFamily="2" charset="-122"/>
              </a:rPr>
              <a:t>1 </a:t>
            </a:r>
            <a:r>
              <a:rPr lang="en-US" altLang="zh-CN" sz="3000" b="1" dirty="0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dirty="0" smtClean="0">
                <a:ea typeface="宋体" panose="02010600030101010101" pitchFamily="2" charset="-122"/>
              </a:rPr>
              <a:t>2</a:t>
            </a:r>
            <a:r>
              <a:rPr lang="en-US" altLang="zh-CN" sz="3000" b="1" dirty="0" smtClean="0">
                <a:ea typeface="宋体" panose="02010600030101010101" pitchFamily="2" charset="-122"/>
              </a:rPr>
              <a:t>)</a:t>
            </a:r>
          </a:p>
          <a:p>
            <a:pPr marL="387350" indent="-387350" algn="just">
              <a:lnSpc>
                <a:spcPct val="118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</a:rPr>
              <a:t>证明：</a:t>
            </a:r>
            <a:endParaRPr lang="en-US" altLang="zh-CN" sz="3000" b="1" dirty="0" smtClean="0">
              <a:ea typeface="宋体" panose="02010600030101010101" pitchFamily="2" charset="-122"/>
            </a:endParaRPr>
          </a:p>
          <a:p>
            <a:pPr marL="387350" indent="-387350" algn="just">
              <a:lnSpc>
                <a:spcPct val="118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</a:rPr>
              <a:t>对</a:t>
            </a:r>
            <a:r>
              <a:rPr lang="en-US" altLang="zh-CN" sz="3000" b="1" dirty="0" smtClean="0">
                <a:ea typeface="宋体" panose="02010600030101010101" pitchFamily="2" charset="-122"/>
              </a:rPr>
              <a:t>r</a:t>
            </a:r>
            <a:r>
              <a:rPr lang="zh-CN" altLang="en-US" sz="3000" b="1" dirty="0" smtClean="0">
                <a:ea typeface="宋体" panose="02010600030101010101" pitchFamily="2" charset="-122"/>
              </a:rPr>
              <a:t>进行归纳，当</a:t>
            </a:r>
            <a:r>
              <a:rPr lang="en-US" altLang="zh-CN" sz="3000" b="1" dirty="0" smtClean="0">
                <a:ea typeface="宋体" panose="02010600030101010101" pitchFamily="2" charset="-122"/>
              </a:rPr>
              <a:t>r=2</a:t>
            </a:r>
            <a:r>
              <a:rPr lang="zh-CN" altLang="en-US" sz="3000" b="1" dirty="0" smtClean="0">
                <a:ea typeface="宋体" panose="02010600030101010101" pitchFamily="2" charset="-122"/>
              </a:rPr>
              <a:t>时命题显然成立。</a:t>
            </a:r>
          </a:p>
          <a:p>
            <a:pPr marL="387350" indent="-387350" algn="just">
              <a:lnSpc>
                <a:spcPct val="118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</a:rPr>
              <a:t>假设</a:t>
            </a:r>
            <a:r>
              <a:rPr lang="en-US" altLang="zh-CN" sz="3000" b="1" dirty="0" smtClean="0">
                <a:ea typeface="宋体" panose="02010600030101010101" pitchFamily="2" charset="-122"/>
              </a:rPr>
              <a:t>r=t</a:t>
            </a:r>
            <a:r>
              <a:rPr lang="zh-CN" altLang="en-US" sz="3000" b="1" dirty="0" smtClean="0">
                <a:ea typeface="宋体" panose="02010600030101010101" pitchFamily="2" charset="-122"/>
              </a:rPr>
              <a:t>时结论为真，</a:t>
            </a:r>
          </a:p>
          <a:p>
            <a:pPr marL="387350" indent="-387350" algn="just">
              <a:lnSpc>
                <a:spcPct val="118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</a:rPr>
              <a:t>考虑</a:t>
            </a:r>
            <a:r>
              <a:rPr lang="en-US" altLang="zh-CN" sz="3000" b="1" dirty="0" smtClean="0">
                <a:ea typeface="宋体" panose="02010600030101010101" pitchFamily="2" charset="-122"/>
              </a:rPr>
              <a:t>σ=(a</a:t>
            </a:r>
            <a:r>
              <a:rPr lang="en-US" altLang="zh-CN" sz="3000" b="1" baseline="-30000" dirty="0" smtClean="0">
                <a:ea typeface="宋体" panose="02010600030101010101" pitchFamily="2" charset="-122"/>
              </a:rPr>
              <a:t>1 </a:t>
            </a:r>
            <a:r>
              <a:rPr lang="en-US" altLang="zh-CN" sz="3000" b="1" dirty="0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dirty="0" smtClean="0">
                <a:ea typeface="宋体" panose="02010600030101010101" pitchFamily="2" charset="-122"/>
              </a:rPr>
              <a:t>2</a:t>
            </a:r>
            <a:r>
              <a:rPr lang="en-US" altLang="zh-CN" sz="3000" b="1" dirty="0" smtClean="0">
                <a:ea typeface="宋体" panose="02010600030101010101" pitchFamily="2" charset="-122"/>
              </a:rPr>
              <a:t>… a</a:t>
            </a:r>
            <a:r>
              <a:rPr lang="en-US" altLang="zh-CN" sz="3000" b="1" baseline="-30000" dirty="0" smtClean="0">
                <a:ea typeface="宋体" panose="02010600030101010101" pitchFamily="2" charset="-122"/>
              </a:rPr>
              <a:t>t </a:t>
            </a:r>
            <a:r>
              <a:rPr lang="en-US" altLang="zh-CN" sz="3000" b="1" dirty="0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t+1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)</a:t>
            </a:r>
            <a:r>
              <a:rPr lang="zh-CN" altLang="en-US" sz="3000" b="1" dirty="0" smtClean="0">
                <a:ea typeface="宋体" panose="02010600030101010101" pitchFamily="2" charset="-122"/>
              </a:rPr>
              <a:t>的情况。</a:t>
            </a:r>
          </a:p>
          <a:p>
            <a:pPr marL="0" indent="0"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endParaRPr lang="zh-CN" altLang="en-US" sz="3000" b="1" dirty="0" smtClean="0">
              <a:sym typeface="Symbol" pitchFamily="18" charset="2"/>
            </a:endParaRPr>
          </a:p>
          <a:p>
            <a:pPr marL="0" indent="0"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endParaRPr lang="zh-CN" altLang="en-US" sz="2900" b="1" dirty="0" smtClean="0">
              <a:sym typeface="Symbol" pitchFamily="18" charset="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对换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643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D4DBE7-FC09-48B3-B5C4-679CDAFFF108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85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内容占位符 2"/>
          <p:cNvSpPr>
            <a:spLocks noGrp="1"/>
          </p:cNvSpPr>
          <p:nvPr>
            <p:ph idx="1"/>
          </p:nvPr>
        </p:nvSpPr>
        <p:spPr>
          <a:xfrm>
            <a:off x="555625" y="1220788"/>
            <a:ext cx="8301038" cy="5256212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3000" b="1" smtClean="0">
                <a:solidFill>
                  <a:srgbClr val="0000FF"/>
                </a:solidFill>
                <a:ea typeface="宋体" panose="02010600030101010101" pitchFamily="2" charset="-122"/>
              </a:rPr>
              <a:t>例：往证</a:t>
            </a:r>
            <a:r>
              <a:rPr lang="en-US" altLang="zh-CN" sz="3000" b="1" smtClean="0">
                <a:solidFill>
                  <a:srgbClr val="0000FF"/>
                </a:solidFill>
                <a:ea typeface="宋体" panose="02010600030101010101" pitchFamily="2" charset="-122"/>
              </a:rPr>
              <a:t>(a</a:t>
            </a:r>
            <a:r>
              <a:rPr lang="en-US" altLang="zh-CN" sz="3000" b="1" baseline="-30000" smtClean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en-US" altLang="zh-CN" sz="3000" b="1" smtClean="0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3000" b="1" baseline="-30000" smtClean="0">
                <a:solidFill>
                  <a:srgbClr val="0000FF"/>
                </a:solidFill>
                <a:ea typeface="宋体" panose="02010600030101010101" pitchFamily="2" charset="-122"/>
              </a:rPr>
              <a:t>2</a:t>
            </a:r>
            <a:r>
              <a:rPr lang="en-US" altLang="zh-CN" sz="3000" b="1" smtClean="0">
                <a:solidFill>
                  <a:srgbClr val="0000FF"/>
                </a:solidFill>
                <a:ea typeface="宋体" panose="02010600030101010101" pitchFamily="2" charset="-122"/>
              </a:rPr>
              <a:t>…a</a:t>
            </a:r>
            <a:r>
              <a:rPr lang="en-US" altLang="zh-CN" sz="3000" b="1" baseline="-30000" smtClean="0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  <a:r>
              <a:rPr lang="en-US" altLang="zh-CN" sz="3000" b="1" smtClean="0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3000" b="1" baseline="-25000" smtClean="0">
                <a:solidFill>
                  <a:srgbClr val="0000FF"/>
                </a:solidFill>
                <a:ea typeface="宋体" panose="02010600030101010101" pitchFamily="2" charset="-122"/>
              </a:rPr>
              <a:t>t+1</a:t>
            </a:r>
            <a:r>
              <a:rPr lang="en-US" altLang="zh-CN" sz="3000" b="1" smtClean="0">
                <a:solidFill>
                  <a:srgbClr val="0000FF"/>
                </a:solidFill>
                <a:ea typeface="宋体" panose="02010600030101010101" pitchFamily="2" charset="-122"/>
              </a:rPr>
              <a:t>)= (a</a:t>
            </a:r>
            <a:r>
              <a:rPr lang="en-US" altLang="zh-CN" sz="3000" b="1" baseline="-25000" smtClean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en-US" altLang="zh-CN" sz="3000" b="1" smtClean="0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3000" b="1" baseline="-25000" smtClean="0">
                <a:solidFill>
                  <a:srgbClr val="0000FF"/>
                </a:solidFill>
                <a:ea typeface="宋体" panose="02010600030101010101" pitchFamily="2" charset="-122"/>
              </a:rPr>
              <a:t>t+1</a:t>
            </a:r>
            <a:r>
              <a:rPr lang="en-US" altLang="zh-CN" sz="3000" b="1" smtClean="0">
                <a:solidFill>
                  <a:srgbClr val="0000FF"/>
                </a:solidFill>
                <a:ea typeface="宋体" panose="02010600030101010101" pitchFamily="2" charset="-122"/>
              </a:rPr>
              <a:t>) (a</a:t>
            </a:r>
            <a:r>
              <a:rPr lang="en-US" altLang="zh-CN" sz="3000" b="1" baseline="-30000" smtClean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en-US" altLang="zh-CN" sz="3000" b="1" smtClean="0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 sz="3000" b="1" baseline="-30000" smtClean="0">
                <a:solidFill>
                  <a:srgbClr val="0000FF"/>
                </a:solidFill>
                <a:ea typeface="宋体" panose="02010600030101010101" pitchFamily="2" charset="-122"/>
              </a:rPr>
              <a:t>2</a:t>
            </a:r>
            <a:r>
              <a:rPr lang="en-US" altLang="zh-CN" sz="3000" b="1" smtClean="0">
                <a:solidFill>
                  <a:srgbClr val="0000FF"/>
                </a:solidFill>
                <a:ea typeface="宋体" panose="02010600030101010101" pitchFamily="2" charset="-122"/>
              </a:rPr>
              <a:t>…a</a:t>
            </a:r>
            <a:r>
              <a:rPr lang="en-US" altLang="zh-CN" sz="3000" b="1" baseline="-30000" smtClean="0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  <a:r>
              <a:rPr lang="en-US" altLang="zh-CN" sz="3000" b="1" smtClean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ea typeface="宋体" panose="02010600030101010101" pitchFamily="2" charset="-122"/>
              </a:rPr>
              <a:t>令</a:t>
            </a:r>
            <a:r>
              <a:rPr lang="en-US" altLang="zh-CN" sz="3000" b="1" smtClean="0">
                <a:ea typeface="宋体" panose="02010600030101010101" pitchFamily="2" charset="-122"/>
              </a:rPr>
              <a:t>σ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1</a:t>
            </a:r>
            <a:r>
              <a:rPr lang="en-US" altLang="zh-CN" sz="3000" b="1" smtClean="0">
                <a:ea typeface="宋体" panose="02010600030101010101" pitchFamily="2" charset="-122"/>
              </a:rPr>
              <a:t>=(a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1  </a:t>
            </a:r>
            <a:r>
              <a:rPr lang="en-US" altLang="zh-CN" sz="3000" b="1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t+1</a:t>
            </a:r>
            <a:r>
              <a:rPr lang="en-US" altLang="zh-CN" sz="3000" b="1" smtClean="0">
                <a:ea typeface="宋体" panose="02010600030101010101" pitchFamily="2" charset="-122"/>
              </a:rPr>
              <a:t>)</a:t>
            </a:r>
            <a:r>
              <a:rPr lang="zh-CN" altLang="en-US" sz="3000" b="1" smtClean="0">
                <a:ea typeface="宋体" panose="02010600030101010101" pitchFamily="2" charset="-122"/>
              </a:rPr>
              <a:t>，</a:t>
            </a:r>
            <a:r>
              <a:rPr lang="en-US" altLang="zh-CN" sz="3000" b="1" smtClean="0">
                <a:ea typeface="宋体" panose="02010600030101010101" pitchFamily="2" charset="-122"/>
              </a:rPr>
              <a:t>σ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2</a:t>
            </a:r>
            <a:r>
              <a:rPr lang="en-US" altLang="zh-CN" sz="3000" b="1" smtClean="0">
                <a:ea typeface="宋体" panose="02010600030101010101" pitchFamily="2" charset="-122"/>
              </a:rPr>
              <a:t>=(a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1 </a:t>
            </a:r>
            <a:r>
              <a:rPr lang="en-US" altLang="zh-CN" sz="3000" b="1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2</a:t>
            </a:r>
            <a:r>
              <a:rPr lang="en-US" altLang="zh-CN" sz="3000" b="1" smtClean="0">
                <a:ea typeface="宋体" panose="02010600030101010101" pitchFamily="2" charset="-122"/>
              </a:rPr>
              <a:t>… a</a:t>
            </a:r>
            <a:r>
              <a:rPr lang="en-US" altLang="zh-CN" sz="3000" b="1" baseline="-30000" smtClean="0">
                <a:ea typeface="宋体" panose="02010600030101010101" pitchFamily="2" charset="-122"/>
              </a:rPr>
              <a:t>t</a:t>
            </a:r>
            <a:r>
              <a:rPr lang="en-US" altLang="zh-CN" sz="3000" b="1" smtClean="0">
                <a:ea typeface="宋体" panose="02010600030101010101" pitchFamily="2" charset="-122"/>
              </a:rPr>
              <a:t>)</a:t>
            </a:r>
            <a:r>
              <a:rPr lang="zh-CN" altLang="en-US" sz="3000" b="1" smtClean="0">
                <a:ea typeface="宋体" panose="02010600030101010101" pitchFamily="2" charset="-122"/>
              </a:rPr>
              <a:t>，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ea typeface="宋体" panose="02010600030101010101" pitchFamily="2" charset="-122"/>
              </a:rPr>
              <a:t>下面证明</a:t>
            </a:r>
            <a:r>
              <a:rPr lang="en-US" altLang="zh-CN" sz="3000" b="1" smtClean="0">
                <a:solidFill>
                  <a:schemeClr val="tx2"/>
                </a:solidFill>
                <a:ea typeface="宋体" panose="02010600030101010101" pitchFamily="2" charset="-122"/>
              </a:rPr>
              <a:t>σ= σ</a:t>
            </a:r>
            <a:r>
              <a:rPr lang="en-US" altLang="zh-CN" sz="3000" b="1" baseline="-25000" smtClean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3000" b="1" smtClean="0">
                <a:solidFill>
                  <a:schemeClr val="tx2"/>
                </a:solidFill>
                <a:ea typeface="宋体" panose="02010600030101010101" pitchFamily="2" charset="-122"/>
              </a:rPr>
              <a:t> σ</a:t>
            </a:r>
            <a:r>
              <a:rPr lang="en-US" altLang="zh-CN" sz="3000" b="1" baseline="-25000" smtClean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zh-CN" altLang="en-US" sz="3000" b="1" smtClean="0"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ea typeface="宋体" panose="02010600030101010101" pitchFamily="2" charset="-122"/>
              </a:rPr>
              <a:t>任取</a:t>
            </a:r>
            <a:r>
              <a:rPr lang="en-US" altLang="zh-CN" sz="3000" b="1" smtClean="0">
                <a:ea typeface="宋体" panose="02010600030101010101" pitchFamily="2" charset="-122"/>
              </a:rPr>
              <a:t>l∈M</a:t>
            </a:r>
            <a:r>
              <a:rPr lang="en-US" altLang="zh-CN" sz="3000" smtClean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若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l {a</a:t>
            </a:r>
            <a:r>
              <a:rPr lang="en-US" altLang="zh-CN" sz="3000" b="1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,a</a:t>
            </a:r>
            <a:r>
              <a:rPr lang="en-US" altLang="zh-CN" sz="3000" b="1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,…,a</a:t>
            </a:r>
            <a:r>
              <a:rPr lang="en-US" altLang="zh-CN" sz="3000" b="1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t-1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，不妨设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l=a</a:t>
            </a:r>
            <a:r>
              <a:rPr lang="en-US" altLang="zh-CN" sz="3000" b="1" baseline="-25000" smtClean="0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3000" b="1" smtClean="0">
                <a:ea typeface="宋体" panose="02010600030101010101" pitchFamily="2" charset="-122"/>
                <a:sym typeface="Symbol" panose="05050102010706020507" pitchFamily="18" charset="2"/>
              </a:rPr>
              <a:t>则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000" b="1" smtClean="0">
                <a:ea typeface="宋体" panose="02010600030101010101" pitchFamily="2" charset="-122"/>
              </a:rPr>
              <a:t>σ(l)= σ(a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m</a:t>
            </a:r>
            <a:r>
              <a:rPr lang="en-US" altLang="zh-CN" sz="3000" b="1" smtClean="0">
                <a:ea typeface="宋体" panose="02010600030101010101" pitchFamily="2" charset="-122"/>
              </a:rPr>
              <a:t>)=a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m+1</a:t>
            </a:r>
            <a:r>
              <a:rPr lang="zh-CN" altLang="en-US" sz="3000" b="1" smtClean="0">
                <a:ea typeface="宋体" panose="02010600030101010101" pitchFamily="2" charset="-122"/>
              </a:rPr>
              <a:t>， 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000" b="1" smtClean="0">
                <a:ea typeface="宋体" panose="02010600030101010101" pitchFamily="2" charset="-122"/>
              </a:rPr>
              <a:t>σ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1</a:t>
            </a:r>
            <a:r>
              <a:rPr lang="en-US" altLang="zh-CN" sz="3000" b="1" smtClean="0">
                <a:ea typeface="宋体" panose="02010600030101010101" pitchFamily="2" charset="-122"/>
              </a:rPr>
              <a:t> σ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2</a:t>
            </a:r>
            <a:r>
              <a:rPr lang="en-US" altLang="zh-CN" sz="3000" b="1" smtClean="0">
                <a:ea typeface="宋体" panose="02010600030101010101" pitchFamily="2" charset="-122"/>
              </a:rPr>
              <a:t>(l)= σ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1</a:t>
            </a:r>
            <a:r>
              <a:rPr lang="en-US" altLang="zh-CN" sz="3000" b="1" smtClean="0">
                <a:ea typeface="宋体" panose="02010600030101010101" pitchFamily="2" charset="-122"/>
              </a:rPr>
              <a:t> σ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2</a:t>
            </a:r>
            <a:r>
              <a:rPr lang="en-US" altLang="zh-CN" sz="3000" b="1" smtClean="0">
                <a:ea typeface="宋体" panose="02010600030101010101" pitchFamily="2" charset="-122"/>
              </a:rPr>
              <a:t>(a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m</a:t>
            </a:r>
            <a:r>
              <a:rPr lang="en-US" altLang="zh-CN" sz="3000" b="1" smtClean="0">
                <a:ea typeface="宋体" panose="02010600030101010101" pitchFamily="2" charset="-122"/>
              </a:rPr>
              <a:t>)= σ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1</a:t>
            </a:r>
            <a:r>
              <a:rPr lang="en-US" altLang="zh-CN" sz="3000" b="1" smtClean="0">
                <a:ea typeface="宋体" panose="02010600030101010101" pitchFamily="2" charset="-122"/>
              </a:rPr>
              <a:t> (σ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2</a:t>
            </a:r>
            <a:r>
              <a:rPr lang="en-US" altLang="zh-CN" sz="3000" b="1" smtClean="0">
                <a:ea typeface="宋体" panose="02010600030101010101" pitchFamily="2" charset="-122"/>
              </a:rPr>
              <a:t>(a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m</a:t>
            </a:r>
            <a:r>
              <a:rPr lang="en-US" altLang="zh-CN" sz="3000" b="1" smtClean="0">
                <a:ea typeface="宋体" panose="02010600030101010101" pitchFamily="2" charset="-122"/>
              </a:rPr>
              <a:t>))= σ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1</a:t>
            </a:r>
            <a:r>
              <a:rPr lang="en-US" altLang="zh-CN" sz="3000" b="1" smtClean="0">
                <a:ea typeface="宋体" panose="02010600030101010101" pitchFamily="2" charset="-122"/>
              </a:rPr>
              <a:t> (a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m+1</a:t>
            </a:r>
            <a:r>
              <a:rPr lang="en-US" altLang="zh-CN" sz="3000" b="1" smtClean="0">
                <a:ea typeface="宋体" panose="02010600030101010101" pitchFamily="2" charset="-122"/>
              </a:rPr>
              <a:t>)=a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m+1</a:t>
            </a:r>
            <a:r>
              <a:rPr lang="zh-CN" altLang="en-US" sz="3000" b="1" smtClean="0">
                <a:ea typeface="宋体" panose="02010600030101010101" pitchFamily="2" charset="-122"/>
              </a:rPr>
              <a:t>；</a:t>
            </a:r>
          </a:p>
          <a:p>
            <a:pPr>
              <a:lnSpc>
                <a:spcPct val="90000"/>
              </a:lnSpc>
            </a:pPr>
            <a:r>
              <a:rPr lang="zh-CN" altLang="en-US" sz="3000" b="1" smtClean="0">
                <a:ea typeface="宋体" panose="02010600030101010101" pitchFamily="2" charset="-122"/>
              </a:rPr>
              <a:t>若</a:t>
            </a:r>
            <a:r>
              <a:rPr lang="en-US" altLang="zh-CN" sz="3000" b="1" smtClean="0">
                <a:ea typeface="宋体" panose="02010600030101010101" pitchFamily="2" charset="-122"/>
              </a:rPr>
              <a:t>l=a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t</a:t>
            </a:r>
            <a:r>
              <a:rPr lang="zh-CN" altLang="en-US" sz="3000" b="1" smtClean="0">
                <a:ea typeface="宋体" panose="02010600030101010101" pitchFamily="2" charset="-122"/>
              </a:rPr>
              <a:t>，则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ea typeface="宋体" panose="02010600030101010101" pitchFamily="2" charset="-122"/>
              </a:rPr>
              <a:t>                        </a:t>
            </a:r>
            <a:r>
              <a:rPr lang="en-US" altLang="zh-CN" sz="3000" b="1" smtClean="0">
                <a:ea typeface="宋体" panose="02010600030101010101" pitchFamily="2" charset="-122"/>
              </a:rPr>
              <a:t>σ(l)=a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t+1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000" b="1" smtClean="0">
                <a:ea typeface="宋体" panose="02010600030101010101" pitchFamily="2" charset="-122"/>
              </a:rPr>
              <a:t> σ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1</a:t>
            </a:r>
            <a:r>
              <a:rPr lang="en-US" altLang="zh-CN" sz="3000" b="1" smtClean="0">
                <a:ea typeface="宋体" panose="02010600030101010101" pitchFamily="2" charset="-122"/>
              </a:rPr>
              <a:t>σ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2</a:t>
            </a:r>
            <a:r>
              <a:rPr lang="en-US" altLang="zh-CN" sz="3000" b="1" smtClean="0">
                <a:ea typeface="宋体" panose="02010600030101010101" pitchFamily="2" charset="-122"/>
              </a:rPr>
              <a:t>(l)=σ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1</a:t>
            </a:r>
            <a:r>
              <a:rPr lang="en-US" altLang="zh-CN" sz="3000" b="1" smtClean="0">
                <a:ea typeface="宋体" panose="02010600030101010101" pitchFamily="2" charset="-122"/>
              </a:rPr>
              <a:t>σ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2</a:t>
            </a:r>
            <a:r>
              <a:rPr lang="en-US" altLang="zh-CN" sz="3000" b="1" smtClean="0">
                <a:ea typeface="宋体" panose="02010600030101010101" pitchFamily="2" charset="-122"/>
              </a:rPr>
              <a:t>(a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t</a:t>
            </a:r>
            <a:r>
              <a:rPr lang="en-US" altLang="zh-CN" sz="3000" b="1" smtClean="0">
                <a:ea typeface="宋体" panose="02010600030101010101" pitchFamily="2" charset="-122"/>
              </a:rPr>
              <a:t>)=σ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1</a:t>
            </a:r>
            <a:r>
              <a:rPr lang="en-US" altLang="zh-CN" sz="3000" b="1" smtClean="0">
                <a:ea typeface="宋体" panose="02010600030101010101" pitchFamily="2" charset="-122"/>
              </a:rPr>
              <a:t>(σ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2</a:t>
            </a:r>
            <a:r>
              <a:rPr lang="en-US" altLang="zh-CN" sz="3000" b="1" smtClean="0">
                <a:ea typeface="宋体" panose="02010600030101010101" pitchFamily="2" charset="-122"/>
              </a:rPr>
              <a:t>(a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t</a:t>
            </a:r>
            <a:r>
              <a:rPr lang="en-US" altLang="zh-CN" sz="3000" b="1" smtClean="0">
                <a:ea typeface="宋体" panose="02010600030101010101" pitchFamily="2" charset="-122"/>
              </a:rPr>
              <a:t>))=σ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1</a:t>
            </a:r>
            <a:r>
              <a:rPr lang="en-US" altLang="zh-CN" sz="3000" b="1" smtClean="0">
                <a:ea typeface="宋体" panose="02010600030101010101" pitchFamily="2" charset="-122"/>
              </a:rPr>
              <a:t>(a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1</a:t>
            </a:r>
            <a:r>
              <a:rPr lang="en-US" altLang="zh-CN" sz="3000" b="1" smtClean="0">
                <a:ea typeface="宋体" panose="02010600030101010101" pitchFamily="2" charset="-122"/>
              </a:rPr>
              <a:t>)=a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t+1</a:t>
            </a:r>
            <a:r>
              <a:rPr lang="zh-CN" altLang="en-US" sz="3000" b="1" smtClean="0">
                <a:ea typeface="宋体" panose="02010600030101010101" pitchFamily="2" charset="-122"/>
              </a:rPr>
              <a:t>；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8313" y="6064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对换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746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529CE8-7514-4670-95CA-B36F1508A031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86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8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8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内容占位符 2"/>
          <p:cNvSpPr>
            <a:spLocks noGrp="1"/>
          </p:cNvSpPr>
          <p:nvPr>
            <p:ph idx="1"/>
          </p:nvPr>
        </p:nvSpPr>
        <p:spPr>
          <a:xfrm>
            <a:off x="468313" y="1268413"/>
            <a:ext cx="8567737" cy="5356225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sz="3000" b="1" dirty="0" smtClean="0">
                <a:ea typeface="宋体" panose="02010600030101010101" pitchFamily="2" charset="-122"/>
              </a:rPr>
              <a:t>若</a:t>
            </a:r>
            <a:r>
              <a:rPr lang="en-US" altLang="zh-CN" sz="3000" b="1" dirty="0" smtClean="0">
                <a:ea typeface="宋体" panose="02010600030101010101" pitchFamily="2" charset="-122"/>
              </a:rPr>
              <a:t>l=a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t+1</a:t>
            </a:r>
            <a:r>
              <a:rPr lang="zh-CN" altLang="en-US" sz="3000" b="1" dirty="0" smtClean="0">
                <a:ea typeface="宋体" panose="02010600030101010101" pitchFamily="2" charset="-122"/>
              </a:rPr>
              <a:t>，则</a:t>
            </a:r>
            <a:r>
              <a:rPr lang="en-US" altLang="zh-CN" sz="3000" b="1" dirty="0" smtClean="0">
                <a:ea typeface="宋体" panose="02010600030101010101" pitchFamily="2" charset="-122"/>
              </a:rPr>
              <a:t>σ(l)= σ(a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t+1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)= a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1</a:t>
            </a:r>
            <a:endParaRPr lang="en-US" altLang="zh-CN" sz="3000" b="1" dirty="0" smtClean="0"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ea typeface="宋体" panose="02010600030101010101" pitchFamily="2" charset="-122"/>
              </a:rPr>
              <a:t> σ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 σ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3000" b="1" dirty="0" smtClean="0">
                <a:ea typeface="宋体" panose="02010600030101010101" pitchFamily="2" charset="-122"/>
              </a:rPr>
              <a:t>(l) = σ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 (σ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3000" b="1" dirty="0" smtClean="0">
                <a:ea typeface="宋体" panose="02010600030101010101" pitchFamily="2" charset="-122"/>
              </a:rPr>
              <a:t>(a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t+1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)) = σ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 (a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t+1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) = a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 </a:t>
            </a:r>
            <a:r>
              <a:rPr lang="zh-CN" altLang="en-US" sz="3000" b="1" dirty="0" smtClean="0">
                <a:ea typeface="宋体" panose="02010600030101010101" pitchFamily="2" charset="-122"/>
              </a:rPr>
              <a:t>；</a:t>
            </a:r>
            <a:endParaRPr lang="en-US" altLang="zh-CN" sz="3000" b="1" dirty="0" smtClean="0"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sz="3000" b="1" dirty="0" smtClean="0">
                <a:ea typeface="宋体" panose="02010600030101010101" pitchFamily="2" charset="-122"/>
              </a:rPr>
              <a:t>若</a:t>
            </a:r>
            <a:r>
              <a:rPr lang="en-US" altLang="zh-CN" sz="3000" b="1" dirty="0" smtClean="0">
                <a:ea typeface="宋体" panose="02010600030101010101" pitchFamily="2" charset="-122"/>
              </a:rPr>
              <a:t>l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 {a</a:t>
            </a:r>
            <a:r>
              <a:rPr lang="en-US" altLang="zh-CN" sz="3000" b="1" baseline="-25000" dirty="0" smtClean="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,a</a:t>
            </a:r>
            <a:r>
              <a:rPr lang="en-US" altLang="zh-CN" sz="3000" b="1" baseline="-25000" dirty="0" smtClean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,…,a</a:t>
            </a:r>
            <a:r>
              <a:rPr lang="en-US" altLang="zh-CN" sz="3000" b="1" baseline="-25000" dirty="0" smtClean="0">
                <a:ea typeface="宋体" panose="02010600030101010101" pitchFamily="2" charset="-122"/>
                <a:sym typeface="Symbol" panose="05050102010706020507" pitchFamily="18" charset="2"/>
              </a:rPr>
              <a:t>t+1</a:t>
            </a:r>
            <a:r>
              <a:rPr lang="en-US" altLang="zh-CN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r>
              <a:rPr lang="zh-CN" altLang="en-US" sz="30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，则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ea typeface="宋体" panose="02010600030101010101" pitchFamily="2" charset="-122"/>
              </a:rPr>
              <a:t>σ(l)=l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ea typeface="宋体" panose="02010600030101010101" pitchFamily="2" charset="-122"/>
              </a:rPr>
              <a:t>σ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 σ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3000" b="1" dirty="0" smtClean="0">
                <a:ea typeface="宋体" panose="02010600030101010101" pitchFamily="2" charset="-122"/>
              </a:rPr>
              <a:t>(l) = σ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 (σ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3000" b="1" dirty="0" smtClean="0">
                <a:ea typeface="宋体" panose="02010600030101010101" pitchFamily="2" charset="-122"/>
              </a:rPr>
              <a:t>(l)) =σ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(l)= l </a:t>
            </a:r>
            <a:r>
              <a:rPr lang="zh-CN" altLang="en-US" sz="3000" b="1" dirty="0" smtClean="0"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</a:rPr>
              <a:t>因此，</a:t>
            </a:r>
            <a:r>
              <a:rPr lang="en-US" altLang="zh-CN" sz="3000" b="1" dirty="0" smtClean="0">
                <a:ea typeface="宋体" panose="02010600030101010101" pitchFamily="2" charset="-122"/>
              </a:rPr>
              <a:t>σ= σ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σ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3000" b="1" dirty="0" smtClean="0">
                <a:ea typeface="宋体" panose="02010600030101010101" pitchFamily="2" charset="-122"/>
              </a:rPr>
              <a:t> = (a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1 </a:t>
            </a:r>
            <a:r>
              <a:rPr lang="en-US" altLang="zh-CN" sz="3000" b="1" dirty="0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t+1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) (a</a:t>
            </a:r>
            <a:r>
              <a:rPr lang="en-US" altLang="zh-CN" sz="3000" b="1" baseline="-30000" dirty="0" smtClean="0">
                <a:ea typeface="宋体" panose="02010600030101010101" pitchFamily="2" charset="-122"/>
              </a:rPr>
              <a:t>1 </a:t>
            </a:r>
            <a:r>
              <a:rPr lang="en-US" altLang="zh-CN" sz="3000" b="1" dirty="0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dirty="0" smtClean="0">
                <a:ea typeface="宋体" panose="02010600030101010101" pitchFamily="2" charset="-122"/>
              </a:rPr>
              <a:t>2</a:t>
            </a:r>
            <a:r>
              <a:rPr lang="en-US" altLang="zh-CN" sz="3000" b="1" dirty="0" smtClean="0">
                <a:ea typeface="宋体" panose="02010600030101010101" pitchFamily="2" charset="-122"/>
              </a:rPr>
              <a:t>… a</a:t>
            </a:r>
            <a:r>
              <a:rPr lang="en-US" altLang="zh-CN" sz="3000" b="1" baseline="-30000" dirty="0" smtClean="0">
                <a:ea typeface="宋体" panose="02010600030101010101" pitchFamily="2" charset="-122"/>
              </a:rPr>
              <a:t>t</a:t>
            </a:r>
            <a:r>
              <a:rPr lang="en-US" altLang="zh-CN" sz="3000" b="1" dirty="0" smtClean="0">
                <a:ea typeface="宋体" panose="02010600030101010101" pitchFamily="2" charset="-122"/>
              </a:rPr>
              <a:t>)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 </a:t>
            </a:r>
            <a:r>
              <a:rPr lang="zh-CN" altLang="en-US" sz="3000" b="1" dirty="0" smtClean="0"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</a:rPr>
              <a:t>由归纳假设</a:t>
            </a:r>
            <a:r>
              <a:rPr lang="en-US" altLang="zh-CN" sz="3000" b="1" dirty="0" smtClean="0">
                <a:ea typeface="宋体" panose="02010600030101010101" pitchFamily="2" charset="-122"/>
              </a:rPr>
              <a:t>(a</a:t>
            </a:r>
            <a:r>
              <a:rPr lang="en-US" altLang="zh-CN" sz="3000" b="1" baseline="-30000" dirty="0" smtClean="0">
                <a:ea typeface="宋体" panose="02010600030101010101" pitchFamily="2" charset="-122"/>
              </a:rPr>
              <a:t>1 </a:t>
            </a:r>
            <a:r>
              <a:rPr lang="en-US" altLang="zh-CN" sz="3000" b="1" dirty="0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30000" dirty="0" smtClean="0">
                <a:ea typeface="宋体" panose="02010600030101010101" pitchFamily="2" charset="-122"/>
              </a:rPr>
              <a:t>2</a:t>
            </a:r>
            <a:r>
              <a:rPr lang="en-US" altLang="zh-CN" sz="3000" b="1" dirty="0" smtClean="0">
                <a:ea typeface="宋体" panose="02010600030101010101" pitchFamily="2" charset="-122"/>
              </a:rPr>
              <a:t>… a</a:t>
            </a:r>
            <a:r>
              <a:rPr lang="en-US" altLang="zh-CN" sz="3000" b="1" baseline="-30000" dirty="0" smtClean="0">
                <a:ea typeface="宋体" panose="02010600030101010101" pitchFamily="2" charset="-122"/>
              </a:rPr>
              <a:t>t</a:t>
            </a:r>
            <a:r>
              <a:rPr lang="en-US" altLang="zh-CN" sz="3000" b="1" dirty="0" smtClean="0">
                <a:ea typeface="宋体" panose="02010600030101010101" pitchFamily="2" charset="-122"/>
              </a:rPr>
              <a:t>)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 </a:t>
            </a:r>
            <a:r>
              <a:rPr lang="en-US" altLang="zh-CN" sz="3000" b="1" dirty="0" smtClean="0">
                <a:ea typeface="宋体" panose="02010600030101010101" pitchFamily="2" charset="-122"/>
              </a:rPr>
              <a:t>=(a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1 </a:t>
            </a:r>
            <a:r>
              <a:rPr lang="en-US" altLang="zh-CN" sz="3000" b="1" dirty="0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t</a:t>
            </a:r>
            <a:r>
              <a:rPr lang="en-US" altLang="zh-CN" sz="3000" b="1" dirty="0" smtClean="0">
                <a:ea typeface="宋体" panose="02010600030101010101" pitchFamily="2" charset="-122"/>
              </a:rPr>
              <a:t>)(a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1 </a:t>
            </a:r>
            <a:r>
              <a:rPr lang="en-US" altLang="zh-CN" sz="3000" b="1" dirty="0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t-1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)…(a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1 </a:t>
            </a:r>
            <a:r>
              <a:rPr lang="en-US" altLang="zh-CN" sz="3000" b="1" dirty="0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3000" b="1" dirty="0" smtClean="0">
                <a:ea typeface="宋体" panose="02010600030101010101" pitchFamily="2" charset="-122"/>
              </a:rPr>
              <a:t>)</a:t>
            </a:r>
            <a:r>
              <a:rPr lang="zh-CN" altLang="en-US" sz="3000" b="1" dirty="0" smtClean="0">
                <a:ea typeface="宋体" panose="02010600030101010101" pitchFamily="2" charset="-122"/>
              </a:rPr>
              <a:t>，</a:t>
            </a:r>
            <a:endParaRPr lang="en-US" altLang="zh-CN" sz="3000" b="1" dirty="0" smtClean="0"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</a:rPr>
              <a:t>所以</a:t>
            </a:r>
            <a:r>
              <a:rPr lang="en-US" altLang="zh-CN" sz="3000" b="1" dirty="0" smtClean="0">
                <a:ea typeface="宋体" panose="02010600030101010101" pitchFamily="2" charset="-122"/>
              </a:rPr>
              <a:t>σ= (a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1 </a:t>
            </a:r>
            <a:r>
              <a:rPr lang="en-US" altLang="zh-CN" sz="3000" b="1" dirty="0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t+1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) (a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1 </a:t>
            </a:r>
            <a:r>
              <a:rPr lang="en-US" altLang="zh-CN" sz="3000" b="1" dirty="0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t</a:t>
            </a:r>
            <a:r>
              <a:rPr lang="en-US" altLang="zh-CN" sz="3000" b="1" dirty="0" smtClean="0">
                <a:ea typeface="宋体" panose="02010600030101010101" pitchFamily="2" charset="-122"/>
              </a:rPr>
              <a:t>)(a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1 </a:t>
            </a:r>
            <a:r>
              <a:rPr lang="en-US" altLang="zh-CN" sz="3000" b="1" dirty="0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t-1</a:t>
            </a:r>
            <a:r>
              <a:rPr lang="en-US" altLang="zh-CN" sz="3000" b="1" dirty="0" smtClean="0">
                <a:ea typeface="宋体" panose="02010600030101010101" pitchFamily="2" charset="-122"/>
              </a:rPr>
              <a:t>)…(a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1 </a:t>
            </a:r>
            <a:r>
              <a:rPr lang="en-US" altLang="zh-CN" sz="3000" b="1" dirty="0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3000" b="1" dirty="0" smtClean="0">
                <a:ea typeface="宋体" panose="02010600030101010101" pitchFamily="2" charset="-122"/>
              </a:rPr>
              <a:t>)</a:t>
            </a:r>
            <a:r>
              <a:rPr lang="zh-CN" altLang="en-US" sz="3000" b="1" dirty="0" smtClean="0">
                <a:ea typeface="宋体" panose="02010600030101010101" pitchFamily="2" charset="-122"/>
              </a:rPr>
              <a:t>，归纳完成。</a:t>
            </a:r>
            <a:endParaRPr lang="en-US" altLang="zh-CN" sz="3000" b="1" dirty="0" smtClean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注：还可以采用直接证明的方法进行证明。</a:t>
            </a:r>
            <a:endParaRPr lang="zh-CN" altLang="en-US" b="1" i="1" u="sng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3000" b="1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en-US" b="1" dirty="0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8313" y="62071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对换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848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3C7DF14-72A6-4AB4-8595-BCFE3517D631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87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9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9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9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9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9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596312" cy="3600450"/>
          </a:xfrm>
        </p:spPr>
        <p:txBody>
          <a:bodyPr/>
          <a:lstStyle/>
          <a:p>
            <a:pPr marL="0" indent="0"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200" b="1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推论：</a:t>
            </a:r>
            <a:endParaRPr lang="en-US" altLang="zh-CN" sz="3200" b="1" smtClean="0">
              <a:solidFill>
                <a:srgbClr val="0000FF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对任意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元置换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200" b="1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n&gt;1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，有一法（但未必只有一法）可将其写成一些对换的乘积。</a:t>
            </a:r>
          </a:p>
          <a:p>
            <a:pPr marL="0" indent="0"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en-US" sz="3200" b="1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200" b="1" smtClean="0">
                <a:ea typeface="宋体" panose="02010600030101010101" pitchFamily="2" charset="-122"/>
                <a:sym typeface="Symbol" panose="05050102010706020507" pitchFamily="18" charset="2"/>
              </a:rPr>
              <a:t>这里诸对换已非不相杂。而且，表法也不唯一</a:t>
            </a:r>
            <a:r>
              <a:rPr lang="en-US" altLang="zh-CN" sz="3200" b="1" smtClean="0">
                <a:sym typeface="Symbol" panose="05050102010706020507" pitchFamily="18" charset="2"/>
              </a:rPr>
              <a:t>.</a:t>
            </a:r>
            <a:endParaRPr lang="zh-CN" altLang="en-US" sz="3200" b="1" smtClean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en-US" sz="3200" b="1" smtClean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zh-CN" sz="3200" b="1" smtClean="0">
                <a:sym typeface="Symbol" panose="05050102010706020507" pitchFamily="18" charset="2"/>
              </a:rPr>
              <a:t>(1 2)=(1 2)(1 3)(1 3)=(2 3)(1 3)(2 3)</a:t>
            </a:r>
            <a:r>
              <a:rPr lang="zh-CN" altLang="en-US" sz="3200" b="1" smtClean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62071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对换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950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A23A74E-75F1-4084-8DD5-807D80A04F28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88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12875"/>
            <a:ext cx="8472487" cy="5068888"/>
          </a:xfrm>
        </p:spPr>
        <p:txBody>
          <a:bodyPr/>
          <a:lstStyle/>
          <a:p>
            <a:pPr marL="0" indent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3000" b="1" kern="1200" dirty="0" smtClean="0">
                <a:solidFill>
                  <a:srgbClr val="0000FF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3000" b="1" kern="1200" dirty="0" smtClean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  <a:r>
              <a:rPr lang="zh-CN" altLang="en-US" sz="3000" b="1" kern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下图是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一个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2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的方格图形，它可以围绕中心旋转</a:t>
            </a:r>
            <a:r>
              <a:rPr lang="zh-CN" altLang="en-US" sz="3000" b="1" kern="12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，也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可以围绕对称轴翻转，但要求经过这样的</a:t>
            </a:r>
            <a:r>
              <a:rPr lang="zh-CN" altLang="en-US" sz="3000" b="1" kern="12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变动以后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的图形要与原来的图形</a:t>
            </a:r>
            <a:r>
              <a:rPr lang="zh-CN" altLang="en-US" sz="3000" b="1" kern="12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重合</a:t>
            </a:r>
            <a:r>
              <a:rPr lang="en-US" altLang="zh-CN" sz="3000" b="1" kern="12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sz="3000" b="1" kern="12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方格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中的</a:t>
            </a:r>
            <a:r>
              <a:rPr lang="zh-CN" altLang="en-US" sz="3000" b="1" kern="12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数字可以改变</a:t>
            </a:r>
            <a:r>
              <a:rPr lang="en-US" altLang="zh-CN" sz="3000" b="1" kern="12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3000" b="1" kern="12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例如，当它绕中心</a:t>
            </a:r>
            <a:r>
              <a:rPr lang="zh-CN" altLang="en-US" sz="3000" b="1" kern="12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逆时针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旋转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90</a:t>
            </a:r>
            <a:r>
              <a:rPr lang="en-US" altLang="zh-CN" sz="3000" b="1" kern="1200" baseline="300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以后，原来的数字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000" b="1" kern="12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kern="12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分别变为</a:t>
            </a:r>
            <a:r>
              <a:rPr lang="en-US" altLang="zh-CN" sz="3200" b="1" kern="12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2, </a:t>
            </a:r>
            <a:r>
              <a:rPr lang="en-US" altLang="zh-CN" sz="3000" b="1" kern="12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，可以</a:t>
            </a:r>
            <a:r>
              <a:rPr lang="zh-CN" altLang="en-US" sz="3000" b="1" kern="12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把这个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变化看作是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{1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4}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上的            如</a:t>
            </a:r>
            <a:r>
              <a:rPr lang="zh-CN" altLang="en-US" sz="3000" b="1" kern="12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图的</a:t>
            </a:r>
            <a:r>
              <a:rPr lang="zh-CN" altLang="en-US" sz="3000" b="1" kern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一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个</a:t>
            </a:r>
            <a:r>
              <a:rPr lang="zh-CN" altLang="en-US" sz="3000" b="1" kern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置换</a:t>
            </a:r>
            <a:r>
              <a:rPr lang="en-US" altLang="zh-CN" sz="3000" b="1" kern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(1 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2 3 </a:t>
            </a:r>
            <a:r>
              <a:rPr lang="en-US" altLang="zh-CN" sz="3000" b="1" kern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4)</a:t>
            </a:r>
            <a:r>
              <a:rPr lang="zh-CN" altLang="en-US" sz="3000" b="1" kern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zh-CN" altLang="en-US" sz="3000" dirty="0"/>
          </a:p>
        </p:txBody>
      </p:sp>
      <p:sp>
        <p:nvSpPr>
          <p:cNvPr id="15053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6595C6F-B1D1-4EE5-8BCF-B287D88729BB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89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8313" y="62071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置换群的例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150533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63" y="4538663"/>
            <a:ext cx="1974850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39750" y="1125538"/>
            <a:ext cx="8301038" cy="4967287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设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Q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为所有有理数组成的集合，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为所有实数组成的集合，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为所有复数组成的集合，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Q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*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为所有非零有理数组成的集合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,R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*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为所有非零实数组成的集合，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*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为所有非零复数组成的集合，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+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、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·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是数的加法和乘法，则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:</a:t>
            </a: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(Q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+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）、（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+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）、（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+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）都是群吗？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(Q,     ·)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、（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，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·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）、（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·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）都是群吗？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(Q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*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,    ·)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、（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*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，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·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）、（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altLang="zh-CN" sz="3000" b="1" baseline="30000" dirty="0" smtClean="0">
                <a:ea typeface="楷体" panose="02010609060101010101" pitchFamily="49" charset="-122"/>
                <a:cs typeface="+mn-cs"/>
                <a:sym typeface="Symbol" pitchFamily="18" charset="2"/>
              </a:rPr>
              <a:t>*</a:t>
            </a:r>
            <a:r>
              <a:rPr lang="zh-CN" altLang="en-US" sz="3000" b="1" dirty="0" smtClean="0">
                <a:ea typeface="楷体" panose="02010609060101010101" pitchFamily="49" charset="-122"/>
                <a:cs typeface="+mn-cs"/>
                <a:sym typeface="Symbol" pitchFamily="18" charset="2"/>
              </a:rPr>
              <a:t>，</a:t>
            </a:r>
            <a:r>
              <a:rPr lang="en-US" altLang="zh-CN" sz="3000" b="1" dirty="0" smtClean="0">
                <a:ea typeface="楷体" panose="02010609060101010101" pitchFamily="49" charset="-122"/>
                <a:cs typeface="+mn-cs"/>
                <a:sym typeface="Symbol" pitchFamily="18" charset="2"/>
              </a:rPr>
              <a:t>·)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都是群吗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?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(Q</a:t>
            </a:r>
            <a:r>
              <a:rPr lang="en-US" altLang="zh-CN" sz="30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*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,   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+)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是群吗？</a:t>
            </a:r>
          </a:p>
          <a:p>
            <a:pPr>
              <a:defRPr/>
            </a:pPr>
            <a:endParaRPr lang="zh-CN" altLang="en-US" dirty="0">
              <a:ea typeface="楷体" panose="02010609060101010101" pitchFamily="49" charset="-122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9750" y="571500"/>
            <a:ext cx="7772400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굴림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6.2.2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群 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—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群的例</a:t>
            </a:r>
            <a:endParaRPr lang="zh-CN" altLang="zh-CN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2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fld id="{0360F789-1014-448F-91A6-00E98C88A849}" type="slidenum">
              <a:rPr lang="zh-CN" altLang="en-US" sz="1800" smtClean="0">
                <a:solidFill>
                  <a:srgbClr val="000000"/>
                </a:solidFill>
              </a:rPr>
              <a:pPr/>
              <a:t>9</a:t>
            </a:fld>
            <a:endParaRPr lang="zh-CN" alt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268413"/>
            <a:ext cx="8596312" cy="4824412"/>
          </a:xfrm>
        </p:spPr>
        <p:txBody>
          <a:bodyPr/>
          <a:lstStyle/>
          <a:p>
            <a:pPr marL="0" indent="0" eaLnBrk="1" latinLnBrk="0" hangingPunct="1">
              <a:lnSpc>
                <a:spcPct val="90000"/>
              </a:lnSpc>
              <a:buClr>
                <a:srgbClr val="3366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下面给出所有可能的置换：</a:t>
            </a:r>
          </a:p>
          <a:p>
            <a:pPr marL="0" indent="0" eaLnBrk="1" latinLnBrk="0" hangingPunct="1">
              <a:lnSpc>
                <a:spcPct val="90000"/>
              </a:lnSpc>
              <a:buClr>
                <a:srgbClr val="3366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σ</a:t>
            </a:r>
            <a:r>
              <a:rPr lang="en-US" altLang="zh-CN" sz="30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=(1)(2)(3)(4) </a:t>
            </a:r>
            <a:r>
              <a:rPr lang="en-US" altLang="zh-CN" sz="3000" b="1" kern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3000" b="1" kern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绕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中心逆时针转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3000" b="1" kern="1200" baseline="300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</a:p>
          <a:p>
            <a:pPr marL="0" indent="0" eaLnBrk="1" latinLnBrk="0" hangingPunct="1">
              <a:lnSpc>
                <a:spcPct val="90000"/>
              </a:lnSpc>
              <a:buClr>
                <a:srgbClr val="3366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σ</a:t>
            </a:r>
            <a:r>
              <a:rPr lang="en-US" altLang="zh-CN" sz="30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=(1 2 3 4) </a:t>
            </a:r>
            <a:r>
              <a:rPr lang="en-US" altLang="zh-CN" sz="3000" b="1" kern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3000" b="1" kern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绕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中心逆时针转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90</a:t>
            </a:r>
            <a:r>
              <a:rPr lang="en-US" altLang="zh-CN" sz="3000" b="1" kern="1200" baseline="300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</a:p>
          <a:p>
            <a:pPr marL="0" indent="0" eaLnBrk="1" latinLnBrk="0" hangingPunct="1">
              <a:lnSpc>
                <a:spcPct val="90000"/>
              </a:lnSpc>
              <a:buClr>
                <a:srgbClr val="3366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σ</a:t>
            </a:r>
            <a:r>
              <a:rPr lang="en-US" altLang="zh-CN" sz="30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=(1 3)(2 4) </a:t>
            </a:r>
            <a:r>
              <a:rPr lang="en-US" altLang="zh-CN" sz="3000" b="1" kern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000" b="1" kern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绕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中心逆时针转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180</a:t>
            </a:r>
            <a:r>
              <a:rPr lang="en-US" altLang="zh-CN" sz="3000" b="1" kern="1200" baseline="300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3000" b="1" kern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  <a:endParaRPr lang="en-US" altLang="zh-CN" sz="3000" b="1" kern="12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 eaLnBrk="1" latinLnBrk="0" hangingPunct="1">
              <a:lnSpc>
                <a:spcPct val="90000"/>
              </a:lnSpc>
              <a:buClr>
                <a:srgbClr val="FFCC66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zh-CN" sz="3000" b="1" kern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σ</a:t>
            </a:r>
            <a:r>
              <a:rPr lang="en-US" altLang="zh-CN" sz="3000" b="1" kern="1200" baseline="-25000" dirty="0" smtClean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=(1 4 3 2) </a:t>
            </a:r>
            <a:r>
              <a:rPr lang="en-US" altLang="zh-CN" sz="3000" b="1" kern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</a:t>
            </a:r>
            <a:r>
              <a:rPr lang="zh-CN" altLang="en-US" sz="3000" b="1" kern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绕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中心逆时针转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270</a:t>
            </a:r>
            <a:r>
              <a:rPr lang="en-US" altLang="zh-CN" sz="3000" b="1" kern="1200" baseline="300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</a:p>
          <a:p>
            <a:pPr marL="0" indent="0" eaLnBrk="1" latinLnBrk="0" hangingPunct="1">
              <a:lnSpc>
                <a:spcPct val="90000"/>
              </a:lnSpc>
              <a:buClr>
                <a:srgbClr val="FFCC66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σ</a:t>
            </a:r>
            <a:r>
              <a:rPr lang="en-US" altLang="zh-CN" sz="30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5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=(1 2)(3 4) </a:t>
            </a:r>
            <a:r>
              <a:rPr lang="en-US" altLang="zh-CN" sz="3000" b="1" kern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3000" b="1" kern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绕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垂直轴翻转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180</a:t>
            </a:r>
            <a:r>
              <a:rPr lang="en-US" altLang="zh-CN" sz="3000" b="1" kern="1200" baseline="300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</a:p>
          <a:p>
            <a:pPr marL="0" indent="0" eaLnBrk="1" latinLnBrk="0" hangingPunct="1">
              <a:lnSpc>
                <a:spcPct val="90000"/>
              </a:lnSpc>
              <a:buClr>
                <a:srgbClr val="FFCC66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σ</a:t>
            </a:r>
            <a:r>
              <a:rPr lang="en-US" altLang="zh-CN" sz="30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6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=(1 4) (2 3) </a:t>
            </a:r>
            <a:r>
              <a:rPr lang="en-US" altLang="zh-CN" sz="3000" b="1" kern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3000" b="1" kern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绕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水平轴翻转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180</a:t>
            </a:r>
            <a:r>
              <a:rPr lang="en-US" altLang="zh-CN" sz="3000" b="1" kern="1200" baseline="30000" dirty="0">
                <a:solidFill>
                  <a:srgbClr val="000000"/>
                </a:solidFill>
                <a:ea typeface="宋体" panose="02010600030101010101" pitchFamily="2" charset="-122"/>
              </a:rPr>
              <a:t>0 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</a:p>
          <a:p>
            <a:pPr marL="0" indent="0" eaLnBrk="1" latinLnBrk="0" hangingPunct="1">
              <a:lnSpc>
                <a:spcPct val="90000"/>
              </a:lnSpc>
              <a:buClr>
                <a:srgbClr val="FFCC66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σ</a:t>
            </a:r>
            <a:r>
              <a:rPr lang="en-US" altLang="zh-CN" sz="30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7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=(2 4) </a:t>
            </a:r>
            <a:r>
              <a:rPr lang="zh-CN" altLang="en-US" sz="3000" b="1" kern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绕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西北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---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东南轴翻转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180</a:t>
            </a:r>
            <a:r>
              <a:rPr lang="en-US" altLang="zh-CN" sz="3000" b="1" kern="1200" baseline="300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</a:p>
          <a:p>
            <a:pPr marL="0" indent="0" eaLnBrk="1" latinLnBrk="0" hangingPunct="1">
              <a:lnSpc>
                <a:spcPct val="90000"/>
              </a:lnSpc>
              <a:buClr>
                <a:srgbClr val="FFCC66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σ</a:t>
            </a:r>
            <a:r>
              <a:rPr lang="en-US" altLang="zh-CN" sz="30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8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=(1 3) </a:t>
            </a:r>
            <a:r>
              <a:rPr lang="zh-CN" altLang="en-US" sz="3000" b="1" kern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绕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西南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---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东北轴翻转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180</a:t>
            </a:r>
            <a:r>
              <a:rPr lang="en-US" altLang="zh-CN" sz="3000" b="1" kern="1200" baseline="3000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32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  <a:p>
            <a:pPr>
              <a:buClr>
                <a:srgbClr val="3333CC"/>
              </a:buClr>
              <a:defRPr/>
            </a:pPr>
            <a:endParaRPr lang="zh-CN" altLang="en-US" sz="3000" dirty="0">
              <a:solidFill>
                <a:srgbClr val="000000"/>
              </a:solidFill>
            </a:endParaRPr>
          </a:p>
          <a:p>
            <a:pPr marL="0" indent="0"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endParaRPr lang="zh-CN" altLang="en-US" sz="3200" b="1" dirty="0" smtClean="0">
              <a:sym typeface="Symbol" panose="05050102010706020507" pitchFamily="18" charset="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62071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置换群的例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258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6FF426-23B1-4E52-890A-7EAEACEF84B2}" type="slidenum">
              <a:rPr lang="en-US" altLang="ko-KR" sz="1400" smtClean="0">
                <a:solidFill>
                  <a:srgbClr val="000000"/>
                </a:solidFill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90</a:t>
            </a:fld>
            <a:endParaRPr lang="en-US" altLang="ko-KR" sz="1400" smtClean="0">
              <a:solidFill>
                <a:srgbClr val="000000"/>
              </a:solidFill>
              <a:latin typeface="-윤명조140" panose="020B0604020202020204" charset="-127"/>
              <a:ea typeface="-윤명조140" panose="020B0604020202020204" charset="-127"/>
            </a:endParaRPr>
          </a:p>
        </p:txBody>
      </p:sp>
      <p:pic>
        <p:nvPicPr>
          <p:cNvPr id="15258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1916113"/>
            <a:ext cx="2192338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268413"/>
            <a:ext cx="8301037" cy="4572000"/>
          </a:xfrm>
        </p:spPr>
        <p:txBody>
          <a:bodyPr/>
          <a:lstStyle/>
          <a:p>
            <a:pPr marL="0" indent="0" eaLnBrk="1" latinLnBrk="0" hangingPunct="1">
              <a:lnSpc>
                <a:spcPct val="90000"/>
              </a:lnSpc>
              <a:buClr>
                <a:srgbClr val="FFCC66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zh-CN" altLang="en-US" sz="3000" b="1" kern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下表给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出运算表。令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30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={σ</a:t>
            </a:r>
            <a:r>
              <a:rPr lang="en-US" altLang="zh-CN" sz="30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, σ</a:t>
            </a:r>
            <a:r>
              <a:rPr lang="en-US" altLang="zh-CN" sz="30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,…, σ</a:t>
            </a:r>
            <a:r>
              <a:rPr lang="en-US" altLang="zh-CN" sz="30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8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}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</a:p>
          <a:p>
            <a:pPr marL="0" indent="0" eaLnBrk="1" latinLnBrk="0" hangingPunct="1">
              <a:lnSpc>
                <a:spcPct val="90000"/>
              </a:lnSpc>
              <a:buClr>
                <a:srgbClr val="FFCC66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易见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30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关于置换的乘法是封闭的。</a:t>
            </a:r>
          </a:p>
          <a:p>
            <a:pPr marL="0" indent="0" eaLnBrk="1" latinLnBrk="0" hangingPunct="1">
              <a:lnSpc>
                <a:spcPct val="90000"/>
              </a:lnSpc>
              <a:buClr>
                <a:srgbClr val="FFCC66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zh-CN" altLang="en-US" sz="3000" b="1" kern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置换乘法满足结合律</a:t>
            </a:r>
            <a:r>
              <a:rPr lang="zh-CN" altLang="en-US" sz="3000" b="1" kern="12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3000" b="1" kern="12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latinLnBrk="0" hangingPunct="1">
              <a:lnSpc>
                <a:spcPct val="90000"/>
              </a:lnSpc>
              <a:buClr>
                <a:srgbClr val="FFCC66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zh-CN" sz="3200" b="1" kern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σ</a:t>
            </a:r>
            <a:r>
              <a:rPr lang="en-US" altLang="zh-CN" sz="3200" b="1" kern="1200" baseline="-25000" dirty="0" smtClean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32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是单位元。</a:t>
            </a:r>
          </a:p>
          <a:p>
            <a:pPr marL="0" indent="0" eaLnBrk="1" latinLnBrk="0" hangingPunct="1">
              <a:lnSpc>
                <a:spcPct val="90000"/>
              </a:lnSpc>
              <a:buClr>
                <a:srgbClr val="FFCC66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zh-CN" sz="32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σ</a:t>
            </a:r>
            <a:r>
              <a:rPr lang="en-US" altLang="zh-CN" sz="32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3200" b="1" kern="1200" baseline="30000" dirty="0">
                <a:solidFill>
                  <a:srgbClr val="000000"/>
                </a:solidFill>
                <a:ea typeface="宋体" panose="02010600030101010101" pitchFamily="2" charset="-122"/>
              </a:rPr>
              <a:t>-1</a:t>
            </a:r>
            <a:r>
              <a:rPr lang="en-US" altLang="zh-CN" sz="32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 =σ</a:t>
            </a:r>
            <a:r>
              <a:rPr lang="en-US" altLang="zh-CN" sz="32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32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, σ</a:t>
            </a:r>
            <a:r>
              <a:rPr lang="en-US" altLang="zh-CN" sz="32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3200" b="1" kern="1200" baseline="30000" dirty="0">
                <a:solidFill>
                  <a:srgbClr val="000000"/>
                </a:solidFill>
                <a:ea typeface="宋体" panose="02010600030101010101" pitchFamily="2" charset="-122"/>
              </a:rPr>
              <a:t>-1</a:t>
            </a:r>
            <a:r>
              <a:rPr lang="en-US" altLang="zh-CN" sz="32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 =σ</a:t>
            </a:r>
            <a:r>
              <a:rPr lang="en-US" altLang="zh-CN" sz="32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en-US" altLang="zh-CN" sz="32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</a:p>
          <a:p>
            <a:pPr marL="0" indent="0" eaLnBrk="1" latinLnBrk="0" hangingPunct="1">
              <a:lnSpc>
                <a:spcPct val="90000"/>
              </a:lnSpc>
              <a:buClr>
                <a:srgbClr val="FFCC66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zh-CN" sz="32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σ</a:t>
            </a:r>
            <a:r>
              <a:rPr lang="en-US" altLang="zh-CN" sz="32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3200" b="1" kern="1200" baseline="30000" dirty="0">
                <a:solidFill>
                  <a:srgbClr val="000000"/>
                </a:solidFill>
                <a:ea typeface="宋体" panose="02010600030101010101" pitchFamily="2" charset="-122"/>
              </a:rPr>
              <a:t>-1</a:t>
            </a:r>
            <a:r>
              <a:rPr lang="en-US" altLang="zh-CN" sz="32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 =σ</a:t>
            </a:r>
            <a:r>
              <a:rPr lang="en-US" altLang="zh-CN" sz="32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32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, σ</a:t>
            </a:r>
            <a:r>
              <a:rPr lang="en-US" altLang="zh-CN" sz="32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en-US" altLang="zh-CN" sz="3200" b="1" kern="1200" baseline="30000" dirty="0">
                <a:solidFill>
                  <a:srgbClr val="000000"/>
                </a:solidFill>
                <a:ea typeface="宋体" panose="02010600030101010101" pitchFamily="2" charset="-122"/>
              </a:rPr>
              <a:t>-1</a:t>
            </a:r>
            <a:r>
              <a:rPr lang="en-US" altLang="zh-CN" sz="32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 =σ</a:t>
            </a:r>
            <a:r>
              <a:rPr lang="en-US" altLang="zh-CN" sz="32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32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, σ</a:t>
            </a:r>
            <a:r>
              <a:rPr lang="en-US" altLang="zh-CN" sz="32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5</a:t>
            </a:r>
            <a:r>
              <a:rPr lang="en-US" altLang="zh-CN" sz="3200" b="1" kern="1200" baseline="30000" dirty="0">
                <a:solidFill>
                  <a:srgbClr val="000000"/>
                </a:solidFill>
                <a:ea typeface="宋体" panose="02010600030101010101" pitchFamily="2" charset="-122"/>
              </a:rPr>
              <a:t>-1</a:t>
            </a:r>
            <a:r>
              <a:rPr lang="en-US" altLang="zh-CN" sz="32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 =σ</a:t>
            </a:r>
            <a:r>
              <a:rPr lang="en-US" altLang="zh-CN" sz="32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5</a:t>
            </a:r>
            <a:r>
              <a:rPr lang="en-US" altLang="zh-CN" sz="32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, σ</a:t>
            </a:r>
            <a:r>
              <a:rPr lang="en-US" altLang="zh-CN" sz="32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6</a:t>
            </a:r>
            <a:r>
              <a:rPr lang="en-US" altLang="zh-CN" sz="3200" b="1" kern="1200" baseline="30000" dirty="0">
                <a:solidFill>
                  <a:srgbClr val="000000"/>
                </a:solidFill>
                <a:ea typeface="宋体" panose="02010600030101010101" pitchFamily="2" charset="-122"/>
              </a:rPr>
              <a:t>-1</a:t>
            </a:r>
            <a:r>
              <a:rPr lang="en-US" altLang="zh-CN" sz="32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 =σ</a:t>
            </a:r>
            <a:r>
              <a:rPr lang="en-US" altLang="zh-CN" sz="32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6</a:t>
            </a:r>
            <a:r>
              <a:rPr lang="en-US" altLang="zh-CN" sz="32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</a:p>
          <a:p>
            <a:pPr marL="0" indent="0" eaLnBrk="1" latinLnBrk="0" hangingPunct="1">
              <a:lnSpc>
                <a:spcPct val="90000"/>
              </a:lnSpc>
              <a:buClr>
                <a:srgbClr val="FFCC66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zh-CN" sz="32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σ</a:t>
            </a:r>
            <a:r>
              <a:rPr lang="en-US" altLang="zh-CN" sz="32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7</a:t>
            </a:r>
            <a:r>
              <a:rPr lang="en-US" altLang="zh-CN" sz="3200" b="1" kern="1200" baseline="30000" dirty="0">
                <a:solidFill>
                  <a:srgbClr val="000000"/>
                </a:solidFill>
                <a:ea typeface="宋体" panose="02010600030101010101" pitchFamily="2" charset="-122"/>
              </a:rPr>
              <a:t>-1</a:t>
            </a:r>
            <a:r>
              <a:rPr lang="en-US" altLang="zh-CN" sz="32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 =σ</a:t>
            </a:r>
            <a:r>
              <a:rPr lang="en-US" altLang="zh-CN" sz="32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7</a:t>
            </a:r>
            <a:r>
              <a:rPr lang="en-US" altLang="zh-CN" sz="32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, σ</a:t>
            </a:r>
            <a:r>
              <a:rPr lang="en-US" altLang="zh-CN" sz="32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8</a:t>
            </a:r>
            <a:r>
              <a:rPr lang="en-US" altLang="zh-CN" sz="3200" b="1" kern="1200" baseline="30000" dirty="0">
                <a:solidFill>
                  <a:srgbClr val="000000"/>
                </a:solidFill>
                <a:ea typeface="宋体" panose="02010600030101010101" pitchFamily="2" charset="-122"/>
              </a:rPr>
              <a:t>-1</a:t>
            </a:r>
            <a:r>
              <a:rPr lang="en-US" altLang="zh-CN" sz="32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 =σ</a:t>
            </a:r>
            <a:r>
              <a:rPr lang="en-US" altLang="zh-CN" sz="32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8</a:t>
            </a:r>
            <a:r>
              <a:rPr lang="en-US" altLang="zh-CN" sz="32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</a:p>
          <a:p>
            <a:pPr marL="0" indent="0" eaLnBrk="1" latinLnBrk="0" hangingPunct="1">
              <a:lnSpc>
                <a:spcPct val="90000"/>
              </a:lnSpc>
              <a:buClr>
                <a:srgbClr val="FFCC66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zh-CN" sz="32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32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32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关于置换的乘法构成一个</a:t>
            </a:r>
            <a:r>
              <a:rPr lang="en-US" altLang="zh-CN" sz="32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32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次置换群</a:t>
            </a:r>
            <a:r>
              <a:rPr lang="zh-CN" altLang="en-US" sz="3200" kern="12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  <a:p>
            <a:pPr marL="0" indent="0" eaLnBrk="1" latinLnBrk="0" hangingPunct="1">
              <a:lnSpc>
                <a:spcPct val="90000"/>
              </a:lnSpc>
              <a:buClr>
                <a:srgbClr val="FFCC66"/>
              </a:buClr>
              <a:buSzPct val="85000"/>
              <a:buFont typeface="Wingdings" panose="05000000000000000000" pitchFamily="2" charset="2"/>
              <a:buNone/>
              <a:defRPr/>
            </a:pPr>
            <a:endParaRPr lang="zh-CN" altLang="en-US" sz="3000" b="1" kern="12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15360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FBD563-651F-480C-A8AC-11D546BEF324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91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8313" y="62071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置换群的例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268413"/>
            <a:ext cx="8543925" cy="511333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σ</a:t>
            </a:r>
            <a:r>
              <a:rPr lang="en-US" altLang="zh-CN" sz="30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=(1)(2)(3)(4</a:t>
            </a:r>
            <a:r>
              <a:rPr lang="en-US" altLang="zh-CN" sz="3000" b="1" kern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σ</a:t>
            </a:r>
            <a:r>
              <a:rPr lang="en-US" altLang="zh-CN" sz="30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=(1 2 3 4</a:t>
            </a:r>
            <a:r>
              <a:rPr lang="en-US" altLang="zh-CN" sz="3000" b="1" kern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σ</a:t>
            </a:r>
            <a:r>
              <a:rPr lang="en-US" altLang="zh-CN" sz="30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=(1 3)(2 4</a:t>
            </a:r>
            <a:r>
              <a:rPr lang="en-US" altLang="zh-CN" sz="3000" b="1" kern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σ</a:t>
            </a:r>
            <a:r>
              <a:rPr lang="en-US" altLang="zh-CN" sz="30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=(1 4 3 2</a:t>
            </a:r>
            <a:r>
              <a:rPr lang="en-US" altLang="zh-CN" sz="3000" b="1" kern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σ</a:t>
            </a:r>
            <a:r>
              <a:rPr lang="en-US" altLang="zh-CN" sz="30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5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=(1 2)(3 4</a:t>
            </a:r>
            <a:r>
              <a:rPr lang="en-US" altLang="zh-CN" sz="3000" b="1" kern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σ</a:t>
            </a:r>
            <a:r>
              <a:rPr lang="en-US" altLang="zh-CN" sz="30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6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=(1 4) (2 3</a:t>
            </a:r>
            <a:r>
              <a:rPr lang="en-US" altLang="zh-CN" sz="3000" b="1" kern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σ</a:t>
            </a:r>
            <a:r>
              <a:rPr lang="en-US" altLang="zh-CN" sz="30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7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=(2 4</a:t>
            </a:r>
            <a:r>
              <a:rPr lang="en-US" altLang="zh-CN" sz="3000" b="1" kern="1200" dirty="0" smtClean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σ</a:t>
            </a:r>
            <a:r>
              <a:rPr lang="en-US" altLang="zh-CN" sz="3000" b="1" kern="1200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8</a:t>
            </a:r>
            <a:r>
              <a:rPr lang="en-US" altLang="zh-CN" sz="3000" b="1" kern="1200" dirty="0">
                <a:solidFill>
                  <a:srgbClr val="000000"/>
                </a:solidFill>
                <a:ea typeface="宋体" panose="02010600030101010101" pitchFamily="2" charset="-122"/>
              </a:rPr>
              <a:t>=(1 3)</a:t>
            </a:r>
            <a:endParaRPr lang="en-US" altLang="zh-CN" sz="3000" b="1" kern="12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3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462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E265F4-CAF0-4A17-BB11-CF0177EBF7AB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92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8313" y="62071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置换群的例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771775" y="1384300"/>
          <a:ext cx="6194425" cy="4938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69"/>
                <a:gridCol w="688269"/>
                <a:gridCol w="688269"/>
                <a:gridCol w="688269"/>
                <a:gridCol w="688269"/>
                <a:gridCol w="688269"/>
                <a:gridCol w="688269"/>
                <a:gridCol w="688269"/>
                <a:gridCol w="688269"/>
              </a:tblGrid>
              <a:tr h="5487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·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29" marB="45729" horzOverflow="overflow"/>
                </a:tc>
              </a:tr>
              <a:tr h="5487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29" marB="45729" horzOverflow="overflow"/>
                </a:tc>
              </a:tr>
              <a:tr h="5487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9" marB="45729" horzOverflow="overflow"/>
                </a:tc>
              </a:tr>
              <a:tr h="5487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29" marB="45729" horzOverflow="overflow"/>
                </a:tc>
              </a:tr>
              <a:tr h="5487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9" marB="45729" horzOverflow="overflow"/>
                </a:tc>
              </a:tr>
              <a:tr h="5487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9" marB="45729" horzOverflow="overflow"/>
                </a:tc>
              </a:tr>
              <a:tr h="5487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9" marB="45729" horzOverflow="overflow"/>
                </a:tc>
              </a:tr>
              <a:tr h="5487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9" marB="45729" horzOverflow="overflow"/>
                </a:tc>
              </a:tr>
              <a:tr h="5487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9" marB="45729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σ</a:t>
                      </a:r>
                      <a:r>
                        <a:rPr kumimoji="1" lang="en-US" altLang="zh-CN" sz="3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9" marB="45729" horzOverflow="overflow"/>
                </a:tc>
              </a:tr>
            </a:tbl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indent="-85725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定义：</a:t>
            </a:r>
            <a:r>
              <a:rPr lang="zh-CN" altLang="en-US" sz="3200" b="1" dirty="0" smtClean="0">
                <a:ea typeface="宋体" panose="02010600030101010101" pitchFamily="2" charset="-122"/>
              </a:rPr>
              <a:t>设</a:t>
            </a:r>
            <a:r>
              <a:rPr lang="en-US" altLang="zh-CN" sz="3200" b="1" dirty="0" smtClean="0">
                <a:ea typeface="宋体" panose="02010600030101010101" pitchFamily="2" charset="-122"/>
              </a:rPr>
              <a:t>σ</a:t>
            </a:r>
            <a:r>
              <a:rPr lang="zh-CN" altLang="en-US" sz="3200" b="1" dirty="0" smtClean="0">
                <a:ea typeface="宋体" panose="02010600030101010101" pitchFamily="2" charset="-122"/>
              </a:rPr>
              <a:t>表为</a:t>
            </a:r>
            <a:r>
              <a:rPr lang="en-US" altLang="zh-CN" sz="3200" b="1" dirty="0" smtClean="0">
                <a:ea typeface="宋体" panose="02010600030101010101" pitchFamily="2" charset="-122"/>
              </a:rPr>
              <a:t>k</a:t>
            </a:r>
            <a:r>
              <a:rPr lang="zh-CN" altLang="en-US" sz="3200" b="1" dirty="0" smtClean="0">
                <a:ea typeface="宋体" panose="02010600030101010101" pitchFamily="2" charset="-122"/>
              </a:rPr>
              <a:t>个不相杂的轮换的乘积</a:t>
            </a:r>
            <a:r>
              <a:rPr lang="en-US" altLang="zh-CN" sz="3200" b="1" dirty="0" smtClean="0">
                <a:ea typeface="宋体" panose="02010600030101010101" pitchFamily="2" charset="-122"/>
              </a:rPr>
              <a:t>(</a:t>
            </a:r>
            <a:r>
              <a:rPr lang="zh-CN" altLang="en-US" sz="3200" b="1" dirty="0" smtClean="0">
                <a:ea typeface="宋体" panose="02010600030101010101" pitchFamily="2" charset="-122"/>
              </a:rPr>
              <a:t>包括长度为</a:t>
            </a:r>
            <a:r>
              <a:rPr lang="en-US" altLang="zh-CN" sz="3200" b="1" dirty="0" smtClean="0">
                <a:ea typeface="宋体" panose="02010600030101010101" pitchFamily="2" charset="-122"/>
              </a:rPr>
              <a:t>1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的轮换在内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),</a:t>
            </a:r>
            <a:r>
              <a:rPr lang="zh-CN" altLang="en-US" sz="3200" b="1" dirty="0" smtClean="0">
                <a:ea typeface="宋体" panose="02010600030101010101" pitchFamily="2" charset="-122"/>
              </a:rPr>
              <a:t>长度分别为</a:t>
            </a:r>
            <a:r>
              <a:rPr lang="en-US" altLang="zh-CN" sz="3200" b="1" dirty="0" smtClean="0">
                <a:ea typeface="宋体" panose="02010600030101010101" pitchFamily="2" charset="-122"/>
              </a:rPr>
              <a:t>r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1</a:t>
            </a:r>
            <a:r>
              <a:rPr lang="en-US" altLang="zh-CN" sz="3200" b="1" dirty="0" smtClean="0">
                <a:ea typeface="宋体" panose="02010600030101010101" pitchFamily="2" charset="-122"/>
              </a:rPr>
              <a:t>,r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2</a:t>
            </a:r>
            <a:r>
              <a:rPr lang="en-US" altLang="zh-CN" sz="3200" b="1" dirty="0" smtClean="0">
                <a:ea typeface="宋体" panose="02010600030101010101" pitchFamily="2" charset="-122"/>
              </a:rPr>
              <a:t>,…,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r</a:t>
            </a:r>
            <a:r>
              <a:rPr lang="en-US" altLang="zh-CN" sz="3200" b="1" baseline="-30000" dirty="0" err="1" smtClean="0">
                <a:ea typeface="宋体" panose="02010600030101010101" pitchFamily="2" charset="-122"/>
              </a:rPr>
              <a:t>k</a:t>
            </a:r>
            <a:r>
              <a:rPr lang="zh-CN" altLang="en-US" sz="3200" b="1" dirty="0" smtClean="0">
                <a:ea typeface="宋体" panose="02010600030101010101" pitchFamily="2" charset="-122"/>
              </a:rPr>
              <a:t>。</a:t>
            </a:r>
            <a:endParaRPr lang="en-US" altLang="zh-CN" sz="3200" b="1" dirty="0" smtClean="0">
              <a:ea typeface="宋体" panose="02010600030101010101" pitchFamily="2" charset="-122"/>
            </a:endParaRPr>
          </a:p>
          <a:p>
            <a:pPr marL="85725" indent="-85725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</a:rPr>
              <a:t>若               </a:t>
            </a:r>
            <a:r>
              <a:rPr lang="en-US" altLang="zh-CN" sz="3200" b="1" dirty="0" smtClean="0">
                <a:ea typeface="宋体" panose="02010600030101010101" pitchFamily="2" charset="-122"/>
              </a:rPr>
              <a:t>= n-k</a:t>
            </a:r>
            <a:r>
              <a:rPr lang="zh-CN" altLang="en-US" sz="3200" b="1" dirty="0" smtClean="0">
                <a:ea typeface="宋体" panose="02010600030101010101" pitchFamily="2" charset="-122"/>
              </a:rPr>
              <a:t>为奇数</a:t>
            </a:r>
            <a:r>
              <a:rPr lang="en-US" altLang="zh-CN" sz="3200" b="1" dirty="0" smtClean="0">
                <a:ea typeface="宋体" panose="02010600030101010101" pitchFamily="2" charset="-122"/>
              </a:rPr>
              <a:t>(</a:t>
            </a:r>
            <a:r>
              <a:rPr lang="zh-CN" altLang="en-US" sz="3200" b="1" dirty="0" smtClean="0">
                <a:ea typeface="宋体" panose="02010600030101010101" pitchFamily="2" charset="-122"/>
              </a:rPr>
              <a:t>偶数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</a:t>
            </a:r>
            <a:r>
              <a:rPr lang="zh-CN" altLang="en-US" sz="3200" b="1" dirty="0" smtClean="0">
                <a:ea typeface="宋体" panose="02010600030101010101" pitchFamily="2" charset="-122"/>
              </a:rPr>
              <a:t>，则称</a:t>
            </a:r>
            <a:r>
              <a:rPr lang="en-US" altLang="zh-CN" sz="3200" b="1" dirty="0" smtClean="0">
                <a:ea typeface="宋体" panose="02010600030101010101" pitchFamily="2" charset="-122"/>
              </a:rPr>
              <a:t>σ</a:t>
            </a:r>
            <a:r>
              <a:rPr lang="zh-CN" altLang="en-US" sz="3200" b="1" dirty="0" smtClean="0">
                <a:ea typeface="宋体" panose="02010600030101010101" pitchFamily="2" charset="-122"/>
              </a:rPr>
              <a:t>为奇置换</a:t>
            </a:r>
            <a:r>
              <a:rPr lang="en-US" altLang="zh-CN" sz="3200" b="1" dirty="0" smtClean="0">
                <a:ea typeface="宋体" panose="02010600030101010101" pitchFamily="2" charset="-122"/>
              </a:rPr>
              <a:t>(</a:t>
            </a:r>
            <a:r>
              <a:rPr lang="zh-CN" altLang="en-US" sz="3200" b="1" dirty="0" smtClean="0">
                <a:ea typeface="宋体" panose="02010600030101010101" pitchFamily="2" charset="-122"/>
              </a:rPr>
              <a:t>偶置换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</a:t>
            </a:r>
            <a:r>
              <a:rPr lang="zh-CN" altLang="en-US" sz="3200" b="1" dirty="0" smtClean="0">
                <a:ea typeface="宋体" panose="02010600030101010101" pitchFamily="2" charset="-122"/>
              </a:rPr>
              <a:t>。 </a:t>
            </a:r>
          </a:p>
          <a:p>
            <a:pPr marL="85725" indent="-85725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endParaRPr lang="zh-CN" altLang="en-US" sz="2800" b="1" dirty="0" smtClean="0"/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155651" name="Object 2"/>
          <p:cNvGraphicFramePr>
            <a:graphicFrameLocks noChangeAspect="1"/>
          </p:cNvGraphicFramePr>
          <p:nvPr/>
        </p:nvGraphicFramePr>
        <p:xfrm>
          <a:off x="1258888" y="2924175"/>
          <a:ext cx="122713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0" name="公式" r:id="rId3" imgW="622030" imgH="444307" progId="Equation.3">
                  <p:embed/>
                </p:oleObj>
              </mc:Choice>
              <mc:Fallback>
                <p:oleObj name="公式" r:id="rId3" imgW="622030" imgH="44430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924175"/>
                        <a:ext cx="1227137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3" y="62071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置换的奇偶性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565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5E6FADC-C236-4D6C-BD21-5DE11B21A0E5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93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7350" indent="-387350" algn="just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</a:rPr>
              <a:t>因每个长度为</a:t>
            </a:r>
            <a:r>
              <a:rPr lang="en-US" altLang="zh-CN" sz="3200" b="1" dirty="0" smtClean="0">
                <a:ea typeface="宋体" panose="02010600030101010101" pitchFamily="2" charset="-122"/>
              </a:rPr>
              <a:t>r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的轮换可写成</a:t>
            </a:r>
            <a:r>
              <a:rPr lang="en-US" altLang="zh-CN" sz="3200" b="1" dirty="0" smtClean="0">
                <a:ea typeface="宋体" panose="02010600030101010101" pitchFamily="2" charset="-122"/>
              </a:rPr>
              <a:t>r-1</a:t>
            </a:r>
            <a:r>
              <a:rPr lang="zh-CN" altLang="en-US" sz="3200" b="1" dirty="0" smtClean="0">
                <a:ea typeface="宋体" panose="02010600030101010101" pitchFamily="2" charset="-122"/>
              </a:rPr>
              <a:t>个对换的乘</a:t>
            </a:r>
          </a:p>
          <a:p>
            <a:pPr marL="387350" indent="-387350" algn="just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</a:rPr>
              <a:t>积：</a:t>
            </a:r>
            <a:r>
              <a:rPr lang="en-US" altLang="zh-CN" sz="3200" b="1" dirty="0" smtClean="0">
                <a:ea typeface="宋体" panose="02010600030101010101" pitchFamily="2" charset="-122"/>
              </a:rPr>
              <a:t>(a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1 </a:t>
            </a:r>
            <a:r>
              <a:rPr lang="en-US" altLang="zh-CN" sz="3200" b="1" dirty="0" smtClean="0">
                <a:ea typeface="宋体" panose="02010600030101010101" pitchFamily="2" charset="-122"/>
              </a:rPr>
              <a:t>a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2</a:t>
            </a:r>
            <a:r>
              <a:rPr lang="en-US" altLang="zh-CN" sz="3200" b="1" dirty="0" smtClean="0">
                <a:ea typeface="宋体" panose="02010600030101010101" pitchFamily="2" charset="-122"/>
              </a:rPr>
              <a:t>… 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a</a:t>
            </a:r>
            <a:r>
              <a:rPr lang="en-US" altLang="zh-CN" sz="3200" b="1" baseline="-30000" dirty="0" err="1" smtClean="0">
                <a:ea typeface="宋体" panose="02010600030101010101" pitchFamily="2" charset="-122"/>
              </a:rPr>
              <a:t>r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</a:t>
            </a:r>
            <a:r>
              <a:rPr lang="zh-CN" altLang="en-US" sz="3200" b="1" dirty="0" smtClean="0">
                <a:ea typeface="宋体" panose="02010600030101010101" pitchFamily="2" charset="-122"/>
              </a:rPr>
              <a:t>＝</a:t>
            </a:r>
            <a:r>
              <a:rPr lang="en-US" altLang="zh-CN" sz="3200" b="1" dirty="0" smtClean="0">
                <a:ea typeface="宋体" panose="02010600030101010101" pitchFamily="2" charset="-122"/>
              </a:rPr>
              <a:t>(a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1 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a</a:t>
            </a:r>
            <a:r>
              <a:rPr lang="en-US" altLang="zh-CN" sz="3200" b="1" baseline="-30000" dirty="0" err="1" smtClean="0">
                <a:ea typeface="宋体" panose="02010600030101010101" pitchFamily="2" charset="-122"/>
              </a:rPr>
              <a:t>r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)(a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1 </a:t>
            </a:r>
            <a:r>
              <a:rPr lang="en-US" altLang="zh-CN" sz="3200" b="1" dirty="0" err="1" smtClean="0">
                <a:ea typeface="宋体" panose="02010600030101010101" pitchFamily="2" charset="-122"/>
              </a:rPr>
              <a:t>a</a:t>
            </a:r>
            <a:r>
              <a:rPr lang="en-US" altLang="zh-CN" sz="3200" b="1" baseline="-30000" dirty="0" err="1" smtClean="0">
                <a:ea typeface="宋体" panose="02010600030101010101" pitchFamily="2" charset="-122"/>
              </a:rPr>
              <a:t>r</a:t>
            </a:r>
            <a:r>
              <a:rPr lang="zh-CN" altLang="en-US" sz="3200" b="1" baseline="-30000" dirty="0" smtClean="0">
                <a:ea typeface="宋体" panose="02010600030101010101" pitchFamily="2" charset="-122"/>
              </a:rPr>
              <a:t>－１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)…(a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1</a:t>
            </a:r>
            <a:r>
              <a:rPr lang="en-US" altLang="zh-CN" sz="3200" b="1" dirty="0" smtClean="0">
                <a:ea typeface="宋体" panose="02010600030101010101" pitchFamily="2" charset="-122"/>
              </a:rPr>
              <a:t> a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3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)(a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1 </a:t>
            </a:r>
            <a:r>
              <a:rPr lang="en-US" altLang="zh-CN" sz="3200" b="1" dirty="0" smtClean="0">
                <a:ea typeface="宋体" panose="02010600030101010101" pitchFamily="2" charset="-122"/>
              </a:rPr>
              <a:t>a</a:t>
            </a:r>
            <a:r>
              <a:rPr lang="en-US" altLang="zh-CN" sz="3200" b="1" baseline="-30000" dirty="0" smtClean="0">
                <a:ea typeface="宋体" panose="02010600030101010101" pitchFamily="2" charset="-122"/>
              </a:rPr>
              <a:t>2</a:t>
            </a:r>
            <a:r>
              <a:rPr lang="en-US" altLang="zh-CN" sz="3200" b="1" dirty="0" smtClean="0">
                <a:ea typeface="宋体" panose="02010600030101010101" pitchFamily="2" charset="-122"/>
              </a:rPr>
              <a:t>) </a:t>
            </a:r>
          </a:p>
          <a:p>
            <a:pPr marL="387350" indent="-387350" algn="just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ea typeface="宋体" panose="02010600030101010101" pitchFamily="2" charset="-122"/>
              </a:rPr>
              <a:t>于是</a:t>
            </a:r>
            <a:r>
              <a:rPr lang="en-US" altLang="zh-CN" sz="3200" b="1" dirty="0" smtClean="0">
                <a:ea typeface="宋体" panose="02010600030101010101" pitchFamily="2" charset="-122"/>
              </a:rPr>
              <a:t>σ</a:t>
            </a:r>
            <a:r>
              <a:rPr lang="zh-CN" altLang="en-US" sz="3200" b="1" dirty="0" smtClean="0">
                <a:ea typeface="宋体" panose="02010600030101010101" pitchFamily="2" charset="-122"/>
              </a:rPr>
              <a:t>可写成                     </a:t>
            </a:r>
            <a:r>
              <a:rPr lang="en-US" altLang="zh-CN" sz="3200" b="1" dirty="0" smtClean="0">
                <a:ea typeface="宋体" panose="02010600030101010101" pitchFamily="2" charset="-122"/>
              </a:rPr>
              <a:t>=n-k </a:t>
            </a:r>
            <a:r>
              <a:rPr lang="zh-CN" altLang="en-US" sz="3200" b="1" dirty="0" smtClean="0">
                <a:ea typeface="宋体" panose="02010600030101010101" pitchFamily="2" charset="-122"/>
              </a:rPr>
              <a:t>个对换的乘积</a:t>
            </a:r>
          </a:p>
          <a:p>
            <a:pPr marL="1257300" indent="-1257300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结论：</a:t>
            </a:r>
            <a:r>
              <a:rPr lang="zh-CN" altLang="en-US" sz="3200" b="1" dirty="0" smtClean="0">
                <a:ea typeface="宋体" panose="02010600030101010101" pitchFamily="2" charset="-122"/>
              </a:rPr>
              <a:t>奇置换可表为奇数个对换之积，               偶置换可表为偶数个对换之积。 </a:t>
            </a:r>
          </a:p>
          <a:p>
            <a:pPr>
              <a:defRPr/>
            </a:pPr>
            <a:endParaRPr lang="zh-CN" altLang="en-US" sz="3200" dirty="0"/>
          </a:p>
        </p:txBody>
      </p:sp>
      <p:graphicFrame>
        <p:nvGraphicFramePr>
          <p:cNvPr id="156675" name="Object 2"/>
          <p:cNvGraphicFramePr>
            <a:graphicFrameLocks noChangeAspect="1"/>
          </p:cNvGraphicFramePr>
          <p:nvPr/>
        </p:nvGraphicFramePr>
        <p:xfrm>
          <a:off x="3059113" y="2997200"/>
          <a:ext cx="18002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4" name="公式" r:id="rId3" imgW="622030" imgH="444307" progId="Equation.3">
                  <p:embed/>
                </p:oleObj>
              </mc:Choice>
              <mc:Fallback>
                <p:oleObj name="公式" r:id="rId3" imgW="622030" imgH="44430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997200"/>
                        <a:ext cx="18002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3" y="62071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置换的奇偶性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667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7FFECD-18B4-4ECB-BDAF-A535199AABB3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94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569325" cy="5256212"/>
          </a:xfrm>
        </p:spPr>
        <p:txBody>
          <a:bodyPr/>
          <a:lstStyle/>
          <a:p>
            <a:pPr marL="0" indent="0"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300" b="1" smtClean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每个置换都能分解为对换的乘积</a:t>
            </a:r>
            <a:r>
              <a:rPr lang="en-US" altLang="zh-CN" sz="3300" b="1" smtClean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3300" b="1" smtClean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但偶置换只能分解为偶数个对换的乘积</a:t>
            </a:r>
            <a:r>
              <a:rPr lang="en-US" altLang="zh-CN" sz="3300" b="1" smtClean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3300" b="1" smtClean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奇置换只能分解为奇数个对换的乘积。</a:t>
            </a:r>
          </a:p>
          <a:p>
            <a:pPr marL="0" indent="0"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en-US" sz="3300" b="1" smtClean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3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偶</a:t>
            </a:r>
            <a:r>
              <a:rPr lang="en-US" altLang="zh-CN" sz="33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×</a:t>
            </a:r>
            <a:r>
              <a:rPr lang="zh-CN" altLang="en-US" sz="33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偶</a:t>
            </a:r>
            <a:r>
              <a:rPr lang="en-US" altLang="zh-CN" sz="33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zh-CN" altLang="en-US" sz="33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偶         奇</a:t>
            </a:r>
            <a:r>
              <a:rPr lang="en-US" altLang="zh-CN" sz="33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×</a:t>
            </a:r>
            <a:r>
              <a:rPr lang="zh-CN" altLang="en-US" sz="33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奇</a:t>
            </a:r>
            <a:r>
              <a:rPr lang="en-US" altLang="zh-CN" sz="33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zh-CN" altLang="en-US" sz="33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偶</a:t>
            </a:r>
          </a:p>
          <a:p>
            <a:pPr marL="0" indent="0"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3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偶</a:t>
            </a:r>
            <a:r>
              <a:rPr lang="en-US" altLang="zh-CN" sz="33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×</a:t>
            </a:r>
            <a:r>
              <a:rPr lang="zh-CN" altLang="en-US" sz="33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奇</a:t>
            </a:r>
            <a:r>
              <a:rPr lang="en-US" altLang="zh-CN" sz="33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zh-CN" altLang="en-US" sz="33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奇         奇</a:t>
            </a:r>
            <a:r>
              <a:rPr lang="en-US" altLang="zh-CN" sz="33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×</a:t>
            </a:r>
            <a:r>
              <a:rPr lang="zh-CN" altLang="en-US" sz="33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偶</a:t>
            </a:r>
            <a:r>
              <a:rPr lang="en-US" altLang="zh-CN" sz="33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zh-CN" altLang="en-US" sz="33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奇</a:t>
            </a:r>
            <a:endParaRPr lang="zh-CN" altLang="en-US" sz="4100" b="1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en-US" sz="3300" b="1" smtClean="0">
              <a:sym typeface="Symbol" panose="05050102010706020507" pitchFamily="18" charset="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62071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置换的奇偶性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77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AC5BBF-57B2-472E-BF78-AC6024A8CF42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95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640762" cy="5329237"/>
          </a:xfrm>
        </p:spPr>
        <p:txBody>
          <a:bodyPr/>
          <a:lstStyle/>
          <a:p>
            <a:pPr marL="0" indent="0">
              <a:lnSpc>
                <a:spcPct val="114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28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结论：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设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的元数为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n,  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若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n&gt;1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，则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Sn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所有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元置换中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奇置换的个数和偶置换的个数相等，因而都等于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n!/2. </a:t>
            </a:r>
          </a:p>
          <a:p>
            <a:pPr marL="0" indent="0">
              <a:lnSpc>
                <a:spcPct val="114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2800" b="1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证明：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设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是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Sn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中所有奇置换的集合，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是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Sn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中所有偶置换的集合。往证：存在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到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的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1-1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映射。</a:t>
            </a:r>
            <a:endParaRPr lang="en-US" altLang="zh-CN" sz="2800" b="1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14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任取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中元素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a,b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得对换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(a b),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设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到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映射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:f()=(a b) </a:t>
            </a:r>
          </a:p>
          <a:p>
            <a:pPr marL="0" indent="0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(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为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中任意元素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en-US" altLang="zh-CN" sz="2800" b="1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(1)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先证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为满射，任取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，有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(ab)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 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                             f((ab)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 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)=(ab)(ab)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  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marL="0" indent="0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 (2)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再证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为单射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即若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12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，则 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f(1) f(2), 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反证法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假设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f(1) =f(2)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 (ab) 1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= (ab) 2,</a:t>
            </a:r>
          </a:p>
          <a:p>
            <a:pPr marL="0" indent="0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则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1=2</a:t>
            </a: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，矛盾。证毕。</a:t>
            </a:r>
            <a:endParaRPr lang="en-US" altLang="zh-CN" sz="2800" b="1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smtClean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800" b="1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800" b="1" smtClean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en-US" sz="2800" b="1" smtClean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62071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置换的奇偶性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87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C6E24E-40A1-400A-B740-03F77680DD93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96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2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2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2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2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2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2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2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2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2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2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2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2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150" y="1557338"/>
            <a:ext cx="8301038" cy="33115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r>
              <a:rPr lang="zh-CN" altLang="en-US" sz="32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写出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3200" b="1" baseline="-250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中所有的</a:t>
            </a:r>
            <a:r>
              <a:rPr lang="zh-CN" altLang="en-US" sz="32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置换</a:t>
            </a:r>
            <a:r>
              <a:rPr lang="en-US" altLang="zh-CN" sz="32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32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并指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出奇、</a:t>
            </a:r>
            <a:r>
              <a:rPr lang="zh-CN" altLang="en-US" sz="32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偶置换</a:t>
            </a:r>
            <a:endParaRPr lang="en-US" altLang="zh-CN" sz="3200" b="1" dirty="0" smtClean="0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sz="3200" b="1" dirty="0" smtClean="0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3200" b="1" baseline="-250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32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={ I </a:t>
            </a:r>
            <a:r>
              <a:rPr lang="zh-CN" altLang="en-US" sz="32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2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(1 2), 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(1 </a:t>
            </a:r>
            <a:r>
              <a:rPr lang="en-US" altLang="zh-CN" sz="32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3), (2 3),  (1 2 3), (1 3 2)}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奇置换</a:t>
            </a:r>
            <a:r>
              <a:rPr lang="en-US" altLang="zh-CN" sz="32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:  {(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 2), (1 3), </a:t>
            </a:r>
            <a:r>
              <a:rPr lang="en-US" altLang="zh-CN" sz="32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(2 3) 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偶置换</a:t>
            </a:r>
            <a:r>
              <a:rPr lang="en-US" altLang="zh-CN" sz="32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:  {I , </a:t>
            </a:r>
            <a:r>
              <a:rPr lang="en-US" altLang="zh-CN" sz="32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(1 2 3), (1 3 2</a:t>
            </a:r>
            <a:r>
              <a:rPr lang="en-US" altLang="zh-CN" sz="32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b="1" dirty="0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b="1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28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28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8313" y="62071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置换的奇偶性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974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6FB1D54-66AC-460C-BA37-9815E48299CA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97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688" y="1341438"/>
            <a:ext cx="8543925" cy="490696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例</a:t>
            </a:r>
            <a:r>
              <a:rPr lang="en-US" altLang="zh-CN" sz="3000" b="1" dirty="0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r>
              <a:rPr lang="zh-CN" altLang="en-US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写出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3000" b="1" baseline="-25000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中</a:t>
            </a:r>
            <a:r>
              <a:rPr lang="zh-CN" altLang="en-US" sz="30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所有的置换，并指出奇、偶置换</a:t>
            </a:r>
            <a:endParaRPr lang="en-US" altLang="zh-CN" sz="3000" b="1" dirty="0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3000" b="1" dirty="0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3000" b="1" baseline="-25000" dirty="0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3000" b="1" dirty="0" smtClean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={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I,  (</a:t>
            </a:r>
            <a:r>
              <a:rPr lang="en-US" altLang="zh-CN" sz="3000" b="1" dirty="0">
                <a:ea typeface="宋体" panose="02010600030101010101" pitchFamily="2" charset="-122"/>
                <a:sym typeface="Symbol" pitchFamily="18" charset="2"/>
              </a:rPr>
              <a:t>1 2), (1 3), (1 4), (2 3), (2 4), (3 4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), (</a:t>
            </a:r>
            <a:r>
              <a:rPr lang="en-US" altLang="zh-CN" sz="3000" b="1" dirty="0">
                <a:ea typeface="宋体" panose="02010600030101010101" pitchFamily="2" charset="-122"/>
                <a:sym typeface="Symbol" pitchFamily="18" charset="2"/>
              </a:rPr>
              <a:t>1 2 3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), </a:t>
            </a:r>
            <a:r>
              <a:rPr lang="en-US" altLang="zh-CN" sz="3000" b="1" dirty="0">
                <a:ea typeface="宋体" panose="02010600030101010101" pitchFamily="2" charset="-122"/>
                <a:sym typeface="Symbol" pitchFamily="18" charset="2"/>
              </a:rPr>
              <a:t>(1 3 2), (1 2 4), (1 4 2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),(</a:t>
            </a:r>
            <a:r>
              <a:rPr lang="en-US" altLang="zh-CN" sz="3000" b="1" dirty="0">
                <a:ea typeface="宋体" panose="02010600030101010101" pitchFamily="2" charset="-122"/>
                <a:sym typeface="Symbol" pitchFamily="18" charset="2"/>
              </a:rPr>
              <a:t>1 3 4), (1 4 3), (2 3 4), (2 4 3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) ,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  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(</a:t>
            </a:r>
            <a:r>
              <a:rPr lang="en-US" altLang="zh-CN" sz="3000" b="1" dirty="0">
                <a:ea typeface="宋体" panose="02010600030101010101" pitchFamily="2" charset="-122"/>
                <a:sym typeface="Symbol" pitchFamily="18" charset="2"/>
              </a:rPr>
              <a:t>1 2)(3 4), (1 3)(2 4), 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  (</a:t>
            </a:r>
            <a:r>
              <a:rPr lang="en-US" altLang="zh-CN" sz="3000" b="1" dirty="0">
                <a:ea typeface="宋体" panose="02010600030101010101" pitchFamily="2" charset="-122"/>
                <a:sym typeface="Symbol" pitchFamily="18" charset="2"/>
              </a:rPr>
              <a:t>1 4)(2 3)</a:t>
            </a:r>
            <a:r>
              <a:rPr lang="zh-CN" altLang="en-US" sz="3000" b="1" dirty="0" smtClean="0">
                <a:ea typeface="宋体" panose="02010600030101010101" pitchFamily="2" charset="-122"/>
                <a:sym typeface="Symbol" pitchFamily="18" charset="2"/>
              </a:rPr>
              <a:t>；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(</a:t>
            </a:r>
            <a:r>
              <a:rPr lang="en-US" altLang="zh-CN" sz="3000" b="1" dirty="0">
                <a:ea typeface="宋体" panose="02010600030101010101" pitchFamily="2" charset="-122"/>
                <a:sym typeface="Symbol" pitchFamily="18" charset="2"/>
              </a:rPr>
              <a:t>1 2 3 4), (1 2 4 3), 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 (</a:t>
            </a:r>
            <a:r>
              <a:rPr lang="en-US" altLang="zh-CN" sz="3000" b="1" dirty="0">
                <a:ea typeface="宋体" panose="02010600030101010101" pitchFamily="2" charset="-122"/>
                <a:sym typeface="Symbol" pitchFamily="18" charset="2"/>
              </a:rPr>
              <a:t>1 3 2 4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),</a:t>
            </a:r>
            <a:r>
              <a:rPr lang="en-US" altLang="zh-CN" sz="3000" b="1" dirty="0">
                <a:ea typeface="宋体" panose="02010600030101010101" pitchFamily="2" charset="-122"/>
                <a:sym typeface="Symbol" pitchFamily="18" charset="2"/>
              </a:rPr>
              <a:t> (1 3 4 2), 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(</a:t>
            </a:r>
            <a:r>
              <a:rPr lang="en-US" altLang="zh-CN" sz="3000" b="1" dirty="0">
                <a:ea typeface="宋体" panose="02010600030101010101" pitchFamily="2" charset="-122"/>
                <a:sym typeface="Symbol" pitchFamily="18" charset="2"/>
              </a:rPr>
              <a:t>1 4 3 2), 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(</a:t>
            </a:r>
            <a:r>
              <a:rPr lang="en-US" altLang="zh-CN" sz="3000" b="1" dirty="0">
                <a:ea typeface="宋体" panose="02010600030101010101" pitchFamily="2" charset="-122"/>
                <a:sym typeface="Symbol" pitchFamily="18" charset="2"/>
              </a:rPr>
              <a:t>1 4 2 3) 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ea typeface="宋体" panose="02010600030101010101" pitchFamily="2" charset="-122"/>
                <a:sym typeface="Symbol" pitchFamily="18" charset="2"/>
              </a:rPr>
              <a:t>奇置换</a:t>
            </a:r>
            <a:r>
              <a:rPr lang="en-US" altLang="zh-CN" sz="3000" b="1" dirty="0" smtClean="0">
                <a:solidFill>
                  <a:srgbClr val="0000FF"/>
                </a:solidFill>
                <a:ea typeface="宋体" panose="02010600030101010101" pitchFamily="2" charset="-122"/>
                <a:sym typeface="Symbol" pitchFamily="18" charset="2"/>
              </a:rPr>
              <a:t>: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{(</a:t>
            </a:r>
            <a:r>
              <a:rPr lang="en-US" altLang="zh-CN" sz="3000" b="1" dirty="0">
                <a:ea typeface="宋体" panose="02010600030101010101" pitchFamily="2" charset="-122"/>
                <a:sym typeface="Symbol" pitchFamily="18" charset="2"/>
              </a:rPr>
              <a:t>1 2), (1 3), (1 4), (2 3), (2 4), (3 4), (1 2 3 4), (1 2 4 3), (1 3 2 4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),</a:t>
            </a:r>
            <a:r>
              <a:rPr lang="en-US" altLang="zh-CN" sz="3000" b="1" dirty="0">
                <a:ea typeface="宋体" panose="02010600030101010101" pitchFamily="2" charset="-122"/>
                <a:sym typeface="Symbol" pitchFamily="18" charset="2"/>
              </a:rPr>
              <a:t> (1 3 4 2), (1 4 2 3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) </a:t>
            </a:r>
            <a:r>
              <a:rPr lang="en-US" altLang="zh-CN" sz="3000" b="1" dirty="0">
                <a:ea typeface="宋体" panose="02010600030101010101" pitchFamily="2" charset="-122"/>
                <a:sym typeface="Symbol" pitchFamily="18" charset="2"/>
              </a:rPr>
              <a:t>,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(</a:t>
            </a:r>
            <a:r>
              <a:rPr lang="en-US" altLang="zh-CN" sz="3000" b="1" dirty="0">
                <a:ea typeface="宋体" panose="02010600030101010101" pitchFamily="2" charset="-122"/>
                <a:sym typeface="Symbol" pitchFamily="18" charset="2"/>
              </a:rPr>
              <a:t>1 4 3 2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) </a:t>
            </a:r>
            <a:r>
              <a:rPr lang="en-US" altLang="zh-CN" sz="3000" b="1" dirty="0">
                <a:ea typeface="宋体" panose="02010600030101010101" pitchFamily="2" charset="-122"/>
                <a:sym typeface="Symbol" pitchFamily="18" charset="2"/>
              </a:rPr>
              <a:t>}</a:t>
            </a:r>
            <a:endParaRPr lang="en-US" altLang="zh-CN" sz="3000" b="1" dirty="0" smtClean="0">
              <a:ea typeface="宋体" panose="02010600030101010101" pitchFamily="2" charset="-122"/>
              <a:sym typeface="Symbol" pitchFamily="18" charset="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ea typeface="宋体" panose="02010600030101010101" pitchFamily="2" charset="-122"/>
                <a:sym typeface="Symbol" pitchFamily="18" charset="2"/>
              </a:rPr>
              <a:t>偶置换</a:t>
            </a:r>
            <a:r>
              <a:rPr lang="en-US" altLang="zh-CN" sz="3000" b="1" dirty="0" smtClean="0">
                <a:solidFill>
                  <a:srgbClr val="0000FF"/>
                </a:solidFill>
                <a:ea typeface="宋体" panose="02010600030101010101" pitchFamily="2" charset="-122"/>
                <a:sym typeface="Symbol" pitchFamily="18" charset="2"/>
              </a:rPr>
              <a:t>: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{</a:t>
            </a:r>
            <a:r>
              <a:rPr lang="en-US" altLang="zh-CN" sz="3000" b="1" dirty="0">
                <a:ea typeface="宋体" panose="02010600030101010101" pitchFamily="2" charset="-122"/>
                <a:sym typeface="Symbol" pitchFamily="18" charset="2"/>
              </a:rPr>
              <a:t>I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, </a:t>
            </a:r>
            <a:r>
              <a:rPr lang="en-US" altLang="zh-CN" sz="3000" b="1" dirty="0">
                <a:ea typeface="宋体" panose="02010600030101010101" pitchFamily="2" charset="-122"/>
                <a:sym typeface="Symbol" pitchFamily="18" charset="2"/>
              </a:rPr>
              <a:t>(1 2 3), (1 3 2), (1 2 4), (1 4 2),(1 3 4), (1 4 3), (2 3 4), (2 4 3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), (</a:t>
            </a:r>
            <a:r>
              <a:rPr lang="en-US" altLang="zh-CN" sz="3000" b="1" dirty="0">
                <a:ea typeface="宋体" panose="02010600030101010101" pitchFamily="2" charset="-122"/>
                <a:sym typeface="Symbol" pitchFamily="18" charset="2"/>
              </a:rPr>
              <a:t>1 2)(3 4), (1 3)(2 4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), </a:t>
            </a:r>
            <a:r>
              <a:rPr lang="en-US" altLang="zh-CN" sz="3000" b="1" dirty="0">
                <a:ea typeface="宋体" panose="02010600030101010101" pitchFamily="2" charset="-122"/>
                <a:sym typeface="Symbol" pitchFamily="18" charset="2"/>
              </a:rPr>
              <a:t>(1 4)(2 3</a:t>
            </a:r>
            <a:r>
              <a:rPr lang="en-US" altLang="zh-CN" sz="3000" b="1" dirty="0" smtClean="0">
                <a:ea typeface="宋体" panose="02010600030101010101" pitchFamily="2" charset="-122"/>
                <a:sym typeface="Symbol" pitchFamily="18" charset="2"/>
              </a:rPr>
              <a:t>)}</a:t>
            </a:r>
            <a:endParaRPr lang="zh-CN" altLang="en-US" sz="3000" b="1" dirty="0">
              <a:ea typeface="宋体" panose="02010600030101010101" pitchFamily="2" charset="-122"/>
              <a:sym typeface="Symbol" pitchFamily="18" charset="2"/>
            </a:endParaRPr>
          </a:p>
          <a:p>
            <a:pPr>
              <a:defRPr/>
            </a:pPr>
            <a:endParaRPr lang="zh-CN" altLang="en-US" sz="29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8313" y="620713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6.2.4   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置换群</a:t>
            </a:r>
            <a:r>
              <a:rPr lang="en-US" altLang="zh-CN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kern="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置换的奇偶性</a:t>
            </a:r>
            <a:endParaRPr lang="zh-CN" altLang="zh-CN" kern="0" dirty="0" smtClean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077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1BB1C0-BF7E-4F4B-BDF0-8081902E8A08}" type="slidenum">
              <a:rPr lang="en-US" altLang="ko-KR" sz="1400" smtClean="0"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98</a:t>
            </a:fld>
            <a:endParaRPr lang="en-US" altLang="ko-KR" sz="1400" smtClean="0"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692150"/>
            <a:ext cx="8207375" cy="5688013"/>
          </a:xfrm>
        </p:spPr>
        <p:txBody>
          <a:bodyPr/>
          <a:lstStyle/>
          <a:p>
            <a:pPr marL="0" indent="0">
              <a:defRPr/>
            </a:pPr>
            <a:r>
              <a:rPr kumimoji="1" lang="zh-CN" altLang="en-US" sz="28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习题</a:t>
            </a:r>
            <a:r>
              <a:rPr kumimoji="1" lang="en-US" altLang="zh-CN" sz="28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6.2—9:</a:t>
            </a:r>
            <a:r>
              <a:rPr kumimoji="1" lang="zh-CN" altLang="zh-CN" sz="2800" b="1" dirty="0" smtClean="0"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 smtClean="0">
                <a:ea typeface="宋体" panose="02010600030101010101" pitchFamily="2" charset="-122"/>
              </a:rPr>
              <a:t>n</a:t>
            </a:r>
            <a:r>
              <a:rPr kumimoji="1" lang="zh-CN" altLang="zh-CN" sz="2800" b="1" dirty="0" smtClean="0">
                <a:ea typeface="宋体" panose="02010600030101010101" pitchFamily="2" charset="-122"/>
              </a:rPr>
              <a:t>个元素的所有置换作成</a:t>
            </a:r>
            <a:r>
              <a:rPr kumimoji="1" lang="en-US" altLang="zh-CN" sz="2800" b="1" dirty="0" smtClean="0">
                <a:ea typeface="宋体" panose="02010600030101010101" pitchFamily="2" charset="-122"/>
              </a:rPr>
              <a:t>n</a:t>
            </a:r>
            <a:r>
              <a:rPr kumimoji="1" lang="zh-CN" altLang="zh-CN" sz="2800" b="1" dirty="0" smtClean="0">
                <a:ea typeface="宋体" panose="02010600030101010101" pitchFamily="2" charset="-122"/>
              </a:rPr>
              <a:t>次对称群</a:t>
            </a:r>
            <a:r>
              <a:rPr kumimoji="1" lang="en-US" altLang="zh-CN" sz="2800" b="1" dirty="0">
                <a:ea typeface="宋体" panose="02010600030101010101" pitchFamily="2" charset="-122"/>
              </a:rPr>
              <a:t>Sn </a:t>
            </a:r>
            <a:r>
              <a:rPr kumimoji="1" lang="en-US" altLang="zh-CN" sz="2800" b="1" dirty="0" smtClean="0">
                <a:ea typeface="宋体" panose="02010600030101010101" pitchFamily="2" charset="-122"/>
              </a:rPr>
              <a:t>.</a:t>
            </a:r>
            <a:r>
              <a:rPr kumimoji="1" lang="zh-CN" altLang="zh-CN" sz="2800" b="1" dirty="0" smtClean="0">
                <a:ea typeface="宋体" panose="02010600030101010101" pitchFamily="2" charset="-122"/>
              </a:rPr>
              <a:t>证明</a:t>
            </a:r>
            <a:r>
              <a:rPr kumimoji="1" lang="en-US" altLang="zh-CN" sz="2800" b="1" dirty="0" smtClean="0">
                <a:ea typeface="宋体" panose="02010600030101010101" pitchFamily="2" charset="-122"/>
              </a:rPr>
              <a:t>n</a:t>
            </a:r>
            <a:r>
              <a:rPr kumimoji="1" lang="zh-CN" altLang="zh-CN" sz="2800" b="1" dirty="0" smtClean="0">
                <a:ea typeface="宋体" panose="02010600030101010101" pitchFamily="2" charset="-122"/>
              </a:rPr>
              <a:t>个元素的所有</a:t>
            </a:r>
            <a:r>
              <a:rPr kumimoji="1" lang="zh-CN" altLang="zh-CN" sz="28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偶置换</a:t>
            </a:r>
            <a:r>
              <a:rPr kumimoji="1" lang="zh-CN" altLang="zh-CN" sz="2800" b="1" dirty="0" smtClean="0">
                <a:ea typeface="宋体" panose="02010600030101010101" pitchFamily="2" charset="-122"/>
              </a:rPr>
              <a:t>作成群（叫做</a:t>
            </a:r>
            <a:r>
              <a:rPr kumimoji="1" lang="en-US" altLang="zh-CN" sz="2800" b="1" dirty="0" smtClean="0">
                <a:ea typeface="宋体" panose="02010600030101010101" pitchFamily="2" charset="-122"/>
              </a:rPr>
              <a:t>n</a:t>
            </a:r>
            <a:r>
              <a:rPr kumimoji="1" lang="zh-CN" altLang="zh-CN" sz="2800" b="1" dirty="0" smtClean="0">
                <a:ea typeface="宋体" panose="02010600030101010101" pitchFamily="2" charset="-122"/>
              </a:rPr>
              <a:t>次交代群</a:t>
            </a:r>
            <a:r>
              <a:rPr kumimoji="1" lang="en-US" altLang="zh-CN" sz="2800" b="1" dirty="0" smtClean="0">
                <a:ea typeface="宋体" panose="02010600030101010101" pitchFamily="2" charset="-122"/>
              </a:rPr>
              <a:t>An</a:t>
            </a:r>
            <a:r>
              <a:rPr kumimoji="1" lang="zh-CN" altLang="zh-CN" sz="2800" b="1" dirty="0" smtClean="0">
                <a:ea typeface="宋体" panose="02010600030101010101" pitchFamily="2" charset="-122"/>
              </a:rPr>
              <a:t>）。</a:t>
            </a:r>
            <a:endParaRPr kumimoji="1" lang="en-US" altLang="zh-CN" sz="2800" b="1" dirty="0" smtClean="0">
              <a:ea typeface="宋体" panose="02010600030101010101" pitchFamily="2" charset="-122"/>
            </a:endParaRPr>
          </a:p>
          <a:p>
            <a:pPr marL="0" indent="0">
              <a:defRPr/>
            </a:pPr>
            <a:r>
              <a:rPr kumimoji="1" lang="zh-CN" altLang="en-US" sz="2800" b="1" dirty="0" smtClean="0">
                <a:ea typeface="宋体" panose="02010600030101010101" pitchFamily="2" charset="-122"/>
              </a:rPr>
              <a:t>解</a:t>
            </a:r>
            <a:r>
              <a:rPr kumimoji="1" lang="en-US" altLang="zh-CN" sz="2800" b="1" dirty="0" smtClean="0">
                <a:ea typeface="宋体" panose="02010600030101010101" pitchFamily="2" charset="-122"/>
              </a:rPr>
              <a:t>:</a:t>
            </a:r>
            <a:r>
              <a:rPr kumimoji="1" lang="zh-CN" altLang="en-US" sz="2800" b="1" dirty="0" smtClean="0">
                <a:ea typeface="宋体" panose="02010600030101010101" pitchFamily="2" charset="-122"/>
              </a:rPr>
              <a:t>证</a:t>
            </a:r>
            <a:r>
              <a:rPr kumimoji="1" lang="en-US" altLang="zh-CN" sz="2800" b="1" dirty="0" smtClean="0">
                <a:ea typeface="宋体" panose="02010600030101010101" pitchFamily="2" charset="-122"/>
              </a:rPr>
              <a:t>n</a:t>
            </a:r>
            <a:r>
              <a:rPr kumimoji="1" lang="zh-CN" altLang="zh-CN" sz="2800" b="1" dirty="0" smtClean="0">
                <a:ea typeface="宋体" panose="02010600030101010101" pitchFamily="2" charset="-122"/>
              </a:rPr>
              <a:t>次交代群</a:t>
            </a:r>
            <a:r>
              <a:rPr kumimoji="1" lang="en-US" altLang="zh-CN" sz="2800" b="1" dirty="0" smtClean="0">
                <a:ea typeface="宋体" panose="02010600030101010101" pitchFamily="2" charset="-122"/>
              </a:rPr>
              <a:t>An</a:t>
            </a:r>
            <a:r>
              <a:rPr kumimoji="1" lang="zh-CN" altLang="en-US" sz="2800" b="1" dirty="0" smtClean="0">
                <a:ea typeface="宋体" panose="02010600030101010101" pitchFamily="2" charset="-122"/>
              </a:rPr>
              <a:t>为群</a:t>
            </a:r>
            <a:endParaRPr kumimoji="1" lang="en-US" altLang="zh-CN" sz="2800" b="1" dirty="0" smtClean="0">
              <a:ea typeface="宋体" panose="02010600030101010101" pitchFamily="2" charset="-122"/>
            </a:endParaRPr>
          </a:p>
          <a:p>
            <a:pPr marL="514350" indent="-514350">
              <a:buFont typeface="+mj-ea"/>
              <a:buAutoNum type="circleNumDbPlain"/>
              <a:defRPr/>
            </a:pPr>
            <a:r>
              <a:rPr kumimoji="1" lang="en-US" altLang="zh-CN" sz="2800" b="1" dirty="0" smtClean="0">
                <a:ea typeface="宋体" panose="02010600030101010101" pitchFamily="2" charset="-122"/>
              </a:rPr>
              <a:t>An</a:t>
            </a:r>
            <a:r>
              <a:rPr kumimoji="1" lang="zh-CN" altLang="en-US" sz="2800" b="1" dirty="0" smtClean="0">
                <a:ea typeface="宋体" panose="02010600030101010101" pitchFamily="2" charset="-122"/>
              </a:rPr>
              <a:t>非空，恒等置换</a:t>
            </a:r>
            <a:r>
              <a:rPr kumimoji="1" lang="en-US" altLang="zh-CN" sz="2800" b="1" dirty="0" smtClean="0">
                <a:ea typeface="宋体" panose="02010600030101010101" pitchFamily="2" charset="-122"/>
              </a:rPr>
              <a:t>I</a:t>
            </a:r>
            <a:r>
              <a:rPr kumimoji="1" lang="zh-CN" altLang="en-US" sz="2800" b="1" dirty="0" smtClean="0">
                <a:ea typeface="宋体" panose="02010600030101010101" pitchFamily="2" charset="-122"/>
              </a:rPr>
              <a:t>属于</a:t>
            </a:r>
            <a:r>
              <a:rPr kumimoji="1" lang="en-US" altLang="zh-CN" sz="2800" b="1" dirty="0" smtClean="0">
                <a:ea typeface="宋体" panose="02010600030101010101" pitchFamily="2" charset="-122"/>
              </a:rPr>
              <a:t>An</a:t>
            </a:r>
          </a:p>
          <a:p>
            <a:pPr marL="514350" indent="-514350">
              <a:buFont typeface="+mj-ea"/>
              <a:buAutoNum type="circleNumDbPlain"/>
              <a:defRPr/>
            </a:pPr>
            <a:r>
              <a:rPr kumimoji="1" lang="zh-CN" altLang="en-US" sz="2800" b="1" dirty="0" smtClean="0">
                <a:ea typeface="宋体" panose="02010600030101010101" pitchFamily="2" charset="-122"/>
              </a:rPr>
              <a:t>置换乘法在</a:t>
            </a:r>
            <a:r>
              <a:rPr kumimoji="1" lang="en-US" altLang="zh-CN" sz="2800" b="1" dirty="0" smtClean="0">
                <a:ea typeface="宋体" panose="02010600030101010101" pitchFamily="2" charset="-122"/>
              </a:rPr>
              <a:t>An</a:t>
            </a:r>
            <a:r>
              <a:rPr kumimoji="1" lang="zh-CN" altLang="en-US" sz="2800" b="1" dirty="0" smtClean="0">
                <a:ea typeface="宋体" panose="02010600030101010101" pitchFamily="2" charset="-122"/>
              </a:rPr>
              <a:t>上封闭，偶置换</a:t>
            </a:r>
            <a:r>
              <a:rPr kumimoji="1" lang="en-US" altLang="zh-CN" sz="28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×</a:t>
            </a:r>
            <a:r>
              <a:rPr kumimoji="1" lang="zh-CN" altLang="en-US" sz="2800" b="1" dirty="0" smtClean="0">
                <a:ea typeface="宋体" panose="02010600030101010101" pitchFamily="2" charset="-122"/>
              </a:rPr>
              <a:t>偶置换</a:t>
            </a:r>
            <a:r>
              <a:rPr kumimoji="1" lang="en-US" altLang="zh-CN" sz="2800" b="1" dirty="0" smtClean="0">
                <a:ea typeface="宋体" panose="02010600030101010101" pitchFamily="2" charset="-122"/>
              </a:rPr>
              <a:t>=</a:t>
            </a:r>
            <a:r>
              <a:rPr kumimoji="1" lang="zh-CN" altLang="en-US" sz="2800" b="1" dirty="0" smtClean="0">
                <a:ea typeface="宋体" panose="02010600030101010101" pitchFamily="2" charset="-122"/>
              </a:rPr>
              <a:t>偶置换</a:t>
            </a:r>
            <a:endParaRPr kumimoji="1" lang="en-US" altLang="zh-CN" sz="2800" b="1" dirty="0" smtClean="0">
              <a:ea typeface="宋体" panose="02010600030101010101" pitchFamily="2" charset="-122"/>
            </a:endParaRPr>
          </a:p>
          <a:p>
            <a:pPr marL="514350" indent="-514350">
              <a:buFont typeface="+mj-ea"/>
              <a:buAutoNum type="circleNumDbPlain"/>
              <a:defRPr/>
            </a:pPr>
            <a:r>
              <a:rPr kumimoji="1" lang="zh-CN" altLang="en-US" sz="2800" b="1" dirty="0" smtClean="0">
                <a:ea typeface="宋体" panose="02010600030101010101" pitchFamily="2" charset="-122"/>
              </a:rPr>
              <a:t>置换乘法满足结合律</a:t>
            </a:r>
            <a:endParaRPr kumimoji="1" lang="en-US" altLang="zh-CN" sz="2800" b="1" dirty="0" smtClean="0">
              <a:ea typeface="宋体" panose="02010600030101010101" pitchFamily="2" charset="-122"/>
            </a:endParaRPr>
          </a:p>
          <a:p>
            <a:pPr marL="514350" indent="-514350">
              <a:buFont typeface="+mj-ea"/>
              <a:buAutoNum type="circleNumDbPlain"/>
              <a:defRPr/>
            </a:pPr>
            <a:r>
              <a:rPr kumimoji="1" lang="zh-CN" altLang="en-US" sz="2800" b="1" dirty="0" smtClean="0">
                <a:ea typeface="宋体" panose="02010600030101010101" pitchFamily="2" charset="-122"/>
              </a:rPr>
              <a:t>有单位元</a:t>
            </a:r>
            <a:r>
              <a:rPr kumimoji="1" lang="en-US" altLang="zh-CN" sz="2800" b="1" dirty="0" smtClean="0">
                <a:ea typeface="宋体" panose="02010600030101010101" pitchFamily="2" charset="-122"/>
              </a:rPr>
              <a:t>I(</a:t>
            </a:r>
            <a:r>
              <a:rPr kumimoji="1" lang="zh-CN" altLang="en-US" sz="2800" b="1" dirty="0" smtClean="0">
                <a:ea typeface="宋体" panose="02010600030101010101" pitchFamily="2" charset="-122"/>
              </a:rPr>
              <a:t>恒等置换</a:t>
            </a:r>
            <a:r>
              <a:rPr kumimoji="1" lang="en-US" altLang="zh-CN" sz="2800" b="1" dirty="0" smtClean="0">
                <a:ea typeface="宋体" panose="02010600030101010101" pitchFamily="2" charset="-122"/>
              </a:rPr>
              <a:t>) ∈An</a:t>
            </a:r>
            <a:r>
              <a:rPr kumimoji="1" lang="zh-CN" altLang="en-US" sz="2800" b="1" dirty="0" smtClean="0">
                <a:ea typeface="宋体" panose="02010600030101010101" pitchFamily="2" charset="-122"/>
              </a:rPr>
              <a:t>，</a:t>
            </a:r>
            <a:r>
              <a:rPr kumimoji="1" lang="en-US" altLang="zh-CN" sz="2800" b="1" dirty="0" smtClean="0">
                <a:ea typeface="宋体" panose="02010600030101010101" pitchFamily="2" charset="-122"/>
              </a:rPr>
              <a:t>σ I=</a:t>
            </a:r>
            <a:r>
              <a:rPr kumimoji="1" lang="en-US" altLang="zh-CN" sz="2800" b="1" dirty="0" err="1" smtClean="0">
                <a:ea typeface="宋体" panose="02010600030101010101" pitchFamily="2" charset="-122"/>
              </a:rPr>
              <a:t>Iσ</a:t>
            </a:r>
            <a:r>
              <a:rPr kumimoji="1" lang="en-US" altLang="zh-CN" sz="2800" b="1" dirty="0" smtClean="0">
                <a:ea typeface="宋体" panose="02010600030101010101" pitchFamily="2" charset="-122"/>
              </a:rPr>
              <a:t>= σ</a:t>
            </a:r>
          </a:p>
          <a:p>
            <a:pPr marL="0" indent="-514350">
              <a:buFont typeface="+mj-ea"/>
              <a:buAutoNum type="circleNumDbPlain"/>
              <a:defRPr/>
            </a:pPr>
            <a:r>
              <a:rPr kumimoji="1" lang="zh-CN" altLang="en-US" sz="2800" b="1" dirty="0" smtClean="0">
                <a:ea typeface="宋体" panose="02010600030101010101" pitchFamily="2" charset="-122"/>
              </a:rPr>
              <a:t>要证对于任意一个</a:t>
            </a:r>
            <a:r>
              <a:rPr kumimoji="1" lang="en-US" altLang="zh-CN" sz="2400" b="1" dirty="0" smtClean="0">
                <a:ea typeface="宋体" panose="02010600030101010101" pitchFamily="2" charset="-122"/>
              </a:rPr>
              <a:t>σ </a:t>
            </a:r>
            <a:r>
              <a:rPr kumimoji="1" lang="en-US" altLang="zh-CN" sz="2800" b="1" dirty="0" smtClean="0">
                <a:ea typeface="宋体" panose="02010600030101010101" pitchFamily="2" charset="-122"/>
              </a:rPr>
              <a:t>∈</a:t>
            </a:r>
            <a:r>
              <a:rPr kumimoji="1" lang="en-US" altLang="zh-CN" sz="2400" b="1" dirty="0" smtClean="0">
                <a:ea typeface="宋体" panose="02010600030101010101" pitchFamily="2" charset="-122"/>
              </a:rPr>
              <a:t>An</a:t>
            </a:r>
            <a:r>
              <a:rPr kumimoji="1" lang="zh-CN" altLang="en-US" sz="2400" b="1" dirty="0" smtClean="0">
                <a:ea typeface="宋体" panose="02010600030101010101" pitchFamily="2" charset="-122"/>
              </a:rPr>
              <a:t>，</a:t>
            </a:r>
            <a:r>
              <a:rPr kumimoji="1" lang="zh-CN" altLang="en-US" sz="2800" b="1" dirty="0" smtClean="0">
                <a:ea typeface="宋体" panose="02010600030101010101" pitchFamily="2" charset="-122"/>
              </a:rPr>
              <a:t>都存在一个</a:t>
            </a:r>
            <a:r>
              <a:rPr kumimoji="1" lang="en-US" altLang="zh-CN" sz="2800" b="1" dirty="0" smtClean="0">
                <a:ea typeface="宋体" panose="02010600030101010101" pitchFamily="2" charset="-122"/>
              </a:rPr>
              <a:t>σ</a:t>
            </a:r>
            <a:r>
              <a:rPr kumimoji="1" lang="en-US" altLang="zh-CN" sz="2800" b="1" baseline="30000" dirty="0" smtClean="0">
                <a:ea typeface="宋体" panose="02010600030101010101" pitchFamily="2" charset="-122"/>
              </a:rPr>
              <a:t>-</a:t>
            </a:r>
            <a:r>
              <a:rPr kumimoji="1" lang="en-US" altLang="zh-CN" b="1" baseline="30000" dirty="0" smtClean="0">
                <a:ea typeface="宋体" panose="02010600030101010101" pitchFamily="2" charset="-122"/>
              </a:rPr>
              <a:t>1</a:t>
            </a:r>
            <a:r>
              <a:rPr kumimoji="1" lang="en-US" altLang="zh-CN" sz="3200" b="1" dirty="0" smtClean="0">
                <a:ea typeface="宋体" panose="02010600030101010101" pitchFamily="2" charset="-122"/>
              </a:rPr>
              <a:t>∈</a:t>
            </a:r>
            <a:r>
              <a:rPr kumimoji="1" lang="en-US" altLang="zh-CN" sz="2800" b="1" dirty="0" smtClean="0">
                <a:ea typeface="宋体" panose="02010600030101010101" pitchFamily="2" charset="-122"/>
              </a:rPr>
              <a:t>An</a:t>
            </a:r>
            <a:r>
              <a:rPr kumimoji="1" lang="zh-CN" altLang="en-US" sz="2800" b="1" dirty="0" smtClean="0">
                <a:ea typeface="宋体" panose="02010600030101010101" pitchFamily="2" charset="-122"/>
              </a:rPr>
              <a:t>，使</a:t>
            </a:r>
            <a:r>
              <a:rPr kumimoji="1" lang="en-US" altLang="zh-CN" sz="2800" b="1" dirty="0" smtClean="0">
                <a:ea typeface="宋体" panose="02010600030101010101" pitchFamily="2" charset="-122"/>
              </a:rPr>
              <a:t>σσ</a:t>
            </a:r>
            <a:r>
              <a:rPr kumimoji="1" lang="en-US" altLang="zh-CN" sz="2800" b="1" baseline="30000" dirty="0" smtClean="0">
                <a:ea typeface="宋体" panose="02010600030101010101" pitchFamily="2" charset="-122"/>
              </a:rPr>
              <a:t>-1</a:t>
            </a:r>
            <a:r>
              <a:rPr kumimoji="1" lang="zh-CN" altLang="en-US" sz="2800" b="1" baseline="30000" dirty="0" smtClean="0">
                <a:ea typeface="宋体" panose="02010600030101010101" pitchFamily="2" charset="-122"/>
              </a:rPr>
              <a:t>＝</a:t>
            </a:r>
            <a:r>
              <a:rPr kumimoji="1" lang="en-US" altLang="zh-CN" sz="2800" b="1" dirty="0" smtClean="0">
                <a:ea typeface="宋体" panose="02010600030101010101" pitchFamily="2" charset="-122"/>
              </a:rPr>
              <a:t>I</a:t>
            </a:r>
            <a:r>
              <a:rPr kumimoji="1" lang="zh-CN" altLang="en-US" sz="2800" b="1" dirty="0" smtClean="0">
                <a:ea typeface="宋体" panose="02010600030101010101" pitchFamily="2" charset="-122"/>
              </a:rPr>
              <a:t>。因</a:t>
            </a:r>
            <a:r>
              <a:rPr kumimoji="1" lang="en-US" altLang="zh-CN" sz="2800" b="1" dirty="0" err="1" smtClean="0">
                <a:ea typeface="宋体" panose="02010600030101010101" pitchFamily="2" charset="-122"/>
              </a:rPr>
              <a:t>Sn</a:t>
            </a:r>
            <a:r>
              <a:rPr kumimoji="1" lang="zh-CN" altLang="en-US" sz="2800" b="1" dirty="0" smtClean="0">
                <a:ea typeface="宋体" panose="02010600030101010101" pitchFamily="2" charset="-122"/>
              </a:rPr>
              <a:t>为</a:t>
            </a:r>
            <a:r>
              <a:rPr kumimoji="1" lang="en-US" altLang="zh-CN" sz="2800" b="1" dirty="0" smtClean="0">
                <a:ea typeface="宋体" panose="02010600030101010101" pitchFamily="2" charset="-122"/>
              </a:rPr>
              <a:t>n</a:t>
            </a:r>
            <a:r>
              <a:rPr kumimoji="1" lang="zh-CN" altLang="en-US" sz="2800" b="1" dirty="0" smtClean="0">
                <a:ea typeface="宋体" panose="02010600030101010101" pitchFamily="2" charset="-122"/>
              </a:rPr>
              <a:t>次对称群，</a:t>
            </a:r>
            <a:r>
              <a:rPr kumimoji="1" lang="en-US" altLang="zh-CN" sz="2800" b="1" dirty="0" smtClean="0">
                <a:ea typeface="宋体" panose="02010600030101010101" pitchFamily="2" charset="-122"/>
              </a:rPr>
              <a:t>σ</a:t>
            </a:r>
            <a:r>
              <a:rPr kumimoji="1" lang="zh-CN" altLang="en-US" sz="2800" b="1" dirty="0" smtClean="0">
                <a:ea typeface="宋体" panose="02010600030101010101" pitchFamily="2" charset="-122"/>
              </a:rPr>
              <a:t>在</a:t>
            </a:r>
            <a:r>
              <a:rPr kumimoji="1" lang="en-US" altLang="zh-CN" sz="2800" b="1" dirty="0" smtClean="0">
                <a:ea typeface="宋体" panose="02010600030101010101" pitchFamily="2" charset="-122"/>
              </a:rPr>
              <a:t>Sn</a:t>
            </a:r>
            <a:r>
              <a:rPr kumimoji="1" lang="zh-CN" altLang="en-US" sz="2800" b="1" dirty="0" smtClean="0">
                <a:ea typeface="宋体" panose="02010600030101010101" pitchFamily="2" charset="-122"/>
              </a:rPr>
              <a:t>中必有逆，</a:t>
            </a:r>
            <a:r>
              <a:rPr kumimoji="1" lang="en-US" altLang="zh-CN" sz="2800" b="1" dirty="0" smtClean="0">
                <a:ea typeface="宋体" panose="02010600030101010101" pitchFamily="2" charset="-122"/>
              </a:rPr>
              <a:t>σσ</a:t>
            </a:r>
            <a:r>
              <a:rPr kumimoji="1" lang="en-US" altLang="zh-CN" sz="2800" b="1" baseline="30000" dirty="0" smtClean="0">
                <a:ea typeface="宋体" panose="02010600030101010101" pitchFamily="2" charset="-122"/>
              </a:rPr>
              <a:t>-1</a:t>
            </a:r>
            <a:r>
              <a:rPr kumimoji="1" lang="zh-CN" altLang="en-US" sz="2800" b="1" baseline="30000" dirty="0" smtClean="0">
                <a:ea typeface="宋体" panose="02010600030101010101" pitchFamily="2" charset="-122"/>
              </a:rPr>
              <a:t>＝</a:t>
            </a:r>
            <a:r>
              <a:rPr kumimoji="1" lang="en-US" altLang="zh-CN" sz="2800" b="1" dirty="0" smtClean="0">
                <a:ea typeface="宋体" panose="02010600030101010101" pitchFamily="2" charset="-122"/>
              </a:rPr>
              <a:t>I</a:t>
            </a:r>
            <a:r>
              <a:rPr kumimoji="1" lang="zh-CN" altLang="en-US" sz="2800" b="1" dirty="0" smtClean="0">
                <a:ea typeface="宋体" panose="02010600030101010101" pitchFamily="2" charset="-122"/>
              </a:rPr>
              <a:t>，</a:t>
            </a:r>
            <a:r>
              <a:rPr kumimoji="1" lang="en-US" altLang="zh-CN" sz="2800" b="1" dirty="0" smtClean="0">
                <a:ea typeface="宋体" panose="02010600030101010101" pitchFamily="2" charset="-122"/>
              </a:rPr>
              <a:t>σ</a:t>
            </a:r>
            <a:r>
              <a:rPr kumimoji="1" lang="zh-CN" altLang="en-US" sz="2800" b="1" dirty="0" smtClean="0">
                <a:ea typeface="宋体" panose="02010600030101010101" pitchFamily="2" charset="-122"/>
              </a:rPr>
              <a:t>为偶置换，</a:t>
            </a:r>
            <a:r>
              <a:rPr kumimoji="1" lang="en-US" altLang="zh-CN" sz="2800" b="1" dirty="0" smtClean="0">
                <a:ea typeface="宋体" panose="02010600030101010101" pitchFamily="2" charset="-122"/>
              </a:rPr>
              <a:t>I</a:t>
            </a:r>
            <a:r>
              <a:rPr kumimoji="1" lang="zh-CN" altLang="en-US" sz="2800" b="1" dirty="0" smtClean="0">
                <a:ea typeface="宋体" panose="02010600030101010101" pitchFamily="2" charset="-122"/>
              </a:rPr>
              <a:t>为偶置换</a:t>
            </a:r>
            <a:r>
              <a:rPr kumimoji="1" lang="en-US" altLang="zh-CN" sz="2800" b="1" dirty="0" smtClean="0">
                <a:ea typeface="宋体" panose="02010600030101010101" pitchFamily="2" charset="-122"/>
              </a:rPr>
              <a:t>,</a:t>
            </a:r>
            <a:r>
              <a:rPr kumimoji="1" lang="zh-CN" altLang="en-US" sz="2800" b="1" dirty="0" smtClean="0">
                <a:ea typeface="宋体" panose="02010600030101010101" pitchFamily="2" charset="-122"/>
              </a:rPr>
              <a:t>因此，</a:t>
            </a:r>
            <a:r>
              <a:rPr kumimoji="1" lang="en-US" altLang="zh-CN" sz="2800" b="1" dirty="0" smtClean="0">
                <a:ea typeface="宋体" panose="02010600030101010101" pitchFamily="2" charset="-122"/>
              </a:rPr>
              <a:t>σ</a:t>
            </a:r>
            <a:r>
              <a:rPr kumimoji="1" lang="en-US" altLang="zh-CN" sz="2800" b="1" baseline="30000" dirty="0" smtClean="0">
                <a:ea typeface="宋体" panose="02010600030101010101" pitchFamily="2" charset="-122"/>
              </a:rPr>
              <a:t>-1</a:t>
            </a:r>
            <a:r>
              <a:rPr kumimoji="1" lang="zh-CN" altLang="en-US" sz="2800" b="1" dirty="0" smtClean="0">
                <a:ea typeface="宋体" panose="02010600030101010101" pitchFamily="2" charset="-122"/>
              </a:rPr>
              <a:t>为偶置换</a:t>
            </a:r>
            <a:r>
              <a:rPr kumimoji="1" lang="en-US" altLang="zh-CN" sz="2800" b="1" dirty="0" smtClean="0">
                <a:ea typeface="宋体" panose="02010600030101010101" pitchFamily="2" charset="-122"/>
              </a:rPr>
              <a:t>∈An.</a:t>
            </a:r>
            <a:endParaRPr kumimoji="1" lang="zh-CN" altLang="zh-CN" sz="2800" dirty="0" smtClean="0">
              <a:ea typeface="宋体" panose="02010600030101010101" pitchFamily="2" charset="-122"/>
            </a:endParaRPr>
          </a:p>
          <a:p>
            <a:pPr marL="514350" indent="-514350">
              <a:buFont typeface="+mj-ea"/>
              <a:buAutoNum type="circleNumDbPlain"/>
              <a:defRPr/>
            </a:pPr>
            <a:endParaRPr kumimoji="1"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6179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0030101010101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8110462-B2FB-40EF-8587-3C67D90831DE}" type="slidenum">
              <a:rPr altLang="ko-KR" sz="1400" smtClean="0">
                <a:solidFill>
                  <a:srgbClr val="000000"/>
                </a:solidFill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99</a:t>
            </a:fld>
            <a:endParaRPr lang="zh-CN" altLang="ko-KR" sz="1400" smtClean="0">
              <a:solidFill>
                <a:srgbClr val="000000"/>
              </a:solidFill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075">
  <a:themeElements>
    <a:clrScheme name="B075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75">
      <a:majorFont>
        <a:latin typeface="华文中宋"/>
        <a:ea typeface="华文中宋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07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B075">
  <a:themeElements>
    <a:clrScheme name="B075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75">
      <a:majorFont>
        <a:latin typeface="华文中宋"/>
        <a:ea typeface="华文中宋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07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B075">
  <a:themeElements>
    <a:clrScheme name="B075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75">
      <a:majorFont>
        <a:latin typeface="华文中宋"/>
        <a:ea typeface="华文中宋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07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B075">
  <a:themeElements>
    <a:clrScheme name="B075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75">
      <a:majorFont>
        <a:latin typeface="华文中宋"/>
        <a:ea typeface="华文中宋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07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B075">
  <a:themeElements>
    <a:clrScheme name="B075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75">
      <a:majorFont>
        <a:latin typeface="华文中宋"/>
        <a:ea typeface="华文中宋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07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075">
  <a:themeElements>
    <a:clrScheme name="B075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75">
      <a:majorFont>
        <a:latin typeface="华文中宋"/>
        <a:ea typeface="华文中宋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B07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075">
  <a:themeElements>
    <a:clrScheme name="B075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75">
      <a:majorFont>
        <a:latin typeface="华文中宋"/>
        <a:ea typeface="华文中宋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07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B075">
  <a:themeElements>
    <a:clrScheme name="B075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07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075">
  <a:themeElements>
    <a:clrScheme name="B075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75">
      <a:majorFont>
        <a:latin typeface="华文中宋"/>
        <a:ea typeface="华文中宋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07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B075">
  <a:themeElements>
    <a:clrScheme name="B075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07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B075">
  <a:themeElements>
    <a:clrScheme name="B075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07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B075">
  <a:themeElements>
    <a:clrScheme name="B075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75">
      <a:majorFont>
        <a:latin typeface="华文中宋"/>
        <a:ea typeface="华文中宋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07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B075">
  <a:themeElements>
    <a:clrScheme name="B075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75">
      <a:majorFont>
        <a:latin typeface="华文中宋"/>
        <a:ea typeface="华文中宋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07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C:\coolpt\TempSlide\B075.POT</Template>
  <TotalTime>11445</TotalTime>
  <Words>10201</Words>
  <Application>Microsoft Office PowerPoint</Application>
  <PresentationFormat>全屏显示(4:3)</PresentationFormat>
  <Paragraphs>1160</Paragraphs>
  <Slides>118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118</vt:i4>
      </vt:variant>
    </vt:vector>
  </HeadingPairs>
  <TitlesOfParts>
    <vt:vector size="147" baseType="lpstr">
      <vt:lpstr>黑体</vt:lpstr>
      <vt:lpstr>-윤명조140</vt:lpstr>
      <vt:lpstr>Symbol</vt:lpstr>
      <vt:lpstr>华文中宋</vt:lpstr>
      <vt:lpstr>宋体</vt:lpstr>
      <vt:lpstr>Malgun Gothic</vt:lpstr>
      <vt:lpstr>Arial</vt:lpstr>
      <vt:lpstr>굴림</vt:lpstr>
      <vt:lpstr>Wingdings</vt:lpstr>
      <vt:lpstr>KaiTi</vt:lpstr>
      <vt:lpstr>Calibri</vt:lpstr>
      <vt:lpstr>华文新魏</vt:lpstr>
      <vt:lpstr>Times New Roman</vt:lpstr>
      <vt:lpstr>楷体_GB2312</vt:lpstr>
      <vt:lpstr>楷体</vt:lpstr>
      <vt:lpstr>B075</vt:lpstr>
      <vt:lpstr>2_B075</vt:lpstr>
      <vt:lpstr>3_B075</vt:lpstr>
      <vt:lpstr>5_B075</vt:lpstr>
      <vt:lpstr>1_B075</vt:lpstr>
      <vt:lpstr>4_B075</vt:lpstr>
      <vt:lpstr>6_B075</vt:lpstr>
      <vt:lpstr>7_B075</vt:lpstr>
      <vt:lpstr>8_B075</vt:lpstr>
      <vt:lpstr>9_B075</vt:lpstr>
      <vt:lpstr>10_B075</vt:lpstr>
      <vt:lpstr>11_B075</vt:lpstr>
      <vt:lpstr>12_B075</vt:lpstr>
      <vt:lpstr>公式</vt:lpstr>
      <vt:lpstr>第六章   群 、环、域</vt:lpstr>
      <vt:lpstr>6.2 群的定义</vt:lpstr>
      <vt:lpstr>6.2.1 半群</vt:lpstr>
      <vt:lpstr>PowerPoint 演示文稿</vt:lpstr>
      <vt:lpstr>半群的例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第一次作业：</vt:lpstr>
      <vt:lpstr>第一次作业：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6.2.3   群 的 性 质---(1)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6.2.3   群 的 性 质---(3)</vt:lpstr>
      <vt:lpstr>PowerPoint 演示文稿</vt:lpstr>
      <vt:lpstr>PowerPoint 演示文稿</vt:lpstr>
      <vt:lpstr>PowerPoint 演示文稿</vt:lpstr>
      <vt:lpstr>PowerPoint 演示文稿</vt:lpstr>
      <vt:lpstr>习题6.2-2</vt:lpstr>
      <vt:lpstr>习题6.2-2</vt:lpstr>
      <vt:lpstr>PowerPoint 演示文稿</vt:lpstr>
      <vt:lpstr>PowerPoint 演示文稿</vt:lpstr>
      <vt:lpstr>定理6.2.4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练习-Abel群例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习题6.2-1</vt:lpstr>
      <vt:lpstr>PowerPoint 演示文稿</vt:lpstr>
      <vt:lpstr>习题6.2-1</vt:lpstr>
      <vt:lpstr>PowerPoint 演示文稿</vt:lpstr>
      <vt:lpstr>PowerPoint 演示文稿</vt:lpstr>
      <vt:lpstr>PowerPoint 演示文稿</vt:lpstr>
      <vt:lpstr>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정윤주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정윤주</dc:creator>
  <cp:lastModifiedBy>Windows 用户</cp:lastModifiedBy>
  <cp:revision>857</cp:revision>
  <dcterms:created xsi:type="dcterms:W3CDTF">2001-07-18T23:57:34Z</dcterms:created>
  <dcterms:modified xsi:type="dcterms:W3CDTF">2022-08-31T12:36:04Z</dcterms:modified>
</cp:coreProperties>
</file>