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52" r:id="rId1"/>
    <p:sldMasterId id="2147486469" r:id="rId2"/>
    <p:sldMasterId id="2147486545" r:id="rId3"/>
    <p:sldMasterId id="2147486866" r:id="rId4"/>
    <p:sldMasterId id="2147486983" r:id="rId5"/>
    <p:sldMasterId id="2147486997" r:id="rId6"/>
  </p:sldMasterIdLst>
  <p:notesMasterIdLst>
    <p:notesMasterId r:id="rId103"/>
  </p:notesMasterIdLst>
  <p:sldIdLst>
    <p:sldId id="390" r:id="rId7"/>
    <p:sldId id="519" r:id="rId8"/>
    <p:sldId id="329" r:id="rId9"/>
    <p:sldId id="391" r:id="rId10"/>
    <p:sldId id="392" r:id="rId11"/>
    <p:sldId id="454" r:id="rId12"/>
    <p:sldId id="331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334" r:id="rId22"/>
    <p:sldId id="382" r:id="rId23"/>
    <p:sldId id="431" r:id="rId24"/>
    <p:sldId id="526" r:id="rId25"/>
    <p:sldId id="499" r:id="rId26"/>
    <p:sldId id="335" r:id="rId27"/>
    <p:sldId id="401" r:id="rId28"/>
    <p:sldId id="402" r:id="rId29"/>
    <p:sldId id="337" r:id="rId30"/>
    <p:sldId id="383" r:id="rId31"/>
    <p:sldId id="520" r:id="rId32"/>
    <p:sldId id="455" r:id="rId33"/>
    <p:sldId id="403" r:id="rId34"/>
    <p:sldId id="338" r:id="rId35"/>
    <p:sldId id="404" r:id="rId36"/>
    <p:sldId id="521" r:id="rId37"/>
    <p:sldId id="527" r:id="rId38"/>
    <p:sldId id="405" r:id="rId39"/>
    <p:sldId id="525" r:id="rId40"/>
    <p:sldId id="452" r:id="rId41"/>
    <p:sldId id="453" r:id="rId42"/>
    <p:sldId id="340" r:id="rId43"/>
    <p:sldId id="408" r:id="rId44"/>
    <p:sldId id="409" r:id="rId45"/>
    <p:sldId id="410" r:id="rId46"/>
    <p:sldId id="484" r:id="rId47"/>
    <p:sldId id="389" r:id="rId48"/>
    <p:sldId id="411" r:id="rId49"/>
    <p:sldId id="412" r:id="rId50"/>
    <p:sldId id="413" r:id="rId51"/>
    <p:sldId id="414" r:id="rId52"/>
    <p:sldId id="501" r:id="rId53"/>
    <p:sldId id="458" r:id="rId54"/>
    <p:sldId id="488" r:id="rId55"/>
    <p:sldId id="500" r:id="rId56"/>
    <p:sldId id="487" r:id="rId57"/>
    <p:sldId id="346" r:id="rId58"/>
    <p:sldId id="415" r:id="rId59"/>
    <p:sldId id="347" r:id="rId60"/>
    <p:sldId id="348" r:id="rId61"/>
    <p:sldId id="416" r:id="rId62"/>
    <p:sldId id="432" r:id="rId63"/>
    <p:sldId id="433" r:id="rId64"/>
    <p:sldId id="417" r:id="rId65"/>
    <p:sldId id="350" r:id="rId66"/>
    <p:sldId id="418" r:id="rId67"/>
    <p:sldId id="469" r:id="rId68"/>
    <p:sldId id="468" r:id="rId69"/>
    <p:sldId id="385" r:id="rId70"/>
    <p:sldId id="351" r:id="rId71"/>
    <p:sldId id="419" r:id="rId72"/>
    <p:sldId id="485" r:id="rId73"/>
    <p:sldId id="420" r:id="rId74"/>
    <p:sldId id="421" r:id="rId75"/>
    <p:sldId id="422" r:id="rId76"/>
    <p:sldId id="353" r:id="rId77"/>
    <p:sldId id="423" r:id="rId78"/>
    <p:sldId id="466" r:id="rId79"/>
    <p:sldId id="424" r:id="rId80"/>
    <p:sldId id="425" r:id="rId81"/>
    <p:sldId id="462" r:id="rId82"/>
    <p:sldId id="463" r:id="rId83"/>
    <p:sldId id="464" r:id="rId84"/>
    <p:sldId id="465" r:id="rId85"/>
    <p:sldId id="426" r:id="rId86"/>
    <p:sldId id="528" r:id="rId87"/>
    <p:sldId id="427" r:id="rId88"/>
    <p:sldId id="504" r:id="rId89"/>
    <p:sldId id="505" r:id="rId90"/>
    <p:sldId id="506" r:id="rId91"/>
    <p:sldId id="539" r:id="rId92"/>
    <p:sldId id="436" r:id="rId93"/>
    <p:sldId id="437" r:id="rId94"/>
    <p:sldId id="438" r:id="rId95"/>
    <p:sldId id="434" r:id="rId96"/>
    <p:sldId id="498" r:id="rId97"/>
    <p:sldId id="538" r:id="rId98"/>
    <p:sldId id="531" r:id="rId99"/>
    <p:sldId id="532" r:id="rId100"/>
    <p:sldId id="534" r:id="rId101"/>
    <p:sldId id="533" r:id="rId102"/>
  </p:sldIdLst>
  <p:sldSz cx="9144000" cy="6858000" type="screen4x3"/>
  <p:notesSz cx="6858000" cy="9144000"/>
  <p:embeddedFontLst>
    <p:embeddedFont>
      <p:font typeface="KaiTi" panose="02010609060101010101" pitchFamily="49" charset="-122"/>
      <p:regular r:id="rId104"/>
    </p:embeddedFont>
    <p:embeddedFont>
      <p:font typeface="Calibri" panose="020F0502020204030204" pitchFamily="34" charset="0"/>
      <p:regular r:id="rId105"/>
      <p:bold r:id="rId106"/>
      <p:italic r:id="rId107"/>
      <p:boldItalic r:id="rId108"/>
    </p:embeddedFont>
    <p:embeddedFont>
      <p:font typeface="-윤명조140" panose="020B0604020202020204" charset="-127"/>
      <p:regular r:id="rId109"/>
    </p:embeddedFont>
    <p:embeddedFont>
      <p:font typeface="等线" panose="02010600030101010101" pitchFamily="2" charset="-122"/>
      <p:regular r:id="rId110"/>
      <p:bold r:id="rId111"/>
    </p:embeddedFont>
    <p:embeddedFont>
      <p:font typeface="黑体" panose="02010609060101010101" pitchFamily="49" charset="-122"/>
      <p:regular r:id="rId112"/>
    </p:embeddedFont>
    <p:embeddedFont>
      <p:font typeface="맑은 고딕" panose="020B0503020000020004" pitchFamily="34" charset="-127"/>
      <p:regular r:id="rId113"/>
      <p:bold r:id="rId114"/>
    </p:embeddedFont>
    <p:embeddedFont>
      <p:font typeface="华文中宋" panose="02010600040101010101" pitchFamily="2" charset="-122"/>
      <p:regular r:id="rId115"/>
    </p:embeddedFont>
    <p:embeddedFont>
      <p:font typeface="楷体" panose="02010609060101010101" pitchFamily="49" charset="-122"/>
      <p:regular r:id="rId116"/>
    </p:embeddedFont>
    <p:embeddedFont>
      <p:font typeface="楷体_GB2312" panose="02010600030101010101" charset="-122"/>
      <p:regular r:id="rId117"/>
      <p:bold r:id="rId118"/>
      <p:italic r:id="rId119"/>
      <p:boldItalic r:id="rId120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8FDCB"/>
    <a:srgbClr val="FFFFFF"/>
    <a:srgbClr val="FF9900"/>
    <a:srgbClr val="C9FFF1"/>
    <a:srgbClr val="FF0000"/>
    <a:srgbClr val="8B6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2931" autoAdjust="0"/>
  </p:normalViewPr>
  <p:slideViewPr>
    <p:cSldViewPr>
      <p:cViewPr varScale="1">
        <p:scale>
          <a:sx n="72" d="100"/>
          <a:sy n="72" d="100"/>
        </p:scale>
        <p:origin x="10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117" Type="http://schemas.openxmlformats.org/officeDocument/2006/relationships/font" Target="fonts/font14.fntdata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84" Type="http://schemas.openxmlformats.org/officeDocument/2006/relationships/slide" Target="slides/slide78.xml"/><Relationship Id="rId89" Type="http://schemas.openxmlformats.org/officeDocument/2006/relationships/slide" Target="slides/slide83.xml"/><Relationship Id="rId112" Type="http://schemas.openxmlformats.org/officeDocument/2006/relationships/font" Target="fonts/font9.fntdata"/><Relationship Id="rId16" Type="http://schemas.openxmlformats.org/officeDocument/2006/relationships/slide" Target="slides/slide10.xml"/><Relationship Id="rId107" Type="http://schemas.openxmlformats.org/officeDocument/2006/relationships/font" Target="fonts/font4.fntdata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4.xml"/><Relationship Id="rId95" Type="http://schemas.openxmlformats.org/officeDocument/2006/relationships/slide" Target="slides/slide8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113" Type="http://schemas.openxmlformats.org/officeDocument/2006/relationships/font" Target="fonts/font10.fntdata"/><Relationship Id="rId118" Type="http://schemas.openxmlformats.org/officeDocument/2006/relationships/font" Target="fonts/font15.fntdata"/><Relationship Id="rId80" Type="http://schemas.openxmlformats.org/officeDocument/2006/relationships/slide" Target="slides/slide74.xml"/><Relationship Id="rId85" Type="http://schemas.openxmlformats.org/officeDocument/2006/relationships/slide" Target="slides/slide7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notesMaster" Target="notesMasters/notesMaster1.xml"/><Relationship Id="rId108" Type="http://schemas.openxmlformats.org/officeDocument/2006/relationships/font" Target="fonts/font5.fntdata"/><Relationship Id="rId124" Type="http://schemas.openxmlformats.org/officeDocument/2006/relationships/tableStyles" Target="tableStyles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font" Target="fonts/font11.fntdata"/><Relationship Id="rId119" Type="http://schemas.openxmlformats.org/officeDocument/2006/relationships/font" Target="fonts/font16.fntdata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font" Target="fonts/font6.fntdata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font" Target="fonts/font1.fntdata"/><Relationship Id="rId120" Type="http://schemas.openxmlformats.org/officeDocument/2006/relationships/font" Target="fonts/font17.fntdata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font" Target="fonts/font7.fntdata"/><Relationship Id="rId115" Type="http://schemas.openxmlformats.org/officeDocument/2006/relationships/font" Target="fonts/font12.fntdata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font" Target="fonts/font2.fntdata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font" Target="fonts/font13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font" Target="fonts/font8.fntdata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font" Target="fonts/font3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53B1148-62B5-4FEF-BD60-ECAC1F7D2B99}" type="datetimeFigureOut">
              <a:rPr lang="zh-CN" altLang="en-US"/>
              <a:pPr>
                <a:defRPr/>
              </a:pPr>
              <a:t>2022/9/15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7AE4CC8-9744-4CC5-988D-2E9C2B5874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954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맑은 고딕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맑은 고딕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맑은 고딕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맑은 고딕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맑은 고딕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F80E137C-CD8C-447B-9DBB-ECB77F807F3D}" type="slidenum">
              <a:rPr lang="zh-CN" altLang="en-US" sz="1200" smtClean="0"/>
              <a:pPr/>
              <a:t>26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53466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fld id="{ED14F55D-5B61-40B2-BE5A-40124B14574D}" type="slidenum">
              <a:rPr lang="zh-CN" altLang="en-US" sz="1200" smtClean="0"/>
              <a:pPr/>
              <a:t>33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229614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8EB4A-FDE0-4354-B5AB-C842DB5962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531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74793-17C9-47E6-B4B6-C786CBF465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005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E0A357-FD51-4798-8B0C-C735F717E5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2947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93FF9-E1CE-477C-8401-8D3BF03604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743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6AE1E-1B84-4623-B32D-89DAE5F54D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846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A47F6-72A1-4484-84F9-A02136E901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4190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978E7-470B-49A2-8E50-18AFBC5D47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998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EF370-59F7-4164-9E16-6F0BC9669A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56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D5B6E-460C-4412-8651-06028BEC7F1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95048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D991D-8B37-47BC-9C64-8171012FB93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9634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070AF-6863-4579-AED2-9083A8463D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957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BE0B6-33ED-4271-BA60-4214A05283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5350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781E4-A120-415A-8393-A5E6B2527A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624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92A2F-7AC1-481E-A54F-5D0701B293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90011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583FFE-D8AA-4F13-8979-EC319CF736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63618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C6E7C-068A-4D7C-BA6A-2D52EC4440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7327720"/>
      </p:ext>
    </p:extLst>
  </p:cSld>
  <p:clrMapOvr>
    <a:masterClrMapping/>
  </p:clrMapOvr>
  <p:transition spd="med"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FE5FF-272C-4BA7-9BD1-F471157F7F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447421"/>
      </p:ext>
    </p:extLst>
  </p:cSld>
  <p:clrMapOvr>
    <a:masterClrMapping/>
  </p:clrMapOvr>
  <p:transition spd="med"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F8307-4C97-4201-A45F-506DA4024B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7585774"/>
      </p:ext>
    </p:extLst>
  </p:cSld>
  <p:clrMapOvr>
    <a:masterClrMapping/>
  </p:clrMapOvr>
  <p:transition spd="med"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94593-70DC-444D-B511-A3E06D2846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37766"/>
      </p:ext>
    </p:extLst>
  </p:cSld>
  <p:clrMapOvr>
    <a:masterClrMapping/>
  </p:clrMapOvr>
  <p:transition spd="med"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2F9D0-C758-4AC5-9FDA-BE72E38692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0929658"/>
      </p:ext>
    </p:extLst>
  </p:cSld>
  <p:clrMapOvr>
    <a:masterClrMapping/>
  </p:clrMapOvr>
  <p:transition spd="med"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1BC9EB-338F-4FB4-B4E8-CEE57AC30B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6897227"/>
      </p:ext>
    </p:extLst>
  </p:cSld>
  <p:clrMapOvr>
    <a:masterClrMapping/>
  </p:clrMapOvr>
  <p:transition spd="med"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E823F0-5F0B-41A8-A219-C19CBF7C19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217537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7DF3D-D505-4921-A94B-BE3A4F2C86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17613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AE281-B038-457C-B6BF-F14689F286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5442675"/>
      </p:ext>
    </p:extLst>
  </p:cSld>
  <p:clrMapOvr>
    <a:masterClrMapping/>
  </p:clrMapOvr>
  <p:transition spd="med"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CC44C-1E48-4B57-9AE0-7B53DD3BB5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56321393"/>
      </p:ext>
    </p:extLst>
  </p:cSld>
  <p:clrMapOvr>
    <a:masterClrMapping/>
  </p:clrMapOvr>
  <p:transition spd="med"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0017E-0843-4CAA-9E90-BB9F2A01466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511025"/>
      </p:ext>
    </p:extLst>
  </p:cSld>
  <p:clrMapOvr>
    <a:masterClrMapping/>
  </p:clrMapOvr>
  <p:transition spd="med"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ED2C3-4226-4F8C-849E-A7588C82B8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3866538"/>
      </p:ext>
    </p:extLst>
  </p:cSld>
  <p:clrMapOvr>
    <a:masterClrMapping/>
  </p:clrMapOvr>
  <p:transition spd="med"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CCD72-0AF9-42B8-BC62-CFC24D0402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8728"/>
      </p:ext>
    </p:extLst>
  </p:cSld>
  <p:clrMapOvr>
    <a:masterClrMapping/>
  </p:clrMapOvr>
  <p:transition spd="med"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B7DC8-8B95-4313-97DF-6871F42070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50850"/>
      </p:ext>
    </p:extLst>
  </p:cSld>
  <p:clrMapOvr>
    <a:masterClrMapping/>
  </p:clrMapOvr>
  <p:transition spd="med"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DD99-CA2D-4E8B-9A2E-E074B39F51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2649088"/>
      </p:ext>
    </p:extLst>
  </p:cSld>
  <p:clrMapOvr>
    <a:masterClrMapping/>
  </p:clrMapOvr>
  <p:transition spd="med"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1EA6A-A6AC-4BB9-9E7D-F687728A89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9771424"/>
      </p:ext>
    </p:extLst>
  </p:cSld>
  <p:clrMapOvr>
    <a:masterClrMapping/>
  </p:clrMapOvr>
  <p:transition spd="med"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98CBD-6AA3-41D2-9D62-7E733939AE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4644981"/>
      </p:ext>
    </p:extLst>
  </p:cSld>
  <p:clrMapOvr>
    <a:masterClrMapping/>
  </p:clrMapOvr>
  <p:transition spd="med"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E9D21-516E-4686-B3AA-1CB4F8C250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9629290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501F0-CF88-4066-9ED9-BDF7A630D8E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2687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67CD6-011A-43FA-A968-8E28AB6D1DD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4454460"/>
      </p:ext>
    </p:extLst>
  </p:cSld>
  <p:clrMapOvr>
    <a:masterClrMapping/>
  </p:clrMapOvr>
  <p:transition spd="med"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8F715-3631-40AB-BE74-D79D709F4E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1250950"/>
      </p:ext>
    </p:extLst>
  </p:cSld>
  <p:clrMapOvr>
    <a:masterClrMapping/>
  </p:clrMapOvr>
  <p:transition spd="med"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A8064-6346-4D02-9F76-AF93D31C6A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3057321"/>
      </p:ext>
    </p:extLst>
  </p:cSld>
  <p:clrMapOvr>
    <a:masterClrMapping/>
  </p:clrMapOvr>
  <p:transition spd="med">
    <p:random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9D1CB5-8A8C-4650-B7A2-A6226AE64A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66782237"/>
      </p:ext>
    </p:extLst>
  </p:cSld>
  <p:clrMapOvr>
    <a:masterClrMapping/>
  </p:clrMapOvr>
  <p:transition spd="med">
    <p:random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C0663-526B-4544-AC83-4D1D71A3CF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3777762"/>
      </p:ext>
    </p:extLst>
  </p:cSld>
  <p:clrMapOvr>
    <a:masterClrMapping/>
  </p:clrMapOvr>
  <p:transition spd="med">
    <p:random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987F3-858E-40A0-9544-CEA15679A6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917497"/>
      </p:ext>
    </p:extLst>
  </p:cSld>
  <p:clrMapOvr>
    <a:masterClrMapping/>
  </p:clrMapOvr>
  <p:transition spd="med">
    <p:random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A8762-4D6C-4E94-ABFA-CE1CDD800D8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120230"/>
      </p:ext>
    </p:extLst>
  </p:cSld>
  <p:clrMapOvr>
    <a:masterClrMapping/>
  </p:clrMapOvr>
  <p:transition spd="med">
    <p:random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F4D92-06FB-4E19-B415-18D38EBD801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3272407"/>
      </p:ext>
    </p:extLst>
  </p:cSld>
  <p:clrMapOvr>
    <a:masterClrMapping/>
  </p:clrMapOvr>
  <p:transition spd="med">
    <p:random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E7F7D-C385-4296-BA4B-44E2595CD2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2154876"/>
      </p:ext>
    </p:extLst>
  </p:cSld>
  <p:clrMapOvr>
    <a:masterClrMapping/>
  </p:clrMapOvr>
  <p:transition spd="med">
    <p:random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7E94A-0722-4D27-8A4D-A862329C52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4446730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8FA79-816C-42F3-A850-BFAD7541DA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1418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05826-35C0-4BFD-BB2B-75D627DF68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4089304"/>
      </p:ext>
    </p:extLst>
  </p:cSld>
  <p:clrMapOvr>
    <a:masterClrMapping/>
  </p:clrMapOvr>
  <p:transition spd="med">
    <p:random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768F1-F42A-45A3-B493-A0A5612526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160557"/>
      </p:ext>
    </p:extLst>
  </p:cSld>
  <p:clrMapOvr>
    <a:masterClrMapping/>
  </p:clrMapOvr>
  <p:transition spd="med">
    <p:random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0B475-1822-4AF1-B676-33ECB3F4EC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8237708"/>
      </p:ext>
    </p:extLst>
  </p:cSld>
  <p:clrMapOvr>
    <a:masterClrMapping/>
  </p:clrMapOvr>
  <p:transition spd="med">
    <p:random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2A9B1-424E-4532-81A2-331690A919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9594763"/>
      </p:ext>
    </p:extLst>
  </p:cSld>
  <p:clrMapOvr>
    <a:masterClrMapping/>
  </p:clrMapOvr>
  <p:transition spd="med">
    <p:random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7908E-3B70-45B6-93D6-93C3C76F1D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6475986"/>
      </p:ext>
    </p:extLst>
  </p:cSld>
  <p:clrMapOvr>
    <a:masterClrMapping/>
  </p:clrMapOvr>
  <p:transition spd="med">
    <p:random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38BC4-F991-40A3-805B-9310AE1E63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5507935"/>
      </p:ext>
    </p:extLst>
  </p:cSld>
  <p:clrMapOvr>
    <a:masterClrMapping/>
  </p:clrMapOvr>
  <p:transition spd="med">
    <p:random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8C76F-03D7-4F2D-AB5D-A77F239C2B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2820440"/>
      </p:ext>
    </p:extLst>
  </p:cSld>
  <p:clrMapOvr>
    <a:masterClrMapping/>
  </p:clrMapOvr>
  <p:transition spd="med">
    <p:random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CE24AA-5A01-4FE3-A16E-6F908EF6F1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32525049"/>
      </p:ext>
    </p:extLst>
  </p:cSld>
  <p:clrMapOvr>
    <a:masterClrMapping/>
  </p:clrMapOvr>
  <p:transition spd="med">
    <p:random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A35D6-B526-4BAD-8D72-7B82832A604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629969"/>
      </p:ext>
    </p:extLst>
  </p:cSld>
  <p:clrMapOvr>
    <a:masterClrMapping/>
  </p:clrMapOvr>
  <p:transition spd="med">
    <p:random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C75FD-22F5-4BC9-9B67-91EECB6BD1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741022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5BADC-DF17-40CC-9BDA-6091E860DA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329874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과학(일러)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411538" y="35814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411538" y="4191000"/>
            <a:ext cx="2320925" cy="0"/>
          </a:xfrm>
          <a:prstGeom prst="line">
            <a:avLst/>
          </a:prstGeom>
          <a:noFill/>
          <a:ln w="57150" cap="rnd">
            <a:solidFill>
              <a:srgbClr val="76C62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9906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3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3648075"/>
            <a:ext cx="9144000" cy="6191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03263" y="6096000"/>
            <a:ext cx="19050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1663" y="6096000"/>
            <a:ext cx="28956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70663" y="6096000"/>
            <a:ext cx="1905000" cy="457200"/>
          </a:xfrm>
        </p:spPr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F1E69471-8113-4D03-8C49-5EEA8669B4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6230070"/>
      </p:ext>
    </p:extLst>
  </p:cSld>
  <p:clrMapOvr>
    <a:masterClrMapping/>
  </p:clrMapOvr>
  <p:transition spd="med">
    <p:random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2A7525B1-9C44-43CC-96C0-4B2B3E404D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2295129"/>
      </p:ext>
    </p:extLst>
  </p:cSld>
  <p:clrMapOvr>
    <a:masterClrMapping/>
  </p:clrMapOvr>
  <p:transition spd="med">
    <p:random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AA6D7769-D3DC-4598-9971-7DDCBB87FD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1518386"/>
      </p:ext>
    </p:extLst>
  </p:cSld>
  <p:clrMapOvr>
    <a:masterClrMapping/>
  </p:clrMapOvr>
  <p:transition spd="med">
    <p:random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B1E8A193-3B7F-49C8-8071-A068A00F2D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4157638"/>
      </p:ext>
    </p:extLst>
  </p:cSld>
  <p:clrMapOvr>
    <a:masterClrMapping/>
  </p:clrMapOvr>
  <p:transition spd="med">
    <p:random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53917ED5-6514-4363-A4AA-AC995EB4641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4616957"/>
      </p:ext>
    </p:extLst>
  </p:cSld>
  <p:clrMapOvr>
    <a:masterClrMapping/>
  </p:clrMapOvr>
  <p:transition spd="med">
    <p:random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1D25B1AA-D088-496D-A84C-B010703D30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7221635"/>
      </p:ext>
    </p:extLst>
  </p:cSld>
  <p:clrMapOvr>
    <a:masterClrMapping/>
  </p:clrMapOvr>
  <p:transition spd="med">
    <p:random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DC08444C-0E7C-42D3-A739-CFE75D3EF5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387195"/>
      </p:ext>
    </p:extLst>
  </p:cSld>
  <p:clrMapOvr>
    <a:masterClrMapping/>
  </p:clrMapOvr>
  <p:transition spd="med">
    <p:random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CCD834AD-7E40-419E-A209-E8742731BB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6849293"/>
      </p:ext>
    </p:extLst>
  </p:cSld>
  <p:clrMapOvr>
    <a:masterClrMapping/>
  </p:clrMapOvr>
  <p:transition spd="med">
    <p:random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3A6625B2-3A7E-4A06-B03C-18D73AABA7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8255664"/>
      </p:ext>
    </p:extLst>
  </p:cSld>
  <p:clrMapOvr>
    <a:masterClrMapping/>
  </p:clrMapOvr>
  <p:transition spd="med">
    <p:random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19818AF9-F88F-405B-9CA8-1DD32296C4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3112293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BE1A2-4FB8-4B93-AD84-BB6052BC3D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58196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8150" y="533400"/>
            <a:ext cx="2074863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533400"/>
            <a:ext cx="6073775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9F65DD15-0C9E-401E-B5E1-7F194F5CF2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6081439"/>
      </p:ext>
    </p:extLst>
  </p:cSld>
  <p:clrMapOvr>
    <a:masterClrMapping/>
  </p:clrMapOvr>
  <p:transition spd="med">
    <p:random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55773DE0-435B-4955-8F64-D09B02E975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308615"/>
      </p:ext>
    </p:extLst>
  </p:cSld>
  <p:clrMapOvr>
    <a:masterClrMapping/>
  </p:clrMapOvr>
  <p:transition spd="med">
    <p:random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889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1975" y="1476375"/>
            <a:ext cx="4073525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87900" y="1476375"/>
            <a:ext cx="4075113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latinLnBrk="0" hangingPunct="0">
              <a:defRPr/>
            </a:lvl1pPr>
          </a:lstStyle>
          <a:p>
            <a:pPr>
              <a:defRPr/>
            </a:pPr>
            <a:fld id="{40DAD1CF-8A24-4164-BA54-C08C9218D7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00035256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2C2F3-0813-4448-A8C6-1A1A7738B2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79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55CCF-61C2-474B-8F7B-64EEA7A6E6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058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과학(일러)1-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2CAA4763-404C-45FA-9BE4-C57D06105D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0" r:id="rId1"/>
    <p:sldLayoutId id="2147487436" r:id="rId2"/>
    <p:sldLayoutId id="2147487437" r:id="rId3"/>
    <p:sldLayoutId id="2147487438" r:id="rId4"/>
    <p:sldLayoutId id="2147487439" r:id="rId5"/>
    <p:sldLayoutId id="2147487440" r:id="rId6"/>
    <p:sldLayoutId id="2147487441" r:id="rId7"/>
    <p:sldLayoutId id="2147487442" r:id="rId8"/>
    <p:sldLayoutId id="2147487443" r:id="rId9"/>
    <p:sldLayoutId id="2147487444" r:id="rId10"/>
    <p:sldLayoutId id="214748744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과학(일러)1-3"/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fld id="{2D346EE4-05C4-4CF5-BC32-C55647D236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1" r:id="rId1"/>
    <p:sldLayoutId id="2147487446" r:id="rId2"/>
    <p:sldLayoutId id="2147487447" r:id="rId3"/>
    <p:sldLayoutId id="2147487448" r:id="rId4"/>
    <p:sldLayoutId id="2147487449" r:id="rId5"/>
    <p:sldLayoutId id="2147487450" r:id="rId6"/>
    <p:sldLayoutId id="2147487451" r:id="rId7"/>
    <p:sldLayoutId id="2147487452" r:id="rId8"/>
    <p:sldLayoutId id="2147487453" r:id="rId9"/>
    <p:sldLayoutId id="2147487454" r:id="rId10"/>
    <p:sldLayoutId id="214748745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F70C67F5-4119-49D4-BDB3-442339C5659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2" r:id="rId1"/>
    <p:sldLayoutId id="2147487456" r:id="rId2"/>
    <p:sldLayoutId id="2147487457" r:id="rId3"/>
    <p:sldLayoutId id="2147487458" r:id="rId4"/>
    <p:sldLayoutId id="2147487459" r:id="rId5"/>
    <p:sldLayoutId id="2147487460" r:id="rId6"/>
    <p:sldLayoutId id="2147487461" r:id="rId7"/>
    <p:sldLayoutId id="2147487462" r:id="rId8"/>
    <p:sldLayoutId id="2147487463" r:id="rId9"/>
    <p:sldLayoutId id="2147487464" r:id="rId10"/>
    <p:sldLayoutId id="2147487465" r:id="rId11"/>
    <p:sldLayoutId id="2147487466" r:id="rId12"/>
  </p:sldLayoutIdLst>
  <p:transition spd="med">
    <p:random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과학(일러)1-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30600000101010101" pitchFamily="18" charset="-127"/>
                <a:ea typeface="-윤명조140" panose="02030600000101010101" pitchFamily="18" charset="-127"/>
              </a:defRPr>
            </a:lvl1pPr>
          </a:lstStyle>
          <a:p>
            <a:pPr>
              <a:defRPr/>
            </a:pPr>
            <a:fld id="{1D87D24C-9D59-4526-9FEC-18EE2DDA01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3" r:id="rId1"/>
    <p:sldLayoutId id="2147487467" r:id="rId2"/>
    <p:sldLayoutId id="2147487468" r:id="rId3"/>
    <p:sldLayoutId id="2147487469" r:id="rId4"/>
    <p:sldLayoutId id="2147487470" r:id="rId5"/>
    <p:sldLayoutId id="2147487471" r:id="rId6"/>
    <p:sldLayoutId id="2147487472" r:id="rId7"/>
    <p:sldLayoutId id="2147487473" r:id="rId8"/>
    <p:sldLayoutId id="2147487474" r:id="rId9"/>
    <p:sldLayoutId id="2147487475" r:id="rId10"/>
    <p:sldLayoutId id="2147487476" r:id="rId11"/>
    <p:sldLayoutId id="2147487477" r:id="rId12"/>
  </p:sldLayoutIdLst>
  <p:transition spd="med">
    <p:random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과학(일러)1-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20603050405020304" pitchFamily="18" charset="-127"/>
                <a:ea typeface="-윤명조140" panose="02020603050405020304" pitchFamily="18" charset="-127"/>
              </a:defRPr>
            </a:lvl1pPr>
          </a:lstStyle>
          <a:p>
            <a:pPr>
              <a:defRPr/>
            </a:pPr>
            <a:fld id="{F04CF7F6-716B-424B-9225-F9C38F9BAE7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4" r:id="rId1"/>
    <p:sldLayoutId id="2147487478" r:id="rId2"/>
    <p:sldLayoutId id="2147487479" r:id="rId3"/>
    <p:sldLayoutId id="2147487480" r:id="rId4"/>
    <p:sldLayoutId id="2147487481" r:id="rId5"/>
    <p:sldLayoutId id="2147487482" r:id="rId6"/>
    <p:sldLayoutId id="2147487483" r:id="rId7"/>
    <p:sldLayoutId id="2147487484" r:id="rId8"/>
    <p:sldLayoutId id="2147487485" r:id="rId9"/>
    <p:sldLayoutId id="2147487486" r:id="rId10"/>
    <p:sldLayoutId id="2147487487" r:id="rId11"/>
    <p:sldLayoutId id="2147487488" r:id="rId12"/>
    <p:sldLayoutId id="2147487489" r:id="rId13"/>
  </p:sldLayoutIdLst>
  <p:transition spd="med">
    <p:random/>
  </p:transition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과학(일러)1-3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533400"/>
            <a:ext cx="802005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476375"/>
            <a:ext cx="83010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2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2775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>
                <a:solidFill>
                  <a:srgbClr val="000000"/>
                </a:solidFill>
                <a:latin typeface="-윤명조140" panose="02020603050405020304" pitchFamily="18" charset="-127"/>
                <a:ea typeface="-윤명조140" panose="02020603050405020304" pitchFamily="18" charset="-127"/>
              </a:defRPr>
            </a:lvl1pPr>
          </a:lstStyle>
          <a:p>
            <a:pPr>
              <a:defRPr/>
            </a:pPr>
            <a:fld id="{11133411-EFC1-41A7-9DF2-F0973EF90F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95" r:id="rId1"/>
    <p:sldLayoutId id="2147487496" r:id="rId2"/>
    <p:sldLayoutId id="2147487497" r:id="rId3"/>
    <p:sldLayoutId id="2147487498" r:id="rId4"/>
    <p:sldLayoutId id="2147487499" r:id="rId5"/>
    <p:sldLayoutId id="2147487500" r:id="rId6"/>
    <p:sldLayoutId id="2147487501" r:id="rId7"/>
    <p:sldLayoutId id="2147487502" r:id="rId8"/>
    <p:sldLayoutId id="2147487503" r:id="rId9"/>
    <p:sldLayoutId id="2147487504" r:id="rId10"/>
    <p:sldLayoutId id="2147487505" r:id="rId11"/>
    <p:sldLayoutId id="2147487506" r:id="rId12"/>
    <p:sldLayoutId id="2147487507" r:id="rId13"/>
  </p:sldLayoutIdLst>
  <p:transition spd="med"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0" smtClean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第六章   群 、环、域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054100" y="2032000"/>
            <a:ext cx="762000" cy="665163"/>
            <a:chOff x="1110" y="2656"/>
            <a:chExt cx="1549" cy="1351"/>
          </a:xfrm>
        </p:grpSpPr>
        <p:sp>
          <p:nvSpPr>
            <p:cNvPr id="26681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82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10" name="AutoShape 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grpSp>
        <p:nvGrpSpPr>
          <p:cNvPr id="26628" name="Group 7"/>
          <p:cNvGrpSpPr>
            <a:grpSpLocks/>
          </p:cNvGrpSpPr>
          <p:nvPr/>
        </p:nvGrpSpPr>
        <p:grpSpPr bwMode="auto">
          <a:xfrm>
            <a:off x="1054100" y="3001963"/>
            <a:ext cx="762000" cy="665162"/>
            <a:chOff x="3174" y="2656"/>
            <a:chExt cx="1549" cy="1351"/>
          </a:xfrm>
        </p:grpSpPr>
        <p:sp>
          <p:nvSpPr>
            <p:cNvPr id="26678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9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14" name="AutoShape 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29" name="Line 11"/>
          <p:cNvSpPr>
            <a:spLocks noChangeShapeType="1"/>
          </p:cNvSpPr>
          <p:nvPr/>
        </p:nvSpPr>
        <p:spPr bwMode="auto">
          <a:xfrm>
            <a:off x="1663700" y="2641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0" name="Text Box 12"/>
          <p:cNvSpPr txBox="1">
            <a:spLocks noChangeArrowheads="1"/>
          </p:cNvSpPr>
          <p:nvPr/>
        </p:nvSpPr>
        <p:spPr bwMode="gray">
          <a:xfrm>
            <a:off x="1250950" y="2130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31" name="Line 13"/>
          <p:cNvSpPr>
            <a:spLocks noChangeShapeType="1"/>
          </p:cNvSpPr>
          <p:nvPr/>
        </p:nvSpPr>
        <p:spPr bwMode="auto">
          <a:xfrm>
            <a:off x="1663700" y="36115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2" name="Text Box 14"/>
          <p:cNvSpPr txBox="1">
            <a:spLocks noChangeArrowheads="1"/>
          </p:cNvSpPr>
          <p:nvPr/>
        </p:nvSpPr>
        <p:spPr bwMode="gray">
          <a:xfrm>
            <a:off x="1250950" y="3100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grpSp>
        <p:nvGrpSpPr>
          <p:cNvPr id="26633" name="Group 15"/>
          <p:cNvGrpSpPr>
            <a:grpSpLocks/>
          </p:cNvGrpSpPr>
          <p:nvPr/>
        </p:nvGrpSpPr>
        <p:grpSpPr bwMode="auto">
          <a:xfrm>
            <a:off x="1054100" y="3965575"/>
            <a:ext cx="762000" cy="665163"/>
            <a:chOff x="1110" y="2656"/>
            <a:chExt cx="1549" cy="1351"/>
          </a:xfrm>
        </p:grpSpPr>
        <p:sp>
          <p:nvSpPr>
            <p:cNvPr id="26675" name="AutoShape 1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6" name="AutoShape 1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22" name="AutoShape 18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34" name="Line 19"/>
          <p:cNvSpPr>
            <a:spLocks noChangeShapeType="1"/>
          </p:cNvSpPr>
          <p:nvPr/>
        </p:nvSpPr>
        <p:spPr bwMode="auto">
          <a:xfrm>
            <a:off x="1663700" y="4575175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Text Box 20"/>
          <p:cNvSpPr txBox="1">
            <a:spLocks noChangeArrowheads="1"/>
          </p:cNvSpPr>
          <p:nvPr/>
        </p:nvSpPr>
        <p:spPr bwMode="gray">
          <a:xfrm>
            <a:off x="1250950" y="406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56725" name="Text Box 21"/>
          <p:cNvSpPr txBox="1">
            <a:spLocks noChangeArrowheads="1"/>
          </p:cNvSpPr>
          <p:nvPr/>
        </p:nvSpPr>
        <p:spPr bwMode="auto">
          <a:xfrm>
            <a:off x="2197100" y="2122488"/>
            <a:ext cx="1676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代数系统</a:t>
            </a:r>
            <a:endParaRPr kumimoji="0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56726" name="Text Box 2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35150" y="3933825"/>
            <a:ext cx="2952750" cy="579438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3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子群及其陪集</a:t>
            </a:r>
            <a:endParaRPr kumimoji="0" lang="en-US" altLang="zh-CN" sz="32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638" name="Line 23"/>
          <p:cNvSpPr>
            <a:spLocks noChangeShapeType="1"/>
          </p:cNvSpPr>
          <p:nvPr/>
        </p:nvSpPr>
        <p:spPr bwMode="auto">
          <a:xfrm>
            <a:off x="1663700" y="54911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9" name="Group 25"/>
          <p:cNvGrpSpPr>
            <a:grpSpLocks/>
          </p:cNvGrpSpPr>
          <p:nvPr/>
        </p:nvGrpSpPr>
        <p:grpSpPr bwMode="auto">
          <a:xfrm>
            <a:off x="5016500" y="2032000"/>
            <a:ext cx="762000" cy="665163"/>
            <a:chOff x="1110" y="2656"/>
            <a:chExt cx="1549" cy="1351"/>
          </a:xfrm>
        </p:grpSpPr>
        <p:sp>
          <p:nvSpPr>
            <p:cNvPr id="26672" name="AutoShape 26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3" name="AutoShape 27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32" name="AutoShape 28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grpSp>
        <p:nvGrpSpPr>
          <p:cNvPr id="26640" name="Group 29"/>
          <p:cNvGrpSpPr>
            <a:grpSpLocks/>
          </p:cNvGrpSpPr>
          <p:nvPr/>
        </p:nvGrpSpPr>
        <p:grpSpPr bwMode="auto">
          <a:xfrm>
            <a:off x="5016500" y="3001963"/>
            <a:ext cx="762000" cy="665162"/>
            <a:chOff x="3174" y="2656"/>
            <a:chExt cx="1549" cy="1351"/>
          </a:xfrm>
        </p:grpSpPr>
        <p:sp>
          <p:nvSpPr>
            <p:cNvPr id="26669" name="AutoShape 30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70" name="AutoShape 31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36" name="AutoShape 32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41" name="Line 33"/>
          <p:cNvSpPr>
            <a:spLocks noChangeShapeType="1"/>
          </p:cNvSpPr>
          <p:nvPr/>
        </p:nvSpPr>
        <p:spPr bwMode="auto">
          <a:xfrm>
            <a:off x="5626100" y="2641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2" name="Text Box 34"/>
          <p:cNvSpPr txBox="1">
            <a:spLocks noChangeArrowheads="1"/>
          </p:cNvSpPr>
          <p:nvPr/>
        </p:nvSpPr>
        <p:spPr bwMode="gray">
          <a:xfrm>
            <a:off x="5213350" y="21304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43" name="Line 35"/>
          <p:cNvSpPr>
            <a:spLocks noChangeShapeType="1"/>
          </p:cNvSpPr>
          <p:nvPr/>
        </p:nvSpPr>
        <p:spPr bwMode="auto">
          <a:xfrm>
            <a:off x="5626100" y="3611563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4" name="Text Box 36"/>
          <p:cNvSpPr txBox="1">
            <a:spLocks noChangeArrowheads="1"/>
          </p:cNvSpPr>
          <p:nvPr/>
        </p:nvSpPr>
        <p:spPr bwMode="gray">
          <a:xfrm>
            <a:off x="5213350" y="31003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26645" name="Group 37"/>
          <p:cNvGrpSpPr>
            <a:grpSpLocks/>
          </p:cNvGrpSpPr>
          <p:nvPr/>
        </p:nvGrpSpPr>
        <p:grpSpPr bwMode="auto">
          <a:xfrm>
            <a:off x="5016500" y="3965575"/>
            <a:ext cx="762000" cy="665163"/>
            <a:chOff x="1110" y="2656"/>
            <a:chExt cx="1549" cy="1351"/>
          </a:xfrm>
        </p:grpSpPr>
        <p:sp>
          <p:nvSpPr>
            <p:cNvPr id="26666" name="AutoShape 3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7" name="AutoShape 3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44" name="AutoShape 4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46" name="Line 41"/>
          <p:cNvSpPr>
            <a:spLocks noChangeShapeType="1"/>
          </p:cNvSpPr>
          <p:nvPr/>
        </p:nvSpPr>
        <p:spPr bwMode="auto">
          <a:xfrm>
            <a:off x="5626100" y="4575175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7" name="Text Box 42"/>
          <p:cNvSpPr txBox="1">
            <a:spLocks noChangeArrowheads="1"/>
          </p:cNvSpPr>
          <p:nvPr/>
        </p:nvSpPr>
        <p:spPr bwMode="gray">
          <a:xfrm>
            <a:off x="5213350" y="4064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56747" name="Text Box 43"/>
          <p:cNvSpPr txBox="1">
            <a:spLocks noChangeArrowheads="1"/>
          </p:cNvSpPr>
          <p:nvPr/>
        </p:nvSpPr>
        <p:spPr bwMode="auto">
          <a:xfrm>
            <a:off x="1979613" y="4941888"/>
            <a:ext cx="27368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群的同态及同构</a:t>
            </a:r>
            <a:endParaRPr kumimoji="0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56748" name="Text Box 44"/>
          <p:cNvSpPr txBox="1">
            <a:spLocks noChangeArrowheads="1"/>
          </p:cNvSpPr>
          <p:nvPr/>
        </p:nvSpPr>
        <p:spPr bwMode="auto">
          <a:xfrm>
            <a:off x="5940425" y="2060575"/>
            <a:ext cx="1905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环</a:t>
            </a:r>
            <a:endParaRPr kumimoji="0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456749" name="Text Box 45"/>
          <p:cNvSpPr txBox="1">
            <a:spLocks noChangeArrowheads="1"/>
          </p:cNvSpPr>
          <p:nvPr/>
        </p:nvSpPr>
        <p:spPr bwMode="auto">
          <a:xfrm>
            <a:off x="5867400" y="2997200"/>
            <a:ext cx="26654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域的特征 素域</a:t>
            </a:r>
          </a:p>
        </p:txBody>
      </p:sp>
      <p:grpSp>
        <p:nvGrpSpPr>
          <p:cNvPr id="26651" name="Group 46"/>
          <p:cNvGrpSpPr>
            <a:grpSpLocks/>
          </p:cNvGrpSpPr>
          <p:nvPr/>
        </p:nvGrpSpPr>
        <p:grpSpPr bwMode="auto">
          <a:xfrm>
            <a:off x="1054100" y="4924425"/>
            <a:ext cx="762000" cy="665163"/>
            <a:chOff x="3174" y="2656"/>
            <a:chExt cx="1549" cy="1351"/>
          </a:xfrm>
        </p:grpSpPr>
        <p:sp>
          <p:nvSpPr>
            <p:cNvPr id="26663" name="AutoShape 47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4" name="AutoShape 48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53" name="AutoShape 49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52" name="Text Box 50"/>
          <p:cNvSpPr txBox="1">
            <a:spLocks noChangeArrowheads="1"/>
          </p:cNvSpPr>
          <p:nvPr/>
        </p:nvSpPr>
        <p:spPr bwMode="gray">
          <a:xfrm>
            <a:off x="1250950" y="503555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56755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26654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多项式</a:t>
            </a:r>
          </a:p>
        </p:txBody>
      </p:sp>
      <p:sp>
        <p:nvSpPr>
          <p:cNvPr id="26654" name="Line 52"/>
          <p:cNvSpPr>
            <a:spLocks noChangeShapeType="1"/>
          </p:cNvSpPr>
          <p:nvPr/>
        </p:nvSpPr>
        <p:spPr bwMode="auto">
          <a:xfrm>
            <a:off x="5695950" y="5435600"/>
            <a:ext cx="2895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6757" name="Text Box 53"/>
          <p:cNvSpPr txBox="1">
            <a:spLocks noChangeArrowheads="1"/>
          </p:cNvSpPr>
          <p:nvPr/>
        </p:nvSpPr>
        <p:spPr bwMode="auto">
          <a:xfrm>
            <a:off x="6011863" y="4886325"/>
            <a:ext cx="27368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有限域</a:t>
            </a:r>
            <a:endParaRPr kumimoji="0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grpSp>
        <p:nvGrpSpPr>
          <p:cNvPr id="26656" name="Group 54"/>
          <p:cNvGrpSpPr>
            <a:grpSpLocks/>
          </p:cNvGrpSpPr>
          <p:nvPr/>
        </p:nvGrpSpPr>
        <p:grpSpPr bwMode="auto">
          <a:xfrm>
            <a:off x="5086350" y="4868863"/>
            <a:ext cx="762000" cy="665162"/>
            <a:chOff x="3174" y="2656"/>
            <a:chExt cx="1549" cy="1351"/>
          </a:xfrm>
        </p:grpSpPr>
        <p:sp>
          <p:nvSpPr>
            <p:cNvPr id="26660" name="AutoShape 55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61" name="AutoShape 56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5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6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13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6761" name="AutoShape 57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latinLnBrk="1" hangingPunct="1">
                <a:defRPr/>
              </a:pPr>
              <a:endParaRPr lang="zh-CN" altLang="en-US"/>
            </a:p>
          </p:txBody>
        </p:sp>
      </p:grpSp>
      <p:sp>
        <p:nvSpPr>
          <p:cNvPr id="26657" name="Text Box 58"/>
          <p:cNvSpPr txBox="1">
            <a:spLocks noChangeArrowheads="1"/>
          </p:cNvSpPr>
          <p:nvPr/>
        </p:nvSpPr>
        <p:spPr bwMode="gray">
          <a:xfrm>
            <a:off x="5283200" y="4979988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56763" name="Text Box 59"/>
          <p:cNvSpPr txBox="1">
            <a:spLocks noChangeArrowheads="1"/>
          </p:cNvSpPr>
          <p:nvPr/>
        </p:nvSpPr>
        <p:spPr bwMode="auto">
          <a:xfrm>
            <a:off x="2195513" y="3068638"/>
            <a:ext cx="1944687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sz="28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群的定义</a:t>
            </a:r>
            <a:endParaRPr kumimoji="0" lang="en-US" altLang="zh-CN" sz="2800" b="1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  <p:sp>
        <p:nvSpPr>
          <p:cNvPr id="26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415A9E-4F2F-46E5-AC3D-61C093F1110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由群的定义，对于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b∈H，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ab=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 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ab=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此式在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中亦成立，以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左乘得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ab=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b=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成立。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必要性证毕。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子群的判别条件一（必要性证明）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B60AD-A71F-40A1-AAA2-C3EFBCB6C1A8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323850" y="1268413"/>
            <a:ext cx="8712200" cy="54276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设(1),(2),(3)成立。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由(3)，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由(1)，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内运算封闭.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中成立的结合律在子集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中自然成立。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中有单位元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。任取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a∈H,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由(2),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∈H,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由(1),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aa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∈H，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即1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H；1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中适合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a=a，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中亦有此性质。</a:t>
            </a:r>
          </a:p>
          <a:p>
            <a:pPr eaLnBrk="1" hangingPunct="1"/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中任意元素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有逆.因由(2),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∈H，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但是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a=1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此式在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中亦应成立，故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中之逆。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的运算下是一个群，故是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子群的判别条件一（充分性证明）</a:t>
            </a:r>
          </a:p>
        </p:txBody>
      </p:sp>
      <p:sp>
        <p:nvSpPr>
          <p:cNvPr id="368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CEBD9-3270-46F3-8421-F3BF39A98338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子群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与大群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的关系：</a:t>
            </a:r>
          </a:p>
          <a:p>
            <a:pPr marL="0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的单位元就是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的单位元，</a:t>
            </a:r>
          </a:p>
          <a:p>
            <a:pPr marL="0" indent="0" eaLnBrk="1" hangingPunct="1">
              <a:lnSpc>
                <a:spcPct val="114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中任一元素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中的逆元也就是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中的逆元</a:t>
            </a:r>
            <a:r>
              <a:rPr lang="zh-CN" altLang="en-US" sz="32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2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</a:p>
          <a:p>
            <a:pPr marL="0" indent="0" eaLnBrk="1" hangingPunct="1">
              <a:tabLst>
                <a:tab pos="1149350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子群的判别条件一</a:t>
            </a: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289D60-B9F8-4A07-B098-CB52F53198A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268413"/>
            <a:ext cx="8301038" cy="4779962"/>
          </a:xfrm>
        </p:spPr>
        <p:txBody>
          <a:bodyPr/>
          <a:lstStyle/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，·)，(H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(G，·)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的两个互不包含的子群，证明：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≠G。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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故只需证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中存在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一个元素，它既不属于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也不属于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互不包含知，存在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x，y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</a:p>
          <a:p>
            <a:pPr algn="ctr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，y∈H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往证：  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30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应用子群的判别条件一的例</a:t>
            </a:r>
          </a:p>
        </p:txBody>
      </p:sp>
      <p:sp>
        <p:nvSpPr>
          <p:cNvPr id="389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86C45B-8157-41D8-8D2F-9BA50BCB3B5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611188" y="1268413"/>
            <a:ext cx="8353425" cy="53562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用反证法，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的子群知，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矛盾。</a:t>
            </a:r>
          </a:p>
          <a:p>
            <a:pPr marL="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反证法，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的子群知，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)·y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矛盾。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x·y∈G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∪H</a:t>
            </a:r>
            <a:r>
              <a:rPr lang="en-US" altLang="zh-CN" sz="30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≠G。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应用子群的判别条件一的例</a:t>
            </a:r>
          </a:p>
        </p:txBody>
      </p:sp>
      <p:sp>
        <p:nvSpPr>
          <p:cNvPr id="399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175BA2-2E50-458A-8EB4-3A67A2CA58AD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96975"/>
            <a:ext cx="8640762" cy="4851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的子群，证明：对任意的</a:t>
            </a:r>
            <a:r>
              <a:rPr lang="en-US" altLang="zh-CN" sz="30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kern="1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，集合</a:t>
            </a:r>
            <a:r>
              <a:rPr lang="en-US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gHg</a:t>
            </a:r>
            <a:r>
              <a:rPr lang="en-US" altLang="zh-CN" sz="3000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sz="30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zh-CN" altLang="zh-CN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8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2800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</a:t>
            </a:r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a=gh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b=gh</a:t>
            </a:r>
            <a:r>
              <a:rPr lang="en-US" altLang="zh-CN" sz="3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=(gh</a:t>
            </a:r>
            <a:r>
              <a:rPr lang="en-US" altLang="zh-CN" sz="3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)(gh</a:t>
            </a:r>
            <a:r>
              <a:rPr lang="en-US" altLang="zh-CN" sz="30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</a:t>
            </a:r>
            <a:r>
              <a:rPr lang="en-US" altLang="zh-CN" sz="3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 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a=gh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a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=(gh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=gh</a:t>
            </a:r>
            <a:r>
              <a:rPr lang="en-US" altLang="zh-CN" sz="3000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0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zh-CN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g1g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gHg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zh-CN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0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3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  <a:endParaRPr lang="en-US" altLang="zh-CN" sz="3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gHg</a:t>
            </a:r>
            <a:r>
              <a:rPr lang="en-US" altLang="zh-CN" sz="3200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2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endParaRPr lang="en-US" altLang="zh-CN" sz="3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000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3000" baseline="30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应用子群的判别条件一的例</a:t>
            </a:r>
          </a:p>
        </p:txBody>
      </p:sp>
      <p:sp>
        <p:nvSpPr>
          <p:cNvPr id="409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F75712-A9FE-467F-9003-F6999D1D9E4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497887" cy="439102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b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6.3.2</a:t>
            </a:r>
            <a:r>
              <a:rPr lang="zh-CN" altLang="en-US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（判别条件二）</a:t>
            </a:r>
          </a:p>
          <a:p>
            <a:pPr marL="0" indent="0">
              <a:lnSpc>
                <a:spcPct val="14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中的两个条件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可以换成下面一个条件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(*)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a∈H,  b∈H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a·b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</a:t>
            </a:r>
          </a:p>
        </p:txBody>
      </p:sp>
      <p:sp>
        <p:nvSpPr>
          <p:cNvPr id="419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9B3F13-5EBA-4C4A-AB15-8264581F961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677275" cy="5329237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en-US" altLang="zh-CN" sz="4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(1), 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成立，往证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(2), 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成立，往证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(1), 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成立。设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可推得，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1∈H.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又由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可推得，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1·a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因而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，因为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已证，故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再由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推知，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 (b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a·b∈H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成立。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子群的判别条件二证明</a:t>
            </a:r>
          </a:p>
        </p:txBody>
      </p:sp>
      <p:sp>
        <p:nvSpPr>
          <p:cNvPr id="430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66F84F0-8D2A-4087-9CF6-BF1F786F9C4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8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8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8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8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468313" y="1241425"/>
            <a:ext cx="8567737" cy="5500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的子群，知，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∈K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，往证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，及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的子群，知，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同理可得，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。故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∩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扩展结论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的任意多个子群的交仍是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应用子群的判别条件二的例</a:t>
            </a:r>
          </a:p>
        </p:txBody>
      </p:sp>
      <p:sp>
        <p:nvSpPr>
          <p:cNvPr id="440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8C056C-CEF7-4745-82EF-06EE764F57B6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561975" y="533400"/>
            <a:ext cx="8020050" cy="663575"/>
          </a:xfrm>
        </p:spPr>
        <p:txBody>
          <a:bodyPr/>
          <a:lstStyle/>
          <a:p>
            <a:pPr eaLnBrk="1" hangingPunct="1"/>
            <a:r>
              <a:rPr lang="zh-CN" altLang="en-US" sz="300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应用判别条件二  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196975"/>
            <a:ext cx="8301038" cy="485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给定整数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m，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(mZ,+)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是一个群。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证明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因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是一个群，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Z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的子集，因此，只需证(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是(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的子群。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 mZ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非空，至少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对任意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x, y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k, l ∈Z，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x=km, y=lm,  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x-y=km-lm=(k-l)m ∈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mZ,+)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是(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的子群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当然本身是一个群。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0">
              <a:defRPr/>
            </a:pPr>
            <a:r>
              <a:rPr kumimoji="0" lang="zh-CN" altLang="en-US" kern="1200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子群及其</a:t>
            </a:r>
            <a:r>
              <a:rPr kumimoji="0" lang="zh-CN" altLang="en-US" kern="1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陪集</a:t>
            </a:r>
            <a:endParaRPr lang="zh-CN" altLang="en-US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6.3.1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子群的定义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6.3.2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子群的判别条件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6.3.3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6.3.4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陪集</a:t>
            </a:r>
          </a:p>
        </p:txBody>
      </p:sp>
      <p:sp>
        <p:nvSpPr>
          <p:cNvPr id="2765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CC3A65-7741-499C-B929-7B456871783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850" y="549275"/>
            <a:ext cx="8712200" cy="59753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HK={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xy|x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∈H,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的子群当且仅当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HK=KH.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必要性，已知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的子群，往证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HK=KH.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∈HK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∈HK 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于是存在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h∈H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k∈K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x=k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∈KH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。同理可证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，从而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HK=KH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充分性，已知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HK=KH,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Clr>
                <a:srgbClr val="0000FF"/>
              </a:buClr>
              <a:buFont typeface="Wingdings" panose="05000000000000000000" pitchFamily="2" charset="2"/>
              <a:buAutoNum type="arabicParenR"/>
              <a:defRPr/>
            </a:pP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e∈H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e∈K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ee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e∈HK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非空。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>
              <a:buClr>
                <a:srgbClr val="0000FF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y∈HK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h1,h2∈H, k1,k2∈K 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x=h1k1 ,y=h2k2 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=k2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xy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=h1k1k2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k=k1k2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∈K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HK=KH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k’ ∈K , h’ ∈H,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kh2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=h’ k’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xy</a:t>
            </a:r>
            <a:r>
              <a:rPr lang="en-US" altLang="zh-CN" sz="28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=h1h’ k’ ∈HK.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证毕。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b="1" baseline="300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60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28675D-6299-4D8E-882E-5C94AB0B6342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489585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6.3.3</a:t>
            </a:r>
            <a:r>
              <a:rPr lang="zh-CN" altLang="en-US" sz="3200" b="1" smtClean="0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（判别条件三）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</a:t>
            </a:r>
            <a:r>
              <a:rPr lang="zh-CN" altLang="en-US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有限非空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的一个子群的充分必要条件是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的运算是封闭的，即若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∈H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b∈H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ab ∈ 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9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</p:txBody>
      </p:sp>
      <p:sp>
        <p:nvSpPr>
          <p:cNvPr id="389124" name="AutoShape 4"/>
          <p:cNvSpPr>
            <a:spLocks noChangeArrowheads="1"/>
          </p:cNvSpPr>
          <p:nvPr/>
        </p:nvSpPr>
        <p:spPr bwMode="auto">
          <a:xfrm>
            <a:off x="642938" y="4076700"/>
            <a:ext cx="7632700" cy="1873250"/>
          </a:xfrm>
          <a:prstGeom prst="plaque">
            <a:avLst>
              <a:gd name="adj" fmla="val 16667"/>
            </a:avLst>
          </a:prstGeom>
          <a:solidFill>
            <a:srgbClr val="98FAB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(G, ·)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是有限群，则对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的任意非空子集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，只要运算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封闭，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(H, ·)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就是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(G, ·)</a:t>
            </a:r>
            <a:r>
              <a:rPr lang="zh-CN" altLang="en-US" sz="3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的子群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</a:t>
            </a:r>
          </a:p>
        </p:txBody>
      </p:sp>
      <p:sp>
        <p:nvSpPr>
          <p:cNvPr id="471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9F0916-CF27-48EB-A8DE-DDD50ED4F77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9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395288" y="1169988"/>
            <a:ext cx="8301037" cy="56880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充分性。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由判别条件一知，只需证明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即可。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则由运算封闭性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,...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H。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,所以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j 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j&gt;i，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j-i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=1, a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 i 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 i&gt;1,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 i 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j- i=1,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a=1,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 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=a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充分性也可用习题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6.2—2</a:t>
            </a:r>
            <a:r>
              <a:rPr lang="zh-CN" altLang="en-US" b="1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结论证明</a:t>
            </a:r>
            <a:r>
              <a:rPr lang="en-US" altLang="zh-CN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子群的判别条件三证明</a:t>
            </a:r>
          </a:p>
        </p:txBody>
      </p:sp>
      <p:sp>
        <p:nvSpPr>
          <p:cNvPr id="481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46A6C2F-C09B-405B-9572-3E067FF90375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385888"/>
            <a:ext cx="8301038" cy="4922837"/>
          </a:xfrm>
        </p:spPr>
        <p:txBody>
          <a:bodyPr/>
          <a:lstStyle/>
          <a:p>
            <a:pPr marL="0" indent="-3778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次对称群，判断其非空子集是否是群只需验证运算是否封闭。</a:t>
            </a:r>
          </a:p>
          <a:p>
            <a:pPr marL="0" indent="-3778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试判断下面子集在置换的乘法下是否是群：</a:t>
            </a:r>
          </a:p>
          <a:p>
            <a:pPr marL="0" indent="-3778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(1)所有偶置换的集合</a:t>
            </a:r>
          </a:p>
          <a:p>
            <a:pPr marL="0" indent="-3778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(2)所有奇置换的集合 </a:t>
            </a:r>
          </a:p>
          <a:p>
            <a:pPr marL="0" indent="-3778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(3){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2)}</a:t>
            </a:r>
          </a:p>
          <a:p>
            <a:pPr marL="0" indent="-377825" eaLnBrk="1" hangingPunct="1">
              <a:spcBef>
                <a:spcPct val="50000"/>
              </a:spcBef>
              <a:buFont typeface="Wingdings" panose="05000000000000000000" pitchFamily="2" charset="2"/>
              <a:buNone/>
              <a:tabLst>
                <a:tab pos="1042988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(4){I, (12), (13)}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377825" eaLnBrk="1" hangingPunct="1">
              <a:tabLst>
                <a:tab pos="1042988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应用子群的判别条件三的例</a:t>
            </a:r>
          </a:p>
        </p:txBody>
      </p:sp>
      <p:sp>
        <p:nvSpPr>
          <p:cNvPr id="491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123E1C-0D1E-4791-ACF2-82BD02E5219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6.3.3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 环 群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497887" cy="5400675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6.3.4 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的一个元素。于是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的所有幂的集合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 n=0,±1,±2,… }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，做成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的一个子群，记为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b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此群称为由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生成的子群。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非空，例如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 ∈(a)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中二元素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-n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m-n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。故由定理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6.3.2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做成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的一个子群。</a:t>
            </a:r>
          </a:p>
        </p:txBody>
      </p:sp>
      <p:sp>
        <p:nvSpPr>
          <p:cNvPr id="501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D931A6-A92F-4EE5-8924-E574FE26475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5373687"/>
          </a:xfrm>
        </p:spPr>
        <p:txBody>
          <a:bodyPr/>
          <a:lstStyle/>
          <a:p>
            <a:pPr marL="0" indent="0"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2900" b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可以由它的某元素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∈G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 =(a)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，群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叫做一个循环群，或巡回群。于是定理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6.3.4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中的子群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可称为由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生成的循环子群。 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6.3.3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 环 群</a:t>
            </a:r>
          </a:p>
        </p:txBody>
      </p:sp>
      <p:sp>
        <p:nvSpPr>
          <p:cNvPr id="5120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769FAF-A881-4E3A-AD33-41C99001DA82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latinLnBrk="0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32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整数加法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群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(Z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+)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生成的循</a:t>
            </a:r>
            <a:endParaRPr lang="en-US" altLang="zh-CN" sz="3200" b="1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环群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200" b="1" kern="1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nZ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+)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生成的循环群。</a:t>
            </a:r>
            <a:endParaRPr lang="en-US" altLang="zh-CN" sz="3200" b="1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latinLnBrk="0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b="1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是4次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对称群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b="1" kern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zh-CN" altLang="en-US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的循环子群为{</a:t>
            </a:r>
            <a:r>
              <a:rPr lang="en-US" altLang="zh-CN" sz="3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，(1 </a:t>
            </a:r>
            <a:r>
              <a:rPr lang="en-US" altLang="zh-CN" sz="3200" b="1" kern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2)}。 </a:t>
            </a:r>
            <a:endParaRPr lang="en-US" altLang="zh-CN" sz="3200" b="1" kern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endParaRPr lang="en-US" altLang="zh-CN" sz="2800" b="1" kern="12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 环 群的例</a:t>
            </a:r>
          </a:p>
        </p:txBody>
      </p:sp>
      <p:sp>
        <p:nvSpPr>
          <p:cNvPr id="522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A37000-1C10-4AB0-9E7C-526BBCDE2C3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11275"/>
            <a:ext cx="8569325" cy="521176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是非零复数乘法群：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H1={1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的循环子群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H2={1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-1}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的循环子群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H3={…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2, 2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…}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，是由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生成的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.)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的循环子群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2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C94504-4284-4068-B110-1949402058B5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 环 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447675" y="1341438"/>
            <a:ext cx="8301038" cy="5067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结论：每个循环群是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群。</a:t>
            </a:r>
            <a:endParaRPr lang="en-US" altLang="zh-CN" sz="3200" b="1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证明：设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 *)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是循环群，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是生成元，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则对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b G,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b=g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a*b=g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r+s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*g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=b*a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zh-CN" altLang="en-US" sz="36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52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8742FA-F1C0-42F3-8AA3-4BE2E868B218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 环 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31900"/>
            <a:ext cx="8424862" cy="54737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看由元素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所生成的循环群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：</a:t>
            </a:r>
            <a:b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…,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…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      (1)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有两种情形：</a:t>
            </a:r>
          </a:p>
          <a:p>
            <a:pPr marL="0">
              <a:lnSpc>
                <a:spcPct val="10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情形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如果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中所有元素都彼此不同，则称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的周期为无穷大或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。此时，对任意两个不同的整数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≠a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>
              <a:lnSpc>
                <a:spcPct val="10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情形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：如果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中出现重复的元素，即有整数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s≠t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。不妨设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s&gt;t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，于是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s-t&gt;0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s-t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，即有正整数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为适合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的最小正整数，则称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9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>
              <a:lnSpc>
                <a:spcPct val="10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29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endParaRPr lang="en-US" altLang="zh-CN" sz="29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29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63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746FBB-B300-4BDE-A13A-1BA69629501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元素的周期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子群的定义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588" y="1246188"/>
            <a:ext cx="8424862" cy="5184775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是一个群， 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en-US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中的乘法运算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·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仍是一个群，则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叫做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不等于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叫做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的真子群。 </a:t>
            </a:r>
            <a:endParaRPr lang="en-US" altLang="zh-CN" sz="3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zh-CN" sz="31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1071563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Note: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的运算必须与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的运算一样，</a:t>
            </a:r>
          </a:p>
          <a:p>
            <a:pPr marL="0" indent="-1071563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比如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(C*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+)</a:t>
            </a:r>
            <a:r>
              <a:rPr lang="zh-CN" altLang="zh-CN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 </a:t>
            </a:r>
          </a:p>
          <a:p>
            <a:pPr marL="0" indent="-1071563" eaLnBrk="1" hangingPunct="1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9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9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1071563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5B4D02-E036-4171-B7DB-09E5FAC65D4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8" y="1243013"/>
            <a:ext cx="8641208" cy="4922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群中单位元的周期为1，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={1}。  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群中任一元素和它的逆元具有同样的周期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的周期为无穷大,则显然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的周期也为无穷大。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m，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由(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 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m≤n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m|n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 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n≤m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n|m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m=n。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CB2A27-243F-4B7E-852F-A7735C26A1DB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元素的周期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95288" y="1243013"/>
            <a:ext cx="8467725" cy="49228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元有限群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(G,*)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中，每一元素周期有限，且至多为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证明：任取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，则在序列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a, 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n+1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中至少有两个元素相同，不妨设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(1s&lt;rn+1)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-s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-s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-s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所以，元素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的周期至多为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r-s n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3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3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EBFF90-78F6-4224-8797-F3854C8A9519}" type="slidenum">
              <a:rPr lang="en-US" altLang="ko-KR" sz="1400" smtClean="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ko-KR" sz="1400" smtClean="0">
              <a:solidFill>
                <a:srgbClr val="000000"/>
              </a:solidFill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元素的周期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第二次作业：</a:t>
            </a:r>
          </a:p>
        </p:txBody>
      </p:sp>
      <p:sp>
        <p:nvSpPr>
          <p:cNvPr id="106498" name="内容占位符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268413"/>
            <a:ext cx="8582025" cy="5113337"/>
          </a:xfrm>
        </p:spPr>
        <p:txBody>
          <a:bodyPr/>
          <a:lstStyle/>
          <a:p>
            <a:pPr>
              <a:spcAft>
                <a:spcPts val="600"/>
              </a:spcAft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、设                                      ，                                   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请用轮换的形式表示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计算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altLang="zh-CN" sz="3000" b="1" baseline="30000" dirty="0"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l-GR" altLang="zh-CN" sz="3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στ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，结果分别用轮换和对换表示出来；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指出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l-GR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zh-CN" altLang="el-GR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奇偶性。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baseline="-25000" dirty="0"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中，设</a:t>
            </a:r>
            <a:r>
              <a:rPr lang="en-US" altLang="zh-CN" sz="3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=(1 4 2 3)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en-US" altLang="zh-CN" sz="3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的周期是多少？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ea typeface="KaiTi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30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σ</a:t>
            </a:r>
            <a:r>
              <a:rPr lang="zh-CN" altLang="en-US" sz="3000" b="1" dirty="0">
                <a:ea typeface="宋体" panose="02010600030101010101" pitchFamily="2" charset="-122"/>
                <a:cs typeface="Times New Roman" panose="02020603050405020304" pitchFamily="18" charset="0"/>
              </a:rPr>
              <a:t>生成的循环子群。</a:t>
            </a:r>
            <a:endParaRPr lang="en-US" altLang="zh-CN" sz="30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zh-CN" sz="3000" b="1" dirty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defRPr/>
            </a:pPr>
            <a:endParaRPr lang="zh-CN" altLang="en-US" b="1" dirty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939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230313"/>
            <a:ext cx="32734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289050"/>
            <a:ext cx="3067050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42913" y="1412875"/>
            <a:ext cx="8424862" cy="4465638"/>
          </a:xfrm>
        </p:spPr>
        <p:txBody>
          <a:bodyPr/>
          <a:lstStyle/>
          <a:p>
            <a:pPr marL="114300" indent="-45720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4次对称群中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1 2 3 4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的周期是4，因为    </a:t>
            </a:r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1 2 3 4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2 4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1 2 3 4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1 4 3 2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1 2 3 4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</a:p>
          <a:p>
            <a:pPr marL="114300" indent="-45720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中，1的周期为1，-1的周期为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的周期为4，模数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r≠1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的复数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iθ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的周期为无穷大。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14300" indent="-45720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(Z,+)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的周期是多少？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的周期是多少？</a:t>
            </a:r>
          </a:p>
        </p:txBody>
      </p:sp>
      <p:sp>
        <p:nvSpPr>
          <p:cNvPr id="604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403E7A-2EDE-43EB-BF04-D8C52C77101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周期的例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075" y="1557338"/>
            <a:ext cx="8618538" cy="4319587"/>
          </a:xfrm>
        </p:spPr>
      </p:pic>
      <p:sp>
        <p:nvSpPr>
          <p:cNvPr id="624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2D7ED-C442-4F61-B559-C3821A7F0CB2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周期的例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399462" cy="5040312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(G,·)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,x，y∈G,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y·x·y</a:t>
            </a:r>
            <a:r>
              <a:rPr lang="en-US" altLang="zh-CN" sz="3000" b="1" baseline="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x</a:t>
            </a:r>
            <a:r>
              <a:rPr lang="en-US" altLang="zh-CN" sz="3000" b="1" baseline="3000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x≠1,   y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的周期是2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试求</a:t>
            </a:r>
            <a:r>
              <a:rPr lang="en-US" altLang="zh-CN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的周期。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由已知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x≠1，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断言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≠1.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反证，若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由已知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x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y·（x·y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）=1，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得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x·y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两边同时右乘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x=1，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与已知矛盾。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9575C4-35BB-4866-B491-D54987A82BB5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周期的例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468313" y="1265238"/>
            <a:ext cx="8301037" cy="5211762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x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得：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=（y·x·y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）·（y·x·y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=（y·x）·（y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·y）·（x·y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            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=（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y·x）·1·（x·y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   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 y·x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 y·（y·x·y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由已知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=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·x·y 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–2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的周期是2知，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=1。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1·x·1=x。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=1。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因此，3是满足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的最小正整数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的周期是3。 </a:t>
            </a: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8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8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8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5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E09ECA-AB7F-429F-B753-90F72613EC4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周期的例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04031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的周期为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b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1, a, 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,…,a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个不同元素；</a:t>
            </a:r>
            <a:b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n∣m;</a:t>
            </a:r>
            <a:b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n∣(s-t)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655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A2FF5A-BA0F-4F15-90CB-F3F59392A50D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6.3.5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内容占位符 2"/>
          <p:cNvSpPr>
            <a:spLocks noGrp="1"/>
          </p:cNvSpPr>
          <p:nvPr>
            <p:ph idx="1"/>
          </p:nvPr>
        </p:nvSpPr>
        <p:spPr>
          <a:xfrm>
            <a:off x="468313" y="1341438"/>
            <a:ext cx="8301037" cy="52832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因为任意整数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恒可唯一地表为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m=nq+r，0≤r&lt;n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nq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q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=la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由于0≤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r&lt;n，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故按周期的定义知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   iff   r=0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</a:p>
          <a:p>
            <a:pPr algn="ctr">
              <a:lnSpc>
                <a:spcPct val="90000"/>
              </a:lnSpc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  iff   r=0   iff   n∣m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得证。由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即知 </a:t>
            </a:r>
          </a:p>
          <a:p>
            <a:pPr algn="ctr"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   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iff  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s-t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=1   iff   n∣(s-t)，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得证，最后由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立即可得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 </a:t>
            </a:r>
          </a:p>
          <a:p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5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2C5C66-B078-4EA4-BBCD-2CEA58D4F08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6.3.5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8301037" cy="5356225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的一个元素，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的周期为无穷大，则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是无限循环群，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由彼此不同的元素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…，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，1，a，a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，…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元循环群它由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个不同的元素</a:t>
            </a:r>
          </a:p>
          <a:p>
            <a:pPr marL="0" indent="0" algn="ctr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a，a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，…，a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组成。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注：</a:t>
            </a:r>
          </a:p>
        </p:txBody>
      </p:sp>
      <p:sp>
        <p:nvSpPr>
          <p:cNvPr id="675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C408D-1E6C-41A9-B61A-8251A790863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325563"/>
            <a:ext cx="8516937" cy="4922837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mZ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是整数加法群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的一个子群，其中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为整数。</a:t>
            </a:r>
          </a:p>
          <a:p>
            <a:pPr marL="0" indent="0" eaLnBrk="1" hangingPunct="1">
              <a:lnSpc>
                <a:spcPct val="114000"/>
              </a:lnSpc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(Z，+)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为其真子群。 </a:t>
            </a:r>
          </a:p>
          <a:p>
            <a:pPr marL="0" indent="0" eaLnBrk="1" hangingPunct="1">
              <a:lnSpc>
                <a:spcPct val="114000"/>
              </a:lnSpc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(R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，·)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为其真子群。</a:t>
            </a:r>
          </a:p>
          <a:p>
            <a:pPr marL="0" indent="0" eaLnBrk="1" hangingPunct="1">
              <a:lnSpc>
                <a:spcPct val="114000"/>
              </a:lnSpc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 行列式等于1的所有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阶矩阵作成实数域上所有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阶非奇异矩阵的乘法群的一个真子群。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 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交代群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次对称群的一个真子群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(n&gt;1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4000"/>
              </a:lnSpc>
              <a:defRPr/>
            </a:pP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子群的定义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子群的例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1633F9-C7E2-41E3-BC78-ECAB451F403E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41425"/>
            <a:ext cx="8301037" cy="5616575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在加法群中，(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应换为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的所有倍数的集合  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…，-2a，-a，0，a，2a，…       *</a:t>
            </a:r>
            <a:b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当(*)中的所有元素均彼此不同时，称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的周期为无穷大或为0；否则当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适合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的最小正整数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n.</a:t>
            </a:r>
          </a:p>
          <a:p>
            <a:pPr marL="0">
              <a:lnSpc>
                <a:spcPct val="12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Z,+)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中除0以外,其余元素的周期为无穷大</a:t>
            </a:r>
            <a:endParaRPr lang="en-US" altLang="zh-CN" sz="3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endParaRPr lang="zh-CN" alt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F9561A-00C2-42CD-A761-5B7EF1E4775B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加法群中的周期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加法群中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n，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</a:t>
            </a:r>
            <a:b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a，2a，…,(n-1)a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个不同元素</a:t>
            </a:r>
            <a:b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(2′)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ma=0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n∣m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b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(3′) </a:t>
            </a:r>
            <a:r>
              <a:rPr lang="en-US" altLang="zh-CN" sz="32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=ta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n∣(s-t).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696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E6CD73-A6BF-4E9D-8CE0-968623A985B5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6.3.5’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5775" y="1311275"/>
            <a:ext cx="8351838" cy="48323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6.3.6 </a:t>
            </a:r>
            <a:b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无限循环群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一共有两个生成元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及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元循环群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中，元素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的生成元的充要条件是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k)=1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一共有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个生成元素。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例：</a:t>
            </a:r>
          </a:p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06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1F26C2-BE3C-4AD8-A0AC-C534B8A6D1C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循环群的生成元素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4463"/>
            <a:ext cx="8399462" cy="461010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(1)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往证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: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无限循环群中，共有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个生成元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及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itchFamily="18" charset="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证明：如果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的一个生成元，那么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中每个元素都可表示为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的方幂。特别地，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也可表示为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的方幂。设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a=(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)</a:t>
            </a:r>
            <a:r>
              <a:rPr lang="zh-CN" altLang="en-US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=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 m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是无限循环群知，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km=1.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因此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Symbol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k=±1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。即，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及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为无限循环群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的生成元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。</a:t>
            </a:r>
          </a:p>
          <a:p>
            <a:pPr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6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AEE8CA-AB42-404D-9E31-E14A5B8F5C0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6.3.6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308100"/>
            <a:ext cx="8301038" cy="5356225"/>
          </a:xfrm>
        </p:spPr>
        <p:txBody>
          <a:bodyPr/>
          <a:lstStyle/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循环群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，元素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生成元的充要条件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zh-CN" altLang="en-US" sz="28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证明：必要性。</a:t>
            </a:r>
          </a:p>
          <a:p>
            <a:pPr marL="0" indent="0" algn="just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的一个生成元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，那么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中每个元素都可表示为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的方幂。特别地，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也可表示为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的方幂。设</a:t>
            </a:r>
          </a:p>
          <a:p>
            <a:pPr marL="0" indent="0" algn="ctr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=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元循环群，即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n。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由周期的性质知，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n|km-1。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 </a:t>
            </a:r>
          </a:p>
          <a:p>
            <a:pPr marL="0" indent="0" algn="ctr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km-1=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     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mk-qn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=1。</a:t>
            </a:r>
          </a:p>
          <a:p>
            <a:pPr marL="0" indent="0" algn="just">
              <a:spcBef>
                <a:spcPts val="200"/>
              </a:spcBef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这说明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互质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7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0619C-7E50-4135-BB13-285C42759734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6.3.6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9113" y="1341438"/>
            <a:ext cx="8301037" cy="5113337"/>
          </a:xfrm>
        </p:spPr>
        <p:txBody>
          <a:bodyPr/>
          <a:lstStyle/>
          <a:p>
            <a:pPr marL="0" indent="0">
              <a:spcBef>
                <a:spcPts val="20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6954838" algn="l"/>
              </a:tabLst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往证：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元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循环群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，元素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30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生成元的充要条件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k)=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证明：充分性。若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互质，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</a:p>
          <a:p>
            <a:pPr algn="ctr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sk+tn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=1，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  </a:t>
            </a:r>
          </a:p>
          <a:p>
            <a:pPr algn="ctr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sk+tn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可表为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的若干次方，因此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中每个元素都可表示为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的方幂， </a:t>
            </a:r>
            <a:r>
              <a:rPr lang="en-US" altLang="zh-CN" sz="30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的一个生成元。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总之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  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iff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n，k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=1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但在0≤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k&lt;n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中，共有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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互质，故共有  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itchFamily="18" charset="2"/>
              </a:rPr>
              <a:t>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可生成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(a)。 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2E8927-90F3-48EC-8511-49BC72F74F0D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6.3.6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468313" y="1370013"/>
            <a:ext cx="8301037" cy="489585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 -1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(nZ,+)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  -n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(a)={1, a,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(n)=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(4)=2  ,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(a)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= {1, a,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)={ 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 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}={1, 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:(1)={1}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0CE5DA-45BC-4618-800A-5C7AA090951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生成元的例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412875"/>
            <a:ext cx="8301038" cy="4679950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3333CC"/>
              </a:buClr>
              <a:defRPr/>
            </a:pP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S2={0, 1, 2, 3, 4, 5}</a:t>
            </a:r>
            <a:r>
              <a:rPr lang="zh-CN" alt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运算，则（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S2,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加法群。请求出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S2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每个元素的周期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并指出所有的生成元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3333CC"/>
              </a:buClr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;   1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 marL="0" indent="0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2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;   3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 marL="0" indent="0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4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3;    5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</a:p>
          <a:p>
            <a:pPr marL="0" indent="0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生成元：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1 , 5</a:t>
            </a:r>
          </a:p>
          <a:p>
            <a:pPr marL="0" indent="0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加法群是循环群</a:t>
            </a:r>
            <a:endParaRPr lang="en-US" altLang="zh-CN" sz="3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757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03C0AA8-84E8-4720-91BE-6CF39FE0933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生成元的例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2125" y="1511300"/>
            <a:ext cx="8472488" cy="4537075"/>
          </a:xfrm>
        </p:spPr>
        <p:txBody>
          <a:bodyPr/>
          <a:lstStyle/>
          <a:p>
            <a:pPr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次对称群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</a:t>
            </a:r>
            <a:r>
              <a:rPr lang="en-US" altLang="zh-CN" sz="2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·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的所有循环子群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 I ) = { I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((1 2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))={I, (1 2) }</a:t>
            </a:r>
            <a:b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((1 3)) ={I, (1 3)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((2 3))={I, (2 3) 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((1 2 3))</a:t>
            </a:r>
            <a:r>
              <a:rPr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((1 3 2))={I, (1 2  3), (1 3  2)}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30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3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5CD76A-D9BD-4261-BD3D-24AF3822045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循环群的例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8569325" cy="4465637"/>
          </a:xfrm>
        </p:spPr>
        <p:txBody>
          <a:bodyPr/>
          <a:lstStyle/>
          <a:p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(a)={1 ,a</a:t>
            </a:r>
            <a:r>
              <a:rPr lang="zh-CN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2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3}</a:t>
            </a:r>
            <a:r>
              <a:rPr lang="zh-CN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的乘法表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350" y="2492375"/>
          <a:ext cx="6096000" cy="27432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  <a:endParaRPr kumimoji="0" lang="zh-CN" alt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3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3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78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B6F531-A445-42BD-B57E-BAAD4A3C8A44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7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循环群的例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任一群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都有两个明显的子群，称为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的平凡子群：</a:t>
            </a:r>
          </a:p>
          <a:p>
            <a:pPr marL="0" eaLnBrk="1" hangingPunct="1">
              <a:lnSpc>
                <a:spcPct val="120000"/>
              </a:lnSpc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由其单位元素组成的子群{1}，称为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的单位子群；</a:t>
            </a:r>
          </a:p>
          <a:p>
            <a:pPr marL="0" eaLnBrk="1" hangingPunct="1">
              <a:lnSpc>
                <a:spcPct val="120000"/>
              </a:lnSpc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本身。</a:t>
            </a:r>
          </a:p>
          <a:p>
            <a:pPr marL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其余的子群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如果有的话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称为非</a:t>
            </a:r>
            <a:r>
              <a:rPr lang="zh-CN" altLang="en-US" sz="32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平凡子群。</a:t>
            </a:r>
            <a:endParaRPr lang="en-US" altLang="zh-CN" sz="3200" b="1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200" b="1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eaLnBrk="1" hangingPunct="1"/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子群的定义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平凡子群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548EFA-1DF4-4DF5-A75D-BB78BF396BE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042275" cy="5111750"/>
          </a:xfrm>
        </p:spPr>
        <p:txBody>
          <a:bodyPr/>
          <a:lstStyle/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求证循环群的子群仍然是循环群</a:t>
            </a:r>
            <a:endParaRPr lang="en-US" altLang="zh-CN" sz="3000" b="1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设循环群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G=(a), 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的任意子群，</a:t>
            </a:r>
            <a:b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H={1},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是循环群。</a:t>
            </a:r>
            <a:b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否则，一定存在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k&gt;0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）。取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中的最小正幂元素，往证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中所有元素均是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的幂。任取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中任意元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s=qm+r, 0≤r&lt;m,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s-qm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)·(a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qm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中元素，但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最小。而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0≤r&lt;m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r=0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sz="3000" b="1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qm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=(a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生成的循环群。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3000" smtClean="0"/>
          </a:p>
        </p:txBody>
      </p:sp>
      <p:sp>
        <p:nvSpPr>
          <p:cNvPr id="788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C68046-8CF1-45C5-8204-572322F11A59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943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6.3-3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73163"/>
            <a:ext cx="8301037" cy="5329237"/>
          </a:xfrm>
        </p:spPr>
        <p:txBody>
          <a:bodyPr/>
          <a:lstStyle/>
          <a:p>
            <a:pPr marL="0" indent="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元循环群，试找出</a:t>
            </a:r>
            <a:r>
              <a:rPr lang="en-US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的所有生成元，并找出</a:t>
            </a:r>
            <a:r>
              <a:rPr lang="en-US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的所有子群。</a:t>
            </a:r>
          </a:p>
          <a:p>
            <a:pPr marL="0" indent="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解：设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G={1, a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(n)=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(6)=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的生成元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循环群的子群仍是循环群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故用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的每个元素去生成群，即得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所有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子群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它们是</a:t>
            </a:r>
            <a:endParaRPr lang="en-US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(1)={1}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)={1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3000" b="1" kern="1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)={1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kern="100" baseline="30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sz="3000" b="1" kern="1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(a)=G</a:t>
            </a:r>
            <a:r>
              <a:rPr lang="zh-CN" altLang="zh-CN" sz="3000" b="1" kern="1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798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F1CA88-6A57-49F9-A700-0A170CDA34F4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6.3-6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6.3.4   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   集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497887" cy="5589587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合同关系</a:t>
            </a:r>
            <a:endParaRPr lang="en-US" altLang="zh-CN" sz="33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是群，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的子群，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b∈G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若有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h∈H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，使得</a:t>
            </a:r>
            <a:b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=bh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则称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合同于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(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右模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b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记为 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a≡b (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H)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809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F814BB-FE85-436E-B964-7B508722670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620713"/>
            <a:ext cx="8301038" cy="5688012"/>
          </a:xfrm>
        </p:spPr>
        <p:txBody>
          <a:bodyPr/>
          <a:lstStyle/>
          <a:p>
            <a:pPr algn="just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例.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是三次对称群： </a:t>
            </a:r>
          </a:p>
          <a:p>
            <a:pPr algn="ctr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G={I,(1 2),(1 3),(2 3),(1 2 3),(1 3 2)}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</a:t>
            </a:r>
          </a:p>
          <a:p>
            <a:pPr algn="just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生成的子群：</a:t>
            </a:r>
          </a:p>
          <a:p>
            <a:pPr algn="ctr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H={I，(1 2 3)，(1 3 2)}。</a:t>
            </a:r>
          </a:p>
          <a:p>
            <a:pPr algn="just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因为有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I∈H，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I，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 </a:t>
            </a:r>
          </a:p>
          <a:p>
            <a:pPr algn="ctr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H)。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因为有(1 2 3)∈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使得(2 3)=(1 2)(1 2 3)，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H)。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可验证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H)，</a:t>
            </a:r>
          </a:p>
          <a:p>
            <a:pPr marL="0" indent="0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H)，</a:t>
            </a:r>
          </a:p>
          <a:p>
            <a:pPr marL="0" indent="0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1 2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H)，</a:t>
            </a:r>
          </a:p>
          <a:p>
            <a:pPr marL="0" indent="0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H)，</a:t>
            </a:r>
          </a:p>
          <a:p>
            <a:pPr marL="0" indent="0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2 3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 H)，H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中元素互相合同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endParaRPr lang="zh-CN" altLang="en-US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0AAB9D-08B1-4845-85D2-A45A58F5E86D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238250"/>
            <a:ext cx="8424862" cy="508317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合同关系（右模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）是一个等价关系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）证反身性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因为对任意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1∈H,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a=a1,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a≡a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H)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  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）证对称性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即若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a≡b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H)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b≡a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 H)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可以推出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b=ah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而且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b≡a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）。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证传递性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即证若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a≡b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 H)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b≡c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 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），则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 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）。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ck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，可得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ckh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，其中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kh∈H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a≡c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（右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  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）。</a:t>
            </a:r>
          </a:p>
        </p:txBody>
      </p:sp>
      <p:sp>
        <p:nvSpPr>
          <p:cNvPr id="829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D0A84B-DB97-4D09-9F72-6E3D773CD2A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1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4679950"/>
          </a:xfrm>
        </p:spPr>
        <p:txBody>
          <a:bodyPr/>
          <a:lstStyle/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定义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6.3.4  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在合同关系（右模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）下的一个等价类叫做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的一个右陪集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同样，可以定义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合同于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（左模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）：             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a≡b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（左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modH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的左陪集。</a:t>
            </a:r>
          </a:p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39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2B012C-8695-42DC-9CD5-E19891BA0BE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349375"/>
            <a:ext cx="8301037" cy="5356225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所在的右陪集为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32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ah|h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 H}。</a:t>
            </a:r>
          </a:p>
          <a:p>
            <a:pPr marL="0" indent="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分析：只需证明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是合同关系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右模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下的一个等价类即可。即证明：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中元素互相合同(等价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)。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中某元素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合同(等价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)，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b∈aH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.(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即证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中任意元素与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外任意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元素不等价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1149350" algn="l"/>
                <a:tab pos="1995488" algn="l"/>
              </a:tabLst>
              <a:defRPr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9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D7F05E-19C7-4F88-91F6-026BCE9DD05E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561975" y="765175"/>
            <a:ext cx="8301038" cy="5283200"/>
          </a:xfrm>
        </p:spPr>
        <p:txBody>
          <a:bodyPr/>
          <a:lstStyle/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y∈aH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往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证：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x≡y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modH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明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err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y∈aH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，则有</a:t>
            </a: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h1,h2∈H,</a:t>
            </a: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endParaRPr lang="en-US" altLang="zh-CN" sz="3200" b="1" dirty="0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x=ah1    y=ah2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=a(h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x=y(h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32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lang="zh-CN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x≡y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modH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sp>
        <p:nvSpPr>
          <p:cNvPr id="860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91FE64-1853-4162-B54D-FE98FE3DAD0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561975" y="836613"/>
            <a:ext cx="8301038" cy="5211762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∈aH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≡c(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modH)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，往证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∈aH.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≡c(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modH)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，知有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，使得</a:t>
            </a:r>
            <a:endParaRPr lang="en-US" altLang="zh-CN" sz="3200" b="1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b=c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∈aH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，知有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  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c=a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endParaRPr lang="en-US" altLang="zh-CN" sz="3200" b="1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b=c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=a(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 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，可见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∈aH</a:t>
            </a: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200" b="1" baseline="-2500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endParaRPr lang="en-US" altLang="zh-CN" sz="3200" b="1" baseline="-250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04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94598B-344E-4DF3-A6DB-6CB8B859BA39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341438"/>
            <a:ext cx="8301038" cy="4851400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</a:pPr>
            <a:r>
              <a:rPr lang="zh-CN" altLang="en-US" sz="3100" b="1" smtClean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是整数加法群。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的所有倍数作成的子群，因为加法适合交换律，所以左右之分不存在，因而，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H) 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mod H)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是一样的，左右陪集也是一样的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a≡b(mod H)，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a=b+h(h∈H),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亦即 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a=b+km,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m|a-b，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a≡b(mod m)。</a:t>
            </a:r>
          </a:p>
          <a:p>
            <a:pPr marL="0" indent="0">
              <a:lnSpc>
                <a:spcPct val="110000"/>
              </a:lnSpc>
              <a:spcBef>
                <a:spcPct val="2500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可见，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的陪集就是模</a:t>
            </a:r>
            <a:r>
              <a:rPr lang="en-US" altLang="zh-CN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1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的剩余类。 </a:t>
            </a:r>
          </a:p>
          <a:p>
            <a:pPr marL="0" indent="0">
              <a:tabLst>
                <a:tab pos="1149350" algn="l"/>
                <a:tab pos="1995488" algn="l"/>
              </a:tabLst>
            </a:pPr>
            <a:endParaRPr lang="zh-CN" altLang="en-US" sz="31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0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E42560-15AA-49B1-82A6-CAC183B2D6F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588" y="1339850"/>
            <a:ext cx="8301037" cy="5257800"/>
          </a:xfrm>
        </p:spPr>
        <p:txBody>
          <a:bodyPr/>
          <a:lstStyle/>
          <a:p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偶数加法群是整数加法群的非平凡子群。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是否对于任意群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，都存在两个不同的平凡子群？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Clr>
                <a:srgbClr val="3333CC"/>
              </a:buClr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0,1,2,3,4,5},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规定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上的运算⊕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是模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6)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的整数加法群。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取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0,2,4},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下，是否为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的非平凡子群？</a:t>
            </a:r>
            <a:endParaRPr lang="en-US" altLang="zh-CN" sz="3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buClr>
                <a:srgbClr val="3333CC"/>
              </a:buClr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S={0,1,2,3,4}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，规定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上的运算⊕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加法，则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5) 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是模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的整数加法群。取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A={0,2,4}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，问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在⊕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下，是否为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的子群？</a:t>
            </a:r>
            <a:endParaRPr lang="en-US" altLang="zh-CN" sz="3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Clr>
                <a:srgbClr val="3333CC"/>
              </a:buClr>
            </a:pPr>
            <a:endParaRPr lang="en-US" altLang="zh-CN" sz="3000" b="1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en-US" altLang="zh-CN" sz="3200" b="1" dirty="0" smtClean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32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 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子群的定义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平凡子群</a:t>
            </a:r>
          </a:p>
        </p:txBody>
      </p:sp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6598DE-C9C0-4A47-A054-058B274EF95B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424862" cy="5183187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是一个有限群，求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的右陪集：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首先，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本身是一个；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∈G,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aH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而求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又得到一个；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∈G,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bH∪aH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而求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又得到一个；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如此类推，因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有限，最后必被穷尽，而</a:t>
            </a: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G=H∪aH∪bH∪…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问：在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的所有右陪集中，存在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的几个子群？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29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90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DF91AF-B717-4A0F-A0FB-8B2A566C6B1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求陪集的简单方法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96975"/>
            <a:ext cx="8301037" cy="5545138"/>
          </a:xfrm>
        </p:spPr>
        <p:txBody>
          <a:bodyPr/>
          <a:lstStyle/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是3次对称群：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S3=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2), (1 3), (2 3), (1 2 3), (1 3 2)}，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H：{I, (1 2)}，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有三个右陪集：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H=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2)}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3)H={(1 3), (1 2 3)}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 3)H={ (2 3), (1 3 2)}。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有三个左陪集：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2)}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H(13)={(1 3), (1 3 2)} 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H(23)={(2 3), (1 2 3)}，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1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8B30BD-7D20-4D02-B89F-EA7899913355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268413"/>
            <a:ext cx="8301037" cy="5283200"/>
          </a:xfrm>
        </p:spPr>
        <p:txBody>
          <a:bodyPr/>
          <a:lstStyle/>
          <a:p>
            <a:pPr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是3次对称群：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S3=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2), (1 3), (2 3), (1 2 3), (1 3 2)}，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H：{I, (1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2 3)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3 2)}，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陪集：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H= {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(1 2 3)</a:t>
            </a:r>
            <a:r>
              <a:rPr lang="zh-CN" altLang="en-US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12)H={ (12), (23) ,(13)}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陪集：</a:t>
            </a:r>
            <a:endParaRPr lang="en-US" altLang="zh-CN" sz="3000" b="1" dirty="0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H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{I, (1 2 3)</a:t>
            </a: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(1 3 2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H(12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 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(12), (23) ,(13</a:t>
            </a:r>
            <a:r>
              <a:rPr lang="en-US" altLang="zh-CN" sz="30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)}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的左右陪集相等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endParaRPr lang="en-US" altLang="zh-CN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911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946F87-CB0E-4A78-A6ED-02D8D56E15D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文本占位符 5"/>
          <p:cNvSpPr>
            <a:spLocks noGrp="1"/>
          </p:cNvSpPr>
          <p:nvPr>
            <p:ph type="body" idx="1"/>
          </p:nvPr>
        </p:nvSpPr>
        <p:spPr>
          <a:xfrm>
            <a:off x="539750" y="1412875"/>
            <a:ext cx="7772400" cy="208756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S={0,1,2,3}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⊕</a:t>
            </a:r>
            <a:r>
              <a:rPr lang="en-US" altLang="zh-CN" sz="3000" b="1" baseline="-25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为模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加法运算，则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为模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整数加法群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H={0,2}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(H,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en-US" altLang="zh-CN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的左陪集和右陪集</a:t>
            </a:r>
            <a:r>
              <a:rPr lang="zh-CN" altLang="en-US" sz="3000" b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3000" b="1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4294967295"/>
          </p:nvPr>
        </p:nvGraphicFramePr>
        <p:xfrm>
          <a:off x="971550" y="3644900"/>
          <a:ext cx="7178675" cy="1998663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89338"/>
                <a:gridCol w="3589338"/>
              </a:tblGrid>
              <a:tr h="620675">
                <a:tc>
                  <a:txBody>
                    <a:bodyPr/>
                    <a:lstStyle/>
                    <a:p>
                      <a:r>
                        <a:rPr lang="en-US" altLang="zh-CN" sz="30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30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的左陪集</a:t>
                      </a:r>
                      <a:endParaRPr lang="zh-CN" altLang="en-US" sz="3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30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3000" dirty="0" smtClean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的右陪集</a:t>
                      </a:r>
                      <a:endParaRPr lang="zh-CN" altLang="en-US" sz="3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</a:tr>
              <a:tr h="7228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3333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H={0 , 2}</a:t>
                      </a:r>
                      <a:endParaRPr lang="zh-CN" alt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H={0 , 2}</a:t>
                      </a:r>
                      <a:endParaRPr lang="zh-CN" altLang="en-US" sz="3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</a:tr>
              <a:tr h="655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zh-CN" altLang="en-US" sz="30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⊕</a:t>
                      </a:r>
                      <a:r>
                        <a:rPr lang="en-US" altLang="zh-CN" sz="3000" b="1" baseline="-25000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3000" b="1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1={1 , 3}</a:t>
                      </a:r>
                      <a:endParaRPr lang="zh-CN" altLang="en-US" sz="3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zh-CN" altLang="en-US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⊕</a:t>
                      </a:r>
                      <a:r>
                        <a:rPr kumimoji="0" lang="en-US" altLang="zh-CN" sz="3000" b="1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en-US" altLang="zh-CN" sz="3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H={1 , 3}</a:t>
                      </a:r>
                      <a:endParaRPr lang="zh-CN" altLang="en-US" sz="3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9" marB="45719"/>
                </a:tc>
              </a:tr>
            </a:tbl>
          </a:graphicData>
        </a:graphic>
      </p:graphicFrame>
      <p:sp>
        <p:nvSpPr>
          <p:cNvPr id="9217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ABB5D8-5975-4BDE-AFEC-D15EBE72EA7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07375" cy="44640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有限子群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的任意右陪集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的元数皆等于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的元数。</a:t>
            </a: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aH={ah│h∈H}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，又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中有消法律：</a:t>
            </a:r>
            <a:b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ax=ay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可以推出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x=y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，故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中不同元素以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左乘仍得不同的元素。因而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的元数等于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的元数。 </a:t>
            </a:r>
          </a:p>
        </p:txBody>
      </p:sp>
      <p:sp>
        <p:nvSpPr>
          <p:cNvPr id="931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9CED57-A874-4C98-9A55-E3CE36FF84C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6.3.7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7788"/>
            <a:ext cx="8351838" cy="5113337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的有限子群，则|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aH| = |H|。</a:t>
            </a: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本身也是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的右陪集。</a:t>
            </a: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3200" b="1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H=1H，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为1所在的右陪集。</a:t>
            </a:r>
          </a:p>
        </p:txBody>
      </p:sp>
      <p:sp>
        <p:nvSpPr>
          <p:cNvPr id="942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9147C6-E0EF-4D27-B030-3111E4D8EAC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5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5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5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541338" y="1268413"/>
            <a:ext cx="8301037" cy="5400675"/>
          </a:xfrm>
        </p:spPr>
        <p:txBody>
          <a:bodyPr/>
          <a:lstStyle/>
          <a:p>
            <a:pPr>
              <a:spcBef>
                <a:spcPts val="2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iff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a=a1∈aH,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充分性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证法一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否则,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在两个不同的等价类中，矛盾。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充分性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证法二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先证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H。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x=ah,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的子群知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再证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, x = (aa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)x = a(a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x∈H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的子群知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∈H,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 </a:t>
            </a:r>
          </a:p>
          <a:p>
            <a:pPr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x=a(a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)∈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00E54F-2847-463A-92BF-64EF488658B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 a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在陪集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</a:p>
          <a:p>
            <a:pPr marL="0" indent="0" algn="just"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证明：因为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a=a1∈aH。</a:t>
            </a:r>
          </a:p>
          <a:p>
            <a:pPr marL="0" indent="0" algn="just"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buClr>
                <a:srgbClr val="3333CC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根据这点，把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叫做右陪集</a:t>
            </a:r>
            <a:r>
              <a:rPr lang="en-US" altLang="zh-CN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的一个陪集</a:t>
            </a:r>
            <a:r>
              <a:rPr lang="zh-CN" altLang="en-US" sz="3200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代表</a:t>
            </a:r>
            <a:endParaRPr lang="zh-CN" altLang="en-US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2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E961A0-B019-4A85-B010-709EA3DA3692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412875"/>
            <a:ext cx="8280400" cy="4608513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对于右陪集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aH=bH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证法一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aH≠bH，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在右陪集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中，而又由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在右陪集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在两个不同的等价类中，矛盾。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证法二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：由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b∈aH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知，存在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h∈H，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b=ah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    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bH=ahH=a(hH)=aH。</a:t>
            </a: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说明右陪集</a:t>
            </a:r>
            <a:r>
              <a:rPr lang="en-US" altLang="zh-CN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中任一元素都可以做陪集代表</a:t>
            </a:r>
            <a:endParaRPr lang="zh-CN" altLang="en-US" sz="3600" b="1" smtClean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endParaRPr lang="zh-CN" altLang="en-US" sz="3200" b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tabLst>
                <a:tab pos="1149350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A43024-A303-4D47-A37A-0EACF7BCDEA0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728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268413"/>
            <a:ext cx="8301038" cy="4922837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还可推出：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(6)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aH=bH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的充分必要条件是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3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b∈H。 </a:t>
            </a:r>
            <a:endParaRPr lang="zh-CN" altLang="en-US" sz="3300" b="1" smtClean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证明：必要性.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由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b∈bH,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aH=bH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b∈aH,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3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b∈H。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充分性.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由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3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b∈H，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知，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b∈aH,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故由性质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，知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aH=bH。</a:t>
            </a:r>
            <a:endParaRPr lang="zh-CN" altLang="en-US" sz="33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tabLst>
                <a:tab pos="1149350" algn="l"/>
                <a:tab pos="1995488" algn="l"/>
              </a:tabLst>
            </a:pPr>
            <a:endParaRPr lang="zh-CN" altLang="en-US" sz="33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30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310842-C6DF-4FB1-94CE-54D415A9A9E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830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82713"/>
            <a:ext cx="8423275" cy="4895850"/>
          </a:xfrm>
        </p:spPr>
        <p:txBody>
          <a:bodyPr/>
          <a:lstStyle/>
          <a:p>
            <a:pPr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6.3.1 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（判别条件一）   </a:t>
            </a:r>
          </a:p>
          <a:p>
            <a:pPr marL="0" indent="0"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群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的一个子集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的一个子群的充分必要条件是</a:t>
            </a:r>
          </a:p>
          <a:p>
            <a:pPr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    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3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a∈H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∈ 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3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a·b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∈ 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    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∈ 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3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∈ 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r>
              <a:rPr lang="en-US" altLang="zh-CN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(3)    H</a:t>
            </a:r>
            <a:r>
              <a:rPr lang="zh-CN" altLang="en-US" sz="33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非空。</a:t>
            </a:r>
          </a:p>
          <a:p>
            <a:pPr>
              <a:lnSpc>
                <a:spcPct val="135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defRPr/>
            </a:pPr>
            <a:endParaRPr lang="zh-CN" altLang="en-US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6.3.2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</a:t>
            </a:r>
          </a:p>
        </p:txBody>
      </p:sp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E58CB8-C3DE-4E6E-B484-DBB72D3516D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任意两个右陪集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或者相等或者不相交。   </a:t>
            </a: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 如果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相交，则它们包含公共元素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c，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c∈aH，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c∈bH。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aH=cH，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bH=cH。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故，</a:t>
            </a:r>
          </a:p>
          <a:p>
            <a:pPr marL="0" indent="0" algn="just"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aH=bH。 </a:t>
            </a:r>
            <a:endParaRPr lang="zh-CN" altLang="en-US" sz="33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tabLst>
                <a:tab pos="1149350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93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3C75F7-1E62-4CA0-909D-E35FFEAEEAA8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9933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陪集的性质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24862" cy="5256212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</a:pPr>
            <a:r>
              <a:rPr lang="zh-CN" altLang="en-US" sz="3300" b="1" i="1" u="sng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定义.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设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的子群,设对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中的任意</a:t>
            </a:r>
          </a:p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g,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gH=Hg,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的正规子群。</a:t>
            </a:r>
          </a:p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</a:pPr>
            <a:endParaRPr lang="zh-CN" altLang="en-US" sz="33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gH=Hg 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与对任意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h∈H , gh=hg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是一个含义吗？</a:t>
            </a:r>
          </a:p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结论1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“平凡”子群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H={1}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的正规子群.</a:t>
            </a:r>
          </a:p>
          <a:p>
            <a:pPr marL="0" indent="0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结论2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群的任意子群是正规子群。  </a:t>
            </a:r>
          </a:p>
          <a:p>
            <a:pPr marL="0" indent="0">
              <a:lnSpc>
                <a:spcPct val="140000"/>
              </a:lnSpc>
              <a:spcBef>
                <a:spcPct val="0"/>
              </a:spcBef>
              <a:buClr>
                <a:schemeClr val="bg1"/>
              </a:buClr>
              <a:buFontTx/>
              <a:buNone/>
              <a:tabLst>
                <a:tab pos="1149350" algn="l"/>
                <a:tab pos="1995488" algn="l"/>
              </a:tabLst>
            </a:pPr>
            <a:endParaRPr lang="zh-CN" altLang="en-US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00355" name="Picture 4" descr="BD00028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565400"/>
            <a:ext cx="862012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2DDEDF-4591-400A-B6EB-73A9A41069BC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035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正规子群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268413"/>
            <a:ext cx="8301037" cy="5356225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的正规子群，必要而且只要对任意的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g∈G，gHg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H.</a:t>
            </a: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证明：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必要性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的正规子群，知，对于</a:t>
            </a: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任意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g∈G，gH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=Hg,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即,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=H，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故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H.</a:t>
            </a:r>
            <a:endParaRPr lang="zh-CN" altLang="en-US" sz="3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充分性</a:t>
            </a:r>
            <a:r>
              <a:rPr lang="zh-CN" altLang="en-US" sz="30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设对任意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g∈G，gHg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H。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既然此式</a:t>
            </a: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对任意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g∈G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成立，则以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∈G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代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仍成立：</a:t>
            </a:r>
          </a:p>
          <a:p>
            <a:pPr marL="85725" indent="-85725" algn="ctr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H(g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H，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即，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H；</a:t>
            </a:r>
          </a:p>
          <a:p>
            <a:pPr marL="85725" indent="-85725" algn="just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左乘以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右乘之，得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 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H=gHg</a:t>
            </a:r>
            <a:r>
              <a:rPr lang="en-US" altLang="zh-CN" sz="30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对任意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g∈G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都成立,即，</a:t>
            </a:r>
            <a:r>
              <a:rPr lang="en-US" altLang="zh-CN" sz="30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gH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=Hg,</a:t>
            </a:r>
          </a:p>
          <a:p>
            <a:pPr marL="85725" indent="-85725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因而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是正规子群。 </a:t>
            </a:r>
          </a:p>
          <a:p>
            <a:pPr marL="85725" indent="-85725">
              <a:tabLst>
                <a:tab pos="1149350" algn="l"/>
                <a:tab pos="1995488" algn="l"/>
              </a:tabLst>
              <a:defRPr/>
            </a:pPr>
            <a:endParaRPr lang="zh-CN" altLang="en-US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3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136FA8-4E70-4C48-9008-A3E23A5F0A0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1293813"/>
            <a:ext cx="8301038" cy="45720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S={0,1,2,3}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为模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加法运算，则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为模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整数加法群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,H={0,2}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验证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的正规子群。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H={0 , 2}=H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H={1 , 3}=H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2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H={0 , 2}=H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</a:p>
          <a:p>
            <a:pPr marL="0" indent="0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3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H={3 , 1}=H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mtClean="0"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0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3302C9-6FB4-4593-944A-05506B4BC9B9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240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正规子群的例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566738" y="1301750"/>
            <a:ext cx="8301037" cy="4851400"/>
          </a:xfrm>
        </p:spPr>
        <p:txBody>
          <a:bodyPr/>
          <a:lstStyle/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例.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是3次对称群: 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I,(1 2),(1 3),(2 3),(1 2 3),(1 3 2)}, 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={I,(1 2)}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不是正规子群，因为</a:t>
            </a:r>
          </a:p>
          <a:p>
            <a:pPr algn="ctr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≠</a:t>
            </a:r>
            <a:r>
              <a:rPr lang="zh-CN" altLang="en-US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1 3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={I, (1 2 3),（1 3 2）}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是正规子群.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σ∈H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，σH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σ=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2)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2) ={(1 2),(2 3),(1 3)},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 3)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 3) ={(1 2),(2 3),(1 3)},</a:t>
            </a:r>
            <a:endParaRPr lang="en-US" altLang="zh-CN" sz="3000" b="1" baseline="-25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同理，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3)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H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 3) ={(1 2),(2 3),(1 3</a:t>
            </a:r>
            <a:r>
              <a:rPr lang="en-US" altLang="zh-CN" sz="3000" b="1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)}</a:t>
            </a:r>
            <a:endParaRPr lang="en-US" altLang="zh-CN" sz="3000" b="1" baseline="-2500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zh-CN" altLang="en-US" sz="30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4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2CF84BF-3EC0-410A-899D-8240946E89F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正规子群的例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314450"/>
            <a:ext cx="8301038" cy="492283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3200" b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的任意子群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的元数整除群</a:t>
            </a:r>
            <a:r>
              <a:rPr lang="en-US" altLang="zh-CN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 设|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G|= n，|H|=r。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设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个右陪集,则每个右陪集的元数等于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r，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再由不同的右陪集没有公共元素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知所有右陪集的并集有元数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rs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等于所有右陪集的并集，故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G|= n = rs =|H|s，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</a:pP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即，子群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的元数整除群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tabLst>
                <a:tab pos="1149350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4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8D3EC3-14DB-48B4-BDF9-7B47032413F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445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拉格朗日定理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内容占位符 2"/>
          <p:cNvSpPr>
            <a:spLocks noGrp="1"/>
          </p:cNvSpPr>
          <p:nvPr>
            <p:ph idx="1"/>
          </p:nvPr>
        </p:nvSpPr>
        <p:spPr>
          <a:xfrm>
            <a:off x="561975" y="1476375"/>
            <a:ext cx="8474075" cy="45720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是有限群，且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，对任意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的正因数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不一定存在元数个数为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</a:p>
        </p:txBody>
      </p:sp>
      <p:sp>
        <p:nvSpPr>
          <p:cNvPr id="1054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CF414A-8449-407E-9C81-566CC26748D4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222375"/>
            <a:ext cx="8712200" cy="52832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ct val="0"/>
              </a:spcBef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以四次交代群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为例，说明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元群对于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的因数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，可能没有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元子群。即证明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个形如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(ab)(cd)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个形如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(abc)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的元素和恒等置换。假设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H.</a:t>
            </a: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中都是形如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(abc)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(abc)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=(cba) ∈H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元置换必成对出现，加上一个单位置换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的元数不会是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中都是形如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(ab)(cd)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的元素，再加上一个单位置换，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中只有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个元素，不会是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</a:t>
            </a:r>
            <a:endParaRPr lang="en-US" altLang="zh-CN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0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649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734C79-6C28-4858-9DAB-862E6518102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650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93800"/>
            <a:ext cx="8353425" cy="52832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(3)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不失一般性，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中即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有形如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的置换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有形如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(ab)(cd)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的置换，不妨设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∈H,        (ab)(cd) ∈H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cba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∈H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)(ab)(cd)=(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∈H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(ab)(cd)(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bdc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∈H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dca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∈H,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再加上单位元，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|H|&gt;6,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矛盾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A4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不会有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元子群。</a:t>
            </a:r>
            <a:endParaRPr lang="zh-CN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endParaRPr lang="zh-CN" altLang="zh-CN" sz="3200" dirty="0">
              <a:solidFill>
                <a:srgbClr val="000000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075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C1A0D-5321-4767-B2F1-72E8BF4BF153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323850" y="1350963"/>
            <a:ext cx="8748713" cy="4572000"/>
          </a:xfrm>
        </p:spPr>
        <p:txBody>
          <a:bodyPr/>
          <a:lstStyle/>
          <a:p>
            <a:pPr marL="0" indent="0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为有限群，并且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 ,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的任意子群的元数均为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的因子；但是，对于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的任意一个因子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未必有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，则对于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的任意一个正因数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一定存在且仅存在一个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元子群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元数是质数的群，一定没有非平凡子群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是有限群，且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 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则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中任意元素的周期一定为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的因子。</a:t>
            </a:r>
          </a:p>
        </p:txBody>
      </p:sp>
      <p:sp>
        <p:nvSpPr>
          <p:cNvPr id="1085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B145AE-D28B-4555-87BC-EE07ED87E0A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拉格朗日定理总结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 </a:t>
            </a:r>
            <a:r>
              <a:rPr lang="zh-CN" altLang="en-US" sz="33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必要性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的子群，则(1)、(3)显然。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3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现要证（2）.</a:t>
            </a:r>
            <a:endParaRPr lang="en-US" altLang="zh-CN" sz="33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子群的判别条件一（必要性证明）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38F647-5D4B-4E81-AB33-8B305902C01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557338"/>
            <a:ext cx="8301037" cy="4244975"/>
          </a:xfrm>
        </p:spPr>
        <p:txBody>
          <a:bodyPr/>
          <a:lstStyle/>
          <a:p>
            <a:pPr marL="685800" indent="-685800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定义: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的元数除以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的元数所得的商，记为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(G：H), 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称作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中的指数。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685800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的指数也就是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的右(左)陪集的个数</a:t>
            </a:r>
          </a:p>
          <a:p>
            <a:pPr marL="0" indent="0">
              <a:lnSpc>
                <a:spcPct val="125000"/>
              </a:lnSpc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5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81F802-6BD1-414C-82DA-DF85411D2CDA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中的指数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484313"/>
            <a:ext cx="8472487" cy="4391025"/>
          </a:xfrm>
        </p:spPr>
        <p:txBody>
          <a:bodyPr/>
          <a:lstStyle/>
          <a:p>
            <a:pPr marL="0" indent="-6858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1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定义:</a:t>
            </a:r>
            <a:r>
              <a:rPr lang="zh-CN" altLang="en-US" sz="31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从每个右陪集中选出一个元素为代表，全体代表的集合叫做一个右代表系或右代表团。</a:t>
            </a:r>
          </a:p>
          <a:p>
            <a:pPr marL="0" indent="-685800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结论：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，…，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作成一个右代表系，则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H，…，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便是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的所有右陪集而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-685800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 g</a:t>
            </a:r>
            <a:r>
              <a:rPr lang="en-US" altLang="zh-CN" sz="3200" b="1" baseline="-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H∪…∪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3200" b="1" baseline="-300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indent="-685800">
              <a:tabLst>
                <a:tab pos="1149350" algn="l"/>
                <a:tab pos="1995488" algn="l"/>
              </a:tabLst>
              <a:defRPr/>
            </a:pPr>
            <a:endParaRPr lang="zh-CN" altLang="en-US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05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431396-C8D4-4146-BBE6-F70A3AF3E4C0}" type="slidenum">
              <a:rPr lang="en-US" altLang="ko-KR" sz="1400" smtClean="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81</a:t>
            </a:fld>
            <a:endParaRPr lang="en-US" altLang="ko-KR" sz="1400" smtClean="0">
              <a:solidFill>
                <a:srgbClr val="000000"/>
              </a:solidFill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右代表系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268413"/>
            <a:ext cx="8640762" cy="4779962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Font typeface="Wingdings" panose="05000000000000000000" pitchFamily="2" charset="2"/>
              <a:buNone/>
              <a:tabLst>
                <a:tab pos="484188" algn="l"/>
                <a:tab pos="1995488" algn="l"/>
              </a:tabLst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定理6.</a:t>
            </a:r>
            <a:r>
              <a:rPr lang="en-US" altLang="zh-CN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.8 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为有限群，元数为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对任意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a∈G,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=1。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tabLst>
                <a:tab pos="484188" algn="l"/>
                <a:tab pos="1995488" algn="l"/>
              </a:tabLst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证明</a:t>
            </a:r>
            <a:r>
              <a:rPr lang="zh-CN" altLang="en-US" sz="3000" b="1" smtClean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的周期必有限，否则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所生成的循环子群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将无限，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的元素将无穷多。命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生成一个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元循环子群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(a)。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由拉格朗日定理，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m│n，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</a:p>
          <a:p>
            <a:pPr marL="0" indent="0">
              <a:lnSpc>
                <a:spcPct val="130000"/>
              </a:lnSpc>
              <a:buFont typeface="Wingdings" panose="05000000000000000000" pitchFamily="2" charset="2"/>
              <a:buNone/>
              <a:tabLst>
                <a:tab pos="484188" algn="l"/>
                <a:tab pos="1995488" algn="l"/>
              </a:tabLst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n≡0(mod m)，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=1。 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tabLst>
                <a:tab pos="484188" algn="l"/>
                <a:tab pos="1995488" algn="l"/>
              </a:tabLst>
            </a:pPr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16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1ECCA3-5B1B-4713-8064-973805C70317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82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应用拉格朗日定理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latinLnBrk="0" hangingPunct="1">
              <a:lnSpc>
                <a:spcPct val="114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例</a:t>
            </a:r>
            <a:r>
              <a:rPr lang="en-US" altLang="zh-CN" sz="3200" b="1" kern="1200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: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设有限交换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群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(G，·)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所有元素之积不等于单位元1，试证明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必为偶数元群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endParaRPr lang="en-US" altLang="zh-CN" sz="3200" b="1" kern="1200" dirty="0" smtClean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4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endParaRPr lang="zh-CN" altLang="en-US" sz="3200" b="1" kern="12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 marL="0" indent="0" algn="just" eaLnBrk="1" latinLnBrk="0" hangingPunct="1">
              <a:lnSpc>
                <a:spcPct val="114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kern="120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证明：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用反证法。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假设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(G，·)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为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奇数元群，往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证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(G，·)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所有元素之积等于单位元1。</a:t>
            </a:r>
          </a:p>
          <a:p>
            <a:pPr marL="0" indent="0" algn="just" eaLnBrk="1" latinLnBrk="0" hangingPunct="1">
              <a:lnSpc>
                <a:spcPct val="114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1149350" algn="l"/>
                <a:tab pos="1995488" algn="l"/>
              </a:tabLst>
              <a:defRPr/>
            </a:pP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由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有限，设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G={1，a</a:t>
            </a:r>
            <a:r>
              <a:rPr lang="en-US" altLang="zh-CN" sz="3200" b="1" kern="1200" baseline="-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，a</a:t>
            </a:r>
            <a:r>
              <a:rPr lang="en-US" altLang="zh-CN" sz="3200" b="1" kern="1200" baseline="-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,…,a</a:t>
            </a:r>
            <a:r>
              <a:rPr lang="en-US" altLang="zh-CN" sz="3200" b="1" kern="1200" baseline="-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2n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}。</a:t>
            </a:r>
            <a:endParaRPr lang="zh-CN" altLang="en-US" sz="3200" b="1" kern="1200" dirty="0"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647C3A-F8BE-4472-9227-DDE89464EEF9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83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264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应用拉格朗日定理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首先证明对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中任意非单位元的元素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a，</a:t>
            </a:r>
          </a:p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a≠a</a:t>
            </a:r>
            <a:r>
              <a:rPr lang="en-US" altLang="zh-CN" sz="3200" b="1" kern="1200" baseline="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-1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。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假设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中有元素</a:t>
            </a:r>
            <a:r>
              <a:rPr lang="en-US" altLang="zh-CN" sz="3200" b="1" kern="1200" dirty="0" err="1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a，a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=a</a:t>
            </a:r>
            <a:r>
              <a:rPr lang="en-US" altLang="zh-CN" sz="3200" b="1" kern="1200" baseline="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-1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，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则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lang="en-US" altLang="zh-CN" sz="3200" b="1" kern="1200" baseline="300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2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=1，</a:t>
            </a:r>
          </a:p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显然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{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1，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}，·)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是</a:t>
            </a:r>
            <a:r>
              <a:rPr lang="en-US" altLang="zh-CN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(G，·)</a:t>
            </a:r>
            <a:r>
              <a:rPr lang="zh-CN" altLang="en-US" sz="3200" b="1" kern="1200" dirty="0" smtClean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元数为2的</a:t>
            </a:r>
          </a:p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子群。由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Lagrange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定理知，2应该整除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</a:t>
            </a:r>
          </a:p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元数。因为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的元数为2</a:t>
            </a: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n+1，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所以2不整除</a:t>
            </a:r>
          </a:p>
          <a:p>
            <a:pPr marL="0" indent="0" eaLnBrk="1" latinLnBrk="0" hangingPunct="1"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en-US" altLang="zh-CN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G</a:t>
            </a:r>
            <a:r>
              <a:rPr lang="zh-CN" altLang="en-US" sz="3200" b="1" kern="1200" dirty="0"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的元数，这就产生了矛盾。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136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CA27F9-1471-4917-9D0B-49B5E76AC16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84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应用拉格朗日定理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3563" y="1265238"/>
            <a:ext cx="8301037" cy="5472112"/>
          </a:xfrm>
        </p:spPr>
        <p:txBody>
          <a:bodyPr/>
          <a:lstStyle/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由于任意元素的逆元素是唯一的，即不同的元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素有不同的逆元，所以在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，a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,…,a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2n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中按如下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方法取元素：先任取一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i1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及其逆元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j1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(i1≠j1)，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再在剩下的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(n-1)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个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元素中任取一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i2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及其逆元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j2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(i2≠j2)，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以此类推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n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次，直到取出</a:t>
            </a:r>
            <a:r>
              <a:rPr lang="en-US" altLang="zh-CN" sz="2800" b="1" kern="1200" dirty="0" err="1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in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及其逆元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en-US" altLang="zh-CN" sz="2800" b="1" kern="1200" dirty="0" err="1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 err="1">
                <a:solidFill>
                  <a:srgbClr val="000044"/>
                </a:solidFill>
                <a:latin typeface="Times New Roman"/>
                <a:ea typeface="宋体"/>
              </a:rPr>
              <a:t>jn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(</a:t>
            </a:r>
            <a:r>
              <a:rPr lang="en-US" altLang="zh-CN" sz="2800" b="1" kern="1200" dirty="0" err="1">
                <a:solidFill>
                  <a:srgbClr val="000044"/>
                </a:solidFill>
                <a:latin typeface="Times New Roman"/>
                <a:ea typeface="宋体"/>
              </a:rPr>
              <a:t>in≠jn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)。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则              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    =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，</a:t>
            </a:r>
            <a:endParaRPr lang="en-US" altLang="zh-CN" sz="2800" b="1" kern="1200" dirty="0" smtClean="0">
              <a:solidFill>
                <a:srgbClr val="000044"/>
              </a:solidFill>
              <a:latin typeface="Times New Roman"/>
              <a:ea typeface="宋体"/>
            </a:endParaRP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endParaRPr lang="en-US" altLang="zh-CN" sz="2800" b="1" kern="1200" dirty="0" smtClean="0">
              <a:solidFill>
                <a:srgbClr val="000044"/>
              </a:solidFill>
              <a:latin typeface="Times New Roman"/>
              <a:ea typeface="宋体"/>
            </a:endParaRP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由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(G，·)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为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交换群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知 ，               = 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·a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·…·a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2n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，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所以，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·a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·…·a</a:t>
            </a:r>
            <a:r>
              <a:rPr lang="en-US" altLang="zh-CN" sz="2800" b="1" kern="1200" baseline="-30000" dirty="0">
                <a:solidFill>
                  <a:srgbClr val="000044"/>
                </a:solidFill>
                <a:latin typeface="Times New Roman"/>
                <a:ea typeface="宋体"/>
              </a:rPr>
              <a:t>2n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=1。</a:t>
            </a: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这与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已知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(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G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，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Times New Roman"/>
                <a:ea typeface="宋体"/>
              </a:rPr>
              <a:t>·</a:t>
            </a:r>
            <a:r>
              <a:rPr lang="en-US" altLang="zh-CN" sz="2800" b="1" kern="1200" dirty="0" smtClean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)</a:t>
            </a:r>
            <a:r>
              <a:rPr lang="zh-CN" altLang="en-US" sz="2800" b="1" kern="1200" dirty="0" smtClean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中</a:t>
            </a: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所有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元素之积不等于单位元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1</a:t>
            </a: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矛盾。所以，</a:t>
            </a:r>
            <a:r>
              <a:rPr lang="en-US" altLang="zh-CN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G</a:t>
            </a: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必为偶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r>
              <a:rPr lang="zh-CN" altLang="en-US" sz="2800" b="1" kern="1200" dirty="0">
                <a:solidFill>
                  <a:srgbClr val="000044"/>
                </a:solidFill>
                <a:latin typeface="宋体" panose="02010600030101010101" pitchFamily="2" charset="-122"/>
                <a:ea typeface="宋体"/>
              </a:rPr>
              <a:t>数元群。</a:t>
            </a:r>
            <a:r>
              <a:rPr lang="zh-CN" altLang="en-US" sz="2800" b="1" kern="1200" dirty="0">
                <a:solidFill>
                  <a:srgbClr val="000044"/>
                </a:solidFill>
                <a:latin typeface="Times New Roman"/>
                <a:ea typeface="宋体"/>
              </a:rPr>
              <a:t> </a:t>
            </a:r>
          </a:p>
          <a:p>
            <a:pPr marL="0" indent="0" algn="just" eaLnBrk="1" latinLnBrk="0" hangingPunct="1">
              <a:lnSpc>
                <a:spcPct val="90000"/>
              </a:lnSpc>
              <a:buClr>
                <a:srgbClr val="FFCC00"/>
              </a:buClr>
              <a:buSzPct val="85000"/>
              <a:buFont typeface="Wingdings" panose="05000000000000000000" pitchFamily="2" charset="2"/>
              <a:buNone/>
              <a:tabLst>
                <a:tab pos="574675" algn="l"/>
                <a:tab pos="1995488" algn="l"/>
                <a:tab pos="3719513" algn="l"/>
              </a:tabLst>
              <a:defRPr/>
            </a:pPr>
            <a:endParaRPr lang="zh-CN" altLang="en-US" sz="2800" b="1" kern="1200" dirty="0">
              <a:solidFill>
                <a:srgbClr val="000044"/>
              </a:solidFill>
              <a:latin typeface="Times New Roman"/>
              <a:ea typeface="宋体"/>
            </a:endParaRPr>
          </a:p>
          <a:p>
            <a:pPr>
              <a:defRPr/>
            </a:pPr>
            <a:endParaRPr lang="zh-CN" altLang="en-US" dirty="0"/>
          </a:p>
        </p:txBody>
      </p:sp>
      <p:pic>
        <p:nvPicPr>
          <p:cNvPr id="114691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584575"/>
            <a:ext cx="13017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692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988" y="4365625"/>
            <a:ext cx="1300162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2023D2-2938-4FAC-8019-410861F8723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85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46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应用拉格朗日定理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301037" cy="4392613"/>
          </a:xfrm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ea typeface="宋体" panose="02010600030101010101" pitchFamily="2" charset="-122"/>
              </a:rPr>
              <a:t>求证若群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的元数是一个质数，则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必是循环群。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ea typeface="宋体" panose="02010600030101010101" pitchFamily="2" charset="-122"/>
              </a:rPr>
              <a:t>证明：</a:t>
            </a:r>
            <a:r>
              <a:rPr lang="zh-CN" altLang="en-US" sz="3000" b="1" smtClean="0">
                <a:ea typeface="宋体" panose="02010600030101010101" pitchFamily="2" charset="-122"/>
              </a:rPr>
              <a:t>设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的元数为质数</a:t>
            </a:r>
            <a:r>
              <a:rPr lang="en-US" altLang="zh-CN" sz="3000" b="1" smtClean="0">
                <a:ea typeface="宋体" panose="02010600030101010101" pitchFamily="2" charset="-122"/>
              </a:rPr>
              <a:t>p (p&gt;1)</a:t>
            </a:r>
            <a:r>
              <a:rPr lang="zh-CN" altLang="en-US" sz="3000" b="1" smtClean="0">
                <a:ea typeface="宋体" panose="02010600030101010101" pitchFamily="2" charset="-122"/>
              </a:rPr>
              <a:t>，任取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中非单位元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</a:rPr>
              <a:t>，则</a:t>
            </a:r>
            <a:r>
              <a:rPr lang="en-US" altLang="zh-CN" sz="3000" b="1" smtClean="0">
                <a:ea typeface="宋体" panose="02010600030101010101" pitchFamily="2" charset="-122"/>
              </a:rPr>
              <a:t>(a)</a:t>
            </a:r>
            <a:r>
              <a:rPr lang="zh-CN" altLang="en-US" sz="3000" b="1" smtClean="0">
                <a:ea typeface="宋体" panose="02010600030101010101" pitchFamily="2" charset="-122"/>
              </a:rPr>
              <a:t>是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的一个循环子群，设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</a:rPr>
              <a:t>的周期为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</a:rPr>
              <a:t>，则</a:t>
            </a:r>
            <a:r>
              <a:rPr lang="en-US" altLang="zh-CN" sz="3000" b="1" smtClean="0">
                <a:ea typeface="宋体" panose="02010600030101010101" pitchFamily="2" charset="-122"/>
              </a:rPr>
              <a:t>(a)</a:t>
            </a:r>
            <a:r>
              <a:rPr lang="zh-CN" altLang="en-US" sz="3000" b="1" smtClean="0">
                <a:ea typeface="宋体" panose="02010600030101010101" pitchFamily="2" charset="-122"/>
              </a:rPr>
              <a:t>的元数为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zh-CN" altLang="en-US" sz="3000" b="1" smtClean="0">
                <a:ea typeface="宋体" panose="02010600030101010101" pitchFamily="2" charset="-122"/>
              </a:rPr>
              <a:t>，显然</a:t>
            </a:r>
            <a:r>
              <a:rPr lang="en-US" altLang="zh-CN" sz="3000" b="1" smtClean="0">
                <a:ea typeface="宋体" panose="02010600030101010101" pitchFamily="2" charset="-122"/>
              </a:rPr>
              <a:t>m&gt;1, </a:t>
            </a:r>
            <a:r>
              <a:rPr lang="zh-CN" altLang="en-US" sz="3000" b="1" smtClean="0">
                <a:ea typeface="宋体" panose="02010600030101010101" pitchFamily="2" charset="-122"/>
              </a:rPr>
              <a:t>据拉格朗日定理得</a:t>
            </a:r>
            <a:r>
              <a:rPr lang="en-US" altLang="zh-CN" sz="3000" b="1" smtClean="0">
                <a:ea typeface="宋体" panose="02010600030101010101" pitchFamily="2" charset="-122"/>
              </a:rPr>
              <a:t>m</a:t>
            </a:r>
            <a:r>
              <a:rPr lang="en-US" altLang="zh-CN" sz="3000" b="1" smtClean="0">
                <a:ea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lang="en-US" altLang="zh-CN" sz="3000" b="1" smtClean="0">
                <a:ea typeface="宋体" panose="02010600030101010101" pitchFamily="2" charset="-122"/>
              </a:rPr>
              <a:t>p</a:t>
            </a:r>
            <a:r>
              <a:rPr lang="zh-CN" altLang="en-US" sz="3000" b="1" smtClean="0">
                <a:ea typeface="宋体" panose="02010600030101010101" pitchFamily="2" charset="-122"/>
              </a:rPr>
              <a:t>。但</a:t>
            </a:r>
            <a:r>
              <a:rPr lang="en-US" altLang="zh-CN" sz="3000" b="1" smtClean="0">
                <a:ea typeface="宋体" panose="02010600030101010101" pitchFamily="2" charset="-122"/>
              </a:rPr>
              <a:t>p</a:t>
            </a:r>
            <a:r>
              <a:rPr lang="zh-CN" altLang="en-US" sz="3000" b="1" smtClean="0">
                <a:ea typeface="宋体" panose="02010600030101010101" pitchFamily="2" charset="-122"/>
              </a:rPr>
              <a:t>是质数，显然</a:t>
            </a:r>
            <a:r>
              <a:rPr lang="en-US" altLang="zh-CN" sz="3000" b="1" smtClean="0">
                <a:ea typeface="宋体" panose="02010600030101010101" pitchFamily="2" charset="-122"/>
              </a:rPr>
              <a:t>m=p</a:t>
            </a:r>
            <a:r>
              <a:rPr lang="zh-CN" altLang="en-US" sz="3000" b="1" smtClean="0">
                <a:ea typeface="宋体" panose="02010600030101010101" pitchFamily="2" charset="-122"/>
              </a:rPr>
              <a:t>，所以</a:t>
            </a:r>
            <a:r>
              <a:rPr lang="en-US" altLang="zh-CN" sz="3000" b="1" smtClean="0">
                <a:ea typeface="宋体" panose="02010600030101010101" pitchFamily="2" charset="-122"/>
              </a:rPr>
              <a:t>G=(a)</a:t>
            </a:r>
            <a:r>
              <a:rPr lang="zh-CN" altLang="en-US" sz="3000" b="1" smtClean="0">
                <a:ea typeface="宋体" panose="02010600030101010101" pitchFamily="2" charset="-122"/>
              </a:rPr>
              <a:t>，即</a:t>
            </a:r>
            <a:r>
              <a:rPr lang="en-US" altLang="zh-CN" sz="3000" b="1" smtClean="0">
                <a:ea typeface="宋体" panose="02010600030101010101" pitchFamily="2" charset="-122"/>
              </a:rPr>
              <a:t>G</a:t>
            </a:r>
            <a:r>
              <a:rPr lang="zh-CN" altLang="en-US" sz="3000" b="1" smtClean="0">
                <a:ea typeface="宋体" panose="02010600030101010101" pitchFamily="2" charset="-122"/>
              </a:rPr>
              <a:t>是由</a:t>
            </a:r>
            <a:r>
              <a:rPr lang="en-US" altLang="zh-CN" sz="3000" b="1" smtClean="0">
                <a:ea typeface="宋体" panose="02010600030101010101" pitchFamily="2" charset="-122"/>
              </a:rPr>
              <a:t>a</a:t>
            </a:r>
            <a:r>
              <a:rPr lang="zh-CN" altLang="en-US" sz="3000" b="1" smtClean="0">
                <a:ea typeface="宋体" panose="02010600030101010101" pitchFamily="2" charset="-122"/>
              </a:rPr>
              <a:t>生成的循环</a:t>
            </a:r>
            <a:r>
              <a:rPr lang="zh-CN" altLang="en-US" sz="2800" b="1" smtClean="0">
                <a:ea typeface="宋体" panose="02010600030101010101" pitchFamily="2" charset="-122"/>
              </a:rPr>
              <a:t>群。</a:t>
            </a:r>
          </a:p>
        </p:txBody>
      </p:sp>
      <p:sp>
        <p:nvSpPr>
          <p:cNvPr id="11571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fld id="{98DDEBC6-52F1-4FE0-81CC-0A449F277412}" type="slidenum">
              <a:rPr lang="en-US" altLang="ko-KR" sz="1400" smtClean="0">
                <a:solidFill>
                  <a:srgbClr val="000000"/>
                </a:solidFill>
                <a:latin typeface="-윤명조140" pitchFamily="18" charset="-127"/>
                <a:ea typeface="-윤명조140" pitchFamily="18" charset="-127"/>
              </a:rPr>
              <a:pPr latinLnBrk="0">
                <a:spcBef>
                  <a:spcPct val="0"/>
                </a:spcBef>
                <a:buClrTx/>
                <a:buFontTx/>
                <a:buNone/>
              </a:pPr>
              <a:t>86</a:t>
            </a:fld>
            <a:endParaRPr lang="en-US" altLang="ko-KR" sz="1400" smtClean="0">
              <a:solidFill>
                <a:srgbClr val="000000"/>
              </a:solidFill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79438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6.3-5</a:t>
            </a:r>
            <a:endParaRPr lang="zh-CN" altLang="en-US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468313" y="692150"/>
            <a:ext cx="8301037" cy="5903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 ：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写出三次对称群的所有子群。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={(1), (1 2), (1 3), (2 3), (1 2 3) , (1 3 2)}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Lagrange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定理，子群的元数只能为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1, 2, 3, 6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({(1)}, ·  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元数为质数的群一定为循环群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为生成元：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({(1), (1 2)}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)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(13)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为生成元：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{(1), (1 3)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)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(23)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为生成元：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{(1), (2 3)}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)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的子群一定为循环群</a:t>
            </a:r>
            <a:endParaRPr lang="en-US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(123)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为生成元：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{(1), (1 2 3), (1 3 2)}</a:t>
            </a:r>
            <a:r>
              <a:rPr lang="zh-CN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 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元数为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</a:t>
            </a:r>
            <a:r>
              <a:rPr lang="en-US" altLang="zh-CN" sz="28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</a:t>
            </a:r>
            <a:r>
              <a:rPr lang="en-US" altLang="zh-CN" sz="28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zh-CN" altLang="zh-CN" sz="28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73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4DE949-9B5B-4DC6-BBC5-E749E64EE704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87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975" y="692150"/>
            <a:ext cx="8301038" cy="5473700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构造元数为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的群。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任取四元群中一非单位元的元素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，由拉格朗日定理知，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的周期可能为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2, 4</a:t>
            </a:r>
          </a:p>
          <a:p>
            <a:pPr marL="0" indent="0">
              <a:spcBef>
                <a:spcPts val="2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zh-CN" altLang="en-US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中有周期为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的元素，不妨设为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zh-CN" altLang="en-US" sz="30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四元循环群</a:t>
            </a:r>
            <a:endParaRPr lang="en-US" altLang="zh-CN" sz="30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403350" y="2781300"/>
          <a:ext cx="6096000" cy="2895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0" fontAlgn="auto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3200" b="1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3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1" lang="en-US" altLang="zh-CN" sz="3200" b="1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1" lang="zh-CN" altLang="zh-CN" sz="32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</a:tbl>
          </a:graphicData>
        </a:graphic>
      </p:graphicFrame>
      <p:sp>
        <p:nvSpPr>
          <p:cNvPr id="1178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6B443-081F-4CD2-A964-D03D2BDF89AB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88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内容占位符 2"/>
          <p:cNvSpPr>
            <a:spLocks noGrp="1"/>
          </p:cNvSpPr>
          <p:nvPr>
            <p:ph idx="1"/>
          </p:nvPr>
        </p:nvSpPr>
        <p:spPr>
          <a:xfrm>
            <a:off x="323850" y="692150"/>
            <a:ext cx="8280400" cy="59055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若除单位元外，其他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 b, c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周期均为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每个元素逆均为其自身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32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Klein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四元群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2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结论：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n&lt;6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3200" b="1" smtClean="0">
                <a:latin typeface="Times New Roman" panose="02020603050405020304" pitchFamily="18" charset="0"/>
                <a:ea typeface="宋体" panose="02010600030101010101" pitchFamily="2" charset="-122"/>
              </a:rPr>
              <a:t>元群均是交换群。</a:t>
            </a:r>
            <a:endParaRPr lang="en-US" altLang="zh-CN" sz="3200" b="1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913" y="1844675"/>
          <a:ext cx="6096000" cy="2895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F4EC"/>
                    </a:solidFill>
                  </a:tcPr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2100">
                          <a:solidFill>
                            <a:schemeClr val="tx1"/>
                          </a:solidFill>
                          <a:latin typeface="楷体_GB2312" pitchFamily="49" charset="-122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latinLnBrk="1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1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zh-CN" alt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AF6"/>
                    </a:solidFill>
                  </a:tcPr>
                </a:tc>
              </a:tr>
            </a:tbl>
          </a:graphicData>
        </a:graphic>
      </p:graphicFrame>
      <p:sp>
        <p:nvSpPr>
          <p:cNvPr id="1188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BE0414-A54A-4D41-991D-D46444F96DF2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89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1813" y="1331913"/>
            <a:ext cx="8301037" cy="4922837"/>
          </a:xfrm>
        </p:spPr>
        <p:txBody>
          <a:bodyPr/>
          <a:lstStyle/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先证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中的单位元就是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中的单位元。 </a:t>
            </a: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设1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中的单位元，1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中的单位元。</a:t>
            </a: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a∈H，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中有：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a=a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故在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中也成立。以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右乘得</a:t>
            </a: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(1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aa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即，</a:t>
            </a: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(aa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000" b="1" baseline="30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en-US" altLang="zh-CN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 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3000" b="1" baseline="300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600"/>
              </a:spcBef>
              <a:buFont typeface="Wingdings" panose="05000000000000000000" pitchFamily="2" charset="2"/>
              <a:buNone/>
            </a:pP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故，1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3000" b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sz="3000" b="1" baseline="-250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G。</a:t>
            </a:r>
            <a:endParaRPr lang="zh-CN" altLang="en-US" sz="3000" b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/>
            <a:endParaRPr lang="zh-CN" altLang="en-US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09588" y="549275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  <a:r>
              <a:rPr lang="zh-CN" altLang="en-US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子群的判别条件一（必要性证明）</a:t>
            </a: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A0B258-3BDC-450B-AFD4-A8DE189BCDC6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490538" y="620713"/>
            <a:ext cx="8020050" cy="6731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第三次作 业：</a:t>
            </a:r>
          </a:p>
        </p:txBody>
      </p:sp>
      <p:sp>
        <p:nvSpPr>
          <p:cNvPr id="130051" name="内容占位符 2"/>
          <p:cNvSpPr>
            <a:spLocks noGrp="1"/>
          </p:cNvSpPr>
          <p:nvPr>
            <p:ph idx="1"/>
          </p:nvPr>
        </p:nvSpPr>
        <p:spPr>
          <a:xfrm>
            <a:off x="468313" y="1293813"/>
            <a:ext cx="8064500" cy="52562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n-US" altLang="zh-CN" sz="30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a,b,c,d,e,f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上的运算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定义如运算表所示</a:t>
            </a:r>
            <a:r>
              <a:rPr lang="zh-CN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请写出</a:t>
            </a: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(d)</a:t>
            </a:r>
            <a:r>
              <a:rPr lang="zh-CN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的所有右陪集；</a:t>
            </a:r>
          </a:p>
          <a:p>
            <a:pPr marL="427038" indent="-427038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请写出</a:t>
            </a: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</a:t>
            </a:r>
            <a:r>
              <a:rPr lang="zh-CN" altLang="en-US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的所有左陪集</a:t>
            </a:r>
            <a:r>
              <a:rPr lang="zh-CN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000" dirty="0" smtClean="0">
              <a:solidFill>
                <a:srgbClr val="000000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200" b="1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71550" y="3090863"/>
          <a:ext cx="5688015" cy="298767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{22838BEF-8BB2-4498-84A7-C5851F593DF1}</a:tableStyleId>
              </a:tblPr>
              <a:tblGrid>
                <a:gridCol w="619936"/>
                <a:gridCol w="681929"/>
                <a:gridCol w="867910"/>
                <a:gridCol w="805916"/>
                <a:gridCol w="867910"/>
                <a:gridCol w="867910"/>
                <a:gridCol w="976504"/>
              </a:tblGrid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  <a:tr h="4268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sz="2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73" marR="68573" marT="0" marB="0"/>
                </a:tc>
              </a:tr>
            </a:tbl>
          </a:graphicData>
        </a:graphic>
      </p:graphicFrame>
      <p:sp>
        <p:nvSpPr>
          <p:cNvPr id="1198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184B26-CA33-4A71-96AB-FA921A1BE7CF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90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G=(a)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元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循环群，</a:t>
            </a: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的所有生成元；</a:t>
            </a: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请求出</a:t>
            </a:r>
            <a:r>
              <a:rPr lang="en-US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30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的所有子群。</a:t>
            </a:r>
            <a:endParaRPr lang="zh-CN" altLang="zh-CN" sz="3000" b="1" kern="1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3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83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5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kumimoji="1" sz="13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8CBA1C-64E1-4092-A30B-87D848384E81}" type="slidenum">
              <a:rPr lang="en-US" altLang="ko-KR" sz="1400" smtClean="0">
                <a:latin typeface="-윤명조140" pitchFamily="18" charset="-127"/>
                <a:ea typeface="-윤명조140" pitchFamily="18" charset="-127"/>
              </a:rPr>
              <a:pPr>
                <a:spcBef>
                  <a:spcPct val="0"/>
                </a:spcBef>
                <a:buClrTx/>
                <a:buFontTx/>
                <a:buNone/>
              </a:pPr>
              <a:t>91</a:t>
            </a:fld>
            <a:endParaRPr lang="en-US" altLang="ko-KR" sz="1400" smtClean="0">
              <a:latin typeface="-윤명조140" pitchFamily="18" charset="-127"/>
              <a:ea typeface="-윤명조140" pitchFamily="18" charset="-127"/>
            </a:endParaRPr>
          </a:p>
        </p:txBody>
      </p:sp>
      <p:sp>
        <p:nvSpPr>
          <p:cNvPr id="120836" name="标题 1"/>
          <p:cNvSpPr>
            <a:spLocks noGrp="1"/>
          </p:cNvSpPr>
          <p:nvPr>
            <p:ph type="title"/>
          </p:nvPr>
        </p:nvSpPr>
        <p:spPr>
          <a:xfrm>
            <a:off x="490538" y="620713"/>
            <a:ext cx="8020050" cy="673100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第三次作 业：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11275"/>
            <a:ext cx="8496300" cy="49688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itchFamily="2" charset="-122"/>
              </a:rPr>
              <a:t>试证明元数为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en-US" altLang="zh-CN" sz="3000" b="1" baseline="30000" dirty="0" smtClean="0">
                <a:ea typeface="宋体" pitchFamily="2" charset="-122"/>
              </a:rPr>
              <a:t>m</a:t>
            </a:r>
            <a:r>
              <a:rPr lang="zh-CN" altLang="en-US" sz="3000" b="1" dirty="0" smtClean="0">
                <a:ea typeface="宋体" pitchFamily="2" charset="-122"/>
              </a:rPr>
              <a:t>的群一定包含一个元数是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的子群，其中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为质数，</a:t>
            </a:r>
            <a:r>
              <a:rPr lang="en-US" altLang="zh-CN" sz="3000" b="1" dirty="0" smtClean="0">
                <a:ea typeface="宋体" pitchFamily="2" charset="-122"/>
              </a:rPr>
              <a:t>m≥1</a:t>
            </a:r>
            <a:r>
              <a:rPr lang="zh-CN" altLang="en-US" sz="3000" b="1" dirty="0" smtClean="0">
                <a:ea typeface="宋体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solidFill>
                  <a:srgbClr val="0000FF"/>
                </a:solidFill>
                <a:ea typeface="宋体" pitchFamily="2" charset="-122"/>
              </a:rPr>
              <a:t>证明：</a:t>
            </a:r>
            <a:endParaRPr lang="en-US" altLang="zh-CN" sz="3000" b="1" dirty="0" smtClean="0">
              <a:solidFill>
                <a:srgbClr val="0000FF"/>
              </a:solidFill>
              <a:ea typeface="宋体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itchFamily="2" charset="-122"/>
              </a:rPr>
              <a:t>设</a:t>
            </a:r>
            <a:r>
              <a:rPr lang="en-US" altLang="zh-CN" sz="3000" b="1" dirty="0" smtClean="0">
                <a:ea typeface="宋体" pitchFamily="2" charset="-122"/>
              </a:rPr>
              <a:t>G</a:t>
            </a:r>
            <a:r>
              <a:rPr lang="zh-CN" altLang="en-US" sz="3000" b="1" dirty="0" smtClean="0">
                <a:ea typeface="宋体" pitchFamily="2" charset="-122"/>
              </a:rPr>
              <a:t>为元数为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en-US" altLang="zh-CN" sz="3000" b="1" baseline="30000" dirty="0" smtClean="0">
                <a:ea typeface="宋体" pitchFamily="2" charset="-122"/>
              </a:rPr>
              <a:t>m</a:t>
            </a:r>
            <a:r>
              <a:rPr lang="zh-CN" altLang="en-US" sz="3000" b="1" dirty="0" smtClean="0">
                <a:ea typeface="宋体" pitchFamily="2" charset="-122"/>
              </a:rPr>
              <a:t>的群，任取</a:t>
            </a:r>
            <a:r>
              <a:rPr lang="en-US" altLang="zh-CN" sz="3000" b="1" dirty="0" smtClean="0">
                <a:ea typeface="宋体" pitchFamily="2" charset="-122"/>
              </a:rPr>
              <a:t>G</a:t>
            </a:r>
            <a:r>
              <a:rPr lang="zh-CN" altLang="en-US" sz="3000" b="1" dirty="0" smtClean="0">
                <a:ea typeface="宋体" pitchFamily="2" charset="-122"/>
              </a:rPr>
              <a:t>中一非单位元的元素</a:t>
            </a:r>
            <a:r>
              <a:rPr lang="en-US" altLang="zh-CN" sz="3000" b="1" dirty="0" smtClean="0">
                <a:ea typeface="宋体" pitchFamily="2" charset="-122"/>
              </a:rPr>
              <a:t>a</a:t>
            </a:r>
            <a:r>
              <a:rPr lang="zh-CN" altLang="en-US" sz="3000" b="1" dirty="0" smtClean="0">
                <a:ea typeface="宋体" pitchFamily="2" charset="-122"/>
              </a:rPr>
              <a:t>，则</a:t>
            </a:r>
            <a:r>
              <a:rPr lang="en-US" altLang="zh-CN" sz="3000" b="1" dirty="0" smtClean="0">
                <a:ea typeface="宋体" pitchFamily="2" charset="-122"/>
              </a:rPr>
              <a:t>a</a:t>
            </a:r>
            <a:r>
              <a:rPr lang="zh-CN" altLang="en-US" sz="3000" b="1" dirty="0" smtClean="0">
                <a:ea typeface="宋体" pitchFamily="2" charset="-122"/>
              </a:rPr>
              <a:t>的周期</a:t>
            </a:r>
            <a:r>
              <a:rPr lang="en-US" altLang="zh-CN" sz="3000" b="1" dirty="0" smtClean="0">
                <a:ea typeface="宋体" pitchFamily="2" charset="-122"/>
              </a:rPr>
              <a:t>n</a:t>
            </a:r>
            <a:r>
              <a:rPr lang="zh-CN" altLang="en-US" sz="3000" b="1" dirty="0" smtClean="0">
                <a:ea typeface="宋体" pitchFamily="2" charset="-122"/>
              </a:rPr>
              <a:t>一定整除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en-US" altLang="zh-CN" sz="3000" b="1" baseline="30000" dirty="0" smtClean="0">
                <a:ea typeface="宋体" pitchFamily="2" charset="-122"/>
              </a:rPr>
              <a:t>m</a:t>
            </a:r>
            <a:r>
              <a:rPr lang="zh-CN" altLang="en-US" sz="3000" b="1" dirty="0" smtClean="0">
                <a:ea typeface="宋体" pitchFamily="2" charset="-122"/>
              </a:rPr>
              <a:t>，且</a:t>
            </a:r>
            <a:r>
              <a:rPr lang="en-US" altLang="zh-CN" sz="3000" b="1" dirty="0" smtClean="0">
                <a:ea typeface="宋体" pitchFamily="2" charset="-122"/>
              </a:rPr>
              <a:t>n≠1, </a:t>
            </a:r>
            <a:r>
              <a:rPr lang="zh-CN" altLang="en-US" sz="3000" b="1" dirty="0" smtClean="0">
                <a:ea typeface="宋体" pitchFamily="2" charset="-122"/>
              </a:rPr>
              <a:t>不妨设</a:t>
            </a:r>
            <a:endParaRPr lang="en-US" altLang="zh-CN" sz="3000" b="1" dirty="0" smtClean="0"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b="1" dirty="0" smtClean="0">
                <a:ea typeface="宋体" pitchFamily="2" charset="-122"/>
              </a:rPr>
              <a:t>n= p</a:t>
            </a:r>
            <a:r>
              <a:rPr lang="en-US" altLang="zh-CN" sz="3000" b="1" baseline="30000" dirty="0" smtClean="0">
                <a:ea typeface="宋体" pitchFamily="2" charset="-122"/>
              </a:rPr>
              <a:t>k</a:t>
            </a:r>
            <a:r>
              <a:rPr lang="en-US" altLang="zh-CN" sz="3000" b="1" dirty="0" smtClean="0">
                <a:ea typeface="宋体" pitchFamily="2" charset="-122"/>
              </a:rPr>
              <a:t>,1≤k&lt;m</a:t>
            </a:r>
            <a:r>
              <a:rPr lang="zh-CN" altLang="en-US" sz="3000" b="1" dirty="0" smtClean="0">
                <a:ea typeface="宋体" pitchFamily="2" charset="-122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itchFamily="2" charset="-122"/>
              </a:rPr>
              <a:t>若</a:t>
            </a:r>
            <a:r>
              <a:rPr lang="en-US" altLang="zh-CN" sz="3000" b="1" dirty="0" smtClean="0">
                <a:ea typeface="宋体" pitchFamily="2" charset="-122"/>
              </a:rPr>
              <a:t>k=1,</a:t>
            </a:r>
            <a:r>
              <a:rPr lang="zh-CN" altLang="en-US" sz="3000" b="1" dirty="0" smtClean="0">
                <a:ea typeface="宋体" pitchFamily="2" charset="-122"/>
              </a:rPr>
              <a:t>则</a:t>
            </a:r>
            <a:r>
              <a:rPr lang="en-US" altLang="zh-CN" sz="3000" b="1" dirty="0" smtClean="0">
                <a:ea typeface="宋体" pitchFamily="2" charset="-122"/>
              </a:rPr>
              <a:t>a</a:t>
            </a:r>
            <a:r>
              <a:rPr lang="zh-CN" altLang="en-US" sz="3000" b="1" dirty="0" smtClean="0">
                <a:ea typeface="宋体" pitchFamily="2" charset="-122"/>
              </a:rPr>
              <a:t>的周期为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，</a:t>
            </a:r>
            <a:r>
              <a:rPr lang="en-US" altLang="zh-CN" sz="3000" b="1" dirty="0" smtClean="0">
                <a:ea typeface="宋体" pitchFamily="2" charset="-122"/>
              </a:rPr>
              <a:t>(a)</a:t>
            </a:r>
            <a:r>
              <a:rPr lang="zh-CN" altLang="en-US" sz="3000" b="1" dirty="0" smtClean="0">
                <a:ea typeface="宋体" pitchFamily="2" charset="-122"/>
              </a:rPr>
              <a:t>即为元数为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的</a:t>
            </a:r>
            <a:r>
              <a:rPr lang="en-US" altLang="zh-CN" sz="3000" b="1" dirty="0" smtClean="0">
                <a:ea typeface="宋体" pitchFamily="2" charset="-122"/>
              </a:rPr>
              <a:t>G</a:t>
            </a:r>
            <a:r>
              <a:rPr lang="zh-CN" altLang="en-US" sz="3000" b="1" dirty="0" smtClean="0">
                <a:ea typeface="宋体" pitchFamily="2" charset="-122"/>
              </a:rPr>
              <a:t>的子群。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b="1" dirty="0" smtClean="0">
                <a:ea typeface="宋体" pitchFamily="2" charset="-122"/>
              </a:rPr>
              <a:t>若</a:t>
            </a:r>
            <a:r>
              <a:rPr lang="en-US" altLang="zh-CN" sz="3000" b="1" dirty="0" smtClean="0">
                <a:ea typeface="宋体" pitchFamily="2" charset="-122"/>
              </a:rPr>
              <a:t>k&gt;1</a:t>
            </a:r>
            <a:r>
              <a:rPr lang="zh-CN" altLang="en-US" sz="3000" b="1" dirty="0" smtClean="0">
                <a:ea typeface="宋体" pitchFamily="2" charset="-122"/>
              </a:rPr>
              <a:t>，则取</a:t>
            </a:r>
            <a:r>
              <a:rPr lang="en-US" altLang="zh-CN" sz="3000" b="1" dirty="0" smtClean="0">
                <a:ea typeface="宋体" pitchFamily="2" charset="-122"/>
              </a:rPr>
              <a:t>s=p</a:t>
            </a:r>
            <a:r>
              <a:rPr lang="en-US" altLang="zh-CN" sz="3000" b="1" baseline="30000" dirty="0" smtClean="0">
                <a:ea typeface="宋体" pitchFamily="2" charset="-122"/>
              </a:rPr>
              <a:t>k-1</a:t>
            </a:r>
            <a:r>
              <a:rPr lang="zh-CN" altLang="en-US" sz="3000" b="1" dirty="0" smtClean="0">
                <a:ea typeface="宋体" pitchFamily="2" charset="-122"/>
              </a:rPr>
              <a:t>，令</a:t>
            </a:r>
            <a:r>
              <a:rPr lang="en-US" altLang="zh-CN" sz="3000" b="1" dirty="0" smtClean="0">
                <a:ea typeface="宋体" pitchFamily="2" charset="-122"/>
              </a:rPr>
              <a:t>b=a</a:t>
            </a:r>
            <a:r>
              <a:rPr lang="en-US" altLang="zh-CN" sz="3000" b="1" baseline="30000" dirty="0" smtClean="0">
                <a:ea typeface="宋体" pitchFamily="2" charset="-122"/>
              </a:rPr>
              <a:t>s</a:t>
            </a:r>
            <a:r>
              <a:rPr lang="zh-CN" altLang="en-US" sz="3000" b="1" dirty="0" smtClean="0">
                <a:ea typeface="宋体" pitchFamily="2" charset="-122"/>
              </a:rPr>
              <a:t>，则</a:t>
            </a:r>
            <a:r>
              <a:rPr lang="en-US" altLang="zh-CN" sz="3000" b="1" dirty="0" smtClean="0">
                <a:ea typeface="宋体" pitchFamily="2" charset="-122"/>
              </a:rPr>
              <a:t>b</a:t>
            </a:r>
            <a:r>
              <a:rPr lang="zh-CN" altLang="en-US" sz="3000" b="1" dirty="0" smtClean="0">
                <a:ea typeface="宋体" pitchFamily="2" charset="-122"/>
              </a:rPr>
              <a:t>的周期为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，故</a:t>
            </a:r>
            <a:r>
              <a:rPr lang="en-US" altLang="zh-CN" sz="3000" b="1" dirty="0" smtClean="0">
                <a:ea typeface="宋体" pitchFamily="2" charset="-122"/>
              </a:rPr>
              <a:t>(b)</a:t>
            </a:r>
            <a:r>
              <a:rPr lang="zh-CN" altLang="en-US" sz="3000" b="1" dirty="0" smtClean="0">
                <a:ea typeface="宋体" pitchFamily="2" charset="-122"/>
              </a:rPr>
              <a:t>是一个元数为</a:t>
            </a:r>
            <a:r>
              <a:rPr lang="en-US" altLang="zh-CN" sz="3000" b="1" dirty="0" smtClean="0">
                <a:ea typeface="宋体" pitchFamily="2" charset="-122"/>
              </a:rPr>
              <a:t>p</a:t>
            </a:r>
            <a:r>
              <a:rPr lang="zh-CN" altLang="en-US" sz="3000" b="1" dirty="0" smtClean="0">
                <a:ea typeface="宋体" pitchFamily="2" charset="-122"/>
              </a:rPr>
              <a:t>的</a:t>
            </a:r>
            <a:r>
              <a:rPr lang="en-US" altLang="zh-CN" sz="3000" b="1" dirty="0" smtClean="0">
                <a:ea typeface="宋体" pitchFamily="2" charset="-122"/>
              </a:rPr>
              <a:t>G</a:t>
            </a:r>
            <a:r>
              <a:rPr lang="zh-CN" altLang="en-US" sz="3000" b="1" dirty="0" smtClean="0">
                <a:ea typeface="宋体" pitchFamily="2" charset="-122"/>
              </a:rPr>
              <a:t>的子群</a:t>
            </a:r>
            <a:r>
              <a:rPr lang="zh-CN" altLang="en-US" sz="2800" b="1" dirty="0" smtClean="0">
                <a:ea typeface="宋体" pitchFamily="2" charset="-122"/>
              </a:rPr>
              <a:t>。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5288" y="549275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习题</a:t>
            </a:r>
            <a:r>
              <a:rPr lang="en-US" altLang="zh-CN" kern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6.3-7</a:t>
            </a:r>
            <a:endParaRPr lang="zh-CN" altLang="en-US" kern="0" dirty="0" smtClean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268413"/>
            <a:ext cx="8113713" cy="4897437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为实数集合，定义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上二元代数运算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endParaRPr lang="zh-CN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x*y=xy+x-y</a:t>
            </a:r>
            <a:endParaRPr lang="zh-CN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试计算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3*5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0*1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2)*</a:t>
            </a:r>
            <a:r>
              <a:rPr lang="zh-CN" altLang="zh-CN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运算是否满足交换律？是否满足结合律？</a:t>
            </a:r>
            <a:endParaRPr lang="en-US" altLang="zh-CN" sz="2800" b="1" smtClean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2800" b="1" smtClean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3*5=3×5+3-5=13;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0*1=0×1+0-1=-1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 不满足交换律，不满足结合律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反例：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5≠5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(2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3)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5≠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(3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5)</a:t>
            </a:r>
            <a:endParaRPr lang="zh-CN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800" b="1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zh-CN" sz="2800" b="1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/>
            <a:endParaRPr lang="zh-CN" altLang="en-US" smtClean="0"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4931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第一次作业：</a:t>
            </a:r>
          </a:p>
        </p:txBody>
      </p:sp>
    </p:spTree>
  </p:cSld>
  <p:clrMapOvr>
    <a:masterClrMapping/>
  </p:clrMapOvr>
  <p:transition spd="med">
    <p:rand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196975"/>
            <a:ext cx="8186738" cy="5183188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为有理数，其上利用数的加、乘、减定义一个运算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a*b=a+b-ab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1) (Q, *)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是半群吗？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求单位元。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3) Q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中元素有逆元吗？如果有，请给出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2)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假设单位元为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，则任取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a∈Q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，都有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zh-CN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a=a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； 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∴a+e-ae=a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(1-a)e=0 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 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∴e=</a:t>
            </a:r>
            <a:r>
              <a:rPr lang="en-US" altLang="zh-CN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 </a:t>
            </a:r>
            <a:r>
              <a:rPr lang="zh-CN" altLang="en-US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所以</a:t>
            </a:r>
            <a:r>
              <a:rPr lang="zh-CN" altLang="en-US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单位元为</a:t>
            </a:r>
            <a:r>
              <a:rPr lang="en-US" altLang="zh-CN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ea typeface="KaiT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>
              <a:cs typeface="Times New Roman" panose="02020603050405020304" pitchFamily="18" charset="0"/>
            </a:endParaRPr>
          </a:p>
        </p:txBody>
      </p:sp>
      <p:sp>
        <p:nvSpPr>
          <p:cNvPr id="125955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第一次作业：</a:t>
            </a:r>
          </a:p>
        </p:txBody>
      </p:sp>
    </p:spTree>
  </p:cSld>
  <p:clrMapOvr>
    <a:masterClrMapping/>
  </p:clrMapOvr>
  <p:transition spd="med">
    <p:rand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内容占位符 2"/>
          <p:cNvSpPr>
            <a:spLocks noGrp="1" noChangeArrowheads="1"/>
          </p:cNvSpPr>
          <p:nvPr>
            <p:ph idx="1"/>
          </p:nvPr>
        </p:nvSpPr>
        <p:spPr>
          <a:xfrm>
            <a:off x="561975" y="1196975"/>
            <a:ext cx="8186738" cy="5183188"/>
          </a:xfrm>
        </p:spPr>
        <p:txBody>
          <a:bodyPr/>
          <a:lstStyle/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为有理数，其上利用数的加、乘、减定义一个运算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如下：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a*b=a+b-ab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1) (Q, *)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是半群吗？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求单位元。</a:t>
            </a: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3) Q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中元素有逆元吗？如果有，请给出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解：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任取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a∈Q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，假设其逆元为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，则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a*b=b*a=0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</a:rPr>
              <a:t>a+b-ab=</a:t>
            </a:r>
            <a:r>
              <a:rPr lang="en-US" altLang="zh-CN" sz="2800" b="1" smtClean="0">
                <a:solidFill>
                  <a:srgbClr val="0432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；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∴b(a-1)=a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当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不为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时，逆元为：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a/(a-1)，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当</a:t>
            </a:r>
            <a:r>
              <a:rPr lang="zh-CN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等于</a:t>
            </a:r>
            <a:r>
              <a:rPr lang="en-US" altLang="zh-CN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sz="2800" b="1" smtClean="0"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时，没逆元。</a:t>
            </a: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ea typeface="KaiTi" panose="02010609060101010101" pitchFamily="49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800" b="1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800" b="1" smtClean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800" smtClean="0">
              <a:cs typeface="Times New Roman" panose="02020603050405020304" pitchFamily="18" charset="0"/>
            </a:endParaRPr>
          </a:p>
        </p:txBody>
      </p:sp>
      <p:sp>
        <p:nvSpPr>
          <p:cNvPr id="126979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第一次作业：</a:t>
            </a:r>
          </a:p>
        </p:txBody>
      </p:sp>
    </p:spTree>
  </p:cSld>
  <p:clrMapOvr>
    <a:masterClrMapping/>
  </p:clrMapOvr>
  <p:transition spd="med">
    <p:rand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内容占位符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1975" y="1196975"/>
            <a:ext cx="8186738" cy="518318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为整数集，定义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a*b=a+b-2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上的加、减运算，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是任意整数，证明：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(Z, *)</a:t>
            </a:r>
            <a:r>
              <a:rPr lang="zh-CN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是一个群</a:t>
            </a:r>
            <a:r>
              <a:rPr lang="zh-CN" altLang="zh-CN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  <a:endParaRPr lang="en-US" altLang="zh-CN" sz="2800" b="1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ea typeface="KaiTi" panose="02010609060101010101" pitchFamily="49" charset="-122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1)Z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非空，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1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(2)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任意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，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b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b=a+b-2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，封闭；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任取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∈Z,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(a*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b)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c=a+b-2+c-2=a+b+c-4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(b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c)=a+(b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c)-2=a+(b+c-2)-2=a+b+c-4 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结合律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  <a:sym typeface="Symbol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(4)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有左壹，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：对任意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2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a=2+a-2=a  </a:t>
            </a: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(5)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有左逆，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4-a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 ∈Z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: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对任意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</a:t>
            </a:r>
            <a:r>
              <a:rPr lang="en-US" altLang="zh-CN" sz="2800" b="1" dirty="0" err="1">
                <a:ea typeface="宋体" panose="02010600030101010101" pitchFamily="2" charset="-122"/>
                <a:cs typeface="Times New Roman" panose="02020603050405020304" pitchFamily="18" charset="0"/>
              </a:rPr>
              <a:t>∈Z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(4-a)*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a=(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4-a)+a-2=2        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因此，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(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Z,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  <a:cs typeface="Times New Roman" panose="02020603050405020304" pitchFamily="18" charset="0"/>
                <a:sym typeface="Symbol" pitchFamily="2" charset="2"/>
              </a:rPr>
              <a:t>是一个群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sz="2800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b="1" dirty="0">
              <a:solidFill>
                <a:srgbClr val="000000"/>
              </a:solidFill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128003" name="标题 1"/>
          <p:cNvSpPr>
            <a:spLocks noGrp="1" noChangeArrowheads="1"/>
          </p:cNvSpPr>
          <p:nvPr>
            <p:ph type="title"/>
          </p:nvPr>
        </p:nvSpPr>
        <p:spPr>
          <a:xfrm>
            <a:off x="561975" y="533400"/>
            <a:ext cx="8020050" cy="592138"/>
          </a:xfrm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第一次作业：</a:t>
            </a:r>
          </a:p>
        </p:txBody>
      </p:sp>
    </p:spTree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075">
  <a:themeElements>
    <a:clrScheme name="B075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5">
      <a:majorFont>
        <a:latin typeface="华文中宋"/>
        <a:ea typeface="华文中宋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B075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5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C:\coolpt\TempSlide\B075.POT</Template>
  <TotalTime>11532</TotalTime>
  <Words>8517</Words>
  <Application>Microsoft Office PowerPoint</Application>
  <PresentationFormat>全屏显示(4:3)</PresentationFormat>
  <Paragraphs>909</Paragraphs>
  <Slides>96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96</vt:i4>
      </vt:variant>
    </vt:vector>
  </HeadingPairs>
  <TitlesOfParts>
    <vt:vector size="116" baseType="lpstr">
      <vt:lpstr>Arial</vt:lpstr>
      <vt:lpstr>Wingdings</vt:lpstr>
      <vt:lpstr>KaiTi</vt:lpstr>
      <vt:lpstr>Calibri</vt:lpstr>
      <vt:lpstr>Times New Roman</vt:lpstr>
      <vt:lpstr>-윤명조140</vt:lpstr>
      <vt:lpstr>等线</vt:lpstr>
      <vt:lpstr>黑体</vt:lpstr>
      <vt:lpstr>맑은 고딕</vt:lpstr>
      <vt:lpstr>Symbol</vt:lpstr>
      <vt:lpstr>华文中宋</vt:lpstr>
      <vt:lpstr>楷体</vt:lpstr>
      <vt:lpstr>楷体_GB2312</vt:lpstr>
      <vt:lpstr>宋体</vt:lpstr>
      <vt:lpstr>B075</vt:lpstr>
      <vt:lpstr>2_B075</vt:lpstr>
      <vt:lpstr>3_B075</vt:lpstr>
      <vt:lpstr>5_B075</vt:lpstr>
      <vt:lpstr>1_B075</vt:lpstr>
      <vt:lpstr>4_B075</vt:lpstr>
      <vt:lpstr>第六章   群 、环、域</vt:lpstr>
      <vt:lpstr>子群及其陪集</vt:lpstr>
      <vt:lpstr> 6.3.1 子群的定义</vt:lpstr>
      <vt:lpstr> 6.3.1 子群的定义—子群的例</vt:lpstr>
      <vt:lpstr> 6.3.1 子群的定义—平凡子群</vt:lpstr>
      <vt:lpstr> 6.3.1 子群的定义—平凡子群</vt:lpstr>
      <vt:lpstr> 6.3.2子群的判别条件</vt:lpstr>
      <vt:lpstr> 子群的判别条件一（必要性证明）</vt:lpstr>
      <vt:lpstr> 子群的判别条件一（必要性证明）</vt:lpstr>
      <vt:lpstr> 子群的判别条件一（必要性证明）</vt:lpstr>
      <vt:lpstr> 子群的判别条件一（充分性证明）</vt:lpstr>
      <vt:lpstr> 子群的判别条件一</vt:lpstr>
      <vt:lpstr> 应用子群的判别条件一的例</vt:lpstr>
      <vt:lpstr> 应用子群的判别条件一的例</vt:lpstr>
      <vt:lpstr> 应用子群的判别条件一的例</vt:lpstr>
      <vt:lpstr> 6.3.2子群的判别条件</vt:lpstr>
      <vt:lpstr> 子群的判别条件二证明</vt:lpstr>
      <vt:lpstr> 应用子群的判别条件二的例</vt:lpstr>
      <vt:lpstr>应用判别条件二  例</vt:lpstr>
      <vt:lpstr>PowerPoint 演示文稿</vt:lpstr>
      <vt:lpstr> 6.3.2子群的判别条件</vt:lpstr>
      <vt:lpstr> 子群的判别条件三证明</vt:lpstr>
      <vt:lpstr> 应用子群的判别条件三的例</vt:lpstr>
      <vt:lpstr>6.3.3  循 环 群</vt:lpstr>
      <vt:lpstr>6.3.3  循 环 群</vt:lpstr>
      <vt:lpstr>循 环 群的例</vt:lpstr>
      <vt:lpstr>循 环 群的例</vt:lpstr>
      <vt:lpstr>循 环 群的例</vt:lpstr>
      <vt:lpstr>元素的周期</vt:lpstr>
      <vt:lpstr>元素的周期</vt:lpstr>
      <vt:lpstr>元素的周期</vt:lpstr>
      <vt:lpstr>第二次作业：</vt:lpstr>
      <vt:lpstr>周期的例</vt:lpstr>
      <vt:lpstr>周期的例</vt:lpstr>
      <vt:lpstr>周期的例</vt:lpstr>
      <vt:lpstr>周期的例</vt:lpstr>
      <vt:lpstr>定理6.3.5</vt:lpstr>
      <vt:lpstr>定理6.3.5</vt:lpstr>
      <vt:lpstr>结论</vt:lpstr>
      <vt:lpstr>加法群中的周期</vt:lpstr>
      <vt:lpstr>定理6.3.5’</vt:lpstr>
      <vt:lpstr>循环群的生成元素</vt:lpstr>
      <vt:lpstr>定理6.3.6</vt:lpstr>
      <vt:lpstr>定理6.3.6</vt:lpstr>
      <vt:lpstr>定理6.3.6</vt:lpstr>
      <vt:lpstr>生成元的例</vt:lpstr>
      <vt:lpstr>生成元的例</vt:lpstr>
      <vt:lpstr>循环群的例</vt:lpstr>
      <vt:lpstr>循环群的例</vt:lpstr>
      <vt:lpstr>习题6.3-3</vt:lpstr>
      <vt:lpstr>习题6.3-6</vt:lpstr>
      <vt:lpstr>6.3.4    陪   集</vt:lpstr>
      <vt:lpstr>PowerPoint 演示文稿</vt:lpstr>
      <vt:lpstr>结论</vt:lpstr>
      <vt:lpstr>陪集</vt:lpstr>
      <vt:lpstr>结论</vt:lpstr>
      <vt:lpstr>PowerPoint 演示文稿</vt:lpstr>
      <vt:lpstr>PowerPoint 演示文稿</vt:lpstr>
      <vt:lpstr>陪集的例</vt:lpstr>
      <vt:lpstr>求陪集的简单方法</vt:lpstr>
      <vt:lpstr>陪集的例</vt:lpstr>
      <vt:lpstr>陪集的例</vt:lpstr>
      <vt:lpstr>陪集的例</vt:lpstr>
      <vt:lpstr>定理6.3.7</vt:lpstr>
      <vt:lpstr>陪集的性质</vt:lpstr>
      <vt:lpstr>陪集的性质</vt:lpstr>
      <vt:lpstr>陪集的性质</vt:lpstr>
      <vt:lpstr>陪集的性质</vt:lpstr>
      <vt:lpstr>陪集的性质</vt:lpstr>
      <vt:lpstr>陪集的性质</vt:lpstr>
      <vt:lpstr>正规子群</vt:lpstr>
      <vt:lpstr>结论</vt:lpstr>
      <vt:lpstr>正规子群的例</vt:lpstr>
      <vt:lpstr>正规子群的例</vt:lpstr>
      <vt:lpstr>拉格朗日定理</vt:lpstr>
      <vt:lpstr>结论</vt:lpstr>
      <vt:lpstr>例</vt:lpstr>
      <vt:lpstr>例</vt:lpstr>
      <vt:lpstr>拉格朗日定理总结</vt:lpstr>
      <vt:lpstr>H在G中的指数</vt:lpstr>
      <vt:lpstr>右代表系</vt:lpstr>
      <vt:lpstr>应用拉格朗日定理</vt:lpstr>
      <vt:lpstr>应用拉格朗日定理</vt:lpstr>
      <vt:lpstr>应用拉格朗日定理</vt:lpstr>
      <vt:lpstr>应用拉格朗日定理</vt:lpstr>
      <vt:lpstr>习题6.3-5</vt:lpstr>
      <vt:lpstr>PowerPoint 演示文稿</vt:lpstr>
      <vt:lpstr>PowerPoint 演示文稿</vt:lpstr>
      <vt:lpstr>PowerPoint 演示文稿</vt:lpstr>
      <vt:lpstr>第三次作 业：</vt:lpstr>
      <vt:lpstr>第三次作 业：</vt:lpstr>
      <vt:lpstr>PowerPoint 演示文稿</vt:lpstr>
      <vt:lpstr>第一次作业：</vt:lpstr>
      <vt:lpstr>第一次作业：</vt:lpstr>
      <vt:lpstr>第一次作业：</vt:lpstr>
      <vt:lpstr>第一次作业：</vt:lpstr>
    </vt:vector>
  </TitlesOfParts>
  <Company>정윤주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离散数学二</dc:title>
  <dc:creator>Administrator</dc:creator>
  <cp:lastModifiedBy>Windows 用户</cp:lastModifiedBy>
  <cp:revision>1019</cp:revision>
  <dcterms:created xsi:type="dcterms:W3CDTF">2001-07-18T23:57:34Z</dcterms:created>
  <dcterms:modified xsi:type="dcterms:W3CDTF">2022-09-15T05:12:01Z</dcterms:modified>
</cp:coreProperties>
</file>