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46"/>
  </p:handoutMasterIdLst>
  <p:sldIdLst>
    <p:sldId id="613" r:id="rId3"/>
    <p:sldId id="522" r:id="rId4"/>
    <p:sldId id="523" r:id="rId5"/>
    <p:sldId id="527" r:id="rId6"/>
    <p:sldId id="528" r:id="rId7"/>
    <p:sldId id="529" r:id="rId8"/>
    <p:sldId id="531" r:id="rId9"/>
    <p:sldId id="537" r:id="rId10"/>
    <p:sldId id="538" r:id="rId11"/>
    <p:sldId id="539" r:id="rId12"/>
    <p:sldId id="540" r:id="rId13"/>
    <p:sldId id="581" r:id="rId14"/>
    <p:sldId id="541" r:id="rId15"/>
    <p:sldId id="542" r:id="rId16"/>
    <p:sldId id="582" r:id="rId17"/>
    <p:sldId id="583" r:id="rId18"/>
    <p:sldId id="584" r:id="rId19"/>
    <p:sldId id="543" r:id="rId20"/>
    <p:sldId id="544" r:id="rId21"/>
    <p:sldId id="585" r:id="rId23"/>
    <p:sldId id="818" r:id="rId24"/>
    <p:sldId id="598" r:id="rId25"/>
    <p:sldId id="586" r:id="rId26"/>
    <p:sldId id="845" r:id="rId27"/>
    <p:sldId id="846" r:id="rId28"/>
    <p:sldId id="869" r:id="rId29"/>
    <p:sldId id="605" r:id="rId30"/>
    <p:sldId id="600" r:id="rId31"/>
    <p:sldId id="602" r:id="rId32"/>
    <p:sldId id="589" r:id="rId33"/>
    <p:sldId id="624" r:id="rId34"/>
    <p:sldId id="625" r:id="rId35"/>
    <p:sldId id="806" r:id="rId36"/>
    <p:sldId id="807" r:id="rId37"/>
    <p:sldId id="615" r:id="rId38"/>
    <p:sldId id="616" r:id="rId39"/>
    <p:sldId id="622" r:id="rId40"/>
    <p:sldId id="617" r:id="rId41"/>
    <p:sldId id="618" r:id="rId42"/>
    <p:sldId id="619" r:id="rId43"/>
    <p:sldId id="620" r:id="rId44"/>
    <p:sldId id="621" r:id="rId45"/>
  </p:sldIdLst>
  <p:sldSz cx="9144000" cy="6858000" type="screen4x3"/>
  <p:notesSz cx="7099300" cy="10234930"/>
  <p:custDataLst>
    <p:tags r:id="rId5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4440F"/>
    <a:srgbClr val="055312"/>
    <a:srgbClr val="099921"/>
    <a:srgbClr val="022408"/>
    <a:srgbClr val="4BF367"/>
    <a:srgbClr val="E1F0FF"/>
    <a:srgbClr val="CDE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5"/>
    <p:restoredTop sz="97616"/>
  </p:normalViewPr>
  <p:slideViewPr>
    <p:cSldViewPr showGuides="1">
      <p:cViewPr>
        <p:scale>
          <a:sx n="75" d="100"/>
          <a:sy n="75" d="100"/>
        </p:scale>
        <p:origin x="-2694" y="-870"/>
      </p:cViewPr>
      <p:guideLst>
        <p:guide orient="horz" pos="2118"/>
        <p:guide pos="2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61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2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6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6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hangingPunct="1">
              <a:buNone/>
            </a:pPr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8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4" name="Rectangle 4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8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8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hangingPunct="1">
              <a:buNone/>
            </a:pPr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  <p:sp>
        <p:nvSpPr>
          <p:cNvPr id="122883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2884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288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1071880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6195" name="Rectangle 7"/>
          <p:cNvSpPr txBox="1">
            <a:spLocks noGrp="1"/>
          </p:cNvSpPr>
          <p:nvPr/>
        </p:nvSpPr>
        <p:spPr>
          <a:xfrm>
            <a:off x="4162425" y="10880725"/>
            <a:ext cx="3184525" cy="573088"/>
          </a:xfrm>
          <a:prstGeom prst="rect">
            <a:avLst/>
          </a:prstGeom>
          <a:noFill/>
          <a:ln w="9525">
            <a:noFill/>
          </a:ln>
        </p:spPr>
        <p:txBody>
          <a:bodyPr lIns="107289" tIns="53644" rIns="107289" bIns="53644" anchor="b" anchorCtr="0"/>
          <a:p>
            <a:pPr lvl="0" algn="r" defTabSz="1071880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6196" name="Rectangle 2"/>
          <p:cNvSpPr>
            <a:spLocks noRot="1" noTextEdit="1"/>
          </p:cNvSpPr>
          <p:nvPr>
            <p:ph type="sldImg"/>
          </p:nvPr>
        </p:nvSpPr>
        <p:spPr>
          <a:xfrm>
            <a:off x="812800" y="860425"/>
            <a:ext cx="5722938" cy="4294188"/>
          </a:xfrm>
        </p:spPr>
      </p:sp>
      <p:sp>
        <p:nvSpPr>
          <p:cNvPr id="136197" name="Rectangle 3"/>
          <p:cNvSpPr>
            <a:spLocks noGrp="1"/>
          </p:cNvSpPr>
          <p:nvPr>
            <p:ph type="body"/>
          </p:nvPr>
        </p:nvSpPr>
        <p:spPr/>
        <p:txBody>
          <a:bodyPr wrap="square" lIns="107289" tIns="53644" rIns="107289" bIns="5364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1071880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7219" name="Rectangle 7"/>
          <p:cNvSpPr txBox="1">
            <a:spLocks noGrp="1"/>
          </p:cNvSpPr>
          <p:nvPr/>
        </p:nvSpPr>
        <p:spPr>
          <a:xfrm>
            <a:off x="4162425" y="10880725"/>
            <a:ext cx="3184525" cy="573088"/>
          </a:xfrm>
          <a:prstGeom prst="rect">
            <a:avLst/>
          </a:prstGeom>
          <a:noFill/>
          <a:ln w="9525">
            <a:noFill/>
          </a:ln>
        </p:spPr>
        <p:txBody>
          <a:bodyPr lIns="107289" tIns="53644" rIns="107289" bIns="53644" anchor="b" anchorCtr="0"/>
          <a:p>
            <a:pPr lvl="0" algn="r" defTabSz="1071880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7220" name="Rectangle 2"/>
          <p:cNvSpPr>
            <a:spLocks noRot="1" noTextEdit="1"/>
          </p:cNvSpPr>
          <p:nvPr>
            <p:ph type="sldImg"/>
          </p:nvPr>
        </p:nvSpPr>
        <p:spPr>
          <a:xfrm>
            <a:off x="812800" y="860425"/>
            <a:ext cx="5722938" cy="4294188"/>
          </a:xfrm>
        </p:spPr>
      </p:sp>
      <p:sp>
        <p:nvSpPr>
          <p:cNvPr id="137221" name="Rectangle 3"/>
          <p:cNvSpPr>
            <a:spLocks noGrp="1"/>
          </p:cNvSpPr>
          <p:nvPr>
            <p:ph type="body"/>
          </p:nvPr>
        </p:nvSpPr>
        <p:spPr/>
        <p:txBody>
          <a:bodyPr wrap="square" lIns="107289" tIns="53644" rIns="107289" bIns="5364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1071880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8243" name="Rectangle 7"/>
          <p:cNvSpPr txBox="1">
            <a:spLocks noGrp="1"/>
          </p:cNvSpPr>
          <p:nvPr/>
        </p:nvSpPr>
        <p:spPr>
          <a:xfrm>
            <a:off x="4162425" y="10880725"/>
            <a:ext cx="3184525" cy="573088"/>
          </a:xfrm>
          <a:prstGeom prst="rect">
            <a:avLst/>
          </a:prstGeom>
          <a:noFill/>
          <a:ln w="9525">
            <a:noFill/>
          </a:ln>
        </p:spPr>
        <p:txBody>
          <a:bodyPr lIns="107289" tIns="53644" rIns="107289" bIns="53644" anchor="b" anchorCtr="0"/>
          <a:p>
            <a:pPr lvl="0" algn="r" defTabSz="1071880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8244" name="Rectangle 2"/>
          <p:cNvSpPr>
            <a:spLocks noRot="1" noTextEdit="1"/>
          </p:cNvSpPr>
          <p:nvPr>
            <p:ph type="sldImg"/>
          </p:nvPr>
        </p:nvSpPr>
        <p:spPr>
          <a:xfrm>
            <a:off x="812800" y="860425"/>
            <a:ext cx="5722938" cy="4294188"/>
          </a:xfrm>
        </p:spPr>
      </p:sp>
      <p:sp>
        <p:nvSpPr>
          <p:cNvPr id="138245" name="Rectangle 3"/>
          <p:cNvSpPr>
            <a:spLocks noGrp="1"/>
          </p:cNvSpPr>
          <p:nvPr>
            <p:ph type="body"/>
          </p:nvPr>
        </p:nvSpPr>
        <p:spPr/>
        <p:txBody>
          <a:bodyPr wrap="square" lIns="107289" tIns="53644" rIns="107289" bIns="5364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1071880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9267" name="Rectangle 7"/>
          <p:cNvSpPr txBox="1">
            <a:spLocks noGrp="1"/>
          </p:cNvSpPr>
          <p:nvPr/>
        </p:nvSpPr>
        <p:spPr>
          <a:xfrm>
            <a:off x="4162425" y="10880725"/>
            <a:ext cx="3184525" cy="573088"/>
          </a:xfrm>
          <a:prstGeom prst="rect">
            <a:avLst/>
          </a:prstGeom>
          <a:noFill/>
          <a:ln w="9525">
            <a:noFill/>
          </a:ln>
        </p:spPr>
        <p:txBody>
          <a:bodyPr lIns="107289" tIns="53644" rIns="107289" bIns="53644" anchor="b" anchorCtr="0"/>
          <a:p>
            <a:pPr lvl="0" algn="r" defTabSz="1071880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9268" name="Rectangle 2"/>
          <p:cNvSpPr>
            <a:spLocks noRot="1" noTextEdit="1"/>
          </p:cNvSpPr>
          <p:nvPr>
            <p:ph type="sldImg"/>
          </p:nvPr>
        </p:nvSpPr>
        <p:spPr>
          <a:xfrm>
            <a:off x="812800" y="860425"/>
            <a:ext cx="5722938" cy="4294188"/>
          </a:xfrm>
        </p:spPr>
      </p:sp>
      <p:sp>
        <p:nvSpPr>
          <p:cNvPr id="139269" name="Rectangle 3"/>
          <p:cNvSpPr>
            <a:spLocks noGrp="1"/>
          </p:cNvSpPr>
          <p:nvPr>
            <p:ph type="body"/>
          </p:nvPr>
        </p:nvSpPr>
        <p:spPr/>
        <p:txBody>
          <a:bodyPr wrap="square" lIns="107289" tIns="53644" rIns="107289" bIns="5364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1071880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40291" name="Rectangle 7"/>
          <p:cNvSpPr txBox="1">
            <a:spLocks noGrp="1"/>
          </p:cNvSpPr>
          <p:nvPr/>
        </p:nvSpPr>
        <p:spPr>
          <a:xfrm>
            <a:off x="4162425" y="10880725"/>
            <a:ext cx="3184525" cy="573088"/>
          </a:xfrm>
          <a:prstGeom prst="rect">
            <a:avLst/>
          </a:prstGeom>
          <a:noFill/>
          <a:ln w="9525">
            <a:noFill/>
          </a:ln>
        </p:spPr>
        <p:txBody>
          <a:bodyPr lIns="107289" tIns="53644" rIns="107289" bIns="53644" anchor="b" anchorCtr="0"/>
          <a:p>
            <a:pPr lvl="0" algn="r" defTabSz="1071880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40292" name="Rectangle 2"/>
          <p:cNvSpPr>
            <a:spLocks noRot="1" noTextEdit="1"/>
          </p:cNvSpPr>
          <p:nvPr>
            <p:ph type="sldImg"/>
          </p:nvPr>
        </p:nvSpPr>
        <p:spPr>
          <a:xfrm>
            <a:off x="812800" y="860425"/>
            <a:ext cx="5722938" cy="4294188"/>
          </a:xfrm>
        </p:spPr>
      </p:sp>
      <p:sp>
        <p:nvSpPr>
          <p:cNvPr id="140293" name="Rectangle 3"/>
          <p:cNvSpPr>
            <a:spLocks noGrp="1"/>
          </p:cNvSpPr>
          <p:nvPr>
            <p:ph type="body"/>
          </p:nvPr>
        </p:nvSpPr>
        <p:spPr/>
        <p:txBody>
          <a:bodyPr wrap="square" lIns="107289" tIns="53644" rIns="107289" bIns="5364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1071880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41315" name="Rectangle 7"/>
          <p:cNvSpPr txBox="1">
            <a:spLocks noGrp="1"/>
          </p:cNvSpPr>
          <p:nvPr/>
        </p:nvSpPr>
        <p:spPr>
          <a:xfrm>
            <a:off x="4162425" y="10880725"/>
            <a:ext cx="3184525" cy="573088"/>
          </a:xfrm>
          <a:prstGeom prst="rect">
            <a:avLst/>
          </a:prstGeom>
          <a:noFill/>
          <a:ln w="9525">
            <a:noFill/>
          </a:ln>
        </p:spPr>
        <p:txBody>
          <a:bodyPr lIns="107289" tIns="53644" rIns="107289" bIns="53644" anchor="b" anchorCtr="0"/>
          <a:p>
            <a:pPr lvl="0" algn="r" defTabSz="1071880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41316" name="Rectangle 2"/>
          <p:cNvSpPr>
            <a:spLocks noRot="1" noTextEdit="1"/>
          </p:cNvSpPr>
          <p:nvPr>
            <p:ph type="sldImg"/>
          </p:nvPr>
        </p:nvSpPr>
        <p:spPr>
          <a:xfrm>
            <a:off x="812800" y="860425"/>
            <a:ext cx="5722938" cy="4294188"/>
          </a:xfrm>
        </p:spPr>
      </p:sp>
      <p:sp>
        <p:nvSpPr>
          <p:cNvPr id="141317" name="Rectangle 3"/>
          <p:cNvSpPr>
            <a:spLocks noGrp="1"/>
          </p:cNvSpPr>
          <p:nvPr>
            <p:ph type="body"/>
          </p:nvPr>
        </p:nvSpPr>
        <p:spPr/>
        <p:txBody>
          <a:bodyPr wrap="square" lIns="107289" tIns="53644" rIns="107289" bIns="5364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  <p:sp>
        <p:nvSpPr>
          <p:cNvPr id="128003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8004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800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  <p:sp>
        <p:nvSpPr>
          <p:cNvPr id="12902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29028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902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  <p:sp>
        <p:nvSpPr>
          <p:cNvPr id="130051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0052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  <p:sp>
        <p:nvSpPr>
          <p:cNvPr id="131075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1076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107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  <p:sp>
        <p:nvSpPr>
          <p:cNvPr id="132099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2100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210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  <p:sp>
        <p:nvSpPr>
          <p:cNvPr id="133123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  <p:sp>
        <p:nvSpPr>
          <p:cNvPr id="133124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312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1418242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/>
            <a:fld id="{9A0DB2DC-4C9A-4742-B13C-FB6460FD3503}" type="slidenum">
              <a:rPr lang="zh-CN" altLang="en-US" sz="1300" dirty="0">
                <a:latin typeface="Times New Roman" panose="02020603050405020304" pitchFamily="18" charset="0"/>
              </a:rPr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4182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18244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9048" tIns="49524" rIns="99048" bIns="49524" anchor="t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1071880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5171" name="Rectangle 7"/>
          <p:cNvSpPr txBox="1">
            <a:spLocks noGrp="1"/>
          </p:cNvSpPr>
          <p:nvPr/>
        </p:nvSpPr>
        <p:spPr>
          <a:xfrm>
            <a:off x="4162425" y="10880725"/>
            <a:ext cx="3184525" cy="573088"/>
          </a:xfrm>
          <a:prstGeom prst="rect">
            <a:avLst/>
          </a:prstGeom>
          <a:noFill/>
          <a:ln w="9525">
            <a:noFill/>
          </a:ln>
        </p:spPr>
        <p:txBody>
          <a:bodyPr lIns="107289" tIns="53644" rIns="107289" bIns="53644" anchor="b" anchorCtr="0"/>
          <a:p>
            <a:pPr lvl="0" algn="r" defTabSz="1071880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5172" name="Rectangle 2"/>
          <p:cNvSpPr>
            <a:spLocks noRot="1" noTextEdit="1"/>
          </p:cNvSpPr>
          <p:nvPr>
            <p:ph type="sldImg"/>
          </p:nvPr>
        </p:nvSpPr>
        <p:spPr>
          <a:xfrm>
            <a:off x="812800" y="860425"/>
            <a:ext cx="5722938" cy="4294188"/>
          </a:xfrm>
        </p:spPr>
      </p:sp>
      <p:sp>
        <p:nvSpPr>
          <p:cNvPr id="135173" name="Rectangle 3"/>
          <p:cNvSpPr>
            <a:spLocks noGrp="1"/>
          </p:cNvSpPr>
          <p:nvPr>
            <p:ph type="body"/>
          </p:nvPr>
        </p:nvSpPr>
        <p:spPr/>
        <p:txBody>
          <a:bodyPr wrap="square" lIns="107289" tIns="53644" rIns="107289" bIns="5364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0050" y="188913"/>
            <a:ext cx="2070100" cy="55451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6057900" cy="55451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848600" cy="1079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71600"/>
            <a:ext cx="4027488" cy="4362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371600"/>
            <a:ext cx="4029075" cy="4362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9750" y="188913"/>
            <a:ext cx="8280400" cy="5545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71600"/>
            <a:ext cx="4027488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371600"/>
            <a:ext cx="40290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6386" name="Picture 2" descr="jida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8650" y="39688"/>
            <a:ext cx="865188" cy="8651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7" name="Group 3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367044" name="Freeform 4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A2C1FE">
                    <a:gamma/>
                    <a:tint val="0"/>
                    <a:invGamma/>
                  </a:srgbClr>
                </a:gs>
                <a:gs pos="100000">
                  <a:srgbClr val="A2C1FE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7045" name="Arc 5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388" name="Rectangle 6"/>
          <p:cNvSpPr>
            <a:spLocks noGrp="1"/>
          </p:cNvSpPr>
          <p:nvPr>
            <p:ph type="title"/>
          </p:nvPr>
        </p:nvSpPr>
        <p:spPr>
          <a:xfrm>
            <a:off x="971550" y="188913"/>
            <a:ext cx="7848600" cy="10795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389" name="Rectangle 7"/>
          <p:cNvSpPr>
            <a:spLocks noGrp="1"/>
          </p:cNvSpPr>
          <p:nvPr>
            <p:ph type="body" idx="1"/>
          </p:nvPr>
        </p:nvSpPr>
        <p:spPr>
          <a:xfrm>
            <a:off x="539750" y="1371600"/>
            <a:ext cx="8208963" cy="4362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67048" name="Rectangle 8"/>
          <p:cNvSpPr>
            <a:spLocks noChangeArrowheads="1"/>
          </p:cNvSpPr>
          <p:nvPr/>
        </p:nvSpPr>
        <p:spPr bwMode="auto">
          <a:xfrm>
            <a:off x="8712200" y="6577013"/>
            <a:ext cx="32385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p>
            <a:pPr lvl="0" eaLnBrk="1" hangingPunct="1">
              <a:buNone/>
            </a:pPr>
            <a:fld id="{9A0DB2DC-4C9A-4742-B13C-FB6460FD3503}" type="slidenum">
              <a:rPr lang="en-US" altLang="zh-CN" sz="900" dirty="0">
                <a:latin typeface="Arial" panose="020B0604020202020204" pitchFamily="34" charset="0"/>
              </a:rPr>
            </a:fld>
            <a:endParaRPr lang="en-US" altLang="zh-CN" sz="900" dirty="0">
              <a:latin typeface="Arial" panose="020B0604020202020204" pitchFamily="34" charset="0"/>
            </a:endParaRPr>
          </a:p>
        </p:txBody>
      </p:sp>
      <p:sp>
        <p:nvSpPr>
          <p:cNvPr id="1367050" name="Rectangle 10"/>
          <p:cNvSpPr>
            <a:spLocks noChangeArrowheads="1"/>
          </p:cNvSpPr>
          <p:nvPr/>
        </p:nvSpPr>
        <p:spPr bwMode="auto">
          <a:xfrm>
            <a:off x="539750" y="6586538"/>
            <a:ext cx="936625" cy="271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CA066D-767E-4C69-AD66-19CE73718615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strips dir="r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900113" y="584200"/>
            <a:ext cx="7200900" cy="936625"/>
          </a:xfrm>
        </p:spPr>
        <p:txBody>
          <a:bodyPr vert="horz" wrap="square" lIns="92075" tIns="46038" rIns="92075" bIns="46038" anchor="ctr" anchorCtr="0"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第四章  数组和字符串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116013" y="2193925"/>
            <a:ext cx="7632700" cy="3540125"/>
          </a:xfrm>
        </p:spPr>
        <p:txBody>
          <a:bodyPr vert="horz" wrap="square" lIns="92075" tIns="46038" rIns="92075" bIns="46038" anchor="t" anchorCtr="0"/>
          <a:p>
            <a:pPr>
              <a:lnSpc>
                <a:spcPct val="130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华文行楷" panose="02010800040101010101" pitchFamily="2" charset="-122"/>
              </a:rPr>
              <a:t>第一节  数组</a:t>
            </a:r>
            <a:endParaRPr lang="zh-CN" altLang="en-US" sz="4000" dirty="0">
              <a:latin typeface="华文行楷" panose="02010800040101010101" pitchFamily="2" charset="-12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华文行楷" panose="02010800040101010101" pitchFamily="2" charset="-122"/>
              </a:rPr>
              <a:t>第二节  矩阵</a:t>
            </a:r>
            <a:endParaRPr lang="zh-CN" altLang="en-US" sz="4000" dirty="0">
              <a:latin typeface="华文行楷" panose="02010800040101010101" pitchFamily="2" charset="-12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</a:rPr>
              <a:t>第三节  字符串</a:t>
            </a:r>
            <a:endParaRPr lang="zh-CN" altLang="en-US" sz="4000" dirty="0">
              <a:solidFill>
                <a:srgbClr val="FF0000"/>
              </a:solidFill>
              <a:latin typeface="华文行楷" panose="02010800040101010101" pitchFamily="2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/>
          </p:cNvSpPr>
          <p:nvPr>
            <p:ph idx="1"/>
          </p:nvPr>
        </p:nvSpPr>
        <p:spPr>
          <a:xfrm>
            <a:off x="250825" y="296863"/>
            <a:ext cx="8359775" cy="6048375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STRI ( S , T, </a:t>
            </a:r>
            <a:r>
              <a:rPr lang="en-US" altLang="zh-CN" i="1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. S 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/*S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是两个链式串，算法</a:t>
            </a:r>
            <a:r>
              <a:rPr lang="en-US" altLang="zh-CN" sz="2400" dirty="0">
                <a:ea typeface="宋体" panose="02010600030101010101" pitchFamily="2" charset="-122"/>
              </a:rPr>
              <a:t>STRI</a:t>
            </a:r>
            <a:r>
              <a:rPr lang="zh-CN" altLang="en-US" sz="2400" dirty="0">
                <a:ea typeface="宋体" panose="02010600030101010101" pitchFamily="2" charset="-122"/>
              </a:rPr>
              <a:t>将串</a:t>
            </a:r>
            <a:r>
              <a:rPr lang="en-US" altLang="zh-CN" sz="2400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插到串</a:t>
            </a:r>
            <a:r>
              <a:rPr lang="en-US" altLang="zh-CN" sz="2400" dirty="0"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ea typeface="宋体" panose="02010600030101010101" pitchFamily="2" charset="-122"/>
              </a:rPr>
              <a:t>的第 </a:t>
            </a:r>
            <a:r>
              <a:rPr lang="en-US" altLang="zh-CN" sz="2400" i="1" dirty="0">
                <a:ea typeface="宋体" panose="02010600030101010101" pitchFamily="2" charset="-122"/>
              </a:rPr>
              <a:t>i </a:t>
            </a:r>
            <a:r>
              <a:rPr lang="zh-CN" altLang="en-US" sz="2400" dirty="0">
                <a:ea typeface="宋体" panose="02010600030101010101" pitchFamily="2" charset="-122"/>
              </a:rPr>
              <a:t>个字符之后；串</a:t>
            </a:r>
            <a:r>
              <a:rPr lang="en-US" altLang="zh-CN" sz="2400" dirty="0"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的元素有两个域</a:t>
            </a:r>
            <a:r>
              <a:rPr lang="en-US" altLang="zh-CN" sz="2400" dirty="0"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ea typeface="宋体" panose="02010600030101010101" pitchFamily="2" charset="-122"/>
              </a:rPr>
              <a:t>域的值为字符，</a:t>
            </a:r>
            <a:r>
              <a:rPr lang="en-US" altLang="zh-CN" sz="2400" dirty="0"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ea typeface="宋体" panose="02010600030101010101" pitchFamily="2" charset="-122"/>
              </a:rPr>
              <a:t>域存放指向下一结点的指针，串</a:t>
            </a:r>
            <a:r>
              <a:rPr lang="en-US" altLang="zh-CN" sz="2400" dirty="0"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的首结点的</a:t>
            </a:r>
            <a:r>
              <a:rPr lang="en-US" altLang="zh-CN" sz="2400" dirty="0"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ea typeface="宋体" panose="02010600030101010101" pitchFamily="2" charset="-122"/>
              </a:rPr>
              <a:t>域的值为串长 *</a:t>
            </a:r>
            <a:r>
              <a:rPr lang="en-US" altLang="zh-CN" sz="2400" dirty="0">
                <a:ea typeface="宋体" panose="02010600030101010101" pitchFamily="2" charset="-122"/>
              </a:rPr>
              <a:t>/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STRI1 [</a:t>
            </a:r>
            <a:r>
              <a:rPr lang="zh-CN" altLang="en-US" dirty="0">
                <a:ea typeface="宋体" panose="02010600030101010101" pitchFamily="2" charset="-122"/>
              </a:rPr>
              <a:t>初始化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L1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STR(S). L2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STR(T).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   IF (</a:t>
            </a:r>
            <a:r>
              <a:rPr lang="en-US" altLang="zh-CN" i="1" dirty="0">
                <a:ea typeface="宋体" panose="0201060003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0) OR (</a:t>
            </a:r>
            <a:r>
              <a:rPr lang="en-US" altLang="zh-CN" i="1" dirty="0">
                <a:ea typeface="宋体" panose="0201060003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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L1) 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	THEN  (PRINT ” String Length error”. </a:t>
            </a:r>
            <a:b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                        RETURN )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    IF L2=0  THEN RETURN.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    IF L1=0  THEN ( 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T.   RETURN )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8130" name="Rectangle 2"/>
          <p:cNvSpPr>
            <a:spLocks noGrp="1"/>
          </p:cNvSpPr>
          <p:nvPr>
            <p:ph idx="1"/>
          </p:nvPr>
        </p:nvSpPr>
        <p:spPr>
          <a:xfrm>
            <a:off x="358775" y="476250"/>
            <a:ext cx="8359775" cy="5976938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STRI2[</a:t>
            </a:r>
            <a:r>
              <a:rPr lang="zh-CN" altLang="en-US" dirty="0">
                <a:ea typeface="宋体" panose="02010600030101010101" pitchFamily="2" charset="-122"/>
              </a:rPr>
              <a:t>寻找插入位置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	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S.  	</a:t>
            </a:r>
            <a:r>
              <a:rPr lang="en-US" altLang="zh-CN" i="1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0.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WHILE ( </a:t>
            </a:r>
            <a:r>
              <a:rPr lang="en-US" altLang="zh-CN" i="1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)  DO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( 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LINK(P).  </a:t>
            </a:r>
            <a:r>
              <a:rPr lang="en-US" altLang="zh-CN" i="1" dirty="0">
                <a:ea typeface="宋体" panose="02010600030101010101" pitchFamily="2" charset="-122"/>
              </a:rPr>
              <a:t>j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+1 )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STRI3[</a:t>
            </a:r>
            <a:r>
              <a:rPr lang="zh-CN" altLang="en-US" dirty="0">
                <a:ea typeface="宋体" panose="02010600030101010101" pitchFamily="2" charset="-122"/>
              </a:rPr>
              <a:t>插入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T1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LINK(T). 	SAVE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LINK(P).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LINK(P)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T1.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WHILE LINK(T1) </a:t>
            </a:r>
            <a:r>
              <a:rPr lang="en-US" altLang="zh-CN" dirty="0"/>
              <a:t>≠</a:t>
            </a:r>
            <a:r>
              <a:rPr lang="en-US" altLang="zh-CN" dirty="0">
                <a:ea typeface="宋体" panose="02010600030101010101" pitchFamily="2" charset="-122"/>
              </a:rPr>
              <a:t>NULL DO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       T1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LINK(T1).      /*T1</a:t>
            </a:r>
            <a:r>
              <a:rPr lang="zh-CN" altLang="en-US" dirty="0">
                <a:ea typeface="宋体" panose="02010600030101010101" pitchFamily="2" charset="-122"/>
              </a:rPr>
              <a:t>指向串</a:t>
            </a:r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的尾部结点*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LINK(T1)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SAVE.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	STR(S)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L1+L2. ▐  	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0">
                                            <p:txEl>
                                              <p:charRg st="7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8130">
                                            <p:txEl>
                                              <p:charRg st="79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0">
                                            <p:txEl>
                                              <p:charRg st="8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28130">
                                            <p:txEl>
                                              <p:charRg st="89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0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28130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0">
                                            <p:txEl>
                                              <p:charRg st="13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28130">
                                            <p:txEl>
                                              <p:charRg st="139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0">
                                            <p:txEl>
                                              <p:charRg st="164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28130">
                                            <p:txEl>
                                              <p:charRg st="164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0">
                                            <p:txEl>
                                              <p:charRg st="20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8130">
                                            <p:txEl>
                                              <p:charRg st="208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0">
                                            <p:txEl>
                                              <p:charRg st="22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28130">
                                            <p:txEl>
                                              <p:charRg st="226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/>
          </p:cNvSpPr>
          <p:nvPr>
            <p:ph idx="1"/>
          </p:nvPr>
        </p:nvSpPr>
        <p:spPr>
          <a:xfrm>
            <a:off x="287338" y="1196975"/>
            <a:ext cx="8496300" cy="5076825"/>
          </a:xfrm>
        </p:spPr>
        <p:txBody>
          <a:bodyPr vert="horz" wrap="square" lIns="92075" tIns="46038" rIns="92075" bIns="46038" anchor="t" anchorCtr="0"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目标串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中寻找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模式串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出现的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首位置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    </a:t>
            </a:r>
            <a:r>
              <a:rPr lang="zh-CN" altLang="en-US" sz="3400" dirty="0"/>
              <a:t>例：</a:t>
            </a:r>
            <a:r>
              <a:rPr lang="en-US" altLang="zh-CN" sz="3400" dirty="0"/>
              <a:t>S= “abaa</a:t>
            </a:r>
            <a:r>
              <a:rPr lang="en-US" altLang="zh-CN" sz="3400" dirty="0">
                <a:solidFill>
                  <a:schemeClr val="tx2"/>
                </a:solidFill>
              </a:rPr>
              <a:t>abab</a:t>
            </a:r>
            <a:r>
              <a:rPr lang="en-US" altLang="zh-CN" sz="3400" dirty="0"/>
              <a:t>”, P = “abab”</a:t>
            </a:r>
            <a:endParaRPr lang="en-US" altLang="zh-CN" sz="3400" dirty="0"/>
          </a:p>
          <a:p>
            <a:pPr>
              <a:buNone/>
            </a:pPr>
            <a:r>
              <a:rPr lang="en-US" altLang="zh-CN" dirty="0"/>
              <a:t>  </a:t>
            </a:r>
            <a:endParaRPr lang="en-US" altLang="zh-CN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模式匹配的应用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dirty="0"/>
              <a:t>     </a:t>
            </a:r>
            <a:r>
              <a:rPr lang="en-US" altLang="zh-CN" dirty="0"/>
              <a:t>---- </a:t>
            </a:r>
            <a:r>
              <a:rPr lang="zh-CN" altLang="en-US" dirty="0"/>
              <a:t>文本编辑器中常用的“查找”、“替换”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</a:t>
            </a:r>
            <a:r>
              <a:rPr lang="en-US" altLang="zh-CN" dirty="0"/>
              <a:t>---- </a:t>
            </a:r>
            <a:r>
              <a:rPr lang="zh-CN" altLang="en-US" dirty="0"/>
              <a:t>搜索引擎中的关键词检索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</a:t>
            </a:r>
            <a:r>
              <a:rPr lang="en-US" altLang="zh-CN" dirty="0"/>
              <a:t>---- </a:t>
            </a:r>
            <a:r>
              <a:rPr lang="zh-CN" altLang="en-US" dirty="0"/>
              <a:t>生物信息学的基因序列</a:t>
            </a:r>
            <a:r>
              <a:rPr lang="en-US" altLang="zh-CN" dirty="0"/>
              <a:t>(DNA)</a:t>
            </a:r>
            <a:r>
              <a:rPr lang="zh-CN" altLang="en-US" dirty="0"/>
              <a:t>匹配 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C</a:t>
            </a:r>
            <a:r>
              <a:rPr lang="en-US" altLang="zh-CN" dirty="0">
                <a:solidFill>
                  <a:srgbClr val="FF0000"/>
                </a:solidFill>
              </a:rPr>
              <a:t>ATTGG</a:t>
            </a:r>
            <a:r>
              <a:rPr lang="en-US" altLang="zh-CN" dirty="0"/>
              <a:t>TAT</a:t>
            </a:r>
            <a:r>
              <a:rPr lang="en-US" altLang="zh-CN" dirty="0">
                <a:solidFill>
                  <a:srgbClr val="FF0000"/>
                </a:solidFill>
              </a:rPr>
              <a:t>ATTGG</a:t>
            </a:r>
            <a:r>
              <a:rPr lang="en-US" altLang="zh-CN" dirty="0"/>
              <a:t>AGGTT </a:t>
            </a:r>
            <a:r>
              <a:rPr lang="en-US" altLang="zh-CN" dirty="0">
                <a:solidFill>
                  <a:srgbClr val="FF0000"/>
                </a:solidFill>
              </a:rPr>
              <a:t>ATTGG</a:t>
            </a:r>
            <a:r>
              <a:rPr lang="en-US" altLang="zh-CN" dirty="0"/>
              <a:t>CTA </a:t>
            </a:r>
            <a:endParaRPr lang="en-US" altLang="zh-CN" dirty="0"/>
          </a:p>
        </p:txBody>
      </p:sp>
      <p:sp>
        <p:nvSpPr>
          <p:cNvPr id="82947" name="Text Box 3"/>
          <p:cNvSpPr txBox="1"/>
          <p:nvPr/>
        </p:nvSpPr>
        <p:spPr>
          <a:xfrm>
            <a:off x="287338" y="406400"/>
            <a:ext cx="5256212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三、模式匹配问题</a:t>
            </a:r>
            <a:endParaRPr lang="zh-CN" altLang="en-US" sz="3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/>
          </p:cNvSpPr>
          <p:nvPr>
            <p:ph idx="1"/>
          </p:nvPr>
        </p:nvSpPr>
        <p:spPr>
          <a:xfrm>
            <a:off x="358775" y="1304925"/>
            <a:ext cx="8461375" cy="5184775"/>
          </a:xfrm>
        </p:spPr>
        <p:txBody>
          <a:bodyPr vert="horz" wrap="square" lIns="92075" tIns="46038" rIns="92075" bIns="46038" anchor="t" anchorCtr="0"/>
          <a:p>
            <a:pPr marL="0" indent="0" algn="just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模式匹配过程可简单描述如下：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 给定两个字符串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，其中目标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有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个字符，模式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有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个字符，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。从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的给定位置（通常为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的第一个字符）开始，搜索模式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，如果找到，返回模式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的第一个字符在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中的位置；如果没找到（即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中没有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），则返回</a:t>
            </a:r>
            <a:r>
              <a:rPr lang="en-US" altLang="zh-CN" dirty="0">
                <a:ea typeface="宋体" panose="02010600030101010101" pitchFamily="2" charset="-122"/>
              </a:rPr>
              <a:t>-1 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Text Box 3"/>
          <p:cNvSpPr txBox="1"/>
          <p:nvPr/>
        </p:nvSpPr>
        <p:spPr>
          <a:xfrm>
            <a:off x="395288" y="549275"/>
            <a:ext cx="284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模式匹配算法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16415" y="53314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/>
          </p:cNvSpPr>
          <p:nvPr>
            <p:ph idx="1"/>
          </p:nvPr>
        </p:nvSpPr>
        <p:spPr>
          <a:xfrm>
            <a:off x="215900" y="223838"/>
            <a:ext cx="8856663" cy="6408737"/>
          </a:xfrm>
        </p:spPr>
        <p:txBody>
          <a:bodyPr vert="horz" wrap="square" lIns="92075" tIns="46038" rIns="92075" bIns="46038" anchor="t" anchorCtr="0"/>
          <a:p>
            <a:pPr>
              <a:lnSpc>
                <a:spcPct val="90000"/>
              </a:lnSpc>
              <a:spcBef>
                <a:spcPct val="15000"/>
              </a:spcBef>
              <a:spcAft>
                <a:spcPct val="20000"/>
              </a:spcAft>
              <a:buNone/>
            </a:pPr>
            <a:r>
              <a:rPr lang="zh-CN" altLang="en-US" dirty="0"/>
              <a:t>算法</a:t>
            </a:r>
            <a:r>
              <a:rPr lang="en-US" altLang="zh-CN" dirty="0"/>
              <a:t>StringMatching( S, P )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// S</a:t>
            </a:r>
            <a:r>
              <a:rPr lang="zh-CN" altLang="en-US" dirty="0"/>
              <a:t>为目标串，</a:t>
            </a:r>
            <a:r>
              <a:rPr lang="en-US" altLang="zh-CN" dirty="0"/>
              <a:t>P</a:t>
            </a:r>
            <a:r>
              <a:rPr lang="zh-CN" altLang="en-US" dirty="0"/>
              <a:t>为模式串，返回</a:t>
            </a:r>
            <a:r>
              <a:rPr lang="en-US" altLang="zh-CN" dirty="0"/>
              <a:t>S</a:t>
            </a:r>
            <a:r>
              <a:rPr lang="zh-CN" altLang="en-US" dirty="0"/>
              <a:t>中首个</a:t>
            </a:r>
            <a:r>
              <a:rPr lang="en-US" altLang="zh-CN" dirty="0"/>
              <a:t>P</a:t>
            </a:r>
            <a:r>
              <a:rPr lang="zh-CN" altLang="en-US" dirty="0"/>
              <a:t>子串的位置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SM1. [</a:t>
            </a:r>
            <a:r>
              <a:rPr lang="zh-CN" altLang="en-US" dirty="0"/>
              <a:t>初始化</a:t>
            </a:r>
            <a:r>
              <a:rPr lang="en-US" altLang="zh-CN" dirty="0"/>
              <a:t>]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	</a:t>
            </a:r>
            <a:r>
              <a:rPr lang="en-US" altLang="zh-CN" i="1" dirty="0"/>
              <a:t>i</a:t>
            </a:r>
            <a:r>
              <a:rPr lang="en-US" altLang="zh-CN" dirty="0"/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/>
              <a:t> 0 .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SM2. [</a:t>
            </a:r>
            <a:r>
              <a:rPr lang="zh-CN" altLang="en-US" dirty="0"/>
              <a:t>逐字符匹配</a:t>
            </a:r>
            <a:r>
              <a:rPr lang="en-US" altLang="zh-CN" dirty="0"/>
              <a:t>]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	WHILE  </a:t>
            </a:r>
            <a:r>
              <a:rPr lang="en-US" altLang="zh-CN" i="1" dirty="0"/>
              <a:t>i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| S | – | P |  DO /*</a:t>
            </a:r>
            <a:r>
              <a:rPr lang="zh-CN" altLang="en-US" dirty="0"/>
              <a:t>从目标串的字符</a:t>
            </a:r>
            <a:r>
              <a:rPr lang="en-US" altLang="zh-CN" dirty="0"/>
              <a:t>S</a:t>
            </a:r>
            <a:r>
              <a:rPr lang="en-US" altLang="zh-CN" i="1" baseline="-25000" dirty="0"/>
              <a:t>i</a:t>
            </a:r>
            <a:r>
              <a:rPr lang="zh-CN" altLang="en-US" dirty="0"/>
              <a:t>开始，与模式串</a:t>
            </a:r>
            <a:r>
              <a:rPr lang="en-US" altLang="zh-CN" dirty="0"/>
              <a:t>P</a:t>
            </a:r>
            <a:r>
              <a:rPr lang="zh-CN" altLang="en-US" dirty="0"/>
              <a:t>逐字符匹配*</a:t>
            </a:r>
            <a:r>
              <a:rPr lang="en-US" altLang="zh-CN" dirty="0"/>
              <a:t>/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		( </a:t>
            </a:r>
            <a:r>
              <a:rPr lang="en-US" altLang="zh-CN" i="1" dirty="0"/>
              <a:t>j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/>
              <a:t> 0 .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		 WHILE S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P</a:t>
            </a:r>
            <a:r>
              <a:rPr lang="en-US" altLang="zh-CN" i="1" baseline="-25000" dirty="0"/>
              <a:t>j</a:t>
            </a:r>
            <a:r>
              <a:rPr lang="en-US" altLang="zh-CN" dirty="0"/>
              <a:t> AND </a:t>
            </a:r>
            <a:r>
              <a:rPr lang="en-US" altLang="zh-CN" i="1" dirty="0"/>
              <a:t>j</a:t>
            </a:r>
            <a:r>
              <a:rPr lang="en-US" altLang="zh-CN" dirty="0"/>
              <a:t> &lt; | P |   DO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			( </a:t>
            </a:r>
            <a:r>
              <a:rPr lang="en-US" altLang="zh-CN" i="1" dirty="0"/>
              <a:t>i</a:t>
            </a:r>
            <a:r>
              <a:rPr lang="en-US" altLang="zh-CN" dirty="0"/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i</a:t>
            </a:r>
            <a:r>
              <a:rPr lang="en-US" altLang="zh-CN" dirty="0"/>
              <a:t>+1 . </a:t>
            </a:r>
            <a:r>
              <a:rPr lang="en-US" altLang="zh-CN" i="1" dirty="0"/>
              <a:t>j</a:t>
            </a:r>
            <a:r>
              <a:rPr lang="en-US" altLang="zh-CN" dirty="0"/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j</a:t>
            </a:r>
            <a:r>
              <a:rPr lang="en-US" altLang="zh-CN" dirty="0"/>
              <a:t>+1 )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		 IF </a:t>
            </a:r>
            <a:r>
              <a:rPr lang="en-US" altLang="zh-CN" i="1" dirty="0"/>
              <a:t>j </a:t>
            </a:r>
            <a:r>
              <a:rPr lang="en-US" altLang="zh-CN" dirty="0"/>
              <a:t>= | P | THEN RETURN </a:t>
            </a:r>
            <a:r>
              <a:rPr lang="en-US" altLang="zh-CN" i="1" dirty="0"/>
              <a:t>i</a:t>
            </a:r>
            <a:r>
              <a:rPr lang="en-US" altLang="zh-CN" dirty="0"/>
              <a:t> – | P | .  // </a:t>
            </a:r>
            <a:r>
              <a:rPr lang="zh-CN" altLang="en-US" dirty="0"/>
              <a:t>匹配成功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zh-CN" altLang="en-US" dirty="0"/>
              <a:t>		 </a:t>
            </a:r>
            <a:r>
              <a:rPr lang="en-US" altLang="zh-CN" i="1" dirty="0"/>
              <a:t>i</a:t>
            </a:r>
            <a:r>
              <a:rPr lang="en-US" altLang="zh-CN" dirty="0"/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i</a:t>
            </a:r>
            <a:r>
              <a:rPr lang="en-US" altLang="zh-CN" dirty="0"/>
              <a:t> – </a:t>
            </a:r>
            <a:r>
              <a:rPr lang="en-US" altLang="zh-CN" i="1" dirty="0"/>
              <a:t>j</a:t>
            </a:r>
            <a:r>
              <a:rPr lang="en-US" altLang="zh-CN" dirty="0"/>
              <a:t> + 1 )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SM 3 [</a:t>
            </a:r>
            <a:r>
              <a:rPr lang="zh-CN" altLang="en-US" dirty="0"/>
              <a:t>匹配失败</a:t>
            </a:r>
            <a:r>
              <a:rPr lang="en-US" altLang="zh-CN" dirty="0"/>
              <a:t>]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dirty="0"/>
              <a:t>	RETURN – 1. ▐ </a:t>
            </a:r>
            <a:endParaRPr lang="en-US" altLang="zh-CN" dirty="0"/>
          </a:p>
        </p:txBody>
      </p:sp>
    </p:spTree>
  </p:cSld>
  <p:clrMapOvr>
    <a:masterClrMapping/>
  </p:clrMapOvr>
  <p:transition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6018" name="内容占位符 86017"/>
          <p:cNvGraphicFramePr/>
          <p:nvPr>
            <p:ph/>
          </p:nvPr>
        </p:nvGraphicFramePr>
        <p:xfrm>
          <a:off x="935038" y="1952625"/>
          <a:ext cx="6985000" cy="3230563"/>
        </p:xfrm>
        <a:graphic>
          <a:graphicData uri="http://schemas.openxmlformats.org/drawingml/2006/table">
            <a:tbl>
              <a:tblPr/>
              <a:tblGrid>
                <a:gridCol w="939800"/>
                <a:gridCol w="652463"/>
                <a:gridCol w="731837"/>
                <a:gridCol w="701675"/>
                <a:gridCol w="766763"/>
                <a:gridCol w="763587"/>
                <a:gridCol w="747713"/>
                <a:gridCol w="763587"/>
                <a:gridCol w="917575"/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pt-BR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S :</a:t>
                      </a:r>
                      <a:endParaRPr lang="pt-BR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pt-BR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pt-BR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pt-BR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pt-BR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P: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 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 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 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 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800" b="1" dirty="0"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90" name="Text Box 74"/>
          <p:cNvSpPr txBox="1"/>
          <p:nvPr/>
        </p:nvSpPr>
        <p:spPr>
          <a:xfrm>
            <a:off x="417195" y="765175"/>
            <a:ext cx="85134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朴素模式匹配算法</a:t>
            </a:r>
            <a:r>
              <a:rPr lang="zh-CN" altLang="en-US" sz="3600" b="1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3600" dirty="0" smtClean="0">
                <a:sym typeface="+mn-ea"/>
              </a:rPr>
              <a:t>(</a:t>
            </a:r>
            <a:r>
              <a:rPr lang="en-US" altLang="zh-CN" sz="3600" b="1" dirty="0">
                <a:solidFill>
                  <a:schemeClr val="tx2"/>
                </a:solidFill>
                <a:sym typeface="+mn-ea"/>
              </a:rPr>
              <a:t>B</a:t>
            </a:r>
            <a:r>
              <a:rPr lang="en-US" altLang="zh-CN" sz="3600" b="1" dirty="0">
                <a:sym typeface="+mn-ea"/>
              </a:rPr>
              <a:t>rute </a:t>
            </a:r>
            <a:r>
              <a:rPr lang="en-US" altLang="zh-CN" sz="3600" b="1" dirty="0" smtClean="0">
                <a:solidFill>
                  <a:schemeClr val="tx2"/>
                </a:solidFill>
                <a:sym typeface="+mn-ea"/>
              </a:rPr>
              <a:t>F</a:t>
            </a:r>
            <a:r>
              <a:rPr lang="en-US" altLang="zh-CN" sz="3600" b="1" dirty="0" smtClean="0">
                <a:sym typeface="+mn-ea"/>
              </a:rPr>
              <a:t>orce</a:t>
            </a:r>
            <a:r>
              <a:rPr lang="zh-CN" altLang="en-US" sz="3600" b="1" dirty="0" smtClean="0">
                <a:sym typeface="+mn-ea"/>
              </a:rPr>
              <a:t>蛮力算法</a:t>
            </a:r>
            <a:r>
              <a:rPr lang="en-US" altLang="zh-CN" sz="3600" dirty="0" smtClean="0">
                <a:sym typeface="+mn-ea"/>
              </a:rPr>
              <a:t>)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/>
          </p:cNvSpPr>
          <p:nvPr>
            <p:ph idx="1"/>
          </p:nvPr>
        </p:nvSpPr>
        <p:spPr>
          <a:xfrm>
            <a:off x="431800" y="1592263"/>
            <a:ext cx="8353425" cy="4860925"/>
          </a:xfrm>
        </p:spPr>
        <p:txBody>
          <a:bodyPr vert="horz" wrap="square" lIns="92075" tIns="46038" rIns="92075" bIns="46038" anchor="t" anchorCtr="0"/>
          <a:p>
            <a:pPr algn="just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rgbClr val="FF0000"/>
                </a:solidFill>
                <a:ea typeface="黑体" panose="02010609060101010101" pitchFamily="49" charset="-122"/>
              </a:rPr>
              <a:t>基本运算：</a:t>
            </a:r>
            <a:r>
              <a:rPr lang="zh-CN" altLang="en-US" sz="3000" dirty="0">
                <a:ea typeface="黑体" panose="02010609060101010101" pitchFamily="49" charset="-122"/>
              </a:rPr>
              <a:t>字符比较</a:t>
            </a:r>
            <a:endParaRPr lang="zh-CN" altLang="en-US" sz="3000" dirty="0"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rgbClr val="FF0000"/>
                </a:solidFill>
                <a:ea typeface="黑体" panose="02010609060101010101" pitchFamily="49" charset="-122"/>
              </a:rPr>
              <a:t>最好时间复杂性： </a:t>
            </a:r>
            <a:r>
              <a:rPr lang="en-US" altLang="zh-CN" sz="3000" dirty="0">
                <a:ea typeface="黑体" panose="02010609060101010101" pitchFamily="49" charset="-122"/>
              </a:rPr>
              <a:t>B(</a:t>
            </a:r>
            <a:r>
              <a:rPr lang="en-US" altLang="zh-CN" sz="3000" i="1" dirty="0">
                <a:ea typeface="黑体" panose="02010609060101010101" pitchFamily="49" charset="-122"/>
              </a:rPr>
              <a:t>n</a:t>
            </a:r>
            <a:r>
              <a:rPr lang="en-US" altLang="zh-CN" sz="3000" dirty="0">
                <a:ea typeface="黑体" panose="02010609060101010101" pitchFamily="49" charset="-122"/>
              </a:rPr>
              <a:t>, </a:t>
            </a:r>
            <a:r>
              <a:rPr lang="en-US" altLang="zh-CN" sz="3000" i="1" dirty="0">
                <a:ea typeface="黑体" panose="02010609060101010101" pitchFamily="49" charset="-122"/>
              </a:rPr>
              <a:t>m</a:t>
            </a:r>
            <a:r>
              <a:rPr lang="en-US" altLang="zh-CN" sz="3000" dirty="0">
                <a:ea typeface="黑体" panose="02010609060101010101" pitchFamily="49" charset="-122"/>
              </a:rPr>
              <a:t>) = </a:t>
            </a:r>
            <a:r>
              <a:rPr lang="en-US" altLang="zh-CN" sz="3000" i="1" dirty="0">
                <a:ea typeface="黑体" panose="02010609060101010101" pitchFamily="49" charset="-122"/>
              </a:rPr>
              <a:t>m</a:t>
            </a:r>
            <a:endParaRPr lang="en-US" altLang="zh-CN" sz="3000" i="1" dirty="0"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rgbClr val="FF0000"/>
                </a:solidFill>
                <a:ea typeface="黑体" panose="02010609060101010101" pitchFamily="49" charset="-122"/>
              </a:rPr>
              <a:t>最坏时间复杂性：</a:t>
            </a:r>
            <a:endParaRPr lang="zh-CN" altLang="en-US" sz="30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ea typeface="黑体" panose="02010609060101010101" pitchFamily="49" charset="-122"/>
              </a:rPr>
              <a:t>                 </a:t>
            </a:r>
            <a:r>
              <a:rPr lang="en-US" altLang="zh-CN" sz="3000" dirty="0">
                <a:ea typeface="黑体" panose="02010609060101010101" pitchFamily="49" charset="-122"/>
              </a:rPr>
              <a:t>W(</a:t>
            </a:r>
            <a:r>
              <a:rPr lang="en-US" altLang="zh-CN" sz="3000" i="1" dirty="0">
                <a:ea typeface="黑体" panose="02010609060101010101" pitchFamily="49" charset="-122"/>
              </a:rPr>
              <a:t>n</a:t>
            </a:r>
            <a:r>
              <a:rPr lang="en-US" altLang="zh-CN" sz="3000" dirty="0">
                <a:ea typeface="黑体" panose="02010609060101010101" pitchFamily="49" charset="-122"/>
              </a:rPr>
              <a:t>, </a:t>
            </a:r>
            <a:r>
              <a:rPr lang="en-US" altLang="zh-CN" sz="3000" i="1" dirty="0">
                <a:ea typeface="黑体" panose="02010609060101010101" pitchFamily="49" charset="-122"/>
              </a:rPr>
              <a:t>m</a:t>
            </a:r>
            <a:r>
              <a:rPr lang="en-US" altLang="zh-CN" sz="3000" dirty="0">
                <a:ea typeface="黑体" panose="02010609060101010101" pitchFamily="49" charset="-122"/>
              </a:rPr>
              <a:t>) =</a:t>
            </a:r>
            <a:r>
              <a:rPr lang="en-US" altLang="zh-CN" sz="3000" i="1" dirty="0">
                <a:ea typeface="黑体" panose="02010609060101010101" pitchFamily="49" charset="-122"/>
              </a:rPr>
              <a:t>m</a:t>
            </a:r>
            <a:r>
              <a:rPr lang="en-US" altLang="zh-CN" sz="3000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000" dirty="0">
                <a:ea typeface="黑体" panose="02010609060101010101" pitchFamily="49" charset="-122"/>
              </a:rPr>
              <a:t>(</a:t>
            </a:r>
            <a:r>
              <a:rPr lang="en-US" altLang="zh-CN" sz="3000" i="1" dirty="0">
                <a:ea typeface="黑体" panose="02010609060101010101" pitchFamily="49" charset="-122"/>
              </a:rPr>
              <a:t>n</a:t>
            </a:r>
            <a:r>
              <a:rPr lang="en-US" altLang="zh-CN" sz="3000" dirty="0">
                <a:ea typeface="黑体" panose="02010609060101010101" pitchFamily="49" charset="-122"/>
              </a:rPr>
              <a:t>-</a:t>
            </a:r>
            <a:r>
              <a:rPr lang="en-US" altLang="zh-CN" sz="3000" i="1" dirty="0">
                <a:ea typeface="黑体" panose="02010609060101010101" pitchFamily="49" charset="-122"/>
              </a:rPr>
              <a:t>m</a:t>
            </a:r>
            <a:r>
              <a:rPr lang="en-US" altLang="zh-CN" sz="3000" dirty="0">
                <a:ea typeface="黑体" panose="02010609060101010101" pitchFamily="49" charset="-122"/>
              </a:rPr>
              <a:t>+1) = O(</a:t>
            </a:r>
            <a:r>
              <a:rPr lang="en-US" altLang="zh-CN" sz="3000" i="1" dirty="0">
                <a:ea typeface="黑体" panose="02010609060101010101" pitchFamily="49" charset="-122"/>
              </a:rPr>
              <a:t>n</a:t>
            </a:r>
            <a:r>
              <a:rPr lang="en-US" altLang="zh-CN" sz="3000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000" i="1" dirty="0">
                <a:ea typeface="黑体" panose="02010609060101010101" pitchFamily="49" charset="-122"/>
              </a:rPr>
              <a:t>m</a:t>
            </a:r>
            <a:r>
              <a:rPr lang="en-US" altLang="zh-CN" sz="3000" dirty="0">
                <a:ea typeface="黑体" panose="02010609060101010101" pitchFamily="49" charset="-122"/>
              </a:rPr>
              <a:t>)</a:t>
            </a:r>
            <a:endParaRPr lang="en-US" altLang="zh-CN" sz="3000" dirty="0"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rgbClr val="FF0000"/>
                </a:solidFill>
                <a:ea typeface="黑体" panose="02010609060101010101" pitchFamily="49" charset="-122"/>
              </a:rPr>
              <a:t>平均时间复杂性：</a:t>
            </a:r>
            <a:r>
              <a:rPr lang="zh-CN" altLang="en-US" sz="3000" dirty="0">
                <a:ea typeface="黑体" panose="02010609060101010101" pitchFamily="49" charset="-122"/>
              </a:rPr>
              <a:t> </a:t>
            </a:r>
            <a:r>
              <a:rPr lang="en-US" altLang="zh-CN" sz="3000" dirty="0">
                <a:ea typeface="黑体" panose="02010609060101010101" pitchFamily="49" charset="-122"/>
              </a:rPr>
              <a:t>E(</a:t>
            </a:r>
            <a:r>
              <a:rPr lang="en-US" altLang="zh-CN" sz="3000" i="1" dirty="0">
                <a:ea typeface="黑体" panose="02010609060101010101" pitchFamily="49" charset="-122"/>
              </a:rPr>
              <a:t>n</a:t>
            </a:r>
            <a:r>
              <a:rPr lang="en-US" altLang="zh-CN" sz="3000" dirty="0">
                <a:ea typeface="黑体" panose="02010609060101010101" pitchFamily="49" charset="-122"/>
              </a:rPr>
              <a:t>, </a:t>
            </a:r>
            <a:r>
              <a:rPr lang="en-US" altLang="zh-CN" sz="3000" i="1" dirty="0">
                <a:ea typeface="黑体" panose="02010609060101010101" pitchFamily="49" charset="-122"/>
              </a:rPr>
              <a:t>m</a:t>
            </a:r>
            <a:r>
              <a:rPr lang="en-US" altLang="zh-CN" sz="3000" dirty="0">
                <a:ea typeface="黑体" panose="02010609060101010101" pitchFamily="49" charset="-122"/>
              </a:rPr>
              <a:t>) =O(</a:t>
            </a:r>
            <a:r>
              <a:rPr lang="en-US" altLang="zh-CN" sz="3000" i="1" dirty="0">
                <a:ea typeface="黑体" panose="02010609060101010101" pitchFamily="49" charset="-122"/>
              </a:rPr>
              <a:t>n</a:t>
            </a:r>
            <a:r>
              <a:rPr lang="en-US" altLang="zh-CN" sz="3000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000" i="1" dirty="0">
                <a:ea typeface="黑体" panose="02010609060101010101" pitchFamily="49" charset="-122"/>
              </a:rPr>
              <a:t>m</a:t>
            </a:r>
            <a:r>
              <a:rPr lang="en-US" altLang="zh-CN" sz="3000" dirty="0">
                <a:ea typeface="黑体" panose="02010609060101010101" pitchFamily="49" charset="-122"/>
              </a:rPr>
              <a:t>)</a:t>
            </a:r>
            <a:endParaRPr lang="en-US" altLang="zh-CN" sz="3000" dirty="0"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buNone/>
            </a:pPr>
            <a:endParaRPr lang="en-US" altLang="zh-CN" sz="3000" dirty="0">
              <a:ea typeface="黑体" panose="02010609060101010101" pitchFamily="49" charset="-122"/>
            </a:endParaRPr>
          </a:p>
        </p:txBody>
      </p:sp>
      <p:sp>
        <p:nvSpPr>
          <p:cNvPr id="87043" name="Text Box 3"/>
          <p:cNvSpPr txBox="1"/>
          <p:nvPr/>
        </p:nvSpPr>
        <p:spPr>
          <a:xfrm>
            <a:off x="250825" y="694373"/>
            <a:ext cx="7380288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朴素模式匹配算法时间复杂性</a:t>
            </a:r>
            <a:endParaRPr lang="zh-CN" altLang="en-US" sz="3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Text Box 2"/>
          <p:cNvSpPr txBox="1"/>
          <p:nvPr/>
        </p:nvSpPr>
        <p:spPr>
          <a:xfrm>
            <a:off x="252413" y="298450"/>
            <a:ext cx="67675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朴素模式匹配算法的平均时间复杂性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Rectangle 3"/>
          <p:cNvSpPr/>
          <p:nvPr/>
        </p:nvSpPr>
        <p:spPr>
          <a:xfrm>
            <a:off x="0" y="2514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4"/>
          <p:cNvGraphicFramePr/>
          <p:nvPr/>
        </p:nvGraphicFramePr>
        <p:xfrm>
          <a:off x="395288" y="2133600"/>
          <a:ext cx="8316912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076700" imgH="1828800" progId="Equation.DSMT4">
                  <p:embed/>
                </p:oleObj>
              </mc:Choice>
              <mc:Fallback>
                <p:oleObj name="" r:id="rId1" imgW="4076700" imgH="1828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2133600"/>
                        <a:ext cx="8316912" cy="398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Grp="1"/>
          </p:cNvSpPr>
          <p:nvPr>
            <p:ph idx="1"/>
          </p:nvPr>
        </p:nvSpPr>
        <p:spPr>
          <a:xfrm>
            <a:off x="250825" y="1052513"/>
            <a:ext cx="8569325" cy="971550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zh-CN" altLang="en-US" dirty="0">
                <a:solidFill>
                  <a:srgbClr val="CC0000"/>
                </a:solidFill>
              </a:rPr>
              <a:t>设</a:t>
            </a:r>
            <a:r>
              <a:rPr lang="en-US" altLang="zh-CN" dirty="0">
                <a:solidFill>
                  <a:srgbClr val="CC0000"/>
                </a:solidFill>
              </a:rPr>
              <a:t>P</a:t>
            </a:r>
            <a:r>
              <a:rPr lang="zh-CN" altLang="en-US" dirty="0">
                <a:solidFill>
                  <a:srgbClr val="CC0000"/>
                </a:solidFill>
              </a:rPr>
              <a:t>是</a:t>
            </a:r>
            <a:r>
              <a:rPr lang="en-US" altLang="zh-CN" dirty="0">
                <a:solidFill>
                  <a:srgbClr val="CC0000"/>
                </a:solidFill>
              </a:rPr>
              <a:t>S</a:t>
            </a:r>
            <a:r>
              <a:rPr lang="zh-CN" altLang="en-US" dirty="0">
                <a:solidFill>
                  <a:srgbClr val="CC0000"/>
                </a:solidFill>
              </a:rPr>
              <a:t>子串的概率为</a:t>
            </a:r>
            <a:r>
              <a:rPr lang="en-US" altLang="zh-CN" dirty="0">
                <a:solidFill>
                  <a:srgbClr val="CC0000"/>
                </a:solidFill>
              </a:rPr>
              <a:t>q</a:t>
            </a:r>
            <a:r>
              <a:rPr lang="zh-CN" altLang="en-US" dirty="0">
                <a:solidFill>
                  <a:srgbClr val="CC0000"/>
                </a:solidFill>
              </a:rPr>
              <a:t>，且</a:t>
            </a:r>
            <a:r>
              <a:rPr lang="en-US" altLang="zh-CN" dirty="0">
                <a:solidFill>
                  <a:srgbClr val="CC0000"/>
                </a:solidFill>
              </a:rPr>
              <a:t>P</a:t>
            </a:r>
            <a:r>
              <a:rPr lang="zh-CN" altLang="en-US" dirty="0">
                <a:solidFill>
                  <a:srgbClr val="CC0000"/>
                </a:solidFill>
              </a:rPr>
              <a:t>在</a:t>
            </a:r>
            <a:r>
              <a:rPr lang="en-US" altLang="zh-CN" dirty="0">
                <a:solidFill>
                  <a:srgbClr val="CC0000"/>
                </a:solidFill>
              </a:rPr>
              <a:t>S</a:t>
            </a:r>
            <a:r>
              <a:rPr lang="zh-CN" altLang="en-US" dirty="0">
                <a:solidFill>
                  <a:srgbClr val="CC0000"/>
                </a:solidFill>
              </a:rPr>
              <a:t>中的分布是随机的，即</a:t>
            </a:r>
            <a:r>
              <a:rPr lang="en-US" altLang="zh-CN" dirty="0">
                <a:solidFill>
                  <a:srgbClr val="CC0000"/>
                </a:solidFill>
              </a:rPr>
              <a:t>P</a:t>
            </a:r>
            <a:r>
              <a:rPr lang="zh-CN" altLang="en-US" dirty="0">
                <a:solidFill>
                  <a:srgbClr val="CC0000"/>
                </a:solidFill>
              </a:rPr>
              <a:t>出现在</a:t>
            </a:r>
            <a:r>
              <a:rPr lang="en-US" altLang="zh-CN" dirty="0">
                <a:solidFill>
                  <a:srgbClr val="CC0000"/>
                </a:solidFill>
              </a:rPr>
              <a:t>S</a:t>
            </a:r>
            <a:r>
              <a:rPr lang="zh-CN" altLang="en-US" dirty="0">
                <a:solidFill>
                  <a:srgbClr val="CC0000"/>
                </a:solidFill>
              </a:rPr>
              <a:t>中的任何位置是等概率的。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>
    <p:strips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/>
          </p:cNvSpPr>
          <p:nvPr>
            <p:ph idx="1"/>
          </p:nvPr>
        </p:nvSpPr>
        <p:spPr>
          <a:xfrm>
            <a:off x="215265" y="978535"/>
            <a:ext cx="8677275" cy="4860925"/>
          </a:xfrm>
        </p:spPr>
        <p:txBody>
          <a:bodyPr vert="horz" wrap="square" lIns="92075" tIns="46038" rIns="92075" bIns="46038" anchor="t" anchorCtr="0"/>
          <a:p>
            <a:pPr algn="just">
              <a:lnSpc>
                <a:spcPct val="115000"/>
              </a:lnSpc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ea typeface="宋体" panose="02010600030101010101" pitchFamily="2" charset="-122"/>
              </a:rPr>
              <a:t>朴素模式匹配算法的优点是过程简单，缺点是效率比较低。</a:t>
            </a:r>
            <a:endParaRPr lang="zh-CN" altLang="en-US" dirty="0"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ea typeface="宋体" panose="02010600030101010101" pitchFamily="2" charset="-122"/>
              </a:rPr>
              <a:t>在最坏情况下，该算法要匹配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+1</a:t>
            </a:r>
            <a:r>
              <a:rPr lang="zh-CN" altLang="en-US" dirty="0">
                <a:ea typeface="宋体" panose="02010600030101010101" pitchFamily="2" charset="-122"/>
              </a:rPr>
              <a:t>次，每次匹配做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次比较，因此最坏情况下的比较次数是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+1)</a:t>
            </a:r>
            <a:r>
              <a:rPr lang="zh-CN" altLang="en-US" dirty="0">
                <a:ea typeface="宋体" panose="02010600030101010101" pitchFamily="2" charset="-122"/>
              </a:rPr>
              <a:t>次，时间复杂性为</a:t>
            </a:r>
            <a:r>
              <a:rPr lang="en-US" altLang="zh-CN" dirty="0">
                <a:ea typeface="宋体" panose="02010600030101010101" pitchFamily="2" charset="-122"/>
              </a:rPr>
              <a:t>O(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+1))</a:t>
            </a:r>
            <a:r>
              <a:rPr lang="zh-CN" altLang="en-US" dirty="0">
                <a:ea typeface="宋体" panose="02010600030101010101" pitchFamily="2" charset="-122"/>
              </a:rPr>
              <a:t>。通常情况下，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的值远小于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的值，时间复杂性可粗略地记为</a:t>
            </a:r>
            <a:r>
              <a:rPr lang="en-US" altLang="zh-CN" sz="3000" dirty="0">
                <a:ea typeface="黑体" panose="02010609060101010101" pitchFamily="49" charset="-122"/>
              </a:rPr>
              <a:t>O(</a:t>
            </a:r>
            <a:r>
              <a:rPr lang="en-US" altLang="zh-CN" sz="3000" i="1" dirty="0">
                <a:ea typeface="黑体" panose="02010609060101010101" pitchFamily="49" charset="-122"/>
              </a:rPr>
              <a:t>n</a:t>
            </a:r>
            <a:r>
              <a:rPr lang="en-US" altLang="zh-CN" sz="3000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000" i="1" dirty="0">
                <a:ea typeface="黑体" panose="02010609060101010101" pitchFamily="49" charset="-122"/>
              </a:rPr>
              <a:t>m</a:t>
            </a:r>
            <a:r>
              <a:rPr lang="en-US" altLang="zh-CN" sz="3000" dirty="0">
                <a:ea typeface="黑体" panose="02010609060101010101" pitchFamily="49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262890" y="1412875"/>
            <a:ext cx="8423910" cy="4388485"/>
          </a:xfrm>
        </p:spPr>
        <p:txBody>
          <a:bodyPr vert="horz" wrap="square" lIns="91440" tIns="45720" rIns="91440" bIns="45720" anchor="t" anchorCtr="0"/>
          <a:p>
            <a:pPr marL="355600" indent="-355600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zh-CN" altLang="zh-CN" sz="3200" dirty="0"/>
              <a:t>朴素模式匹配算法中，</a:t>
            </a:r>
            <a:r>
              <a:rPr lang="en-US" altLang="zh-CN" sz="3200" dirty="0"/>
              <a:t>S</a:t>
            </a:r>
            <a:r>
              <a:rPr lang="zh-CN" altLang="en-US" sz="3200" dirty="0"/>
              <a:t>中的字符参与了多次</a:t>
            </a:r>
            <a:r>
              <a:rPr lang="zh-CN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a typeface="楷体_GB2312" pitchFamily="49" charset="-122"/>
              </a:rPr>
              <a:t>字符比较</a:t>
            </a:r>
            <a:r>
              <a:rPr lang="zh-CN" altLang="zh-CN" sz="3200" dirty="0">
                <a:solidFill>
                  <a:schemeClr val="tx2"/>
                </a:solidFill>
                <a:ea typeface="楷体_GB2312" pitchFamily="49" charset="-122"/>
              </a:rPr>
              <a:t>（最坏情况下</a:t>
            </a:r>
            <a:r>
              <a:rPr lang="en-US" altLang="zh-CN" sz="3200" i="1" dirty="0">
                <a:solidFill>
                  <a:schemeClr val="tx2"/>
                </a:solidFill>
                <a:ea typeface="楷体_GB2312" pitchFamily="49" charset="-122"/>
              </a:rPr>
              <a:t>m</a:t>
            </a:r>
            <a:r>
              <a:rPr lang="zh-CN" altLang="en-US" sz="3200" dirty="0">
                <a:solidFill>
                  <a:schemeClr val="tx2"/>
                </a:solidFill>
                <a:ea typeface="楷体_GB2312" pitchFamily="49" charset="-122"/>
              </a:rPr>
              <a:t>次比较</a:t>
            </a:r>
            <a:r>
              <a:rPr lang="zh-CN" altLang="zh-CN" sz="3200" dirty="0">
                <a:solidFill>
                  <a:schemeClr val="tx2"/>
                </a:solidFill>
                <a:ea typeface="楷体_GB2312" pitchFamily="49" charset="-122"/>
              </a:rPr>
              <a:t>）</a:t>
            </a:r>
            <a:endParaRPr lang="zh-CN" altLang="en-US" sz="3200" dirty="0">
              <a:solidFill>
                <a:srgbClr val="993300"/>
              </a:solidFill>
              <a:ea typeface="楷体_GB2312" pitchFamily="49" charset="-122"/>
            </a:endParaRPr>
          </a:p>
          <a:p>
            <a:pPr marL="355600" indent="-355600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zh-CN" altLang="zh-CN" sz="3200" dirty="0"/>
              <a:t>原因是，匹配失败后，下次的匹配位置</a:t>
            </a:r>
            <a:r>
              <a:rPr lang="zh-CN" altLang="zh-CN" sz="3200" dirty="0">
                <a:solidFill>
                  <a:schemeClr val="tx2"/>
                </a:solidFill>
              </a:rPr>
              <a:t>仅向右移动一位字符</a:t>
            </a:r>
            <a:endParaRPr lang="en-US" altLang="zh-CN" sz="3200" dirty="0">
              <a:solidFill>
                <a:schemeClr val="tx2"/>
              </a:solidFill>
              <a:ea typeface="楷体_GB2312" pitchFamily="49" charset="-122"/>
            </a:endParaRPr>
          </a:p>
          <a:p>
            <a:pPr marL="355600" indent="-355600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zh-CN" altLang="en-US" sz="3200" dirty="0"/>
              <a:t>能否移动多个字符，从而加速匹配过程，并且使</a:t>
            </a:r>
            <a:r>
              <a:rPr lang="en-US" altLang="zh-CN" sz="3200" dirty="0"/>
              <a:t>S</a:t>
            </a:r>
            <a:r>
              <a:rPr lang="zh-CN" altLang="en-US" sz="3200" dirty="0"/>
              <a:t>中的字符尽可能仅被比较</a:t>
            </a:r>
            <a:r>
              <a:rPr lang="en-US" altLang="zh-CN" sz="3200" dirty="0"/>
              <a:t>1</a:t>
            </a:r>
            <a:r>
              <a:rPr lang="zh-CN" altLang="en-US" sz="3200" dirty="0"/>
              <a:t>次？</a:t>
            </a:r>
            <a:endParaRPr lang="en-US" altLang="zh-CN" sz="3200" baseline="-25000" dirty="0"/>
          </a:p>
        </p:txBody>
      </p:sp>
      <p:sp>
        <p:nvSpPr>
          <p:cNvPr id="87043" name="Text Box 3"/>
          <p:cNvSpPr txBox="1"/>
          <p:nvPr/>
        </p:nvSpPr>
        <p:spPr>
          <a:xfrm>
            <a:off x="250825" y="623253"/>
            <a:ext cx="7380288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快速模式匹配算法</a:t>
            </a:r>
            <a:endParaRPr lang="zh-CN" altLang="en-US" sz="3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2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charRg st="29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5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charRg st="53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idx="1"/>
          </p:nvPr>
        </p:nvSpPr>
        <p:spPr>
          <a:xfrm>
            <a:off x="250825" y="1268413"/>
            <a:ext cx="8713788" cy="5256212"/>
          </a:xfrm>
        </p:spPr>
        <p:txBody>
          <a:bodyPr vert="horz" wrap="square" lIns="92075" tIns="46038" rIns="92075" bIns="46038" anchor="t" anchorCtr="0"/>
          <a:p>
            <a:pPr marL="444500" indent="-444500" algn="just">
              <a:buNone/>
            </a:pPr>
            <a:r>
              <a:rPr lang="zh-CN" altLang="en-US" dirty="0"/>
              <a:t>一、字符串的定义和实现</a:t>
            </a:r>
            <a:endParaRPr lang="zh-CN" altLang="en-US" dirty="0"/>
          </a:p>
          <a:p>
            <a:pPr marL="444500" indent="-444500" algn="just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串的定义：串是由</a:t>
            </a:r>
            <a:r>
              <a:rPr lang="zh-CN" altLang="en-US" dirty="0">
                <a:solidFill>
                  <a:srgbClr val="A50021"/>
                </a:solidFill>
              </a:rPr>
              <a:t>零个或多个字符顺序排列</a:t>
            </a:r>
            <a:r>
              <a:rPr lang="zh-CN" altLang="en-US" dirty="0"/>
              <a:t>组成的有限序列。</a:t>
            </a:r>
            <a:endParaRPr lang="zh-CN" altLang="en-US" dirty="0"/>
          </a:p>
          <a:p>
            <a:pPr marL="444500" indent="-444500" algn="just"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dirty="0"/>
              <a:t>     如字符串 </a:t>
            </a:r>
            <a:r>
              <a:rPr lang="en-US" altLang="zh-CN" dirty="0"/>
              <a:t>S </a:t>
            </a:r>
            <a:r>
              <a:rPr lang="zh-CN" altLang="en-US" dirty="0"/>
              <a:t>可记作： 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</a:t>
            </a:r>
            <a:r>
              <a:rPr lang="en-US" altLang="zh-CN" dirty="0"/>
              <a:t>“a</a:t>
            </a:r>
            <a:r>
              <a:rPr lang="en-US" altLang="zh-CN" baseline="-25000" dirty="0"/>
              <a:t>0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…</a:t>
            </a:r>
            <a:r>
              <a:rPr lang="en-US" altLang="zh-CN" baseline="-25000" dirty="0"/>
              <a:t> </a:t>
            </a:r>
            <a:r>
              <a:rPr lang="en-US" altLang="zh-CN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”</a:t>
            </a:r>
            <a:endParaRPr lang="en-US" altLang="zh-CN" dirty="0"/>
          </a:p>
          <a:p>
            <a:pPr marL="444500" indent="-444500" algn="just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i="1" dirty="0"/>
              <a:t>      S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串名</a:t>
            </a:r>
            <a:r>
              <a:rPr lang="zh-CN" altLang="en-US" dirty="0"/>
              <a:t>，引号中的字符序列是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串值</a:t>
            </a:r>
            <a:r>
              <a:rPr lang="zh-CN" altLang="en-US" dirty="0"/>
              <a:t>，</a:t>
            </a:r>
            <a:endParaRPr lang="zh-CN" altLang="en-US" dirty="0"/>
          </a:p>
          <a:p>
            <a:pPr marL="444500" indent="-444500" algn="just" fontAlgn="ctr"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dirty="0"/>
              <a:t>     字符个数</a:t>
            </a:r>
            <a:r>
              <a:rPr lang="en-US" altLang="zh-CN" i="1" dirty="0"/>
              <a:t>n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串长度</a:t>
            </a:r>
            <a:r>
              <a:rPr lang="zh-CN" altLang="en-US" dirty="0"/>
              <a:t>。</a:t>
            </a:r>
            <a:endParaRPr lang="zh-CN" altLang="en-US" dirty="0"/>
          </a:p>
          <a:p>
            <a:pPr marL="444500" indent="-444500" algn="just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空串：长度为</a:t>
            </a:r>
            <a:r>
              <a:rPr lang="zh-CN" altLang="en-US" dirty="0">
                <a:solidFill>
                  <a:srgbClr val="A50021"/>
                </a:solidFill>
              </a:rPr>
              <a:t>零</a:t>
            </a:r>
            <a:r>
              <a:rPr lang="zh-CN" altLang="en-US" dirty="0"/>
              <a:t>的串称为空串。</a:t>
            </a:r>
            <a:endParaRPr lang="zh-CN" altLang="en-US" dirty="0"/>
          </a:p>
          <a:p>
            <a:pPr marL="444500" indent="-444500" algn="just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空白串：由一个或多个</a:t>
            </a:r>
            <a:r>
              <a:rPr lang="zh-CN" altLang="en-US" dirty="0">
                <a:solidFill>
                  <a:srgbClr val="A50021"/>
                </a:solidFill>
              </a:rPr>
              <a:t>空格</a:t>
            </a:r>
            <a:r>
              <a:rPr lang="zh-CN" altLang="en-US" dirty="0"/>
              <a:t>组成的串称为空白串。</a:t>
            </a:r>
            <a:endParaRPr lang="zh-CN" altLang="en-US" dirty="0"/>
          </a:p>
          <a:p>
            <a:pPr marL="444500" indent="-444500" algn="just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串是数据元素受限的线性表。</a:t>
            </a:r>
            <a:r>
              <a:rPr lang="zh-CN" altLang="en-US" dirty="0"/>
              <a:t>（数组是线性表的推广，栈和队列为运算受限的线性表）</a:t>
            </a:r>
            <a:endParaRPr lang="zh-CN" altLang="en-US" dirty="0"/>
          </a:p>
        </p:txBody>
      </p:sp>
      <p:sp>
        <p:nvSpPr>
          <p:cNvPr id="72707" name="Text Box 4"/>
          <p:cNvSpPr txBox="1"/>
          <p:nvPr/>
        </p:nvSpPr>
        <p:spPr>
          <a:xfrm>
            <a:off x="1835150" y="333375"/>
            <a:ext cx="5329238" cy="823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4.3  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sz="4800" b="1" dirty="0">
                <a:solidFill>
                  <a:srgbClr val="04440F"/>
                </a:solidFill>
                <a:latin typeface="Times New Roman" panose="02020603050405020304" pitchFamily="18" charset="0"/>
              </a:rPr>
              <a:t> </a:t>
            </a:r>
            <a:endParaRPr lang="zh-CN" altLang="en-US" sz="4800" b="1" dirty="0">
              <a:solidFill>
                <a:srgbClr val="04440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Text Box 2"/>
          <p:cNvSpPr txBox="1"/>
          <p:nvPr/>
        </p:nvSpPr>
        <p:spPr>
          <a:xfrm>
            <a:off x="755650" y="909638"/>
            <a:ext cx="7380288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S =“… s</a:t>
            </a:r>
            <a:r>
              <a:rPr lang="en-US" altLang="zh-CN" sz="2800" baseline="-25000" dirty="0">
                <a:latin typeface="Arial" panose="020B0604020202020204" pitchFamily="34" charset="0"/>
              </a:rPr>
              <a:t>i </a:t>
            </a:r>
            <a:r>
              <a:rPr lang="en-US" altLang="zh-CN" sz="2800" dirty="0">
                <a:latin typeface="Arial" panose="020B0604020202020204" pitchFamily="34" charset="0"/>
              </a:rPr>
              <a:t>s</a:t>
            </a:r>
            <a:r>
              <a:rPr lang="en-US" altLang="zh-CN" sz="2800" baseline="-25000" dirty="0">
                <a:latin typeface="Arial" panose="020B0604020202020204" pitchFamily="34" charset="0"/>
              </a:rPr>
              <a:t>i+1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r>
              <a:rPr lang="en-US" altLang="zh-CN" dirty="0">
                <a:latin typeface="Arial" panose="020B0604020202020204" pitchFamily="34" charset="0"/>
              </a:rPr>
              <a:t> … …</a:t>
            </a:r>
            <a:r>
              <a:rPr lang="en-US" altLang="zh-CN" sz="2800" dirty="0">
                <a:latin typeface="Arial" panose="020B0604020202020204" pitchFamily="34" charset="0"/>
              </a:rPr>
              <a:t>”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94211" name="Text Box 3"/>
          <p:cNvSpPr txBox="1"/>
          <p:nvPr/>
        </p:nvSpPr>
        <p:spPr>
          <a:xfrm>
            <a:off x="792163" y="1901825"/>
            <a:ext cx="7596187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P =   “ a  b   c  d  a  b  c  a  c  a  b ”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94212" name="Line 4"/>
          <p:cNvSpPr/>
          <p:nvPr/>
        </p:nvSpPr>
        <p:spPr>
          <a:xfrm>
            <a:off x="2041525" y="1450975"/>
            <a:ext cx="0" cy="576263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13" name="Line 5"/>
          <p:cNvSpPr/>
          <p:nvPr/>
        </p:nvSpPr>
        <p:spPr>
          <a:xfrm>
            <a:off x="2447925" y="1450975"/>
            <a:ext cx="0" cy="576263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14" name="Line 6"/>
          <p:cNvSpPr/>
          <p:nvPr/>
        </p:nvSpPr>
        <p:spPr>
          <a:xfrm>
            <a:off x="2900363" y="1436688"/>
            <a:ext cx="0" cy="576262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15" name="Line 7"/>
          <p:cNvSpPr/>
          <p:nvPr/>
        </p:nvSpPr>
        <p:spPr>
          <a:xfrm>
            <a:off x="2808288" y="1557338"/>
            <a:ext cx="179387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16" name="Text Box 8"/>
          <p:cNvSpPr txBox="1"/>
          <p:nvPr/>
        </p:nvSpPr>
        <p:spPr>
          <a:xfrm>
            <a:off x="-107950" y="179388"/>
            <a:ext cx="2700338" cy="5492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17" name="Text Box 9"/>
          <p:cNvSpPr txBox="1"/>
          <p:nvPr/>
        </p:nvSpPr>
        <p:spPr>
          <a:xfrm>
            <a:off x="-36512" y="3028950"/>
            <a:ext cx="2700337" cy="5492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18" name="Text Box 10"/>
          <p:cNvSpPr txBox="1"/>
          <p:nvPr/>
        </p:nvSpPr>
        <p:spPr>
          <a:xfrm>
            <a:off x="363538" y="3856038"/>
            <a:ext cx="7380287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S =“… s</a:t>
            </a:r>
            <a:r>
              <a:rPr lang="en-US" altLang="zh-CN" sz="2800" baseline="-25000" dirty="0">
                <a:latin typeface="Arial" panose="020B0604020202020204" pitchFamily="34" charset="0"/>
              </a:rPr>
              <a:t>i </a:t>
            </a:r>
            <a:r>
              <a:rPr lang="en-US" altLang="zh-CN" sz="2800" dirty="0">
                <a:latin typeface="Arial" panose="020B0604020202020204" pitchFamily="34" charset="0"/>
              </a:rPr>
              <a:t>s</a:t>
            </a:r>
            <a:r>
              <a:rPr lang="en-US" altLang="zh-CN" sz="2800" baseline="-25000" dirty="0">
                <a:latin typeface="Arial" panose="020B0604020202020204" pitchFamily="34" charset="0"/>
              </a:rPr>
              <a:t>i+1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s</a:t>
            </a:r>
            <a:r>
              <a:rPr lang="en-US" altLang="zh-CN" sz="2800" baseline="-25000" dirty="0">
                <a:latin typeface="Arial" panose="020B0604020202020204" pitchFamily="34" charset="0"/>
              </a:rPr>
              <a:t>i+2</a:t>
            </a:r>
            <a:r>
              <a:rPr lang="en-US" altLang="zh-CN" sz="2800" dirty="0">
                <a:latin typeface="Arial" panose="020B0604020202020204" pitchFamily="34" charset="0"/>
              </a:rPr>
              <a:t> s</a:t>
            </a:r>
            <a:r>
              <a:rPr lang="en-US" altLang="zh-CN" sz="2800" baseline="-25000" dirty="0">
                <a:latin typeface="Arial" panose="020B0604020202020204" pitchFamily="34" charset="0"/>
              </a:rPr>
              <a:t>i+3</a:t>
            </a:r>
            <a:r>
              <a:rPr lang="en-US" altLang="zh-CN" sz="2800" dirty="0">
                <a:latin typeface="Arial" panose="020B0604020202020204" pitchFamily="34" charset="0"/>
              </a:rPr>
              <a:t> s</a:t>
            </a:r>
            <a:r>
              <a:rPr lang="en-US" altLang="zh-CN" sz="2800" baseline="-25000" dirty="0">
                <a:latin typeface="Arial" panose="020B0604020202020204" pitchFamily="34" charset="0"/>
              </a:rPr>
              <a:t>i+4</a:t>
            </a:r>
            <a:r>
              <a:rPr lang="en-US" altLang="zh-CN" sz="2800" dirty="0">
                <a:latin typeface="Arial" panose="020B0604020202020204" pitchFamily="34" charset="0"/>
              </a:rPr>
              <a:t> s</a:t>
            </a:r>
            <a:r>
              <a:rPr lang="en-US" altLang="zh-CN" sz="2800" baseline="-25000" dirty="0">
                <a:latin typeface="Arial" panose="020B0604020202020204" pitchFamily="34" charset="0"/>
              </a:rPr>
              <a:t>i+5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s</a:t>
            </a:r>
            <a:r>
              <a:rPr lang="en-US" altLang="zh-CN" sz="2800" baseline="-25000" dirty="0">
                <a:latin typeface="Arial" panose="020B0604020202020204" pitchFamily="34" charset="0"/>
              </a:rPr>
              <a:t>i+6  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r>
              <a:rPr lang="en-US" altLang="zh-CN" dirty="0">
                <a:latin typeface="Arial" panose="020B0604020202020204" pitchFamily="34" charset="0"/>
              </a:rPr>
              <a:t> … …</a:t>
            </a:r>
            <a:r>
              <a:rPr lang="en-US" altLang="zh-CN" sz="2800" dirty="0">
                <a:latin typeface="Arial" panose="020B0604020202020204" pitchFamily="34" charset="0"/>
              </a:rPr>
              <a:t>”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94219" name="Text Box 11"/>
          <p:cNvSpPr txBox="1"/>
          <p:nvPr/>
        </p:nvSpPr>
        <p:spPr>
          <a:xfrm>
            <a:off x="400050" y="4924425"/>
            <a:ext cx="7596188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P =   “ a   b   c     d     a     b   c   a  c  a  b ”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94220" name="Line 12"/>
          <p:cNvSpPr/>
          <p:nvPr/>
        </p:nvSpPr>
        <p:spPr>
          <a:xfrm>
            <a:off x="1687513" y="4398963"/>
            <a:ext cx="0" cy="576262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21" name="Line 13"/>
          <p:cNvSpPr/>
          <p:nvPr/>
        </p:nvSpPr>
        <p:spPr>
          <a:xfrm>
            <a:off x="2144713" y="4398963"/>
            <a:ext cx="0" cy="576262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22" name="Line 14"/>
          <p:cNvSpPr/>
          <p:nvPr/>
        </p:nvSpPr>
        <p:spPr>
          <a:xfrm>
            <a:off x="2673350" y="4398963"/>
            <a:ext cx="0" cy="576262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23" name="Line 15"/>
          <p:cNvSpPr/>
          <p:nvPr/>
        </p:nvSpPr>
        <p:spPr>
          <a:xfrm>
            <a:off x="3316288" y="4398963"/>
            <a:ext cx="0" cy="576262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24" name="Line 16"/>
          <p:cNvSpPr/>
          <p:nvPr/>
        </p:nvSpPr>
        <p:spPr>
          <a:xfrm>
            <a:off x="3963988" y="4398963"/>
            <a:ext cx="0" cy="576262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25" name="Line 17"/>
          <p:cNvSpPr/>
          <p:nvPr/>
        </p:nvSpPr>
        <p:spPr>
          <a:xfrm>
            <a:off x="4624388" y="4398963"/>
            <a:ext cx="0" cy="576262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26" name="Line 18"/>
          <p:cNvSpPr/>
          <p:nvPr/>
        </p:nvSpPr>
        <p:spPr>
          <a:xfrm>
            <a:off x="5153025" y="4398963"/>
            <a:ext cx="0" cy="576262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27" name="Line 19"/>
          <p:cNvSpPr/>
          <p:nvPr/>
        </p:nvSpPr>
        <p:spPr>
          <a:xfrm>
            <a:off x="5656263" y="4384675"/>
            <a:ext cx="0" cy="576263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28" name="Line 20"/>
          <p:cNvSpPr/>
          <p:nvPr/>
        </p:nvSpPr>
        <p:spPr>
          <a:xfrm>
            <a:off x="5584825" y="4527550"/>
            <a:ext cx="179388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29" name="Text Box 21"/>
          <p:cNvSpPr txBox="1"/>
          <p:nvPr/>
        </p:nvSpPr>
        <p:spPr>
          <a:xfrm>
            <a:off x="2813050" y="5734050"/>
            <a:ext cx="63309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P =   “ a     b   c  d   a  b   c   a  c  a  b ”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94230" name="Line 22"/>
          <p:cNvSpPr/>
          <p:nvPr/>
        </p:nvSpPr>
        <p:spPr>
          <a:xfrm>
            <a:off x="5656263" y="5445125"/>
            <a:ext cx="0" cy="3968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231" name="Text Box 23"/>
          <p:cNvSpPr txBox="1"/>
          <p:nvPr/>
        </p:nvSpPr>
        <p:spPr>
          <a:xfrm>
            <a:off x="1692275" y="2586038"/>
            <a:ext cx="7596188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       “ a  b   c  d  a  b  c  a  c  a  b ”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94232" name="Line 24"/>
          <p:cNvSpPr/>
          <p:nvPr/>
        </p:nvSpPr>
        <p:spPr>
          <a:xfrm>
            <a:off x="2916238" y="2349500"/>
            <a:ext cx="0" cy="3968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strips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30" name="Text Box 162"/>
          <p:cNvSpPr txBox="1"/>
          <p:nvPr/>
        </p:nvSpPr>
        <p:spPr>
          <a:xfrm>
            <a:off x="107950" y="944563"/>
            <a:ext cx="9144000" cy="53873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162000" rIns="0">
            <a:spAutoFit/>
          </a:bodyPr>
          <a:p>
            <a:pPr eaLnBrk="1" hangingPunct="1">
              <a:lnSpc>
                <a:spcPts val="3700"/>
              </a:lnSpc>
              <a:spcBef>
                <a:spcPts val="6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当匹配失效时，如何确定新的匹配位置，即，确定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中的哪个字符和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中的失败点字符重新匹配。</a:t>
            </a:r>
            <a:endParaRPr lang="zh-CN" altLang="en-US" sz="2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ts val="6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600" b="1" dirty="0">
                <a:sym typeface="+mn-ea"/>
              </a:rPr>
              <a:t>模式串</a:t>
            </a:r>
            <a:r>
              <a:rPr lang="en-US" altLang="zh-CN" sz="2600" b="1" dirty="0">
                <a:sym typeface="+mn-ea"/>
              </a:rPr>
              <a:t>P=“</a:t>
            </a:r>
            <a:r>
              <a:rPr lang="en-US" altLang="zh-CN" sz="2600" b="1" i="1" dirty="0">
                <a:sym typeface="Symbol" panose="05050102010706020507" pitchFamily="18" charset="2"/>
              </a:rPr>
              <a:t>p</a:t>
            </a:r>
            <a:r>
              <a:rPr lang="en-US" altLang="zh-CN" sz="26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600" b="1" dirty="0"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sym typeface="Symbol" panose="05050102010706020507" pitchFamily="18" charset="2"/>
              </a:rPr>
              <a:t>p</a:t>
            </a:r>
            <a:r>
              <a:rPr lang="en-US" altLang="zh-CN" sz="26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sym typeface="Symbol" panose="05050102010706020507" pitchFamily="18" charset="2"/>
              </a:rPr>
              <a:t></a:t>
            </a:r>
            <a:r>
              <a:rPr lang="en-US" altLang="zh-CN" sz="2600" b="1" i="1" dirty="0"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2600" b="1" baseline="-25000" dirty="0">
                <a:sym typeface="Symbol" panose="05050102010706020507" pitchFamily="18" charset="2"/>
              </a:rPr>
              <a:t>-1</a:t>
            </a:r>
            <a:r>
              <a:rPr lang="en-US" altLang="zh-CN" sz="2600" b="1" i="1" dirty="0">
                <a:sym typeface="Symbol" panose="05050102010706020507" pitchFamily="18" charset="2"/>
              </a:rPr>
              <a:t>”</a:t>
            </a:r>
            <a:r>
              <a:rPr lang="zh-CN" altLang="en-US" sz="2600" b="1" dirty="0">
                <a:sym typeface="+mn-ea"/>
              </a:rPr>
              <a:t>的</a:t>
            </a:r>
            <a:r>
              <a:rPr lang="zh-CN" altLang="en-US" sz="2600" b="1" dirty="0">
                <a:latin typeface="Times New Roman" panose="02020603050405020304" pitchFamily="18" charset="0"/>
              </a:rPr>
              <a:t>失败函数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j</a:t>
            </a:r>
            <a:r>
              <a:rPr lang="en-US" altLang="zh-CN" sz="2600" b="1" dirty="0">
                <a:latin typeface="Times New Roman" panose="02020603050405020304" pitchFamily="18" charset="0"/>
              </a:rPr>
              <a:t> )(</a:t>
            </a:r>
            <a:r>
              <a:rPr lang="en-US" altLang="zh-CN" sz="2600" dirty="0">
                <a:sym typeface="+mn-ea"/>
              </a:rPr>
              <a:t> 0</a:t>
            </a:r>
            <a:r>
              <a:rPr lang="en-US" altLang="zh-CN" sz="2600" dirty="0">
                <a:sym typeface="Symbol" panose="05050102010706020507" charset="0"/>
              </a:rPr>
              <a:t></a:t>
            </a:r>
            <a:r>
              <a:rPr lang="en-US" altLang="zh-CN" sz="2600" i="1" dirty="0">
                <a:sym typeface="+mn-ea"/>
              </a:rPr>
              <a:t>j</a:t>
            </a:r>
            <a:r>
              <a:rPr lang="en-US" altLang="zh-CN" sz="2600" dirty="0">
                <a:sym typeface="Symbol" panose="05050102010706020507" charset="0"/>
              </a:rPr>
              <a:t></a:t>
            </a:r>
            <a:r>
              <a:rPr lang="en-US" altLang="zh-CN" sz="2600" i="1" dirty="0">
                <a:sym typeface="Symbol" panose="05050102010706020507" charset="0"/>
              </a:rPr>
              <a:t>m</a:t>
            </a:r>
            <a:r>
              <a:rPr lang="en-US" altLang="zh-CN" sz="2600" dirty="0">
                <a:sym typeface="+mn-ea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定义为：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600" b="1" dirty="0">
                <a:latin typeface="Times New Roman" panose="02020603050405020304" pitchFamily="18" charset="0"/>
              </a:rPr>
              <a:t>即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j</a:t>
            </a:r>
            <a:r>
              <a:rPr lang="en-US" altLang="zh-CN" sz="2600" b="1" dirty="0">
                <a:latin typeface="Times New Roman" panose="02020603050405020304" pitchFamily="18" charset="0"/>
              </a:rPr>
              <a:t> )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sym typeface="Symbol" panose="05050102010706020507" pitchFamily="18" charset="2"/>
              </a:rPr>
              <a:t>+1</a:t>
            </a:r>
            <a:r>
              <a:rPr lang="zh-CN" altLang="en-US" sz="2600" b="1" dirty="0">
                <a:sym typeface="Symbol" panose="05050102010706020507" pitchFamily="18" charset="2"/>
              </a:rPr>
              <a:t>即为</a:t>
            </a:r>
            <a:r>
              <a:rPr lang="zh-CN" altLang="en-US" sz="2600" b="1" dirty="0">
                <a:sym typeface="+mn-ea"/>
              </a:rPr>
              <a:t>重新匹配位置。对不同的 </a:t>
            </a:r>
            <a:r>
              <a:rPr lang="en-US" altLang="zh-CN" sz="2600" b="1" i="1" dirty="0">
                <a:sym typeface="+mn-ea"/>
              </a:rPr>
              <a:t>j</a:t>
            </a:r>
            <a:r>
              <a:rPr lang="zh-CN" altLang="en-US" sz="2600" b="1" dirty="0">
                <a:sym typeface="+mn-ea"/>
              </a:rPr>
              <a:t>，</a:t>
            </a:r>
            <a:r>
              <a:rPr lang="zh-CN" altLang="en-US" sz="2600" b="1" dirty="0">
                <a:solidFill>
                  <a:srgbClr val="0000CC"/>
                </a:solidFill>
                <a:sym typeface="+mn-ea"/>
              </a:rPr>
              <a:t> </a:t>
            </a:r>
            <a:r>
              <a:rPr lang="en-US" altLang="zh-CN" sz="2600" b="1" i="1" dirty="0">
                <a:solidFill>
                  <a:srgbClr val="0000CC"/>
                </a:solidFill>
                <a:sym typeface="+mn-ea"/>
              </a:rPr>
              <a:t>k </a:t>
            </a:r>
            <a:r>
              <a:rPr lang="zh-CN" altLang="en-US" sz="2600" b="1" dirty="0">
                <a:solidFill>
                  <a:srgbClr val="0000CC"/>
                </a:solidFill>
                <a:sym typeface="+mn-ea"/>
              </a:rPr>
              <a:t>的</a:t>
            </a:r>
            <a:r>
              <a:rPr lang="zh-CN" altLang="en-US" sz="2600" b="1" dirty="0">
                <a:solidFill>
                  <a:srgbClr val="0000CC"/>
                </a:solidFill>
                <a:sym typeface="+mn-ea"/>
              </a:rPr>
              <a:t>取值只与模式 </a:t>
            </a:r>
            <a:r>
              <a:rPr lang="en-US" altLang="zh-CN" sz="2600" b="1" i="1" dirty="0">
                <a:solidFill>
                  <a:srgbClr val="0000CC"/>
                </a:solidFill>
                <a:sym typeface="+mn-ea"/>
              </a:rPr>
              <a:t>P </a:t>
            </a:r>
            <a:r>
              <a:rPr lang="zh-CN" altLang="en-US" sz="2600" b="1" dirty="0">
                <a:solidFill>
                  <a:srgbClr val="0000CC"/>
                </a:solidFill>
                <a:sym typeface="+mn-ea"/>
              </a:rPr>
              <a:t>的前 </a:t>
            </a:r>
            <a:r>
              <a:rPr lang="en-US" altLang="zh-CN" sz="2600" b="1" i="1" dirty="0">
                <a:solidFill>
                  <a:srgbClr val="0000CC"/>
                </a:solidFill>
                <a:sym typeface="+mn-ea"/>
              </a:rPr>
              <a:t>j </a:t>
            </a:r>
            <a:r>
              <a:rPr lang="zh-CN" altLang="en-US" sz="2600" b="1" dirty="0">
                <a:solidFill>
                  <a:srgbClr val="0000CC"/>
                </a:solidFill>
                <a:sym typeface="+mn-ea"/>
              </a:rPr>
              <a:t>个字符构成有关，与</a:t>
            </a:r>
            <a:r>
              <a:rPr lang="en-US" altLang="zh-CN" sz="2600" b="1" dirty="0">
                <a:solidFill>
                  <a:srgbClr val="0000CC"/>
                </a:solidFill>
                <a:sym typeface="+mn-ea"/>
              </a:rPr>
              <a:t>S</a:t>
            </a:r>
            <a:r>
              <a:rPr lang="zh-CN" altLang="en-US" sz="2600" b="1" dirty="0">
                <a:solidFill>
                  <a:srgbClr val="0000CC"/>
                </a:solidFill>
                <a:sym typeface="+mn-ea"/>
              </a:rPr>
              <a:t>无关</a:t>
            </a:r>
            <a:r>
              <a:rPr lang="zh-CN" altLang="en-US" sz="2600" b="1" dirty="0">
                <a:sym typeface="+mn-ea"/>
              </a:rPr>
              <a:t>。</a:t>
            </a:r>
            <a:endParaRPr lang="zh-CN" altLang="en-US" sz="2600" b="1" dirty="0">
              <a:sym typeface="+mn-ea"/>
            </a:endParaRPr>
          </a:p>
          <a:p>
            <a:pPr eaLnBrk="1" hangingPunct="1">
              <a:lnSpc>
                <a:spcPts val="37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600" b="1" dirty="0">
              <a:sym typeface="+mn-ea"/>
            </a:endParaRPr>
          </a:p>
          <a:p>
            <a:pPr eaLnBrk="1" hangingPunct="1">
              <a:lnSpc>
                <a:spcPts val="37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</a:t>
            </a:r>
            <a:endParaRPr lang="zh-CN" altLang="en-US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" name="Text Box 162"/>
          <p:cNvSpPr txBox="1"/>
          <p:nvPr/>
        </p:nvSpPr>
        <p:spPr>
          <a:xfrm>
            <a:off x="1073150" y="2868613"/>
            <a:ext cx="804545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62000" rIns="0">
            <a:spAutoFit/>
          </a:bodyPr>
          <a:p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为满足         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                                       的最大整数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，其他情况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" name="Object 118"/>
          <p:cNvGraphicFramePr/>
          <p:nvPr/>
        </p:nvGraphicFramePr>
        <p:xfrm>
          <a:off x="2807970" y="2890520"/>
          <a:ext cx="1117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508000" imgH="190500" progId="Equation.3">
                  <p:embed/>
                </p:oleObj>
              </mc:Choice>
              <mc:Fallback>
                <p:oleObj name="" r:id="rId1" imgW="508000" imgH="190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7970" y="2890520"/>
                        <a:ext cx="11176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0"/>
          <p:cNvGraphicFramePr/>
          <p:nvPr/>
        </p:nvGraphicFramePr>
        <p:xfrm>
          <a:off x="4392613" y="2794635"/>
          <a:ext cx="31321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1459865" imgH="215900" progId="Equation.3">
                  <p:embed/>
                </p:oleObj>
              </mc:Choice>
              <mc:Fallback>
                <p:oleObj name="" r:id="rId3" imgW="1459865" imgH="215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2613" y="2794635"/>
                        <a:ext cx="3132137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26"/>
          <p:cNvSpPr/>
          <p:nvPr/>
        </p:nvSpPr>
        <p:spPr>
          <a:xfrm>
            <a:off x="1042988" y="2974975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" name="Text Box 127"/>
          <p:cNvSpPr txBox="1"/>
          <p:nvPr/>
        </p:nvSpPr>
        <p:spPr>
          <a:xfrm>
            <a:off x="244475" y="3021013"/>
            <a:ext cx="828675" cy="539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pPr algn="ctr">
              <a:lnSpc>
                <a:spcPct val="104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410" y="300355"/>
            <a:ext cx="1816100" cy="5657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ts val="3700"/>
              </a:lnSpc>
              <a:spcAft>
                <a:spcPts val="600"/>
              </a:spcAft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失败函数</a:t>
            </a:r>
            <a:endParaRPr lang="zh-CN" altLang="en-US" sz="3200"/>
          </a:p>
        </p:txBody>
      </p:sp>
    </p:spTree>
  </p:cSld>
  <p:clrMapOvr>
    <a:masterClrMapping/>
  </p:clrMapOvr>
  <p:transition>
    <p:strips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40569" name="Group 153"/>
          <p:cNvGraphicFramePr>
            <a:graphicFrameLocks noGrp="1"/>
          </p:cNvGraphicFramePr>
          <p:nvPr/>
        </p:nvGraphicFramePr>
        <p:xfrm>
          <a:off x="193675" y="5003800"/>
          <a:ext cx="8785225" cy="923925"/>
        </p:xfrm>
        <a:graphic>
          <a:graphicData uri="http://schemas.openxmlformats.org/drawingml/2006/table">
            <a:tbl>
              <a:tblPr/>
              <a:tblGrid>
                <a:gridCol w="733425"/>
                <a:gridCol w="849313"/>
                <a:gridCol w="847725"/>
                <a:gridCol w="731837"/>
                <a:gridCol w="946150"/>
                <a:gridCol w="1046163"/>
                <a:gridCol w="1041400"/>
                <a:gridCol w="946150"/>
                <a:gridCol w="733425"/>
                <a:gridCol w="909637"/>
              </a:tblGrid>
              <a:tr h="923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k</a:t>
                      </a:r>
                      <a:endParaRPr kumimoji="1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+1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…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j 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j 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k</a:t>
                      </a:r>
                      <a:endParaRPr kumimoji="1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j</a:t>
                      </a:r>
                      <a:endParaRPr kumimoji="1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30" name="Text Box 162"/>
          <p:cNvSpPr txBox="1"/>
          <p:nvPr/>
        </p:nvSpPr>
        <p:spPr>
          <a:xfrm>
            <a:off x="-36195" y="656273"/>
            <a:ext cx="9144000" cy="26174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62000" rIns="0">
            <a:spAutoFit/>
          </a:bodyPr>
          <a:p>
            <a:pPr eaLnBrk="1" hangingPunct="1">
              <a:lnSpc>
                <a:spcPts val="37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600" b="1" dirty="0">
                <a:latin typeface="Times New Roman" panose="02020603050405020304" pitchFamily="18" charset="0"/>
              </a:rPr>
              <a:t>失败函数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j</a:t>
            </a:r>
            <a:r>
              <a:rPr lang="en-US" altLang="zh-CN" sz="2600" b="1" dirty="0">
                <a:latin typeface="Times New Roman" panose="02020603050405020304" pitchFamily="18" charset="0"/>
              </a:rPr>
              <a:t> )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，意味着</a:t>
            </a:r>
            <a:b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p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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1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zh-CN" sz="2600" b="1" i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7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p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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1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k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1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zh-CN" sz="2600" b="1" i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7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从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中找出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两个最大的相等子串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，一个从前向后，一个从后向前。</a:t>
            </a:r>
            <a:endParaRPr lang="zh-CN" altLang="en-US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98331" name="Group 182"/>
          <p:cNvGrpSpPr/>
          <p:nvPr/>
        </p:nvGrpSpPr>
        <p:grpSpPr>
          <a:xfrm>
            <a:off x="266700" y="4427538"/>
            <a:ext cx="8640763" cy="1220787"/>
            <a:chOff x="168" y="2789"/>
            <a:chExt cx="5443" cy="769"/>
          </a:xfrm>
        </p:grpSpPr>
        <p:sp>
          <p:nvSpPr>
            <p:cNvPr id="10" name="圆角矩形 9"/>
            <p:cNvSpPr>
              <a:spLocks noChangeArrowheads="1"/>
            </p:cNvSpPr>
            <p:nvPr/>
          </p:nvSpPr>
          <p:spPr bwMode="auto">
            <a:xfrm>
              <a:off x="168" y="3243"/>
              <a:ext cx="1860" cy="315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圆角矩形 10"/>
            <p:cNvSpPr>
              <a:spLocks noChangeArrowheads="1"/>
            </p:cNvSpPr>
            <p:nvPr/>
          </p:nvSpPr>
          <p:spPr bwMode="auto">
            <a:xfrm>
              <a:off x="4069" y="3243"/>
              <a:ext cx="1542" cy="315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8334" name="Group 172"/>
            <p:cNvGrpSpPr/>
            <p:nvPr/>
          </p:nvGrpSpPr>
          <p:grpSpPr>
            <a:xfrm>
              <a:off x="1030" y="2789"/>
              <a:ext cx="3901" cy="454"/>
              <a:chOff x="1030" y="2051"/>
              <a:chExt cx="3901" cy="454"/>
            </a:xfrm>
          </p:grpSpPr>
          <p:grpSp>
            <p:nvGrpSpPr>
              <p:cNvPr id="98335" name="Group 169"/>
              <p:cNvGrpSpPr/>
              <p:nvPr/>
            </p:nvGrpSpPr>
            <p:grpSpPr>
              <a:xfrm>
                <a:off x="1030" y="2051"/>
                <a:ext cx="3901" cy="454"/>
                <a:chOff x="1066" y="2795"/>
                <a:chExt cx="3901" cy="454"/>
              </a:xfrm>
            </p:grpSpPr>
            <p:sp>
              <p:nvSpPr>
                <p:cNvPr id="98337" name="Line 166"/>
                <p:cNvSpPr/>
                <p:nvPr/>
              </p:nvSpPr>
              <p:spPr>
                <a:xfrm>
                  <a:off x="1066" y="2795"/>
                  <a:ext cx="0" cy="45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lg" len="lg"/>
                </a:ln>
              </p:spPr>
            </p:sp>
            <p:sp>
              <p:nvSpPr>
                <p:cNvPr id="98338" name="Line 167"/>
                <p:cNvSpPr/>
                <p:nvPr/>
              </p:nvSpPr>
              <p:spPr>
                <a:xfrm>
                  <a:off x="1066" y="2801"/>
                  <a:ext cx="3901" cy="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39" name="Line 168"/>
                <p:cNvSpPr/>
                <p:nvPr/>
              </p:nvSpPr>
              <p:spPr>
                <a:xfrm>
                  <a:off x="4967" y="2795"/>
                  <a:ext cx="0" cy="45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lg" len="lg"/>
                </a:ln>
              </p:spPr>
            </p:sp>
          </p:grpSp>
          <p:sp>
            <p:nvSpPr>
              <p:cNvPr id="98336" name="Text Box 170"/>
              <p:cNvSpPr txBox="1"/>
              <p:nvPr/>
            </p:nvSpPr>
            <p:spPr>
              <a:xfrm>
                <a:off x="2829" y="2124"/>
                <a:ext cx="317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marL="342900" indent="-342900" algn="ctr" eaLnBrk="1" hangingPunct="1">
                  <a:lnSpc>
                    <a:spcPct val="50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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0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0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Text Box 2"/>
          <p:cNvSpPr txBox="1"/>
          <p:nvPr/>
        </p:nvSpPr>
        <p:spPr>
          <a:xfrm>
            <a:off x="900113" y="1982153"/>
            <a:ext cx="7596187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P =   “ a   b   c   d   a   b   c   a   c   a   b ”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99331" name="Text Box 3"/>
          <p:cNvSpPr txBox="1"/>
          <p:nvPr/>
        </p:nvSpPr>
        <p:spPr>
          <a:xfrm>
            <a:off x="900113" y="1370965"/>
            <a:ext cx="7596187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j =     0    1   2   3   4   5   6   7  8   9  10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99332" name="Text Box 4"/>
          <p:cNvSpPr txBox="1"/>
          <p:nvPr/>
        </p:nvSpPr>
        <p:spPr>
          <a:xfrm>
            <a:off x="863600" y="2702878"/>
            <a:ext cx="7596188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f(j) =   -1  -1  -1  -1  0   1   2   0  -1   0   1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Text Box 2"/>
          <p:cNvSpPr txBox="1"/>
          <p:nvPr/>
        </p:nvSpPr>
        <p:spPr>
          <a:xfrm>
            <a:off x="303213" y="323850"/>
            <a:ext cx="7380287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基于失败函数的匹配规则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403" name="Group 3"/>
          <p:cNvGrpSpPr/>
          <p:nvPr/>
        </p:nvGrpSpPr>
        <p:grpSpPr>
          <a:xfrm>
            <a:off x="373063" y="1239838"/>
            <a:ext cx="7632700" cy="1587500"/>
            <a:chOff x="226" y="845"/>
            <a:chExt cx="4808" cy="1000"/>
          </a:xfrm>
        </p:grpSpPr>
        <p:sp>
          <p:nvSpPr>
            <p:cNvPr id="102406" name="Text Box 4"/>
            <p:cNvSpPr txBox="1"/>
            <p:nvPr/>
          </p:nvSpPr>
          <p:spPr>
            <a:xfrm>
              <a:off x="226" y="845"/>
              <a:ext cx="46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S =“… s</a:t>
              </a:r>
              <a:r>
                <a:rPr lang="en-US" altLang="zh-CN" sz="2800" b="1" baseline="-25000" dirty="0">
                  <a:latin typeface="Arial" panose="020B0604020202020204" pitchFamily="34" charset="0"/>
                </a:rPr>
                <a:t>i-j    </a:t>
              </a:r>
              <a:r>
                <a:rPr lang="en-US" altLang="zh-CN" b="1" dirty="0">
                  <a:latin typeface="Arial" panose="020B0604020202020204" pitchFamily="34" charset="0"/>
                </a:rPr>
                <a:t>… …    </a:t>
              </a:r>
              <a:r>
                <a:rPr lang="en-US" altLang="zh-CN" sz="2800" b="1" dirty="0">
                  <a:latin typeface="Arial" panose="020B0604020202020204" pitchFamily="34" charset="0"/>
                </a:rPr>
                <a:t> s</a:t>
              </a:r>
              <a:r>
                <a:rPr lang="en-US" altLang="zh-CN" sz="2800" b="1" baseline="-25000" dirty="0">
                  <a:latin typeface="Arial" panose="020B0604020202020204" pitchFamily="34" charset="0"/>
                </a:rPr>
                <a:t>i-1</a:t>
              </a:r>
              <a:r>
                <a:rPr lang="en-US" altLang="zh-CN" sz="2800" b="1" dirty="0">
                  <a:latin typeface="Arial" panose="020B0604020202020204" pitchFamily="34" charset="0"/>
                </a:rPr>
                <a:t>  s</a:t>
              </a:r>
              <a:r>
                <a:rPr lang="en-US" altLang="zh-CN" sz="2800" b="1" baseline="-25000" dirty="0">
                  <a:latin typeface="Arial" panose="020B0604020202020204" pitchFamily="34" charset="0"/>
                </a:rPr>
                <a:t>i</a:t>
              </a:r>
              <a:r>
                <a:rPr lang="en-US" altLang="zh-CN" sz="2800" b="1" dirty="0">
                  <a:latin typeface="Arial" panose="020B0604020202020204" pitchFamily="34" charset="0"/>
                </a:rPr>
                <a:t>   </a:t>
              </a:r>
              <a:r>
                <a:rPr lang="en-US" altLang="zh-CN" b="1" dirty="0">
                  <a:latin typeface="Arial" panose="020B0604020202020204" pitchFamily="34" charset="0"/>
                </a:rPr>
                <a:t>… …</a:t>
              </a:r>
              <a:r>
                <a:rPr lang="en-US" altLang="zh-CN" sz="2800" b="1" dirty="0">
                  <a:latin typeface="Arial" panose="020B0604020202020204" pitchFamily="34" charset="0"/>
                </a:rPr>
                <a:t>” 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2407" name="Text Box 5"/>
            <p:cNvSpPr txBox="1"/>
            <p:nvPr/>
          </p:nvSpPr>
          <p:spPr>
            <a:xfrm>
              <a:off x="249" y="1518"/>
              <a:ext cx="47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P =   “ p</a:t>
              </a:r>
              <a:r>
                <a:rPr lang="en-US" altLang="zh-CN" sz="2800" b="1" baseline="-25000" dirty="0">
                  <a:latin typeface="Arial" panose="020B0604020202020204" pitchFamily="34" charset="0"/>
                </a:rPr>
                <a:t>0</a:t>
              </a:r>
              <a:r>
                <a:rPr lang="en-US" altLang="zh-CN" sz="2800" b="1" dirty="0">
                  <a:latin typeface="Arial" panose="020B0604020202020204" pitchFamily="34" charset="0"/>
                </a:rPr>
                <a:t>  … …   p</a:t>
              </a:r>
              <a:r>
                <a:rPr lang="en-US" altLang="zh-CN" sz="2800" b="1" baseline="-25000" dirty="0">
                  <a:latin typeface="Arial" panose="020B0604020202020204" pitchFamily="34" charset="0"/>
                </a:rPr>
                <a:t>j-1</a:t>
              </a:r>
              <a:r>
                <a:rPr lang="en-US" altLang="zh-CN" sz="2800" b="1" dirty="0">
                  <a:latin typeface="Arial" panose="020B0604020202020204" pitchFamily="34" charset="0"/>
                </a:rPr>
                <a:t>  p</a:t>
              </a:r>
              <a:r>
                <a:rPr lang="en-US" altLang="zh-CN" sz="2800" b="1" baseline="-25000" dirty="0">
                  <a:latin typeface="Arial" panose="020B0604020202020204" pitchFamily="34" charset="0"/>
                </a:rPr>
                <a:t>j</a:t>
              </a:r>
              <a:r>
                <a:rPr lang="en-US" altLang="zh-CN" sz="2800" b="1" dirty="0">
                  <a:latin typeface="Arial" panose="020B0604020202020204" pitchFamily="34" charset="0"/>
                </a:rPr>
                <a:t>   ……” 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2408" name="Line 6"/>
            <p:cNvSpPr/>
            <p:nvPr/>
          </p:nvSpPr>
          <p:spPr>
            <a:xfrm>
              <a:off x="1060" y="1187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409" name="Line 7"/>
            <p:cNvSpPr/>
            <p:nvPr/>
          </p:nvSpPr>
          <p:spPr>
            <a:xfrm>
              <a:off x="2086" y="1187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410" name="Line 8"/>
            <p:cNvSpPr/>
            <p:nvPr/>
          </p:nvSpPr>
          <p:spPr>
            <a:xfrm>
              <a:off x="2494" y="1187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411" name="Line 9"/>
            <p:cNvSpPr/>
            <p:nvPr/>
          </p:nvSpPr>
          <p:spPr>
            <a:xfrm>
              <a:off x="2449" y="1275"/>
              <a:ext cx="113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02404" name="Text Box 10"/>
          <p:cNvSpPr txBox="1"/>
          <p:nvPr/>
        </p:nvSpPr>
        <p:spPr>
          <a:xfrm>
            <a:off x="357188" y="3100388"/>
            <a:ext cx="738028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(1) f(j-1) = -1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0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进行匹配</a:t>
            </a:r>
            <a:endParaRPr lang="zh-CN" altLang="en-US" sz="3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5" name="Text Box 11"/>
          <p:cNvSpPr txBox="1"/>
          <p:nvPr/>
        </p:nvSpPr>
        <p:spPr>
          <a:xfrm>
            <a:off x="381000" y="3963988"/>
            <a:ext cx="7380288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(2) f(j-1) &gt; -1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0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f(j-1)+1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进行匹配</a:t>
            </a:r>
            <a:endParaRPr lang="zh-CN" altLang="en-US" sz="3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426" name="Group 26"/>
          <p:cNvGrpSpPr/>
          <p:nvPr/>
        </p:nvGrpSpPr>
        <p:grpSpPr>
          <a:xfrm>
            <a:off x="215900" y="1397635"/>
            <a:ext cx="8780780" cy="4709691"/>
            <a:chOff x="136" y="436"/>
            <a:chExt cx="5531" cy="3418"/>
          </a:xfrm>
        </p:grpSpPr>
        <p:sp>
          <p:nvSpPr>
            <p:cNvPr id="103427" name="Text Box 2"/>
            <p:cNvSpPr txBox="1"/>
            <p:nvPr/>
          </p:nvSpPr>
          <p:spPr>
            <a:xfrm>
              <a:off x="383" y="436"/>
              <a:ext cx="4649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S =“… 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i+1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?</a:t>
              </a:r>
              <a:r>
                <a:rPr lang="en-US" altLang="zh-CN" b="1" dirty="0">
                  <a:latin typeface="Times New Roman" panose="02020603050405020304" pitchFamily="18" charset="0"/>
                </a:rPr>
                <a:t> … …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”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428" name="Text Box 3"/>
            <p:cNvSpPr txBox="1"/>
            <p:nvPr/>
          </p:nvSpPr>
          <p:spPr>
            <a:xfrm>
              <a:off x="406" y="1061"/>
              <a:ext cx="4785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P =   “  a  b   c  d  a  b  c  a  c  a  b ”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429" name="Line 4"/>
            <p:cNvSpPr/>
            <p:nvPr/>
          </p:nvSpPr>
          <p:spPr>
            <a:xfrm>
              <a:off x="1193" y="777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30" name="Line 5"/>
            <p:cNvSpPr/>
            <p:nvPr/>
          </p:nvSpPr>
          <p:spPr>
            <a:xfrm>
              <a:off x="1449" y="777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31" name="Line 6"/>
            <p:cNvSpPr/>
            <p:nvPr/>
          </p:nvSpPr>
          <p:spPr>
            <a:xfrm>
              <a:off x="1734" y="768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32" name="Line 7"/>
            <p:cNvSpPr/>
            <p:nvPr/>
          </p:nvSpPr>
          <p:spPr>
            <a:xfrm>
              <a:off x="1676" y="844"/>
              <a:ext cx="113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33" name="Text Box 10"/>
            <p:cNvSpPr txBox="1"/>
            <p:nvPr/>
          </p:nvSpPr>
          <p:spPr>
            <a:xfrm>
              <a:off x="136" y="2292"/>
              <a:ext cx="4649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S =“… 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i+1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i+2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i+3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i+4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s 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i+5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i+6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?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… …”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434" name="Text Box 11"/>
            <p:cNvSpPr txBox="1"/>
            <p:nvPr/>
          </p:nvSpPr>
          <p:spPr>
            <a:xfrm>
              <a:off x="159" y="2965"/>
              <a:ext cx="4785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P =   “  a   b    c    d     a      b    c    a   c   a   b ”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435" name="Line 12"/>
            <p:cNvSpPr/>
            <p:nvPr/>
          </p:nvSpPr>
          <p:spPr>
            <a:xfrm>
              <a:off x="970" y="2634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36" name="Line 13"/>
            <p:cNvSpPr/>
            <p:nvPr/>
          </p:nvSpPr>
          <p:spPr>
            <a:xfrm>
              <a:off x="1258" y="2634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37" name="Line 14"/>
            <p:cNvSpPr/>
            <p:nvPr/>
          </p:nvSpPr>
          <p:spPr>
            <a:xfrm>
              <a:off x="1591" y="2634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38" name="Line 15"/>
            <p:cNvSpPr/>
            <p:nvPr/>
          </p:nvSpPr>
          <p:spPr>
            <a:xfrm>
              <a:off x="1996" y="2634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39" name="Line 16"/>
            <p:cNvSpPr/>
            <p:nvPr/>
          </p:nvSpPr>
          <p:spPr>
            <a:xfrm>
              <a:off x="2404" y="2634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40" name="Line 17"/>
            <p:cNvSpPr/>
            <p:nvPr/>
          </p:nvSpPr>
          <p:spPr>
            <a:xfrm>
              <a:off x="2820" y="2634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41" name="Line 18"/>
            <p:cNvSpPr/>
            <p:nvPr/>
          </p:nvSpPr>
          <p:spPr>
            <a:xfrm>
              <a:off x="3153" y="2634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42" name="Line 19"/>
            <p:cNvSpPr/>
            <p:nvPr/>
          </p:nvSpPr>
          <p:spPr>
            <a:xfrm>
              <a:off x="3470" y="2625"/>
              <a:ext cx="0" cy="363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43" name="Line 20"/>
            <p:cNvSpPr/>
            <p:nvPr/>
          </p:nvSpPr>
          <p:spPr>
            <a:xfrm>
              <a:off x="3425" y="2715"/>
              <a:ext cx="113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44" name="Text Box 21"/>
            <p:cNvSpPr txBox="1"/>
            <p:nvPr/>
          </p:nvSpPr>
          <p:spPr>
            <a:xfrm>
              <a:off x="1679" y="3475"/>
              <a:ext cx="3988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P =   “ a     b    c   d    a   b   c   a  c  a  b ”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445" name="Line 22"/>
            <p:cNvSpPr/>
            <p:nvPr/>
          </p:nvSpPr>
          <p:spPr>
            <a:xfrm>
              <a:off x="3470" y="3294"/>
              <a:ext cx="0" cy="2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46" name="Text Box 23"/>
            <p:cNvSpPr txBox="1"/>
            <p:nvPr/>
          </p:nvSpPr>
          <p:spPr>
            <a:xfrm>
              <a:off x="973" y="1492"/>
              <a:ext cx="3832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“  a  b  c  d  a  b  c  a  c  a  b ”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447" name="Line 24"/>
            <p:cNvSpPr/>
            <p:nvPr/>
          </p:nvSpPr>
          <p:spPr>
            <a:xfrm>
              <a:off x="1744" y="1343"/>
              <a:ext cx="0" cy="2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99330" name="Text Box 2"/>
          <p:cNvSpPr txBox="1"/>
          <p:nvPr/>
        </p:nvSpPr>
        <p:spPr>
          <a:xfrm>
            <a:off x="2534920" y="150495"/>
            <a:ext cx="5982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P =   “ a   b   c   d   a   b   c   a   c   a   b ”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99332" name="Text Box 4"/>
          <p:cNvSpPr txBox="1"/>
          <p:nvPr/>
        </p:nvSpPr>
        <p:spPr>
          <a:xfrm>
            <a:off x="2498090" y="586740"/>
            <a:ext cx="58470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f(j) =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-1  -1  -1  -1  0   1   2   0  -1   0   1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Text Box 2"/>
          <p:cNvSpPr txBox="1"/>
          <p:nvPr/>
        </p:nvSpPr>
        <p:spPr>
          <a:xfrm>
            <a:off x="303213" y="323850"/>
            <a:ext cx="7380287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失败函数的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计算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162"/>
          <p:cNvSpPr txBox="1"/>
          <p:nvPr/>
        </p:nvSpPr>
        <p:spPr>
          <a:xfrm>
            <a:off x="1002030" y="1410653"/>
            <a:ext cx="8045450" cy="9321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62000" rIns="0">
            <a:spAutoFit/>
          </a:bodyPr>
          <a:p>
            <a:pPr>
              <a:lnSpc>
                <a:spcPts val="328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为满足         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                                       的最大整数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ts val="3280"/>
              </a:lnSpc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，其他情况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" name="Object 118"/>
          <p:cNvGraphicFramePr/>
          <p:nvPr/>
        </p:nvGraphicFramePr>
        <p:xfrm>
          <a:off x="2736850" y="1432560"/>
          <a:ext cx="1117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508000" imgH="190500" progId="Equation.3">
                  <p:embed/>
                </p:oleObj>
              </mc:Choice>
              <mc:Fallback>
                <p:oleObj name="" r:id="rId1" imgW="508000" imgH="190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6850" y="1432560"/>
                        <a:ext cx="11176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0"/>
          <p:cNvGraphicFramePr/>
          <p:nvPr/>
        </p:nvGraphicFramePr>
        <p:xfrm>
          <a:off x="4321493" y="1336675"/>
          <a:ext cx="31321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1459865" imgH="215900" progId="Equation.3">
                  <p:embed/>
                </p:oleObj>
              </mc:Choice>
              <mc:Fallback>
                <p:oleObj name="" r:id="rId3" imgW="1459865" imgH="215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1493" y="1336675"/>
                        <a:ext cx="3132137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26"/>
          <p:cNvSpPr/>
          <p:nvPr/>
        </p:nvSpPr>
        <p:spPr>
          <a:xfrm>
            <a:off x="971868" y="1517015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" name="Text Box 127"/>
          <p:cNvSpPr txBox="1"/>
          <p:nvPr/>
        </p:nvSpPr>
        <p:spPr>
          <a:xfrm>
            <a:off x="173355" y="1563053"/>
            <a:ext cx="828675" cy="539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pPr algn="ctr">
              <a:lnSpc>
                <a:spcPct val="104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162"/>
          <p:cNvSpPr txBox="1"/>
          <p:nvPr/>
        </p:nvSpPr>
        <p:spPr>
          <a:xfrm>
            <a:off x="986790" y="3248978"/>
            <a:ext cx="8045450" cy="9321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62000" rIns="0">
            <a:spAutoFit/>
          </a:bodyPr>
          <a:p>
            <a:pPr>
              <a:lnSpc>
                <a:spcPts val="328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1)+1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是满足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fx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(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j</a:t>
            </a:r>
            <a:r>
              <a:rPr lang="zh-CN" altLang="en-US" sz="2400" b="1" baseline="-25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1)+1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sym typeface="Symbol" panose="05050102010706020507" pitchFamily="18" charset="2"/>
              </a:rPr>
              <a:t>P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的最小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整数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ts val="3280"/>
              </a:lnSpc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，不存在上述的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4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AutoShape 126"/>
          <p:cNvSpPr/>
          <p:nvPr/>
        </p:nvSpPr>
        <p:spPr>
          <a:xfrm>
            <a:off x="956628" y="3350895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Text Box 127"/>
          <p:cNvSpPr txBox="1"/>
          <p:nvPr/>
        </p:nvSpPr>
        <p:spPr>
          <a:xfrm>
            <a:off x="158115" y="3396933"/>
            <a:ext cx="828675" cy="539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pPr algn="ctr">
              <a:lnSpc>
                <a:spcPct val="104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9795" y="5121275"/>
            <a:ext cx="6964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i="1" dirty="0">
                <a:sym typeface="Symbol" panose="05050102010706020507" pitchFamily="18" charset="2"/>
              </a:rPr>
              <a:t>f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ym typeface="Symbol" panose="05050102010706020507" pitchFamily="18" charset="2"/>
              </a:rPr>
              <a:t>) = </a:t>
            </a:r>
            <a:r>
              <a:rPr lang="en-US" altLang="zh-CN" sz="2800" b="1" i="1" dirty="0"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    </a:t>
            </a:r>
            <a:r>
              <a:rPr lang="en-US" altLang="zh-CN" sz="2800" b="1" i="1" dirty="0">
                <a:sym typeface="Symbol" panose="05050102010706020507" pitchFamily="18" charset="2"/>
              </a:rPr>
              <a:t>f</a:t>
            </a:r>
            <a:r>
              <a:rPr lang="en-US" altLang="zh-CN" sz="2800" b="1" i="1" baseline="30000" dirty="0"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ym typeface="Symbol" panose="05050102010706020507" pitchFamily="18" charset="2"/>
              </a:rPr>
              <a:t>) = </a:t>
            </a:r>
            <a:r>
              <a:rPr lang="en-US" altLang="zh-CN" sz="2800" b="1" i="1" dirty="0"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f</a:t>
            </a:r>
            <a:r>
              <a:rPr lang="en-US" altLang="zh-CN" sz="2800" b="1" i="1" baseline="30000" dirty="0">
                <a:sym typeface="Symbol" panose="05050102010706020507" pitchFamily="18" charset="2"/>
              </a:rPr>
              <a:t>x</a:t>
            </a:r>
            <a:r>
              <a:rPr lang="zh-CN" altLang="en-US" sz="28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ym typeface="Symbol" panose="05050102010706020507" pitchFamily="18" charset="2"/>
              </a:rPr>
              <a:t>))</a:t>
            </a:r>
            <a:endParaRPr lang="zh-CN" altLang="en-US" sz="280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内容占位符 4"/>
          <p:cNvSpPr>
            <a:spLocks noGrp="1"/>
          </p:cNvSpPr>
          <p:nvPr>
            <p:ph idx="1"/>
          </p:nvPr>
        </p:nvSpPr>
        <p:spPr>
          <a:xfrm>
            <a:off x="430848" y="910273"/>
            <a:ext cx="8208962" cy="5689600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zh-CN" dirty="0"/>
              <a:t>算法</a:t>
            </a:r>
            <a:r>
              <a:rPr lang="zh-CN" altLang="en-US" dirty="0"/>
              <a:t> </a:t>
            </a:r>
            <a:r>
              <a:rPr lang="en-US" altLang="zh-CN" dirty="0"/>
              <a:t>Fail</a:t>
            </a:r>
            <a:r>
              <a:rPr lang="zh-CN" altLang="zh-CN" dirty="0"/>
              <a:t>（ </a:t>
            </a:r>
            <a:r>
              <a:rPr lang="en-US" altLang="zh-CN" i="1" dirty="0"/>
              <a:t>P</a:t>
            </a:r>
            <a:r>
              <a:rPr lang="en-US" altLang="zh-CN" dirty="0"/>
              <a:t>. </a:t>
            </a:r>
            <a:r>
              <a:rPr lang="en-US" altLang="zh-CN" i="1" dirty="0"/>
              <a:t>f</a:t>
            </a:r>
            <a:r>
              <a:rPr lang="en-US" altLang="zh-CN" dirty="0"/>
              <a:t> </a:t>
            </a:r>
            <a:r>
              <a:rPr lang="zh-CN" altLang="zh-CN" dirty="0"/>
              <a:t>）</a:t>
            </a:r>
            <a:r>
              <a:rPr lang="zh-CN" altLang="en-US" dirty="0"/>
              <a:t> </a:t>
            </a:r>
            <a:r>
              <a:rPr lang="en-US" altLang="zh-CN" dirty="0"/>
              <a:t>/* </a:t>
            </a:r>
            <a:r>
              <a:rPr lang="zh-CN" altLang="zh-CN" dirty="0"/>
              <a:t>失败函数</a:t>
            </a:r>
            <a:r>
              <a:rPr lang="zh-CN" altLang="en-US" dirty="0"/>
              <a:t> *</a:t>
            </a:r>
            <a:r>
              <a:rPr lang="en-US" altLang="zh-CN" dirty="0"/>
              <a:t>/</a:t>
            </a:r>
            <a:endParaRPr lang="zh-CN" altLang="zh-CN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F1. [</a:t>
            </a:r>
            <a:r>
              <a:rPr lang="zh-CN" altLang="en-US" dirty="0"/>
              <a:t>初始化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| </a:t>
            </a:r>
            <a:r>
              <a:rPr lang="en-US" altLang="zh-CN" i="1" dirty="0"/>
              <a:t>P </a:t>
            </a:r>
            <a:r>
              <a:rPr lang="en-US" altLang="zh-CN" dirty="0"/>
              <a:t>|.   </a:t>
            </a:r>
            <a:r>
              <a:rPr lang="en-US" altLang="zh-CN" i="1" dirty="0"/>
              <a:t>f</a:t>
            </a:r>
            <a:r>
              <a:rPr lang="en-US" altLang="zh-CN" dirty="0"/>
              <a:t>(0)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 –1 .</a:t>
            </a:r>
            <a:endParaRPr lang="zh-CN" altLang="zh-CN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F2. [</a:t>
            </a:r>
            <a:r>
              <a:rPr lang="zh-CN" altLang="zh-CN" dirty="0"/>
              <a:t>循环计算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FOR </a:t>
            </a:r>
            <a:r>
              <a:rPr lang="en-US" altLang="zh-CN" i="1" dirty="0"/>
              <a:t>j </a:t>
            </a:r>
            <a:r>
              <a:rPr lang="en-US" altLang="zh-CN" dirty="0"/>
              <a:t>= 1 TO </a:t>
            </a:r>
            <a:r>
              <a:rPr lang="en-US" altLang="zh-CN" i="1" dirty="0"/>
              <a:t>m</a:t>
            </a:r>
            <a:r>
              <a:rPr lang="en-US" altLang="zh-CN" dirty="0"/>
              <a:t>–1 DO</a:t>
            </a:r>
            <a:endParaRPr lang="zh-CN" altLang="zh-CN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( </a:t>
            </a:r>
            <a:r>
              <a:rPr lang="en-US" altLang="zh-CN" i="1" dirty="0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 </a:t>
            </a:r>
            <a:r>
              <a:rPr lang="en-US" altLang="zh-CN" i="1" dirty="0"/>
              <a:t>f </a:t>
            </a:r>
            <a:r>
              <a:rPr lang="en-US" altLang="zh-CN" dirty="0"/>
              <a:t>( </a:t>
            </a:r>
            <a:r>
              <a:rPr lang="en-US" altLang="zh-CN" i="1" dirty="0"/>
              <a:t>j </a:t>
            </a:r>
            <a:r>
              <a:rPr lang="en-US" altLang="zh-CN" dirty="0"/>
              <a:t>– 1).</a:t>
            </a:r>
            <a:endParaRPr lang="zh-CN" altLang="zh-CN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 WHILE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j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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 </a:t>
            </a:r>
            <a:r>
              <a:rPr lang="en-US" altLang="zh-CN" baseline="-25000" dirty="0"/>
              <a:t>+1 </a:t>
            </a:r>
            <a:r>
              <a:rPr lang="en-US" altLang="zh-CN" dirty="0"/>
              <a:t>AND  </a:t>
            </a:r>
            <a:r>
              <a:rPr lang="en-US" altLang="zh-CN" i="1" dirty="0"/>
              <a:t>i </a:t>
            </a:r>
            <a:r>
              <a:rPr lang="en-US" altLang="zh-CN" dirty="0">
                <a:latin typeface="Arial Black" panose="020B0A04020102020204" pitchFamily="34" charset="0"/>
                <a:sym typeface="Symbol" panose="05050102010706020507" pitchFamily="18" charset="2"/>
              </a:rPr>
              <a:t></a:t>
            </a:r>
            <a:r>
              <a:rPr lang="en-US" altLang="zh-CN" dirty="0"/>
              <a:t> 0  DO </a:t>
            </a:r>
            <a:r>
              <a:rPr lang="en-US" altLang="zh-CN" i="1" dirty="0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i="1" dirty="0"/>
              <a:t>f </a:t>
            </a:r>
            <a:r>
              <a:rPr lang="en-US" altLang="zh-CN" dirty="0"/>
              <a:t>( </a:t>
            </a:r>
            <a:r>
              <a:rPr lang="en-US" altLang="zh-CN" i="1" dirty="0"/>
              <a:t>i </a:t>
            </a:r>
            <a:r>
              <a:rPr lang="en-US" altLang="zh-CN" dirty="0"/>
              <a:t>).</a:t>
            </a:r>
            <a:endParaRPr lang="zh-CN" altLang="zh-CN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 IF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 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 1</a:t>
            </a:r>
            <a:r>
              <a:rPr lang="en-US" altLang="zh-CN" dirty="0"/>
              <a:t> THEN  </a:t>
            </a:r>
            <a:r>
              <a:rPr lang="en-US" altLang="zh-CN" i="1" dirty="0"/>
              <a:t>f</a:t>
            </a:r>
            <a:r>
              <a:rPr lang="en-US" altLang="zh-CN" dirty="0"/>
              <a:t>( </a:t>
            </a:r>
            <a:r>
              <a:rPr lang="en-US" altLang="zh-CN" i="1" dirty="0"/>
              <a:t>j 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i="1" dirty="0"/>
              <a:t>i</a:t>
            </a:r>
            <a:r>
              <a:rPr lang="en-US" altLang="zh-CN" dirty="0"/>
              <a:t> +1 </a:t>
            </a:r>
            <a:endParaRPr lang="en-US" altLang="zh-CN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 ELSE  </a:t>
            </a:r>
            <a:r>
              <a:rPr lang="en-US" altLang="zh-CN" i="1" dirty="0"/>
              <a:t>f</a:t>
            </a:r>
            <a:r>
              <a:rPr lang="en-US" altLang="zh-CN" dirty="0"/>
              <a:t>( </a:t>
            </a:r>
            <a:r>
              <a:rPr lang="en-US" altLang="zh-CN" i="1" dirty="0"/>
              <a:t>j 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 –1. </a:t>
            </a:r>
            <a:endParaRPr lang="en-US" altLang="zh-CN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)▐</a:t>
            </a:r>
            <a:endParaRPr lang="en-US" altLang="zh-CN" dirty="0"/>
          </a:p>
        </p:txBody>
      </p:sp>
      <p:sp>
        <p:nvSpPr>
          <p:cNvPr id="102402" name="Text Box 2"/>
          <p:cNvSpPr txBox="1"/>
          <p:nvPr/>
        </p:nvSpPr>
        <p:spPr>
          <a:xfrm>
            <a:off x="286703" y="226060"/>
            <a:ext cx="7380287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失败函数的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计算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1378" name="表格 101377"/>
          <p:cNvGraphicFramePr/>
          <p:nvPr/>
        </p:nvGraphicFramePr>
        <p:xfrm>
          <a:off x="430213" y="411163"/>
          <a:ext cx="6096000" cy="8953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476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1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1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c</a:t>
                      </a:r>
                      <a:endParaRPr lang="en-US" altLang="zh-CN" sz="21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1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1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a</a:t>
                      </a:r>
                      <a:endParaRPr lang="en-US" altLang="zh-CN" sz="21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endParaRPr lang="en-US" altLang="zh-CN" sz="21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c</a:t>
                      </a:r>
                      <a:endParaRPr lang="en-US" altLang="zh-CN" sz="21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476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lang="en-US" altLang="zh-CN" sz="21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0</a:t>
                      </a:r>
                      <a:endParaRPr lang="en-US" altLang="zh-CN" sz="2100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lang="en-US" altLang="zh-CN" sz="21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  <a:endParaRPr lang="en-US" altLang="zh-CN" sz="2100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lang="en-US" altLang="zh-CN" sz="21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2</a:t>
                      </a:r>
                      <a:endParaRPr lang="en-US" altLang="zh-CN" sz="2100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lang="en-US" altLang="zh-CN" sz="21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3</a:t>
                      </a:r>
                      <a:endParaRPr lang="en-US" altLang="zh-CN" sz="2100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lang="en-US" altLang="zh-CN" sz="21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4</a:t>
                      </a:r>
                      <a:endParaRPr lang="en-US" altLang="zh-CN" sz="2100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lang="en-US" altLang="zh-CN" sz="21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5</a:t>
                      </a:r>
                      <a:endParaRPr lang="en-US" altLang="zh-CN" sz="2100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lang="en-US" altLang="zh-CN" sz="21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6</a:t>
                      </a:r>
                      <a:endParaRPr lang="en-US" altLang="zh-CN" sz="2100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2800"/>
                        </a:lnSpc>
                        <a:buNone/>
                      </a:pPr>
                      <a:r>
                        <a:rPr lang="en-US" altLang="zh-CN" sz="21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p</a:t>
                      </a:r>
                      <a:r>
                        <a:rPr lang="en-US" altLang="zh-CN" sz="21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rPr>
                        <a:t>7</a:t>
                      </a:r>
                      <a:endParaRPr lang="en-US" altLang="zh-CN" sz="2100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91" marB="4569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963" y="1684338"/>
          <a:ext cx="9001125" cy="4624388"/>
        </p:xfrm>
        <a:graphic>
          <a:graphicData uri="http://schemas.openxmlformats.org/drawingml/2006/table">
            <a:tbl>
              <a:tblPr/>
              <a:tblGrid>
                <a:gridCol w="1179512"/>
                <a:gridCol w="1368425"/>
                <a:gridCol w="2852738"/>
                <a:gridCol w="2187575"/>
                <a:gridCol w="14128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1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(1)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1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2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1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(2)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1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3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1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(3)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0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4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0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1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"</a:t>
                      </a: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"</a:t>
                      </a:r>
                      <a:endParaRPr kumimoji="1" lang="en-US" altLang="zh-CN" sz="21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(4)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0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5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0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1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"</a:t>
                      </a: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"</a:t>
                      </a:r>
                      <a:endParaRPr kumimoji="1" lang="en-US" altLang="zh-CN" sz="21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(5)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0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6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0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"</a:t>
                      </a: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"</a:t>
                      </a:r>
                      <a:endParaRPr kumimoji="1" lang="en-US" altLang="zh-CN" sz="21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(6)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7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1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"</a:t>
                      </a: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"</a:t>
                      </a:r>
                      <a:endParaRPr kumimoji="1" lang="en-US" altLang="zh-CN" sz="21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(7) 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 2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Text Box 2"/>
          <p:cNvSpPr txBox="1"/>
          <p:nvPr/>
        </p:nvSpPr>
        <p:spPr>
          <a:xfrm>
            <a:off x="180975" y="228918"/>
            <a:ext cx="8604250" cy="658558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lnSpc>
                <a:spcPct val="110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算法</a:t>
            </a:r>
            <a:r>
              <a:rPr lang="en-US" altLang="zh-CN" sz="2400" b="1" dirty="0">
                <a:latin typeface="Times New Roman" panose="02020603050405020304" pitchFamily="18" charset="0"/>
              </a:rPr>
              <a:t>KMP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) /*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查找目标字符串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中模式串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首次出现的位置 *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FF1. [</a:t>
            </a:r>
            <a:r>
              <a:rPr lang="zh-CN" altLang="en-US" sz="2400" b="1" dirty="0">
                <a:latin typeface="Times New Roman" panose="02020603050405020304" pitchFamily="18" charset="0"/>
              </a:rPr>
              <a:t>赋初值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i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 0.  j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 0.   /* </a:t>
            </a:r>
            <a:r>
              <a:rPr lang="zh-CN" altLang="en-US" sz="2400" b="1" dirty="0">
                <a:latin typeface="Times New Roman" panose="02020603050405020304" pitchFamily="18" charset="0"/>
              </a:rPr>
              <a:t>给出模式和目标的扫描指针的初始位置 *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m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 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</a:rPr>
              <a:t>|.  n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 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400" b="1" dirty="0">
                <a:latin typeface="Times New Roman" panose="02020603050405020304" pitchFamily="18" charset="0"/>
              </a:rPr>
              <a:t>|.   /* </a:t>
            </a:r>
            <a:r>
              <a:rPr lang="zh-CN" altLang="en-US" sz="2400" b="1" dirty="0">
                <a:latin typeface="Times New Roman" panose="02020603050405020304" pitchFamily="18" charset="0"/>
              </a:rPr>
              <a:t>获取模式串和目标串的长度 *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FF2. [</a:t>
            </a:r>
            <a:r>
              <a:rPr lang="zh-CN" altLang="en-US" sz="2400" b="1" dirty="0">
                <a:latin typeface="Times New Roman" panose="02020603050405020304" pitchFamily="18" charset="0"/>
              </a:rPr>
              <a:t>循环对比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WHILE i&lt;m AND j&lt;n DO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 THEN (i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i+1. j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j+1. ).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ELSE IF i=0 THEN j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j+1.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/*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若第一个字符就匹配失败，则从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的下个字符开始 *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ELSE i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Times New Roman" panose="02020603050405020304" pitchFamily="18" charset="0"/>
              </a:rPr>
              <a:t> f(i–1)+1.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/*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用失败函数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f()</a:t>
            </a:r>
            <a:r>
              <a:rPr lang="zh-CN" altLang="en-US" sz="2400" b="1" dirty="0">
                <a:latin typeface="Times New Roman" panose="02020603050405020304" pitchFamily="18" charset="0"/>
              </a:rPr>
              <a:t>来确定指针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应回溯到的字符位置 *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FF3. [</a:t>
            </a:r>
            <a:r>
              <a:rPr lang="zh-CN" altLang="en-US" sz="2400" b="1" dirty="0">
                <a:latin typeface="Times New Roman" panose="02020603050405020304" pitchFamily="18" charset="0"/>
              </a:rPr>
              <a:t>匹配失败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IF i&lt;m THEN RETURN –1. /* </a:t>
            </a:r>
            <a:r>
              <a:rPr lang="zh-CN" altLang="en-US" sz="2400" b="1" dirty="0">
                <a:latin typeface="Times New Roman" panose="02020603050405020304" pitchFamily="18" charset="0"/>
              </a:rPr>
              <a:t>整个匹配过程失败 *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FF4. [</a:t>
            </a:r>
            <a:r>
              <a:rPr lang="zh-CN" altLang="en-US" sz="2400" b="1" dirty="0">
                <a:latin typeface="Times New Roman" panose="02020603050405020304" pitchFamily="18" charset="0"/>
              </a:rPr>
              <a:t>匹配成功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RETURN j–m. ▐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22" name="Rectangle 2"/>
          <p:cNvSpPr>
            <a:spLocks noGrp="1"/>
          </p:cNvSpPr>
          <p:nvPr>
            <p:ph idx="1"/>
          </p:nvPr>
        </p:nvSpPr>
        <p:spPr>
          <a:xfrm>
            <a:off x="395288" y="944563"/>
            <a:ext cx="8389937" cy="4679950"/>
          </a:xfrm>
        </p:spPr>
        <p:txBody>
          <a:bodyPr vert="horz" wrap="square" lIns="92075" tIns="46038" rIns="92075" bIns="46038" anchor="t" anchorCtr="0"/>
          <a:p>
            <a:pPr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子串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/>
              <a:t>主串中任意个</a:t>
            </a:r>
            <a:r>
              <a:rPr lang="zh-CN" altLang="en-US" dirty="0">
                <a:solidFill>
                  <a:schemeClr val="tx2"/>
                </a:solidFill>
              </a:rPr>
              <a:t>连续</a:t>
            </a:r>
            <a:r>
              <a:rPr lang="zh-CN" altLang="en-US" dirty="0"/>
              <a:t>字符组成的序列称为该串的子串，相对于子串它被称作主串。</a:t>
            </a:r>
            <a:endParaRPr lang="zh-CN" altLang="en-US" dirty="0"/>
          </a:p>
          <a:p>
            <a:pPr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子串在主串中</a:t>
            </a:r>
            <a:r>
              <a:rPr lang="zh-CN" altLang="en-US" dirty="0">
                <a:solidFill>
                  <a:srgbClr val="A50021"/>
                </a:solidFill>
              </a:rPr>
              <a:t>第一次</a:t>
            </a:r>
            <a:r>
              <a:rPr lang="zh-CN" altLang="en-US" dirty="0"/>
              <a:t>出现时，</a:t>
            </a:r>
            <a:r>
              <a:rPr lang="zh-CN" altLang="zh-CN" dirty="0"/>
              <a:t>其首字符在主串中的序号被称为</a:t>
            </a:r>
            <a:r>
              <a:rPr lang="zh-CN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该子串在主串中的位置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  A = “This is a string”</a:t>
            </a:r>
            <a:endParaRPr lang="en-US" altLang="zh-CN" dirty="0"/>
          </a:p>
          <a:p>
            <a:pPr algn="just">
              <a:lnSpc>
                <a:spcPct val="125000"/>
              </a:lnSpc>
              <a:buNone/>
            </a:pPr>
            <a:r>
              <a:rPr lang="en-US" altLang="zh-CN" dirty="0"/>
              <a:t>		   B = “is”</a:t>
            </a:r>
            <a:endParaRPr lang="en-US" altLang="zh-CN" dirty="0"/>
          </a:p>
          <a:p>
            <a:pPr algn="just">
              <a:lnSpc>
                <a:spcPct val="125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子串</a:t>
            </a:r>
            <a:r>
              <a:rPr lang="en-US" altLang="zh-CN" dirty="0"/>
              <a:t>B = “is”</a:t>
            </a:r>
            <a:r>
              <a:rPr lang="zh-CN" altLang="en-US" dirty="0"/>
              <a:t>在主串中的位置是</a:t>
            </a:r>
            <a:r>
              <a:rPr lang="en-US" altLang="zh-CN" dirty="0"/>
              <a:t>2</a:t>
            </a:r>
            <a:endParaRPr lang="en-US" altLang="zh-CN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2">
                                            <p:txEl>
                                              <p:charRg st="1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22">
                                            <p:txEl>
                                              <p:charRg st="121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Text Box 2"/>
          <p:cNvSpPr txBox="1"/>
          <p:nvPr/>
        </p:nvSpPr>
        <p:spPr>
          <a:xfrm>
            <a:off x="323850" y="1160463"/>
            <a:ext cx="8604250" cy="49228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失败函数计算：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O(m)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算法</a:t>
            </a:r>
            <a:r>
              <a:rPr lang="it-IT" altLang="zh-CN" sz="2800" b="1" dirty="0">
                <a:latin typeface="Times New Roman" panose="02020603050405020304" pitchFamily="18" charset="0"/>
              </a:rPr>
              <a:t>Fail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  <a:r>
              <a:rPr lang="it-IT" altLang="zh-CN" sz="2800" b="1" dirty="0">
                <a:latin typeface="Times New Roman" panose="02020603050405020304" pitchFamily="18" charset="0"/>
              </a:rPr>
              <a:t>WHILE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循环在每次重复时</a:t>
            </a:r>
            <a:r>
              <a:rPr lang="zh-CN" altLang="it-IT" sz="2800" b="1" dirty="0">
                <a:latin typeface="Times New Roman" panose="02020603050405020304" pitchFamily="18" charset="0"/>
              </a:rPr>
              <a:t>，</a:t>
            </a:r>
            <a:r>
              <a:rPr lang="it-IT" altLang="zh-CN" sz="2800" b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值是严格递减的。由递推公式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(4-5)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可知，</a:t>
            </a:r>
            <a:r>
              <a:rPr lang="en-US" altLang="zh-CN" sz="2800" b="1" dirty="0">
                <a:latin typeface="Times New Roman" panose="02020603050405020304" pitchFamily="18" charset="0"/>
              </a:rPr>
              <a:t>FOR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循环中</a:t>
            </a:r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值的增量至多为</a:t>
            </a:r>
            <a:r>
              <a:rPr lang="en-US" altLang="zh-CN" sz="2800" b="1" dirty="0">
                <a:latin typeface="Times New Roman" panose="02020603050405020304" pitchFamily="18" charset="0"/>
              </a:rPr>
              <a:t>m  . </a:t>
            </a:r>
            <a:r>
              <a:rPr lang="zh-CN" altLang="en-US" sz="2800" b="1" dirty="0">
                <a:latin typeface="Times New Roman" panose="02020603050405020304" pitchFamily="18" charset="0"/>
              </a:rPr>
              <a:t>整个过程中</a:t>
            </a:r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值的减少不可能多于</a:t>
            </a:r>
            <a:r>
              <a:rPr lang="en-US" altLang="zh-CN" sz="2800" b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次，</a:t>
            </a:r>
            <a:r>
              <a:rPr lang="en-US" altLang="zh-CN" sz="2800" b="1" dirty="0">
                <a:latin typeface="Times New Roman" panose="02020603050405020304" pitchFamily="18" charset="0"/>
              </a:rPr>
              <a:t>WHILE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循环的总比较次数至多为</a:t>
            </a:r>
            <a:r>
              <a:rPr lang="en-US" altLang="zh-CN" sz="2800" b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次，故算法</a:t>
            </a:r>
            <a:r>
              <a:rPr lang="en-US" altLang="zh-CN" sz="2800" b="1" dirty="0">
                <a:latin typeface="Times New Roman" panose="02020603050405020304" pitchFamily="18" charset="0"/>
              </a:rPr>
              <a:t>Fail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的时间复杂性为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O(m)</a:t>
            </a:r>
            <a:r>
              <a:rPr lang="en-US" altLang="zh-CN" sz="2800" dirty="0">
                <a:latin typeface="Arial" panose="020B0604020202020204" pitchFamily="34" charset="0"/>
              </a:rPr>
              <a:t> 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基于失败函数的匹配：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O(n)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KMP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算法时间复杂性为：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O(m+n)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5475" name="Text Box 3"/>
          <p:cNvSpPr txBox="1"/>
          <p:nvPr/>
        </p:nvSpPr>
        <p:spPr>
          <a:xfrm>
            <a:off x="468313" y="404813"/>
            <a:ext cx="7596187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KMP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算法时间复杂性分析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7"/>
          <p:cNvGrpSpPr/>
          <p:nvPr/>
        </p:nvGrpSpPr>
        <p:grpSpPr>
          <a:xfrm>
            <a:off x="636588" y="653733"/>
            <a:ext cx="6311900" cy="1390650"/>
            <a:chOff x="539552" y="476672"/>
            <a:chExt cx="6311366" cy="1390650"/>
          </a:xfrm>
        </p:grpSpPr>
        <p:pic>
          <p:nvPicPr>
            <p:cNvPr id="106508" name="图片 3" descr="http://www.ruanyifeng.com/blogimg/asset/201305/bg201305010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31168" y="476672"/>
              <a:ext cx="5619750" cy="13906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509" name="Text Box 3"/>
            <p:cNvSpPr txBox="1"/>
            <p:nvPr/>
          </p:nvSpPr>
          <p:spPr>
            <a:xfrm>
              <a:off x="539552" y="836712"/>
              <a:ext cx="684075" cy="5238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1.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655638" y="2165033"/>
            <a:ext cx="6329362" cy="1304925"/>
            <a:chOff x="575556" y="1988840"/>
            <a:chExt cx="6329164" cy="1304925"/>
          </a:xfrm>
        </p:grpSpPr>
        <p:pic>
          <p:nvPicPr>
            <p:cNvPr id="106506" name="图片 2" descr="http://www.ruanyifeng.com/blogimg/asset/201305/bg20130501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620" y="1988840"/>
              <a:ext cx="5753100" cy="13049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507" name="Text Box 3"/>
            <p:cNvSpPr txBox="1"/>
            <p:nvPr/>
          </p:nvSpPr>
          <p:spPr>
            <a:xfrm>
              <a:off x="575556" y="2384884"/>
              <a:ext cx="647563" cy="5238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2.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611188" y="3596958"/>
            <a:ext cx="6251575" cy="1304925"/>
            <a:chOff x="576065" y="3392996"/>
            <a:chExt cx="6251500" cy="1304925"/>
          </a:xfrm>
        </p:grpSpPr>
        <p:pic>
          <p:nvPicPr>
            <p:cNvPr id="106504" name="图片 4" descr="http://www.ruanyifeng.com/blogimg/asset/201305/bg2013050105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3392996"/>
              <a:ext cx="5495925" cy="13049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505" name="Text Box 3"/>
            <p:cNvSpPr txBox="1"/>
            <p:nvPr/>
          </p:nvSpPr>
          <p:spPr>
            <a:xfrm>
              <a:off x="576065" y="3861048"/>
              <a:ext cx="647563" cy="5238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3.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684213" y="5298758"/>
            <a:ext cx="6291262" cy="1238250"/>
            <a:chOff x="683568" y="5049180"/>
            <a:chExt cx="6292316" cy="1238250"/>
          </a:xfrm>
        </p:grpSpPr>
        <p:pic>
          <p:nvPicPr>
            <p:cNvPr id="106502" name="图片 15" descr="http://www.ruanyifeng.com/blogimg/asset/201305/bg2013050107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9959" y="5049180"/>
              <a:ext cx="5495925" cy="12382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503" name="Text Box 3"/>
            <p:cNvSpPr txBox="1"/>
            <p:nvPr/>
          </p:nvSpPr>
          <p:spPr>
            <a:xfrm>
              <a:off x="683568" y="5467722"/>
              <a:ext cx="647563" cy="5238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4.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5368" name="Text Box 3"/>
          <p:cNvSpPr txBox="1"/>
          <p:nvPr/>
        </p:nvSpPr>
        <p:spPr>
          <a:xfrm>
            <a:off x="340360" y="151765"/>
            <a:ext cx="7596188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模式串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ABCDABD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的失败函数？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3"/>
          <p:cNvGrpSpPr/>
          <p:nvPr/>
        </p:nvGrpSpPr>
        <p:grpSpPr>
          <a:xfrm>
            <a:off x="539750" y="296863"/>
            <a:ext cx="6289675" cy="1304925"/>
            <a:chOff x="539552" y="296652"/>
            <a:chExt cx="6290109" cy="1304925"/>
          </a:xfrm>
        </p:grpSpPr>
        <p:sp>
          <p:nvSpPr>
            <p:cNvPr id="107532" name="Text Box 3"/>
            <p:cNvSpPr txBox="1"/>
            <p:nvPr/>
          </p:nvSpPr>
          <p:spPr>
            <a:xfrm>
              <a:off x="539552" y="620688"/>
              <a:ext cx="647563" cy="5238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5.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07533" name="图片 9" descr="http://www.ruanyifeng.com/blogimg/asset/201305/bg2013050110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5636" y="296652"/>
              <a:ext cx="5534025" cy="130492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组合 20"/>
          <p:cNvGrpSpPr/>
          <p:nvPr/>
        </p:nvGrpSpPr>
        <p:grpSpPr>
          <a:xfrm>
            <a:off x="503238" y="3192463"/>
            <a:ext cx="6408737" cy="1352550"/>
            <a:chOff x="467544" y="3192574"/>
            <a:chExt cx="6408712" cy="1352550"/>
          </a:xfrm>
        </p:grpSpPr>
        <p:pic>
          <p:nvPicPr>
            <p:cNvPr id="107530" name="图片 15" descr="http://www.ruanyifeng.com/blogimg/asset/201305/bg201305011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506" y="3192574"/>
              <a:ext cx="5619750" cy="13525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531" name="Text Box 3"/>
            <p:cNvSpPr txBox="1"/>
            <p:nvPr/>
          </p:nvSpPr>
          <p:spPr>
            <a:xfrm>
              <a:off x="467544" y="3481202"/>
              <a:ext cx="647563" cy="5238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7.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504825" y="1665288"/>
            <a:ext cx="6318250" cy="1295400"/>
            <a:chOff x="504057" y="1628800"/>
            <a:chExt cx="6319316" cy="1295400"/>
          </a:xfrm>
        </p:grpSpPr>
        <p:pic>
          <p:nvPicPr>
            <p:cNvPr id="107528" name="图片 14" descr="http://www.ruanyifeng.com/blogimg/asset/201305/bg201305011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1628800"/>
              <a:ext cx="5419725" cy="12954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529" name="Text Box 3"/>
            <p:cNvSpPr txBox="1"/>
            <p:nvPr/>
          </p:nvSpPr>
          <p:spPr>
            <a:xfrm>
              <a:off x="504057" y="1772816"/>
              <a:ext cx="647563" cy="5238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6.  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504825" y="4976813"/>
            <a:ext cx="6313488" cy="1285875"/>
            <a:chOff x="504057" y="4977172"/>
            <a:chExt cx="6313983" cy="1285875"/>
          </a:xfrm>
        </p:grpSpPr>
        <p:sp>
          <p:nvSpPr>
            <p:cNvPr id="107526" name="Text Box 3"/>
            <p:cNvSpPr txBox="1"/>
            <p:nvPr/>
          </p:nvSpPr>
          <p:spPr>
            <a:xfrm>
              <a:off x="504057" y="5137386"/>
              <a:ext cx="647563" cy="5238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8.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07527" name="图片 21" descr="http://www.ruanyifeng.com/blogimg/asset/201305/bg201305011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640" y="4977172"/>
              <a:ext cx="5486400" cy="128587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文本框 1417217"/>
          <p:cNvSpPr txBox="1"/>
          <p:nvPr/>
        </p:nvSpPr>
        <p:spPr>
          <a:xfrm>
            <a:off x="323850" y="657225"/>
            <a:ext cx="8604250" cy="433578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假设从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串某个位置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设为</a:t>
            </a:r>
            <a:r>
              <a:rPr lang="en-US" altLang="zh-CN" sz="2400" b="1" dirty="0">
                <a:latin typeface="Times New Roman" panose="02020603050405020304" pitchFamily="18" charset="0"/>
              </a:rPr>
              <a:t>s)</a:t>
            </a:r>
            <a:r>
              <a:rPr lang="zh-CN" altLang="en-US" sz="2400" b="1" dirty="0">
                <a:latin typeface="Times New Roman" panose="02020603050405020304" pitchFamily="18" charset="0"/>
              </a:rPr>
              <a:t>开始和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串进行匹配，如匹配不成功，朴素匹配算法是从这个位置的下一个位置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(s+1)</a:t>
            </a:r>
            <a:r>
              <a:rPr lang="zh-CN" altLang="en-US" sz="2400" b="1" dirty="0">
                <a:latin typeface="Times New Roman" panose="02020603050405020304" pitchFamily="18" charset="0"/>
              </a:rPr>
              <a:t>进行匹配，直观上来说就是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串向后“滑动”了一位。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想办法让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向后移动的距离最大化？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</a:rPr>
              <a:t>考虑最好的情况，如果和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匹配的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</a:t>
            </a:r>
            <a:r>
              <a:rPr lang="en-US" altLang="zh-CN" sz="2400" b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</a:rPr>
              <a:t>个字符和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中的字符没有一个相等，那么能向右移动</a:t>
            </a:r>
            <a:r>
              <a:rPr lang="en-US" altLang="zh-CN" sz="2400" b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</a:rPr>
              <a:t>位；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</a:rPr>
              <a:t>考虑最坏的情况，只能移动一位。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KMP</a:t>
            </a:r>
            <a:r>
              <a:rPr lang="zh-CN" altLang="en-US" sz="2400" b="1" dirty="0">
                <a:latin typeface="Times New Roman" panose="02020603050405020304" pitchFamily="18" charset="0"/>
              </a:rPr>
              <a:t>就是在这里做文章，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让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串向后“滑动”的距离最大化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zh-CN" sz="2400" b="1" dirty="0">
                <a:solidFill>
                  <a:schemeClr val="tx2"/>
                </a:solidFill>
              </a:rPr>
              <a:t>失败函数的计算完全等效于模式串的自我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匹配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。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zh-CN" sz="2400" b="1" dirty="0" smtClean="0">
                <a:solidFill>
                  <a:schemeClr val="tx2"/>
                </a:solidFill>
              </a:rPr>
              <a:t>利用成功</a:t>
            </a:r>
            <a:r>
              <a:rPr lang="zh-CN" altLang="zh-CN" sz="2400" b="1" dirty="0">
                <a:solidFill>
                  <a:schemeClr val="tx2"/>
                </a:solidFill>
              </a:rPr>
              <a:t>比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对的</a:t>
            </a:r>
            <a:r>
              <a:rPr lang="zh-CN" altLang="zh-CN" sz="2400" b="1" dirty="0">
                <a:solidFill>
                  <a:schemeClr val="tx2"/>
                </a:solidFill>
              </a:rPr>
              <a:t>经验，产生预知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力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，且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利用</a:t>
            </a:r>
            <a:r>
              <a:rPr lang="zh-CN" altLang="zh-CN" sz="2400" b="1" dirty="0">
                <a:solidFill>
                  <a:schemeClr val="tx2"/>
                </a:solidFill>
              </a:rPr>
              <a:t>失败比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对的教训</a:t>
            </a:r>
            <a:r>
              <a:rPr lang="zh-CN" altLang="zh-CN" sz="2400" b="1" dirty="0">
                <a:solidFill>
                  <a:schemeClr val="tx2"/>
                </a:solidFill>
              </a:rPr>
              <a:t>。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1417220" name="文本框 1417219"/>
          <p:cNvSpPr txBox="1"/>
          <p:nvPr/>
        </p:nvSpPr>
        <p:spPr>
          <a:xfrm>
            <a:off x="358775" y="152400"/>
            <a:ext cx="9715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417221" name="图片 1417220"/>
          <p:cNvPicPr>
            <a:picLocks noChangeAspect="1"/>
          </p:cNvPicPr>
          <p:nvPr/>
        </p:nvPicPr>
        <p:blipFill>
          <a:blip r:embed="rId1"/>
          <a:srcRect l="17360" t="22601" r="28391" b="47652"/>
          <a:stretch>
            <a:fillRect/>
          </a:stretch>
        </p:blipFill>
        <p:spPr>
          <a:xfrm>
            <a:off x="358775" y="4997518"/>
            <a:ext cx="8316913" cy="1779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>
          <a:xfrm>
            <a:off x="683840" y="152909"/>
            <a:ext cx="7848600" cy="611795"/>
          </a:xfrm>
        </p:spPr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算法历史</a:t>
            </a:r>
            <a:endParaRPr lang="zh-CN" altLang="en-US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3508" y="953071"/>
            <a:ext cx="8748972" cy="5500265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Knuth, Morris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Pratt</a:t>
            </a:r>
            <a:r>
              <a:rPr lang="zh-CN" altLang="en-US" sz="2400" dirty="0">
                <a:latin typeface="Times New Roman" panose="02020603050405020304" pitchFamily="18" charset="0"/>
              </a:rPr>
              <a:t>共同提出的模式匹配算法。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 smtClean="0"/>
              <a:t>该算法最早由</a:t>
            </a:r>
            <a:r>
              <a:rPr lang="en-US" altLang="zh-CN" sz="2400" dirty="0" smtClean="0"/>
              <a:t>James H. Morris </a:t>
            </a:r>
            <a:r>
              <a:rPr lang="zh-CN" altLang="en-US" sz="2400" dirty="0" smtClean="0"/>
              <a:t>构思，并由</a:t>
            </a:r>
            <a:r>
              <a:rPr lang="en-US" altLang="zh-CN" sz="2400" dirty="0" smtClean="0"/>
              <a:t>Donald Knuth</a:t>
            </a:r>
            <a:r>
              <a:rPr lang="zh-CN" altLang="en-US" sz="2400" dirty="0" smtClean="0"/>
              <a:t>几周后从自动机理论中独立发现。</a:t>
            </a:r>
            <a:r>
              <a:rPr lang="en-US" altLang="zh-CN" sz="2400" dirty="0" smtClean="0"/>
              <a:t>Morris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Vaughan Pratt</a:t>
            </a:r>
            <a:r>
              <a:rPr lang="zh-CN" altLang="en-US" sz="2400" dirty="0" smtClean="0"/>
              <a:t>于</a:t>
            </a:r>
            <a:r>
              <a:rPr lang="en-US" altLang="zh-CN" sz="2400" dirty="0" smtClean="0"/>
              <a:t>1970</a:t>
            </a:r>
            <a:r>
              <a:rPr lang="zh-CN" altLang="en-US" sz="2400" dirty="0" smtClean="0"/>
              <a:t>年发表了一份关于该算法的技术报告。</a:t>
            </a:r>
            <a:r>
              <a:rPr lang="en-US" altLang="zh-CN" sz="2400" dirty="0" smtClean="0"/>
              <a:t>1977</a:t>
            </a:r>
            <a:r>
              <a:rPr lang="zh-CN" altLang="en-US" sz="2400" dirty="0" smtClean="0"/>
              <a:t>年，</a:t>
            </a:r>
            <a:r>
              <a:rPr lang="en-US" altLang="zh-CN" sz="2400" dirty="0" smtClean="0"/>
              <a:t>Knuth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</a:rPr>
              <a:t>Morris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Pratt</a:t>
            </a:r>
            <a:r>
              <a:rPr lang="zh-CN" altLang="en-US" sz="2400" dirty="0" smtClean="0"/>
              <a:t>三人联合发表了该算法。</a:t>
            </a:r>
            <a:endParaRPr lang="en-US" altLang="zh-CN" sz="2400" dirty="0" smtClean="0"/>
          </a:p>
          <a:p>
            <a:pPr algn="just">
              <a:spcBef>
                <a:spcPts val="1200"/>
              </a:spcBef>
            </a:pPr>
            <a:r>
              <a:rPr lang="en-US" altLang="zh-CN" sz="2400" dirty="0" smtClean="0"/>
              <a:t>Knuth</a:t>
            </a:r>
            <a:r>
              <a:rPr lang="zh-CN" altLang="en-US" sz="2400" dirty="0" smtClean="0"/>
              <a:t>于</a:t>
            </a:r>
            <a:r>
              <a:rPr lang="en-US" altLang="zh-CN" sz="2400" dirty="0" smtClean="0"/>
              <a:t>2012</a:t>
            </a:r>
            <a:r>
              <a:rPr lang="zh-CN" altLang="en-US" sz="2400" dirty="0" smtClean="0"/>
              <a:t>年提到，</a:t>
            </a:r>
            <a:r>
              <a:rPr lang="en-US" altLang="zh-CN" sz="2400" dirty="0" err="1" smtClean="0"/>
              <a:t>Matiyasevich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1969</a:t>
            </a:r>
            <a:r>
              <a:rPr lang="zh-CN" altLang="en-US" sz="2400" dirty="0" smtClean="0"/>
              <a:t>年研究二进制字母表上的字符串模式匹配识别问题时，独立地发现了一种类似算法。</a:t>
            </a:r>
            <a:r>
              <a:rPr lang="en-US" altLang="zh-CN" sz="2400" dirty="0" smtClean="0"/>
              <a:t>1970</a:t>
            </a:r>
            <a:r>
              <a:rPr lang="zh-CN" altLang="en-US" sz="2400" dirty="0"/>
              <a:t>年，</a:t>
            </a:r>
            <a:r>
              <a:rPr lang="en-US" altLang="zh-CN" sz="2400" dirty="0" smtClean="0"/>
              <a:t>S. A. COOK</a:t>
            </a:r>
            <a:r>
              <a:rPr lang="zh-CN" altLang="en-US" sz="2400" dirty="0"/>
              <a:t>从理论上证明了串匹配问题可以在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m+n</a:t>
            </a:r>
            <a:r>
              <a:rPr lang="en-US" altLang="zh-CN" sz="2400" dirty="0"/>
              <a:t>)</a:t>
            </a:r>
            <a:r>
              <a:rPr lang="zh-CN" altLang="en-US" sz="2400" dirty="0"/>
              <a:t>时间内</a:t>
            </a:r>
            <a:r>
              <a:rPr lang="zh-CN" altLang="en-US" sz="2400" dirty="0" smtClean="0"/>
              <a:t>解决。</a:t>
            </a:r>
            <a:endParaRPr lang="en-US" altLang="zh-CN" sz="2400" dirty="0"/>
          </a:p>
          <a:p>
            <a:pPr algn="just">
              <a:spcBef>
                <a:spcPts val="1200"/>
              </a:spcBef>
            </a:pPr>
            <a:r>
              <a:rPr lang="zh-CN" altLang="en-US" sz="2400" dirty="0" smtClean="0"/>
              <a:t>科学界类似经历：牛顿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莱布尼茨公式、图灵和丘奇几乎同时提出可计算性理论。</a:t>
            </a:r>
            <a:endParaRPr lang="en-US" altLang="zh-CN" sz="2400" dirty="0" smtClean="0"/>
          </a:p>
          <a:p>
            <a:pPr algn="just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算法是</a:t>
            </a:r>
            <a:r>
              <a:rPr lang="zh-CN" altLang="en-US" sz="2400" dirty="0" smtClean="0"/>
              <a:t>第一个字符串匹配的线性时间算法。</a:t>
            </a:r>
            <a:endParaRPr lang="zh-CN" altLang="en-US" sz="2400" dirty="0" smtClean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文本框 1421313"/>
          <p:cNvSpPr txBox="1"/>
          <p:nvPr/>
        </p:nvSpPr>
        <p:spPr>
          <a:xfrm>
            <a:off x="158750" y="755650"/>
            <a:ext cx="8832850" cy="5648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just"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1977年，德克萨斯大学的Robert S. Boyer和J Strother Moore发明了字符串匹配的</a:t>
            </a:r>
            <a:r>
              <a:rPr lang="zh-CN" altLang="zh-CN" sz="2200" b="1" dirty="0">
                <a:latin typeface="Times New Roman" panose="02020603050405020304" pitchFamily="18" charset="0"/>
                <a:sym typeface="仿宋_GB2312" pitchFamily="49" charset="-122"/>
              </a:rPr>
              <a:t>BM算法，该算法基于两个启发式规则</a:t>
            </a:r>
            <a:r>
              <a:rPr lang="zh-CN" altLang="zh-CN" sz="2200" b="1" dirty="0">
                <a:latin typeface="Times New Roman" panose="02020603050405020304" pitchFamily="18" charset="0"/>
              </a:rPr>
              <a:t>。各种文本编辑器的“</a:t>
            </a:r>
            <a:r>
              <a:rPr lang="zh-CN" altLang="zh-CN" sz="2200" b="1" dirty="0">
                <a:latin typeface="Times New Roman" panose="02020603050405020304" pitchFamily="18" charset="0"/>
                <a:sym typeface="仿宋_GB2312" pitchFamily="49" charset="-122"/>
              </a:rPr>
              <a:t>查找</a:t>
            </a:r>
            <a:r>
              <a:rPr lang="zh-CN" altLang="zh-CN" sz="2200" b="1" dirty="0">
                <a:latin typeface="Times New Roman" panose="02020603050405020304" pitchFamily="18" charset="0"/>
              </a:rPr>
              <a:t>”功能（Ctrl+F），大多采用</a:t>
            </a:r>
            <a:r>
              <a:rPr lang="zh-CN" altLang="zh-CN" sz="2200" b="1" dirty="0">
                <a:latin typeface="Times New Roman" panose="02020603050405020304" pitchFamily="18" charset="0"/>
                <a:sym typeface="仿宋_GB2312" pitchFamily="49" charset="-122"/>
              </a:rPr>
              <a:t>BM算法</a:t>
            </a:r>
            <a:r>
              <a:rPr lang="zh-CN" altLang="zh-CN" sz="2200" b="1" dirty="0">
                <a:latin typeface="Times New Roman" panose="02020603050405020304" pitchFamily="18" charset="0"/>
              </a:rPr>
              <a:t>。</a:t>
            </a:r>
            <a:endParaRPr lang="zh-CN" altLang="zh-CN" sz="2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endParaRPr lang="zh-CN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endParaRPr lang="zh-CN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首先，"字符串"与"搜索词"头部对齐，从尾部开始比较。如果尾部字符不匹配，则只要一次比较，就可知道前7个字符肯定不是要找的结果。</a:t>
            </a:r>
            <a:endParaRPr lang="zh-CN" altLang="zh-CN" sz="2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endParaRPr lang="zh-CN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endParaRPr lang="zh-CN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endParaRPr lang="zh-CN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"S"与"E"不匹配。这时，"S"就被称为"坏字符"（bad character），即不匹配的字符。还可以发现，"S"不包含在搜索词"EXAMPLE"之中，这意味着可以把搜索词直接移到"S"的后一位。</a:t>
            </a:r>
            <a:endParaRPr lang="zh-CN" altLang="zh-CN" sz="2200" b="1" dirty="0">
              <a:latin typeface="Times New Roman" panose="02020603050405020304" pitchFamily="18" charset="0"/>
            </a:endParaRPr>
          </a:p>
        </p:txBody>
      </p:sp>
      <p:pic>
        <p:nvPicPr>
          <p:cNvPr id="109571" name="图片 1"/>
          <p:cNvPicPr>
            <a:picLocks noChangeAspect="1"/>
          </p:cNvPicPr>
          <p:nvPr/>
        </p:nvPicPr>
        <p:blipFill>
          <a:blip r:embed="rId1"/>
          <a:srcRect l="3558" t="10817" r="3168" b="16226"/>
          <a:stretch>
            <a:fillRect/>
          </a:stretch>
        </p:blipFill>
        <p:spPr>
          <a:xfrm>
            <a:off x="1647825" y="2098675"/>
            <a:ext cx="5248275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572" name="图片 3"/>
          <p:cNvPicPr>
            <a:picLocks noChangeAspect="1"/>
          </p:cNvPicPr>
          <p:nvPr/>
        </p:nvPicPr>
        <p:blipFill>
          <a:blip r:embed="rId2"/>
          <a:srcRect t="5167" r="1550" b="8475"/>
          <a:stretch>
            <a:fillRect/>
          </a:stretch>
        </p:blipFill>
        <p:spPr>
          <a:xfrm>
            <a:off x="1647825" y="4025900"/>
            <a:ext cx="4860925" cy="931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73" name="标题 168961"/>
          <p:cNvSpPr>
            <a:spLocks noGrp="1"/>
          </p:cNvSpPr>
          <p:nvPr/>
        </p:nvSpPr>
        <p:spPr>
          <a:xfrm>
            <a:off x="239713" y="57150"/>
            <a:ext cx="78486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字符串匹配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BM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文本框 1421313"/>
          <p:cNvSpPr txBox="1"/>
          <p:nvPr/>
        </p:nvSpPr>
        <p:spPr>
          <a:xfrm>
            <a:off x="269875" y="1835150"/>
            <a:ext cx="8694738" cy="9715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依然从尾部开始比较，"P"与"E"不匹配，所以"P"是"坏字符"。但"P"包含在搜索词中，所以将搜索词后移两位，两个"P"对齐。</a:t>
            </a:r>
            <a:endParaRPr lang="zh-CN" altLang="zh-CN" sz="2200" b="1" dirty="0">
              <a:latin typeface="Times New Roman" panose="02020603050405020304" pitchFamily="18" charset="0"/>
            </a:endParaRPr>
          </a:p>
        </p:txBody>
      </p:sp>
      <p:pic>
        <p:nvPicPr>
          <p:cNvPr id="11059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871538"/>
            <a:ext cx="4806950" cy="1044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59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2806700"/>
            <a:ext cx="4848225" cy="1181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597" name="文本框 3"/>
          <p:cNvSpPr txBox="1"/>
          <p:nvPr/>
        </p:nvSpPr>
        <p:spPr>
          <a:xfrm>
            <a:off x="338138" y="3897313"/>
            <a:ext cx="8626475" cy="2290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zh-CN" sz="22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坏字符规则</a:t>
            </a:r>
            <a:r>
              <a:rPr lang="zh-CN" altLang="zh-CN" sz="2200" b="1" dirty="0">
                <a:latin typeface="Times New Roman" panose="02020603050405020304" pitchFamily="18" charset="0"/>
              </a:rPr>
              <a:t>：后移位数 = </a:t>
            </a:r>
            <a:r>
              <a:rPr lang="zh-CN" altLang="zh-CN" sz="2200" b="1" u="sng" dirty="0">
                <a:latin typeface="Times New Roman" panose="02020603050405020304" pitchFamily="18" charset="0"/>
              </a:rPr>
              <a:t>坏字符的位置</a:t>
            </a:r>
            <a:r>
              <a:rPr lang="zh-CN" altLang="zh-CN" sz="2200" b="1" dirty="0">
                <a:latin typeface="Times New Roman" panose="02020603050405020304" pitchFamily="18" charset="0"/>
              </a:rPr>
              <a:t> </a:t>
            </a:r>
            <a:r>
              <a:rPr lang="zh-CN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</a:rPr>
              <a:t> </a:t>
            </a:r>
            <a:r>
              <a:rPr lang="zh-CN" altLang="zh-CN" sz="2200" b="1" u="sng" dirty="0">
                <a:latin typeface="Times New Roman" panose="02020603050405020304" pitchFamily="18" charset="0"/>
              </a:rPr>
              <a:t>搜索词中的上一次出现位置</a:t>
            </a:r>
            <a:endParaRPr lang="zh-CN" altLang="zh-CN" sz="2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如果"坏字符"不包含在搜索词中，则上一次出现位置为 </a:t>
            </a:r>
            <a:r>
              <a:rPr lang="zh-CN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</a:rPr>
              <a:t>1。</a:t>
            </a:r>
            <a:endParaRPr lang="zh-CN" altLang="zh-CN" sz="2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"P"作为"坏字符"，出现在搜索词的第6位（从0开始编号），上一次出现位置为4，所以后移 6 </a:t>
            </a:r>
            <a:r>
              <a:rPr lang="zh-CN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</a:rPr>
              <a:t> 4 = 2位。前一步的"S"出现在第6位，上一次出现位置是 </a:t>
            </a:r>
            <a:r>
              <a:rPr lang="zh-CN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</a:rPr>
              <a:t>1（即未出现），则整个搜索词后移 6 </a:t>
            </a:r>
            <a:r>
              <a:rPr lang="zh-CN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</a:rPr>
              <a:t> (</a:t>
            </a:r>
            <a:r>
              <a:rPr lang="zh-CN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</a:rPr>
              <a:t>1) = 7位。</a:t>
            </a:r>
            <a:endParaRPr lang="zh-CN" altLang="zh-CN" sz="2200" b="1" dirty="0">
              <a:latin typeface="Times New Roman" panose="02020603050405020304" pitchFamily="18" charset="0"/>
            </a:endParaRPr>
          </a:p>
        </p:txBody>
      </p:sp>
      <p:sp>
        <p:nvSpPr>
          <p:cNvPr id="110598" name="标题 168961"/>
          <p:cNvSpPr>
            <a:spLocks noGrp="1"/>
          </p:cNvSpPr>
          <p:nvPr/>
        </p:nvSpPr>
        <p:spPr>
          <a:xfrm>
            <a:off x="239713" y="57150"/>
            <a:ext cx="78486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字符串匹配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BM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1618" name="图片 1" descr="https://pics6.baidu.com/feed/d1a20cf431adcbef68605c6a5b8469dba3cc9f33.png?token=88e4004eced6df1f49a8b4c470c1e932&amp;s=39A47D32116FF0EC1AF541DE000010B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863" y="1628775"/>
            <a:ext cx="6264275" cy="4125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19" name="矩形 2"/>
          <p:cNvSpPr/>
          <p:nvPr/>
        </p:nvSpPr>
        <p:spPr>
          <a:xfrm>
            <a:off x="1150938" y="620713"/>
            <a:ext cx="22447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坏字符规则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文本框 1421313"/>
          <p:cNvSpPr txBox="1"/>
          <p:nvPr/>
        </p:nvSpPr>
        <p:spPr>
          <a:xfrm>
            <a:off x="407988" y="1800225"/>
            <a:ext cx="8604250" cy="14112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依然从尾部开始比较，连续</a:t>
            </a:r>
            <a:r>
              <a:rPr lang="en-US" altLang="zh-CN" sz="2200" b="1" dirty="0">
                <a:latin typeface="Times New Roman" panose="02020603050405020304" pitchFamily="18" charset="0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</a:rPr>
              <a:t>步都匹配，</a:t>
            </a:r>
            <a:r>
              <a:rPr lang="zh-CN" altLang="zh-CN" sz="2200" b="1" dirty="0">
                <a:latin typeface="Times New Roman" panose="02020603050405020304" pitchFamily="18" charset="0"/>
              </a:rPr>
              <a:t>"</a:t>
            </a:r>
            <a:r>
              <a:rPr lang="en-US" altLang="zh-CN" sz="2200" b="1" dirty="0">
                <a:latin typeface="Times New Roman" panose="02020603050405020304" pitchFamily="18" charset="0"/>
              </a:rPr>
              <a:t>MPL</a:t>
            </a:r>
            <a:r>
              <a:rPr lang="zh-CN" altLang="zh-CN" sz="2200" b="1" dirty="0">
                <a:latin typeface="Times New Roman" panose="02020603050405020304" pitchFamily="18" charset="0"/>
              </a:rPr>
              <a:t>E"与"</a:t>
            </a:r>
            <a:r>
              <a:rPr lang="en-US" altLang="zh-CN" sz="2200" b="1" dirty="0">
                <a:latin typeface="Times New Roman" panose="02020603050405020304" pitchFamily="18" charset="0"/>
              </a:rPr>
              <a:t>MPLE</a:t>
            </a:r>
            <a:r>
              <a:rPr lang="zh-CN" altLang="zh-CN" sz="2200" b="1" dirty="0">
                <a:latin typeface="Times New Roman" panose="02020603050405020304" pitchFamily="18" charset="0"/>
              </a:rPr>
              <a:t>"匹配。这种情况称为"好后缀"（good suffix），即所有尾部匹配的字符串。"MPLE"、"PLE"、"LE"、"E"都是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好后缀</a:t>
            </a:r>
            <a:r>
              <a:rPr lang="zh-CN" altLang="zh-CN" sz="2200" b="1" dirty="0">
                <a:latin typeface="Times New Roman" panose="02020603050405020304" pitchFamily="18" charset="0"/>
              </a:rPr>
              <a:t>。</a:t>
            </a:r>
            <a:endParaRPr lang="zh-CN" altLang="zh-CN" sz="2200" b="1" dirty="0">
              <a:latin typeface="Times New Roman" panose="02020603050405020304" pitchFamily="18" charset="0"/>
            </a:endParaRPr>
          </a:p>
        </p:txBody>
      </p:sp>
      <p:pic>
        <p:nvPicPr>
          <p:cNvPr id="1126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013" y="827088"/>
            <a:ext cx="4914900" cy="1062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44" name="标题 168961"/>
          <p:cNvSpPr>
            <a:spLocks noGrp="1"/>
          </p:cNvSpPr>
          <p:nvPr/>
        </p:nvSpPr>
        <p:spPr>
          <a:xfrm>
            <a:off x="239713" y="57150"/>
            <a:ext cx="78486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字符串匹配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BM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38" y="3130550"/>
            <a:ext cx="5345112" cy="133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46" name="文本框 2"/>
          <p:cNvSpPr txBox="1"/>
          <p:nvPr/>
        </p:nvSpPr>
        <p:spPr>
          <a:xfrm>
            <a:off x="492125" y="4464050"/>
            <a:ext cx="8353425" cy="971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比较前一位，发现"I"与"A"不匹配，"I"是"坏字符"。根据"坏字符规则"，此时搜索词应该后移 2 </a:t>
            </a:r>
            <a:r>
              <a:rPr lang="zh-CN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</a:rPr>
              <a:t> （</a:t>
            </a:r>
            <a:r>
              <a:rPr lang="zh-CN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</a:rPr>
              <a:t>1）= 3 位。</a:t>
            </a:r>
            <a:endParaRPr lang="zh-CN" altLang="zh-CN" sz="2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文本框 1421313"/>
          <p:cNvSpPr txBox="1"/>
          <p:nvPr/>
        </p:nvSpPr>
        <p:spPr>
          <a:xfrm>
            <a:off x="366713" y="917575"/>
            <a:ext cx="8604250" cy="1409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  <a:sym typeface="仿宋_GB2312" pitchFamily="49" charset="-122"/>
              </a:rPr>
              <a:t>此时还</a:t>
            </a:r>
            <a:r>
              <a:rPr lang="zh-CN" altLang="zh-CN" sz="2200" b="1" dirty="0">
                <a:latin typeface="Times New Roman" panose="02020603050405020304" pitchFamily="18" charset="0"/>
              </a:rPr>
              <a:t>有更好的移法吗？因存在"好后缀"，可以采用"好后缀规则"。</a:t>
            </a:r>
            <a:endParaRPr lang="zh-CN" altLang="zh-CN" sz="2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后移位数 = </a:t>
            </a:r>
            <a:r>
              <a:rPr lang="zh-CN" altLang="zh-CN" sz="2200" b="1" u="sng" dirty="0">
                <a:latin typeface="Times New Roman" panose="02020603050405020304" pitchFamily="18" charset="0"/>
              </a:rPr>
              <a:t>好后缀的位置</a:t>
            </a:r>
            <a:r>
              <a:rPr lang="zh-CN" altLang="zh-CN" sz="2200" b="1" dirty="0">
                <a:latin typeface="Times New Roman" panose="02020603050405020304" pitchFamily="18" charset="0"/>
              </a:rPr>
              <a:t> </a:t>
            </a:r>
            <a:r>
              <a:rPr lang="zh-CN" altLang="zh-CN" sz="2200" b="1" dirty="0">
                <a:latin typeface="黑体" panose="02010609060101010101" pitchFamily="49" charset="-122"/>
                <a:ea typeface="黑体" panose="02010609060101010101" pitchFamily="49" charset="-122"/>
                <a:sym typeface="仿宋_GB2312" pitchFamily="49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</a:rPr>
              <a:t> </a:t>
            </a:r>
            <a:r>
              <a:rPr lang="zh-CN" altLang="zh-CN" sz="2200" b="1" u="sng" dirty="0">
                <a:latin typeface="Times New Roman" panose="02020603050405020304" pitchFamily="18" charset="0"/>
              </a:rPr>
              <a:t>搜索词中的上一次出现位置</a:t>
            </a:r>
            <a:endParaRPr lang="zh-CN" altLang="zh-CN" sz="2200" b="1" u="sng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"好后缀规则"考虑</a:t>
            </a:r>
            <a:r>
              <a:rPr lang="zh-CN" altLang="zh-CN" sz="2200" b="1" u="sng" dirty="0">
                <a:latin typeface="Times New Roman" panose="02020603050405020304" pitchFamily="18" charset="0"/>
              </a:rPr>
              <a:t>三种情况：</a:t>
            </a:r>
            <a:endParaRPr lang="zh-CN" altLang="zh-CN" sz="2200" b="1" u="sng" dirty="0">
              <a:latin typeface="Times New Roman" panose="02020603050405020304" pitchFamily="18" charset="0"/>
            </a:endParaRPr>
          </a:p>
        </p:txBody>
      </p:sp>
      <p:sp>
        <p:nvSpPr>
          <p:cNvPr id="113667" name="标题 168961"/>
          <p:cNvSpPr>
            <a:spLocks noGrp="1"/>
          </p:cNvSpPr>
          <p:nvPr/>
        </p:nvSpPr>
        <p:spPr>
          <a:xfrm>
            <a:off x="239713" y="57150"/>
            <a:ext cx="78486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字符串匹配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BM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3668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588" y="2465388"/>
            <a:ext cx="4514850" cy="981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669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3736975"/>
            <a:ext cx="4513263" cy="107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670" name="图片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5168900"/>
            <a:ext cx="4586288" cy="104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/>
          <p:nvPr/>
        </p:nvSpPr>
        <p:spPr>
          <a:xfrm>
            <a:off x="684213" y="1016000"/>
            <a:ext cx="8280400" cy="4638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字符串的基本操作：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串长统计：串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的长度；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串定位：字符或子串在母串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中首次出现的位置；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串复制：将一个串</a:t>
            </a:r>
            <a:r>
              <a:rPr lang="en-US" altLang="zh-CN" sz="2800" b="1" dirty="0">
                <a:latin typeface="Times New Roman" panose="02020603050405020304" pitchFamily="18" charset="0"/>
              </a:rPr>
              <a:t>s2</a:t>
            </a:r>
            <a:r>
              <a:rPr lang="zh-CN" altLang="en-US" sz="2800" b="1" dirty="0">
                <a:latin typeface="Times New Roman" panose="02020603050405020304" pitchFamily="18" charset="0"/>
              </a:rPr>
              <a:t>复制到另一个串</a:t>
            </a:r>
            <a:r>
              <a:rPr lang="en-US" altLang="zh-CN" sz="2800" b="1" dirty="0">
                <a:latin typeface="Times New Roman" panose="02020603050405020304" pitchFamily="18" charset="0"/>
              </a:rPr>
              <a:t>s1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串插入：在指定位置后面插入字符串；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串删除：删除一个子串；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串拼接：将串</a:t>
            </a:r>
            <a:r>
              <a:rPr lang="en-US" altLang="zh-CN" sz="2800" b="1" dirty="0">
                <a:latin typeface="Times New Roman" panose="02020603050405020304" pitchFamily="18" charset="0"/>
              </a:rPr>
              <a:t>s2</a:t>
            </a:r>
            <a:r>
              <a:rPr lang="zh-CN" altLang="en-US" sz="2800" b="1" dirty="0">
                <a:latin typeface="Times New Roman" panose="02020603050405020304" pitchFamily="18" charset="0"/>
              </a:rPr>
              <a:t>拼接到串</a:t>
            </a:r>
            <a:r>
              <a:rPr lang="en-US" altLang="zh-CN" sz="2800" b="1" dirty="0">
                <a:latin typeface="Times New Roman" panose="02020603050405020304" pitchFamily="18" charset="0"/>
              </a:rPr>
              <a:t>s1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的尾部；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   </a:t>
            </a:r>
            <a:r>
              <a:rPr lang="en-US" altLang="zh-CN" sz="2800" b="1" dirty="0">
                <a:latin typeface="Arial" panose="020B0604020202020204" pitchFamily="34" charset="0"/>
              </a:rPr>
              <a:t>……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文本框 1421313"/>
          <p:cNvSpPr txBox="1"/>
          <p:nvPr/>
        </p:nvSpPr>
        <p:spPr>
          <a:xfrm>
            <a:off x="366713" y="917575"/>
            <a:ext cx="8604250" cy="969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对于前面例子，所有的"好后缀"（MPLE、PLE、LE、E）中，只有"E"在"EXAMPLE"还出现在头部，所以后移 6 - 0 = 6位。</a:t>
            </a:r>
            <a:endParaRPr lang="zh-CN" altLang="zh-CN" sz="2200" b="1" dirty="0">
              <a:latin typeface="Times New Roman" panose="02020603050405020304" pitchFamily="18" charset="0"/>
            </a:endParaRPr>
          </a:p>
        </p:txBody>
      </p:sp>
      <p:sp>
        <p:nvSpPr>
          <p:cNvPr id="114691" name="标题 168961"/>
          <p:cNvSpPr>
            <a:spLocks noGrp="1"/>
          </p:cNvSpPr>
          <p:nvPr/>
        </p:nvSpPr>
        <p:spPr>
          <a:xfrm>
            <a:off x="239713" y="57150"/>
            <a:ext cx="78486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字符串匹配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BM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2" name="文本框 2"/>
          <p:cNvSpPr txBox="1"/>
          <p:nvPr/>
        </p:nvSpPr>
        <p:spPr>
          <a:xfrm>
            <a:off x="492125" y="4730750"/>
            <a:ext cx="8353425" cy="185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BM算法的基本思想就是每次后移这两个规则之中的较大值。</a:t>
            </a:r>
            <a:endParaRPr lang="zh-CN" altLang="zh-CN" sz="2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这两个规则的移动位数，只与搜索词有关，与原字符串无关。因此，可以预先计算生成</a:t>
            </a:r>
            <a:r>
              <a:rPr lang="en-US" altLang="zh-CN" sz="22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zh-CN" sz="22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坏字符规则表</a:t>
            </a:r>
            <a:r>
              <a:rPr lang="en-US" altLang="zh-CN" sz="22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zh-CN" sz="2200" b="1" dirty="0">
                <a:latin typeface="Times New Roman" panose="02020603050405020304" pitchFamily="18" charset="0"/>
              </a:rPr>
              <a:t>和</a:t>
            </a:r>
            <a:r>
              <a:rPr lang="en-US" altLang="zh-CN" sz="22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zh-CN" sz="22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好后缀规则表</a:t>
            </a:r>
            <a:r>
              <a:rPr lang="en-US" altLang="zh-CN" sz="22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zh-CN" sz="2200" b="1" dirty="0">
                <a:latin typeface="Times New Roman" panose="02020603050405020304" pitchFamily="18" charset="0"/>
              </a:rPr>
              <a:t>。使用时，只要查表比较一下就可以了。</a:t>
            </a:r>
            <a:endParaRPr lang="zh-CN" altLang="zh-CN" sz="2200" b="1" dirty="0">
              <a:latin typeface="Times New Roman" panose="02020603050405020304" pitchFamily="18" charset="0"/>
            </a:endParaRPr>
          </a:p>
        </p:txBody>
      </p:sp>
      <p:pic>
        <p:nvPicPr>
          <p:cNvPr id="114693" name="图片 7"/>
          <p:cNvPicPr>
            <a:picLocks noChangeAspect="1"/>
          </p:cNvPicPr>
          <p:nvPr/>
        </p:nvPicPr>
        <p:blipFill>
          <a:blip r:embed="rId1"/>
          <a:srcRect t="5936" r="3419" b="15225"/>
          <a:stretch>
            <a:fillRect/>
          </a:stretch>
        </p:blipFill>
        <p:spPr>
          <a:xfrm>
            <a:off x="1714500" y="3495675"/>
            <a:ext cx="5237163" cy="1011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69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5" y="1960563"/>
            <a:ext cx="5345113" cy="133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文本框 1423361"/>
          <p:cNvSpPr txBox="1"/>
          <p:nvPr/>
        </p:nvSpPr>
        <p:spPr>
          <a:xfrm>
            <a:off x="239713" y="1095375"/>
            <a:ext cx="8713787" cy="31940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just" eaLnBrk="1" hangingPunct="1">
              <a:lnSpc>
                <a:spcPct val="120000"/>
              </a:lnSpc>
            </a:pPr>
            <a:r>
              <a:rPr lang="zh-CN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坏字符规则</a:t>
            </a:r>
            <a:r>
              <a:rPr lang="zh-CN" altLang="zh-CN" sz="2400" b="1" dirty="0">
                <a:latin typeface="Times New Roman" panose="02020603050405020304" pitchFamily="18" charset="0"/>
              </a:rPr>
              <a:t>：当在匹配过程中发现</a:t>
            </a:r>
            <a:r>
              <a:rPr lang="en-US" altLang="zh-CN" sz="2400" b="1" dirty="0">
                <a:latin typeface="Times New Roman" panose="02020603050405020304" pitchFamily="18" charset="0"/>
              </a:rPr>
              <a:t>S[i]</a:t>
            </a:r>
            <a:r>
              <a:rPr lang="zh-CN" altLang="en-US" sz="2400" b="1" dirty="0">
                <a:latin typeface="Times New Roman" panose="02020603050405020304" pitchFamily="18" charset="0"/>
              </a:rPr>
              <a:t>为不属于模式串的字符，则可以直接将</a:t>
            </a:r>
            <a:r>
              <a:rPr lang="en-US" altLang="zh-CN" sz="2400" b="1" dirty="0">
                <a:latin typeface="Times New Roman" panose="02020603050405020304" pitchFamily="18" charset="0"/>
              </a:rPr>
              <a:t>S[i+1]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P[0]</a:t>
            </a:r>
            <a:r>
              <a:rPr lang="zh-CN" altLang="en-US" sz="2400" b="1" dirty="0">
                <a:latin typeface="Times New Roman" panose="02020603050405020304" pitchFamily="18" charset="0"/>
              </a:rPr>
              <a:t>对齐，再向后执行匹配。这样就获得了更大的跳转幅度，同时也能保证匹配的正确性。这便是</a:t>
            </a:r>
            <a:r>
              <a:rPr lang="en-US" altLang="zh-CN" sz="2400" b="1" dirty="0">
                <a:latin typeface="Times New Roman" panose="02020603050405020304" pitchFamily="18" charset="0"/>
              </a:rPr>
              <a:t>BM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算法相对于</a:t>
            </a:r>
            <a:r>
              <a:rPr lang="en-US" altLang="zh-CN" sz="2400" b="1" dirty="0">
                <a:latin typeface="Times New Roman" panose="02020603050405020304" pitchFamily="18" charset="0"/>
              </a:rPr>
              <a:t>KMP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算法的一个重要改进。</a:t>
            </a:r>
            <a:r>
              <a:rPr lang="en-US" altLang="zh-CN" sz="2400" b="1" dirty="0">
                <a:latin typeface="Times New Roman" panose="02020603050405020304" pitchFamily="18" charset="0"/>
              </a:rPr>
              <a:t> 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在模式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中没有出现，那么从字符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开始的</a:t>
            </a:r>
            <a:r>
              <a:rPr lang="en-US" altLang="zh-CN" sz="2400" b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个文本显然不可能与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匹配成功，直接全部跳过该区域即可。如果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在模式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中出现，则以该字符进行对齐。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15715" name="标题 168961"/>
          <p:cNvSpPr>
            <a:spLocks noGrp="1"/>
          </p:cNvSpPr>
          <p:nvPr/>
        </p:nvSpPr>
        <p:spPr>
          <a:xfrm>
            <a:off x="239713" y="57150"/>
            <a:ext cx="78486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字符串匹配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BM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文本框 1425409"/>
          <p:cNvSpPr txBox="1"/>
          <p:nvPr/>
        </p:nvSpPr>
        <p:spPr>
          <a:xfrm>
            <a:off x="215900" y="1074738"/>
            <a:ext cx="8713788" cy="40782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好后缀规则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</a:rPr>
              <a:t>BM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算法的核心部分，在</a:t>
            </a:r>
            <a:r>
              <a:rPr lang="en-US" altLang="zh-CN" sz="2400" b="1" dirty="0">
                <a:latin typeface="Times New Roman" panose="02020603050405020304" pitchFamily="18" charset="0"/>
              </a:rPr>
              <a:t>KMP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算法中，有所谓的前缀自包含问题，也就是模式串的前缀也可能是模式串的非前缀子串。在</a:t>
            </a:r>
            <a:r>
              <a:rPr lang="en-US" altLang="zh-CN" sz="2400" b="1" dirty="0">
                <a:latin typeface="Times New Roman" panose="02020603050405020304" pitchFamily="18" charset="0"/>
              </a:rPr>
              <a:t>BM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算法中，有一个与其非常相似的概念，叫后缀自包含。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BM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算法与</a:t>
            </a:r>
            <a:r>
              <a:rPr lang="en-US" altLang="zh-CN" sz="2400" b="1" dirty="0">
                <a:latin typeface="Times New Roman" panose="02020603050405020304" pitchFamily="18" charset="0"/>
              </a:rPr>
              <a:t>KMP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算法的最大不同在于，当目标串与模式串在某个位置对齐之后，</a:t>
            </a:r>
            <a:r>
              <a:rPr lang="en-US" altLang="zh-CN" sz="2400" b="1" dirty="0">
                <a:latin typeface="Times New Roman" panose="02020603050405020304" pitchFamily="18" charset="0"/>
              </a:rPr>
              <a:t>KMP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算法是从对齐位置向后依次执行匹配（不一定是模式串的第一个元素）。而</a:t>
            </a:r>
            <a:r>
              <a:rPr lang="en-US" altLang="zh-CN" sz="2400" b="1" dirty="0">
                <a:latin typeface="Times New Roman" panose="02020603050405020304" pitchFamily="18" charset="0"/>
              </a:rPr>
              <a:t>BM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算法是从模式串的末尾位置（一定是模式串的最后一个元素）向前与目标串依次执行匹配。</a:t>
            </a:r>
            <a:r>
              <a:rPr lang="en-US" altLang="zh-CN" sz="2400" b="1" dirty="0">
                <a:latin typeface="Times New Roman" panose="02020603050405020304" pitchFamily="18" charset="0"/>
              </a:rPr>
              <a:t> 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16739" name="标题 168961"/>
          <p:cNvSpPr>
            <a:spLocks noGrp="1"/>
          </p:cNvSpPr>
          <p:nvPr/>
        </p:nvSpPr>
        <p:spPr>
          <a:xfrm>
            <a:off x="239713" y="57150"/>
            <a:ext cx="78486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字符串匹配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BM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/>
          </p:cNvSpPr>
          <p:nvPr>
            <p:ph idx="1"/>
          </p:nvPr>
        </p:nvSpPr>
        <p:spPr>
          <a:xfrm>
            <a:off x="215900" y="836613"/>
            <a:ext cx="8712200" cy="5545137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、串的顺序存储：把一个串所包含的字符序列相继存入连续的字节中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</a:t>
            </a:r>
            <a:r>
              <a:rPr lang="en-US" altLang="zh-CN" dirty="0"/>
              <a:t>(1) </a:t>
            </a:r>
            <a:r>
              <a:rPr lang="zh-CN" altLang="en-US" dirty="0">
                <a:solidFill>
                  <a:srgbClr val="A50021"/>
                </a:solidFill>
              </a:rPr>
              <a:t>非紧缩格式 </a:t>
            </a:r>
            <a:r>
              <a:rPr lang="en-US" altLang="zh-CN" dirty="0">
                <a:solidFill>
                  <a:srgbClr val="A50021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一个存储单元存放一个字符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  S </a:t>
            </a:r>
            <a:r>
              <a:rPr lang="zh-CN" altLang="en-US" dirty="0"/>
              <a:t>＝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…</a:t>
            </a:r>
            <a:r>
              <a:rPr lang="en-US" altLang="zh-CN" baseline="-25000" dirty="0"/>
              <a:t> </a:t>
            </a:r>
            <a:r>
              <a:rPr lang="en-US" altLang="zh-CN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/>
              <a:t>             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pSp>
        <p:nvGrpSpPr>
          <p:cNvPr id="2" name="Group 3"/>
          <p:cNvGrpSpPr/>
          <p:nvPr/>
        </p:nvGrpSpPr>
        <p:grpSpPr>
          <a:xfrm>
            <a:off x="4140200" y="2636838"/>
            <a:ext cx="3671888" cy="3541712"/>
            <a:chOff x="864" y="1824"/>
            <a:chExt cx="2496" cy="2256"/>
          </a:xfrm>
        </p:grpSpPr>
        <p:sp>
          <p:nvSpPr>
            <p:cNvPr id="75781" name="Rectangle 4"/>
            <p:cNvSpPr/>
            <p:nvPr/>
          </p:nvSpPr>
          <p:spPr>
            <a:xfrm>
              <a:off x="2112" y="1875"/>
              <a:ext cx="1248" cy="2205"/>
            </a:xfrm>
            <a:prstGeom prst="rect">
              <a:avLst/>
            </a:prstGeom>
            <a:noFill/>
            <a:ln w="31750" cap="sq" cmpd="sng">
              <a:solidFill>
                <a:srgbClr val="008080"/>
              </a:solidFill>
              <a:prstDash val="solid"/>
              <a:miter/>
              <a:headEnd type="none" w="sm" len="sm"/>
              <a:tailEnd type="none" w="med" len="lg"/>
            </a:ln>
            <a:effectLst>
              <a:prstShdw prst="shdw17" dist="17961" dir="2699999">
                <a:srgbClr val="004D4D"/>
              </a:prstShdw>
            </a:effectLst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82" name="Line 5"/>
            <p:cNvSpPr/>
            <p:nvPr/>
          </p:nvSpPr>
          <p:spPr>
            <a:xfrm>
              <a:off x="2112" y="2183"/>
              <a:ext cx="1248" cy="0"/>
            </a:xfrm>
            <a:prstGeom prst="line">
              <a:avLst/>
            </a:prstGeom>
            <a:ln w="28575" cap="flat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5783" name="Line 6"/>
            <p:cNvSpPr/>
            <p:nvPr/>
          </p:nvSpPr>
          <p:spPr>
            <a:xfrm>
              <a:off x="2112" y="2491"/>
              <a:ext cx="1248" cy="0"/>
            </a:xfrm>
            <a:prstGeom prst="line">
              <a:avLst/>
            </a:prstGeom>
            <a:ln w="28575" cap="flat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5784" name="Line 7"/>
            <p:cNvSpPr/>
            <p:nvPr/>
          </p:nvSpPr>
          <p:spPr>
            <a:xfrm>
              <a:off x="2112" y="2952"/>
              <a:ext cx="1248" cy="0"/>
            </a:xfrm>
            <a:prstGeom prst="line">
              <a:avLst/>
            </a:prstGeom>
            <a:ln w="28575" cap="flat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5785" name="Line 8"/>
            <p:cNvSpPr/>
            <p:nvPr/>
          </p:nvSpPr>
          <p:spPr>
            <a:xfrm>
              <a:off x="2112" y="3260"/>
              <a:ext cx="1248" cy="0"/>
            </a:xfrm>
            <a:prstGeom prst="line">
              <a:avLst/>
            </a:prstGeom>
            <a:ln w="28575" cap="flat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5786" name="Text Box 9"/>
            <p:cNvSpPr txBox="1"/>
            <p:nvPr/>
          </p:nvSpPr>
          <p:spPr>
            <a:xfrm>
              <a:off x="2544" y="1824"/>
              <a:ext cx="384" cy="331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28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lang="en-US" altLang="zh-CN" sz="28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5787" name="Text Box 10"/>
            <p:cNvSpPr txBox="1"/>
            <p:nvPr/>
          </p:nvSpPr>
          <p:spPr>
            <a:xfrm>
              <a:off x="2544" y="2132"/>
              <a:ext cx="384" cy="331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28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lang="en-US" altLang="zh-CN" sz="28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5788" name="Text Box 11"/>
            <p:cNvSpPr txBox="1"/>
            <p:nvPr/>
          </p:nvSpPr>
          <p:spPr>
            <a:xfrm>
              <a:off x="2497" y="2850"/>
              <a:ext cx="479" cy="331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2800" b="1" i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n</a:t>
              </a:r>
              <a:r>
                <a:rPr lang="en-US" altLang="zh-CN" sz="28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-1</a:t>
              </a:r>
              <a:endParaRPr lang="en-US" altLang="zh-CN" sz="28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5789" name="Rectangle 12"/>
            <p:cNvSpPr/>
            <p:nvPr/>
          </p:nvSpPr>
          <p:spPr>
            <a:xfrm>
              <a:off x="864" y="2337"/>
              <a:ext cx="624" cy="718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90" name="Text Box 13"/>
            <p:cNvSpPr txBox="1"/>
            <p:nvPr/>
          </p:nvSpPr>
          <p:spPr>
            <a:xfrm>
              <a:off x="958" y="1824"/>
              <a:ext cx="914" cy="311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Word[0]</a:t>
              </a:r>
              <a:endParaRPr lang="en-US" altLang="zh-CN" sz="26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5791" name="Text Box 14"/>
            <p:cNvSpPr txBox="1"/>
            <p:nvPr/>
          </p:nvSpPr>
          <p:spPr>
            <a:xfrm>
              <a:off x="958" y="2080"/>
              <a:ext cx="914" cy="311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Word[1]</a:t>
              </a:r>
              <a:endParaRPr lang="en-US" altLang="zh-CN" sz="26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5792" name="Text Box 15"/>
            <p:cNvSpPr txBox="1"/>
            <p:nvPr/>
          </p:nvSpPr>
          <p:spPr>
            <a:xfrm>
              <a:off x="911" y="2901"/>
              <a:ext cx="1249" cy="311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Word[</a:t>
              </a:r>
              <a:r>
                <a:rPr lang="en-US" altLang="zh-CN" sz="2600" b="1" i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n</a:t>
              </a:r>
              <a:r>
                <a:rPr lang="en-US" altLang="zh-CN" sz="26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-1]</a:t>
              </a:r>
              <a:endParaRPr lang="en-US" altLang="zh-CN" sz="2600" b="1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5793" name="Text Box 16"/>
            <p:cNvSpPr txBox="1"/>
            <p:nvPr/>
          </p:nvSpPr>
          <p:spPr>
            <a:xfrm>
              <a:off x="1119" y="2542"/>
              <a:ext cx="456" cy="411"/>
            </a:xfrm>
            <a:prstGeom prst="rect">
              <a:avLst/>
            </a:prstGeom>
            <a:noFill/>
            <a:ln w="3175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lang="en-US" altLang="zh-CN" sz="3200" b="1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5794" name="Text Box 17"/>
            <p:cNvSpPr txBox="1"/>
            <p:nvPr/>
          </p:nvSpPr>
          <p:spPr>
            <a:xfrm>
              <a:off x="2557" y="2542"/>
              <a:ext cx="457" cy="411"/>
            </a:xfrm>
            <a:prstGeom prst="rect">
              <a:avLst/>
            </a:prstGeom>
            <a:noFill/>
            <a:ln w="3175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lang="en-US" altLang="zh-CN" sz="3200" b="1" dirty="0">
                <a:solidFill>
                  <a:srgbClr val="04440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5795" name="Text Box 18"/>
            <p:cNvSpPr txBox="1"/>
            <p:nvPr/>
          </p:nvSpPr>
          <p:spPr>
            <a:xfrm>
              <a:off x="1119" y="3456"/>
              <a:ext cx="456" cy="410"/>
            </a:xfrm>
            <a:prstGeom prst="rect">
              <a:avLst/>
            </a:prstGeom>
            <a:noFill/>
            <a:ln w="3175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lang="en-US" altLang="zh-CN" sz="3200" b="1" dirty="0">
                <a:solidFill>
                  <a:srgbClr val="04440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5796" name="Text Box 19"/>
            <p:cNvSpPr txBox="1"/>
            <p:nvPr/>
          </p:nvSpPr>
          <p:spPr>
            <a:xfrm>
              <a:off x="2557" y="3456"/>
              <a:ext cx="457" cy="410"/>
            </a:xfrm>
            <a:prstGeom prst="rect">
              <a:avLst/>
            </a:prstGeom>
            <a:noFill/>
            <a:ln w="3175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lang="en-US" altLang="zh-CN" sz="3200" b="1" dirty="0">
                <a:solidFill>
                  <a:srgbClr val="04440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75780" name="Text Box 20"/>
          <p:cNvSpPr txBox="1"/>
          <p:nvPr/>
        </p:nvSpPr>
        <p:spPr>
          <a:xfrm>
            <a:off x="179388" y="188913"/>
            <a:ext cx="39608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二、字符串的存储方式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idx="1"/>
          </p:nvPr>
        </p:nvSpPr>
        <p:spPr>
          <a:xfrm>
            <a:off x="250825" y="657225"/>
            <a:ext cx="8353425" cy="1755775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dirty="0"/>
              <a:t>(2) </a:t>
            </a:r>
            <a:r>
              <a:rPr lang="zh-CN" altLang="en-US" dirty="0">
                <a:solidFill>
                  <a:srgbClr val="A50021"/>
                </a:solidFill>
              </a:rPr>
              <a:t>紧缩格式 </a:t>
            </a:r>
            <a:r>
              <a:rPr lang="en-US" altLang="zh-CN" dirty="0">
                <a:solidFill>
                  <a:srgbClr val="A50021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一个存储单元存放</a:t>
            </a:r>
            <a:r>
              <a:rPr lang="zh-CN" altLang="en-US" dirty="0">
                <a:solidFill>
                  <a:srgbClr val="A50021"/>
                </a:solidFill>
              </a:rPr>
              <a:t>多个</a:t>
            </a:r>
            <a:r>
              <a:rPr lang="zh-CN" altLang="en-US" dirty="0"/>
              <a:t>字符</a:t>
            </a:r>
            <a:endParaRPr lang="zh-CN" altLang="en-US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 S=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…</a:t>
            </a:r>
            <a:r>
              <a:rPr lang="en-US" altLang="zh-CN" baseline="-25000" dirty="0"/>
              <a:t> </a:t>
            </a:r>
            <a:r>
              <a:rPr lang="en-US" altLang="zh-CN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dirty="0"/>
              <a:t> // </a:t>
            </a:r>
            <a:r>
              <a:rPr lang="zh-CN" altLang="en-US" dirty="0"/>
              <a:t>一个存储单元存放</a:t>
            </a:r>
            <a:r>
              <a:rPr lang="en-US" altLang="zh-CN" dirty="0">
                <a:solidFill>
                  <a:srgbClr val="A50021"/>
                </a:solidFill>
              </a:rPr>
              <a:t>4</a:t>
            </a:r>
            <a:r>
              <a:rPr lang="zh-CN" altLang="en-US" dirty="0"/>
              <a:t>个字符        </a:t>
            </a:r>
            <a:endParaRPr lang="zh-CN" alt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827088" y="2312988"/>
            <a:ext cx="5724525" cy="3576637"/>
            <a:chOff x="480" y="1344"/>
            <a:chExt cx="3360" cy="2253"/>
          </a:xfrm>
        </p:grpSpPr>
        <p:sp>
          <p:nvSpPr>
            <p:cNvPr id="76804" name="Rectangle 4"/>
            <p:cNvSpPr/>
            <p:nvPr/>
          </p:nvSpPr>
          <p:spPr>
            <a:xfrm>
              <a:off x="2304" y="1392"/>
              <a:ext cx="1536" cy="2205"/>
            </a:xfrm>
            <a:prstGeom prst="rect">
              <a:avLst/>
            </a:prstGeom>
            <a:noFill/>
            <a:ln w="31750" cap="sq" cmpd="sng">
              <a:solidFill>
                <a:srgbClr val="008080"/>
              </a:solidFill>
              <a:prstDash val="solid"/>
              <a:miter/>
              <a:headEnd type="none" w="sm" len="sm"/>
              <a:tailEnd type="none" w="med" len="lg"/>
            </a:ln>
            <a:effectLst>
              <a:prstShdw prst="shdw17" dist="17961" dir="2699999">
                <a:srgbClr val="004D4D"/>
              </a:prstShdw>
            </a:effectLst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6805" name="Line 5"/>
            <p:cNvSpPr/>
            <p:nvPr/>
          </p:nvSpPr>
          <p:spPr>
            <a:xfrm>
              <a:off x="2304" y="1968"/>
              <a:ext cx="1536" cy="5"/>
            </a:xfrm>
            <a:prstGeom prst="line">
              <a:avLst/>
            </a:prstGeom>
            <a:ln w="28575" cap="flat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06" name="Text Box 6"/>
            <p:cNvSpPr txBox="1"/>
            <p:nvPr/>
          </p:nvSpPr>
          <p:spPr>
            <a:xfrm>
              <a:off x="2688" y="1344"/>
              <a:ext cx="384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07" name="Text Box 7"/>
            <p:cNvSpPr txBox="1"/>
            <p:nvPr/>
          </p:nvSpPr>
          <p:spPr>
            <a:xfrm>
              <a:off x="2304" y="1632"/>
              <a:ext cx="384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08" name="Text Box 8"/>
            <p:cNvSpPr txBox="1"/>
            <p:nvPr/>
          </p:nvSpPr>
          <p:spPr>
            <a:xfrm>
              <a:off x="2640" y="2400"/>
              <a:ext cx="480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i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n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-1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09" name="Rectangle 9"/>
            <p:cNvSpPr/>
            <p:nvPr/>
          </p:nvSpPr>
          <p:spPr>
            <a:xfrm>
              <a:off x="1056" y="1857"/>
              <a:ext cx="624" cy="718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6810" name="Text Box 10"/>
            <p:cNvSpPr txBox="1"/>
            <p:nvPr/>
          </p:nvSpPr>
          <p:spPr>
            <a:xfrm>
              <a:off x="1152" y="1344"/>
              <a:ext cx="912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Word[0]</a:t>
              </a:r>
              <a:endParaRPr lang="en-US" altLang="zh-CN" sz="28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11" name="Text Box 11"/>
            <p:cNvSpPr txBox="1"/>
            <p:nvPr/>
          </p:nvSpPr>
          <p:spPr>
            <a:xfrm>
              <a:off x="1152" y="1600"/>
              <a:ext cx="912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Word[1]</a:t>
              </a:r>
              <a:endParaRPr lang="en-US" altLang="zh-CN" sz="28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12" name="Text Box 12"/>
            <p:cNvSpPr txBox="1"/>
            <p:nvPr/>
          </p:nvSpPr>
          <p:spPr>
            <a:xfrm>
              <a:off x="1344" y="2062"/>
              <a:ext cx="423" cy="410"/>
            </a:xfrm>
            <a:prstGeom prst="rect">
              <a:avLst/>
            </a:prstGeom>
            <a:noFill/>
            <a:ln w="3175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lang="en-US" altLang="zh-CN" sz="3200" b="1" dirty="0">
                <a:solidFill>
                  <a:srgbClr val="04440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813" name="Text Box 13"/>
            <p:cNvSpPr txBox="1"/>
            <p:nvPr/>
          </p:nvSpPr>
          <p:spPr>
            <a:xfrm>
              <a:off x="2784" y="2064"/>
              <a:ext cx="423" cy="410"/>
            </a:xfrm>
            <a:prstGeom prst="rect">
              <a:avLst/>
            </a:prstGeom>
            <a:noFill/>
            <a:ln w="3175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lang="en-US" altLang="zh-CN" sz="3200" b="1" dirty="0">
                <a:solidFill>
                  <a:srgbClr val="04440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814" name="Line 14"/>
            <p:cNvSpPr/>
            <p:nvPr/>
          </p:nvSpPr>
          <p:spPr>
            <a:xfrm>
              <a:off x="2304" y="2784"/>
              <a:ext cx="1536" cy="5"/>
            </a:xfrm>
            <a:prstGeom prst="line">
              <a:avLst/>
            </a:prstGeom>
            <a:ln w="28575" cap="flat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15" name="Line 15"/>
            <p:cNvSpPr/>
            <p:nvPr/>
          </p:nvSpPr>
          <p:spPr>
            <a:xfrm>
              <a:off x="2304" y="2496"/>
              <a:ext cx="1536" cy="5"/>
            </a:xfrm>
            <a:prstGeom prst="line">
              <a:avLst/>
            </a:prstGeom>
            <a:ln w="28575" cap="flat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16" name="Line 16"/>
            <p:cNvSpPr/>
            <p:nvPr/>
          </p:nvSpPr>
          <p:spPr>
            <a:xfrm>
              <a:off x="2304" y="1680"/>
              <a:ext cx="1536" cy="5"/>
            </a:xfrm>
            <a:prstGeom prst="line">
              <a:avLst/>
            </a:prstGeom>
            <a:ln w="28575" cap="flat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17" name="Text Box 17"/>
            <p:cNvSpPr txBox="1"/>
            <p:nvPr/>
          </p:nvSpPr>
          <p:spPr>
            <a:xfrm>
              <a:off x="2304" y="1344"/>
              <a:ext cx="384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18" name="Text Box 18"/>
            <p:cNvSpPr txBox="1"/>
            <p:nvPr/>
          </p:nvSpPr>
          <p:spPr>
            <a:xfrm>
              <a:off x="3072" y="1344"/>
              <a:ext cx="384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19" name="Text Box 19"/>
            <p:cNvSpPr txBox="1"/>
            <p:nvPr/>
          </p:nvSpPr>
          <p:spPr>
            <a:xfrm>
              <a:off x="3456" y="1344"/>
              <a:ext cx="384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20" name="Line 20"/>
            <p:cNvSpPr/>
            <p:nvPr/>
          </p:nvSpPr>
          <p:spPr>
            <a:xfrm>
              <a:off x="3072" y="1392"/>
              <a:ext cx="0" cy="576"/>
            </a:xfrm>
            <a:prstGeom prst="line">
              <a:avLst/>
            </a:prstGeom>
            <a:ln w="28575" cap="sq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21" name="Line 21"/>
            <p:cNvSpPr/>
            <p:nvPr/>
          </p:nvSpPr>
          <p:spPr>
            <a:xfrm>
              <a:off x="2688" y="1392"/>
              <a:ext cx="0" cy="576"/>
            </a:xfrm>
            <a:prstGeom prst="line">
              <a:avLst/>
            </a:prstGeom>
            <a:ln w="28575" cap="sq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22" name="Line 22"/>
            <p:cNvSpPr/>
            <p:nvPr/>
          </p:nvSpPr>
          <p:spPr>
            <a:xfrm>
              <a:off x="3456" y="1392"/>
              <a:ext cx="0" cy="576"/>
            </a:xfrm>
            <a:prstGeom prst="line">
              <a:avLst/>
            </a:prstGeom>
            <a:ln w="28575" cap="sq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23" name="Line 23"/>
            <p:cNvSpPr/>
            <p:nvPr/>
          </p:nvSpPr>
          <p:spPr>
            <a:xfrm>
              <a:off x="3072" y="2496"/>
              <a:ext cx="0" cy="288"/>
            </a:xfrm>
            <a:prstGeom prst="line">
              <a:avLst/>
            </a:prstGeom>
            <a:ln w="28575" cap="sq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24" name="Line 24"/>
            <p:cNvSpPr/>
            <p:nvPr/>
          </p:nvSpPr>
          <p:spPr>
            <a:xfrm>
              <a:off x="2688" y="2496"/>
              <a:ext cx="0" cy="288"/>
            </a:xfrm>
            <a:prstGeom prst="line">
              <a:avLst/>
            </a:prstGeom>
            <a:ln w="28575" cap="sq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25" name="Line 25"/>
            <p:cNvSpPr/>
            <p:nvPr/>
          </p:nvSpPr>
          <p:spPr>
            <a:xfrm>
              <a:off x="3456" y="2496"/>
              <a:ext cx="0" cy="288"/>
            </a:xfrm>
            <a:prstGeom prst="line">
              <a:avLst/>
            </a:prstGeom>
            <a:ln w="28575" cap="sq" cmpd="sng">
              <a:solidFill>
                <a:srgbClr val="008080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76826" name="Text Box 26"/>
            <p:cNvSpPr txBox="1"/>
            <p:nvPr/>
          </p:nvSpPr>
          <p:spPr>
            <a:xfrm>
              <a:off x="2688" y="1632"/>
              <a:ext cx="384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27" name="Text Box 27"/>
            <p:cNvSpPr txBox="1"/>
            <p:nvPr/>
          </p:nvSpPr>
          <p:spPr>
            <a:xfrm>
              <a:off x="3072" y="1632"/>
              <a:ext cx="384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28" name="Text Box 28"/>
            <p:cNvSpPr txBox="1"/>
            <p:nvPr/>
          </p:nvSpPr>
          <p:spPr>
            <a:xfrm>
              <a:off x="3456" y="1632"/>
              <a:ext cx="384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29" name="Text Box 29"/>
            <p:cNvSpPr txBox="1"/>
            <p:nvPr/>
          </p:nvSpPr>
          <p:spPr>
            <a:xfrm>
              <a:off x="2256" y="2400"/>
              <a:ext cx="480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lang="en-US" altLang="zh-CN" sz="3200" b="1" i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n</a:t>
              </a:r>
              <a:r>
                <a:rPr lang="en-US" altLang="zh-CN" sz="3200" b="1" baseline="-25000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-2</a:t>
              </a:r>
              <a:endParaRPr lang="en-US" altLang="zh-CN" sz="32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6830" name="Text Box 30"/>
            <p:cNvSpPr txBox="1"/>
            <p:nvPr/>
          </p:nvSpPr>
          <p:spPr>
            <a:xfrm>
              <a:off x="480" y="2448"/>
              <a:ext cx="1824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Word[   </a:t>
              </a:r>
              <a:r>
                <a:rPr lang="en-US" altLang="zh-CN" sz="2800" b="1" i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n</a:t>
              </a:r>
              <a:r>
                <a:rPr lang="en-US" altLang="zh-CN" sz="28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/4  -1 ]</a:t>
              </a:r>
              <a:endParaRPr lang="en-US" altLang="zh-CN" sz="2800" b="1" baseline="-25000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76831" name="Group 31"/>
            <p:cNvGrpSpPr/>
            <p:nvPr/>
          </p:nvGrpSpPr>
          <p:grpSpPr>
            <a:xfrm>
              <a:off x="1296" y="2544"/>
              <a:ext cx="48" cy="144"/>
              <a:chOff x="864" y="3696"/>
              <a:chExt cx="48" cy="144"/>
            </a:xfrm>
          </p:grpSpPr>
          <p:sp>
            <p:nvSpPr>
              <p:cNvPr id="76837" name="Line 32"/>
              <p:cNvSpPr/>
              <p:nvPr/>
            </p:nvSpPr>
            <p:spPr>
              <a:xfrm>
                <a:off x="864" y="3696"/>
                <a:ext cx="0" cy="144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76838" name="Line 33"/>
              <p:cNvSpPr/>
              <p:nvPr/>
            </p:nvSpPr>
            <p:spPr>
              <a:xfrm>
                <a:off x="864" y="3696"/>
                <a:ext cx="48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76832" name="Group 34"/>
            <p:cNvGrpSpPr/>
            <p:nvPr/>
          </p:nvGrpSpPr>
          <p:grpSpPr>
            <a:xfrm>
              <a:off x="1728" y="2544"/>
              <a:ext cx="48" cy="144"/>
              <a:chOff x="912" y="2928"/>
              <a:chExt cx="48" cy="144"/>
            </a:xfrm>
          </p:grpSpPr>
          <p:sp>
            <p:nvSpPr>
              <p:cNvPr id="76835" name="Line 35"/>
              <p:cNvSpPr/>
              <p:nvPr/>
            </p:nvSpPr>
            <p:spPr>
              <a:xfrm>
                <a:off x="912" y="2928"/>
                <a:ext cx="48" cy="0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76836" name="Line 36"/>
              <p:cNvSpPr/>
              <p:nvPr/>
            </p:nvSpPr>
            <p:spPr>
              <a:xfrm>
                <a:off x="960" y="2928"/>
                <a:ext cx="0" cy="144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76833" name="Text Box 37"/>
            <p:cNvSpPr txBox="1"/>
            <p:nvPr/>
          </p:nvSpPr>
          <p:spPr>
            <a:xfrm>
              <a:off x="2784" y="2928"/>
              <a:ext cx="423" cy="410"/>
            </a:xfrm>
            <a:prstGeom prst="rect">
              <a:avLst/>
            </a:prstGeom>
            <a:noFill/>
            <a:ln w="3175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lang="en-US" altLang="zh-CN" sz="3200" b="1" dirty="0">
                <a:solidFill>
                  <a:srgbClr val="04440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834" name="Text Box 38"/>
            <p:cNvSpPr txBox="1"/>
            <p:nvPr/>
          </p:nvSpPr>
          <p:spPr>
            <a:xfrm>
              <a:off x="1344" y="3024"/>
              <a:ext cx="423" cy="410"/>
            </a:xfrm>
            <a:prstGeom prst="rect">
              <a:avLst/>
            </a:prstGeom>
            <a:noFill/>
            <a:ln w="3175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idx="1"/>
          </p:nvPr>
        </p:nvSpPr>
        <p:spPr>
          <a:xfrm>
            <a:off x="250825" y="152400"/>
            <a:ext cx="8713788" cy="6372225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顺序存储字符串的串复制操作的算法实现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/>
              <a:t>算法</a:t>
            </a:r>
            <a:r>
              <a:rPr lang="en-US" altLang="zh-CN" dirty="0"/>
              <a:t>Strcpy(p, s. p)  // </a:t>
            </a:r>
            <a:r>
              <a:rPr lang="zh-CN" altLang="en-US" dirty="0"/>
              <a:t>将字符串</a:t>
            </a:r>
            <a:r>
              <a:rPr lang="en-US" altLang="zh-CN" dirty="0"/>
              <a:t>s</a:t>
            </a:r>
            <a:r>
              <a:rPr lang="zh-CN" altLang="en-US" dirty="0"/>
              <a:t>复制到字符串</a:t>
            </a:r>
            <a:r>
              <a:rPr lang="en-US" altLang="zh-CN" dirty="0"/>
              <a:t>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Strcpy1. [</a:t>
            </a:r>
            <a:r>
              <a:rPr lang="zh-CN" altLang="en-US" dirty="0"/>
              <a:t>初始化</a:t>
            </a:r>
            <a:r>
              <a:rPr lang="en-US" altLang="zh-CN" dirty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i="1" dirty="0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 </a:t>
            </a:r>
            <a:r>
              <a:rPr lang="en-US" altLang="zh-CN" dirty="0"/>
              <a:t>0.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Strcpy2. [</a:t>
            </a:r>
            <a:r>
              <a:rPr lang="zh-CN" altLang="en-US" dirty="0"/>
              <a:t>复制</a:t>
            </a:r>
            <a:r>
              <a:rPr lang="en-US" altLang="zh-CN" dirty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WHILE s[</a:t>
            </a:r>
            <a:r>
              <a:rPr lang="en-US" altLang="zh-CN" i="1" dirty="0"/>
              <a:t>i</a:t>
            </a:r>
            <a:r>
              <a:rPr lang="en-US" altLang="zh-CN" dirty="0"/>
              <a:t>]≠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\0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DO      // </a:t>
            </a:r>
            <a:r>
              <a:rPr lang="zh-CN" altLang="en-US" dirty="0"/>
              <a:t>字符串以</a:t>
            </a:r>
            <a:r>
              <a:rPr lang="zh-CN" altLang="en-US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\0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结尾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( p[</a:t>
            </a:r>
            <a:r>
              <a:rPr lang="en-US" altLang="zh-CN" i="1" dirty="0"/>
              <a:t>i</a:t>
            </a:r>
            <a:r>
              <a:rPr lang="en-US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 </a:t>
            </a:r>
            <a:r>
              <a:rPr lang="en-US" altLang="zh-CN" dirty="0"/>
              <a:t>s[</a:t>
            </a:r>
            <a:r>
              <a:rPr lang="en-US" altLang="zh-CN" i="1" dirty="0"/>
              <a:t>i</a:t>
            </a:r>
            <a:r>
              <a:rPr lang="en-US" altLang="zh-CN" dirty="0"/>
              <a:t>].  </a:t>
            </a:r>
            <a:r>
              <a:rPr lang="en-US" altLang="zh-CN" i="1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i="1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</a:t>
            </a:r>
            <a:r>
              <a:rPr lang="en-US" altLang="zh-CN" dirty="0"/>
              <a:t>1. )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Strcpy3. [</a:t>
            </a:r>
            <a:r>
              <a:rPr lang="zh-CN" altLang="en-US" dirty="0"/>
              <a:t>处理字符串结尾字符</a:t>
            </a:r>
            <a:r>
              <a:rPr lang="en-US" altLang="zh-CN" dirty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p[</a:t>
            </a:r>
            <a:r>
              <a:rPr lang="en-US" altLang="zh-CN" i="1" dirty="0"/>
              <a:t>i</a:t>
            </a:r>
            <a:r>
              <a:rPr lang="en-US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 </a:t>
            </a:r>
            <a:r>
              <a:rPr lang="en-US" altLang="zh-CN" dirty="0"/>
              <a:t>\0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. ▐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latinLnBrk="0">
              <a:lnSpc>
                <a:spcPts val="328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ea typeface="宋体" panose="02010600030101010101" pitchFamily="2" charset="-122"/>
              </a:rPr>
              <a:t>复制函数通过将字符串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CC0000"/>
                </a:solidFill>
                <a:ea typeface="宋体" panose="02010600030101010101" pitchFamily="2" charset="-122"/>
              </a:rPr>
              <a:t>中的字符逐个复制到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solidFill>
                  <a:srgbClr val="CC0000"/>
                </a:solidFill>
                <a:ea typeface="宋体" panose="02010600030101010101" pitchFamily="2" charset="-122"/>
              </a:rPr>
              <a:t>中来实现，这就要求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solidFill>
                  <a:srgbClr val="CC0000"/>
                </a:solidFill>
                <a:ea typeface="宋体" panose="02010600030101010101" pitchFamily="2" charset="-122"/>
              </a:rPr>
              <a:t>足够大，否则一旦字符串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CC0000"/>
                </a:solidFill>
                <a:ea typeface="宋体" panose="02010600030101010101" pitchFamily="2" charset="-122"/>
              </a:rPr>
              <a:t>比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solidFill>
                  <a:srgbClr val="CC0000"/>
                </a:solidFill>
                <a:ea typeface="宋体" panose="02010600030101010101" pitchFamily="2" charset="-122"/>
              </a:rPr>
              <a:t>长，该程序无检查复制出界和报告错误的机制，可能导致字符的丢失。</a:t>
            </a:r>
            <a:endParaRPr lang="zh-CN" altLang="en-US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/>
          </p:cNvSpPr>
          <p:nvPr>
            <p:ph idx="1"/>
          </p:nvPr>
        </p:nvSpPr>
        <p:spPr>
          <a:xfrm>
            <a:off x="215900" y="765175"/>
            <a:ext cx="8748713" cy="1366838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A50021"/>
                </a:solidFill>
                <a:ea typeface="宋体" panose="02010600030101010101" pitchFamily="2" charset="-122"/>
              </a:rPr>
              <a:t>串的链式存储：</a:t>
            </a:r>
            <a:r>
              <a:rPr lang="zh-CN" altLang="en-US" dirty="0">
                <a:ea typeface="宋体" panose="02010600030101010101" pitchFamily="2" charset="-122"/>
              </a:rPr>
              <a:t>串的链接存储是把可用的存储空间分成一系列大小相同的结点，每个结点的结构为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                       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( str, link)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8851" name="Group 3"/>
          <p:cNvGrpSpPr/>
          <p:nvPr/>
        </p:nvGrpSpPr>
        <p:grpSpPr>
          <a:xfrm>
            <a:off x="287338" y="4149725"/>
            <a:ext cx="8686800" cy="1590675"/>
            <a:chOff x="204" y="2886"/>
            <a:chExt cx="5472" cy="1002"/>
          </a:xfrm>
        </p:grpSpPr>
        <p:grpSp>
          <p:nvGrpSpPr>
            <p:cNvPr id="78885" name="Group 4"/>
            <p:cNvGrpSpPr/>
            <p:nvPr/>
          </p:nvGrpSpPr>
          <p:grpSpPr>
            <a:xfrm>
              <a:off x="204" y="3294"/>
              <a:ext cx="5472" cy="594"/>
              <a:chOff x="204" y="3294"/>
              <a:chExt cx="5472" cy="594"/>
            </a:xfrm>
          </p:grpSpPr>
          <p:grpSp>
            <p:nvGrpSpPr>
              <p:cNvPr id="78887" name="Group 5"/>
              <p:cNvGrpSpPr/>
              <p:nvPr/>
            </p:nvGrpSpPr>
            <p:grpSpPr>
              <a:xfrm>
                <a:off x="204" y="3521"/>
                <a:ext cx="5472" cy="367"/>
                <a:chOff x="204" y="3521"/>
                <a:chExt cx="5472" cy="367"/>
              </a:xfrm>
            </p:grpSpPr>
            <p:grpSp>
              <p:nvGrpSpPr>
                <p:cNvPr id="78889" name="Group 6"/>
                <p:cNvGrpSpPr/>
                <p:nvPr/>
              </p:nvGrpSpPr>
              <p:grpSpPr>
                <a:xfrm>
                  <a:off x="588" y="3580"/>
                  <a:ext cx="1776" cy="308"/>
                  <a:chOff x="672" y="2832"/>
                  <a:chExt cx="1776" cy="288"/>
                </a:xfrm>
              </p:grpSpPr>
              <p:sp>
                <p:nvSpPr>
                  <p:cNvPr id="78910" name="Rectangle 7"/>
                  <p:cNvSpPr/>
                  <p:nvPr/>
                </p:nvSpPr>
                <p:spPr>
                  <a:xfrm>
                    <a:off x="672" y="2832"/>
                    <a:ext cx="1536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636235"/>
                      </a:gs>
                      <a:gs pos="50000">
                        <a:srgbClr val="E6E37A"/>
                      </a:gs>
                      <a:gs pos="100000">
                        <a:srgbClr val="636235"/>
                      </a:gs>
                    </a:gsLst>
                    <a:lin ang="2700000" scaled="1"/>
                    <a:tileRect/>
                  </a:gradFill>
                  <a:ln w="28575" cap="sq" cmpd="sng">
                    <a:solidFill>
                      <a:srgbClr val="885B00"/>
                    </a:solidFill>
                    <a:prstDash val="solid"/>
                    <a:miter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911" name="Line 8"/>
                  <p:cNvSpPr/>
                  <p:nvPr/>
                </p:nvSpPr>
                <p:spPr>
                  <a:xfrm>
                    <a:off x="1271" y="2832"/>
                    <a:ext cx="0" cy="288"/>
                  </a:xfrm>
                  <a:prstGeom prst="line">
                    <a:avLst/>
                  </a:prstGeom>
                  <a:ln w="28575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78912" name="Line 9"/>
                  <p:cNvSpPr/>
                  <p:nvPr/>
                </p:nvSpPr>
                <p:spPr>
                  <a:xfrm>
                    <a:off x="1584" y="2832"/>
                    <a:ext cx="0" cy="288"/>
                  </a:xfrm>
                  <a:prstGeom prst="line">
                    <a:avLst/>
                  </a:prstGeom>
                  <a:ln w="28575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78913" name="Line 10"/>
                  <p:cNvSpPr/>
                  <p:nvPr/>
                </p:nvSpPr>
                <p:spPr>
                  <a:xfrm>
                    <a:off x="1897" y="2832"/>
                    <a:ext cx="0" cy="288"/>
                  </a:xfrm>
                  <a:prstGeom prst="line">
                    <a:avLst/>
                  </a:prstGeom>
                  <a:ln w="28575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78914" name="Line 11"/>
                  <p:cNvSpPr/>
                  <p:nvPr/>
                </p:nvSpPr>
                <p:spPr>
                  <a:xfrm>
                    <a:off x="960" y="2832"/>
                    <a:ext cx="0" cy="288"/>
                  </a:xfrm>
                  <a:prstGeom prst="line">
                    <a:avLst/>
                  </a:prstGeom>
                  <a:ln w="28575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78915" name="Line 12"/>
                  <p:cNvSpPr/>
                  <p:nvPr/>
                </p:nvSpPr>
                <p:spPr>
                  <a:xfrm>
                    <a:off x="2064" y="2976"/>
                    <a:ext cx="384" cy="0"/>
                  </a:xfrm>
                  <a:prstGeom prst="line">
                    <a:avLst/>
                  </a:prstGeom>
                  <a:ln w="31750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triangle" w="med" len="lg"/>
                  </a:ln>
                </p:spPr>
              </p:sp>
            </p:grpSp>
            <p:sp>
              <p:nvSpPr>
                <p:cNvPr id="78890" name="Text Box 13"/>
                <p:cNvSpPr txBox="1"/>
                <p:nvPr/>
              </p:nvSpPr>
              <p:spPr>
                <a:xfrm>
                  <a:off x="588" y="3580"/>
                  <a:ext cx="288" cy="273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80000"/>
                    </a:lnSpc>
                    <a:spcBef>
                      <a:spcPct val="25000"/>
                    </a:spcBef>
                  </a:pPr>
                  <a:r>
                    <a:rPr lang="en-US" altLang="zh-CN" sz="2800" b="1" dirty="0">
                      <a:solidFill>
                        <a:srgbClr val="04440F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5</a:t>
                  </a:r>
                  <a:endParaRPr lang="en-US" altLang="zh-CN" sz="2800" b="1" dirty="0">
                    <a:solidFill>
                      <a:srgbClr val="04440F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grpSp>
              <p:nvGrpSpPr>
                <p:cNvPr id="78891" name="Group 14"/>
                <p:cNvGrpSpPr/>
                <p:nvPr/>
              </p:nvGrpSpPr>
              <p:grpSpPr>
                <a:xfrm>
                  <a:off x="2381" y="3578"/>
                  <a:ext cx="1776" cy="307"/>
                  <a:chOff x="672" y="2832"/>
                  <a:chExt cx="1776" cy="288"/>
                </a:xfrm>
              </p:grpSpPr>
              <p:sp>
                <p:nvSpPr>
                  <p:cNvPr id="78904" name="Rectangle 15"/>
                  <p:cNvSpPr/>
                  <p:nvPr/>
                </p:nvSpPr>
                <p:spPr>
                  <a:xfrm>
                    <a:off x="672" y="2832"/>
                    <a:ext cx="1536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636235"/>
                      </a:gs>
                      <a:gs pos="50000">
                        <a:srgbClr val="E6E37A"/>
                      </a:gs>
                      <a:gs pos="100000">
                        <a:srgbClr val="636235"/>
                      </a:gs>
                    </a:gsLst>
                    <a:lin ang="2700000" scaled="1"/>
                    <a:tileRect/>
                  </a:gradFill>
                  <a:ln w="28575" cap="sq" cmpd="sng">
                    <a:solidFill>
                      <a:srgbClr val="885B00"/>
                    </a:solidFill>
                    <a:prstDash val="solid"/>
                    <a:miter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905" name="Line 16"/>
                  <p:cNvSpPr/>
                  <p:nvPr/>
                </p:nvSpPr>
                <p:spPr>
                  <a:xfrm>
                    <a:off x="1271" y="2832"/>
                    <a:ext cx="0" cy="288"/>
                  </a:xfrm>
                  <a:prstGeom prst="line">
                    <a:avLst/>
                  </a:prstGeom>
                  <a:ln w="28575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78906" name="Line 17"/>
                  <p:cNvSpPr/>
                  <p:nvPr/>
                </p:nvSpPr>
                <p:spPr>
                  <a:xfrm>
                    <a:off x="1584" y="2832"/>
                    <a:ext cx="0" cy="288"/>
                  </a:xfrm>
                  <a:prstGeom prst="line">
                    <a:avLst/>
                  </a:prstGeom>
                  <a:ln w="28575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78907" name="Line 18"/>
                  <p:cNvSpPr/>
                  <p:nvPr/>
                </p:nvSpPr>
                <p:spPr>
                  <a:xfrm>
                    <a:off x="1897" y="2832"/>
                    <a:ext cx="0" cy="288"/>
                  </a:xfrm>
                  <a:prstGeom prst="line">
                    <a:avLst/>
                  </a:prstGeom>
                  <a:ln w="28575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78908" name="Line 19"/>
                  <p:cNvSpPr/>
                  <p:nvPr/>
                </p:nvSpPr>
                <p:spPr>
                  <a:xfrm>
                    <a:off x="960" y="2832"/>
                    <a:ext cx="0" cy="288"/>
                  </a:xfrm>
                  <a:prstGeom prst="line">
                    <a:avLst/>
                  </a:prstGeom>
                  <a:ln w="28575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78909" name="Line 20"/>
                  <p:cNvSpPr/>
                  <p:nvPr/>
                </p:nvSpPr>
                <p:spPr>
                  <a:xfrm>
                    <a:off x="2064" y="2976"/>
                    <a:ext cx="384" cy="0"/>
                  </a:xfrm>
                  <a:prstGeom prst="line">
                    <a:avLst/>
                  </a:prstGeom>
                  <a:ln w="31750" cap="sq" cmpd="sng">
                    <a:solidFill>
                      <a:srgbClr val="885B00"/>
                    </a:solidFill>
                    <a:prstDash val="solid"/>
                    <a:headEnd type="none" w="sm" len="sm"/>
                    <a:tailEnd type="triangle" w="med" len="lg"/>
                  </a:ln>
                </p:spPr>
              </p:sp>
            </p:grpSp>
            <p:sp>
              <p:nvSpPr>
                <p:cNvPr id="78892" name="Text Box 21"/>
                <p:cNvSpPr txBox="1"/>
                <p:nvPr/>
              </p:nvSpPr>
              <p:spPr>
                <a:xfrm>
                  <a:off x="2381" y="3566"/>
                  <a:ext cx="363" cy="288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75000"/>
                    </a:lnSpc>
                    <a:spcBef>
                      <a:spcPct val="25000"/>
                    </a:spcBef>
                  </a:pPr>
                  <a:r>
                    <a:rPr lang="en-US" altLang="zh-CN" sz="3200" b="1" dirty="0">
                      <a:solidFill>
                        <a:srgbClr val="04440F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3200" b="1" dirty="0">
                    <a:solidFill>
                      <a:srgbClr val="04440F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78893" name="Text Box 22"/>
                <p:cNvSpPr txBox="1"/>
                <p:nvPr/>
              </p:nvSpPr>
              <p:spPr>
                <a:xfrm>
                  <a:off x="2653" y="3603"/>
                  <a:ext cx="336" cy="260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75000"/>
                    </a:lnSpc>
                    <a:spcBef>
                      <a:spcPct val="25000"/>
                    </a:spcBef>
                  </a:pPr>
                  <a:r>
                    <a:rPr lang="en-US" altLang="zh-CN" sz="2800" b="1" dirty="0">
                      <a:solidFill>
                        <a:srgbClr val="04440F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h</a:t>
                  </a:r>
                  <a:endParaRPr lang="en-US" altLang="zh-CN" sz="2800" b="1" dirty="0">
                    <a:solidFill>
                      <a:srgbClr val="04440F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78894" name="Text Box 23"/>
                <p:cNvSpPr txBox="1"/>
                <p:nvPr/>
              </p:nvSpPr>
              <p:spPr>
                <a:xfrm>
                  <a:off x="2971" y="3521"/>
                  <a:ext cx="384" cy="354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110000"/>
                    </a:lnSpc>
                    <a:spcBef>
                      <a:spcPct val="50000"/>
                    </a:spcBef>
                    <a:spcAft>
                      <a:spcPct val="25000"/>
                    </a:spcAft>
                  </a:pPr>
                  <a:r>
                    <a:rPr lang="en-US" altLang="zh-CN" sz="2800" b="1" dirty="0">
                      <a:solidFill>
                        <a:srgbClr val="04440F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i</a:t>
                  </a:r>
                  <a:endParaRPr lang="en-US" altLang="zh-CN" sz="2800" b="1" dirty="0">
                    <a:solidFill>
                      <a:srgbClr val="04440F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78895" name="Text Box 24"/>
                <p:cNvSpPr txBox="1"/>
                <p:nvPr/>
              </p:nvSpPr>
              <p:spPr>
                <a:xfrm>
                  <a:off x="3288" y="3521"/>
                  <a:ext cx="336" cy="354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110000"/>
                    </a:lnSpc>
                    <a:spcBef>
                      <a:spcPct val="50000"/>
                    </a:spcBef>
                    <a:spcAft>
                      <a:spcPct val="25000"/>
                    </a:spcAft>
                  </a:pPr>
                  <a:r>
                    <a:rPr lang="en-US" altLang="zh-CN" sz="2800" b="1" dirty="0">
                      <a:solidFill>
                        <a:srgbClr val="04440F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n</a:t>
                  </a:r>
                  <a:endParaRPr lang="en-US" altLang="zh-CN" sz="2800" b="1" dirty="0">
                    <a:solidFill>
                      <a:srgbClr val="04440F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78896" name="Rectangle 25"/>
                <p:cNvSpPr/>
                <p:nvPr/>
              </p:nvSpPr>
              <p:spPr>
                <a:xfrm>
                  <a:off x="4140" y="3580"/>
                  <a:ext cx="1536" cy="308"/>
                </a:xfrm>
                <a:prstGeom prst="rect">
                  <a:avLst/>
                </a:prstGeom>
                <a:gradFill rotWithShape="0">
                  <a:gsLst>
                    <a:gs pos="0">
                      <a:srgbClr val="636235"/>
                    </a:gs>
                    <a:gs pos="50000">
                      <a:srgbClr val="E6E37A"/>
                    </a:gs>
                    <a:gs pos="100000">
                      <a:srgbClr val="636235"/>
                    </a:gs>
                  </a:gsLst>
                  <a:lin ang="2700000" scaled="1"/>
                  <a:tileRect/>
                </a:gradFill>
                <a:ln w="28575" cap="sq" cmpd="sng">
                  <a:solidFill>
                    <a:srgbClr val="885B00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marL="342900" indent="-342900" algn="ctr" eaLnBrk="1" hangingPunct="1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zh-CN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897" name="Line 26"/>
                <p:cNvSpPr/>
                <p:nvPr/>
              </p:nvSpPr>
              <p:spPr>
                <a:xfrm>
                  <a:off x="4739" y="3580"/>
                  <a:ext cx="0" cy="308"/>
                </a:xfrm>
                <a:prstGeom prst="line">
                  <a:avLst/>
                </a:prstGeom>
                <a:ln w="28575" cap="sq" cmpd="sng">
                  <a:solidFill>
                    <a:srgbClr val="885B00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78898" name="Line 27"/>
                <p:cNvSpPr/>
                <p:nvPr/>
              </p:nvSpPr>
              <p:spPr>
                <a:xfrm>
                  <a:off x="5052" y="3580"/>
                  <a:ext cx="0" cy="308"/>
                </a:xfrm>
                <a:prstGeom prst="line">
                  <a:avLst/>
                </a:prstGeom>
                <a:ln w="28575" cap="sq" cmpd="sng">
                  <a:solidFill>
                    <a:srgbClr val="885B00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78899" name="Line 28"/>
                <p:cNvSpPr/>
                <p:nvPr/>
              </p:nvSpPr>
              <p:spPr>
                <a:xfrm>
                  <a:off x="5365" y="3580"/>
                  <a:ext cx="0" cy="308"/>
                </a:xfrm>
                <a:prstGeom prst="line">
                  <a:avLst/>
                </a:prstGeom>
                <a:ln w="28575" cap="sq" cmpd="sng">
                  <a:solidFill>
                    <a:srgbClr val="885B00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78900" name="Line 29"/>
                <p:cNvSpPr/>
                <p:nvPr/>
              </p:nvSpPr>
              <p:spPr>
                <a:xfrm>
                  <a:off x="4428" y="3580"/>
                  <a:ext cx="0" cy="308"/>
                </a:xfrm>
                <a:prstGeom prst="line">
                  <a:avLst/>
                </a:prstGeom>
                <a:ln w="28575" cap="sq" cmpd="sng">
                  <a:solidFill>
                    <a:srgbClr val="885B00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78901" name="Text Box 30"/>
                <p:cNvSpPr txBox="1"/>
                <p:nvPr/>
              </p:nvSpPr>
              <p:spPr>
                <a:xfrm>
                  <a:off x="4140" y="3580"/>
                  <a:ext cx="288" cy="260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75000"/>
                    </a:lnSpc>
                    <a:spcBef>
                      <a:spcPct val="25000"/>
                    </a:spcBef>
                  </a:pPr>
                  <a:r>
                    <a:rPr lang="en-US" altLang="zh-CN" sz="2800" b="1" dirty="0">
                      <a:solidFill>
                        <a:srgbClr val="04440F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2800" b="1" dirty="0">
                    <a:solidFill>
                      <a:srgbClr val="04440F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78902" name="Text Box 31"/>
                <p:cNvSpPr txBox="1"/>
                <p:nvPr/>
              </p:nvSpPr>
              <p:spPr>
                <a:xfrm>
                  <a:off x="5375" y="3540"/>
                  <a:ext cx="288" cy="28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4440F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</a:t>
                  </a:r>
                  <a:endParaRPr lang="en-US" altLang="zh-CN" sz="2800" b="1" dirty="0">
                    <a:solidFill>
                      <a:srgbClr val="04440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78903" name="Line 32"/>
                <p:cNvSpPr/>
                <p:nvPr/>
              </p:nvSpPr>
              <p:spPr>
                <a:xfrm>
                  <a:off x="204" y="3735"/>
                  <a:ext cx="384" cy="0"/>
                </a:xfrm>
                <a:prstGeom prst="line">
                  <a:avLst/>
                </a:prstGeom>
                <a:ln w="31750" cap="sq" cmpd="sng">
                  <a:solidFill>
                    <a:srgbClr val="885B00"/>
                  </a:solidFill>
                  <a:prstDash val="solid"/>
                  <a:headEnd type="none" w="sm" len="sm"/>
                  <a:tailEnd type="triangle" w="med" len="lg"/>
                </a:ln>
              </p:spPr>
            </p:sp>
          </p:grpSp>
          <p:sp>
            <p:nvSpPr>
              <p:cNvPr id="78888" name="Text Box 33"/>
              <p:cNvSpPr txBox="1"/>
              <p:nvPr/>
            </p:nvSpPr>
            <p:spPr>
              <a:xfrm>
                <a:off x="204" y="3294"/>
                <a:ext cx="288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 dirty="0">
                    <a:solidFill>
                      <a:srgbClr val="04440F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p</a:t>
                </a:r>
                <a:endParaRPr lang="en-US" altLang="zh-CN" sz="3200" b="1" i="1" dirty="0">
                  <a:solidFill>
                    <a:srgbClr val="04440F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78886" name="Text Box 34"/>
            <p:cNvSpPr txBox="1"/>
            <p:nvPr/>
          </p:nvSpPr>
          <p:spPr>
            <a:xfrm>
              <a:off x="385" y="2886"/>
              <a:ext cx="2857" cy="41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55000"/>
                </a:lnSpc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● 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结点大小为</a:t>
              </a:r>
              <a:r>
                <a:rPr lang="en-US" altLang="zh-CN" sz="24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的链串</a:t>
              </a:r>
              <a:endPara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52" name="Group 35"/>
          <p:cNvGrpSpPr/>
          <p:nvPr/>
        </p:nvGrpSpPr>
        <p:grpSpPr>
          <a:xfrm>
            <a:off x="503238" y="2168525"/>
            <a:ext cx="8382000" cy="1657350"/>
            <a:chOff x="385" y="1842"/>
            <a:chExt cx="5280" cy="1044"/>
          </a:xfrm>
        </p:grpSpPr>
        <p:grpSp>
          <p:nvGrpSpPr>
            <p:cNvPr id="78853" name="Group 36"/>
            <p:cNvGrpSpPr/>
            <p:nvPr/>
          </p:nvGrpSpPr>
          <p:grpSpPr>
            <a:xfrm>
              <a:off x="385" y="2251"/>
              <a:ext cx="5280" cy="635"/>
              <a:chOff x="336" y="1152"/>
              <a:chExt cx="5280" cy="700"/>
            </a:xfrm>
          </p:grpSpPr>
          <p:sp>
            <p:nvSpPr>
              <p:cNvPr id="78855" name="Text Box 37"/>
              <p:cNvSpPr txBox="1"/>
              <p:nvPr/>
            </p:nvSpPr>
            <p:spPr>
              <a:xfrm>
                <a:off x="528" y="1152"/>
                <a:ext cx="288" cy="31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S</a:t>
                </a:r>
                <a:endParaRPr lang="en-US" altLang="zh-CN" sz="2800" b="1" i="1" dirty="0">
                  <a:solidFill>
                    <a:srgbClr val="A50021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grpSp>
            <p:nvGrpSpPr>
              <p:cNvPr id="78856" name="Group 38"/>
              <p:cNvGrpSpPr/>
              <p:nvPr/>
            </p:nvGrpSpPr>
            <p:grpSpPr>
              <a:xfrm>
                <a:off x="1248" y="1488"/>
                <a:ext cx="912" cy="336"/>
                <a:chOff x="4320" y="1536"/>
                <a:chExt cx="912" cy="336"/>
              </a:xfrm>
            </p:grpSpPr>
            <p:sp>
              <p:nvSpPr>
                <p:cNvPr id="78881" name="Rectangle 39"/>
                <p:cNvSpPr/>
                <p:nvPr/>
              </p:nvSpPr>
              <p:spPr>
                <a:xfrm>
                  <a:off x="4320" y="1584"/>
                  <a:ext cx="720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86E09E"/>
                    </a:gs>
                    <a:gs pos="50000">
                      <a:srgbClr val="C7F1D2"/>
                    </a:gs>
                    <a:gs pos="100000">
                      <a:srgbClr val="86E09E"/>
                    </a:gs>
                  </a:gsLst>
                  <a:lin ang="2700000" scaled="1"/>
                  <a:tileRect/>
                </a:gradFill>
                <a:ln w="28575" cap="sq" cmpd="sng">
                  <a:solidFill>
                    <a:srgbClr val="008080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882" name="Line 40"/>
                <p:cNvSpPr/>
                <p:nvPr/>
              </p:nvSpPr>
              <p:spPr>
                <a:xfrm>
                  <a:off x="4704" y="1584"/>
                  <a:ext cx="0" cy="288"/>
                </a:xfrm>
                <a:prstGeom prst="line">
                  <a:avLst/>
                </a:prstGeom>
                <a:ln w="28575" cap="sq" cmpd="sng">
                  <a:solidFill>
                    <a:srgbClr val="008080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78883" name="Text Box 41"/>
                <p:cNvSpPr txBox="1"/>
                <p:nvPr/>
              </p:nvSpPr>
              <p:spPr>
                <a:xfrm>
                  <a:off x="4368" y="1536"/>
                  <a:ext cx="288" cy="31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A5002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28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78884" name="Line 42"/>
                <p:cNvSpPr/>
                <p:nvPr/>
              </p:nvSpPr>
              <p:spPr>
                <a:xfrm>
                  <a:off x="4896" y="1728"/>
                  <a:ext cx="336" cy="0"/>
                </a:xfrm>
                <a:prstGeom prst="line">
                  <a:avLst/>
                </a:prstGeom>
                <a:ln w="31750" cap="sq" cmpd="sng">
                  <a:solidFill>
                    <a:srgbClr val="008080"/>
                  </a:solidFill>
                  <a:prstDash val="solid"/>
                  <a:headEnd type="none" w="sm" len="sm"/>
                  <a:tailEnd type="triangle" w="med" len="lg"/>
                </a:ln>
              </p:spPr>
            </p:sp>
          </p:grpSp>
          <p:sp>
            <p:nvSpPr>
              <p:cNvPr id="78857" name="Rectangle 43"/>
              <p:cNvSpPr/>
              <p:nvPr/>
            </p:nvSpPr>
            <p:spPr>
              <a:xfrm>
                <a:off x="336" y="1536"/>
                <a:ext cx="720" cy="288"/>
              </a:xfrm>
              <a:prstGeom prst="rect">
                <a:avLst/>
              </a:prstGeom>
              <a:gradFill rotWithShape="0">
                <a:gsLst>
                  <a:gs pos="0">
                    <a:srgbClr val="86E09E"/>
                  </a:gs>
                  <a:gs pos="50000">
                    <a:srgbClr val="C7F1D2"/>
                  </a:gs>
                  <a:gs pos="100000">
                    <a:srgbClr val="86E09E"/>
                  </a:gs>
                </a:gsLst>
                <a:lin ang="2700000" scaled="1"/>
                <a:tileRect/>
              </a:gradFill>
              <a:ln w="28575" cap="sq" cmpd="sng">
                <a:solidFill>
                  <a:srgbClr val="008080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58" name="Line 44"/>
              <p:cNvSpPr/>
              <p:nvPr/>
            </p:nvSpPr>
            <p:spPr>
              <a:xfrm>
                <a:off x="720" y="1536"/>
                <a:ext cx="0" cy="288"/>
              </a:xfrm>
              <a:prstGeom prst="line">
                <a:avLst/>
              </a:prstGeom>
              <a:ln w="28575" cap="sq" cmpd="sng">
                <a:solidFill>
                  <a:srgbClr val="008080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78859" name="Text Box 45"/>
              <p:cNvSpPr txBox="1"/>
              <p:nvPr/>
            </p:nvSpPr>
            <p:spPr>
              <a:xfrm>
                <a:off x="384" y="1536"/>
                <a:ext cx="288" cy="301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  <a:endParaRPr lang="en-US" altLang="zh-CN" sz="2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78860" name="Line 46"/>
              <p:cNvSpPr/>
              <p:nvPr/>
            </p:nvSpPr>
            <p:spPr>
              <a:xfrm>
                <a:off x="912" y="1680"/>
                <a:ext cx="336" cy="0"/>
              </a:xfrm>
              <a:prstGeom prst="line">
                <a:avLst/>
              </a:prstGeom>
              <a:ln w="31750" cap="sq" cmpd="sng">
                <a:solidFill>
                  <a:srgbClr val="008080"/>
                </a:solidFill>
                <a:prstDash val="solid"/>
                <a:headEnd type="none" w="sm" len="sm"/>
                <a:tailEnd type="triangle" w="med" len="lg"/>
              </a:ln>
            </p:spPr>
          </p:sp>
          <p:grpSp>
            <p:nvGrpSpPr>
              <p:cNvPr id="78861" name="Group 47"/>
              <p:cNvGrpSpPr/>
              <p:nvPr/>
            </p:nvGrpSpPr>
            <p:grpSpPr>
              <a:xfrm>
                <a:off x="2160" y="1488"/>
                <a:ext cx="912" cy="336"/>
                <a:chOff x="4320" y="1536"/>
                <a:chExt cx="912" cy="336"/>
              </a:xfrm>
            </p:grpSpPr>
            <p:sp>
              <p:nvSpPr>
                <p:cNvPr id="78877" name="Rectangle 48"/>
                <p:cNvSpPr/>
                <p:nvPr/>
              </p:nvSpPr>
              <p:spPr>
                <a:xfrm>
                  <a:off x="4320" y="1584"/>
                  <a:ext cx="720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86E09E"/>
                    </a:gs>
                    <a:gs pos="50000">
                      <a:srgbClr val="C7F1D2"/>
                    </a:gs>
                    <a:gs pos="100000">
                      <a:srgbClr val="86E09E"/>
                    </a:gs>
                  </a:gsLst>
                  <a:lin ang="2700000" scaled="1"/>
                  <a:tileRect/>
                </a:gradFill>
                <a:ln w="28575" cap="sq" cmpd="sng">
                  <a:solidFill>
                    <a:srgbClr val="008080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878" name="Line 49"/>
                <p:cNvSpPr/>
                <p:nvPr/>
              </p:nvSpPr>
              <p:spPr>
                <a:xfrm>
                  <a:off x="4704" y="1584"/>
                  <a:ext cx="0" cy="288"/>
                </a:xfrm>
                <a:prstGeom prst="line">
                  <a:avLst/>
                </a:prstGeom>
                <a:ln w="28575" cap="sq" cmpd="sng">
                  <a:solidFill>
                    <a:srgbClr val="008080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78879" name="Text Box 50"/>
                <p:cNvSpPr txBox="1"/>
                <p:nvPr/>
              </p:nvSpPr>
              <p:spPr>
                <a:xfrm>
                  <a:off x="4368" y="1536"/>
                  <a:ext cx="288" cy="31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A5002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h</a:t>
                  </a:r>
                  <a:endParaRPr lang="en-US" altLang="zh-CN" sz="28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78880" name="Line 51"/>
                <p:cNvSpPr/>
                <p:nvPr/>
              </p:nvSpPr>
              <p:spPr>
                <a:xfrm>
                  <a:off x="4896" y="1728"/>
                  <a:ext cx="336" cy="0"/>
                </a:xfrm>
                <a:prstGeom prst="line">
                  <a:avLst/>
                </a:prstGeom>
                <a:ln w="31750" cap="sq" cmpd="sng">
                  <a:solidFill>
                    <a:srgbClr val="008080"/>
                  </a:solidFill>
                  <a:prstDash val="solid"/>
                  <a:headEnd type="none" w="sm" len="sm"/>
                  <a:tailEnd type="triangle" w="med" len="lg"/>
                </a:ln>
              </p:spPr>
            </p:sp>
          </p:grpSp>
          <p:grpSp>
            <p:nvGrpSpPr>
              <p:cNvPr id="78862" name="Group 52"/>
              <p:cNvGrpSpPr/>
              <p:nvPr/>
            </p:nvGrpSpPr>
            <p:grpSpPr>
              <a:xfrm>
                <a:off x="3072" y="1488"/>
                <a:ext cx="912" cy="336"/>
                <a:chOff x="4320" y="1536"/>
                <a:chExt cx="912" cy="336"/>
              </a:xfrm>
            </p:grpSpPr>
            <p:sp>
              <p:nvSpPr>
                <p:cNvPr id="78873" name="Rectangle 53"/>
                <p:cNvSpPr/>
                <p:nvPr/>
              </p:nvSpPr>
              <p:spPr>
                <a:xfrm>
                  <a:off x="4320" y="1584"/>
                  <a:ext cx="720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86E09E"/>
                    </a:gs>
                    <a:gs pos="50000">
                      <a:srgbClr val="C7F1D2"/>
                    </a:gs>
                    <a:gs pos="100000">
                      <a:srgbClr val="86E09E"/>
                    </a:gs>
                  </a:gsLst>
                  <a:lin ang="2700000" scaled="1"/>
                  <a:tileRect/>
                </a:gradFill>
                <a:ln w="28575" cap="sq" cmpd="sng">
                  <a:solidFill>
                    <a:srgbClr val="008080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874" name="Line 54"/>
                <p:cNvSpPr/>
                <p:nvPr/>
              </p:nvSpPr>
              <p:spPr>
                <a:xfrm>
                  <a:off x="4704" y="1584"/>
                  <a:ext cx="0" cy="288"/>
                </a:xfrm>
                <a:prstGeom prst="line">
                  <a:avLst/>
                </a:prstGeom>
                <a:ln w="28575" cap="sq" cmpd="sng">
                  <a:solidFill>
                    <a:srgbClr val="008080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78875" name="Text Box 55"/>
                <p:cNvSpPr txBox="1"/>
                <p:nvPr/>
              </p:nvSpPr>
              <p:spPr>
                <a:xfrm>
                  <a:off x="4368" y="1536"/>
                  <a:ext cx="288" cy="31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A5002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i</a:t>
                  </a:r>
                  <a:endParaRPr lang="en-US" altLang="zh-CN" sz="28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78876" name="Line 56"/>
                <p:cNvSpPr/>
                <p:nvPr/>
              </p:nvSpPr>
              <p:spPr>
                <a:xfrm>
                  <a:off x="4896" y="1728"/>
                  <a:ext cx="336" cy="0"/>
                </a:xfrm>
                <a:prstGeom prst="line">
                  <a:avLst/>
                </a:prstGeom>
                <a:ln w="31750" cap="sq" cmpd="sng">
                  <a:solidFill>
                    <a:srgbClr val="008080"/>
                  </a:solidFill>
                  <a:prstDash val="solid"/>
                  <a:headEnd type="none" w="sm" len="sm"/>
                  <a:tailEnd type="triangle" w="med" len="lg"/>
                </a:ln>
              </p:spPr>
            </p:sp>
          </p:grpSp>
          <p:sp>
            <p:nvSpPr>
              <p:cNvPr id="78863" name="Rectangle 57"/>
              <p:cNvSpPr/>
              <p:nvPr/>
            </p:nvSpPr>
            <p:spPr>
              <a:xfrm>
                <a:off x="4896" y="1536"/>
                <a:ext cx="720" cy="288"/>
              </a:xfrm>
              <a:prstGeom prst="rect">
                <a:avLst/>
              </a:prstGeom>
              <a:gradFill rotWithShape="0">
                <a:gsLst>
                  <a:gs pos="0">
                    <a:srgbClr val="86E09E"/>
                  </a:gs>
                  <a:gs pos="50000">
                    <a:srgbClr val="C7F1D2"/>
                  </a:gs>
                  <a:gs pos="100000">
                    <a:srgbClr val="86E09E"/>
                  </a:gs>
                </a:gsLst>
                <a:lin ang="2700000" scaled="1"/>
                <a:tileRect/>
              </a:gradFill>
              <a:ln w="28575" cap="sq" cmpd="sng">
                <a:solidFill>
                  <a:srgbClr val="008080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64" name="Line 58"/>
              <p:cNvSpPr/>
              <p:nvPr/>
            </p:nvSpPr>
            <p:spPr>
              <a:xfrm>
                <a:off x="5280" y="1536"/>
                <a:ext cx="0" cy="288"/>
              </a:xfrm>
              <a:prstGeom prst="line">
                <a:avLst/>
              </a:prstGeom>
              <a:ln w="28575" cap="sq" cmpd="sng">
                <a:solidFill>
                  <a:srgbClr val="008080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78865" name="Text Box 59"/>
              <p:cNvSpPr txBox="1"/>
              <p:nvPr/>
            </p:nvSpPr>
            <p:spPr>
              <a:xfrm>
                <a:off x="4944" y="1488"/>
                <a:ext cx="288" cy="31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2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grpSp>
            <p:nvGrpSpPr>
              <p:cNvPr id="78866" name="Group 60"/>
              <p:cNvGrpSpPr/>
              <p:nvPr/>
            </p:nvGrpSpPr>
            <p:grpSpPr>
              <a:xfrm>
                <a:off x="3984" y="1488"/>
                <a:ext cx="912" cy="336"/>
                <a:chOff x="4320" y="1536"/>
                <a:chExt cx="912" cy="336"/>
              </a:xfrm>
            </p:grpSpPr>
            <p:sp>
              <p:nvSpPr>
                <p:cNvPr id="78869" name="Rectangle 61"/>
                <p:cNvSpPr/>
                <p:nvPr/>
              </p:nvSpPr>
              <p:spPr>
                <a:xfrm>
                  <a:off x="4320" y="1584"/>
                  <a:ext cx="720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86E09E"/>
                    </a:gs>
                    <a:gs pos="50000">
                      <a:srgbClr val="C7F1D2"/>
                    </a:gs>
                    <a:gs pos="100000">
                      <a:srgbClr val="86E09E"/>
                    </a:gs>
                  </a:gsLst>
                  <a:lin ang="2700000" scaled="1"/>
                  <a:tileRect/>
                </a:gradFill>
                <a:ln w="28575" cap="sq" cmpd="sng">
                  <a:solidFill>
                    <a:srgbClr val="008080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870" name="Line 62"/>
                <p:cNvSpPr/>
                <p:nvPr/>
              </p:nvSpPr>
              <p:spPr>
                <a:xfrm>
                  <a:off x="4704" y="1584"/>
                  <a:ext cx="0" cy="288"/>
                </a:xfrm>
                <a:prstGeom prst="line">
                  <a:avLst/>
                </a:prstGeom>
                <a:ln w="28575" cap="sq" cmpd="sng">
                  <a:solidFill>
                    <a:srgbClr val="008080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78871" name="Text Box 63"/>
                <p:cNvSpPr txBox="1"/>
                <p:nvPr/>
              </p:nvSpPr>
              <p:spPr>
                <a:xfrm>
                  <a:off x="4368" y="1536"/>
                  <a:ext cx="288" cy="31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A5002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n</a:t>
                  </a:r>
                  <a:endParaRPr lang="en-US" altLang="zh-CN" sz="28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78872" name="Line 64"/>
                <p:cNvSpPr/>
                <p:nvPr/>
              </p:nvSpPr>
              <p:spPr>
                <a:xfrm>
                  <a:off x="4896" y="1728"/>
                  <a:ext cx="336" cy="0"/>
                </a:xfrm>
                <a:prstGeom prst="line">
                  <a:avLst/>
                </a:prstGeom>
                <a:ln w="31750" cap="sq" cmpd="sng">
                  <a:solidFill>
                    <a:srgbClr val="008080"/>
                  </a:solidFill>
                  <a:prstDash val="solid"/>
                  <a:headEnd type="none" w="sm" len="sm"/>
                  <a:tailEnd type="triangle" w="med" len="lg"/>
                </a:ln>
              </p:spPr>
            </p:sp>
          </p:grpSp>
          <p:sp>
            <p:nvSpPr>
              <p:cNvPr id="78867" name="Text Box 65"/>
              <p:cNvSpPr txBox="1"/>
              <p:nvPr/>
            </p:nvSpPr>
            <p:spPr>
              <a:xfrm>
                <a:off x="5280" y="1536"/>
                <a:ext cx="288" cy="31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  <a:sym typeface="Symbol" panose="05050102010706020507" pitchFamily="18" charset="2"/>
                  </a:rPr>
                  <a:t></a:t>
                </a:r>
                <a:endParaRPr lang="en-US" altLang="zh-CN" sz="2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幼圆" panose="020105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8868" name="Line 66"/>
              <p:cNvSpPr/>
              <p:nvPr/>
            </p:nvSpPr>
            <p:spPr>
              <a:xfrm>
                <a:off x="480" y="1200"/>
                <a:ext cx="0" cy="336"/>
              </a:xfrm>
              <a:prstGeom prst="line">
                <a:avLst/>
              </a:prstGeom>
              <a:ln w="31750" cap="sq" cmpd="sng">
                <a:solidFill>
                  <a:srgbClr val="008080"/>
                </a:solidFill>
                <a:prstDash val="solid"/>
                <a:headEnd type="none" w="sm" len="sm"/>
                <a:tailEnd type="triangle" w="med" len="lg"/>
              </a:ln>
            </p:spPr>
          </p:sp>
        </p:grpSp>
        <p:sp>
          <p:nvSpPr>
            <p:cNvPr id="78854" name="Text Box 67"/>
            <p:cNvSpPr txBox="1"/>
            <p:nvPr/>
          </p:nvSpPr>
          <p:spPr>
            <a:xfrm>
              <a:off x="433" y="1842"/>
              <a:ext cx="4752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 anchorCtr="0"/>
            <a:p>
              <a:pPr>
                <a:lnSpc>
                  <a:spcPct val="155000"/>
                </a:lnSpc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● 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结点大小为</a:t>
              </a:r>
              <a:r>
                <a:rPr lang="en-US" altLang="zh-CN" sz="24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的链串</a:t>
              </a:r>
              <a:endPara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/>
          </p:cNvSpPr>
          <p:nvPr>
            <p:ph idx="1"/>
          </p:nvPr>
        </p:nvSpPr>
        <p:spPr>
          <a:xfrm>
            <a:off x="539750" y="1624013"/>
            <a:ext cx="7956550" cy="4110037"/>
          </a:xfrm>
        </p:spPr>
        <p:txBody>
          <a:bodyPr vert="horz" wrap="square" lIns="92075" tIns="46038" rIns="92075" bIns="46038" anchor="t" anchorCtr="0"/>
          <a:p>
            <a:pPr marL="812800" indent="-812800">
              <a:lnSpc>
                <a:spcPct val="130000"/>
              </a:lnSpc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例：有两个链接方式存储的串</a:t>
            </a:r>
            <a:r>
              <a:rPr lang="en-US" altLang="zh-CN" sz="3200" dirty="0">
                <a:ea typeface="宋体" panose="02010600030101010101" pitchFamily="2" charset="-122"/>
              </a:rPr>
              <a:t>S</a:t>
            </a:r>
            <a:r>
              <a:rPr lang="zh-CN" altLang="en-US" sz="3200" dirty="0">
                <a:ea typeface="宋体" panose="02010600030101010101" pitchFamily="2" charset="-122"/>
              </a:rPr>
              <a:t>和</a:t>
            </a:r>
            <a:r>
              <a:rPr lang="en-US" altLang="zh-CN" sz="3200" dirty="0">
                <a:ea typeface="宋体" panose="02010600030101010101" pitchFamily="2" charset="-122"/>
              </a:rPr>
              <a:t>T</a:t>
            </a:r>
            <a:r>
              <a:rPr lang="zh-CN" altLang="en-US" sz="3200" dirty="0">
                <a:ea typeface="宋体" panose="02010600030101010101" pitchFamily="2" charset="-122"/>
              </a:rPr>
              <a:t>，将串</a:t>
            </a:r>
            <a:r>
              <a:rPr lang="en-US" altLang="zh-CN" sz="3200" dirty="0">
                <a:ea typeface="宋体" panose="02010600030101010101" pitchFamily="2" charset="-122"/>
              </a:rPr>
              <a:t>T</a:t>
            </a:r>
            <a:r>
              <a:rPr lang="zh-CN" altLang="en-US" sz="3200" dirty="0">
                <a:ea typeface="宋体" panose="02010600030101010101" pitchFamily="2" charset="-122"/>
              </a:rPr>
              <a:t>插入到串</a:t>
            </a:r>
            <a:r>
              <a:rPr lang="en-US" altLang="zh-CN" sz="3200" dirty="0">
                <a:ea typeface="宋体" panose="02010600030101010101" pitchFamily="2" charset="-122"/>
              </a:rPr>
              <a:t>S</a:t>
            </a:r>
            <a:r>
              <a:rPr lang="zh-CN" altLang="en-US" sz="3200" dirty="0">
                <a:ea typeface="宋体" panose="02010600030101010101" pitchFamily="2" charset="-122"/>
              </a:rPr>
              <a:t>的第</a:t>
            </a:r>
            <a:r>
              <a:rPr lang="en-US" altLang="zh-CN" sz="3200" i="1" dirty="0">
                <a:ea typeface="宋体" panose="02010600030101010101" pitchFamily="2" charset="-122"/>
              </a:rPr>
              <a:t>i</a:t>
            </a:r>
            <a:r>
              <a:rPr lang="zh-CN" altLang="en-US" sz="3200" dirty="0">
                <a:ea typeface="宋体" panose="02010600030101010101" pitchFamily="2" charset="-122"/>
              </a:rPr>
              <a:t>个字符之后。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812800" indent="-812800">
              <a:lnSpc>
                <a:spcPct val="120000"/>
              </a:lnSpc>
            </a:pP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</p:sld>
</file>

<file path=ppt/tags/tag1.xml><?xml version="1.0" encoding="utf-8"?>
<p:tagLst xmlns:p="http://schemas.openxmlformats.org/presentationml/2006/main">
  <p:tag name="KSO_WM_UNIT_TABLE_BEAUTIFY" val="smartTable{3f0f978a-eaf2-4707-8ed9-841b556899fc}"/>
</p:tagLst>
</file>

<file path=ppt/tags/tag2.xml><?xml version="1.0" encoding="utf-8"?>
<p:tagLst xmlns:p="http://schemas.openxmlformats.org/presentationml/2006/main">
  <p:tag name="COMMONDATA" val="eyJoZGlkIjoiOGI1OTRmMmRmMThlNTVlNzZjNzI2ZDllNGRkNTU4MjkifQ=="/>
</p:tagLst>
</file>

<file path=ppt/theme/theme1.xml><?xml version="1.0" encoding="utf-8"?>
<a:theme xmlns:a="http://schemas.openxmlformats.org/drawingml/2006/main" name="2_China-IPv6-2000">
  <a:themeElements>
    <a:clrScheme name="">
      <a:dk1>
        <a:srgbClr val="000000"/>
      </a:dk1>
      <a:lt1>
        <a:srgbClr val="FFFFFF"/>
      </a:lt1>
      <a:dk2>
        <a:srgbClr val="0000FF"/>
      </a:dk2>
      <a:lt2>
        <a:srgbClr val="DADADA"/>
      </a:lt2>
      <a:accent1>
        <a:srgbClr val="EF9100"/>
      </a:accent1>
      <a:accent2>
        <a:srgbClr val="00FF9F"/>
      </a:accent2>
      <a:accent3>
        <a:srgbClr val="FFFFFF"/>
      </a:accent3>
      <a:accent4>
        <a:srgbClr val="000000"/>
      </a:accent4>
      <a:accent5>
        <a:srgbClr val="F6C7AA"/>
      </a:accent5>
      <a:accent6>
        <a:srgbClr val="00E790"/>
      </a:accent6>
      <a:hlink>
        <a:srgbClr val="7B00E4"/>
      </a:hlink>
      <a:folHlink>
        <a:srgbClr val="A2C1FE"/>
      </a:folHlink>
    </a:clrScheme>
    <a:fontScheme name="2_China-IPv6-2000">
      <a:majorFont>
        <a:latin typeface="Times New Roman"/>
        <a:ea typeface="华文新魏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2075" tIns="46038" rIns="92075" bIns="46038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2075" tIns="46038" rIns="92075" bIns="46038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China-IPv6-2000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ina-IPv6-2000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吉林大学</Template>
  <TotalTime>0</TotalTime>
  <Words>7420</Words>
  <Application>WPS 演示</Application>
  <PresentationFormat>全屏显示(4:3)</PresentationFormat>
  <Paragraphs>607</Paragraphs>
  <Slides>42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华文新魏</vt:lpstr>
      <vt:lpstr>Monotype Sorts</vt:lpstr>
      <vt:lpstr>Wingdings</vt:lpstr>
      <vt:lpstr>黑体</vt:lpstr>
      <vt:lpstr>华文行楷</vt:lpstr>
      <vt:lpstr>Symbol</vt:lpstr>
      <vt:lpstr>Tahoma</vt:lpstr>
      <vt:lpstr>幼圆</vt:lpstr>
      <vt:lpstr>楷体_GB2312</vt:lpstr>
      <vt:lpstr>仿宋_GB2312</vt:lpstr>
      <vt:lpstr>微软雅黑</vt:lpstr>
      <vt:lpstr>Arial Unicode MS</vt:lpstr>
      <vt:lpstr>仿宋</vt:lpstr>
      <vt:lpstr>新宋体</vt:lpstr>
      <vt:lpstr>Times New Roman</vt:lpstr>
      <vt:lpstr>Symbol</vt:lpstr>
      <vt:lpstr>Arial Black</vt:lpstr>
      <vt:lpstr>2_China-IPv6-2000</vt:lpstr>
      <vt:lpstr>Equation.DSMT4</vt:lpstr>
      <vt:lpstr>Equation.3</vt:lpstr>
      <vt:lpstr>Equation.3</vt:lpstr>
      <vt:lpstr>Equation.3</vt:lpstr>
      <vt:lpstr>Equation.3</vt:lpstr>
      <vt:lpstr>第四章  数组和字符串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KMP算法历史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数组和字符串</dc:title>
  <dc:creator/>
  <cp:lastModifiedBy>桃之妖妖</cp:lastModifiedBy>
  <cp:revision>2533</cp:revision>
  <dcterms:created xsi:type="dcterms:W3CDTF">2005-11-24T04:38:00Z</dcterms:created>
  <dcterms:modified xsi:type="dcterms:W3CDTF">2022-09-20T15:21:31Z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1AAD68510AC24ABC831BDA54301D8A93</vt:lpwstr>
  </property>
  <property fmtid="{D5CDD505-2E9C-101B-9397-08002B2CF9AE}" pid="3" name="KSOProductBuildVer">
    <vt:lpwstr>2052-11.1.0.12358</vt:lpwstr>
  </property>
</Properties>
</file>