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799" r:id="rId3"/>
    <p:sldId id="800" r:id="rId4"/>
    <p:sldId id="771" r:id="rId5"/>
    <p:sldId id="772" r:id="rId6"/>
    <p:sldId id="773" r:id="rId7"/>
    <p:sldId id="774" r:id="rId8"/>
    <p:sldId id="801" r:id="rId9"/>
    <p:sldId id="802" r:id="rId10"/>
    <p:sldId id="803" r:id="rId11"/>
    <p:sldId id="775" r:id="rId12"/>
    <p:sldId id="804" r:id="rId13"/>
    <p:sldId id="781" r:id="rId14"/>
    <p:sldId id="782" r:id="rId15"/>
    <p:sldId id="783" r:id="rId16"/>
    <p:sldId id="784" r:id="rId17"/>
    <p:sldId id="785" r:id="rId18"/>
    <p:sldId id="786" r:id="rId19"/>
    <p:sldId id="787" r:id="rId20"/>
    <p:sldId id="788" r:id="rId21"/>
    <p:sldId id="789" r:id="rId22"/>
    <p:sldId id="794" r:id="rId23"/>
    <p:sldId id="672" r:id="rId24"/>
    <p:sldId id="673" r:id="rId25"/>
    <p:sldId id="795" r:id="rId26"/>
    <p:sldId id="796" r:id="rId27"/>
    <p:sldId id="675" r:id="rId28"/>
    <p:sldId id="922" r:id="rId29"/>
    <p:sldId id="684" r:id="rId30"/>
    <p:sldId id="685" r:id="rId31"/>
    <p:sldId id="686" r:id="rId32"/>
    <p:sldId id="687" r:id="rId33"/>
    <p:sldId id="688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696" r:id="rId42"/>
    <p:sldId id="697" r:id="rId43"/>
    <p:sldId id="797" r:id="rId44"/>
    <p:sldId id="698" r:id="rId45"/>
    <p:sldId id="806" r:id="rId46"/>
    <p:sldId id="699" r:id="rId47"/>
    <p:sldId id="798" r:id="rId48"/>
    <p:sldId id="913" r:id="rId49"/>
    <p:sldId id="914" r:id="rId50"/>
    <p:sldId id="915" r:id="rId51"/>
    <p:sldId id="916" r:id="rId52"/>
    <p:sldId id="921" r:id="rId53"/>
    <p:sldId id="918" r:id="rId54"/>
    <p:sldId id="919" r:id="rId55"/>
    <p:sldId id="920" r:id="rId56"/>
    <p:sldId id="889" r:id="rId57"/>
    <p:sldId id="890" r:id="rId58"/>
    <p:sldId id="891" r:id="rId59"/>
    <p:sldId id="892" r:id="rId60"/>
    <p:sldId id="893" r:id="rId61"/>
    <p:sldId id="894" r:id="rId62"/>
    <p:sldId id="895" r:id="rId63"/>
    <p:sldId id="896" r:id="rId64"/>
    <p:sldId id="897" r:id="rId65"/>
    <p:sldId id="898" r:id="rId66"/>
    <p:sldId id="899" r:id="rId67"/>
    <p:sldId id="900" r:id="rId68"/>
    <p:sldId id="924" r:id="rId69"/>
    <p:sldId id="829" r:id="rId70"/>
    <p:sldId id="926" r:id="rId71"/>
    <p:sldId id="927" r:id="rId72"/>
    <p:sldId id="928" r:id="rId73"/>
    <p:sldId id="929" r:id="rId74"/>
    <p:sldId id="925" r:id="rId75"/>
    <p:sldId id="937" r:id="rId76"/>
    <p:sldId id="938" r:id="rId77"/>
  </p:sldIdLst>
  <p:sldSz cx="9144000" cy="6858000" type="screen4x3"/>
  <p:notesSz cx="7099300" cy="10234930"/>
  <p:custDataLst>
    <p:tags r:id="rId8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440F"/>
    <a:srgbClr val="055312"/>
    <a:srgbClr val="099921"/>
    <a:srgbClr val="022408"/>
    <a:srgbClr val="4BF367"/>
    <a:srgbClr val="E1F0FF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35"/>
    <p:restoredTop sz="85837"/>
  </p:normalViewPr>
  <p:slideViewPr>
    <p:cSldViewPr showGuides="1">
      <p:cViewPr>
        <p:scale>
          <a:sx n="100" d="100"/>
          <a:sy n="100" d="100"/>
        </p:scale>
        <p:origin x="-197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61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gs" Target="tags/tag1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handoutMaster" Target="handoutMasters/handoutMaster1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6754" name="页眉占位符 58675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6755" name="日期占位符 586754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6756" name="页脚占位符 586755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defTabSz="990600">
              <a:defRPr sz="1300" noProof="1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6757" name="灯片编号占位符 586756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/>
          <a:p>
            <a:pPr lvl="0" algn="r" defTabSz="990600">
              <a:buNone/>
            </a:pPr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8994" name="页眉占位符 4689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995" name="日期占位符 468994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316" name="幻灯片图像占位符 468995"/>
          <p:cNvSpPr>
            <a:spLocks noRot="1"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6899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8998" name="页脚占位符 468997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defTabSz="990600">
              <a:defRPr sz="1300" noProof="1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8999" name="灯片编号占位符 468998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/>
          <a:p>
            <a:pPr lvl="0" algn="r" defTabSz="990600">
              <a:buNone/>
            </a:pPr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3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3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3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3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0050" y="188913"/>
            <a:ext cx="2070100" cy="554513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6090294" cy="554513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9750" y="188913"/>
            <a:ext cx="8280400" cy="554513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71600"/>
            <a:ext cx="4022392" cy="4362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6321" y="1371600"/>
            <a:ext cx="4022392" cy="4362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632257" descr="jida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8650" y="39688"/>
            <a:ext cx="865188" cy="8651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1632258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28" name="任意多边形 1632259"/>
            <p:cNvSpPr>
              <a:spLocks noChangeArrowheads="1"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2C1FE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9" name="任意多边形 1632260"/>
            <p:cNvSpPr>
              <a:spLocks noChangeArrowheads="1"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rect l="0" t="0" r="r" b="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0" name="标题 163226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848600" cy="10795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1" name="文本占位符 1632262"/>
          <p:cNvSpPr>
            <a:spLocks noGrp="1"/>
          </p:cNvSpPr>
          <p:nvPr>
            <p:ph type="body"/>
          </p:nvPr>
        </p:nvSpPr>
        <p:spPr>
          <a:xfrm>
            <a:off x="539750" y="1371600"/>
            <a:ext cx="8208963" cy="4362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32" name="矩形 1632263"/>
          <p:cNvSpPr>
            <a:spLocks noChangeArrowheads="1"/>
          </p:cNvSpPr>
          <p:nvPr/>
        </p:nvSpPr>
        <p:spPr bwMode="auto">
          <a:xfrm>
            <a:off x="8712200" y="6577013"/>
            <a:ext cx="323850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p>
            <a:pPr lvl="0" eaLnBrk="1" hangingPunct="1">
              <a:buNone/>
            </a:pPr>
            <a:fld id="{9A0DB2DC-4C9A-4742-B13C-FB6460FD3503}" type="slidenum">
              <a:rPr lang="zh-CN" altLang="en-US" sz="900" dirty="0">
                <a:latin typeface="Arial" panose="020B0604020202020204" pitchFamily="34" charset="0"/>
              </a:rPr>
            </a:fld>
            <a:endParaRPr lang="zh-CN" altLang="en-US" sz="900" dirty="0">
              <a:latin typeface="Arial" panose="020B0604020202020204" pitchFamily="34" charset="0"/>
            </a:endParaRPr>
          </a:p>
        </p:txBody>
      </p:sp>
      <p:sp>
        <p:nvSpPr>
          <p:cNvPr id="1033" name="矩形 1632265"/>
          <p:cNvSpPr>
            <a:spLocks noChangeArrowheads="1"/>
          </p:cNvSpPr>
          <p:nvPr/>
        </p:nvSpPr>
        <p:spPr bwMode="auto">
          <a:xfrm>
            <a:off x="539750" y="6586538"/>
            <a:ext cx="936625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marL="0" marR="0" lvl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E3708C-7267-4F1A-B351-433835B0FD7F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strips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pitchFamily="2" charset="2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pitchFamily="2" charset="2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Monotype Sorts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Monotype Sorts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Monotype Sorts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Monotype Sorts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Monotype Sorts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文本占位符 1701889"/>
          <p:cNvSpPr>
            <a:spLocks noGrp="1"/>
          </p:cNvSpPr>
          <p:nvPr>
            <p:ph idx="1"/>
          </p:nvPr>
        </p:nvSpPr>
        <p:spPr>
          <a:xfrm>
            <a:off x="900113" y="1989138"/>
            <a:ext cx="6985000" cy="2882900"/>
          </a:xfrm>
        </p:spPr>
        <p:txBody>
          <a:bodyPr vert="horz" wrap="square" lIns="92075" tIns="46038" rIns="92075" bIns="46038" anchor="t" anchorCtr="0"/>
          <a:p>
            <a:pPr>
              <a:lnSpc>
                <a:spcPct val="11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5.5.1</a:t>
            </a:r>
            <a:r>
              <a:rPr lang="zh-CN" altLang="en-US" sz="3200" dirty="0">
                <a:solidFill>
                  <a:schemeClr val="tx2"/>
                </a:solidFill>
              </a:rPr>
              <a:t>　树与二叉树的转换</a:t>
            </a:r>
            <a:endParaRPr lang="zh-CN" altLang="en-US" sz="32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3200" dirty="0"/>
              <a:t>5.5.2</a:t>
            </a:r>
            <a:r>
              <a:rPr lang="zh-CN" altLang="en-US" sz="3200" dirty="0"/>
              <a:t>　树的链接存储</a:t>
            </a:r>
            <a:endParaRPr lang="zh-CN" altLang="en-US" sz="3200" dirty="0"/>
          </a:p>
          <a:p>
            <a:pPr>
              <a:lnSpc>
                <a:spcPct val="110000"/>
              </a:lnSpc>
              <a:buNone/>
            </a:pPr>
            <a:r>
              <a:rPr lang="en-US" altLang="zh-CN" sz="3200" dirty="0"/>
              <a:t>5.5.3</a:t>
            </a:r>
            <a:r>
              <a:rPr lang="zh-CN" altLang="en-US" sz="3200" dirty="0"/>
              <a:t>　树和森林的遍历</a:t>
            </a:r>
            <a:endParaRPr lang="zh-CN" altLang="en-US" sz="3200" dirty="0"/>
          </a:p>
          <a:p>
            <a:pPr>
              <a:lnSpc>
                <a:spcPct val="110000"/>
              </a:lnSpc>
              <a:buNone/>
            </a:pPr>
            <a:r>
              <a:rPr lang="en-US" altLang="zh-CN" sz="3200" dirty="0"/>
              <a:t>5.5.4</a:t>
            </a:r>
            <a:r>
              <a:rPr lang="zh-CN" altLang="en-US" sz="3200" dirty="0"/>
              <a:t>　树的顺序存储</a:t>
            </a:r>
            <a:endParaRPr lang="zh-CN" altLang="en-US" sz="3200" dirty="0"/>
          </a:p>
        </p:txBody>
      </p:sp>
      <p:sp>
        <p:nvSpPr>
          <p:cNvPr id="194563" name="文本框 1701890"/>
          <p:cNvSpPr txBox="1"/>
          <p:nvPr/>
        </p:nvSpPr>
        <p:spPr>
          <a:xfrm>
            <a:off x="900113" y="908050"/>
            <a:ext cx="619125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5.5  </a:t>
            </a:r>
            <a:r>
              <a:rPr lang="zh-CN" altLang="en-US" sz="4000" b="1" dirty="0">
                <a:latin typeface="Times New Roman" panose="02020603050405020304" pitchFamily="18" charset="0"/>
              </a:rPr>
              <a:t>树的存储和操作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Rectangle 2"/>
          <p:cNvSpPr>
            <a:spLocks noGrp="1"/>
          </p:cNvSpPr>
          <p:nvPr>
            <p:ph type="body" idx="4294967295"/>
          </p:nvPr>
        </p:nvSpPr>
        <p:spPr>
          <a:xfrm>
            <a:off x="323850" y="1712913"/>
            <a:ext cx="8424863" cy="3263900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z="3200" dirty="0"/>
              <a:t>将森林中每一棵树转换成二叉树， 因为每棵二叉树之根结点的右子树均为空，故可将第一棵二叉树的根结点视为</a:t>
            </a:r>
            <a:r>
              <a:rPr lang="zh-CN" altLang="en-US" sz="3200" dirty="0">
                <a:solidFill>
                  <a:srgbClr val="FF0000"/>
                </a:solidFill>
              </a:rPr>
              <a:t>总根</a:t>
            </a:r>
            <a:r>
              <a:rPr lang="zh-CN" altLang="en-US" sz="3200" dirty="0"/>
              <a:t>，将其他二叉树的根结点彼此视为兄弟，依次从左到右连接在一起。</a:t>
            </a:r>
            <a:endParaRPr lang="zh-CN" altLang="en-US" sz="3200" dirty="0"/>
          </a:p>
        </p:txBody>
      </p:sp>
      <p:sp>
        <p:nvSpPr>
          <p:cNvPr id="203779" name="Text Box 4"/>
          <p:cNvSpPr txBox="1"/>
          <p:nvPr/>
        </p:nvSpPr>
        <p:spPr>
          <a:xfrm>
            <a:off x="395288" y="657225"/>
            <a:ext cx="651668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森林转换成二叉树（方法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02" name="组合 1707009"/>
          <p:cNvGrpSpPr/>
          <p:nvPr/>
        </p:nvGrpSpPr>
        <p:grpSpPr>
          <a:xfrm>
            <a:off x="5729288" y="2697163"/>
            <a:ext cx="3198812" cy="2806700"/>
            <a:chOff x="1344" y="1920"/>
            <a:chExt cx="2180" cy="1968"/>
          </a:xfrm>
        </p:grpSpPr>
        <p:sp>
          <p:nvSpPr>
            <p:cNvPr id="204907" name="文本框 1707010"/>
            <p:cNvSpPr txBox="1"/>
            <p:nvPr/>
          </p:nvSpPr>
          <p:spPr>
            <a:xfrm>
              <a:off x="1344" y="3216"/>
              <a:ext cx="1056" cy="320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二叉树</a:t>
              </a:r>
              <a:endParaRPr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04908" name="组合 1707011"/>
            <p:cNvGrpSpPr/>
            <p:nvPr/>
          </p:nvGrpSpPr>
          <p:grpSpPr>
            <a:xfrm>
              <a:off x="2688" y="1920"/>
              <a:ext cx="836" cy="1968"/>
              <a:chOff x="2688" y="1920"/>
              <a:chExt cx="836" cy="1968"/>
            </a:xfrm>
          </p:grpSpPr>
          <p:grpSp>
            <p:nvGrpSpPr>
              <p:cNvPr id="204909" name="组合 1707012"/>
              <p:cNvGrpSpPr/>
              <p:nvPr/>
            </p:nvGrpSpPr>
            <p:grpSpPr>
              <a:xfrm>
                <a:off x="2688" y="2112"/>
                <a:ext cx="836" cy="1776"/>
                <a:chOff x="3936" y="576"/>
                <a:chExt cx="836" cy="1776"/>
              </a:xfrm>
            </p:grpSpPr>
            <p:grpSp>
              <p:nvGrpSpPr>
                <p:cNvPr id="204913" name="组合 1707013"/>
                <p:cNvGrpSpPr/>
                <p:nvPr/>
              </p:nvGrpSpPr>
              <p:grpSpPr>
                <a:xfrm>
                  <a:off x="4320" y="576"/>
                  <a:ext cx="338" cy="363"/>
                  <a:chOff x="4320" y="576"/>
                  <a:chExt cx="338" cy="363"/>
                </a:xfrm>
              </p:grpSpPr>
              <p:sp>
                <p:nvSpPr>
                  <p:cNvPr id="204924" name="椭圆 1707014"/>
                  <p:cNvSpPr/>
                  <p:nvPr/>
                </p:nvSpPr>
                <p:spPr>
                  <a:xfrm>
                    <a:off x="4320" y="603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925" name="文本框 1707015"/>
                  <p:cNvSpPr txBox="1"/>
                  <p:nvPr/>
                </p:nvSpPr>
                <p:spPr>
                  <a:xfrm>
                    <a:off x="4322" y="576"/>
                    <a:ext cx="336" cy="320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G</a:t>
                    </a:r>
                    <a:endPara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4914" name="组合 1707016"/>
                <p:cNvGrpSpPr/>
                <p:nvPr/>
              </p:nvGrpSpPr>
              <p:grpSpPr>
                <a:xfrm>
                  <a:off x="4032" y="1968"/>
                  <a:ext cx="360" cy="384"/>
                  <a:chOff x="4224" y="1152"/>
                  <a:chExt cx="360" cy="384"/>
                </a:xfrm>
              </p:grpSpPr>
              <p:sp>
                <p:nvSpPr>
                  <p:cNvPr id="204922" name="椭圆 1707017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923" name="文本框 1707018"/>
                  <p:cNvSpPr txBox="1"/>
                  <p:nvPr/>
                </p:nvSpPr>
                <p:spPr>
                  <a:xfrm>
                    <a:off x="4248" y="1152"/>
                    <a:ext cx="336" cy="34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J</a:t>
                    </a:r>
                    <a:endPara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4915" name="组合 1707019"/>
                <p:cNvGrpSpPr/>
                <p:nvPr/>
              </p:nvGrpSpPr>
              <p:grpSpPr>
                <a:xfrm>
                  <a:off x="3936" y="1083"/>
                  <a:ext cx="336" cy="384"/>
                  <a:chOff x="3936" y="1083"/>
                  <a:chExt cx="336" cy="384"/>
                </a:xfrm>
              </p:grpSpPr>
              <p:sp>
                <p:nvSpPr>
                  <p:cNvPr id="204920" name="椭圆 1707020"/>
                  <p:cNvSpPr/>
                  <p:nvPr/>
                </p:nvSpPr>
                <p:spPr>
                  <a:xfrm>
                    <a:off x="3936" y="1131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921" name="文本框 1707021"/>
                  <p:cNvSpPr txBox="1"/>
                  <p:nvPr/>
                </p:nvSpPr>
                <p:spPr>
                  <a:xfrm>
                    <a:off x="3936" y="1083"/>
                    <a:ext cx="336" cy="34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H</a:t>
                    </a:r>
                    <a:endPara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4916" name="组合 1707022"/>
                <p:cNvGrpSpPr/>
                <p:nvPr/>
              </p:nvGrpSpPr>
              <p:grpSpPr>
                <a:xfrm>
                  <a:off x="4368" y="1488"/>
                  <a:ext cx="404" cy="384"/>
                  <a:chOff x="4348" y="1584"/>
                  <a:chExt cx="404" cy="384"/>
                </a:xfrm>
              </p:grpSpPr>
              <p:sp>
                <p:nvSpPr>
                  <p:cNvPr id="204918" name="椭圆 1707023"/>
                  <p:cNvSpPr/>
                  <p:nvPr/>
                </p:nvSpPr>
                <p:spPr>
                  <a:xfrm>
                    <a:off x="4348" y="1632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919" name="文本框 1707024"/>
                  <p:cNvSpPr txBox="1"/>
                  <p:nvPr/>
                </p:nvSpPr>
                <p:spPr>
                  <a:xfrm>
                    <a:off x="4416" y="1584"/>
                    <a:ext cx="336" cy="34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I</a:t>
                    </a:r>
                    <a:endPara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4917" name="直接连接符 1707025"/>
                <p:cNvSpPr/>
                <p:nvPr/>
              </p:nvSpPr>
              <p:spPr>
                <a:xfrm flipH="1">
                  <a:off x="4224" y="891"/>
                  <a:ext cx="192" cy="288"/>
                </a:xfrm>
                <a:prstGeom prst="line">
                  <a:avLst/>
                </a:prstGeom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sp>
            <p:nvSpPr>
              <p:cNvPr id="204910" name="直接连接符 1707026"/>
              <p:cNvSpPr/>
              <p:nvPr/>
            </p:nvSpPr>
            <p:spPr>
              <a:xfrm>
                <a:off x="2832" y="1920"/>
                <a:ext cx="288" cy="288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4911" name="直接连接符 1707027"/>
              <p:cNvSpPr/>
              <p:nvPr/>
            </p:nvSpPr>
            <p:spPr>
              <a:xfrm>
                <a:off x="2976" y="2928"/>
                <a:ext cx="192" cy="192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4912" name="直接连接符 1707028"/>
              <p:cNvSpPr/>
              <p:nvPr/>
            </p:nvSpPr>
            <p:spPr>
              <a:xfrm flipH="1">
                <a:off x="3072" y="3408"/>
                <a:ext cx="144" cy="192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</p:grpSp>
      <p:grpSp>
        <p:nvGrpSpPr>
          <p:cNvPr id="204803" name="组合 1707029"/>
          <p:cNvGrpSpPr/>
          <p:nvPr/>
        </p:nvGrpSpPr>
        <p:grpSpPr>
          <a:xfrm>
            <a:off x="6997700" y="2012950"/>
            <a:ext cx="1020763" cy="1436688"/>
            <a:chOff x="2208" y="1440"/>
            <a:chExt cx="696" cy="1008"/>
          </a:xfrm>
        </p:grpSpPr>
        <p:grpSp>
          <p:nvGrpSpPr>
            <p:cNvPr id="204899" name="组合 1707030"/>
            <p:cNvGrpSpPr/>
            <p:nvPr/>
          </p:nvGrpSpPr>
          <p:grpSpPr>
            <a:xfrm>
              <a:off x="2256" y="2064"/>
              <a:ext cx="360" cy="384"/>
              <a:chOff x="4224" y="1152"/>
              <a:chExt cx="360" cy="384"/>
            </a:xfrm>
          </p:grpSpPr>
          <p:sp>
            <p:nvSpPr>
              <p:cNvPr id="204905" name="椭圆 1707031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906" name="文本框 1707032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900" name="组合 1707033"/>
            <p:cNvGrpSpPr/>
            <p:nvPr/>
          </p:nvGrpSpPr>
          <p:grpSpPr>
            <a:xfrm>
              <a:off x="2544" y="1584"/>
              <a:ext cx="360" cy="384"/>
              <a:chOff x="4224" y="1152"/>
              <a:chExt cx="360" cy="384"/>
            </a:xfrm>
          </p:grpSpPr>
          <p:sp>
            <p:nvSpPr>
              <p:cNvPr id="204903" name="椭圆 1707034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904" name="文本框 1707035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4901" name="直接连接符 1707036"/>
            <p:cNvSpPr/>
            <p:nvPr/>
          </p:nvSpPr>
          <p:spPr>
            <a:xfrm flipH="1">
              <a:off x="2496" y="1968"/>
              <a:ext cx="144" cy="14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902" name="直接连接符 1707037"/>
            <p:cNvSpPr/>
            <p:nvPr/>
          </p:nvSpPr>
          <p:spPr>
            <a:xfrm>
              <a:off x="2208" y="1440"/>
              <a:ext cx="336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204804" name="组合 1707038"/>
          <p:cNvGrpSpPr/>
          <p:nvPr/>
        </p:nvGrpSpPr>
        <p:grpSpPr>
          <a:xfrm>
            <a:off x="5616575" y="1592263"/>
            <a:ext cx="1584325" cy="2600325"/>
            <a:chOff x="1296" y="1152"/>
            <a:chExt cx="1080" cy="1824"/>
          </a:xfrm>
        </p:grpSpPr>
        <p:sp>
          <p:nvSpPr>
            <p:cNvPr id="204885" name="椭圆 1707039"/>
            <p:cNvSpPr/>
            <p:nvPr/>
          </p:nvSpPr>
          <p:spPr>
            <a:xfrm>
              <a:off x="1896" y="1200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86" name="文本框 1707040"/>
            <p:cNvSpPr txBox="1"/>
            <p:nvPr/>
          </p:nvSpPr>
          <p:spPr>
            <a:xfrm>
              <a:off x="1920" y="1152"/>
              <a:ext cx="336" cy="32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04887" name="组合 1707041"/>
            <p:cNvGrpSpPr/>
            <p:nvPr/>
          </p:nvGrpSpPr>
          <p:grpSpPr>
            <a:xfrm>
              <a:off x="1632" y="2064"/>
              <a:ext cx="360" cy="384"/>
              <a:chOff x="4224" y="1152"/>
              <a:chExt cx="360" cy="384"/>
            </a:xfrm>
          </p:grpSpPr>
          <p:sp>
            <p:nvSpPr>
              <p:cNvPr id="204897" name="椭圆 170704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98" name="文本框 1707043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88" name="组合 1707044"/>
            <p:cNvGrpSpPr/>
            <p:nvPr/>
          </p:nvGrpSpPr>
          <p:grpSpPr>
            <a:xfrm>
              <a:off x="1296" y="1584"/>
              <a:ext cx="360" cy="384"/>
              <a:chOff x="4224" y="1152"/>
              <a:chExt cx="360" cy="384"/>
            </a:xfrm>
          </p:grpSpPr>
          <p:sp>
            <p:nvSpPr>
              <p:cNvPr id="204895" name="椭圆 1707045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96" name="文本框 1707046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89" name="组合 1707047"/>
            <p:cNvGrpSpPr/>
            <p:nvPr/>
          </p:nvGrpSpPr>
          <p:grpSpPr>
            <a:xfrm>
              <a:off x="2016" y="2592"/>
              <a:ext cx="360" cy="384"/>
              <a:chOff x="4224" y="1152"/>
              <a:chExt cx="360" cy="384"/>
            </a:xfrm>
          </p:grpSpPr>
          <p:sp>
            <p:nvSpPr>
              <p:cNvPr id="204893" name="椭圆 1707048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94" name="文本框 1707049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4890" name="直接连接符 1707050"/>
            <p:cNvSpPr/>
            <p:nvPr/>
          </p:nvSpPr>
          <p:spPr>
            <a:xfrm flipH="1">
              <a:off x="1632" y="1488"/>
              <a:ext cx="288" cy="19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91" name="直接连接符 1707051"/>
            <p:cNvSpPr/>
            <p:nvPr/>
          </p:nvSpPr>
          <p:spPr>
            <a:xfrm>
              <a:off x="1920" y="2400"/>
              <a:ext cx="240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92" name="直接连接符 1707052"/>
            <p:cNvSpPr/>
            <p:nvPr/>
          </p:nvSpPr>
          <p:spPr>
            <a:xfrm>
              <a:off x="1536" y="1968"/>
              <a:ext cx="144" cy="14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204805" name="组合 1707053"/>
          <p:cNvGrpSpPr/>
          <p:nvPr/>
        </p:nvGrpSpPr>
        <p:grpSpPr>
          <a:xfrm>
            <a:off x="323850" y="476250"/>
            <a:ext cx="1901825" cy="1309688"/>
            <a:chOff x="3216" y="1248"/>
            <a:chExt cx="1512" cy="960"/>
          </a:xfrm>
        </p:grpSpPr>
        <p:grpSp>
          <p:nvGrpSpPr>
            <p:cNvPr id="204870" name="组合 1707054"/>
            <p:cNvGrpSpPr/>
            <p:nvPr/>
          </p:nvGrpSpPr>
          <p:grpSpPr>
            <a:xfrm>
              <a:off x="3792" y="1248"/>
              <a:ext cx="360" cy="384"/>
              <a:chOff x="4224" y="1152"/>
              <a:chExt cx="360" cy="384"/>
            </a:xfrm>
          </p:grpSpPr>
          <p:sp>
            <p:nvSpPr>
              <p:cNvPr id="204883" name="椭圆 1707055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84" name="文本框 1707056"/>
              <p:cNvSpPr txBox="1"/>
              <p:nvPr/>
            </p:nvSpPr>
            <p:spPr>
              <a:xfrm>
                <a:off x="4248" y="1152"/>
                <a:ext cx="336" cy="33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71" name="组合 1707057"/>
            <p:cNvGrpSpPr/>
            <p:nvPr/>
          </p:nvGrpSpPr>
          <p:grpSpPr>
            <a:xfrm>
              <a:off x="3792" y="1824"/>
              <a:ext cx="360" cy="384"/>
              <a:chOff x="4224" y="1152"/>
              <a:chExt cx="360" cy="384"/>
            </a:xfrm>
          </p:grpSpPr>
          <p:sp>
            <p:nvSpPr>
              <p:cNvPr id="204881" name="椭圆 1707058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82" name="文本框 1707059"/>
              <p:cNvSpPr txBox="1"/>
              <p:nvPr/>
            </p:nvSpPr>
            <p:spPr>
              <a:xfrm>
                <a:off x="4248" y="1152"/>
                <a:ext cx="336" cy="36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72" name="组合 1707060"/>
            <p:cNvGrpSpPr/>
            <p:nvPr/>
          </p:nvGrpSpPr>
          <p:grpSpPr>
            <a:xfrm>
              <a:off x="3216" y="1824"/>
              <a:ext cx="360" cy="384"/>
              <a:chOff x="4224" y="1152"/>
              <a:chExt cx="360" cy="384"/>
            </a:xfrm>
          </p:grpSpPr>
          <p:sp>
            <p:nvSpPr>
              <p:cNvPr id="204879" name="椭圆 1707061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80" name="文本框 1707062"/>
              <p:cNvSpPr txBox="1"/>
              <p:nvPr/>
            </p:nvSpPr>
            <p:spPr>
              <a:xfrm>
                <a:off x="4248" y="1152"/>
                <a:ext cx="336" cy="36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73" name="组合 1707063"/>
            <p:cNvGrpSpPr/>
            <p:nvPr/>
          </p:nvGrpSpPr>
          <p:grpSpPr>
            <a:xfrm>
              <a:off x="4368" y="1824"/>
              <a:ext cx="360" cy="384"/>
              <a:chOff x="4224" y="1152"/>
              <a:chExt cx="360" cy="384"/>
            </a:xfrm>
          </p:grpSpPr>
          <p:sp>
            <p:nvSpPr>
              <p:cNvPr id="204877" name="椭圆 1707064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78" name="文本框 1707065"/>
              <p:cNvSpPr txBox="1"/>
              <p:nvPr/>
            </p:nvSpPr>
            <p:spPr>
              <a:xfrm>
                <a:off x="4248" y="1152"/>
                <a:ext cx="336" cy="36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4874" name="直接连接符 1707066"/>
            <p:cNvSpPr/>
            <p:nvPr/>
          </p:nvSpPr>
          <p:spPr>
            <a:xfrm>
              <a:off x="3959" y="1632"/>
              <a:ext cx="0" cy="24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75" name="直接连接符 1707067"/>
            <p:cNvSpPr/>
            <p:nvPr/>
          </p:nvSpPr>
          <p:spPr>
            <a:xfrm flipH="1">
              <a:off x="3504" y="1584"/>
              <a:ext cx="336" cy="33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76" name="直接连接符 1707068"/>
            <p:cNvSpPr/>
            <p:nvPr/>
          </p:nvSpPr>
          <p:spPr>
            <a:xfrm>
              <a:off x="4080" y="1584"/>
              <a:ext cx="336" cy="33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204806" name="组合 1707069"/>
          <p:cNvGrpSpPr/>
          <p:nvPr/>
        </p:nvGrpSpPr>
        <p:grpSpPr>
          <a:xfrm>
            <a:off x="1042988" y="2349500"/>
            <a:ext cx="454025" cy="1439863"/>
            <a:chOff x="2879" y="1661"/>
            <a:chExt cx="430" cy="1318"/>
          </a:xfrm>
        </p:grpSpPr>
        <p:grpSp>
          <p:nvGrpSpPr>
            <p:cNvPr id="204863" name="组合 1707070"/>
            <p:cNvGrpSpPr/>
            <p:nvPr/>
          </p:nvGrpSpPr>
          <p:grpSpPr>
            <a:xfrm>
              <a:off x="2879" y="2500"/>
              <a:ext cx="429" cy="479"/>
              <a:chOff x="4224" y="1152"/>
              <a:chExt cx="360" cy="384"/>
            </a:xfrm>
          </p:grpSpPr>
          <p:sp>
            <p:nvSpPr>
              <p:cNvPr id="204868" name="椭圆 1707071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69" name="文本框 1707072"/>
              <p:cNvSpPr txBox="1"/>
              <p:nvPr/>
            </p:nvSpPr>
            <p:spPr>
              <a:xfrm>
                <a:off x="4248" y="1152"/>
                <a:ext cx="336" cy="36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64" name="组合 1707073"/>
            <p:cNvGrpSpPr/>
            <p:nvPr/>
          </p:nvGrpSpPr>
          <p:grpSpPr>
            <a:xfrm>
              <a:off x="2880" y="1661"/>
              <a:ext cx="429" cy="479"/>
              <a:chOff x="4224" y="1152"/>
              <a:chExt cx="360" cy="384"/>
            </a:xfrm>
          </p:grpSpPr>
          <p:sp>
            <p:nvSpPr>
              <p:cNvPr id="204866" name="椭圆 1707074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67" name="文本框 1707075"/>
              <p:cNvSpPr txBox="1"/>
              <p:nvPr/>
            </p:nvSpPr>
            <p:spPr>
              <a:xfrm>
                <a:off x="4248" y="1152"/>
                <a:ext cx="336" cy="36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4865" name="直接连接符 1707076"/>
            <p:cNvSpPr/>
            <p:nvPr/>
          </p:nvSpPr>
          <p:spPr>
            <a:xfrm>
              <a:off x="3080" y="2140"/>
              <a:ext cx="0" cy="42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204807" name="组合 1707077"/>
          <p:cNvGrpSpPr/>
          <p:nvPr/>
        </p:nvGrpSpPr>
        <p:grpSpPr>
          <a:xfrm>
            <a:off x="576263" y="4184650"/>
            <a:ext cx="1595437" cy="2132013"/>
            <a:chOff x="1824" y="981"/>
            <a:chExt cx="1268" cy="1563"/>
          </a:xfrm>
        </p:grpSpPr>
        <p:sp>
          <p:nvSpPr>
            <p:cNvPr id="204851" name="椭圆 1707078"/>
            <p:cNvSpPr/>
            <p:nvPr/>
          </p:nvSpPr>
          <p:spPr>
            <a:xfrm>
              <a:off x="2208" y="1008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52" name="文本框 1707079"/>
            <p:cNvSpPr txBox="1"/>
            <p:nvPr/>
          </p:nvSpPr>
          <p:spPr>
            <a:xfrm>
              <a:off x="2210" y="981"/>
              <a:ext cx="337" cy="33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04853" name="组合 1707080"/>
            <p:cNvGrpSpPr/>
            <p:nvPr/>
          </p:nvGrpSpPr>
          <p:grpSpPr>
            <a:xfrm>
              <a:off x="2688" y="2160"/>
              <a:ext cx="360" cy="384"/>
              <a:chOff x="4224" y="1152"/>
              <a:chExt cx="360" cy="384"/>
            </a:xfrm>
          </p:grpSpPr>
          <p:sp>
            <p:nvSpPr>
              <p:cNvPr id="204861" name="椭圆 1707081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62" name="文本框 1707082"/>
              <p:cNvSpPr txBox="1"/>
              <p:nvPr/>
            </p:nvSpPr>
            <p:spPr>
              <a:xfrm>
                <a:off x="4248" y="1152"/>
                <a:ext cx="336" cy="36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J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4854" name="椭圆 1707083"/>
            <p:cNvSpPr/>
            <p:nvPr/>
          </p:nvSpPr>
          <p:spPr>
            <a:xfrm>
              <a:off x="1824" y="1536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55" name="文本框 1707084"/>
            <p:cNvSpPr txBox="1"/>
            <p:nvPr/>
          </p:nvSpPr>
          <p:spPr>
            <a:xfrm>
              <a:off x="1824" y="1488"/>
              <a:ext cx="336" cy="362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4856" name="椭圆 1707085"/>
            <p:cNvSpPr/>
            <p:nvPr/>
          </p:nvSpPr>
          <p:spPr>
            <a:xfrm>
              <a:off x="2688" y="1562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57" name="文本框 1707086"/>
            <p:cNvSpPr txBox="1"/>
            <p:nvPr/>
          </p:nvSpPr>
          <p:spPr>
            <a:xfrm>
              <a:off x="2756" y="1514"/>
              <a:ext cx="336" cy="362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4858" name="直接连接符 1707087"/>
            <p:cNvSpPr/>
            <p:nvPr/>
          </p:nvSpPr>
          <p:spPr>
            <a:xfrm flipH="1">
              <a:off x="2112" y="1296"/>
              <a:ext cx="192" cy="288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59" name="直接连接符 1707088"/>
            <p:cNvSpPr/>
            <p:nvPr/>
          </p:nvSpPr>
          <p:spPr>
            <a:xfrm>
              <a:off x="2496" y="1296"/>
              <a:ext cx="240" cy="33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60" name="直接连接符 1707089"/>
            <p:cNvSpPr/>
            <p:nvPr/>
          </p:nvSpPr>
          <p:spPr>
            <a:xfrm>
              <a:off x="2854" y="1920"/>
              <a:ext cx="0" cy="288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204808" name="组合 1707090"/>
          <p:cNvGrpSpPr/>
          <p:nvPr/>
        </p:nvGrpSpPr>
        <p:grpSpPr>
          <a:xfrm>
            <a:off x="3346450" y="3238500"/>
            <a:ext cx="528638" cy="547688"/>
            <a:chOff x="4224" y="1152"/>
            <a:chExt cx="360" cy="384"/>
          </a:xfrm>
        </p:grpSpPr>
        <p:sp>
          <p:nvSpPr>
            <p:cNvPr id="204849" name="椭圆 1707091"/>
            <p:cNvSpPr/>
            <p:nvPr/>
          </p:nvSpPr>
          <p:spPr>
            <a:xfrm>
              <a:off x="4224" y="1200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50" name="文本框 1707092"/>
            <p:cNvSpPr txBox="1"/>
            <p:nvPr/>
          </p:nvSpPr>
          <p:spPr>
            <a:xfrm>
              <a:off x="4248" y="1152"/>
              <a:ext cx="336" cy="34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04809" name="组合 1707093"/>
          <p:cNvGrpSpPr/>
          <p:nvPr/>
        </p:nvGrpSpPr>
        <p:grpSpPr>
          <a:xfrm>
            <a:off x="3768725" y="2554288"/>
            <a:ext cx="528638" cy="547687"/>
            <a:chOff x="4224" y="1152"/>
            <a:chExt cx="360" cy="384"/>
          </a:xfrm>
        </p:grpSpPr>
        <p:sp>
          <p:nvSpPr>
            <p:cNvPr id="204847" name="椭圆 1707094"/>
            <p:cNvSpPr/>
            <p:nvPr/>
          </p:nvSpPr>
          <p:spPr>
            <a:xfrm>
              <a:off x="4224" y="1200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48" name="文本框 1707095"/>
            <p:cNvSpPr txBox="1"/>
            <p:nvPr/>
          </p:nvSpPr>
          <p:spPr>
            <a:xfrm>
              <a:off x="4248" y="1152"/>
              <a:ext cx="336" cy="34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04810" name="直接连接符 1707096"/>
          <p:cNvSpPr/>
          <p:nvPr/>
        </p:nvSpPr>
        <p:spPr>
          <a:xfrm flipH="1">
            <a:off x="3698875" y="3101975"/>
            <a:ext cx="211138" cy="204788"/>
          </a:xfrm>
          <a:prstGeom prst="line">
            <a:avLst/>
          </a:prstGeom>
          <a:ln w="31750" cap="sq" cmpd="sng">
            <a:solidFill>
              <a:srgbClr val="006666"/>
            </a:solidFill>
            <a:prstDash val="solid"/>
            <a:headEnd type="none" w="sm" len="sm"/>
            <a:tailEnd type="none" w="med" len="lg"/>
          </a:ln>
        </p:spPr>
      </p:sp>
      <p:grpSp>
        <p:nvGrpSpPr>
          <p:cNvPr id="204811" name="组合 1707097"/>
          <p:cNvGrpSpPr/>
          <p:nvPr/>
        </p:nvGrpSpPr>
        <p:grpSpPr>
          <a:xfrm>
            <a:off x="3203575" y="4041775"/>
            <a:ext cx="1227138" cy="2533650"/>
            <a:chOff x="2018" y="2546"/>
            <a:chExt cx="773" cy="1596"/>
          </a:xfrm>
        </p:grpSpPr>
        <p:grpSp>
          <p:nvGrpSpPr>
            <p:cNvPr id="204831" name="组合 1707098"/>
            <p:cNvGrpSpPr/>
            <p:nvPr/>
          </p:nvGrpSpPr>
          <p:grpSpPr>
            <a:xfrm>
              <a:off x="2018" y="2546"/>
              <a:ext cx="773" cy="1596"/>
              <a:chOff x="3936" y="576"/>
              <a:chExt cx="836" cy="1776"/>
            </a:xfrm>
          </p:grpSpPr>
          <p:grpSp>
            <p:nvGrpSpPr>
              <p:cNvPr id="204834" name="组合 1707099"/>
              <p:cNvGrpSpPr/>
              <p:nvPr/>
            </p:nvGrpSpPr>
            <p:grpSpPr>
              <a:xfrm>
                <a:off x="4320" y="576"/>
                <a:ext cx="338" cy="363"/>
                <a:chOff x="4320" y="576"/>
                <a:chExt cx="338" cy="363"/>
              </a:xfrm>
            </p:grpSpPr>
            <p:sp>
              <p:nvSpPr>
                <p:cNvPr id="204845" name="椭圆 1707100"/>
                <p:cNvSpPr/>
                <p:nvPr/>
              </p:nvSpPr>
              <p:spPr>
                <a:xfrm>
                  <a:off x="4320" y="603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846" name="文本框 1707101"/>
                <p:cNvSpPr txBox="1"/>
                <p:nvPr/>
              </p:nvSpPr>
              <p:spPr>
                <a:xfrm>
                  <a:off x="4322" y="576"/>
                  <a:ext cx="336" cy="320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G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4835" name="组合 1707102"/>
              <p:cNvGrpSpPr/>
              <p:nvPr/>
            </p:nvGrpSpPr>
            <p:grpSpPr>
              <a:xfrm>
                <a:off x="4032" y="1968"/>
                <a:ext cx="360" cy="384"/>
                <a:chOff x="4224" y="1152"/>
                <a:chExt cx="360" cy="384"/>
              </a:xfrm>
            </p:grpSpPr>
            <p:sp>
              <p:nvSpPr>
                <p:cNvPr id="204843" name="椭圆 1707103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844" name="文本框 1707104"/>
                <p:cNvSpPr txBox="1"/>
                <p:nvPr/>
              </p:nvSpPr>
              <p:spPr>
                <a:xfrm>
                  <a:off x="4248" y="1152"/>
                  <a:ext cx="336" cy="34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J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4836" name="组合 1707105"/>
              <p:cNvGrpSpPr/>
              <p:nvPr/>
            </p:nvGrpSpPr>
            <p:grpSpPr>
              <a:xfrm>
                <a:off x="3936" y="1083"/>
                <a:ext cx="336" cy="384"/>
                <a:chOff x="3936" y="1083"/>
                <a:chExt cx="336" cy="384"/>
              </a:xfrm>
            </p:grpSpPr>
            <p:sp>
              <p:nvSpPr>
                <p:cNvPr id="204841" name="椭圆 1707106"/>
                <p:cNvSpPr/>
                <p:nvPr/>
              </p:nvSpPr>
              <p:spPr>
                <a:xfrm>
                  <a:off x="3936" y="1131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842" name="文本框 1707107"/>
                <p:cNvSpPr txBox="1"/>
                <p:nvPr/>
              </p:nvSpPr>
              <p:spPr>
                <a:xfrm>
                  <a:off x="3936" y="1083"/>
                  <a:ext cx="336" cy="34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H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4837" name="组合 1707108"/>
              <p:cNvGrpSpPr/>
              <p:nvPr/>
            </p:nvGrpSpPr>
            <p:grpSpPr>
              <a:xfrm>
                <a:off x="4368" y="1488"/>
                <a:ext cx="404" cy="384"/>
                <a:chOff x="4348" y="1584"/>
                <a:chExt cx="404" cy="384"/>
              </a:xfrm>
            </p:grpSpPr>
            <p:sp>
              <p:nvSpPr>
                <p:cNvPr id="204839" name="椭圆 1707109"/>
                <p:cNvSpPr/>
                <p:nvPr/>
              </p:nvSpPr>
              <p:spPr>
                <a:xfrm>
                  <a:off x="4348" y="1632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840" name="文本框 1707110"/>
                <p:cNvSpPr txBox="1"/>
                <p:nvPr/>
              </p:nvSpPr>
              <p:spPr>
                <a:xfrm>
                  <a:off x="4416" y="1584"/>
                  <a:ext cx="336" cy="34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I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04838" name="直接连接符 1707111"/>
              <p:cNvSpPr/>
              <p:nvPr/>
            </p:nvSpPr>
            <p:spPr>
              <a:xfrm flipH="1">
                <a:off x="4224" y="891"/>
                <a:ext cx="192" cy="288"/>
              </a:xfrm>
              <a:prstGeom prst="line">
                <a:avLst/>
              </a:prstGeom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204832" name="直接连接符 1707112"/>
            <p:cNvSpPr/>
            <p:nvPr/>
          </p:nvSpPr>
          <p:spPr>
            <a:xfrm>
              <a:off x="2284" y="3280"/>
              <a:ext cx="178" cy="17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33" name="直接连接符 1707113"/>
            <p:cNvSpPr/>
            <p:nvPr/>
          </p:nvSpPr>
          <p:spPr>
            <a:xfrm flipH="1">
              <a:off x="2373" y="3711"/>
              <a:ext cx="133" cy="17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  <p:sp>
        <p:nvSpPr>
          <p:cNvPr id="204812" name="右箭头 1707114"/>
          <p:cNvSpPr/>
          <p:nvPr/>
        </p:nvSpPr>
        <p:spPr>
          <a:xfrm>
            <a:off x="2376488" y="1016000"/>
            <a:ext cx="827087" cy="360363"/>
          </a:xfrm>
          <a:prstGeom prst="rightArrow">
            <a:avLst>
              <a:gd name="adj1" fmla="val 50000"/>
              <a:gd name="adj2" fmla="val 57368"/>
            </a:avLst>
          </a:prstGeom>
          <a:solidFill>
            <a:schemeClr val="folHlink"/>
          </a:solidFill>
          <a:ln w="9525">
            <a:noFill/>
          </a:ln>
          <a:effectLst>
            <a:prstShdw prst="shdw17" dist="17961" dir="2699999">
              <a:srgbClr val="617498"/>
            </a:prstShdw>
          </a:effectLst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13" name="右箭头 1707115"/>
          <p:cNvSpPr/>
          <p:nvPr/>
        </p:nvSpPr>
        <p:spPr>
          <a:xfrm>
            <a:off x="2232025" y="2816225"/>
            <a:ext cx="827088" cy="360363"/>
          </a:xfrm>
          <a:prstGeom prst="rightArrow">
            <a:avLst>
              <a:gd name="adj1" fmla="val 50000"/>
              <a:gd name="adj2" fmla="val 57368"/>
            </a:avLst>
          </a:prstGeom>
          <a:solidFill>
            <a:schemeClr val="folHlink"/>
          </a:solidFill>
          <a:ln w="9525">
            <a:noFill/>
          </a:ln>
          <a:effectLst>
            <a:prstShdw prst="shdw17" dist="17961" dir="2699999">
              <a:srgbClr val="617498"/>
            </a:prstShdw>
          </a:effectLst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14" name="右箭头 1707116"/>
          <p:cNvSpPr/>
          <p:nvPr/>
        </p:nvSpPr>
        <p:spPr>
          <a:xfrm>
            <a:off x="2232025" y="4905375"/>
            <a:ext cx="827088" cy="360363"/>
          </a:xfrm>
          <a:prstGeom prst="rightArrow">
            <a:avLst>
              <a:gd name="adj1" fmla="val 50000"/>
              <a:gd name="adj2" fmla="val 57368"/>
            </a:avLst>
          </a:prstGeom>
          <a:solidFill>
            <a:schemeClr val="folHlink"/>
          </a:solidFill>
          <a:ln w="9525">
            <a:noFill/>
          </a:ln>
          <a:effectLst>
            <a:prstShdw prst="shdw17" dist="17961" dir="2699999">
              <a:srgbClr val="617498"/>
            </a:prstShdw>
          </a:effectLst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15" name="右箭头 1707117"/>
          <p:cNvSpPr/>
          <p:nvPr/>
        </p:nvSpPr>
        <p:spPr>
          <a:xfrm>
            <a:off x="4392613" y="3213100"/>
            <a:ext cx="827087" cy="360363"/>
          </a:xfrm>
          <a:prstGeom prst="rightArrow">
            <a:avLst>
              <a:gd name="adj1" fmla="val 50000"/>
              <a:gd name="adj2" fmla="val 57368"/>
            </a:avLst>
          </a:prstGeom>
          <a:solidFill>
            <a:schemeClr val="folHlink"/>
          </a:solidFill>
          <a:ln w="9525">
            <a:noFill/>
          </a:ln>
          <a:effectLst>
            <a:prstShdw prst="shdw17" dist="17961" dir="2699999">
              <a:srgbClr val="617498"/>
            </a:prstShdw>
          </a:effectLst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04816" name="组合 1707118"/>
          <p:cNvGrpSpPr/>
          <p:nvPr/>
        </p:nvGrpSpPr>
        <p:grpSpPr>
          <a:xfrm>
            <a:off x="3419475" y="0"/>
            <a:ext cx="1584325" cy="2600325"/>
            <a:chOff x="1296" y="1152"/>
            <a:chExt cx="1080" cy="1824"/>
          </a:xfrm>
        </p:grpSpPr>
        <p:sp>
          <p:nvSpPr>
            <p:cNvPr id="204817" name="椭圆 1707119"/>
            <p:cNvSpPr/>
            <p:nvPr/>
          </p:nvSpPr>
          <p:spPr>
            <a:xfrm>
              <a:off x="1896" y="1200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4818" name="文本框 1707120"/>
            <p:cNvSpPr txBox="1"/>
            <p:nvPr/>
          </p:nvSpPr>
          <p:spPr>
            <a:xfrm>
              <a:off x="1920" y="1152"/>
              <a:ext cx="336" cy="321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04819" name="组合 1707121"/>
            <p:cNvGrpSpPr/>
            <p:nvPr/>
          </p:nvGrpSpPr>
          <p:grpSpPr>
            <a:xfrm>
              <a:off x="1632" y="2064"/>
              <a:ext cx="360" cy="384"/>
              <a:chOff x="4224" y="1152"/>
              <a:chExt cx="360" cy="384"/>
            </a:xfrm>
          </p:grpSpPr>
          <p:sp>
            <p:nvSpPr>
              <p:cNvPr id="204829" name="椭圆 170712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30" name="文本框 1707123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20" name="组合 1707124"/>
            <p:cNvGrpSpPr/>
            <p:nvPr/>
          </p:nvGrpSpPr>
          <p:grpSpPr>
            <a:xfrm>
              <a:off x="1296" y="1584"/>
              <a:ext cx="360" cy="384"/>
              <a:chOff x="4224" y="1152"/>
              <a:chExt cx="360" cy="384"/>
            </a:xfrm>
          </p:grpSpPr>
          <p:sp>
            <p:nvSpPr>
              <p:cNvPr id="204827" name="椭圆 1707125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28" name="文本框 1707126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4821" name="组合 1707127"/>
            <p:cNvGrpSpPr/>
            <p:nvPr/>
          </p:nvGrpSpPr>
          <p:grpSpPr>
            <a:xfrm>
              <a:off x="2016" y="2592"/>
              <a:ext cx="360" cy="384"/>
              <a:chOff x="4224" y="1152"/>
              <a:chExt cx="360" cy="384"/>
            </a:xfrm>
          </p:grpSpPr>
          <p:sp>
            <p:nvSpPr>
              <p:cNvPr id="204825" name="椭圆 1707128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4826" name="文本框 1707129"/>
              <p:cNvSpPr txBox="1"/>
              <p:nvPr/>
            </p:nvSpPr>
            <p:spPr>
              <a:xfrm>
                <a:off x="4248" y="1152"/>
                <a:ext cx="336" cy="34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4822" name="直接连接符 1707130"/>
            <p:cNvSpPr/>
            <p:nvPr/>
          </p:nvSpPr>
          <p:spPr>
            <a:xfrm flipH="1">
              <a:off x="1632" y="1488"/>
              <a:ext cx="288" cy="19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23" name="直接连接符 1707131"/>
            <p:cNvSpPr/>
            <p:nvPr/>
          </p:nvSpPr>
          <p:spPr>
            <a:xfrm>
              <a:off x="1920" y="2400"/>
              <a:ext cx="240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4824" name="直接连接符 1707132"/>
            <p:cNvSpPr/>
            <p:nvPr/>
          </p:nvSpPr>
          <p:spPr>
            <a:xfrm>
              <a:off x="1536" y="1968"/>
              <a:ext cx="144" cy="14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</p:spTree>
  </p:cSld>
  <p:clrMapOvr>
    <a:masterClrMapping/>
  </p:clrMapOvr>
  <p:transition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Text Box 4"/>
          <p:cNvSpPr txBox="1"/>
          <p:nvPr/>
        </p:nvSpPr>
        <p:spPr>
          <a:xfrm>
            <a:off x="503238" y="1376363"/>
            <a:ext cx="8280400" cy="3938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如果二叉树（按前面将树转换成二叉树之方法转换来的二叉树）根结点的右子树为空，则能自然地将该二叉树转换成对应的树：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 对每个右孩子结点，找其大兄弟结点的父结点，并在两者间加一连线；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 去掉所有父结点和右孩子之间的连线；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 调整部分连线方向、长短使之成规范图形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05827" name="Text Box 5"/>
          <p:cNvSpPr txBox="1"/>
          <p:nvPr/>
        </p:nvSpPr>
        <p:spPr>
          <a:xfrm>
            <a:off x="323850" y="584200"/>
            <a:ext cx="63722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二叉树转换成树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Text Box 5"/>
          <p:cNvSpPr txBox="1"/>
          <p:nvPr/>
        </p:nvSpPr>
        <p:spPr>
          <a:xfrm>
            <a:off x="2063750" y="5445125"/>
            <a:ext cx="647700" cy="330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0"/>
          <a:p>
            <a:pPr marL="342900" indent="-34290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06851" name="Group 39"/>
          <p:cNvGrpSpPr/>
          <p:nvPr/>
        </p:nvGrpSpPr>
        <p:grpSpPr>
          <a:xfrm>
            <a:off x="1363663" y="1736725"/>
            <a:ext cx="2495550" cy="3327400"/>
            <a:chOff x="443" y="1094"/>
            <a:chExt cx="1572" cy="2096"/>
          </a:xfrm>
        </p:grpSpPr>
        <p:sp>
          <p:nvSpPr>
            <p:cNvPr id="206869" name="Line 7"/>
            <p:cNvSpPr/>
            <p:nvPr/>
          </p:nvSpPr>
          <p:spPr>
            <a:xfrm flipH="1">
              <a:off x="657" y="1275"/>
              <a:ext cx="477" cy="29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70" name="Oval 8"/>
            <p:cNvSpPr/>
            <p:nvPr/>
          </p:nvSpPr>
          <p:spPr>
            <a:xfrm>
              <a:off x="1111" y="1094"/>
              <a:ext cx="255" cy="2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71" name="Oval 9"/>
            <p:cNvSpPr/>
            <p:nvPr/>
          </p:nvSpPr>
          <p:spPr>
            <a:xfrm>
              <a:off x="443" y="1535"/>
              <a:ext cx="256" cy="2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72" name="Oval 10"/>
            <p:cNvSpPr/>
            <p:nvPr/>
          </p:nvSpPr>
          <p:spPr>
            <a:xfrm>
              <a:off x="1100" y="2020"/>
              <a:ext cx="255" cy="23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73" name="Oval 11"/>
            <p:cNvSpPr/>
            <p:nvPr/>
          </p:nvSpPr>
          <p:spPr>
            <a:xfrm>
              <a:off x="1759" y="2487"/>
              <a:ext cx="256" cy="2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74" name="Line 12"/>
            <p:cNvSpPr/>
            <p:nvPr/>
          </p:nvSpPr>
          <p:spPr>
            <a:xfrm flipH="1">
              <a:off x="672" y="2170"/>
              <a:ext cx="425" cy="35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75" name="Oval 13"/>
            <p:cNvSpPr/>
            <p:nvPr/>
          </p:nvSpPr>
          <p:spPr>
            <a:xfrm>
              <a:off x="1103" y="2955"/>
              <a:ext cx="256" cy="23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76" name="Oval 14"/>
            <p:cNvSpPr/>
            <p:nvPr/>
          </p:nvSpPr>
          <p:spPr>
            <a:xfrm>
              <a:off x="444" y="2485"/>
              <a:ext cx="255" cy="23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77" name="Line 15"/>
            <p:cNvSpPr/>
            <p:nvPr/>
          </p:nvSpPr>
          <p:spPr>
            <a:xfrm>
              <a:off x="665" y="1728"/>
              <a:ext cx="464" cy="3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78" name="Line 16"/>
            <p:cNvSpPr/>
            <p:nvPr/>
          </p:nvSpPr>
          <p:spPr>
            <a:xfrm>
              <a:off x="1337" y="2197"/>
              <a:ext cx="455" cy="33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79" name="Line 17"/>
            <p:cNvSpPr/>
            <p:nvPr/>
          </p:nvSpPr>
          <p:spPr>
            <a:xfrm>
              <a:off x="676" y="2672"/>
              <a:ext cx="453" cy="33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6852" name="Group 40"/>
          <p:cNvGrpSpPr/>
          <p:nvPr/>
        </p:nvGrpSpPr>
        <p:grpSpPr>
          <a:xfrm>
            <a:off x="5472113" y="1628775"/>
            <a:ext cx="2674937" cy="3384550"/>
            <a:chOff x="3447" y="1026"/>
            <a:chExt cx="1685" cy="2132"/>
          </a:xfrm>
        </p:grpSpPr>
        <p:sp>
          <p:nvSpPr>
            <p:cNvPr id="206855" name="Line 19"/>
            <p:cNvSpPr/>
            <p:nvPr/>
          </p:nvSpPr>
          <p:spPr>
            <a:xfrm>
              <a:off x="4362" y="1237"/>
              <a:ext cx="627" cy="121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56" name="Line 20"/>
            <p:cNvSpPr/>
            <p:nvPr/>
          </p:nvSpPr>
          <p:spPr>
            <a:xfrm>
              <a:off x="4279" y="2205"/>
              <a:ext cx="0" cy="72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57" name="Line 21"/>
            <p:cNvSpPr/>
            <p:nvPr/>
          </p:nvSpPr>
          <p:spPr>
            <a:xfrm>
              <a:off x="4279" y="1247"/>
              <a:ext cx="0" cy="74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58" name="Line 23"/>
            <p:cNvSpPr/>
            <p:nvPr/>
          </p:nvSpPr>
          <p:spPr>
            <a:xfrm flipH="1">
              <a:off x="3667" y="1156"/>
              <a:ext cx="476" cy="27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59" name="Oval 24"/>
            <p:cNvSpPr/>
            <p:nvPr/>
          </p:nvSpPr>
          <p:spPr>
            <a:xfrm>
              <a:off x="4148" y="1026"/>
              <a:ext cx="274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60" name="Oval 25"/>
            <p:cNvSpPr/>
            <p:nvPr/>
          </p:nvSpPr>
          <p:spPr>
            <a:xfrm>
              <a:off x="3447" y="1389"/>
              <a:ext cx="274" cy="23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61" name="Oval 26"/>
            <p:cNvSpPr/>
            <p:nvPr/>
          </p:nvSpPr>
          <p:spPr>
            <a:xfrm>
              <a:off x="4150" y="1979"/>
              <a:ext cx="273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62" name="Oval 27"/>
            <p:cNvSpPr/>
            <p:nvPr/>
          </p:nvSpPr>
          <p:spPr>
            <a:xfrm>
              <a:off x="4858" y="2436"/>
              <a:ext cx="274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63" name="Line 28"/>
            <p:cNvSpPr/>
            <p:nvPr/>
          </p:nvSpPr>
          <p:spPr>
            <a:xfrm flipH="1">
              <a:off x="3674" y="2115"/>
              <a:ext cx="478" cy="35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64" name="Oval 29"/>
            <p:cNvSpPr/>
            <p:nvPr/>
          </p:nvSpPr>
          <p:spPr>
            <a:xfrm>
              <a:off x="4155" y="2919"/>
              <a:ext cx="274" cy="23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65" name="Oval 30"/>
            <p:cNvSpPr/>
            <p:nvPr/>
          </p:nvSpPr>
          <p:spPr>
            <a:xfrm>
              <a:off x="3470" y="2440"/>
              <a:ext cx="274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866" name="Line 31"/>
            <p:cNvSpPr/>
            <p:nvPr/>
          </p:nvSpPr>
          <p:spPr>
            <a:xfrm>
              <a:off x="3674" y="1600"/>
              <a:ext cx="521" cy="40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67" name="Line 32"/>
            <p:cNvSpPr/>
            <p:nvPr/>
          </p:nvSpPr>
          <p:spPr>
            <a:xfrm>
              <a:off x="4400" y="2160"/>
              <a:ext cx="476" cy="34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68" name="Line 33"/>
            <p:cNvSpPr/>
            <p:nvPr/>
          </p:nvSpPr>
          <p:spPr>
            <a:xfrm>
              <a:off x="3704" y="2636"/>
              <a:ext cx="484" cy="32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6853" name="Text Box 36"/>
          <p:cNvSpPr txBox="1"/>
          <p:nvPr/>
        </p:nvSpPr>
        <p:spPr>
          <a:xfrm>
            <a:off x="6480175" y="5373688"/>
            <a:ext cx="647700" cy="330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0"/>
          <a:p>
            <a:pPr marL="342900" indent="-34290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6854" name="Text Box 41"/>
          <p:cNvSpPr txBox="1"/>
          <p:nvPr/>
        </p:nvSpPr>
        <p:spPr>
          <a:xfrm>
            <a:off x="611188" y="304800"/>
            <a:ext cx="65532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二叉树和它自然对应下的树</a:t>
            </a:r>
            <a:endParaRPr lang="zh-CN" altLang="en-US" sz="3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7874" name="Group 67"/>
          <p:cNvGrpSpPr/>
          <p:nvPr/>
        </p:nvGrpSpPr>
        <p:grpSpPr>
          <a:xfrm>
            <a:off x="5508625" y="2266950"/>
            <a:ext cx="1865313" cy="3508375"/>
            <a:chOff x="3470" y="1428"/>
            <a:chExt cx="1175" cy="2210"/>
          </a:xfrm>
        </p:grpSpPr>
        <p:grpSp>
          <p:nvGrpSpPr>
            <p:cNvPr id="207894" name="Group 60"/>
            <p:cNvGrpSpPr/>
            <p:nvPr/>
          </p:nvGrpSpPr>
          <p:grpSpPr>
            <a:xfrm>
              <a:off x="3470" y="1428"/>
              <a:ext cx="1175" cy="1235"/>
              <a:chOff x="3470" y="1428"/>
              <a:chExt cx="1175" cy="1235"/>
            </a:xfrm>
          </p:grpSpPr>
          <p:grpSp>
            <p:nvGrpSpPr>
              <p:cNvPr id="207896" name="Group 43"/>
              <p:cNvGrpSpPr/>
              <p:nvPr/>
            </p:nvGrpSpPr>
            <p:grpSpPr>
              <a:xfrm>
                <a:off x="3923" y="1428"/>
                <a:ext cx="291" cy="276"/>
                <a:chOff x="3923" y="1428"/>
                <a:chExt cx="291" cy="276"/>
              </a:xfrm>
            </p:grpSpPr>
            <p:sp>
              <p:nvSpPr>
                <p:cNvPr id="207917" name="Oval 6"/>
                <p:cNvSpPr/>
                <p:nvPr/>
              </p:nvSpPr>
              <p:spPr>
                <a:xfrm>
                  <a:off x="3923" y="1428"/>
                  <a:ext cx="291" cy="27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918" name="Text Box 7"/>
                <p:cNvSpPr txBox="1"/>
                <p:nvPr/>
              </p:nvSpPr>
              <p:spPr>
                <a:xfrm>
                  <a:off x="3998" y="1465"/>
                  <a:ext cx="137" cy="1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5000"/>
                    </a:lnSpc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07897" name="Line 23"/>
              <p:cNvSpPr/>
              <p:nvPr/>
            </p:nvSpPr>
            <p:spPr>
              <a:xfrm>
                <a:off x="4067" y="1706"/>
                <a:ext cx="0" cy="227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7898" name="Line 24"/>
              <p:cNvSpPr/>
              <p:nvPr/>
            </p:nvSpPr>
            <p:spPr>
              <a:xfrm flipH="1">
                <a:off x="3674" y="1661"/>
                <a:ext cx="291" cy="272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7899" name="Line 25"/>
              <p:cNvSpPr/>
              <p:nvPr/>
            </p:nvSpPr>
            <p:spPr>
              <a:xfrm>
                <a:off x="4173" y="1661"/>
                <a:ext cx="291" cy="275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7900" name="Line 26"/>
              <p:cNvSpPr/>
              <p:nvPr/>
            </p:nvSpPr>
            <p:spPr>
              <a:xfrm flipH="1">
                <a:off x="3833" y="2175"/>
                <a:ext cx="139" cy="212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7901" name="Line 27"/>
              <p:cNvSpPr/>
              <p:nvPr/>
            </p:nvSpPr>
            <p:spPr>
              <a:xfrm>
                <a:off x="4150" y="2183"/>
                <a:ext cx="166" cy="197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207902" name="Group 44"/>
              <p:cNvGrpSpPr/>
              <p:nvPr/>
            </p:nvGrpSpPr>
            <p:grpSpPr>
              <a:xfrm>
                <a:off x="3470" y="1933"/>
                <a:ext cx="291" cy="276"/>
                <a:chOff x="3923" y="1428"/>
                <a:chExt cx="291" cy="276"/>
              </a:xfrm>
            </p:grpSpPr>
            <p:sp>
              <p:nvSpPr>
                <p:cNvPr id="207915" name="Oval 45"/>
                <p:cNvSpPr/>
                <p:nvPr/>
              </p:nvSpPr>
              <p:spPr>
                <a:xfrm>
                  <a:off x="3923" y="1428"/>
                  <a:ext cx="291" cy="27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916" name="Text Box 46"/>
                <p:cNvSpPr txBox="1"/>
                <p:nvPr/>
              </p:nvSpPr>
              <p:spPr>
                <a:xfrm>
                  <a:off x="3998" y="1465"/>
                  <a:ext cx="137" cy="20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7903" name="Group 47"/>
              <p:cNvGrpSpPr/>
              <p:nvPr/>
            </p:nvGrpSpPr>
            <p:grpSpPr>
              <a:xfrm>
                <a:off x="3923" y="1935"/>
                <a:ext cx="291" cy="276"/>
                <a:chOff x="3923" y="1428"/>
                <a:chExt cx="291" cy="276"/>
              </a:xfrm>
            </p:grpSpPr>
            <p:sp>
              <p:nvSpPr>
                <p:cNvPr id="207913" name="Oval 48"/>
                <p:cNvSpPr/>
                <p:nvPr/>
              </p:nvSpPr>
              <p:spPr>
                <a:xfrm>
                  <a:off x="3923" y="1428"/>
                  <a:ext cx="291" cy="27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914" name="Text Box 49"/>
                <p:cNvSpPr txBox="1"/>
                <p:nvPr/>
              </p:nvSpPr>
              <p:spPr>
                <a:xfrm>
                  <a:off x="3998" y="1465"/>
                  <a:ext cx="137" cy="20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7904" name="Group 50"/>
              <p:cNvGrpSpPr/>
              <p:nvPr/>
            </p:nvGrpSpPr>
            <p:grpSpPr>
              <a:xfrm>
                <a:off x="4354" y="1933"/>
                <a:ext cx="291" cy="276"/>
                <a:chOff x="3923" y="1428"/>
                <a:chExt cx="291" cy="276"/>
              </a:xfrm>
            </p:grpSpPr>
            <p:sp>
              <p:nvSpPr>
                <p:cNvPr id="207911" name="Oval 51"/>
                <p:cNvSpPr/>
                <p:nvPr/>
              </p:nvSpPr>
              <p:spPr>
                <a:xfrm>
                  <a:off x="3923" y="1428"/>
                  <a:ext cx="291" cy="27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912" name="Text Box 52"/>
                <p:cNvSpPr txBox="1"/>
                <p:nvPr/>
              </p:nvSpPr>
              <p:spPr>
                <a:xfrm>
                  <a:off x="3998" y="1465"/>
                  <a:ext cx="137" cy="20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7905" name="Group 54"/>
              <p:cNvGrpSpPr/>
              <p:nvPr/>
            </p:nvGrpSpPr>
            <p:grpSpPr>
              <a:xfrm>
                <a:off x="3651" y="2387"/>
                <a:ext cx="291" cy="276"/>
                <a:chOff x="3923" y="1428"/>
                <a:chExt cx="291" cy="276"/>
              </a:xfrm>
            </p:grpSpPr>
            <p:sp>
              <p:nvSpPr>
                <p:cNvPr id="207909" name="Oval 55"/>
                <p:cNvSpPr/>
                <p:nvPr/>
              </p:nvSpPr>
              <p:spPr>
                <a:xfrm>
                  <a:off x="3923" y="1428"/>
                  <a:ext cx="291" cy="27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910" name="Text Box 56"/>
                <p:cNvSpPr txBox="1"/>
                <p:nvPr/>
              </p:nvSpPr>
              <p:spPr>
                <a:xfrm>
                  <a:off x="3998" y="1465"/>
                  <a:ext cx="137" cy="20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7906" name="Group 57"/>
              <p:cNvGrpSpPr/>
              <p:nvPr/>
            </p:nvGrpSpPr>
            <p:grpSpPr>
              <a:xfrm>
                <a:off x="4173" y="2387"/>
                <a:ext cx="291" cy="276"/>
                <a:chOff x="3923" y="1428"/>
                <a:chExt cx="291" cy="276"/>
              </a:xfrm>
            </p:grpSpPr>
            <p:sp>
              <p:nvSpPr>
                <p:cNvPr id="207907" name="Oval 58"/>
                <p:cNvSpPr/>
                <p:nvPr/>
              </p:nvSpPr>
              <p:spPr>
                <a:xfrm>
                  <a:off x="3923" y="1428"/>
                  <a:ext cx="291" cy="27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908" name="Text Box 59"/>
                <p:cNvSpPr txBox="1"/>
                <p:nvPr/>
              </p:nvSpPr>
              <p:spPr>
                <a:xfrm>
                  <a:off x="3998" y="1465"/>
                  <a:ext cx="137" cy="20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24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</p:grpSp>
        <p:sp>
          <p:nvSpPr>
            <p:cNvPr id="207895" name="Text Box 62"/>
            <p:cNvSpPr txBox="1"/>
            <p:nvPr/>
          </p:nvSpPr>
          <p:spPr>
            <a:xfrm>
              <a:off x="3923" y="3430"/>
              <a:ext cx="408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7875" name="Group 66"/>
          <p:cNvGrpSpPr/>
          <p:nvPr/>
        </p:nvGrpSpPr>
        <p:grpSpPr>
          <a:xfrm>
            <a:off x="1368425" y="1736725"/>
            <a:ext cx="2674938" cy="4038600"/>
            <a:chOff x="862" y="1094"/>
            <a:chExt cx="1685" cy="2544"/>
          </a:xfrm>
        </p:grpSpPr>
        <p:sp>
          <p:nvSpPr>
            <p:cNvPr id="207876" name="Line 29"/>
            <p:cNvSpPr/>
            <p:nvPr/>
          </p:nvSpPr>
          <p:spPr>
            <a:xfrm>
              <a:off x="1777" y="1305"/>
              <a:ext cx="627" cy="1218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77" name="Line 30"/>
            <p:cNvSpPr/>
            <p:nvPr/>
          </p:nvSpPr>
          <p:spPr>
            <a:xfrm>
              <a:off x="1694" y="2273"/>
              <a:ext cx="0" cy="72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78" name="Line 31"/>
            <p:cNvSpPr/>
            <p:nvPr/>
          </p:nvSpPr>
          <p:spPr>
            <a:xfrm>
              <a:off x="1694" y="1315"/>
              <a:ext cx="0" cy="74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79" name="Line 32"/>
            <p:cNvSpPr/>
            <p:nvPr/>
          </p:nvSpPr>
          <p:spPr>
            <a:xfrm flipH="1">
              <a:off x="1082" y="1224"/>
              <a:ext cx="476" cy="27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80" name="Oval 33"/>
            <p:cNvSpPr/>
            <p:nvPr/>
          </p:nvSpPr>
          <p:spPr>
            <a:xfrm>
              <a:off x="1563" y="1094"/>
              <a:ext cx="274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81" name="Oval 34"/>
            <p:cNvSpPr/>
            <p:nvPr/>
          </p:nvSpPr>
          <p:spPr>
            <a:xfrm>
              <a:off x="862" y="1457"/>
              <a:ext cx="274" cy="23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82" name="Oval 35"/>
            <p:cNvSpPr/>
            <p:nvPr/>
          </p:nvSpPr>
          <p:spPr>
            <a:xfrm>
              <a:off x="1565" y="2047"/>
              <a:ext cx="273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83" name="Oval 36"/>
            <p:cNvSpPr/>
            <p:nvPr/>
          </p:nvSpPr>
          <p:spPr>
            <a:xfrm>
              <a:off x="2273" y="2504"/>
              <a:ext cx="274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84" name="Line 37"/>
            <p:cNvSpPr/>
            <p:nvPr/>
          </p:nvSpPr>
          <p:spPr>
            <a:xfrm flipH="1">
              <a:off x="1089" y="2183"/>
              <a:ext cx="478" cy="35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85" name="Oval 38"/>
            <p:cNvSpPr/>
            <p:nvPr/>
          </p:nvSpPr>
          <p:spPr>
            <a:xfrm>
              <a:off x="1570" y="2987"/>
              <a:ext cx="274" cy="23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86" name="Oval 39"/>
            <p:cNvSpPr/>
            <p:nvPr/>
          </p:nvSpPr>
          <p:spPr>
            <a:xfrm>
              <a:off x="885" y="2508"/>
              <a:ext cx="274" cy="2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87" name="Line 40"/>
            <p:cNvSpPr/>
            <p:nvPr/>
          </p:nvSpPr>
          <p:spPr>
            <a:xfrm>
              <a:off x="1079" y="1661"/>
              <a:ext cx="521" cy="40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88" name="Line 41"/>
            <p:cNvSpPr/>
            <p:nvPr/>
          </p:nvSpPr>
          <p:spPr>
            <a:xfrm>
              <a:off x="1806" y="2228"/>
              <a:ext cx="476" cy="34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89" name="Line 42"/>
            <p:cNvSpPr/>
            <p:nvPr/>
          </p:nvSpPr>
          <p:spPr>
            <a:xfrm>
              <a:off x="1111" y="2704"/>
              <a:ext cx="484" cy="32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90" name="Text Box 61"/>
            <p:cNvSpPr txBox="1"/>
            <p:nvPr/>
          </p:nvSpPr>
          <p:spPr>
            <a:xfrm>
              <a:off x="1476" y="3430"/>
              <a:ext cx="408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7891" name="Text Box 63"/>
            <p:cNvSpPr txBox="1"/>
            <p:nvPr/>
          </p:nvSpPr>
          <p:spPr>
            <a:xfrm rot="2631542">
              <a:off x="1179" y="1706"/>
              <a:ext cx="249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marL="342900" indent="-342900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7892" name="Text Box 64"/>
            <p:cNvSpPr txBox="1"/>
            <p:nvPr/>
          </p:nvSpPr>
          <p:spPr>
            <a:xfrm rot="2631542">
              <a:off x="1882" y="2251"/>
              <a:ext cx="249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marL="342900" indent="-342900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7893" name="Text Box 65"/>
            <p:cNvSpPr txBox="1"/>
            <p:nvPr/>
          </p:nvSpPr>
          <p:spPr>
            <a:xfrm rot="2603608">
              <a:off x="1218" y="2727"/>
              <a:ext cx="249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marL="342900" indent="-342900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Text Box 4"/>
          <p:cNvSpPr txBox="1"/>
          <p:nvPr/>
        </p:nvSpPr>
        <p:spPr>
          <a:xfrm>
            <a:off x="215900" y="836613"/>
            <a:ext cx="8640763" cy="1798637"/>
          </a:xfrm>
          <a:prstGeom prst="rect">
            <a:avLst/>
          </a:prstGeom>
          <a:noFill/>
          <a:ln w="9525">
            <a:noFill/>
          </a:ln>
        </p:spPr>
        <p:txBody>
          <a:bodyPr bIns="0">
            <a:spAutoFit/>
          </a:bodyPr>
          <a:p>
            <a:pPr algn="just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若根结点的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右子树非空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，则可将二叉树转换成相应的森林。具体转换办法如下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6600"/>
              </a:buClr>
              <a:buFont typeface="华文行楷" panose="02010800040101010101" pitchFamily="2" charset="-122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从根结点出发，断开其与右孩子的连线，得到多个二叉树；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6600"/>
              </a:buClr>
              <a:buFont typeface="华文行楷" panose="02010800040101010101" pitchFamily="2" charset="-122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</a:rPr>
              <a:t> 将每个二叉树，转换成树形，就得到对应的森林。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8899" name="Text Box 5"/>
          <p:cNvSpPr txBox="1"/>
          <p:nvPr/>
        </p:nvSpPr>
        <p:spPr>
          <a:xfrm>
            <a:off x="287338" y="225425"/>
            <a:ext cx="62642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二叉树转换成森林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8900" name="图片 1685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038" y="2673350"/>
            <a:ext cx="6840537" cy="400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/>
          </p:cNvSpPr>
          <p:nvPr>
            <p:ph type="body" idx="4294967295"/>
          </p:nvPr>
        </p:nvSpPr>
        <p:spPr>
          <a:xfrm>
            <a:off x="444500" y="339725"/>
            <a:ext cx="7056438" cy="5683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2"/>
                </a:solidFill>
              </a:rPr>
              <a:t>二叉树和它自然对应下的森林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09923" name="Group 85"/>
          <p:cNvGrpSpPr/>
          <p:nvPr/>
        </p:nvGrpSpPr>
        <p:grpSpPr>
          <a:xfrm>
            <a:off x="319088" y="1665288"/>
            <a:ext cx="2266950" cy="2870200"/>
            <a:chOff x="372" y="1042"/>
            <a:chExt cx="1674" cy="1808"/>
          </a:xfrm>
        </p:grpSpPr>
        <p:sp>
          <p:nvSpPr>
            <p:cNvPr id="209969" name="Line 20"/>
            <p:cNvSpPr/>
            <p:nvPr/>
          </p:nvSpPr>
          <p:spPr>
            <a:xfrm>
              <a:off x="1708" y="1630"/>
              <a:ext cx="161" cy="16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970" name="Line 21"/>
            <p:cNvSpPr/>
            <p:nvPr/>
          </p:nvSpPr>
          <p:spPr>
            <a:xfrm>
              <a:off x="1690" y="2441"/>
              <a:ext cx="152" cy="16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971" name="Line 30"/>
            <p:cNvSpPr/>
            <p:nvPr/>
          </p:nvSpPr>
          <p:spPr>
            <a:xfrm flipH="1">
              <a:off x="1370" y="1616"/>
              <a:ext cx="132" cy="18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972" name="Line 31"/>
            <p:cNvSpPr/>
            <p:nvPr/>
          </p:nvSpPr>
          <p:spPr>
            <a:xfrm>
              <a:off x="1211" y="1217"/>
              <a:ext cx="318" cy="19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09973" name="Group 50"/>
            <p:cNvGrpSpPr/>
            <p:nvPr/>
          </p:nvGrpSpPr>
          <p:grpSpPr>
            <a:xfrm>
              <a:off x="943" y="1042"/>
              <a:ext cx="266" cy="280"/>
              <a:chOff x="1387" y="952"/>
              <a:chExt cx="266" cy="280"/>
            </a:xfrm>
          </p:grpSpPr>
          <p:sp>
            <p:nvSpPr>
              <p:cNvPr id="210006" name="Oval 33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07" name="Text Box 34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9974" name="Line 44"/>
            <p:cNvSpPr/>
            <p:nvPr/>
          </p:nvSpPr>
          <p:spPr>
            <a:xfrm flipH="1">
              <a:off x="622" y="1229"/>
              <a:ext cx="318" cy="205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975" name="Line 45"/>
            <p:cNvSpPr/>
            <p:nvPr/>
          </p:nvSpPr>
          <p:spPr>
            <a:xfrm flipV="1">
              <a:off x="564" y="2013"/>
              <a:ext cx="149" cy="181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976" name="Line 46"/>
            <p:cNvSpPr/>
            <p:nvPr/>
          </p:nvSpPr>
          <p:spPr>
            <a:xfrm>
              <a:off x="598" y="1640"/>
              <a:ext cx="160" cy="179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09977" name="Group 51"/>
            <p:cNvGrpSpPr/>
            <p:nvPr/>
          </p:nvGrpSpPr>
          <p:grpSpPr>
            <a:xfrm>
              <a:off x="372" y="2182"/>
              <a:ext cx="266" cy="280"/>
              <a:chOff x="1387" y="952"/>
              <a:chExt cx="266" cy="280"/>
            </a:xfrm>
          </p:grpSpPr>
          <p:sp>
            <p:nvSpPr>
              <p:cNvPr id="210004" name="Oval 52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05" name="Text Box 53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78" name="Group 54"/>
            <p:cNvGrpSpPr/>
            <p:nvPr/>
          </p:nvGrpSpPr>
          <p:grpSpPr>
            <a:xfrm>
              <a:off x="690" y="1796"/>
              <a:ext cx="266" cy="280"/>
              <a:chOff x="1387" y="952"/>
              <a:chExt cx="266" cy="280"/>
            </a:xfrm>
          </p:grpSpPr>
          <p:sp>
            <p:nvSpPr>
              <p:cNvPr id="210002" name="Oval 55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03" name="Text Box 56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79" name="Group 57"/>
            <p:cNvGrpSpPr/>
            <p:nvPr/>
          </p:nvGrpSpPr>
          <p:grpSpPr>
            <a:xfrm>
              <a:off x="372" y="1388"/>
              <a:ext cx="266" cy="280"/>
              <a:chOff x="1387" y="952"/>
              <a:chExt cx="266" cy="280"/>
            </a:xfrm>
          </p:grpSpPr>
          <p:sp>
            <p:nvSpPr>
              <p:cNvPr id="210000" name="Oval 58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01" name="Text Box 59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80" name="Group 60"/>
            <p:cNvGrpSpPr/>
            <p:nvPr/>
          </p:nvGrpSpPr>
          <p:grpSpPr>
            <a:xfrm>
              <a:off x="690" y="2568"/>
              <a:ext cx="266" cy="280"/>
              <a:chOff x="1387" y="952"/>
              <a:chExt cx="266" cy="280"/>
            </a:xfrm>
          </p:grpSpPr>
          <p:sp>
            <p:nvSpPr>
              <p:cNvPr id="209998" name="Oval 61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99" name="Text Box 62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81" name="Group 66"/>
            <p:cNvGrpSpPr/>
            <p:nvPr/>
          </p:nvGrpSpPr>
          <p:grpSpPr>
            <a:xfrm>
              <a:off x="1480" y="1388"/>
              <a:ext cx="266" cy="280"/>
              <a:chOff x="1387" y="952"/>
              <a:chExt cx="266" cy="280"/>
            </a:xfrm>
          </p:grpSpPr>
          <p:sp>
            <p:nvSpPr>
              <p:cNvPr id="209996" name="Oval 67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97" name="Text Box 68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82" name="Group 69"/>
            <p:cNvGrpSpPr/>
            <p:nvPr/>
          </p:nvGrpSpPr>
          <p:grpSpPr>
            <a:xfrm>
              <a:off x="1189" y="1796"/>
              <a:ext cx="266" cy="280"/>
              <a:chOff x="1387" y="952"/>
              <a:chExt cx="266" cy="280"/>
            </a:xfrm>
          </p:grpSpPr>
          <p:sp>
            <p:nvSpPr>
              <p:cNvPr id="209994" name="Oval 70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95" name="Text Box 71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G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83" name="Group 72"/>
            <p:cNvGrpSpPr/>
            <p:nvPr/>
          </p:nvGrpSpPr>
          <p:grpSpPr>
            <a:xfrm>
              <a:off x="1778" y="1796"/>
              <a:ext cx="266" cy="280"/>
              <a:chOff x="1387" y="952"/>
              <a:chExt cx="266" cy="280"/>
            </a:xfrm>
          </p:grpSpPr>
          <p:sp>
            <p:nvSpPr>
              <p:cNvPr id="209992" name="Oval 73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93" name="Text Box 74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H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84" name="Group 75"/>
            <p:cNvGrpSpPr/>
            <p:nvPr/>
          </p:nvGrpSpPr>
          <p:grpSpPr>
            <a:xfrm>
              <a:off x="1483" y="2184"/>
              <a:ext cx="266" cy="280"/>
              <a:chOff x="1387" y="952"/>
              <a:chExt cx="266" cy="280"/>
            </a:xfrm>
          </p:grpSpPr>
          <p:sp>
            <p:nvSpPr>
              <p:cNvPr id="209990" name="Oval 76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91" name="Text Box 77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I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9985" name="Group 78"/>
            <p:cNvGrpSpPr/>
            <p:nvPr/>
          </p:nvGrpSpPr>
          <p:grpSpPr>
            <a:xfrm>
              <a:off x="1780" y="2570"/>
              <a:ext cx="266" cy="280"/>
              <a:chOff x="1387" y="952"/>
              <a:chExt cx="266" cy="280"/>
            </a:xfrm>
          </p:grpSpPr>
          <p:sp>
            <p:nvSpPr>
              <p:cNvPr id="209988" name="Oval 79"/>
              <p:cNvSpPr/>
              <p:nvPr/>
            </p:nvSpPr>
            <p:spPr>
              <a:xfrm>
                <a:off x="1387" y="952"/>
                <a:ext cx="266" cy="280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89" name="Text Box 80"/>
              <p:cNvSpPr txBox="1"/>
              <p:nvPr/>
            </p:nvSpPr>
            <p:spPr>
              <a:xfrm>
                <a:off x="1443" y="995"/>
                <a:ext cx="159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ct val="80000"/>
                  </a:lnSpc>
                </a:pPr>
                <a:r>
                  <a: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J</a:t>
                </a:r>
                <a:endParaRPr lang="en-US" altLang="zh-CN" sz="25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9986" name="Line 82"/>
            <p:cNvSpPr/>
            <p:nvPr/>
          </p:nvSpPr>
          <p:spPr>
            <a:xfrm flipV="1">
              <a:off x="1682" y="2024"/>
              <a:ext cx="109" cy="17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987" name="Line 83"/>
            <p:cNvSpPr/>
            <p:nvPr/>
          </p:nvSpPr>
          <p:spPr>
            <a:xfrm>
              <a:off x="576" y="2454"/>
              <a:ext cx="152" cy="16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  <p:sp>
        <p:nvSpPr>
          <p:cNvPr id="209924" name="Text Box 95"/>
          <p:cNvSpPr txBox="1"/>
          <p:nvPr/>
        </p:nvSpPr>
        <p:spPr>
          <a:xfrm>
            <a:off x="1166813" y="5589588"/>
            <a:ext cx="571500" cy="2873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0"/>
          <a:p>
            <a:pPr marL="342900" indent="-34290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09925" name="Group 120"/>
          <p:cNvGrpSpPr/>
          <p:nvPr/>
        </p:nvGrpSpPr>
        <p:grpSpPr>
          <a:xfrm>
            <a:off x="3213100" y="1557338"/>
            <a:ext cx="2347913" cy="3657600"/>
            <a:chOff x="3579" y="981"/>
            <a:chExt cx="1479" cy="2304"/>
          </a:xfrm>
        </p:grpSpPr>
        <p:sp>
          <p:nvSpPr>
            <p:cNvPr id="209947" name="Line 87"/>
            <p:cNvSpPr/>
            <p:nvPr/>
          </p:nvSpPr>
          <p:spPr>
            <a:xfrm>
              <a:off x="4694" y="2727"/>
              <a:ext cx="204" cy="31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48" name="Line 88"/>
            <p:cNvSpPr/>
            <p:nvPr/>
          </p:nvSpPr>
          <p:spPr>
            <a:xfrm flipH="1">
              <a:off x="4694" y="2205"/>
              <a:ext cx="159" cy="31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49" name="Line 89"/>
            <p:cNvSpPr/>
            <p:nvPr/>
          </p:nvSpPr>
          <p:spPr>
            <a:xfrm>
              <a:off x="3729" y="2750"/>
              <a:ext cx="172" cy="34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50" name="Line 90"/>
            <p:cNvSpPr/>
            <p:nvPr/>
          </p:nvSpPr>
          <p:spPr>
            <a:xfrm flipH="1">
              <a:off x="4400" y="1666"/>
              <a:ext cx="158" cy="31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51" name="Line 91"/>
            <p:cNvSpPr/>
            <p:nvPr/>
          </p:nvSpPr>
          <p:spPr>
            <a:xfrm>
              <a:off x="4650" y="1598"/>
              <a:ext cx="302" cy="44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52" name="Line 92"/>
            <p:cNvSpPr/>
            <p:nvPr/>
          </p:nvSpPr>
          <p:spPr>
            <a:xfrm>
              <a:off x="4254" y="1177"/>
              <a:ext cx="304" cy="2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53" name="Line 93"/>
            <p:cNvSpPr/>
            <p:nvPr/>
          </p:nvSpPr>
          <p:spPr>
            <a:xfrm flipH="1">
              <a:off x="3719" y="2183"/>
              <a:ext cx="182" cy="31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54" name="Line 94"/>
            <p:cNvSpPr/>
            <p:nvPr/>
          </p:nvSpPr>
          <p:spPr>
            <a:xfrm>
              <a:off x="3765" y="1673"/>
              <a:ext cx="204" cy="30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55" name="Line 96"/>
            <p:cNvSpPr/>
            <p:nvPr/>
          </p:nvSpPr>
          <p:spPr>
            <a:xfrm flipH="1">
              <a:off x="3742" y="1185"/>
              <a:ext cx="295" cy="27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56" name="Oval 97"/>
            <p:cNvSpPr/>
            <p:nvPr/>
          </p:nvSpPr>
          <p:spPr>
            <a:xfrm>
              <a:off x="4014" y="981"/>
              <a:ext cx="255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57" name="Oval 98"/>
            <p:cNvSpPr/>
            <p:nvPr/>
          </p:nvSpPr>
          <p:spPr>
            <a:xfrm>
              <a:off x="3580" y="1438"/>
              <a:ext cx="254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58" name="Oval 99"/>
            <p:cNvSpPr/>
            <p:nvPr/>
          </p:nvSpPr>
          <p:spPr>
            <a:xfrm>
              <a:off x="3871" y="1972"/>
              <a:ext cx="254" cy="2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59" name="Oval 100"/>
            <p:cNvSpPr/>
            <p:nvPr/>
          </p:nvSpPr>
          <p:spPr>
            <a:xfrm>
              <a:off x="4496" y="2503"/>
              <a:ext cx="255" cy="2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60" name="Oval 101"/>
            <p:cNvSpPr/>
            <p:nvPr/>
          </p:nvSpPr>
          <p:spPr>
            <a:xfrm>
              <a:off x="3869" y="3031"/>
              <a:ext cx="255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61" name="Oval 102"/>
            <p:cNvSpPr/>
            <p:nvPr/>
          </p:nvSpPr>
          <p:spPr>
            <a:xfrm>
              <a:off x="3579" y="2504"/>
              <a:ext cx="255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62" name="Oval 103"/>
            <p:cNvSpPr/>
            <p:nvPr/>
          </p:nvSpPr>
          <p:spPr>
            <a:xfrm>
              <a:off x="4497" y="1431"/>
              <a:ext cx="254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63" name="Oval 104"/>
            <p:cNvSpPr/>
            <p:nvPr/>
          </p:nvSpPr>
          <p:spPr>
            <a:xfrm>
              <a:off x="4803" y="1982"/>
              <a:ext cx="254" cy="2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64" name="Oval 105"/>
            <p:cNvSpPr/>
            <p:nvPr/>
          </p:nvSpPr>
          <p:spPr>
            <a:xfrm>
              <a:off x="4215" y="1972"/>
              <a:ext cx="253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G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65" name="Oval 106"/>
            <p:cNvSpPr/>
            <p:nvPr/>
          </p:nvSpPr>
          <p:spPr>
            <a:xfrm>
              <a:off x="4804" y="3031"/>
              <a:ext cx="254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J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66" name="Text Box 114"/>
            <p:cNvSpPr txBox="1"/>
            <p:nvPr/>
          </p:nvSpPr>
          <p:spPr>
            <a:xfrm rot="2581977">
              <a:off x="4261" y="1212"/>
              <a:ext cx="227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marL="295275" indent="-295275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67" name="Text Box 115"/>
            <p:cNvSpPr txBox="1"/>
            <p:nvPr/>
          </p:nvSpPr>
          <p:spPr>
            <a:xfrm rot="3709882">
              <a:off x="4678" y="1725"/>
              <a:ext cx="227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marL="295275" indent="-295275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9968" name="Line 116"/>
            <p:cNvSpPr/>
            <p:nvPr/>
          </p:nvSpPr>
          <p:spPr>
            <a:xfrm>
              <a:off x="4037" y="2092"/>
              <a:ext cx="0" cy="0"/>
            </a:xfrm>
            <a:prstGeom prst="line">
              <a:avLst/>
            </a:prstGeom>
            <a:ln w="9525">
              <a:noFill/>
            </a:ln>
          </p:spPr>
        </p:sp>
      </p:grpSp>
      <p:sp>
        <p:nvSpPr>
          <p:cNvPr id="209926" name="Text Box 121"/>
          <p:cNvSpPr txBox="1"/>
          <p:nvPr/>
        </p:nvSpPr>
        <p:spPr>
          <a:xfrm>
            <a:off x="4102100" y="5589588"/>
            <a:ext cx="571500" cy="2873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0"/>
          <a:p>
            <a:pPr marL="342900" indent="-34290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09927" name="Group 147"/>
          <p:cNvGrpSpPr/>
          <p:nvPr/>
        </p:nvGrpSpPr>
        <p:grpSpPr>
          <a:xfrm>
            <a:off x="6084888" y="1438275"/>
            <a:ext cx="2681287" cy="4425950"/>
            <a:chOff x="3923" y="906"/>
            <a:chExt cx="1479" cy="2788"/>
          </a:xfrm>
        </p:grpSpPr>
        <p:sp>
          <p:nvSpPr>
            <p:cNvPr id="209928" name="Line 123"/>
            <p:cNvSpPr/>
            <p:nvPr/>
          </p:nvSpPr>
          <p:spPr>
            <a:xfrm>
              <a:off x="5038" y="2659"/>
              <a:ext cx="204" cy="31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29" name="Line 124"/>
            <p:cNvSpPr/>
            <p:nvPr/>
          </p:nvSpPr>
          <p:spPr>
            <a:xfrm flipH="1">
              <a:off x="5038" y="2137"/>
              <a:ext cx="159" cy="31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0" name="Line 125"/>
            <p:cNvSpPr/>
            <p:nvPr/>
          </p:nvSpPr>
          <p:spPr>
            <a:xfrm>
              <a:off x="4073" y="2682"/>
              <a:ext cx="172" cy="34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1" name="Line 126"/>
            <p:cNvSpPr/>
            <p:nvPr/>
          </p:nvSpPr>
          <p:spPr>
            <a:xfrm flipH="1">
              <a:off x="4685" y="1565"/>
              <a:ext cx="214" cy="34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2" name="Line 129"/>
            <p:cNvSpPr/>
            <p:nvPr/>
          </p:nvSpPr>
          <p:spPr>
            <a:xfrm flipH="1">
              <a:off x="4063" y="2115"/>
              <a:ext cx="182" cy="31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3" name="Line 130"/>
            <p:cNvSpPr/>
            <p:nvPr/>
          </p:nvSpPr>
          <p:spPr>
            <a:xfrm>
              <a:off x="4109" y="1605"/>
              <a:ext cx="204" cy="30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4" name="Line 131"/>
            <p:cNvSpPr/>
            <p:nvPr/>
          </p:nvSpPr>
          <p:spPr>
            <a:xfrm flipH="1">
              <a:off x="4086" y="1092"/>
              <a:ext cx="272" cy="29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5" name="Oval 132"/>
            <p:cNvSpPr/>
            <p:nvPr/>
          </p:nvSpPr>
          <p:spPr>
            <a:xfrm>
              <a:off x="4352" y="906"/>
              <a:ext cx="255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36" name="Oval 133"/>
            <p:cNvSpPr/>
            <p:nvPr/>
          </p:nvSpPr>
          <p:spPr>
            <a:xfrm>
              <a:off x="3924" y="1370"/>
              <a:ext cx="254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37" name="Oval 134"/>
            <p:cNvSpPr/>
            <p:nvPr/>
          </p:nvSpPr>
          <p:spPr>
            <a:xfrm>
              <a:off x="4215" y="1904"/>
              <a:ext cx="254" cy="2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38" name="Oval 135"/>
            <p:cNvSpPr/>
            <p:nvPr/>
          </p:nvSpPr>
          <p:spPr>
            <a:xfrm>
              <a:off x="4840" y="2435"/>
              <a:ext cx="255" cy="25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39" name="Oval 136"/>
            <p:cNvSpPr/>
            <p:nvPr/>
          </p:nvSpPr>
          <p:spPr>
            <a:xfrm>
              <a:off x="4213" y="2963"/>
              <a:ext cx="255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40" name="Oval 137"/>
            <p:cNvSpPr/>
            <p:nvPr/>
          </p:nvSpPr>
          <p:spPr>
            <a:xfrm>
              <a:off x="3923" y="2436"/>
              <a:ext cx="255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41" name="Oval 138"/>
            <p:cNvSpPr/>
            <p:nvPr/>
          </p:nvSpPr>
          <p:spPr>
            <a:xfrm>
              <a:off x="4865" y="1363"/>
              <a:ext cx="254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42" name="Oval 139"/>
            <p:cNvSpPr/>
            <p:nvPr/>
          </p:nvSpPr>
          <p:spPr>
            <a:xfrm>
              <a:off x="5147" y="1914"/>
              <a:ext cx="254" cy="2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7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43" name="Oval 140"/>
            <p:cNvSpPr/>
            <p:nvPr/>
          </p:nvSpPr>
          <p:spPr>
            <a:xfrm>
              <a:off x="4559" y="1904"/>
              <a:ext cx="253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G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44" name="Oval 141"/>
            <p:cNvSpPr/>
            <p:nvPr/>
          </p:nvSpPr>
          <p:spPr>
            <a:xfrm>
              <a:off x="5148" y="2963"/>
              <a:ext cx="254" cy="25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6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J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9945" name="Line 144"/>
            <p:cNvSpPr/>
            <p:nvPr/>
          </p:nvSpPr>
          <p:spPr>
            <a:xfrm>
              <a:off x="4381" y="2024"/>
              <a:ext cx="0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09946" name="Text Box 145"/>
            <p:cNvSpPr txBox="1"/>
            <p:nvPr/>
          </p:nvSpPr>
          <p:spPr>
            <a:xfrm>
              <a:off x="4539" y="3513"/>
              <a:ext cx="36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0946" name="Group 37"/>
          <p:cNvGrpSpPr/>
          <p:nvPr/>
        </p:nvGrpSpPr>
        <p:grpSpPr>
          <a:xfrm>
            <a:off x="1247775" y="1249363"/>
            <a:ext cx="6078538" cy="1822450"/>
            <a:chOff x="786" y="597"/>
            <a:chExt cx="3829" cy="1148"/>
          </a:xfrm>
        </p:grpSpPr>
        <p:sp>
          <p:nvSpPr>
            <p:cNvPr id="210948" name="Text Box 7"/>
            <p:cNvSpPr txBox="1"/>
            <p:nvPr/>
          </p:nvSpPr>
          <p:spPr>
            <a:xfrm>
              <a:off x="2925" y="1570"/>
              <a:ext cx="474" cy="1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marL="342900" indent="-342900" algn="ctr">
                <a:lnSpc>
                  <a:spcPct val="72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0949" name="Group 33"/>
            <p:cNvGrpSpPr/>
            <p:nvPr/>
          </p:nvGrpSpPr>
          <p:grpSpPr>
            <a:xfrm>
              <a:off x="2895" y="616"/>
              <a:ext cx="239" cy="651"/>
              <a:chOff x="2895" y="805"/>
              <a:chExt cx="239" cy="651"/>
            </a:xfrm>
          </p:grpSpPr>
          <p:sp>
            <p:nvSpPr>
              <p:cNvPr id="210966" name="Line 5"/>
              <p:cNvSpPr/>
              <p:nvPr/>
            </p:nvSpPr>
            <p:spPr>
              <a:xfrm>
                <a:off x="3009" y="1027"/>
                <a:ext cx="1" cy="21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67" name="Oval 11"/>
              <p:cNvSpPr/>
              <p:nvPr/>
            </p:nvSpPr>
            <p:spPr>
              <a:xfrm>
                <a:off x="2896" y="1236"/>
                <a:ext cx="238" cy="22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G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68" name="Oval 12"/>
              <p:cNvSpPr/>
              <p:nvPr/>
            </p:nvSpPr>
            <p:spPr>
              <a:xfrm>
                <a:off x="2895" y="805"/>
                <a:ext cx="239" cy="21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F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50" name="Group 35"/>
            <p:cNvGrpSpPr/>
            <p:nvPr/>
          </p:nvGrpSpPr>
          <p:grpSpPr>
            <a:xfrm>
              <a:off x="786" y="601"/>
              <a:ext cx="1385" cy="1091"/>
              <a:chOff x="786" y="601"/>
              <a:chExt cx="1385" cy="1091"/>
            </a:xfrm>
          </p:grpSpPr>
          <p:sp>
            <p:nvSpPr>
              <p:cNvPr id="210957" name="Line 6"/>
              <p:cNvSpPr/>
              <p:nvPr/>
            </p:nvSpPr>
            <p:spPr>
              <a:xfrm>
                <a:off x="1411" y="770"/>
                <a:ext cx="278" cy="239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58" name="Line 8"/>
              <p:cNvSpPr/>
              <p:nvPr/>
            </p:nvSpPr>
            <p:spPr>
              <a:xfrm flipH="1">
                <a:off x="918" y="782"/>
                <a:ext cx="295" cy="22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59" name="Oval 9"/>
              <p:cNvSpPr/>
              <p:nvPr/>
            </p:nvSpPr>
            <p:spPr>
              <a:xfrm>
                <a:off x="1190" y="601"/>
                <a:ext cx="238" cy="22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60" name="Oval 10"/>
              <p:cNvSpPr/>
              <p:nvPr/>
            </p:nvSpPr>
            <p:spPr>
              <a:xfrm>
                <a:off x="786" y="998"/>
                <a:ext cx="239" cy="22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61" name="Line 14"/>
              <p:cNvSpPr/>
              <p:nvPr/>
            </p:nvSpPr>
            <p:spPr>
              <a:xfrm flipH="1">
                <a:off x="1531" y="1196"/>
                <a:ext cx="181" cy="26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62" name="Line 15"/>
              <p:cNvSpPr/>
              <p:nvPr/>
            </p:nvSpPr>
            <p:spPr>
              <a:xfrm>
                <a:off x="1837" y="1174"/>
                <a:ext cx="193" cy="31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63" name="Oval 16"/>
              <p:cNvSpPr/>
              <p:nvPr/>
            </p:nvSpPr>
            <p:spPr>
              <a:xfrm>
                <a:off x="1644" y="986"/>
                <a:ext cx="238" cy="22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64" name="Oval 17"/>
              <p:cNvSpPr/>
              <p:nvPr/>
            </p:nvSpPr>
            <p:spPr>
              <a:xfrm>
                <a:off x="1933" y="1471"/>
                <a:ext cx="238" cy="22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E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65" name="Oval 18"/>
              <p:cNvSpPr/>
              <p:nvPr/>
            </p:nvSpPr>
            <p:spPr>
              <a:xfrm>
                <a:off x="1381" y="1462"/>
                <a:ext cx="238" cy="22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D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0951" name="Group 34"/>
            <p:cNvGrpSpPr/>
            <p:nvPr/>
          </p:nvGrpSpPr>
          <p:grpSpPr>
            <a:xfrm>
              <a:off x="3825" y="597"/>
              <a:ext cx="790" cy="701"/>
              <a:chOff x="3825" y="737"/>
              <a:chExt cx="790" cy="701"/>
            </a:xfrm>
          </p:grpSpPr>
          <p:sp>
            <p:nvSpPr>
              <p:cNvPr id="210952" name="Line 20"/>
              <p:cNvSpPr/>
              <p:nvPr/>
            </p:nvSpPr>
            <p:spPr>
              <a:xfrm flipH="1">
                <a:off x="3980" y="932"/>
                <a:ext cx="159" cy="29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53" name="Line 21"/>
              <p:cNvSpPr/>
              <p:nvPr/>
            </p:nvSpPr>
            <p:spPr>
              <a:xfrm>
                <a:off x="4275" y="932"/>
                <a:ext cx="204" cy="29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54" name="Oval 22"/>
              <p:cNvSpPr/>
              <p:nvPr/>
            </p:nvSpPr>
            <p:spPr>
              <a:xfrm>
                <a:off x="4090" y="737"/>
                <a:ext cx="238" cy="221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H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55" name="Oval 23"/>
              <p:cNvSpPr/>
              <p:nvPr/>
            </p:nvSpPr>
            <p:spPr>
              <a:xfrm>
                <a:off x="4377" y="1216"/>
                <a:ext cx="238" cy="22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J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56" name="Oval 24"/>
              <p:cNvSpPr/>
              <p:nvPr/>
            </p:nvSpPr>
            <p:spPr>
              <a:xfrm>
                <a:off x="3825" y="1208"/>
                <a:ext cx="238" cy="22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I</a:t>
                </a:r>
                <a:endParaRPr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0947" name="Text Box 32"/>
          <p:cNvSpPr txBox="1"/>
          <p:nvPr/>
        </p:nvSpPr>
        <p:spPr>
          <a:xfrm>
            <a:off x="369888" y="3476625"/>
            <a:ext cx="8389937" cy="187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ts val="35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900" b="1" dirty="0">
                <a:latin typeface="Times New Roman" panose="02020603050405020304" pitchFamily="18" charset="0"/>
              </a:rPr>
              <a:t>由上述转换可见，任一森林都对应一棵二叉树， 逆转这个过程，则任一棵二叉树都对应唯一的一个森林。我们称这个变换为森林与二叉树之间的自然对应。</a:t>
            </a:r>
            <a:endParaRPr lang="zh-CN" altLang="en-US" sz="29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Rectangle 2"/>
          <p:cNvSpPr>
            <a:spLocks noGrp="1"/>
          </p:cNvSpPr>
          <p:nvPr>
            <p:ph type="body" idx="4294967295"/>
          </p:nvPr>
        </p:nvSpPr>
        <p:spPr>
          <a:xfrm>
            <a:off x="212725" y="1520825"/>
            <a:ext cx="8785225" cy="42132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定义 </a:t>
            </a:r>
            <a:r>
              <a:rPr lang="en-US" altLang="zh-CN" sz="3200" dirty="0">
                <a:solidFill>
                  <a:srgbClr val="FF0000"/>
                </a:solidFill>
              </a:rPr>
              <a:t>5.9</a:t>
            </a:r>
            <a:r>
              <a:rPr lang="en-US" altLang="zh-CN" sz="3200" dirty="0"/>
              <a:t>   </a:t>
            </a:r>
            <a:r>
              <a:rPr lang="zh-CN" altLang="en-US" sz="3200" dirty="0"/>
              <a:t>设</a:t>
            </a:r>
            <a:r>
              <a:rPr lang="en-US" altLang="zh-CN" sz="3200" i="1" dirty="0"/>
              <a:t>F</a:t>
            </a:r>
            <a:r>
              <a:rPr lang="en-US" altLang="zh-CN" sz="3200" dirty="0">
                <a:sym typeface="Symbol" panose="05050102010706020507" pitchFamily="18" charset="2"/>
              </a:rPr>
              <a:t></a:t>
            </a:r>
            <a:r>
              <a:rPr lang="en-US" altLang="zh-CN" sz="3200" dirty="0"/>
              <a:t>(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，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…</a:t>
            </a:r>
            <a:r>
              <a:rPr lang="zh-CN" altLang="en-US" sz="3200" dirty="0"/>
              <a:t>，</a:t>
            </a:r>
            <a:r>
              <a:rPr lang="en-US" altLang="zh-CN" sz="3200" i="1" dirty="0"/>
              <a:t>T</a:t>
            </a:r>
            <a:r>
              <a:rPr lang="en-US" altLang="zh-CN" sz="3200" i="1" baseline="-25000" dirty="0"/>
              <a:t>n</a:t>
            </a:r>
            <a:r>
              <a:rPr lang="en-US" altLang="zh-CN" sz="3200" dirty="0"/>
              <a:t>) </a:t>
            </a:r>
            <a:r>
              <a:rPr lang="zh-CN" altLang="en-US" sz="3200" dirty="0"/>
              <a:t>表示由树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…, </a:t>
            </a:r>
            <a:r>
              <a:rPr lang="en-US" altLang="zh-CN" sz="3200" i="1" dirty="0"/>
              <a:t>T</a:t>
            </a:r>
            <a:r>
              <a:rPr lang="en-US" altLang="zh-CN" sz="3200" i="1" baseline="-25000" dirty="0"/>
              <a:t>n</a:t>
            </a:r>
            <a:r>
              <a:rPr lang="zh-CN" altLang="en-US" sz="3200" dirty="0"/>
              <a:t>组成的森林，森林 </a:t>
            </a:r>
            <a:r>
              <a:rPr lang="en-US" altLang="zh-CN" sz="3200" i="1" dirty="0"/>
              <a:t>F</a:t>
            </a:r>
            <a:r>
              <a:rPr lang="zh-CN" altLang="en-US" sz="3200" dirty="0"/>
              <a:t>自然对应下的二叉树</a:t>
            </a:r>
            <a:r>
              <a:rPr lang="en-US" altLang="zh-CN" sz="3200" i="1" dirty="0"/>
              <a:t>B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dirty="0"/>
              <a:t>)</a:t>
            </a:r>
            <a:r>
              <a:rPr lang="zh-CN" altLang="en-US" sz="3200" dirty="0"/>
              <a:t>递归定义如下：</a:t>
            </a:r>
            <a:endParaRPr lang="zh-CN" altLang="en-US" sz="32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若 </a:t>
            </a:r>
            <a:r>
              <a:rPr lang="en-US" altLang="zh-CN" sz="3200" i="1" dirty="0"/>
              <a:t>n </a:t>
            </a:r>
            <a:r>
              <a:rPr lang="en-US" altLang="zh-CN" sz="3200" dirty="0"/>
              <a:t>= 0</a:t>
            </a:r>
            <a:r>
              <a:rPr lang="zh-CN" altLang="en-US" sz="3200" dirty="0"/>
              <a:t>，则 </a:t>
            </a:r>
            <a:r>
              <a:rPr lang="en-US" altLang="zh-CN" sz="3200" i="1" dirty="0"/>
              <a:t>B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dirty="0"/>
              <a:t>) </a:t>
            </a:r>
            <a:r>
              <a:rPr lang="zh-CN" altLang="en-US" sz="3200" dirty="0"/>
              <a:t>为空；</a:t>
            </a:r>
            <a:endParaRPr lang="zh-CN" altLang="en-US" sz="32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若 </a:t>
            </a:r>
            <a:r>
              <a:rPr lang="en-US" altLang="zh-CN" sz="3200" i="1" dirty="0"/>
              <a:t>n </a:t>
            </a:r>
            <a:r>
              <a:rPr lang="en-US" altLang="zh-CN" sz="3200" dirty="0">
                <a:sym typeface="Symbol" panose="05050102010706020507" pitchFamily="18" charset="2"/>
              </a:rPr>
              <a:t></a:t>
            </a:r>
            <a:r>
              <a:rPr lang="en-US" altLang="zh-CN" sz="3200" dirty="0"/>
              <a:t> 0</a:t>
            </a:r>
            <a:r>
              <a:rPr lang="zh-CN" altLang="en-US" sz="3200" dirty="0"/>
              <a:t>，则 </a:t>
            </a:r>
            <a:r>
              <a:rPr lang="en-US" altLang="zh-CN" sz="3200" i="1" dirty="0"/>
              <a:t>B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dirty="0"/>
              <a:t>) </a:t>
            </a:r>
            <a:r>
              <a:rPr lang="zh-CN" altLang="en-US" sz="3200" dirty="0"/>
              <a:t>的根是</a:t>
            </a:r>
            <a:r>
              <a:rPr lang="en-US" altLang="zh-CN" sz="3200" i="1" dirty="0"/>
              <a:t>Root</a:t>
            </a:r>
            <a:r>
              <a:rPr lang="en-US" altLang="zh-CN" sz="3200" dirty="0"/>
              <a:t>(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i="1" dirty="0"/>
              <a:t>B</a:t>
            </a:r>
            <a:r>
              <a:rPr lang="en-US" altLang="zh-CN" sz="3200" dirty="0"/>
              <a:t>(</a:t>
            </a:r>
            <a:r>
              <a:rPr lang="en-US" altLang="zh-CN" sz="3200" i="1" dirty="0"/>
              <a:t>F</a:t>
            </a:r>
            <a:r>
              <a:rPr lang="en-US" altLang="zh-CN" sz="3200" dirty="0"/>
              <a:t>)</a:t>
            </a:r>
            <a:r>
              <a:rPr lang="zh-CN" altLang="en-US" sz="3200" dirty="0"/>
              <a:t>的右子树是</a:t>
            </a:r>
            <a:r>
              <a:rPr lang="en-US" altLang="zh-CN" sz="3200" i="1" dirty="0"/>
              <a:t>B</a:t>
            </a:r>
            <a:r>
              <a:rPr lang="en-US" altLang="zh-CN" sz="3200" dirty="0"/>
              <a:t> ((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, …, </a:t>
            </a:r>
            <a:r>
              <a:rPr lang="en-US" altLang="zh-CN" sz="3200" i="1" dirty="0"/>
              <a:t>T</a:t>
            </a:r>
            <a:r>
              <a:rPr lang="en-US" altLang="zh-CN" sz="3200" i="1" baseline="-25000" dirty="0"/>
              <a:t>n</a:t>
            </a:r>
            <a:r>
              <a:rPr lang="en-US" altLang="zh-CN" sz="3200" dirty="0"/>
              <a:t>))</a:t>
            </a:r>
            <a:r>
              <a:rPr lang="zh-CN" altLang="en-US" sz="3200" dirty="0"/>
              <a:t>，左子树是 </a:t>
            </a:r>
            <a:r>
              <a:rPr lang="en-US" altLang="zh-CN" sz="3200" i="1" dirty="0"/>
              <a:t>B</a:t>
            </a:r>
            <a:r>
              <a:rPr lang="en-US" altLang="zh-CN" sz="3200" dirty="0"/>
              <a:t> ((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11</a:t>
            </a:r>
            <a:r>
              <a:rPr lang="en-US" altLang="zh-CN" sz="3200" dirty="0"/>
              <a:t>, 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12</a:t>
            </a:r>
            <a:r>
              <a:rPr lang="en-US" altLang="zh-CN" sz="3200" dirty="0"/>
              <a:t>, …, 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</a:t>
            </a:r>
            <a:r>
              <a:rPr lang="en-US" altLang="zh-CN" sz="3200" i="1" baseline="-25000" dirty="0"/>
              <a:t>m</a:t>
            </a:r>
            <a:r>
              <a:rPr lang="en-US" altLang="zh-CN" sz="3200" dirty="0"/>
              <a:t>)), </a:t>
            </a:r>
            <a:r>
              <a:rPr lang="zh-CN" altLang="en-US" sz="3200" dirty="0"/>
              <a:t>其中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11</a:t>
            </a:r>
            <a:r>
              <a:rPr lang="en-US" altLang="zh-CN" sz="3200" dirty="0"/>
              <a:t>, 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12</a:t>
            </a:r>
            <a:r>
              <a:rPr lang="en-US" altLang="zh-CN" sz="3200" dirty="0"/>
              <a:t>, …, 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</a:t>
            </a:r>
            <a:r>
              <a:rPr lang="en-US" altLang="zh-CN" sz="3200" i="1" baseline="-25000" dirty="0"/>
              <a:t>m</a:t>
            </a:r>
            <a:r>
              <a:rPr lang="en-US" altLang="zh-CN" sz="3200" dirty="0"/>
              <a:t> </a:t>
            </a:r>
            <a:r>
              <a:rPr lang="zh-CN" altLang="en-US" sz="3200" dirty="0"/>
              <a:t>是 </a:t>
            </a:r>
            <a:r>
              <a:rPr lang="en-US" altLang="zh-CN" sz="3200" i="1" dirty="0"/>
              <a:t>Root</a:t>
            </a:r>
            <a:r>
              <a:rPr lang="en-US" altLang="zh-CN" sz="3200" dirty="0"/>
              <a:t>(</a:t>
            </a:r>
            <a:r>
              <a:rPr lang="en-US" altLang="zh-CN" sz="3200" i="1" dirty="0"/>
              <a:t>T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)</a:t>
            </a:r>
            <a:r>
              <a:rPr lang="zh-CN" altLang="en-US" sz="3200" dirty="0"/>
              <a:t>的诸子树。</a:t>
            </a:r>
            <a:endParaRPr lang="zh-CN" altLang="en-US" sz="3200" dirty="0"/>
          </a:p>
        </p:txBody>
      </p:sp>
      <p:sp>
        <p:nvSpPr>
          <p:cNvPr id="211971" name="Rectangle 3"/>
          <p:cNvSpPr/>
          <p:nvPr/>
        </p:nvSpPr>
        <p:spPr>
          <a:xfrm>
            <a:off x="287338" y="836613"/>
            <a:ext cx="43910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森林转换成二叉树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2994" name="组合 85"/>
          <p:cNvGrpSpPr/>
          <p:nvPr/>
        </p:nvGrpSpPr>
        <p:grpSpPr>
          <a:xfrm>
            <a:off x="6011863" y="981075"/>
            <a:ext cx="2266950" cy="2979738"/>
            <a:chOff x="686704" y="1212966"/>
            <a:chExt cx="2266950" cy="2980680"/>
          </a:xfrm>
        </p:grpSpPr>
        <p:grpSp>
          <p:nvGrpSpPr>
            <p:cNvPr id="213018" name="Group 85"/>
            <p:cNvGrpSpPr/>
            <p:nvPr/>
          </p:nvGrpSpPr>
          <p:grpSpPr>
            <a:xfrm>
              <a:off x="686704" y="1212966"/>
              <a:ext cx="2266950" cy="2647950"/>
              <a:chOff x="372" y="1042"/>
              <a:chExt cx="1674" cy="1808"/>
            </a:xfrm>
          </p:grpSpPr>
          <p:sp>
            <p:nvSpPr>
              <p:cNvPr id="213020" name="Line 20"/>
              <p:cNvSpPr/>
              <p:nvPr/>
            </p:nvSpPr>
            <p:spPr>
              <a:xfrm>
                <a:off x="1708" y="1630"/>
                <a:ext cx="161" cy="16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3021" name="Line 21"/>
              <p:cNvSpPr/>
              <p:nvPr/>
            </p:nvSpPr>
            <p:spPr>
              <a:xfrm>
                <a:off x="1690" y="2441"/>
                <a:ext cx="152" cy="16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3022" name="Line 30"/>
              <p:cNvSpPr/>
              <p:nvPr/>
            </p:nvSpPr>
            <p:spPr>
              <a:xfrm flipH="1">
                <a:off x="1370" y="1616"/>
                <a:ext cx="132" cy="18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3023" name="Line 31"/>
              <p:cNvSpPr/>
              <p:nvPr/>
            </p:nvSpPr>
            <p:spPr>
              <a:xfrm>
                <a:off x="1211" y="1217"/>
                <a:ext cx="318" cy="194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213024" name="Group 50"/>
              <p:cNvGrpSpPr/>
              <p:nvPr/>
            </p:nvGrpSpPr>
            <p:grpSpPr>
              <a:xfrm>
                <a:off x="943" y="1042"/>
                <a:ext cx="266" cy="280"/>
                <a:chOff x="1387" y="952"/>
                <a:chExt cx="266" cy="280"/>
              </a:xfrm>
            </p:grpSpPr>
            <p:sp>
              <p:nvSpPr>
                <p:cNvPr id="213057" name="Oval 33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58" name="Text Box 34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13025" name="Line 44"/>
              <p:cNvSpPr/>
              <p:nvPr/>
            </p:nvSpPr>
            <p:spPr>
              <a:xfrm flipH="1">
                <a:off x="622" y="1229"/>
                <a:ext cx="318" cy="205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3026" name="Line 45"/>
              <p:cNvSpPr/>
              <p:nvPr/>
            </p:nvSpPr>
            <p:spPr>
              <a:xfrm flipV="1">
                <a:off x="564" y="2013"/>
                <a:ext cx="149" cy="181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3027" name="Line 46"/>
              <p:cNvSpPr/>
              <p:nvPr/>
            </p:nvSpPr>
            <p:spPr>
              <a:xfrm>
                <a:off x="598" y="1640"/>
                <a:ext cx="160" cy="179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213028" name="Group 51"/>
              <p:cNvGrpSpPr/>
              <p:nvPr/>
            </p:nvGrpSpPr>
            <p:grpSpPr>
              <a:xfrm>
                <a:off x="372" y="2182"/>
                <a:ext cx="266" cy="280"/>
                <a:chOff x="1387" y="952"/>
                <a:chExt cx="266" cy="280"/>
              </a:xfrm>
            </p:grpSpPr>
            <p:sp>
              <p:nvSpPr>
                <p:cNvPr id="213055" name="Oval 52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56" name="Text Box 53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29" name="Group 54"/>
              <p:cNvGrpSpPr/>
              <p:nvPr/>
            </p:nvGrpSpPr>
            <p:grpSpPr>
              <a:xfrm>
                <a:off x="690" y="1796"/>
                <a:ext cx="266" cy="280"/>
                <a:chOff x="1387" y="952"/>
                <a:chExt cx="266" cy="280"/>
              </a:xfrm>
            </p:grpSpPr>
            <p:sp>
              <p:nvSpPr>
                <p:cNvPr id="213053" name="Oval 55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54" name="Text Box 56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30" name="Group 57"/>
              <p:cNvGrpSpPr/>
              <p:nvPr/>
            </p:nvGrpSpPr>
            <p:grpSpPr>
              <a:xfrm>
                <a:off x="372" y="1388"/>
                <a:ext cx="266" cy="280"/>
                <a:chOff x="1387" y="952"/>
                <a:chExt cx="266" cy="280"/>
              </a:xfrm>
            </p:grpSpPr>
            <p:sp>
              <p:nvSpPr>
                <p:cNvPr id="213051" name="Oval 58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52" name="Text Box 59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31" name="Group 60"/>
              <p:cNvGrpSpPr/>
              <p:nvPr/>
            </p:nvGrpSpPr>
            <p:grpSpPr>
              <a:xfrm>
                <a:off x="690" y="2568"/>
                <a:ext cx="266" cy="280"/>
                <a:chOff x="1387" y="952"/>
                <a:chExt cx="266" cy="280"/>
              </a:xfrm>
            </p:grpSpPr>
            <p:sp>
              <p:nvSpPr>
                <p:cNvPr id="213049" name="Oval 61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50" name="Text Box 62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32" name="Group 66"/>
              <p:cNvGrpSpPr/>
              <p:nvPr/>
            </p:nvGrpSpPr>
            <p:grpSpPr>
              <a:xfrm>
                <a:off x="1480" y="1388"/>
                <a:ext cx="266" cy="280"/>
                <a:chOff x="1387" y="952"/>
                <a:chExt cx="266" cy="280"/>
              </a:xfrm>
            </p:grpSpPr>
            <p:sp>
              <p:nvSpPr>
                <p:cNvPr id="213047" name="Oval 67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48" name="Text Box 68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33" name="Group 69"/>
              <p:cNvGrpSpPr/>
              <p:nvPr/>
            </p:nvGrpSpPr>
            <p:grpSpPr>
              <a:xfrm>
                <a:off x="1189" y="1796"/>
                <a:ext cx="266" cy="280"/>
                <a:chOff x="1387" y="952"/>
                <a:chExt cx="266" cy="280"/>
              </a:xfrm>
            </p:grpSpPr>
            <p:sp>
              <p:nvSpPr>
                <p:cNvPr id="213045" name="Oval 70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46" name="Text Box 71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G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34" name="Group 72"/>
              <p:cNvGrpSpPr/>
              <p:nvPr/>
            </p:nvGrpSpPr>
            <p:grpSpPr>
              <a:xfrm>
                <a:off x="1778" y="1796"/>
                <a:ext cx="266" cy="280"/>
                <a:chOff x="1387" y="952"/>
                <a:chExt cx="266" cy="280"/>
              </a:xfrm>
            </p:grpSpPr>
            <p:sp>
              <p:nvSpPr>
                <p:cNvPr id="213043" name="Oval 73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44" name="Text Box 74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H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35" name="Group 75"/>
              <p:cNvGrpSpPr/>
              <p:nvPr/>
            </p:nvGrpSpPr>
            <p:grpSpPr>
              <a:xfrm>
                <a:off x="1483" y="2184"/>
                <a:ext cx="266" cy="280"/>
                <a:chOff x="1387" y="952"/>
                <a:chExt cx="266" cy="280"/>
              </a:xfrm>
            </p:grpSpPr>
            <p:sp>
              <p:nvSpPr>
                <p:cNvPr id="213041" name="Oval 76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42" name="Text Box 77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I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13036" name="Group 78"/>
              <p:cNvGrpSpPr/>
              <p:nvPr/>
            </p:nvGrpSpPr>
            <p:grpSpPr>
              <a:xfrm>
                <a:off x="1780" y="2570"/>
                <a:ext cx="266" cy="280"/>
                <a:chOff x="1387" y="952"/>
                <a:chExt cx="266" cy="280"/>
              </a:xfrm>
            </p:grpSpPr>
            <p:sp>
              <p:nvSpPr>
                <p:cNvPr id="213039" name="Oval 79"/>
                <p:cNvSpPr/>
                <p:nvPr/>
              </p:nvSpPr>
              <p:spPr>
                <a:xfrm>
                  <a:off x="1387" y="952"/>
                  <a:ext cx="266" cy="28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040" name="Text Box 80"/>
                <p:cNvSpPr txBox="1"/>
                <p:nvPr/>
              </p:nvSpPr>
              <p:spPr>
                <a:xfrm>
                  <a:off x="1443" y="995"/>
                  <a:ext cx="158" cy="20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80000"/>
                    </a:lnSpc>
                  </a:pPr>
                  <a:r>
                    <a:rPr lang="en-US" altLang="zh-CN" sz="25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J</a:t>
                  </a:r>
                  <a:endParaRPr lang="en-US" altLang="zh-CN" sz="25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13037" name="Line 82"/>
              <p:cNvSpPr/>
              <p:nvPr/>
            </p:nvSpPr>
            <p:spPr>
              <a:xfrm flipV="1">
                <a:off x="1682" y="2024"/>
                <a:ext cx="109" cy="17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3038" name="Line 83"/>
              <p:cNvSpPr/>
              <p:nvPr/>
            </p:nvSpPr>
            <p:spPr>
              <a:xfrm>
                <a:off x="576" y="2454"/>
                <a:ext cx="152" cy="16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213019" name="Text Box 95"/>
            <p:cNvSpPr txBox="1"/>
            <p:nvPr/>
          </p:nvSpPr>
          <p:spPr>
            <a:xfrm>
              <a:off x="1598065" y="3906309"/>
              <a:ext cx="571500" cy="28733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2995" name="组合 83"/>
          <p:cNvGrpSpPr/>
          <p:nvPr/>
        </p:nvGrpSpPr>
        <p:grpSpPr>
          <a:xfrm>
            <a:off x="395288" y="1196975"/>
            <a:ext cx="4841875" cy="2324100"/>
            <a:chOff x="3830892" y="1280326"/>
            <a:chExt cx="4840975" cy="2325221"/>
          </a:xfrm>
        </p:grpSpPr>
        <p:sp>
          <p:nvSpPr>
            <p:cNvPr id="212997" name="Text Box 7"/>
            <p:cNvSpPr txBox="1"/>
            <p:nvPr/>
          </p:nvSpPr>
          <p:spPr>
            <a:xfrm>
              <a:off x="6285489" y="3327734"/>
              <a:ext cx="752475" cy="2778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p>
              <a:pPr marL="342900" indent="-342900" algn="ctr">
                <a:lnSpc>
                  <a:spcPct val="72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2998" name="组合 78"/>
            <p:cNvGrpSpPr/>
            <p:nvPr/>
          </p:nvGrpSpPr>
          <p:grpSpPr>
            <a:xfrm>
              <a:off x="3830892" y="1288425"/>
              <a:ext cx="1982091" cy="1783350"/>
              <a:chOff x="3830892" y="1288425"/>
              <a:chExt cx="1982091" cy="1783350"/>
            </a:xfrm>
          </p:grpSpPr>
          <p:sp>
            <p:nvSpPr>
              <p:cNvPr id="213009" name="Line 6"/>
              <p:cNvSpPr/>
              <p:nvPr/>
            </p:nvSpPr>
            <p:spPr>
              <a:xfrm>
                <a:off x="4837245" y="1556714"/>
                <a:ext cx="378495" cy="37941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010" name="Line 8"/>
              <p:cNvSpPr/>
              <p:nvPr/>
            </p:nvSpPr>
            <p:spPr>
              <a:xfrm flipH="1">
                <a:off x="4087971" y="1575764"/>
                <a:ext cx="401641" cy="36036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011" name="Oval 9"/>
              <p:cNvSpPr/>
              <p:nvPr/>
            </p:nvSpPr>
            <p:spPr>
              <a:xfrm>
                <a:off x="4458297" y="1288425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6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2" name="Line 14"/>
              <p:cNvSpPr/>
              <p:nvPr/>
            </p:nvSpPr>
            <p:spPr>
              <a:xfrm flipH="1">
                <a:off x="4922567" y="2232989"/>
                <a:ext cx="246430" cy="42386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013" name="Line 15"/>
              <p:cNvSpPr/>
              <p:nvPr/>
            </p:nvSpPr>
            <p:spPr>
              <a:xfrm>
                <a:off x="5339184" y="2198064"/>
                <a:ext cx="262768" cy="49371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014" name="Oval 9"/>
              <p:cNvSpPr/>
              <p:nvPr/>
            </p:nvSpPr>
            <p:spPr>
              <a:xfrm>
                <a:off x="3830892" y="1922879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6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5" name="Oval 9"/>
              <p:cNvSpPr/>
              <p:nvPr/>
            </p:nvSpPr>
            <p:spPr>
              <a:xfrm>
                <a:off x="5042379" y="1918618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6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C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6" name="Oval 9"/>
              <p:cNvSpPr/>
              <p:nvPr/>
            </p:nvSpPr>
            <p:spPr>
              <a:xfrm>
                <a:off x="4626213" y="2626650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6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D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17" name="Oval 9"/>
              <p:cNvSpPr/>
              <p:nvPr/>
            </p:nvSpPr>
            <p:spPr>
              <a:xfrm>
                <a:off x="5390920" y="2626650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6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E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2999" name="组合 81"/>
            <p:cNvGrpSpPr/>
            <p:nvPr/>
          </p:nvGrpSpPr>
          <p:grpSpPr>
            <a:xfrm>
              <a:off x="6299912" y="1286445"/>
              <a:ext cx="427883" cy="1196522"/>
              <a:chOff x="6299912" y="1286445"/>
              <a:chExt cx="427883" cy="1196522"/>
            </a:xfrm>
          </p:grpSpPr>
          <p:sp>
            <p:nvSpPr>
              <p:cNvPr id="213006" name="Line 5"/>
              <p:cNvSpPr/>
              <p:nvPr/>
            </p:nvSpPr>
            <p:spPr>
              <a:xfrm>
                <a:off x="6510944" y="1698117"/>
                <a:ext cx="1588" cy="33972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007" name="Oval 9"/>
              <p:cNvSpPr/>
              <p:nvPr/>
            </p:nvSpPr>
            <p:spPr>
              <a:xfrm>
                <a:off x="6299912" y="1286445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6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F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8" name="Oval 9"/>
              <p:cNvSpPr/>
              <p:nvPr/>
            </p:nvSpPr>
            <p:spPr>
              <a:xfrm>
                <a:off x="6305732" y="2037842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6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G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3000" name="组合 82"/>
            <p:cNvGrpSpPr/>
            <p:nvPr/>
          </p:nvGrpSpPr>
          <p:grpSpPr>
            <a:xfrm>
              <a:off x="7441166" y="1280326"/>
              <a:ext cx="1230701" cy="1214301"/>
              <a:chOff x="7441166" y="1280326"/>
              <a:chExt cx="1230701" cy="1214301"/>
            </a:xfrm>
          </p:grpSpPr>
          <p:sp>
            <p:nvSpPr>
              <p:cNvPr id="213001" name="Line 20"/>
              <p:cNvSpPr/>
              <p:nvPr/>
            </p:nvSpPr>
            <p:spPr>
              <a:xfrm flipH="1">
                <a:off x="7673273" y="1613941"/>
                <a:ext cx="252413" cy="46037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002" name="Line 21"/>
              <p:cNvSpPr/>
              <p:nvPr/>
            </p:nvSpPr>
            <p:spPr>
              <a:xfrm>
                <a:off x="8141585" y="1613941"/>
                <a:ext cx="323850" cy="46831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003" name="Oval 9"/>
              <p:cNvSpPr/>
              <p:nvPr/>
            </p:nvSpPr>
            <p:spPr>
              <a:xfrm>
                <a:off x="8249804" y="2048992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75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J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4" name="Oval 9"/>
              <p:cNvSpPr/>
              <p:nvPr/>
            </p:nvSpPr>
            <p:spPr>
              <a:xfrm>
                <a:off x="7827741" y="1280326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75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H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3005" name="Oval 9"/>
              <p:cNvSpPr/>
              <p:nvPr/>
            </p:nvSpPr>
            <p:spPr>
              <a:xfrm>
                <a:off x="7441166" y="2049502"/>
                <a:ext cx="422063" cy="44512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75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I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2996" name="矩形 84"/>
          <p:cNvSpPr/>
          <p:nvPr/>
        </p:nvSpPr>
        <p:spPr>
          <a:xfrm>
            <a:off x="358775" y="4005263"/>
            <a:ext cx="8532813" cy="194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从上图可知： 由森林转换成二叉树之后，二叉树的根是第一棵树的根，二叉树的左子树是由第一棵树的诸子树转换来的，二叉树的右子树是由第二棵树和第三棵树转换来的。</a:t>
            </a:r>
            <a:endParaRPr lang="zh-CN" altLang="en-US" sz="29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文本占位符 1702913"/>
          <p:cNvSpPr>
            <a:spLocks noGrp="1"/>
          </p:cNvSpPr>
          <p:nvPr>
            <p:ph idx="1"/>
          </p:nvPr>
        </p:nvSpPr>
        <p:spPr>
          <a:xfrm>
            <a:off x="647700" y="1089025"/>
            <a:ext cx="6985000" cy="3708400"/>
          </a:xfrm>
        </p:spPr>
        <p:txBody>
          <a:bodyPr vert="horz" wrap="square" lIns="92075" tIns="46038" rIns="92075" bIns="46038" anchor="t" anchorCtr="0"/>
          <a:p>
            <a:pPr>
              <a:lnSpc>
                <a:spcPct val="11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5.5.1</a:t>
            </a:r>
            <a:r>
              <a:rPr lang="zh-CN" altLang="en-US" sz="3200" dirty="0">
                <a:solidFill>
                  <a:schemeClr val="tx2"/>
                </a:solidFill>
              </a:rPr>
              <a:t>　树与二叉树的转换</a:t>
            </a:r>
            <a:endParaRPr lang="zh-CN" altLang="en-US" sz="32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1)  </a:t>
            </a:r>
            <a:r>
              <a:rPr lang="zh-CN" altLang="en-US" sz="3200" dirty="0"/>
              <a:t>树转换成二叉树</a:t>
            </a:r>
            <a:endParaRPr lang="zh-CN" altLang="en-US" sz="3200" dirty="0"/>
          </a:p>
          <a:p>
            <a:pPr>
              <a:lnSpc>
                <a:spcPct val="110000"/>
              </a:lnSpc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2)  </a:t>
            </a:r>
            <a:r>
              <a:rPr lang="zh-CN" altLang="en-US" sz="3200" dirty="0"/>
              <a:t>森林转换成二叉树</a:t>
            </a:r>
            <a:endParaRPr lang="zh-CN" altLang="en-US" sz="3200" dirty="0"/>
          </a:p>
          <a:p>
            <a:pPr>
              <a:lnSpc>
                <a:spcPct val="110000"/>
              </a:lnSpc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3) </a:t>
            </a:r>
            <a:r>
              <a:rPr lang="zh-CN" altLang="en-US" sz="3200" dirty="0"/>
              <a:t>二叉树转换成树</a:t>
            </a:r>
            <a:endParaRPr lang="zh-CN" altLang="en-US" sz="3200" dirty="0"/>
          </a:p>
          <a:p>
            <a:pPr>
              <a:lnSpc>
                <a:spcPct val="110000"/>
              </a:lnSpc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4) </a:t>
            </a:r>
            <a:r>
              <a:rPr lang="zh-CN" altLang="en-US" sz="3200" dirty="0"/>
              <a:t>二叉树转换成森林</a:t>
            </a:r>
            <a:endParaRPr lang="zh-CN" altLang="en-US" sz="3200" dirty="0"/>
          </a:p>
        </p:txBody>
      </p:sp>
    </p:spTree>
  </p:cSld>
  <p:clrMapOvr>
    <a:masterClrMapping/>
  </p:clrMapOvr>
  <p:transition>
    <p:strips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Text Box 4"/>
          <p:cNvSpPr txBox="1"/>
          <p:nvPr/>
        </p:nvSpPr>
        <p:spPr>
          <a:xfrm>
            <a:off x="576263" y="1592263"/>
            <a:ext cx="7991475" cy="4046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5.10</a:t>
            </a:r>
            <a:r>
              <a:rPr lang="en-US" altLang="zh-CN" sz="3000" b="1" dirty="0">
                <a:latin typeface="Times New Roman" panose="02020603050405020304" pitchFamily="18" charset="0"/>
              </a:rPr>
              <a:t>  </a:t>
            </a:r>
            <a:r>
              <a:rPr lang="zh-CN" altLang="en-US" sz="3000" b="1" dirty="0">
                <a:latin typeface="Times New Roman" panose="02020603050405020304" pitchFamily="18" charset="0"/>
              </a:rPr>
              <a:t>设二叉树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3000" b="1" dirty="0">
                <a:latin typeface="Times New Roman" panose="02020603050405020304" pitchFamily="18" charset="0"/>
              </a:rPr>
              <a:t>的根是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000" b="1" dirty="0">
                <a:latin typeface="Times New Roman" panose="02020603050405020304" pitchFamily="18" charset="0"/>
              </a:rPr>
              <a:t>oot(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dirty="0">
                <a:latin typeface="Times New Roman" panose="02020603050405020304" pitchFamily="18" charset="0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</a:rPr>
              <a:t>，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的左子树是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3000" b="1" dirty="0">
                <a:latin typeface="Times New Roman" panose="02020603050405020304" pitchFamily="18" charset="0"/>
              </a:rPr>
              <a:t>，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的右子树是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3000" b="1" dirty="0">
                <a:latin typeface="Times New Roman" panose="02020603050405020304" pitchFamily="18" charset="0"/>
              </a:rPr>
              <a:t>，二叉树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3000" b="1" dirty="0">
                <a:latin typeface="Times New Roman" panose="02020603050405020304" pitchFamily="18" charset="0"/>
              </a:rPr>
              <a:t>在自然对应下的森林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dirty="0">
                <a:latin typeface="Times New Roman" panose="02020603050405020304" pitchFamily="18" charset="0"/>
              </a:rPr>
              <a:t>) </a:t>
            </a:r>
            <a:r>
              <a:rPr lang="zh-CN" altLang="en-US" sz="3000" b="1" dirty="0">
                <a:latin typeface="Times New Roman" panose="02020603050405020304" pitchFamily="18" charset="0"/>
              </a:rPr>
              <a:t>递归定义如下：</a:t>
            </a:r>
            <a:endParaRPr lang="zh-CN" altLang="en-US" sz="30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000" b="1" dirty="0">
                <a:latin typeface="Times New Roman" panose="02020603050405020304" pitchFamily="18" charset="0"/>
              </a:rPr>
              <a:t>⑴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</a:rPr>
              <a:t>若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</a:rPr>
              <a:t>为空，则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dirty="0">
                <a:latin typeface="Times New Roman" panose="02020603050405020304" pitchFamily="18" charset="0"/>
              </a:rPr>
              <a:t>) </a:t>
            </a:r>
            <a:r>
              <a:rPr lang="zh-CN" altLang="en-US" sz="3000" b="1" dirty="0">
                <a:latin typeface="Times New Roman" panose="02020603050405020304" pitchFamily="18" charset="0"/>
              </a:rPr>
              <a:t>为空的森林；</a:t>
            </a:r>
            <a:endParaRPr lang="zh-CN" altLang="en-US" sz="30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000" b="1" dirty="0">
                <a:latin typeface="Times New Roman" panose="02020603050405020304" pitchFamily="18" charset="0"/>
              </a:rPr>
              <a:t>⑵ </a:t>
            </a:r>
            <a:r>
              <a:rPr lang="zh-CN" altLang="en-US" sz="3000" b="1" dirty="0">
                <a:latin typeface="Times New Roman" panose="02020603050405020304" pitchFamily="18" charset="0"/>
              </a:rPr>
              <a:t>若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</a:rPr>
              <a:t>非空，则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dirty="0">
                <a:latin typeface="Times New Roman" panose="02020603050405020304" pitchFamily="18" charset="0"/>
              </a:rPr>
              <a:t>) </a:t>
            </a:r>
            <a:r>
              <a:rPr lang="zh-CN" altLang="en-US" sz="3000" b="1" dirty="0">
                <a:latin typeface="Times New Roman" panose="02020603050405020304" pitchFamily="18" charset="0"/>
              </a:rPr>
              <a:t>由第一棵树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和森林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000" b="1" dirty="0">
                <a:latin typeface="Times New Roman" panose="02020603050405020304" pitchFamily="18" charset="0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</a:rPr>
              <a:t>组成，其中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是以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000" b="1" dirty="0">
                <a:latin typeface="Times New Roman" panose="02020603050405020304" pitchFamily="18" charset="0"/>
              </a:rPr>
              <a:t>oot(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dirty="0">
                <a:latin typeface="Times New Roman" panose="02020603050405020304" pitchFamily="18" charset="0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</a:rPr>
              <a:t>为根的树，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0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</a:rPr>
              <a:t>的诸子树由森林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000" b="1" dirty="0">
                <a:latin typeface="Times New Roman" panose="02020603050405020304" pitchFamily="18" charset="0"/>
              </a:rPr>
              <a:t>(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3000" b="1" dirty="0">
                <a:latin typeface="Times New Roman" panose="02020603050405020304" pitchFamily="18" charset="0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</a:rPr>
              <a:t>组成。</a:t>
            </a:r>
            <a:endParaRPr lang="zh-CN" altLang="en-US" sz="3000" b="1" dirty="0">
              <a:latin typeface="Times New Roman" panose="02020603050405020304" pitchFamily="18" charset="0"/>
            </a:endParaRPr>
          </a:p>
        </p:txBody>
      </p:sp>
      <p:sp>
        <p:nvSpPr>
          <p:cNvPr id="214019" name="Text Box 5"/>
          <p:cNvSpPr txBox="1"/>
          <p:nvPr/>
        </p:nvSpPr>
        <p:spPr>
          <a:xfrm>
            <a:off x="503238" y="657225"/>
            <a:ext cx="5148262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二叉树转换成森林</a:t>
            </a:r>
            <a:endParaRPr lang="zh-CN" altLang="en-US" sz="35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Text Box 4"/>
          <p:cNvSpPr txBox="1"/>
          <p:nvPr/>
        </p:nvSpPr>
        <p:spPr>
          <a:xfrm>
            <a:off x="503238" y="1484313"/>
            <a:ext cx="8316912" cy="4321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ts val="45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latin typeface="Times New Roman" panose="02020603050405020304" pitchFamily="18" charset="0"/>
              </a:rPr>
              <a:t>树形结构是非线性结构，最自然表示树形结构的方法是链接结构。树形的链接存储结构主要有：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ts val="4500"/>
              </a:lnSpc>
              <a:spcBef>
                <a:spcPts val="18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</a:rPr>
              <a:t>⑴ Father </a:t>
            </a:r>
            <a:r>
              <a:rPr lang="zh-CN" altLang="en-US" sz="3200" b="1" dirty="0">
                <a:latin typeface="Times New Roman" panose="02020603050405020304" pitchFamily="18" charset="0"/>
              </a:rPr>
              <a:t>链接结构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ts val="45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</a:rPr>
              <a:t>⑵ </a:t>
            </a:r>
            <a:r>
              <a:rPr lang="zh-CN" altLang="en-US" sz="3200" b="1" dirty="0">
                <a:latin typeface="Times New Roman" panose="02020603050405020304" pitchFamily="18" charset="0"/>
              </a:rPr>
              <a:t>儿子链表结构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ts val="45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</a:rPr>
              <a:t>⑶ </a:t>
            </a:r>
            <a:r>
              <a:rPr lang="zh-CN" altLang="en-US" sz="3200" b="1" dirty="0">
                <a:latin typeface="Times New Roman" panose="02020603050405020304" pitchFamily="18" charset="0"/>
              </a:rPr>
              <a:t>父亲</a:t>
            </a:r>
            <a:r>
              <a:rPr lang="en-US" altLang="zh-CN" sz="3200" b="1" dirty="0">
                <a:latin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</a:rPr>
              <a:t>孩子链表结构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ts val="45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</a:rPr>
              <a:t>⑷ </a:t>
            </a:r>
            <a:r>
              <a:rPr lang="zh-CN" altLang="en-US" sz="3200" b="1" dirty="0">
                <a:latin typeface="Times New Roman" panose="02020603050405020304" pitchFamily="18" charset="0"/>
              </a:rPr>
              <a:t>孩子</a:t>
            </a:r>
            <a:r>
              <a:rPr lang="en-US" altLang="zh-CN" sz="3200" b="1" dirty="0">
                <a:latin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</a:rPr>
              <a:t>兄弟链接结构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15043" name="Text Box 5"/>
          <p:cNvSpPr txBox="1"/>
          <p:nvPr/>
        </p:nvSpPr>
        <p:spPr>
          <a:xfrm>
            <a:off x="358775" y="620713"/>
            <a:ext cx="50768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5.5.2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树的链接存储结构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6" name="文本占位符 1565697"/>
          <p:cNvSpPr>
            <a:spLocks noGrp="1"/>
          </p:cNvSpPr>
          <p:nvPr>
            <p:ph idx="1"/>
          </p:nvPr>
        </p:nvSpPr>
        <p:spPr>
          <a:xfrm>
            <a:off x="287338" y="584200"/>
            <a:ext cx="8497887" cy="5688013"/>
          </a:xfrm>
        </p:spPr>
        <p:txBody>
          <a:bodyPr vert="horz" wrap="square" lIns="92075" tIns="46038" rIns="92075" bIns="46038" anchor="t" anchorCtr="0"/>
          <a:p>
            <a:pPr marL="0" indent="0" algn="just"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 (1) Father</a:t>
            </a:r>
            <a:r>
              <a:rPr lang="zh-CN" altLang="en-US" sz="3200" dirty="0">
                <a:ea typeface="宋体" panose="02010600030101010101" pitchFamily="2" charset="-122"/>
              </a:rPr>
              <a:t>链接结构：不易实现遍历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sz="3200" b="0" dirty="0">
                <a:ea typeface="宋体" panose="02010600030101010101" pitchFamily="2" charset="-122"/>
              </a:rPr>
              <a:t>   </a:t>
            </a:r>
            <a:endParaRPr lang="zh-CN" altLang="en-US" sz="3200" b="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en-US" sz="3200" b="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en-US" sz="3200" b="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en-US" sz="3200" b="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en-US" sz="3200" b="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en-US" sz="3200" b="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en-US" sz="3200" b="0" dirty="0">
              <a:ea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dirty="0"/>
              <a:t>可以使用数组实现</a:t>
            </a:r>
            <a:r>
              <a:rPr lang="en-US" altLang="zh-CN" i="1" dirty="0"/>
              <a:t>Father</a:t>
            </a:r>
            <a:r>
              <a:rPr lang="zh-CN" altLang="en-US" dirty="0"/>
              <a:t>链接结构，称为</a:t>
            </a:r>
            <a:r>
              <a:rPr lang="en-US" altLang="zh-CN" i="1" dirty="0">
                <a:solidFill>
                  <a:schemeClr val="tx2"/>
                </a:solidFill>
              </a:rPr>
              <a:t>Father</a:t>
            </a:r>
            <a:r>
              <a:rPr lang="zh-CN" altLang="en-US" dirty="0">
                <a:solidFill>
                  <a:schemeClr val="tx2"/>
                </a:solidFill>
              </a:rPr>
              <a:t>数组表示法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grpSp>
        <p:nvGrpSpPr>
          <p:cNvPr id="216067" name="组合 1565698"/>
          <p:cNvGrpSpPr/>
          <p:nvPr/>
        </p:nvGrpSpPr>
        <p:grpSpPr>
          <a:xfrm>
            <a:off x="1008063" y="1736725"/>
            <a:ext cx="2400300" cy="2457450"/>
            <a:chOff x="336" y="1200"/>
            <a:chExt cx="1512" cy="1548"/>
          </a:xfrm>
        </p:grpSpPr>
        <p:grpSp>
          <p:nvGrpSpPr>
            <p:cNvPr id="216099" name="组合 1565699"/>
            <p:cNvGrpSpPr/>
            <p:nvPr/>
          </p:nvGrpSpPr>
          <p:grpSpPr>
            <a:xfrm>
              <a:off x="912" y="1200"/>
              <a:ext cx="360" cy="384"/>
              <a:chOff x="4224" y="1152"/>
              <a:chExt cx="360" cy="384"/>
            </a:xfrm>
          </p:grpSpPr>
          <p:sp>
            <p:nvSpPr>
              <p:cNvPr id="216120" name="椭圆 1565700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121" name="文本框 1565701"/>
              <p:cNvSpPr txBox="1"/>
              <p:nvPr/>
            </p:nvSpPr>
            <p:spPr>
              <a:xfrm>
                <a:off x="4248" y="1152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100" name="组合 1565702"/>
            <p:cNvGrpSpPr/>
            <p:nvPr/>
          </p:nvGrpSpPr>
          <p:grpSpPr>
            <a:xfrm>
              <a:off x="912" y="1776"/>
              <a:ext cx="360" cy="396"/>
              <a:chOff x="4224" y="1152"/>
              <a:chExt cx="360" cy="396"/>
            </a:xfrm>
          </p:grpSpPr>
          <p:sp>
            <p:nvSpPr>
              <p:cNvPr id="216118" name="椭圆 1565703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119" name="文本框 1565704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101" name="组合 1565705"/>
            <p:cNvGrpSpPr/>
            <p:nvPr/>
          </p:nvGrpSpPr>
          <p:grpSpPr>
            <a:xfrm>
              <a:off x="336" y="1776"/>
              <a:ext cx="360" cy="396"/>
              <a:chOff x="4224" y="1152"/>
              <a:chExt cx="360" cy="396"/>
            </a:xfrm>
          </p:grpSpPr>
          <p:sp>
            <p:nvSpPr>
              <p:cNvPr id="216116" name="椭圆 1565706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117" name="文本框 1565707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102" name="组合 1565708"/>
            <p:cNvGrpSpPr/>
            <p:nvPr/>
          </p:nvGrpSpPr>
          <p:grpSpPr>
            <a:xfrm>
              <a:off x="1248" y="2352"/>
              <a:ext cx="360" cy="396"/>
              <a:chOff x="4224" y="1152"/>
              <a:chExt cx="360" cy="396"/>
            </a:xfrm>
          </p:grpSpPr>
          <p:sp>
            <p:nvSpPr>
              <p:cNvPr id="216114" name="椭圆 156570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115" name="文本框 1565710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103" name="组合 1565711"/>
            <p:cNvGrpSpPr/>
            <p:nvPr/>
          </p:nvGrpSpPr>
          <p:grpSpPr>
            <a:xfrm>
              <a:off x="1488" y="1776"/>
              <a:ext cx="360" cy="396"/>
              <a:chOff x="4224" y="1152"/>
              <a:chExt cx="360" cy="396"/>
            </a:xfrm>
          </p:grpSpPr>
          <p:sp>
            <p:nvSpPr>
              <p:cNvPr id="216112" name="椭圆 156571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113" name="文本框 1565713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104" name="组合 1565714"/>
            <p:cNvGrpSpPr/>
            <p:nvPr/>
          </p:nvGrpSpPr>
          <p:grpSpPr>
            <a:xfrm>
              <a:off x="624" y="2352"/>
              <a:ext cx="360" cy="396"/>
              <a:chOff x="4224" y="1152"/>
              <a:chExt cx="360" cy="396"/>
            </a:xfrm>
          </p:grpSpPr>
          <p:sp>
            <p:nvSpPr>
              <p:cNvPr id="216110" name="椭圆 1565715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111" name="文本框 1565716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16105" name="直接连接符 1565717"/>
            <p:cNvSpPr/>
            <p:nvPr/>
          </p:nvSpPr>
          <p:spPr>
            <a:xfrm>
              <a:off x="1079" y="1584"/>
              <a:ext cx="0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6106" name="直接连接符 1565718"/>
            <p:cNvSpPr/>
            <p:nvPr/>
          </p:nvSpPr>
          <p:spPr>
            <a:xfrm flipH="1">
              <a:off x="624" y="1536"/>
              <a:ext cx="336" cy="33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6107" name="直接连接符 1565719"/>
            <p:cNvSpPr/>
            <p:nvPr/>
          </p:nvSpPr>
          <p:spPr>
            <a:xfrm>
              <a:off x="1200" y="1536"/>
              <a:ext cx="336" cy="33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6108" name="直接连接符 1565720"/>
            <p:cNvSpPr/>
            <p:nvPr/>
          </p:nvSpPr>
          <p:spPr>
            <a:xfrm flipH="1">
              <a:off x="864" y="2160"/>
              <a:ext cx="192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6109" name="直接连接符 1565721"/>
            <p:cNvSpPr/>
            <p:nvPr/>
          </p:nvSpPr>
          <p:spPr>
            <a:xfrm>
              <a:off x="1104" y="2160"/>
              <a:ext cx="192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216068" name="组合 1565722"/>
          <p:cNvGrpSpPr/>
          <p:nvPr/>
        </p:nvGrpSpPr>
        <p:grpSpPr>
          <a:xfrm>
            <a:off x="3779838" y="1376363"/>
            <a:ext cx="4495800" cy="3398837"/>
            <a:chOff x="2400" y="1104"/>
            <a:chExt cx="2832" cy="2141"/>
          </a:xfrm>
        </p:grpSpPr>
        <p:grpSp>
          <p:nvGrpSpPr>
            <p:cNvPr id="216069" name="组合 1565723"/>
            <p:cNvGrpSpPr/>
            <p:nvPr/>
          </p:nvGrpSpPr>
          <p:grpSpPr>
            <a:xfrm>
              <a:off x="3408" y="1104"/>
              <a:ext cx="816" cy="365"/>
              <a:chOff x="3024" y="2280"/>
              <a:chExt cx="816" cy="365"/>
            </a:xfrm>
          </p:grpSpPr>
          <p:sp>
            <p:nvSpPr>
              <p:cNvPr id="216096" name="矩形 1565724"/>
              <p:cNvSpPr/>
              <p:nvPr/>
            </p:nvSpPr>
            <p:spPr>
              <a:xfrm>
                <a:off x="3024" y="2304"/>
                <a:ext cx="816" cy="336"/>
              </a:xfrm>
              <a:prstGeom prst="rect">
                <a:avLst/>
              </a:prstGeom>
              <a:gradFill rotWithShape="0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  <a:tileRect/>
              </a:gradFill>
              <a:ln w="31750" cap="flat" cmpd="sng">
                <a:solidFill>
                  <a:srgbClr val="777777"/>
                </a:solidFill>
                <a:prstDash val="solid"/>
                <a:miter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097" name="直接连接符 1565725"/>
              <p:cNvSpPr/>
              <p:nvPr/>
            </p:nvSpPr>
            <p:spPr>
              <a:xfrm>
                <a:off x="3432" y="2304"/>
                <a:ext cx="0" cy="336"/>
              </a:xfrm>
              <a:prstGeom prst="line">
                <a:avLst/>
              </a:prstGeom>
              <a:ln w="31750" cap="flat" cmpd="sng">
                <a:solidFill>
                  <a:srgbClr val="777777"/>
                </a:solidFill>
                <a:prstDash val="sysDot"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</p:sp>
          <p:sp>
            <p:nvSpPr>
              <p:cNvPr id="216098" name="文本框 1565726"/>
              <p:cNvSpPr txBox="1"/>
              <p:nvPr/>
            </p:nvSpPr>
            <p:spPr>
              <a:xfrm>
                <a:off x="3046" y="2280"/>
                <a:ext cx="384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070" name="组合 1565727"/>
            <p:cNvGrpSpPr/>
            <p:nvPr/>
          </p:nvGrpSpPr>
          <p:grpSpPr>
            <a:xfrm>
              <a:off x="3408" y="2016"/>
              <a:ext cx="816" cy="365"/>
              <a:chOff x="3024" y="2280"/>
              <a:chExt cx="816" cy="365"/>
            </a:xfrm>
          </p:grpSpPr>
          <p:sp>
            <p:nvSpPr>
              <p:cNvPr id="216093" name="矩形 1565728"/>
              <p:cNvSpPr/>
              <p:nvPr/>
            </p:nvSpPr>
            <p:spPr>
              <a:xfrm>
                <a:off x="3024" y="2304"/>
                <a:ext cx="816" cy="336"/>
              </a:xfrm>
              <a:prstGeom prst="rect">
                <a:avLst/>
              </a:prstGeom>
              <a:gradFill rotWithShape="0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  <a:tileRect/>
              </a:gradFill>
              <a:ln w="31750" cap="flat" cmpd="sng">
                <a:solidFill>
                  <a:srgbClr val="777777"/>
                </a:solidFill>
                <a:prstDash val="solid"/>
                <a:miter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094" name="直接连接符 1565729"/>
              <p:cNvSpPr/>
              <p:nvPr/>
            </p:nvSpPr>
            <p:spPr>
              <a:xfrm>
                <a:off x="3432" y="2304"/>
                <a:ext cx="0" cy="336"/>
              </a:xfrm>
              <a:prstGeom prst="line">
                <a:avLst/>
              </a:prstGeom>
              <a:ln w="31750" cap="flat" cmpd="sng">
                <a:solidFill>
                  <a:srgbClr val="777777"/>
                </a:solidFill>
                <a:prstDash val="sysDot"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</p:sp>
          <p:sp>
            <p:nvSpPr>
              <p:cNvPr id="216095" name="文本框 1565730"/>
              <p:cNvSpPr txBox="1"/>
              <p:nvPr/>
            </p:nvSpPr>
            <p:spPr>
              <a:xfrm>
                <a:off x="3046" y="2280"/>
                <a:ext cx="384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071" name="组合 1565731"/>
            <p:cNvGrpSpPr/>
            <p:nvPr/>
          </p:nvGrpSpPr>
          <p:grpSpPr>
            <a:xfrm>
              <a:off x="2400" y="2016"/>
              <a:ext cx="816" cy="365"/>
              <a:chOff x="3024" y="2280"/>
              <a:chExt cx="816" cy="365"/>
            </a:xfrm>
          </p:grpSpPr>
          <p:sp>
            <p:nvSpPr>
              <p:cNvPr id="216090" name="矩形 1565732"/>
              <p:cNvSpPr/>
              <p:nvPr/>
            </p:nvSpPr>
            <p:spPr>
              <a:xfrm>
                <a:off x="3024" y="2304"/>
                <a:ext cx="816" cy="336"/>
              </a:xfrm>
              <a:prstGeom prst="rect">
                <a:avLst/>
              </a:prstGeom>
              <a:gradFill rotWithShape="0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  <a:tileRect/>
              </a:gradFill>
              <a:ln w="31750" cap="flat" cmpd="sng">
                <a:solidFill>
                  <a:srgbClr val="777777"/>
                </a:solidFill>
                <a:prstDash val="solid"/>
                <a:miter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091" name="直接连接符 1565733"/>
              <p:cNvSpPr/>
              <p:nvPr/>
            </p:nvSpPr>
            <p:spPr>
              <a:xfrm>
                <a:off x="3432" y="2304"/>
                <a:ext cx="0" cy="336"/>
              </a:xfrm>
              <a:prstGeom prst="line">
                <a:avLst/>
              </a:prstGeom>
              <a:ln w="31750" cap="flat" cmpd="sng">
                <a:solidFill>
                  <a:srgbClr val="777777"/>
                </a:solidFill>
                <a:prstDash val="sysDot"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</p:sp>
          <p:sp>
            <p:nvSpPr>
              <p:cNvPr id="216092" name="文本框 1565734"/>
              <p:cNvSpPr txBox="1"/>
              <p:nvPr/>
            </p:nvSpPr>
            <p:spPr>
              <a:xfrm>
                <a:off x="3046" y="2280"/>
                <a:ext cx="384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072" name="组合 1565735"/>
            <p:cNvGrpSpPr/>
            <p:nvPr/>
          </p:nvGrpSpPr>
          <p:grpSpPr>
            <a:xfrm>
              <a:off x="4416" y="2016"/>
              <a:ext cx="816" cy="365"/>
              <a:chOff x="3024" y="2280"/>
              <a:chExt cx="816" cy="365"/>
            </a:xfrm>
          </p:grpSpPr>
          <p:sp>
            <p:nvSpPr>
              <p:cNvPr id="216087" name="矩形 1565736"/>
              <p:cNvSpPr/>
              <p:nvPr/>
            </p:nvSpPr>
            <p:spPr>
              <a:xfrm>
                <a:off x="3024" y="2304"/>
                <a:ext cx="816" cy="336"/>
              </a:xfrm>
              <a:prstGeom prst="rect">
                <a:avLst/>
              </a:prstGeom>
              <a:gradFill rotWithShape="0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  <a:tileRect/>
              </a:gradFill>
              <a:ln w="31750" cap="flat" cmpd="sng">
                <a:solidFill>
                  <a:srgbClr val="777777"/>
                </a:solidFill>
                <a:prstDash val="solid"/>
                <a:miter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088" name="直接连接符 1565737"/>
              <p:cNvSpPr/>
              <p:nvPr/>
            </p:nvSpPr>
            <p:spPr>
              <a:xfrm>
                <a:off x="3432" y="2304"/>
                <a:ext cx="0" cy="336"/>
              </a:xfrm>
              <a:prstGeom prst="line">
                <a:avLst/>
              </a:prstGeom>
              <a:ln w="31750" cap="flat" cmpd="sng">
                <a:solidFill>
                  <a:srgbClr val="777777"/>
                </a:solidFill>
                <a:prstDash val="sysDot"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</p:sp>
          <p:sp>
            <p:nvSpPr>
              <p:cNvPr id="216089" name="文本框 1565738"/>
              <p:cNvSpPr txBox="1"/>
              <p:nvPr/>
            </p:nvSpPr>
            <p:spPr>
              <a:xfrm>
                <a:off x="3046" y="2280"/>
                <a:ext cx="384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073" name="组合 1565739"/>
            <p:cNvGrpSpPr/>
            <p:nvPr/>
          </p:nvGrpSpPr>
          <p:grpSpPr>
            <a:xfrm>
              <a:off x="4032" y="2880"/>
              <a:ext cx="816" cy="365"/>
              <a:chOff x="3024" y="2280"/>
              <a:chExt cx="816" cy="365"/>
            </a:xfrm>
          </p:grpSpPr>
          <p:sp>
            <p:nvSpPr>
              <p:cNvPr id="216084" name="矩形 1565740"/>
              <p:cNvSpPr/>
              <p:nvPr/>
            </p:nvSpPr>
            <p:spPr>
              <a:xfrm>
                <a:off x="3024" y="2304"/>
                <a:ext cx="816" cy="336"/>
              </a:xfrm>
              <a:prstGeom prst="rect">
                <a:avLst/>
              </a:prstGeom>
              <a:gradFill rotWithShape="0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  <a:tileRect/>
              </a:gradFill>
              <a:ln w="31750" cap="flat" cmpd="sng">
                <a:solidFill>
                  <a:srgbClr val="777777"/>
                </a:solidFill>
                <a:prstDash val="solid"/>
                <a:miter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085" name="直接连接符 1565741"/>
              <p:cNvSpPr/>
              <p:nvPr/>
            </p:nvSpPr>
            <p:spPr>
              <a:xfrm>
                <a:off x="3432" y="2304"/>
                <a:ext cx="0" cy="336"/>
              </a:xfrm>
              <a:prstGeom prst="line">
                <a:avLst/>
              </a:prstGeom>
              <a:ln w="31750" cap="flat" cmpd="sng">
                <a:solidFill>
                  <a:srgbClr val="777777"/>
                </a:solidFill>
                <a:prstDash val="sysDot"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</p:sp>
          <p:sp>
            <p:nvSpPr>
              <p:cNvPr id="216086" name="文本框 1565742"/>
              <p:cNvSpPr txBox="1"/>
              <p:nvPr/>
            </p:nvSpPr>
            <p:spPr>
              <a:xfrm>
                <a:off x="3046" y="2280"/>
                <a:ext cx="384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16074" name="组合 1565743"/>
            <p:cNvGrpSpPr/>
            <p:nvPr/>
          </p:nvGrpSpPr>
          <p:grpSpPr>
            <a:xfrm>
              <a:off x="2832" y="2880"/>
              <a:ext cx="816" cy="365"/>
              <a:chOff x="3024" y="2280"/>
              <a:chExt cx="816" cy="365"/>
            </a:xfrm>
          </p:grpSpPr>
          <p:sp>
            <p:nvSpPr>
              <p:cNvPr id="216081" name="矩形 1565744"/>
              <p:cNvSpPr/>
              <p:nvPr/>
            </p:nvSpPr>
            <p:spPr>
              <a:xfrm>
                <a:off x="3024" y="2304"/>
                <a:ext cx="816" cy="336"/>
              </a:xfrm>
              <a:prstGeom prst="rect">
                <a:avLst/>
              </a:prstGeom>
              <a:gradFill rotWithShape="0">
                <a:gsLst>
                  <a:gs pos="0">
                    <a:srgbClr val="6C6C6C"/>
                  </a:gs>
                  <a:gs pos="50000">
                    <a:srgbClr val="EAEAEA"/>
                  </a:gs>
                  <a:gs pos="100000">
                    <a:srgbClr val="6C6C6C"/>
                  </a:gs>
                </a:gsLst>
                <a:lin ang="2700000" scaled="1"/>
                <a:tileRect/>
              </a:gradFill>
              <a:ln w="31750" cap="flat" cmpd="sng">
                <a:solidFill>
                  <a:srgbClr val="777777"/>
                </a:solidFill>
                <a:prstDash val="solid"/>
                <a:miter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6082" name="直接连接符 1565745"/>
              <p:cNvSpPr/>
              <p:nvPr/>
            </p:nvSpPr>
            <p:spPr>
              <a:xfrm>
                <a:off x="3432" y="2304"/>
                <a:ext cx="0" cy="336"/>
              </a:xfrm>
              <a:prstGeom prst="line">
                <a:avLst/>
              </a:prstGeom>
              <a:ln w="31750" cap="flat" cmpd="sng">
                <a:solidFill>
                  <a:srgbClr val="777777"/>
                </a:solidFill>
                <a:prstDash val="sysDot"/>
                <a:headEnd type="none" w="sm" len="sm"/>
                <a:tailEnd type="none" w="med" len="lg"/>
              </a:ln>
              <a:effectLst>
                <a:prstShdw prst="shdw17" dist="17961" dir="13499999">
                  <a:srgbClr val="474747"/>
                </a:prstShdw>
              </a:effectLst>
            </p:spPr>
          </p:sp>
          <p:sp>
            <p:nvSpPr>
              <p:cNvPr id="216083" name="文本框 1565746"/>
              <p:cNvSpPr txBox="1"/>
              <p:nvPr/>
            </p:nvSpPr>
            <p:spPr>
              <a:xfrm>
                <a:off x="3046" y="2280"/>
                <a:ext cx="384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16075" name="直接连接符 1565747"/>
            <p:cNvSpPr/>
            <p:nvPr/>
          </p:nvSpPr>
          <p:spPr>
            <a:xfrm flipV="1">
              <a:off x="2976" y="1440"/>
              <a:ext cx="624" cy="768"/>
            </a:xfrm>
            <a:prstGeom prst="line">
              <a:avLst/>
            </a:prstGeom>
            <a:ln w="31750" cap="sq" cmpd="sng">
              <a:solidFill>
                <a:srgbClr val="5F5F5F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216076" name="直接连接符 1565748"/>
            <p:cNvSpPr/>
            <p:nvPr/>
          </p:nvSpPr>
          <p:spPr>
            <a:xfrm flipH="1" flipV="1">
              <a:off x="3792" y="1440"/>
              <a:ext cx="240" cy="768"/>
            </a:xfrm>
            <a:prstGeom prst="line">
              <a:avLst/>
            </a:prstGeom>
            <a:ln w="31750" cap="sq" cmpd="sng">
              <a:solidFill>
                <a:srgbClr val="5F5F5F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216077" name="直接连接符 1565749"/>
            <p:cNvSpPr/>
            <p:nvPr/>
          </p:nvSpPr>
          <p:spPr>
            <a:xfrm flipH="1" flipV="1">
              <a:off x="4080" y="1440"/>
              <a:ext cx="912" cy="768"/>
            </a:xfrm>
            <a:prstGeom prst="line">
              <a:avLst/>
            </a:prstGeom>
            <a:ln w="31750" cap="sq" cmpd="sng">
              <a:solidFill>
                <a:srgbClr val="5F5F5F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216078" name="直接连接符 1565750"/>
            <p:cNvSpPr/>
            <p:nvPr/>
          </p:nvSpPr>
          <p:spPr>
            <a:xfrm flipV="1">
              <a:off x="3408" y="2352"/>
              <a:ext cx="192" cy="720"/>
            </a:xfrm>
            <a:prstGeom prst="line">
              <a:avLst/>
            </a:prstGeom>
            <a:ln w="31750" cap="sq" cmpd="sng">
              <a:solidFill>
                <a:srgbClr val="5F5F5F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216079" name="直接连接符 1565751"/>
            <p:cNvSpPr/>
            <p:nvPr/>
          </p:nvSpPr>
          <p:spPr>
            <a:xfrm flipH="1" flipV="1">
              <a:off x="3984" y="2352"/>
              <a:ext cx="672" cy="720"/>
            </a:xfrm>
            <a:prstGeom prst="line">
              <a:avLst/>
            </a:prstGeom>
            <a:ln w="31750" cap="sq" cmpd="sng">
              <a:solidFill>
                <a:srgbClr val="5F5F5F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216080" name="矩形 1565752"/>
            <p:cNvSpPr/>
            <p:nvPr/>
          </p:nvSpPr>
          <p:spPr>
            <a:xfrm>
              <a:off x="3840" y="1104"/>
              <a:ext cx="34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∧</a:t>
              </a:r>
              <a:endPara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  <p:transition>
    <p:strips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标题 1566721"/>
          <p:cNvSpPr>
            <a:spLocks noGrp="1"/>
          </p:cNvSpPr>
          <p:nvPr>
            <p:ph type="title"/>
          </p:nvPr>
        </p:nvSpPr>
        <p:spPr>
          <a:xfrm>
            <a:off x="431800" y="296863"/>
            <a:ext cx="3311525" cy="666750"/>
          </a:xfrm>
        </p:spPr>
        <p:txBody>
          <a:bodyPr vert="horz" wrap="square" lIns="92075" tIns="46038" rIns="92075" bIns="46038" anchor="ctr" anchorCtr="0"/>
          <a:p>
            <a:pPr algn="l"/>
            <a:r>
              <a:rPr lang="en-US" altLang="zh-CN" sz="3200" b="1" dirty="0"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ea typeface="宋体" panose="02010600030101010101" pitchFamily="2" charset="-122"/>
              </a:rPr>
              <a:t>儿子链表结构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grpSp>
        <p:nvGrpSpPr>
          <p:cNvPr id="217091" name="组合 1566722"/>
          <p:cNvGrpSpPr/>
          <p:nvPr/>
        </p:nvGrpSpPr>
        <p:grpSpPr>
          <a:xfrm>
            <a:off x="719138" y="1125538"/>
            <a:ext cx="3581400" cy="3505200"/>
            <a:chOff x="720" y="1392"/>
            <a:chExt cx="2256" cy="2208"/>
          </a:xfrm>
        </p:grpSpPr>
        <p:sp>
          <p:nvSpPr>
            <p:cNvPr id="217155" name="椭圆 1566723"/>
            <p:cNvSpPr/>
            <p:nvPr/>
          </p:nvSpPr>
          <p:spPr>
            <a:xfrm>
              <a:off x="1056" y="201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7156" name="椭圆 1566724"/>
            <p:cNvSpPr/>
            <p:nvPr/>
          </p:nvSpPr>
          <p:spPr>
            <a:xfrm>
              <a:off x="2151" y="201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7157" name="椭圆 1566725"/>
            <p:cNvSpPr/>
            <p:nvPr/>
          </p:nvSpPr>
          <p:spPr>
            <a:xfrm>
              <a:off x="1344" y="264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7158" name="椭圆 1566726"/>
            <p:cNvSpPr/>
            <p:nvPr/>
          </p:nvSpPr>
          <p:spPr>
            <a:xfrm>
              <a:off x="720" y="264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7159" name="椭圆 1566727"/>
            <p:cNvSpPr/>
            <p:nvPr/>
          </p:nvSpPr>
          <p:spPr>
            <a:xfrm>
              <a:off x="2160" y="2639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17160" name="直接箭头连接符 1566728"/>
            <p:cNvCxnSpPr>
              <a:stCxn id="217184" idx="3"/>
              <a:endCxn id="217155" idx="7"/>
            </p:cNvCxnSpPr>
            <p:nvPr/>
          </p:nvCxnSpPr>
          <p:spPr>
            <a:xfrm flipH="1">
              <a:off x="1343" y="1679"/>
              <a:ext cx="345" cy="38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7161" name="直接箭头连接符 1566729"/>
            <p:cNvCxnSpPr>
              <a:stCxn id="217155" idx="3"/>
              <a:endCxn id="217158" idx="0"/>
            </p:cNvCxnSpPr>
            <p:nvPr/>
          </p:nvCxnSpPr>
          <p:spPr>
            <a:xfrm flipH="1">
              <a:off x="888" y="2303"/>
              <a:ext cx="217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7162" name="直接箭头连接符 1566730"/>
            <p:cNvCxnSpPr>
              <a:stCxn id="217155" idx="5"/>
              <a:endCxn id="217157" idx="0"/>
            </p:cNvCxnSpPr>
            <p:nvPr/>
          </p:nvCxnSpPr>
          <p:spPr>
            <a:xfrm>
              <a:off x="1343" y="2303"/>
              <a:ext cx="169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7163" name="直接箭头连接符 1566731"/>
            <p:cNvCxnSpPr>
              <a:stCxn id="217184" idx="5"/>
              <a:endCxn id="217170" idx="0"/>
            </p:cNvCxnSpPr>
            <p:nvPr/>
          </p:nvCxnSpPr>
          <p:spPr>
            <a:xfrm>
              <a:off x="1926" y="1679"/>
              <a:ext cx="395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7164" name="直接箭头连接符 1566732"/>
            <p:cNvCxnSpPr>
              <a:stCxn id="217156" idx="4"/>
              <a:endCxn id="217159" idx="0"/>
            </p:cNvCxnSpPr>
            <p:nvPr/>
          </p:nvCxnSpPr>
          <p:spPr>
            <a:xfrm>
              <a:off x="2319" y="2352"/>
              <a:ext cx="9" cy="28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217165" name="组合 1566733"/>
            <p:cNvGrpSpPr/>
            <p:nvPr/>
          </p:nvGrpSpPr>
          <p:grpSpPr>
            <a:xfrm>
              <a:off x="1639" y="1392"/>
              <a:ext cx="336" cy="336"/>
              <a:chOff x="1819" y="1344"/>
              <a:chExt cx="336" cy="336"/>
            </a:xfrm>
          </p:grpSpPr>
          <p:sp>
            <p:nvSpPr>
              <p:cNvPr id="217184" name="椭圆 1566734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85" name="文本框 1566735"/>
              <p:cNvSpPr txBox="1"/>
              <p:nvPr/>
            </p:nvSpPr>
            <p:spPr>
              <a:xfrm>
                <a:off x="1867" y="1344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7166" name="文本框 1566736"/>
            <p:cNvSpPr txBox="1"/>
            <p:nvPr/>
          </p:nvSpPr>
          <p:spPr>
            <a:xfrm>
              <a:off x="1104" y="201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7167" name="文本框 1566737"/>
            <p:cNvSpPr txBox="1"/>
            <p:nvPr/>
          </p:nvSpPr>
          <p:spPr>
            <a:xfrm>
              <a:off x="768" y="264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7168" name="文本框 1566738"/>
            <p:cNvSpPr txBox="1"/>
            <p:nvPr/>
          </p:nvSpPr>
          <p:spPr>
            <a:xfrm>
              <a:off x="1392" y="264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7169" name="文本框 1566739"/>
            <p:cNvSpPr txBox="1"/>
            <p:nvPr/>
          </p:nvSpPr>
          <p:spPr>
            <a:xfrm>
              <a:off x="2208" y="2639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7170" name="文本框 1566740"/>
            <p:cNvSpPr txBox="1"/>
            <p:nvPr/>
          </p:nvSpPr>
          <p:spPr>
            <a:xfrm>
              <a:off x="2199" y="201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17171" name="组合 1566741"/>
            <p:cNvGrpSpPr/>
            <p:nvPr/>
          </p:nvGrpSpPr>
          <p:grpSpPr>
            <a:xfrm>
              <a:off x="1644" y="2016"/>
              <a:ext cx="336" cy="336"/>
              <a:chOff x="1819" y="1344"/>
              <a:chExt cx="336" cy="336"/>
            </a:xfrm>
          </p:grpSpPr>
          <p:sp>
            <p:nvSpPr>
              <p:cNvPr id="217182" name="椭圆 1566742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83" name="文本框 1566743"/>
              <p:cNvSpPr txBox="1"/>
              <p:nvPr/>
            </p:nvSpPr>
            <p:spPr>
              <a:xfrm>
                <a:off x="1867" y="1344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17172" name="直接箭头连接符 1566744"/>
            <p:cNvCxnSpPr>
              <a:stCxn id="217184" idx="4"/>
              <a:endCxn id="217183" idx="0"/>
            </p:cNvCxnSpPr>
            <p:nvPr/>
          </p:nvCxnSpPr>
          <p:spPr>
            <a:xfrm>
              <a:off x="1807" y="1728"/>
              <a:ext cx="7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17173" name="椭圆 1566745"/>
            <p:cNvSpPr/>
            <p:nvPr/>
          </p:nvSpPr>
          <p:spPr>
            <a:xfrm>
              <a:off x="2640" y="326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7174" name="椭圆 1566746"/>
            <p:cNvSpPr/>
            <p:nvPr/>
          </p:nvSpPr>
          <p:spPr>
            <a:xfrm>
              <a:off x="1680" y="326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7175" name="椭圆 1566747"/>
            <p:cNvSpPr/>
            <p:nvPr/>
          </p:nvSpPr>
          <p:spPr>
            <a:xfrm>
              <a:off x="2160" y="3263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17176" name="直接箭头连接符 1566748"/>
            <p:cNvCxnSpPr>
              <a:stCxn id="217159" idx="3"/>
              <a:endCxn id="217174" idx="0"/>
            </p:cNvCxnSpPr>
            <p:nvPr/>
          </p:nvCxnSpPr>
          <p:spPr>
            <a:xfrm flipH="1">
              <a:off x="1848" y="2926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7177" name="直接箭头连接符 1566749"/>
            <p:cNvCxnSpPr>
              <a:stCxn id="217159" idx="5"/>
              <a:endCxn id="217173" idx="0"/>
            </p:cNvCxnSpPr>
            <p:nvPr/>
          </p:nvCxnSpPr>
          <p:spPr>
            <a:xfrm>
              <a:off x="2447" y="2926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7178" name="直接箭头连接符 1566750"/>
            <p:cNvCxnSpPr>
              <a:stCxn id="217159" idx="4"/>
              <a:endCxn id="217175" idx="0"/>
            </p:cNvCxnSpPr>
            <p:nvPr/>
          </p:nvCxnSpPr>
          <p:spPr>
            <a:xfrm>
              <a:off x="2328" y="2975"/>
              <a:ext cx="0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17179" name="文本框 1566751"/>
            <p:cNvSpPr txBox="1"/>
            <p:nvPr/>
          </p:nvSpPr>
          <p:spPr>
            <a:xfrm>
              <a:off x="1728" y="3264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7180" name="文本框 1566752"/>
            <p:cNvSpPr txBox="1"/>
            <p:nvPr/>
          </p:nvSpPr>
          <p:spPr>
            <a:xfrm>
              <a:off x="2688" y="3264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7181" name="文本框 1566753"/>
            <p:cNvSpPr txBox="1"/>
            <p:nvPr/>
          </p:nvSpPr>
          <p:spPr>
            <a:xfrm>
              <a:off x="2208" y="3263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7092" name="文本框 1566757"/>
          <p:cNvSpPr txBox="1"/>
          <p:nvPr/>
        </p:nvSpPr>
        <p:spPr>
          <a:xfrm>
            <a:off x="0" y="5300663"/>
            <a:ext cx="5111750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* </a:t>
            </a:r>
            <a:r>
              <a:rPr lang="zh-CN" altLang="en-US" sz="2400" b="1" dirty="0">
                <a:latin typeface="Times New Roman" panose="02020603050405020304" pitchFamily="18" charset="0"/>
              </a:rPr>
              <a:t>便于涉及孩子的操作；但不易遍历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* </a:t>
            </a:r>
            <a:r>
              <a:rPr lang="zh-CN" altLang="en-US" sz="2400" b="1" dirty="0">
                <a:latin typeface="Times New Roman" panose="02020603050405020304" pitchFamily="18" charset="0"/>
              </a:rPr>
              <a:t>求结点的双亲时不方便。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17093" name="组合 1566818"/>
          <p:cNvGrpSpPr/>
          <p:nvPr/>
        </p:nvGrpSpPr>
        <p:grpSpPr>
          <a:xfrm>
            <a:off x="3708400" y="1449388"/>
            <a:ext cx="5327650" cy="4722812"/>
            <a:chOff x="2200" y="913"/>
            <a:chExt cx="3356" cy="2975"/>
          </a:xfrm>
        </p:grpSpPr>
        <p:grpSp>
          <p:nvGrpSpPr>
            <p:cNvPr id="217094" name="组合 1566817"/>
            <p:cNvGrpSpPr/>
            <p:nvPr/>
          </p:nvGrpSpPr>
          <p:grpSpPr>
            <a:xfrm>
              <a:off x="2200" y="913"/>
              <a:ext cx="1177" cy="2975"/>
              <a:chOff x="2200" y="913"/>
              <a:chExt cx="1177" cy="2975"/>
            </a:xfrm>
          </p:grpSpPr>
          <p:sp>
            <p:nvSpPr>
              <p:cNvPr id="217153" name="文本框 1566755"/>
              <p:cNvSpPr txBox="1"/>
              <p:nvPr/>
            </p:nvSpPr>
            <p:spPr>
              <a:xfrm>
                <a:off x="3061" y="913"/>
                <a:ext cx="316" cy="29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3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4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5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6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7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8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9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10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54" name="文本框 1566756"/>
              <p:cNvSpPr txBox="1"/>
              <p:nvPr/>
            </p:nvSpPr>
            <p:spPr>
              <a:xfrm>
                <a:off x="2200" y="961"/>
                <a:ext cx="9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数组下标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: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7095" name="组合 1566816"/>
            <p:cNvGrpSpPr/>
            <p:nvPr/>
          </p:nvGrpSpPr>
          <p:grpSpPr>
            <a:xfrm>
              <a:off x="3402" y="1003"/>
              <a:ext cx="2154" cy="2880"/>
              <a:chOff x="3402" y="1003"/>
              <a:chExt cx="2154" cy="2880"/>
            </a:xfrm>
          </p:grpSpPr>
          <p:sp>
            <p:nvSpPr>
              <p:cNvPr id="217096" name="矩形 1566759"/>
              <p:cNvSpPr/>
              <p:nvPr/>
            </p:nvSpPr>
            <p:spPr>
              <a:xfrm>
                <a:off x="3402" y="1003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R     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097" name="矩形 1566760"/>
              <p:cNvSpPr/>
              <p:nvPr/>
            </p:nvSpPr>
            <p:spPr>
              <a:xfrm>
                <a:off x="3402" y="1291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098" name="矩形 1566761"/>
              <p:cNvSpPr/>
              <p:nvPr/>
            </p:nvSpPr>
            <p:spPr>
              <a:xfrm>
                <a:off x="3402" y="1579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099" name="矩形 1566762"/>
              <p:cNvSpPr/>
              <p:nvPr/>
            </p:nvSpPr>
            <p:spPr>
              <a:xfrm>
                <a:off x="3402" y="1867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00" name="矩形 1566763"/>
              <p:cNvSpPr/>
              <p:nvPr/>
            </p:nvSpPr>
            <p:spPr>
              <a:xfrm>
                <a:off x="3402" y="2155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01" name="矩形 1566764"/>
              <p:cNvSpPr/>
              <p:nvPr/>
            </p:nvSpPr>
            <p:spPr>
              <a:xfrm>
                <a:off x="3402" y="2443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02" name="矩形 1566765"/>
              <p:cNvSpPr/>
              <p:nvPr/>
            </p:nvSpPr>
            <p:spPr>
              <a:xfrm>
                <a:off x="3402" y="2731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03" name="矩形 1566766"/>
              <p:cNvSpPr/>
              <p:nvPr/>
            </p:nvSpPr>
            <p:spPr>
              <a:xfrm>
                <a:off x="3402" y="3019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04" name="直接连接符 1566767"/>
              <p:cNvSpPr/>
              <p:nvPr/>
            </p:nvSpPr>
            <p:spPr>
              <a:xfrm>
                <a:off x="3690" y="1003"/>
                <a:ext cx="0" cy="28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7105" name="矩形 1566768"/>
              <p:cNvSpPr/>
              <p:nvPr/>
            </p:nvSpPr>
            <p:spPr>
              <a:xfrm>
                <a:off x="3402" y="1291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A    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06" name="矩形 1566769"/>
              <p:cNvSpPr/>
              <p:nvPr/>
            </p:nvSpPr>
            <p:spPr>
              <a:xfrm>
                <a:off x="3402" y="1579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B     /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07" name="矩形 1566770"/>
              <p:cNvSpPr/>
              <p:nvPr/>
            </p:nvSpPr>
            <p:spPr>
              <a:xfrm>
                <a:off x="3402" y="1867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C    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08" name="矩形 1566771"/>
              <p:cNvSpPr/>
              <p:nvPr/>
            </p:nvSpPr>
            <p:spPr>
              <a:xfrm>
                <a:off x="3402" y="2155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D     /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09" name="矩形 1566772"/>
              <p:cNvSpPr/>
              <p:nvPr/>
            </p:nvSpPr>
            <p:spPr>
              <a:xfrm>
                <a:off x="3402" y="2443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E     /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10" name="矩形 1566773"/>
              <p:cNvSpPr/>
              <p:nvPr/>
            </p:nvSpPr>
            <p:spPr>
              <a:xfrm>
                <a:off x="3402" y="2731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11" name="矩形 1566774"/>
              <p:cNvSpPr/>
              <p:nvPr/>
            </p:nvSpPr>
            <p:spPr>
              <a:xfrm>
                <a:off x="3402" y="2731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F     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12" name="矩形 1566775"/>
              <p:cNvSpPr/>
              <p:nvPr/>
            </p:nvSpPr>
            <p:spPr>
              <a:xfrm>
                <a:off x="3402" y="3307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13" name="矩形 1566776"/>
              <p:cNvSpPr/>
              <p:nvPr/>
            </p:nvSpPr>
            <p:spPr>
              <a:xfrm>
                <a:off x="3402" y="3595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14" name="矩形 1566777"/>
              <p:cNvSpPr/>
              <p:nvPr/>
            </p:nvSpPr>
            <p:spPr>
              <a:xfrm>
                <a:off x="3402" y="3019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G    /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15" name="矩形 1566778"/>
              <p:cNvSpPr/>
              <p:nvPr/>
            </p:nvSpPr>
            <p:spPr>
              <a:xfrm>
                <a:off x="3402" y="3307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H    /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16" name="矩形 1566779"/>
              <p:cNvSpPr/>
              <p:nvPr/>
            </p:nvSpPr>
            <p:spPr>
              <a:xfrm>
                <a:off x="3402" y="3595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K    /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17" name="直接连接符 1566780"/>
              <p:cNvSpPr/>
              <p:nvPr/>
            </p:nvSpPr>
            <p:spPr>
              <a:xfrm flipH="1">
                <a:off x="4362" y="1051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18" name="直接箭头连接符 1566781"/>
              <p:cNvCxnSpPr>
                <a:stCxn id="217096" idx="3"/>
                <a:endCxn id="217175" idx="0"/>
              </p:cNvCxnSpPr>
              <p:nvPr/>
            </p:nvCxnSpPr>
            <p:spPr>
              <a:xfrm>
                <a:off x="3978" y="1147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19" name="矩形 1566782"/>
              <p:cNvSpPr/>
              <p:nvPr/>
            </p:nvSpPr>
            <p:spPr>
              <a:xfrm>
                <a:off x="4170" y="1051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20" name="文本框 1566783"/>
              <p:cNvSpPr txBox="1"/>
              <p:nvPr/>
            </p:nvSpPr>
            <p:spPr>
              <a:xfrm>
                <a:off x="4170" y="1051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2   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1" name="直接连接符 1566784"/>
              <p:cNvSpPr/>
              <p:nvPr/>
            </p:nvSpPr>
            <p:spPr>
              <a:xfrm flipH="1">
                <a:off x="4842" y="1051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22" name="直接箭头连接符 1566785"/>
              <p:cNvCxnSpPr>
                <a:stCxn id="217096" idx="3"/>
                <a:endCxn id="217175" idx="0"/>
              </p:cNvCxnSpPr>
              <p:nvPr/>
            </p:nvCxnSpPr>
            <p:spPr>
              <a:xfrm>
                <a:off x="4458" y="1147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23" name="矩形 1566786"/>
              <p:cNvSpPr/>
              <p:nvPr/>
            </p:nvSpPr>
            <p:spPr>
              <a:xfrm>
                <a:off x="4650" y="1051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24" name="文本框 1566787"/>
              <p:cNvSpPr txBox="1"/>
              <p:nvPr/>
            </p:nvSpPr>
            <p:spPr>
              <a:xfrm>
                <a:off x="4650" y="1051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3   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5" name="直接连接符 1566788"/>
              <p:cNvSpPr/>
              <p:nvPr/>
            </p:nvSpPr>
            <p:spPr>
              <a:xfrm flipH="1">
                <a:off x="5322" y="1051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26" name="直接箭头连接符 1566789"/>
              <p:cNvCxnSpPr>
                <a:stCxn id="217096" idx="3"/>
                <a:endCxn id="217175" idx="0"/>
              </p:cNvCxnSpPr>
              <p:nvPr/>
            </p:nvCxnSpPr>
            <p:spPr>
              <a:xfrm>
                <a:off x="4938" y="1147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27" name="矩形 1566790"/>
              <p:cNvSpPr/>
              <p:nvPr/>
            </p:nvSpPr>
            <p:spPr>
              <a:xfrm>
                <a:off x="5130" y="1051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28" name="文本框 1566791"/>
              <p:cNvSpPr txBox="1"/>
              <p:nvPr/>
            </p:nvSpPr>
            <p:spPr>
              <a:xfrm>
                <a:off x="5130" y="1051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4   /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9" name="直接连接符 1566792"/>
              <p:cNvSpPr/>
              <p:nvPr/>
            </p:nvSpPr>
            <p:spPr>
              <a:xfrm flipH="1">
                <a:off x="4362" y="1387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30" name="直接箭头连接符 1566793"/>
              <p:cNvCxnSpPr>
                <a:stCxn id="217096" idx="3"/>
                <a:endCxn id="217175" idx="0"/>
              </p:cNvCxnSpPr>
              <p:nvPr/>
            </p:nvCxnSpPr>
            <p:spPr>
              <a:xfrm>
                <a:off x="3978" y="1483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31" name="矩形 1566794"/>
              <p:cNvSpPr/>
              <p:nvPr/>
            </p:nvSpPr>
            <p:spPr>
              <a:xfrm>
                <a:off x="4170" y="1387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32" name="文本框 1566795"/>
              <p:cNvSpPr txBox="1"/>
              <p:nvPr/>
            </p:nvSpPr>
            <p:spPr>
              <a:xfrm>
                <a:off x="4170" y="1387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5   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33" name="直接连接符 1566796"/>
              <p:cNvSpPr/>
              <p:nvPr/>
            </p:nvSpPr>
            <p:spPr>
              <a:xfrm flipH="1">
                <a:off x="4842" y="1387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34" name="直接箭头连接符 1566797"/>
              <p:cNvCxnSpPr>
                <a:stCxn id="217096" idx="3"/>
                <a:endCxn id="217175" idx="0"/>
              </p:cNvCxnSpPr>
              <p:nvPr/>
            </p:nvCxnSpPr>
            <p:spPr>
              <a:xfrm>
                <a:off x="4458" y="1483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35" name="矩形 1566798"/>
              <p:cNvSpPr/>
              <p:nvPr/>
            </p:nvSpPr>
            <p:spPr>
              <a:xfrm>
                <a:off x="4650" y="1387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36" name="文本框 1566799"/>
              <p:cNvSpPr txBox="1"/>
              <p:nvPr/>
            </p:nvSpPr>
            <p:spPr>
              <a:xfrm>
                <a:off x="4650" y="1387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6   /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37" name="直接连接符 1566800"/>
              <p:cNvSpPr/>
              <p:nvPr/>
            </p:nvSpPr>
            <p:spPr>
              <a:xfrm flipH="1">
                <a:off x="4362" y="1905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38" name="直接箭头连接符 1566801"/>
              <p:cNvCxnSpPr>
                <a:stCxn id="217096" idx="3"/>
                <a:endCxn id="217175" idx="0"/>
              </p:cNvCxnSpPr>
              <p:nvPr/>
            </p:nvCxnSpPr>
            <p:spPr>
              <a:xfrm>
                <a:off x="3978" y="2001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39" name="矩形 1566802"/>
              <p:cNvSpPr/>
              <p:nvPr/>
            </p:nvSpPr>
            <p:spPr>
              <a:xfrm>
                <a:off x="4170" y="1905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40" name="文本框 1566803"/>
              <p:cNvSpPr txBox="1"/>
              <p:nvPr/>
            </p:nvSpPr>
            <p:spPr>
              <a:xfrm>
                <a:off x="4170" y="1905"/>
                <a:ext cx="4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7   / 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41" name="直接连接符 1566804"/>
              <p:cNvSpPr/>
              <p:nvPr/>
            </p:nvSpPr>
            <p:spPr>
              <a:xfrm flipH="1">
                <a:off x="4362" y="2731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42" name="直接箭头连接符 1566805"/>
              <p:cNvCxnSpPr>
                <a:stCxn id="217096" idx="3"/>
                <a:endCxn id="217175" idx="0"/>
              </p:cNvCxnSpPr>
              <p:nvPr/>
            </p:nvCxnSpPr>
            <p:spPr>
              <a:xfrm>
                <a:off x="3978" y="2827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43" name="矩形 1566806"/>
              <p:cNvSpPr/>
              <p:nvPr/>
            </p:nvSpPr>
            <p:spPr>
              <a:xfrm>
                <a:off x="4170" y="2731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44" name="文本框 1566807"/>
              <p:cNvSpPr txBox="1"/>
              <p:nvPr/>
            </p:nvSpPr>
            <p:spPr>
              <a:xfrm>
                <a:off x="4170" y="2731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8   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45" name="直接连接符 1566808"/>
              <p:cNvSpPr/>
              <p:nvPr/>
            </p:nvSpPr>
            <p:spPr>
              <a:xfrm flipH="1">
                <a:off x="4842" y="2731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46" name="直接箭头连接符 1566809"/>
              <p:cNvCxnSpPr>
                <a:stCxn id="217096" idx="3"/>
                <a:endCxn id="217175" idx="0"/>
              </p:cNvCxnSpPr>
              <p:nvPr/>
            </p:nvCxnSpPr>
            <p:spPr>
              <a:xfrm>
                <a:off x="4458" y="2827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47" name="矩形 1566810"/>
              <p:cNvSpPr/>
              <p:nvPr/>
            </p:nvSpPr>
            <p:spPr>
              <a:xfrm>
                <a:off x="4650" y="2731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48" name="文本框 1566811"/>
              <p:cNvSpPr txBox="1"/>
              <p:nvPr/>
            </p:nvSpPr>
            <p:spPr>
              <a:xfrm>
                <a:off x="4650" y="2731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9   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49" name="直接连接符 1566812"/>
              <p:cNvSpPr/>
              <p:nvPr/>
            </p:nvSpPr>
            <p:spPr>
              <a:xfrm flipH="1">
                <a:off x="5322" y="2731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cxnSp>
            <p:nvCxnSpPr>
              <p:cNvPr id="217150" name="直接箭头连接符 1566813"/>
              <p:cNvCxnSpPr>
                <a:stCxn id="217096" idx="3"/>
                <a:endCxn id="217175" idx="0"/>
              </p:cNvCxnSpPr>
              <p:nvPr/>
            </p:nvCxnSpPr>
            <p:spPr>
              <a:xfrm>
                <a:off x="4938" y="2827"/>
                <a:ext cx="19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17151" name="矩形 1566814"/>
              <p:cNvSpPr/>
              <p:nvPr/>
            </p:nvSpPr>
            <p:spPr>
              <a:xfrm>
                <a:off x="5130" y="2731"/>
                <a:ext cx="38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7152" name="文本框 1566815"/>
              <p:cNvSpPr txBox="1"/>
              <p:nvPr/>
            </p:nvSpPr>
            <p:spPr>
              <a:xfrm>
                <a:off x="5099" y="2731"/>
                <a:ext cx="45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10   / 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Text Box 4"/>
          <p:cNvSpPr txBox="1"/>
          <p:nvPr/>
        </p:nvSpPr>
        <p:spPr>
          <a:xfrm>
            <a:off x="71438" y="46038"/>
            <a:ext cx="8245475" cy="10064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⑶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父亲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儿子链表结构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Father </a:t>
            </a:r>
            <a:r>
              <a:rPr lang="zh-CN" altLang="en-US" sz="2800" b="1" dirty="0">
                <a:latin typeface="Times New Roman" panose="02020603050405020304" pitchFamily="18" charset="0"/>
              </a:rPr>
              <a:t>数组表示与儿子链表表示相结合的存储结构。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96771" name="表格 1696770"/>
          <p:cNvGraphicFramePr/>
          <p:nvPr/>
        </p:nvGraphicFramePr>
        <p:xfrm>
          <a:off x="4127500" y="1111250"/>
          <a:ext cx="2089150" cy="5241925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</a:tblGrid>
              <a:tr h="74930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下</a:t>
                      </a:r>
                      <a:endParaRPr lang="zh-CN" altLang="en-US" sz="1800" dirty="0"/>
                    </a:p>
                    <a:p>
                      <a:pPr marL="0" lvl="0" indent="0" algn="ctr" ea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标</a:t>
                      </a:r>
                      <a:endParaRPr lang="zh-CN" altLang="en-US" sz="1800" dirty="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数据</a:t>
                      </a:r>
                      <a:endParaRPr lang="zh-CN" altLang="en-US" sz="1800" dirty="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父亲</a:t>
                      </a:r>
                      <a:endParaRPr lang="zh-CN" altLang="en-US" sz="1800" dirty="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/>
                        <a:t>指针</a:t>
                      </a:r>
                      <a:endParaRPr lang="zh-CN" altLang="en-US" sz="1800" dirty="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R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ym typeface="Symbol" panose="05050102010706020507" pitchFamily="18" charset="2"/>
                        </a:rPr>
                        <a:t>1</a:t>
                      </a:r>
                      <a:endParaRPr lang="zh-CN" altLang="en-US" sz="180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800" dirty="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2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A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800" dirty="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3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B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ym typeface="Symbol" panose="05050102010706020507" pitchFamily="18" charset="2"/>
                        </a:rPr>
                        <a:t></a:t>
                      </a:r>
                      <a:endParaRPr lang="zh-CN" altLang="en-US" sz="180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2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C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800" dirty="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5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D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ym typeface="Symbol" panose="05050102010706020507" pitchFamily="18" charset="2"/>
                        </a:rPr>
                        <a:t></a:t>
                      </a:r>
                      <a:endParaRPr lang="zh-CN" altLang="en-US" sz="180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2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6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E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ym typeface="Symbol" panose="05050102010706020507" pitchFamily="18" charset="2"/>
                        </a:rPr>
                        <a:t></a:t>
                      </a:r>
                      <a:endParaRPr lang="zh-CN" altLang="en-US" sz="180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7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F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4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zh-CN" sz="1800" dirty="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2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8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G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7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ym typeface="Symbol" panose="05050102010706020507" pitchFamily="18" charset="2"/>
                        </a:rPr>
                        <a:t></a:t>
                      </a:r>
                      <a:endParaRPr lang="zh-CN" altLang="en-US" sz="180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3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9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H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7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ym typeface="Symbol" panose="05050102010706020507" pitchFamily="18" charset="2"/>
                        </a:rPr>
                        <a:t></a:t>
                      </a:r>
                      <a:endParaRPr lang="zh-CN" altLang="en-US" sz="180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2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10</a:t>
                      </a:r>
                      <a:endParaRPr lang="zh-CN" altLang="en-US" sz="1800"/>
                    </a:p>
                  </a:txBody>
                  <a:tcPr marT="45715" marB="4571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K 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/>
                        <a:t>7</a:t>
                      </a:r>
                      <a:endParaRPr lang="zh-CN" altLang="en-US" sz="1800"/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>
                          <a:sym typeface="Symbol" panose="05050102010706020507" pitchFamily="18" charset="2"/>
                        </a:rPr>
                        <a:t></a:t>
                      </a:r>
                      <a:endParaRPr lang="zh-CN" altLang="en-US" sz="1800">
                        <a:sym typeface="Symbol" panose="05050102010706020507" pitchFamily="18" charset="2"/>
                      </a:endParaRPr>
                    </a:p>
                  </a:txBody>
                  <a:tcPr marT="45715" marB="4571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218177" name="组合 1696926"/>
          <p:cNvGrpSpPr/>
          <p:nvPr/>
        </p:nvGrpSpPr>
        <p:grpSpPr>
          <a:xfrm>
            <a:off x="5934075" y="1905000"/>
            <a:ext cx="3140075" cy="3073400"/>
            <a:chOff x="3738" y="1200"/>
            <a:chExt cx="1978" cy="1936"/>
          </a:xfrm>
        </p:grpSpPr>
        <p:grpSp>
          <p:nvGrpSpPr>
            <p:cNvPr id="218198" name="组合 1696925"/>
            <p:cNvGrpSpPr/>
            <p:nvPr/>
          </p:nvGrpSpPr>
          <p:grpSpPr>
            <a:xfrm>
              <a:off x="3738" y="1200"/>
              <a:ext cx="1928" cy="244"/>
              <a:chOff x="3738" y="1200"/>
              <a:chExt cx="1928" cy="244"/>
            </a:xfrm>
          </p:grpSpPr>
          <p:grpSp>
            <p:nvGrpSpPr>
              <p:cNvPr id="218244" name="Group 57"/>
              <p:cNvGrpSpPr/>
              <p:nvPr/>
            </p:nvGrpSpPr>
            <p:grpSpPr>
              <a:xfrm>
                <a:off x="4097" y="1200"/>
                <a:ext cx="384" cy="240"/>
                <a:chOff x="4055" y="1066"/>
                <a:chExt cx="384" cy="240"/>
              </a:xfrm>
            </p:grpSpPr>
            <p:sp>
              <p:nvSpPr>
                <p:cNvPr id="218259" name="Line 58"/>
                <p:cNvSpPr/>
                <p:nvPr/>
              </p:nvSpPr>
              <p:spPr>
                <a:xfrm flipH="1">
                  <a:off x="4247" y="1066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18260" name="Group 59"/>
                <p:cNvGrpSpPr/>
                <p:nvPr/>
              </p:nvGrpSpPr>
              <p:grpSpPr>
                <a:xfrm>
                  <a:off x="4055" y="1066"/>
                  <a:ext cx="384" cy="240"/>
                  <a:chOff x="4069" y="1073"/>
                  <a:chExt cx="384" cy="240"/>
                </a:xfrm>
              </p:grpSpPr>
              <p:sp>
                <p:nvSpPr>
                  <p:cNvPr id="218261" name="Rectangle 60"/>
                  <p:cNvSpPr/>
                  <p:nvPr/>
                </p:nvSpPr>
                <p:spPr>
                  <a:xfrm>
                    <a:off x="4069" y="1073"/>
                    <a:ext cx="384" cy="24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</a:pPr>
                    <a:endParaRPr lang="zh-CN" altLang="en-US" sz="36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262" name="Text Box 61"/>
                  <p:cNvSpPr txBox="1"/>
                  <p:nvPr/>
                </p:nvSpPr>
                <p:spPr>
                  <a:xfrm>
                    <a:off x="4126" y="1122"/>
                    <a:ext cx="90" cy="1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pPr algn="ctr">
                      <a:lnSpc>
                        <a:spcPct val="65000"/>
                      </a:lnSpc>
                    </a:pPr>
                    <a:r>
                      <a:rPr lang="en-US" altLang="zh-CN" sz="2200" b="1" dirty="0"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  </a:t>
                    </a:r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  </a:t>
                    </a:r>
                    <a:endParaRPr lang="en-US" altLang="zh-CN" sz="2000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18245" name="Line 62"/>
              <p:cNvSpPr/>
              <p:nvPr/>
            </p:nvSpPr>
            <p:spPr>
              <a:xfrm>
                <a:off x="3738" y="1319"/>
                <a:ext cx="363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headEnd type="none" w="med" len="med"/>
                <a:tailEnd type="stealth" w="lg" len="lg"/>
              </a:ln>
            </p:spPr>
          </p:sp>
          <p:grpSp>
            <p:nvGrpSpPr>
              <p:cNvPr id="218246" name="Group 63"/>
              <p:cNvGrpSpPr/>
              <p:nvPr/>
            </p:nvGrpSpPr>
            <p:grpSpPr>
              <a:xfrm>
                <a:off x="4691" y="1204"/>
                <a:ext cx="384" cy="240"/>
                <a:chOff x="4649" y="1049"/>
                <a:chExt cx="384" cy="240"/>
              </a:xfrm>
            </p:grpSpPr>
            <p:grpSp>
              <p:nvGrpSpPr>
                <p:cNvPr id="218255" name="Group 64"/>
                <p:cNvGrpSpPr/>
                <p:nvPr/>
              </p:nvGrpSpPr>
              <p:grpSpPr>
                <a:xfrm>
                  <a:off x="4649" y="1049"/>
                  <a:ext cx="384" cy="240"/>
                  <a:chOff x="4069" y="1073"/>
                  <a:chExt cx="384" cy="240"/>
                </a:xfrm>
              </p:grpSpPr>
              <p:sp>
                <p:nvSpPr>
                  <p:cNvPr id="218257" name="Rectangle 65"/>
                  <p:cNvSpPr/>
                  <p:nvPr/>
                </p:nvSpPr>
                <p:spPr>
                  <a:xfrm>
                    <a:off x="4069" y="1073"/>
                    <a:ext cx="384" cy="24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</a:pPr>
                    <a:endParaRPr lang="zh-CN" altLang="en-US" sz="36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258" name="Text Box 66"/>
                  <p:cNvSpPr txBox="1"/>
                  <p:nvPr/>
                </p:nvSpPr>
                <p:spPr>
                  <a:xfrm>
                    <a:off x="4126" y="1122"/>
                    <a:ext cx="90" cy="1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pPr algn="ctr">
                      <a:lnSpc>
                        <a:spcPct val="65000"/>
                      </a:lnSpc>
                    </a:pPr>
                    <a:r>
                      <a:rPr lang="en-US" altLang="zh-CN" sz="2200" b="1" dirty="0"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  </a:t>
                    </a:r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  </a:t>
                    </a:r>
                    <a:endParaRPr lang="en-US" altLang="zh-CN" sz="20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8256" name="Line 67"/>
                <p:cNvSpPr/>
                <p:nvPr/>
              </p:nvSpPr>
              <p:spPr>
                <a:xfrm flipH="1">
                  <a:off x="4851" y="1049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8247" name="Group 68"/>
              <p:cNvGrpSpPr/>
              <p:nvPr/>
            </p:nvGrpSpPr>
            <p:grpSpPr>
              <a:xfrm>
                <a:off x="5282" y="1202"/>
                <a:ext cx="384" cy="240"/>
                <a:chOff x="4649" y="1049"/>
                <a:chExt cx="384" cy="240"/>
              </a:xfrm>
            </p:grpSpPr>
            <p:grpSp>
              <p:nvGrpSpPr>
                <p:cNvPr id="218251" name="Group 69"/>
                <p:cNvGrpSpPr/>
                <p:nvPr/>
              </p:nvGrpSpPr>
              <p:grpSpPr>
                <a:xfrm>
                  <a:off x="4649" y="1049"/>
                  <a:ext cx="384" cy="240"/>
                  <a:chOff x="4069" y="1073"/>
                  <a:chExt cx="384" cy="240"/>
                </a:xfrm>
              </p:grpSpPr>
              <p:sp>
                <p:nvSpPr>
                  <p:cNvPr id="218253" name="Rectangle 70"/>
                  <p:cNvSpPr/>
                  <p:nvPr/>
                </p:nvSpPr>
                <p:spPr>
                  <a:xfrm>
                    <a:off x="4069" y="1073"/>
                    <a:ext cx="384" cy="24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</a:pPr>
                    <a:endParaRPr lang="zh-CN" altLang="en-US" sz="36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254" name="Text Box 71"/>
                  <p:cNvSpPr txBox="1"/>
                  <p:nvPr/>
                </p:nvSpPr>
                <p:spPr>
                  <a:xfrm>
                    <a:off x="4126" y="1122"/>
                    <a:ext cx="90" cy="1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pPr algn="ctr">
                      <a:lnSpc>
                        <a:spcPct val="65000"/>
                      </a:lnSpc>
                    </a:pPr>
                    <a:r>
                      <a:rPr lang="en-US" altLang="zh-CN" sz="2200" b="1" dirty="0">
                        <a:latin typeface="Times New Roman" panose="02020603050405020304" pitchFamily="18" charset="0"/>
                      </a:rPr>
                      <a:t>4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  </a:t>
                    </a:r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  </a:t>
                    </a:r>
                    <a:endParaRPr lang="en-US" altLang="zh-CN" sz="20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8252" name="Line 72"/>
                <p:cNvSpPr/>
                <p:nvPr/>
              </p:nvSpPr>
              <p:spPr>
                <a:xfrm flipH="1">
                  <a:off x="4851" y="1049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8248" name="Line 73"/>
              <p:cNvSpPr/>
              <p:nvPr/>
            </p:nvSpPr>
            <p:spPr>
              <a:xfrm>
                <a:off x="4396" y="1317"/>
                <a:ext cx="295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18249" name="Line 74"/>
              <p:cNvSpPr/>
              <p:nvPr/>
            </p:nvSpPr>
            <p:spPr>
              <a:xfrm>
                <a:off x="4986" y="1319"/>
                <a:ext cx="295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18250" name="Text Box 75"/>
              <p:cNvSpPr txBox="1"/>
              <p:nvPr/>
            </p:nvSpPr>
            <p:spPr>
              <a:xfrm>
                <a:off x="5506" y="1242"/>
                <a:ext cx="114" cy="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marL="342900" indent="-342900" algn="ctr">
                  <a:lnSpc>
                    <a:spcPct val="7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2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2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18199" name="组合 1696924"/>
            <p:cNvGrpSpPr/>
            <p:nvPr/>
          </p:nvGrpSpPr>
          <p:grpSpPr>
            <a:xfrm>
              <a:off x="3744" y="1481"/>
              <a:ext cx="1331" cy="241"/>
              <a:chOff x="3744" y="1481"/>
              <a:chExt cx="1331" cy="241"/>
            </a:xfrm>
          </p:grpSpPr>
          <p:sp>
            <p:nvSpPr>
              <p:cNvPr id="218230" name="Line 77"/>
              <p:cNvSpPr/>
              <p:nvPr/>
            </p:nvSpPr>
            <p:spPr>
              <a:xfrm>
                <a:off x="3744" y="1601"/>
                <a:ext cx="363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headEnd type="none" w="med" len="med"/>
                <a:tailEnd type="stealth" w="lg" len="lg"/>
              </a:ln>
            </p:spPr>
          </p:sp>
          <p:grpSp>
            <p:nvGrpSpPr>
              <p:cNvPr id="218231" name="Group 78"/>
              <p:cNvGrpSpPr/>
              <p:nvPr/>
            </p:nvGrpSpPr>
            <p:grpSpPr>
              <a:xfrm>
                <a:off x="4103" y="1481"/>
                <a:ext cx="384" cy="241"/>
                <a:chOff x="4033" y="1382"/>
                <a:chExt cx="384" cy="241"/>
              </a:xfrm>
            </p:grpSpPr>
            <p:grpSp>
              <p:nvGrpSpPr>
                <p:cNvPr id="218240" name="Group 79"/>
                <p:cNvGrpSpPr/>
                <p:nvPr/>
              </p:nvGrpSpPr>
              <p:grpSpPr>
                <a:xfrm>
                  <a:off x="4033" y="1383"/>
                  <a:ext cx="384" cy="240"/>
                  <a:chOff x="4069" y="1073"/>
                  <a:chExt cx="384" cy="240"/>
                </a:xfrm>
              </p:grpSpPr>
              <p:sp>
                <p:nvSpPr>
                  <p:cNvPr id="218242" name="Rectangle 80"/>
                  <p:cNvSpPr/>
                  <p:nvPr/>
                </p:nvSpPr>
                <p:spPr>
                  <a:xfrm>
                    <a:off x="4069" y="1073"/>
                    <a:ext cx="384" cy="24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</a:pPr>
                    <a:endParaRPr lang="zh-CN" altLang="en-US" sz="36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243" name="Text Box 81"/>
                  <p:cNvSpPr txBox="1"/>
                  <p:nvPr/>
                </p:nvSpPr>
                <p:spPr>
                  <a:xfrm>
                    <a:off x="4126" y="1122"/>
                    <a:ext cx="90" cy="1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0" tIns="0" rIns="0" bIns="0">
                    <a:spAutoFit/>
                  </a:bodyPr>
                  <a:p>
                    <a:pPr algn="ctr">
                      <a:lnSpc>
                        <a:spcPct val="65000"/>
                      </a:lnSpc>
                    </a:pPr>
                    <a:r>
                      <a:rPr lang="en-US" altLang="zh-CN" sz="2200" b="1" dirty="0"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</a:rPr>
                      <a:t>  </a:t>
                    </a:r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  </a:t>
                    </a:r>
                    <a:endParaRPr lang="en-US" altLang="zh-CN" sz="20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8241" name="Line 82"/>
                <p:cNvSpPr/>
                <p:nvPr/>
              </p:nvSpPr>
              <p:spPr>
                <a:xfrm flipH="1">
                  <a:off x="4227" y="1382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8232" name="Line 83"/>
              <p:cNvSpPr/>
              <p:nvPr/>
            </p:nvSpPr>
            <p:spPr>
              <a:xfrm>
                <a:off x="4410" y="1601"/>
                <a:ext cx="295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headEnd type="none" w="med" len="med"/>
                <a:tailEnd type="stealth" w="lg" len="lg"/>
              </a:ln>
            </p:spPr>
          </p:sp>
          <p:grpSp>
            <p:nvGrpSpPr>
              <p:cNvPr id="218233" name="Group 84"/>
              <p:cNvGrpSpPr/>
              <p:nvPr/>
            </p:nvGrpSpPr>
            <p:grpSpPr>
              <a:xfrm>
                <a:off x="4691" y="1481"/>
                <a:ext cx="384" cy="241"/>
                <a:chOff x="4677" y="1382"/>
                <a:chExt cx="384" cy="241"/>
              </a:xfrm>
            </p:grpSpPr>
            <p:grpSp>
              <p:nvGrpSpPr>
                <p:cNvPr id="218234" name="Group 85"/>
                <p:cNvGrpSpPr/>
                <p:nvPr/>
              </p:nvGrpSpPr>
              <p:grpSpPr>
                <a:xfrm>
                  <a:off x="4677" y="1382"/>
                  <a:ext cx="384" cy="241"/>
                  <a:chOff x="4033" y="1382"/>
                  <a:chExt cx="384" cy="241"/>
                </a:xfrm>
              </p:grpSpPr>
              <p:grpSp>
                <p:nvGrpSpPr>
                  <p:cNvPr id="218236" name="Group 86"/>
                  <p:cNvGrpSpPr/>
                  <p:nvPr/>
                </p:nvGrpSpPr>
                <p:grpSpPr>
                  <a:xfrm>
                    <a:off x="4033" y="1383"/>
                    <a:ext cx="384" cy="240"/>
                    <a:chOff x="4069" y="1073"/>
                    <a:chExt cx="384" cy="240"/>
                  </a:xfrm>
                </p:grpSpPr>
                <p:sp>
                  <p:nvSpPr>
                    <p:cNvPr id="218238" name="Rectangle 87"/>
                    <p:cNvSpPr/>
                    <p:nvPr/>
                  </p:nvSpPr>
                  <p:spPr>
                    <a:xfrm>
                      <a:off x="4069" y="1073"/>
                      <a:ext cx="384" cy="24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</a:pPr>
                      <a:endParaRPr lang="zh-CN" altLang="en-US" sz="36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8239" name="Text Box 88"/>
                    <p:cNvSpPr txBox="1"/>
                    <p:nvPr/>
                  </p:nvSpPr>
                  <p:spPr>
                    <a:xfrm>
                      <a:off x="4126" y="1122"/>
                      <a:ext cx="90" cy="1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pPr algn="ctr">
                        <a:lnSpc>
                          <a:spcPct val="65000"/>
                        </a:lnSpc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8237" name="Line 89"/>
                  <p:cNvSpPr/>
                  <p:nvPr/>
                </p:nvSpPr>
                <p:spPr>
                  <a:xfrm flipH="1">
                    <a:off x="4227" y="1382"/>
                    <a:ext cx="0" cy="24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18235" name="Text Box 90"/>
                <p:cNvSpPr txBox="1"/>
                <p:nvPr/>
              </p:nvSpPr>
              <p:spPr>
                <a:xfrm>
                  <a:off x="4897" y="1419"/>
                  <a:ext cx="114" cy="1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p>
                  <a:pPr marL="342900" indent="-342900" algn="ctr">
                    <a:lnSpc>
                      <a:spcPct val="75000"/>
                    </a:lnSpc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r>
                    <a:rPr lang="en-US" altLang="zh-CN" sz="2200" b="1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</a:t>
                  </a:r>
                  <a:endParaRPr lang="en-US" altLang="zh-CN" sz="2200" b="1" dirty="0"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218200" name="组合 1696923"/>
            <p:cNvGrpSpPr/>
            <p:nvPr/>
          </p:nvGrpSpPr>
          <p:grpSpPr>
            <a:xfrm>
              <a:off x="3738" y="2046"/>
              <a:ext cx="744" cy="241"/>
              <a:chOff x="3738" y="2046"/>
              <a:chExt cx="744" cy="241"/>
            </a:xfrm>
          </p:grpSpPr>
          <p:sp>
            <p:nvSpPr>
              <p:cNvPr id="218222" name="Line 92"/>
              <p:cNvSpPr/>
              <p:nvPr/>
            </p:nvSpPr>
            <p:spPr>
              <a:xfrm>
                <a:off x="3738" y="2166"/>
                <a:ext cx="374" cy="0"/>
              </a:xfrm>
              <a:prstGeom prst="line">
                <a:avLst/>
              </a:prstGeom>
              <a:ln w="28575" cap="flat" cmpd="sng">
                <a:solidFill>
                  <a:srgbClr val="0000CC"/>
                </a:solidFill>
                <a:prstDash val="solid"/>
                <a:headEnd type="none" w="med" len="med"/>
                <a:tailEnd type="stealth" w="lg" len="lg"/>
              </a:ln>
            </p:spPr>
          </p:sp>
          <p:grpSp>
            <p:nvGrpSpPr>
              <p:cNvPr id="218223" name="Group 93"/>
              <p:cNvGrpSpPr/>
              <p:nvPr/>
            </p:nvGrpSpPr>
            <p:grpSpPr>
              <a:xfrm>
                <a:off x="4098" y="2046"/>
                <a:ext cx="384" cy="241"/>
                <a:chOff x="4677" y="1382"/>
                <a:chExt cx="384" cy="241"/>
              </a:xfrm>
            </p:grpSpPr>
            <p:grpSp>
              <p:nvGrpSpPr>
                <p:cNvPr id="218224" name="Group 94"/>
                <p:cNvGrpSpPr/>
                <p:nvPr/>
              </p:nvGrpSpPr>
              <p:grpSpPr>
                <a:xfrm>
                  <a:off x="4677" y="1382"/>
                  <a:ext cx="384" cy="241"/>
                  <a:chOff x="4033" y="1382"/>
                  <a:chExt cx="384" cy="241"/>
                </a:xfrm>
              </p:grpSpPr>
              <p:grpSp>
                <p:nvGrpSpPr>
                  <p:cNvPr id="218226" name="Group 95"/>
                  <p:cNvGrpSpPr/>
                  <p:nvPr/>
                </p:nvGrpSpPr>
                <p:grpSpPr>
                  <a:xfrm>
                    <a:off x="4033" y="1383"/>
                    <a:ext cx="384" cy="240"/>
                    <a:chOff x="4069" y="1073"/>
                    <a:chExt cx="384" cy="240"/>
                  </a:xfrm>
                </p:grpSpPr>
                <p:sp>
                  <p:nvSpPr>
                    <p:cNvPr id="218228" name="Rectangle 96"/>
                    <p:cNvSpPr/>
                    <p:nvPr/>
                  </p:nvSpPr>
                  <p:spPr>
                    <a:xfrm>
                      <a:off x="4069" y="1073"/>
                      <a:ext cx="384" cy="24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</a:pPr>
                      <a:endParaRPr lang="zh-CN" altLang="en-US" sz="36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8229" name="Text Box 97"/>
                    <p:cNvSpPr txBox="1"/>
                    <p:nvPr/>
                  </p:nvSpPr>
                  <p:spPr>
                    <a:xfrm>
                      <a:off x="4126" y="1122"/>
                      <a:ext cx="90" cy="1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pPr algn="ctr">
                        <a:lnSpc>
                          <a:spcPct val="65000"/>
                        </a:lnSpc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8227" name="Line 98"/>
                  <p:cNvSpPr/>
                  <p:nvPr/>
                </p:nvSpPr>
                <p:spPr>
                  <a:xfrm flipH="1">
                    <a:off x="4227" y="1382"/>
                    <a:ext cx="0" cy="24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18225" name="Text Box 99"/>
                <p:cNvSpPr txBox="1"/>
                <p:nvPr/>
              </p:nvSpPr>
              <p:spPr>
                <a:xfrm>
                  <a:off x="4897" y="1419"/>
                  <a:ext cx="114" cy="1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p>
                  <a:pPr marL="342900" indent="-342900" algn="ctr">
                    <a:lnSpc>
                      <a:spcPct val="75000"/>
                    </a:lnSpc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r>
                    <a:rPr lang="en-US" altLang="zh-CN" sz="2200" b="1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</a:t>
                  </a:r>
                  <a:endParaRPr lang="en-US" altLang="zh-CN" sz="2200" b="1" dirty="0"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218201" name="组合 1696922"/>
            <p:cNvGrpSpPr/>
            <p:nvPr/>
          </p:nvGrpSpPr>
          <p:grpSpPr>
            <a:xfrm>
              <a:off x="3742" y="2886"/>
              <a:ext cx="1974" cy="250"/>
              <a:chOff x="3742" y="2886"/>
              <a:chExt cx="1974" cy="250"/>
            </a:xfrm>
          </p:grpSpPr>
          <p:sp>
            <p:nvSpPr>
              <p:cNvPr id="218202" name="Text Box 101"/>
              <p:cNvSpPr txBox="1"/>
              <p:nvPr/>
            </p:nvSpPr>
            <p:spPr>
              <a:xfrm>
                <a:off x="5521" y="2930"/>
                <a:ext cx="114" cy="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marL="342900" indent="-342900" algn="ctr">
                  <a:lnSpc>
                    <a:spcPct val="7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2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2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pSp>
            <p:nvGrpSpPr>
              <p:cNvPr id="218203" name="组合 1696921"/>
              <p:cNvGrpSpPr/>
              <p:nvPr/>
            </p:nvGrpSpPr>
            <p:grpSpPr>
              <a:xfrm>
                <a:off x="3742" y="2886"/>
                <a:ext cx="1974" cy="250"/>
                <a:chOff x="3742" y="2886"/>
                <a:chExt cx="1974" cy="250"/>
              </a:xfrm>
            </p:grpSpPr>
            <p:grpSp>
              <p:nvGrpSpPr>
                <p:cNvPr id="218204" name="Group 103"/>
                <p:cNvGrpSpPr/>
                <p:nvPr/>
              </p:nvGrpSpPr>
              <p:grpSpPr>
                <a:xfrm>
                  <a:off x="4101" y="2892"/>
                  <a:ext cx="384" cy="240"/>
                  <a:chOff x="4055" y="1066"/>
                  <a:chExt cx="384" cy="240"/>
                </a:xfrm>
              </p:grpSpPr>
              <p:sp>
                <p:nvSpPr>
                  <p:cNvPr id="218218" name="Line 104"/>
                  <p:cNvSpPr/>
                  <p:nvPr/>
                </p:nvSpPr>
                <p:spPr>
                  <a:xfrm flipH="1">
                    <a:off x="4247" y="1066"/>
                    <a:ext cx="0" cy="24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218219" name="Group 105"/>
                  <p:cNvGrpSpPr/>
                  <p:nvPr/>
                </p:nvGrpSpPr>
                <p:grpSpPr>
                  <a:xfrm>
                    <a:off x="4055" y="1066"/>
                    <a:ext cx="384" cy="240"/>
                    <a:chOff x="4069" y="1073"/>
                    <a:chExt cx="384" cy="240"/>
                  </a:xfrm>
                </p:grpSpPr>
                <p:sp>
                  <p:nvSpPr>
                    <p:cNvPr id="218220" name="Rectangle 106"/>
                    <p:cNvSpPr/>
                    <p:nvPr/>
                  </p:nvSpPr>
                  <p:spPr>
                    <a:xfrm>
                      <a:off x="4069" y="1073"/>
                      <a:ext cx="384" cy="24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</a:pPr>
                      <a:endParaRPr lang="zh-CN" altLang="en-US" sz="36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8221" name="Text Box 107"/>
                    <p:cNvSpPr txBox="1"/>
                    <p:nvPr/>
                  </p:nvSpPr>
                  <p:spPr>
                    <a:xfrm>
                      <a:off x="4126" y="1122"/>
                      <a:ext cx="90" cy="1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pPr algn="ctr">
                        <a:lnSpc>
                          <a:spcPct val="65000"/>
                        </a:lnSpc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</a:rPr>
                        <a:t>8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18205" name="Line 108"/>
                <p:cNvSpPr/>
                <p:nvPr/>
              </p:nvSpPr>
              <p:spPr>
                <a:xfrm>
                  <a:off x="3742" y="3011"/>
                  <a:ext cx="363" cy="0"/>
                </a:xfrm>
                <a:prstGeom prst="line">
                  <a:avLst/>
                </a:prstGeom>
                <a:ln w="28575" cap="flat" cmpd="sng">
                  <a:solidFill>
                    <a:srgbClr val="0000CC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  <p:grpSp>
              <p:nvGrpSpPr>
                <p:cNvPr id="218206" name="Group 109"/>
                <p:cNvGrpSpPr/>
                <p:nvPr/>
              </p:nvGrpSpPr>
              <p:grpSpPr>
                <a:xfrm>
                  <a:off x="4695" y="2896"/>
                  <a:ext cx="384" cy="240"/>
                  <a:chOff x="4649" y="1049"/>
                  <a:chExt cx="384" cy="240"/>
                </a:xfrm>
              </p:grpSpPr>
              <p:grpSp>
                <p:nvGrpSpPr>
                  <p:cNvPr id="218214" name="Group 110"/>
                  <p:cNvGrpSpPr/>
                  <p:nvPr/>
                </p:nvGrpSpPr>
                <p:grpSpPr>
                  <a:xfrm>
                    <a:off x="4649" y="1049"/>
                    <a:ext cx="384" cy="240"/>
                    <a:chOff x="4069" y="1073"/>
                    <a:chExt cx="384" cy="240"/>
                  </a:xfrm>
                </p:grpSpPr>
                <p:sp>
                  <p:nvSpPr>
                    <p:cNvPr id="218216" name="Rectangle 111"/>
                    <p:cNvSpPr/>
                    <p:nvPr/>
                  </p:nvSpPr>
                  <p:spPr>
                    <a:xfrm>
                      <a:off x="4069" y="1073"/>
                      <a:ext cx="384" cy="24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</a:pPr>
                      <a:endParaRPr lang="zh-CN" altLang="en-US" sz="36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8217" name="Text Box 112"/>
                    <p:cNvSpPr txBox="1"/>
                    <p:nvPr/>
                  </p:nvSpPr>
                  <p:spPr>
                    <a:xfrm>
                      <a:off x="4126" y="1122"/>
                      <a:ext cx="90" cy="1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pPr algn="ctr">
                        <a:lnSpc>
                          <a:spcPct val="65000"/>
                        </a:lnSpc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8215" name="Line 113"/>
                  <p:cNvSpPr/>
                  <p:nvPr/>
                </p:nvSpPr>
                <p:spPr>
                  <a:xfrm flipH="1">
                    <a:off x="4851" y="1049"/>
                    <a:ext cx="0" cy="24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18207" name="组合 1696920"/>
                <p:cNvGrpSpPr/>
                <p:nvPr/>
              </p:nvGrpSpPr>
              <p:grpSpPr>
                <a:xfrm>
                  <a:off x="5239" y="2886"/>
                  <a:ext cx="477" cy="249"/>
                  <a:chOff x="5239" y="2886"/>
                  <a:chExt cx="477" cy="249"/>
                </a:xfrm>
              </p:grpSpPr>
              <p:grpSp>
                <p:nvGrpSpPr>
                  <p:cNvPr id="218210" name="组合 1696919"/>
                  <p:cNvGrpSpPr/>
                  <p:nvPr/>
                </p:nvGrpSpPr>
                <p:grpSpPr>
                  <a:xfrm>
                    <a:off x="5239" y="2886"/>
                    <a:ext cx="477" cy="249"/>
                    <a:chOff x="5239" y="2886"/>
                    <a:chExt cx="477" cy="249"/>
                  </a:xfrm>
                </p:grpSpPr>
                <p:sp>
                  <p:nvSpPr>
                    <p:cNvPr id="218212" name="Rectangle 116"/>
                    <p:cNvSpPr/>
                    <p:nvPr/>
                  </p:nvSpPr>
                  <p:spPr>
                    <a:xfrm>
                      <a:off x="5239" y="2886"/>
                      <a:ext cx="477" cy="249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</a:pPr>
                      <a:endParaRPr lang="zh-CN" altLang="en-US" sz="36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8213" name="Text Box 117"/>
                    <p:cNvSpPr txBox="1"/>
                    <p:nvPr/>
                  </p:nvSpPr>
                  <p:spPr>
                    <a:xfrm>
                      <a:off x="5264" y="2943"/>
                      <a:ext cx="179" cy="150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lIns="0" tIns="0" rIns="0" bIns="0">
                      <a:spAutoFit/>
                    </a:bodyPr>
                    <a:p>
                      <a:pPr algn="ctr">
                        <a:lnSpc>
                          <a:spcPct val="65000"/>
                        </a:lnSpc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8211" name="Line 118"/>
                  <p:cNvSpPr/>
                  <p:nvPr/>
                </p:nvSpPr>
                <p:spPr>
                  <a:xfrm flipH="1">
                    <a:off x="5465" y="2886"/>
                    <a:ext cx="0" cy="24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18208" name="Line 119"/>
                <p:cNvSpPr/>
                <p:nvPr/>
              </p:nvSpPr>
              <p:spPr>
                <a:xfrm>
                  <a:off x="4400" y="3009"/>
                  <a:ext cx="295" cy="0"/>
                </a:xfrm>
                <a:prstGeom prst="line">
                  <a:avLst/>
                </a:prstGeom>
                <a:ln w="28575" cap="flat" cmpd="sng">
                  <a:solidFill>
                    <a:srgbClr val="0000CC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  <p:sp>
              <p:nvSpPr>
                <p:cNvPr id="218209" name="Line 120"/>
                <p:cNvSpPr/>
                <p:nvPr/>
              </p:nvSpPr>
              <p:spPr>
                <a:xfrm>
                  <a:off x="4990" y="3011"/>
                  <a:ext cx="295" cy="0"/>
                </a:xfrm>
                <a:prstGeom prst="line">
                  <a:avLst/>
                </a:prstGeom>
                <a:ln w="28575" cap="flat" cmpd="sng">
                  <a:solidFill>
                    <a:srgbClr val="0000CC"/>
                  </a:solidFill>
                  <a:prstDash val="solid"/>
                  <a:headEnd type="none" w="med" len="med"/>
                  <a:tailEnd type="stealth" w="lg" len="lg"/>
                </a:ln>
              </p:spPr>
            </p:sp>
          </p:grpSp>
        </p:grpSp>
      </p:grpSp>
      <p:grpSp>
        <p:nvGrpSpPr>
          <p:cNvPr id="218178" name="组合 111"/>
          <p:cNvGrpSpPr/>
          <p:nvPr/>
        </p:nvGrpSpPr>
        <p:grpSpPr>
          <a:xfrm>
            <a:off x="222250" y="1878013"/>
            <a:ext cx="3702050" cy="2514600"/>
            <a:chOff x="1082512" y="3471150"/>
            <a:chExt cx="5987099" cy="2514160"/>
          </a:xfrm>
        </p:grpSpPr>
        <p:cxnSp>
          <p:nvCxnSpPr>
            <p:cNvPr id="218179" name="AutoShape 249"/>
            <p:cNvCxnSpPr>
              <a:endCxn id="218188" idx="0"/>
            </p:cNvCxnSpPr>
            <p:nvPr/>
          </p:nvCxnSpPr>
          <p:spPr>
            <a:xfrm flipH="1">
              <a:off x="1402896" y="4411137"/>
              <a:ext cx="413830" cy="45579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cxnSp>
        <p:cxnSp>
          <p:nvCxnSpPr>
            <p:cNvPr id="218180" name="AutoShape 250"/>
            <p:cNvCxnSpPr>
              <a:endCxn id="218189" idx="0"/>
            </p:cNvCxnSpPr>
            <p:nvPr/>
          </p:nvCxnSpPr>
          <p:spPr>
            <a:xfrm>
              <a:off x="2270602" y="4411137"/>
              <a:ext cx="320384" cy="44588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cxnSp>
        <p:sp>
          <p:nvSpPr>
            <p:cNvPr id="218181" name="Oval 254"/>
            <p:cNvSpPr/>
            <p:nvPr/>
          </p:nvSpPr>
          <p:spPr>
            <a:xfrm>
              <a:off x="3384317" y="3471150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18182" name="AutoShape 268"/>
            <p:cNvCxnSpPr>
              <a:endCxn id="218191" idx="0"/>
            </p:cNvCxnSpPr>
            <p:nvPr/>
          </p:nvCxnSpPr>
          <p:spPr>
            <a:xfrm flipH="1">
              <a:off x="4962324" y="5166643"/>
              <a:ext cx="667467" cy="46942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cxnSp>
        <p:cxnSp>
          <p:nvCxnSpPr>
            <p:cNvPr id="218183" name="AutoShape 269"/>
            <p:cNvCxnSpPr>
              <a:endCxn id="218193" idx="0"/>
            </p:cNvCxnSpPr>
            <p:nvPr/>
          </p:nvCxnSpPr>
          <p:spPr>
            <a:xfrm>
              <a:off x="6151808" y="5121188"/>
              <a:ext cx="597419" cy="51487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cxnSp>
        <p:cxnSp>
          <p:nvCxnSpPr>
            <p:cNvPr id="218184" name="AutoShape 270"/>
            <p:cNvCxnSpPr>
              <a:endCxn id="218192" idx="0"/>
            </p:cNvCxnSpPr>
            <p:nvPr/>
          </p:nvCxnSpPr>
          <p:spPr>
            <a:xfrm>
              <a:off x="5856729" y="5217419"/>
              <a:ext cx="0" cy="41864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cxnSp>
        <p:sp>
          <p:nvSpPr>
            <p:cNvPr id="218185" name="Oval 254"/>
            <p:cNvSpPr/>
            <p:nvPr/>
          </p:nvSpPr>
          <p:spPr>
            <a:xfrm>
              <a:off x="3406328" y="4132489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86" name="Oval 254"/>
            <p:cNvSpPr/>
            <p:nvPr/>
          </p:nvSpPr>
          <p:spPr>
            <a:xfrm>
              <a:off x="1725187" y="4134976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87" name="Oval 254"/>
            <p:cNvSpPr/>
            <p:nvPr/>
          </p:nvSpPr>
          <p:spPr>
            <a:xfrm>
              <a:off x="5521089" y="4125054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88" name="Oval 254"/>
            <p:cNvSpPr/>
            <p:nvPr/>
          </p:nvSpPr>
          <p:spPr>
            <a:xfrm>
              <a:off x="1082512" y="4866932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89" name="Oval 254"/>
            <p:cNvSpPr/>
            <p:nvPr/>
          </p:nvSpPr>
          <p:spPr>
            <a:xfrm>
              <a:off x="2270602" y="4857024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90" name="Oval 254"/>
            <p:cNvSpPr/>
            <p:nvPr/>
          </p:nvSpPr>
          <p:spPr>
            <a:xfrm>
              <a:off x="5532531" y="4857024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91" name="Oval 254"/>
            <p:cNvSpPr/>
            <p:nvPr/>
          </p:nvSpPr>
          <p:spPr>
            <a:xfrm>
              <a:off x="4641940" y="5636066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92" name="Oval 254"/>
            <p:cNvSpPr/>
            <p:nvPr/>
          </p:nvSpPr>
          <p:spPr>
            <a:xfrm>
              <a:off x="5536345" y="5636066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93" name="Oval 254"/>
            <p:cNvSpPr/>
            <p:nvPr/>
          </p:nvSpPr>
          <p:spPr>
            <a:xfrm>
              <a:off x="6428843" y="5636066"/>
              <a:ext cx="640768" cy="3492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ts val="3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194" name="Line 284"/>
            <p:cNvSpPr/>
            <p:nvPr/>
          </p:nvSpPr>
          <p:spPr>
            <a:xfrm>
              <a:off x="3712330" y="3830312"/>
              <a:ext cx="0" cy="30837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18195" name="Line 285"/>
            <p:cNvSpPr/>
            <p:nvPr/>
          </p:nvSpPr>
          <p:spPr>
            <a:xfrm flipH="1">
              <a:off x="2206887" y="3695310"/>
              <a:ext cx="1167113" cy="4495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18196" name="Line 286"/>
            <p:cNvSpPr/>
            <p:nvPr/>
          </p:nvSpPr>
          <p:spPr>
            <a:xfrm>
              <a:off x="4013642" y="3666826"/>
              <a:ext cx="1710485" cy="478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18197" name="Line 287"/>
            <p:cNvSpPr/>
            <p:nvPr/>
          </p:nvSpPr>
          <p:spPr>
            <a:xfrm>
              <a:off x="5847194" y="4461913"/>
              <a:ext cx="0" cy="4050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</p:grpSp>
    </p:spTree>
  </p:cSld>
  <p:clrMapOvr>
    <a:masterClrMapping/>
  </p:clrMapOvr>
  <p:transition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Rectangle 2"/>
          <p:cNvSpPr>
            <a:spLocks noGrp="1"/>
          </p:cNvSpPr>
          <p:nvPr>
            <p:ph type="body" sz="half" idx="4294967295"/>
          </p:nvPr>
        </p:nvSpPr>
        <p:spPr>
          <a:xfrm>
            <a:off x="428625" y="1117600"/>
            <a:ext cx="8424863" cy="33909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2"/>
              </a:buClr>
              <a:buSzPct val="75000"/>
              <a:buFont typeface="Monotype Sorts" pitchFamily="2" charset="2"/>
              <a:defRPr sz="2400"/>
            </a:lvl1pPr>
            <a:lvl2pPr lvl="1">
              <a:buClr>
                <a:schemeClr val="tx1"/>
              </a:buClr>
              <a:buSzPct val="100000"/>
              <a:buFont typeface="Monotype Sorts" pitchFamily="2" charset="2"/>
              <a:defRPr sz="2000"/>
            </a:lvl2pPr>
            <a:lvl3pPr lvl="2">
              <a:buClr>
                <a:schemeClr val="tx2"/>
              </a:buClr>
              <a:buSzPct val="65000"/>
              <a:buFont typeface="Monotype Sorts" pitchFamily="2" charset="2"/>
              <a:defRPr sz="2000"/>
            </a:lvl3pPr>
            <a:lvl4pPr lvl="3">
              <a:buClr>
                <a:schemeClr val="tx1"/>
              </a:buClr>
              <a:buSzPct val="100000"/>
              <a:buFont typeface="Monotype Sorts" pitchFamily="2" charset="2"/>
              <a:defRPr sz="2000"/>
            </a:lvl4pPr>
            <a:lvl5pPr lvl="4">
              <a:buClr>
                <a:schemeClr val="hlink"/>
              </a:buClr>
              <a:buSzPct val="100000"/>
              <a:buFont typeface="Monotype Sorts" pitchFamily="2" charset="2"/>
              <a:defRPr sz="2000"/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树与二叉树之间有自然对应关系，可把树转换成对应的二叉树。在这样的二叉树中，一个结点的左分支是它的大儿子结点</a:t>
            </a:r>
            <a:r>
              <a:rPr lang="zh-CN" altLang="en-US" sz="3200" dirty="0"/>
              <a:t>（即最左边的儿子结点），</a:t>
            </a:r>
            <a:r>
              <a:rPr lang="zh-CN" altLang="en-US" sz="3200" dirty="0">
                <a:solidFill>
                  <a:srgbClr val="0000CC"/>
                </a:solidFill>
              </a:rPr>
              <a:t>右分支是它的大兄弟结点</a:t>
            </a:r>
            <a:r>
              <a:rPr lang="zh-CN" altLang="en-US" sz="3200" dirty="0"/>
              <a:t>（即以从左到右为序的下一个兄弟结点）。</a:t>
            </a:r>
            <a:r>
              <a:rPr lang="zh-CN" altLang="en-US" sz="3200" dirty="0">
                <a:solidFill>
                  <a:srgbClr val="0000CC"/>
                </a:solidFill>
              </a:rPr>
              <a:t>因此可用左儿子</a:t>
            </a:r>
            <a:r>
              <a:rPr lang="en-US" altLang="zh-CN" sz="3200" dirty="0">
                <a:solidFill>
                  <a:srgbClr val="0000CC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右兄弟链接方法进行存储。 </a:t>
            </a:r>
            <a:endParaRPr lang="zh-CN" altLang="en-US" sz="32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219139" name="Text Box 10"/>
          <p:cNvSpPr txBox="1"/>
          <p:nvPr/>
        </p:nvSpPr>
        <p:spPr>
          <a:xfrm>
            <a:off x="71438" y="188913"/>
            <a:ext cx="8101012" cy="776287"/>
          </a:xfrm>
          <a:prstGeom prst="rect">
            <a:avLst/>
          </a:prstGeom>
          <a:noFill/>
          <a:ln w="9525">
            <a:noFill/>
          </a:ln>
        </p:spPr>
        <p:txBody>
          <a:bodyPr tIns="144000" bIns="144000"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(4)  </a:t>
            </a:r>
            <a:r>
              <a:rPr lang="zh-CN" altLang="en-US" sz="32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孩子</a:t>
            </a:r>
            <a:r>
              <a:rPr lang="en-US" altLang="zh-CN" sz="32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32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兄弟链接存储结构（二叉树表示法）</a:t>
            </a:r>
            <a:endParaRPr lang="zh-CN" altLang="en-US" sz="3200" b="1" dirty="0">
              <a:solidFill>
                <a:srgbClr val="04440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9140" name="组合 1697808"/>
          <p:cNvGrpSpPr/>
          <p:nvPr/>
        </p:nvGrpSpPr>
        <p:grpSpPr>
          <a:xfrm>
            <a:off x="900113" y="5013325"/>
            <a:ext cx="7429500" cy="609600"/>
            <a:chOff x="567" y="3158"/>
            <a:chExt cx="4680" cy="384"/>
          </a:xfrm>
        </p:grpSpPr>
        <p:grpSp>
          <p:nvGrpSpPr>
            <p:cNvPr id="219141" name="组合 1697807"/>
            <p:cNvGrpSpPr/>
            <p:nvPr/>
          </p:nvGrpSpPr>
          <p:grpSpPr>
            <a:xfrm>
              <a:off x="1837" y="3158"/>
              <a:ext cx="3410" cy="384"/>
              <a:chOff x="1837" y="3158"/>
              <a:chExt cx="3410" cy="384"/>
            </a:xfrm>
          </p:grpSpPr>
          <p:sp>
            <p:nvSpPr>
              <p:cNvPr id="219143" name="Rectangle 4"/>
              <p:cNvSpPr/>
              <p:nvPr/>
            </p:nvSpPr>
            <p:spPr>
              <a:xfrm>
                <a:off x="1837" y="3158"/>
                <a:ext cx="3410" cy="384"/>
              </a:xfrm>
              <a:prstGeom prst="rect">
                <a:avLst/>
              </a:prstGeom>
              <a:gradFill rotWithShape="0">
                <a:gsLst>
                  <a:gs pos="0">
                    <a:srgbClr val="76765E"/>
                  </a:gs>
                  <a:gs pos="50000">
                    <a:srgbClr val="FFFFCC"/>
                  </a:gs>
                  <a:gs pos="100000">
                    <a:srgbClr val="76765E"/>
                  </a:gs>
                </a:gsLst>
                <a:lin ang="2700000" scaled="1"/>
                <a:tileRect/>
              </a:gradFill>
              <a:ln w="31750" cap="sq" cmpd="sng">
                <a:pattFill prst="pct75">
                  <a:fgClr>
                    <a:srgbClr val="993366"/>
                  </a:fgClr>
                  <a:bgClr>
                    <a:srgbClr val="FFFFFF"/>
                  </a:bgClr>
                </a:pattFill>
                <a:prstDash val="solid"/>
                <a:miter/>
                <a:headEnd type="none" w="sm" len="sm"/>
                <a:tailEnd type="none" w="med" len="lg"/>
              </a:ln>
              <a:effectLst>
                <a:prstShdw prst="shdw17" dist="17961" dir="13499999">
                  <a:srgbClr val="5C1F3D"/>
                </a:prstShdw>
              </a:effectLst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en-US" sz="3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9144" name="Line 5"/>
              <p:cNvSpPr/>
              <p:nvPr/>
            </p:nvSpPr>
            <p:spPr>
              <a:xfrm>
                <a:off x="3096" y="3158"/>
                <a:ext cx="0" cy="384"/>
              </a:xfrm>
              <a:prstGeom prst="line">
                <a:avLst/>
              </a:prstGeom>
              <a:ln w="31750" cap="sq" cmpd="sng">
                <a:pattFill prst="pct75">
                  <a:fgClr>
                    <a:srgbClr val="993366"/>
                  </a:fgClr>
                  <a:bgClr>
                    <a:srgbClr val="FFFFFF"/>
                  </a:bgClr>
                </a:patt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9145" name="Line 6"/>
              <p:cNvSpPr/>
              <p:nvPr/>
            </p:nvSpPr>
            <p:spPr>
              <a:xfrm>
                <a:off x="3792" y="3158"/>
                <a:ext cx="0" cy="384"/>
              </a:xfrm>
              <a:prstGeom prst="line">
                <a:avLst/>
              </a:prstGeom>
              <a:ln w="31750" cap="sq" cmpd="sng">
                <a:pattFill prst="pct75">
                  <a:fgClr>
                    <a:srgbClr val="993366"/>
                  </a:fgClr>
                  <a:bgClr>
                    <a:srgbClr val="FFFFFF"/>
                  </a:bgClr>
                </a:patt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9146" name="Text Box 7"/>
              <p:cNvSpPr txBox="1"/>
              <p:nvPr/>
            </p:nvSpPr>
            <p:spPr>
              <a:xfrm>
                <a:off x="1882" y="3247"/>
                <a:ext cx="1130" cy="25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ts val="3200"/>
                  </a:lnSpc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Firstchild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19147" name="Text Box 8"/>
              <p:cNvSpPr txBox="1"/>
              <p:nvPr/>
            </p:nvSpPr>
            <p:spPr>
              <a:xfrm>
                <a:off x="3787" y="3240"/>
                <a:ext cx="1415" cy="25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ts val="3200"/>
                  </a:lnSpc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NextBrother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19148" name="Text Box 9"/>
              <p:cNvSpPr txBox="1"/>
              <p:nvPr/>
            </p:nvSpPr>
            <p:spPr>
              <a:xfrm>
                <a:off x="3179" y="3244"/>
                <a:ext cx="533" cy="25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lnSpc>
                    <a:spcPts val="3200"/>
                  </a:lnSpc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Data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19142" name="Text Box 11"/>
            <p:cNvSpPr txBox="1"/>
            <p:nvPr/>
          </p:nvSpPr>
          <p:spPr>
            <a:xfrm>
              <a:off x="567" y="3212"/>
              <a:ext cx="1088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3000" b="1" dirty="0">
                  <a:latin typeface="Times New Roman" panose="02020603050405020304" pitchFamily="18" charset="0"/>
                </a:rPr>
                <a:t>结点结构</a:t>
              </a:r>
              <a:r>
                <a:rPr lang="en-US" altLang="zh-CN" sz="3000" b="1" dirty="0">
                  <a:latin typeface="Times New Roman" panose="02020603050405020304" pitchFamily="18" charset="0"/>
                </a:rPr>
                <a:t>:</a:t>
              </a:r>
              <a:endParaRPr lang="en-US" altLang="zh-CN" sz="3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0162" name="组合 1568769"/>
          <p:cNvGrpSpPr/>
          <p:nvPr/>
        </p:nvGrpSpPr>
        <p:grpSpPr>
          <a:xfrm>
            <a:off x="539750" y="1160463"/>
            <a:ext cx="3584575" cy="3556000"/>
            <a:chOff x="720" y="1360"/>
            <a:chExt cx="2258" cy="2240"/>
          </a:xfrm>
        </p:grpSpPr>
        <p:sp>
          <p:nvSpPr>
            <p:cNvPr id="220220" name="椭圆 1568770"/>
            <p:cNvSpPr/>
            <p:nvPr/>
          </p:nvSpPr>
          <p:spPr>
            <a:xfrm>
              <a:off x="1056" y="201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221" name="椭圆 1568771"/>
            <p:cNvSpPr/>
            <p:nvPr/>
          </p:nvSpPr>
          <p:spPr>
            <a:xfrm>
              <a:off x="2151" y="201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222" name="椭圆 1568772"/>
            <p:cNvSpPr/>
            <p:nvPr/>
          </p:nvSpPr>
          <p:spPr>
            <a:xfrm>
              <a:off x="1344" y="264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223" name="椭圆 1568773"/>
            <p:cNvSpPr/>
            <p:nvPr/>
          </p:nvSpPr>
          <p:spPr>
            <a:xfrm>
              <a:off x="720" y="264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224" name="椭圆 1568774"/>
            <p:cNvSpPr/>
            <p:nvPr/>
          </p:nvSpPr>
          <p:spPr>
            <a:xfrm>
              <a:off x="2160" y="2639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20225" name="直接箭头连接符 1568775"/>
            <p:cNvCxnSpPr>
              <a:stCxn id="220249" idx="3"/>
              <a:endCxn id="220220" idx="7"/>
            </p:cNvCxnSpPr>
            <p:nvPr/>
          </p:nvCxnSpPr>
          <p:spPr>
            <a:xfrm flipH="1">
              <a:off x="1343" y="1679"/>
              <a:ext cx="345" cy="38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0226" name="直接箭头连接符 1568776"/>
            <p:cNvCxnSpPr>
              <a:stCxn id="220220" idx="3"/>
              <a:endCxn id="220223" idx="0"/>
            </p:cNvCxnSpPr>
            <p:nvPr/>
          </p:nvCxnSpPr>
          <p:spPr>
            <a:xfrm flipH="1">
              <a:off x="888" y="2303"/>
              <a:ext cx="217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0227" name="直接箭头连接符 1568777"/>
            <p:cNvCxnSpPr>
              <a:stCxn id="220220" idx="5"/>
              <a:endCxn id="220222" idx="0"/>
            </p:cNvCxnSpPr>
            <p:nvPr/>
          </p:nvCxnSpPr>
          <p:spPr>
            <a:xfrm>
              <a:off x="1343" y="2303"/>
              <a:ext cx="169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0228" name="直接箭头连接符 1568778"/>
            <p:cNvCxnSpPr>
              <a:stCxn id="220249" idx="5"/>
              <a:endCxn id="220235" idx="0"/>
            </p:cNvCxnSpPr>
            <p:nvPr/>
          </p:nvCxnSpPr>
          <p:spPr>
            <a:xfrm>
              <a:off x="1926" y="1679"/>
              <a:ext cx="395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0229" name="直接箭头连接符 1568779"/>
            <p:cNvCxnSpPr>
              <a:stCxn id="220221" idx="4"/>
              <a:endCxn id="220224" idx="0"/>
            </p:cNvCxnSpPr>
            <p:nvPr/>
          </p:nvCxnSpPr>
          <p:spPr>
            <a:xfrm>
              <a:off x="2319" y="2352"/>
              <a:ext cx="9" cy="28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220230" name="组合 1568780"/>
            <p:cNvGrpSpPr/>
            <p:nvPr/>
          </p:nvGrpSpPr>
          <p:grpSpPr>
            <a:xfrm>
              <a:off x="1639" y="1360"/>
              <a:ext cx="336" cy="368"/>
              <a:chOff x="1819" y="1312"/>
              <a:chExt cx="336" cy="368"/>
            </a:xfrm>
          </p:grpSpPr>
          <p:sp>
            <p:nvSpPr>
              <p:cNvPr id="220249" name="椭圆 1568781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50" name="文本框 1568782"/>
              <p:cNvSpPr txBox="1"/>
              <p:nvPr/>
            </p:nvSpPr>
            <p:spPr>
              <a:xfrm>
                <a:off x="1867" y="1312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0231" name="文本框 1568783"/>
            <p:cNvSpPr txBox="1"/>
            <p:nvPr/>
          </p:nvSpPr>
          <p:spPr>
            <a:xfrm>
              <a:off x="1104" y="198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232" name="文本框 1568784"/>
            <p:cNvSpPr txBox="1"/>
            <p:nvPr/>
          </p:nvSpPr>
          <p:spPr>
            <a:xfrm>
              <a:off x="768" y="2608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233" name="文本框 1568785"/>
            <p:cNvSpPr txBox="1"/>
            <p:nvPr/>
          </p:nvSpPr>
          <p:spPr>
            <a:xfrm>
              <a:off x="1392" y="260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234" name="文本框 1568786"/>
            <p:cNvSpPr txBox="1"/>
            <p:nvPr/>
          </p:nvSpPr>
          <p:spPr>
            <a:xfrm>
              <a:off x="2208" y="2607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F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235" name="文本框 1568787"/>
            <p:cNvSpPr txBox="1"/>
            <p:nvPr/>
          </p:nvSpPr>
          <p:spPr>
            <a:xfrm>
              <a:off x="2199" y="198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20236" name="组合 1568788"/>
            <p:cNvGrpSpPr/>
            <p:nvPr/>
          </p:nvGrpSpPr>
          <p:grpSpPr>
            <a:xfrm>
              <a:off x="1644" y="1984"/>
              <a:ext cx="336" cy="368"/>
              <a:chOff x="1819" y="1312"/>
              <a:chExt cx="336" cy="368"/>
            </a:xfrm>
          </p:grpSpPr>
          <p:sp>
            <p:nvSpPr>
              <p:cNvPr id="220247" name="椭圆 1568789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48" name="文本框 1568790"/>
              <p:cNvSpPr txBox="1"/>
              <p:nvPr/>
            </p:nvSpPr>
            <p:spPr>
              <a:xfrm>
                <a:off x="1867" y="1312"/>
                <a:ext cx="2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20237" name="直接箭头连接符 1568791"/>
            <p:cNvCxnSpPr>
              <a:stCxn id="220249" idx="4"/>
              <a:endCxn id="220248" idx="0"/>
            </p:cNvCxnSpPr>
            <p:nvPr/>
          </p:nvCxnSpPr>
          <p:spPr>
            <a:xfrm>
              <a:off x="1807" y="1728"/>
              <a:ext cx="7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20238" name="椭圆 1568792"/>
            <p:cNvSpPr/>
            <p:nvPr/>
          </p:nvSpPr>
          <p:spPr>
            <a:xfrm>
              <a:off x="2640" y="326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239" name="椭圆 1568793"/>
            <p:cNvSpPr/>
            <p:nvPr/>
          </p:nvSpPr>
          <p:spPr>
            <a:xfrm>
              <a:off x="1680" y="326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240" name="椭圆 1568794"/>
            <p:cNvSpPr/>
            <p:nvPr/>
          </p:nvSpPr>
          <p:spPr>
            <a:xfrm>
              <a:off x="2160" y="3263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20241" name="直接箭头连接符 1568795"/>
            <p:cNvCxnSpPr>
              <a:stCxn id="220224" idx="3"/>
              <a:endCxn id="220239" idx="0"/>
            </p:cNvCxnSpPr>
            <p:nvPr/>
          </p:nvCxnSpPr>
          <p:spPr>
            <a:xfrm flipH="1">
              <a:off x="1848" y="2926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0242" name="直接箭头连接符 1568796"/>
            <p:cNvCxnSpPr>
              <a:stCxn id="220224" idx="5"/>
              <a:endCxn id="220238" idx="0"/>
            </p:cNvCxnSpPr>
            <p:nvPr/>
          </p:nvCxnSpPr>
          <p:spPr>
            <a:xfrm>
              <a:off x="2447" y="2926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0243" name="直接箭头连接符 1568797"/>
            <p:cNvCxnSpPr>
              <a:stCxn id="220224" idx="4"/>
              <a:endCxn id="220240" idx="0"/>
            </p:cNvCxnSpPr>
            <p:nvPr/>
          </p:nvCxnSpPr>
          <p:spPr>
            <a:xfrm>
              <a:off x="2328" y="2975"/>
              <a:ext cx="0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20244" name="文本框 1568798"/>
            <p:cNvSpPr txBox="1"/>
            <p:nvPr/>
          </p:nvSpPr>
          <p:spPr>
            <a:xfrm>
              <a:off x="1728" y="3232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G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245" name="文本框 1568799"/>
            <p:cNvSpPr txBox="1"/>
            <p:nvPr/>
          </p:nvSpPr>
          <p:spPr>
            <a:xfrm>
              <a:off x="2688" y="3232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K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246" name="文本框 1568800"/>
            <p:cNvSpPr txBox="1"/>
            <p:nvPr/>
          </p:nvSpPr>
          <p:spPr>
            <a:xfrm>
              <a:off x="2208" y="3231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H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0163" name="组合 1568858"/>
          <p:cNvGrpSpPr/>
          <p:nvPr/>
        </p:nvGrpSpPr>
        <p:grpSpPr>
          <a:xfrm>
            <a:off x="4067175" y="80963"/>
            <a:ext cx="4460875" cy="5589587"/>
            <a:chOff x="2562" y="550"/>
            <a:chExt cx="2810" cy="3521"/>
          </a:xfrm>
        </p:grpSpPr>
        <p:grpSp>
          <p:nvGrpSpPr>
            <p:cNvPr id="220166" name="组合 1568802"/>
            <p:cNvGrpSpPr/>
            <p:nvPr/>
          </p:nvGrpSpPr>
          <p:grpSpPr>
            <a:xfrm>
              <a:off x="3484" y="550"/>
              <a:ext cx="982" cy="520"/>
              <a:chOff x="3840" y="1332"/>
              <a:chExt cx="869" cy="492"/>
            </a:xfrm>
          </p:grpSpPr>
          <p:sp>
            <p:nvSpPr>
              <p:cNvPr id="220215" name="矩形 1568803"/>
              <p:cNvSpPr/>
              <p:nvPr/>
            </p:nvSpPr>
            <p:spPr>
              <a:xfrm>
                <a:off x="4044" y="1392"/>
                <a:ext cx="62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16" name="矩形 1568804"/>
              <p:cNvSpPr/>
              <p:nvPr/>
            </p:nvSpPr>
            <p:spPr>
              <a:xfrm>
                <a:off x="4272" y="1392"/>
                <a:ext cx="19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17" name="文本框 1568805"/>
              <p:cNvSpPr txBox="1"/>
              <p:nvPr/>
            </p:nvSpPr>
            <p:spPr>
              <a:xfrm>
                <a:off x="4272" y="1332"/>
                <a:ext cx="246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218" name="直接连接符 1568806"/>
              <p:cNvSpPr/>
              <p:nvPr/>
            </p:nvSpPr>
            <p:spPr>
              <a:xfrm flipH="1">
                <a:off x="3840" y="1536"/>
                <a:ext cx="348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0219" name="文本框 1568807"/>
              <p:cNvSpPr txBox="1"/>
              <p:nvPr/>
            </p:nvSpPr>
            <p:spPr>
              <a:xfrm>
                <a:off x="4464" y="1381"/>
                <a:ext cx="245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000" b="1" dirty="0">
                    <a:latin typeface="方正舒体" panose="02010601030101010101" pitchFamily="2" charset="-122"/>
                    <a:ea typeface="方正舒体" panose="02010601030101010101" pitchFamily="2" charset="-122"/>
                    <a:sym typeface="Romantic" pitchFamily="2" charset="2"/>
                  </a:rPr>
                  <a:t>∧</a:t>
                </a:r>
                <a:endParaRPr lang="en-US" altLang="zh-CN" sz="2400" b="1" dirty="0">
                  <a:latin typeface="方正舒体" panose="02010601030101010101" pitchFamily="2" charset="-122"/>
                  <a:ea typeface="方正舒体" panose="02010601030101010101" pitchFamily="2" charset="-122"/>
                </a:endParaRPr>
              </a:p>
            </p:txBody>
          </p:sp>
        </p:grpSp>
        <p:sp>
          <p:nvSpPr>
            <p:cNvPr id="220167" name="矩形 1568808"/>
            <p:cNvSpPr/>
            <p:nvPr/>
          </p:nvSpPr>
          <p:spPr>
            <a:xfrm>
              <a:off x="3104" y="1070"/>
              <a:ext cx="705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68" name="矩形 1568809"/>
            <p:cNvSpPr/>
            <p:nvPr/>
          </p:nvSpPr>
          <p:spPr>
            <a:xfrm>
              <a:off x="3362" y="1070"/>
              <a:ext cx="217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69" name="文本框 1568810"/>
            <p:cNvSpPr txBox="1"/>
            <p:nvPr/>
          </p:nvSpPr>
          <p:spPr>
            <a:xfrm>
              <a:off x="3362" y="1006"/>
              <a:ext cx="278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170" name="直接连接符 1568811"/>
            <p:cNvSpPr/>
            <p:nvPr/>
          </p:nvSpPr>
          <p:spPr>
            <a:xfrm flipH="1">
              <a:off x="2942" y="1222"/>
              <a:ext cx="325" cy="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0171" name="文本框 1568812"/>
            <p:cNvSpPr txBox="1"/>
            <p:nvPr/>
          </p:nvSpPr>
          <p:spPr>
            <a:xfrm>
              <a:off x="2597" y="1531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  <a:sym typeface="Romantic" pitchFamily="2" charset="2"/>
                </a:rPr>
                <a:t>∧</a:t>
              </a:r>
              <a:endParaRPr lang="en-US" altLang="zh-CN" b="1" dirty="0">
                <a:latin typeface="Tahoma" panose="020B0604030504040204" pitchFamily="34" charset="0"/>
                <a:sym typeface="Romantic" pitchFamily="2" charset="2"/>
              </a:endParaRPr>
            </a:p>
          </p:txBody>
        </p:sp>
        <p:sp>
          <p:nvSpPr>
            <p:cNvPr id="220172" name="矩形 1568813"/>
            <p:cNvSpPr/>
            <p:nvPr/>
          </p:nvSpPr>
          <p:spPr>
            <a:xfrm>
              <a:off x="2562" y="1526"/>
              <a:ext cx="705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73" name="矩形 1568814"/>
            <p:cNvSpPr/>
            <p:nvPr/>
          </p:nvSpPr>
          <p:spPr>
            <a:xfrm>
              <a:off x="2820" y="1526"/>
              <a:ext cx="217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74" name="文本框 1568815"/>
            <p:cNvSpPr txBox="1"/>
            <p:nvPr/>
          </p:nvSpPr>
          <p:spPr>
            <a:xfrm>
              <a:off x="2812" y="1480"/>
              <a:ext cx="2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175" name="直接连接符 1568816"/>
            <p:cNvSpPr/>
            <p:nvPr/>
          </p:nvSpPr>
          <p:spPr>
            <a:xfrm>
              <a:off x="3159" y="1678"/>
              <a:ext cx="325" cy="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0176" name="矩形 1568817"/>
            <p:cNvSpPr/>
            <p:nvPr/>
          </p:nvSpPr>
          <p:spPr>
            <a:xfrm>
              <a:off x="3050" y="1982"/>
              <a:ext cx="705" cy="2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77" name="矩形 1568818"/>
            <p:cNvSpPr/>
            <p:nvPr/>
          </p:nvSpPr>
          <p:spPr>
            <a:xfrm>
              <a:off x="3308" y="1982"/>
              <a:ext cx="217" cy="2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78" name="文本框 1568819"/>
            <p:cNvSpPr txBox="1"/>
            <p:nvPr/>
          </p:nvSpPr>
          <p:spPr>
            <a:xfrm>
              <a:off x="3308" y="1919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179" name="文本框 1568820"/>
            <p:cNvSpPr txBox="1"/>
            <p:nvPr/>
          </p:nvSpPr>
          <p:spPr>
            <a:xfrm>
              <a:off x="3525" y="1988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  <a:sym typeface="Romantic" pitchFamily="2" charset="2"/>
                </a:rPr>
                <a:t>∧</a:t>
              </a:r>
              <a:endParaRPr lang="en-US" altLang="zh-CN" b="1" dirty="0">
                <a:latin typeface="Tahoma" panose="020B0604030504040204" pitchFamily="34" charset="0"/>
                <a:sym typeface="Romantic" pitchFamily="2" charset="2"/>
              </a:endParaRPr>
            </a:p>
          </p:txBody>
        </p:sp>
        <p:sp>
          <p:nvSpPr>
            <p:cNvPr id="220180" name="文本框 1568821"/>
            <p:cNvSpPr txBox="1"/>
            <p:nvPr/>
          </p:nvSpPr>
          <p:spPr>
            <a:xfrm>
              <a:off x="3085" y="1988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  <a:sym typeface="Romantic" pitchFamily="2" charset="2"/>
                </a:rPr>
                <a:t>∧</a:t>
              </a:r>
              <a:endParaRPr lang="en-US" altLang="zh-CN" b="1" dirty="0">
                <a:latin typeface="Tahoma" panose="020B0604030504040204" pitchFamily="34" charset="0"/>
                <a:sym typeface="Romantic" pitchFamily="2" charset="2"/>
              </a:endParaRPr>
            </a:p>
          </p:txBody>
        </p:sp>
        <p:grpSp>
          <p:nvGrpSpPr>
            <p:cNvPr id="220181" name="组合 1568857"/>
            <p:cNvGrpSpPr/>
            <p:nvPr/>
          </p:nvGrpSpPr>
          <p:grpSpPr>
            <a:xfrm>
              <a:off x="4352" y="1919"/>
              <a:ext cx="966" cy="519"/>
              <a:chOff x="4352" y="1919"/>
              <a:chExt cx="966" cy="519"/>
            </a:xfrm>
          </p:grpSpPr>
          <p:sp>
            <p:nvSpPr>
              <p:cNvPr id="220210" name="矩形 1568823"/>
              <p:cNvSpPr/>
              <p:nvPr/>
            </p:nvSpPr>
            <p:spPr>
              <a:xfrm>
                <a:off x="4582" y="1982"/>
                <a:ext cx="705" cy="25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11" name="矩形 1568824"/>
              <p:cNvSpPr/>
              <p:nvPr/>
            </p:nvSpPr>
            <p:spPr>
              <a:xfrm>
                <a:off x="4840" y="1982"/>
                <a:ext cx="217" cy="25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12" name="文本框 1568825"/>
              <p:cNvSpPr txBox="1"/>
              <p:nvPr/>
            </p:nvSpPr>
            <p:spPr>
              <a:xfrm>
                <a:off x="4808" y="1919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C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213" name="直接连接符 1568826"/>
              <p:cNvSpPr/>
              <p:nvPr/>
            </p:nvSpPr>
            <p:spPr>
              <a:xfrm flipH="1">
                <a:off x="4352" y="2134"/>
                <a:ext cx="393" cy="3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0214" name="文本框 1568827"/>
              <p:cNvSpPr txBox="1"/>
              <p:nvPr/>
            </p:nvSpPr>
            <p:spPr>
              <a:xfrm>
                <a:off x="5057" y="1988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b="1" dirty="0">
                    <a:latin typeface="Tahoma" panose="020B0604030504040204" pitchFamily="34" charset="0"/>
                    <a:sym typeface="Romantic" pitchFamily="2" charset="2"/>
                  </a:rPr>
                  <a:t>∧</a:t>
                </a:r>
                <a:endParaRPr lang="en-US" altLang="zh-CN" b="1" dirty="0">
                  <a:latin typeface="Tahoma" panose="020B0604030504040204" pitchFamily="34" charset="0"/>
                  <a:sym typeface="Romantic" pitchFamily="2" charset="2"/>
                </a:endParaRPr>
              </a:p>
            </p:txBody>
          </p:sp>
        </p:grpSp>
        <p:sp>
          <p:nvSpPr>
            <p:cNvPr id="220182" name="矩形 1568828"/>
            <p:cNvSpPr/>
            <p:nvPr/>
          </p:nvSpPr>
          <p:spPr>
            <a:xfrm>
              <a:off x="4081" y="3351"/>
              <a:ext cx="705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83" name="矩形 1568829"/>
            <p:cNvSpPr/>
            <p:nvPr/>
          </p:nvSpPr>
          <p:spPr>
            <a:xfrm>
              <a:off x="4338" y="3351"/>
              <a:ext cx="217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84" name="文本框 1568830"/>
            <p:cNvSpPr txBox="1"/>
            <p:nvPr/>
          </p:nvSpPr>
          <p:spPr>
            <a:xfrm>
              <a:off x="4309" y="3287"/>
              <a:ext cx="289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H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185" name="直接连接符 1568831"/>
            <p:cNvSpPr/>
            <p:nvPr/>
          </p:nvSpPr>
          <p:spPr>
            <a:xfrm>
              <a:off x="4664" y="3503"/>
              <a:ext cx="339" cy="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0186" name="文本框 1568832"/>
            <p:cNvSpPr txBox="1"/>
            <p:nvPr/>
          </p:nvSpPr>
          <p:spPr>
            <a:xfrm>
              <a:off x="4121" y="3356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  <a:sym typeface="Romantic" pitchFamily="2" charset="2"/>
                </a:rPr>
                <a:t>∧</a:t>
              </a:r>
              <a:endParaRPr lang="en-US" altLang="zh-CN" b="1" dirty="0">
                <a:latin typeface="Tahoma" panose="020B0604030504040204" pitchFamily="34" charset="0"/>
                <a:sym typeface="Romantic" pitchFamily="2" charset="2"/>
              </a:endParaRPr>
            </a:p>
          </p:txBody>
        </p:sp>
        <p:sp>
          <p:nvSpPr>
            <p:cNvPr id="220187" name="直接连接符 1568833"/>
            <p:cNvSpPr/>
            <p:nvPr/>
          </p:nvSpPr>
          <p:spPr>
            <a:xfrm>
              <a:off x="3701" y="1222"/>
              <a:ext cx="380" cy="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20188" name="组合 1568834"/>
            <p:cNvGrpSpPr/>
            <p:nvPr/>
          </p:nvGrpSpPr>
          <p:grpSpPr>
            <a:xfrm>
              <a:off x="3844" y="2375"/>
              <a:ext cx="968" cy="520"/>
              <a:chOff x="3840" y="1332"/>
              <a:chExt cx="856" cy="492"/>
            </a:xfrm>
          </p:grpSpPr>
          <p:sp>
            <p:nvSpPr>
              <p:cNvPr id="220205" name="矩形 1568835"/>
              <p:cNvSpPr/>
              <p:nvPr/>
            </p:nvSpPr>
            <p:spPr>
              <a:xfrm>
                <a:off x="4044" y="1392"/>
                <a:ext cx="62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06" name="矩形 1568836"/>
              <p:cNvSpPr/>
              <p:nvPr/>
            </p:nvSpPr>
            <p:spPr>
              <a:xfrm>
                <a:off x="4272" y="1392"/>
                <a:ext cx="19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07" name="文本框 1568837"/>
              <p:cNvSpPr txBox="1"/>
              <p:nvPr/>
            </p:nvSpPr>
            <p:spPr>
              <a:xfrm>
                <a:off x="4272" y="1332"/>
                <a:ext cx="224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F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208" name="直接连接符 1568838"/>
              <p:cNvSpPr/>
              <p:nvPr/>
            </p:nvSpPr>
            <p:spPr>
              <a:xfrm flipH="1">
                <a:off x="3840" y="1536"/>
                <a:ext cx="348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0209" name="文本框 1568839"/>
              <p:cNvSpPr txBox="1"/>
              <p:nvPr/>
            </p:nvSpPr>
            <p:spPr>
              <a:xfrm>
                <a:off x="4464" y="1397"/>
                <a:ext cx="232" cy="2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b="1" dirty="0">
                    <a:latin typeface="Tahoma" panose="020B0604030504040204" pitchFamily="34" charset="0"/>
                    <a:sym typeface="Romantic" pitchFamily="2" charset="2"/>
                  </a:rPr>
                  <a:t>∧</a:t>
                </a:r>
                <a:endParaRPr lang="en-US" altLang="zh-CN" b="1" dirty="0">
                  <a:latin typeface="Tahoma" panose="020B0604030504040204" pitchFamily="34" charset="0"/>
                  <a:sym typeface="Romantic" pitchFamily="2" charset="2"/>
                </a:endParaRPr>
              </a:p>
            </p:txBody>
          </p:sp>
        </p:grpSp>
        <p:sp>
          <p:nvSpPr>
            <p:cNvPr id="220189" name="矩形 1568840"/>
            <p:cNvSpPr/>
            <p:nvPr/>
          </p:nvSpPr>
          <p:spPr>
            <a:xfrm>
              <a:off x="3430" y="2895"/>
              <a:ext cx="705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90" name="矩形 1568841"/>
            <p:cNvSpPr/>
            <p:nvPr/>
          </p:nvSpPr>
          <p:spPr>
            <a:xfrm>
              <a:off x="3687" y="2895"/>
              <a:ext cx="217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91" name="文本框 1568842"/>
            <p:cNvSpPr txBox="1"/>
            <p:nvPr/>
          </p:nvSpPr>
          <p:spPr>
            <a:xfrm>
              <a:off x="3651" y="2831"/>
              <a:ext cx="29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G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192" name="直接连接符 1568843"/>
            <p:cNvSpPr/>
            <p:nvPr/>
          </p:nvSpPr>
          <p:spPr>
            <a:xfrm>
              <a:off x="4013" y="3047"/>
              <a:ext cx="393" cy="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0193" name="文本框 1568844"/>
            <p:cNvSpPr txBox="1"/>
            <p:nvPr/>
          </p:nvSpPr>
          <p:spPr>
            <a:xfrm>
              <a:off x="3470" y="2900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  <a:sym typeface="Romantic" pitchFamily="2" charset="2"/>
                </a:rPr>
                <a:t>∧</a:t>
              </a:r>
              <a:endParaRPr lang="en-US" altLang="zh-CN" b="1" dirty="0">
                <a:latin typeface="Tahoma" panose="020B0604030504040204" pitchFamily="34" charset="0"/>
                <a:sym typeface="Romantic" pitchFamily="2" charset="2"/>
              </a:endParaRPr>
            </a:p>
          </p:txBody>
        </p:sp>
        <p:grpSp>
          <p:nvGrpSpPr>
            <p:cNvPr id="220194" name="组合 1568845"/>
            <p:cNvGrpSpPr/>
            <p:nvPr/>
          </p:nvGrpSpPr>
          <p:grpSpPr>
            <a:xfrm>
              <a:off x="3755" y="1461"/>
              <a:ext cx="1126" cy="521"/>
              <a:chOff x="4140" y="2195"/>
              <a:chExt cx="996" cy="493"/>
            </a:xfrm>
          </p:grpSpPr>
          <p:sp>
            <p:nvSpPr>
              <p:cNvPr id="220200" name="矩形 1568846"/>
              <p:cNvSpPr/>
              <p:nvPr/>
            </p:nvSpPr>
            <p:spPr>
              <a:xfrm>
                <a:off x="4140" y="2256"/>
                <a:ext cx="624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01" name="矩形 1568847"/>
              <p:cNvSpPr/>
              <p:nvPr/>
            </p:nvSpPr>
            <p:spPr>
              <a:xfrm>
                <a:off x="4368" y="2256"/>
                <a:ext cx="192" cy="2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0202" name="文本框 1568848"/>
              <p:cNvSpPr txBox="1"/>
              <p:nvPr/>
            </p:nvSpPr>
            <p:spPr>
              <a:xfrm>
                <a:off x="4368" y="2195"/>
                <a:ext cx="235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0203" name="直接连接符 1568849"/>
              <p:cNvSpPr/>
              <p:nvPr/>
            </p:nvSpPr>
            <p:spPr>
              <a:xfrm>
                <a:off x="4656" y="2400"/>
                <a:ext cx="48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0204" name="文本框 1568850"/>
              <p:cNvSpPr txBox="1"/>
              <p:nvPr/>
            </p:nvSpPr>
            <p:spPr>
              <a:xfrm>
                <a:off x="4176" y="2261"/>
                <a:ext cx="231" cy="2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b="1" dirty="0">
                    <a:latin typeface="Tahoma" panose="020B0604030504040204" pitchFamily="34" charset="0"/>
                    <a:sym typeface="Romantic" pitchFamily="2" charset="2"/>
                  </a:rPr>
                  <a:t>∧</a:t>
                </a:r>
                <a:endParaRPr lang="en-US" altLang="zh-CN" b="1" dirty="0">
                  <a:latin typeface="Tahoma" panose="020B0604030504040204" pitchFamily="34" charset="0"/>
                  <a:sym typeface="Romantic" pitchFamily="2" charset="2"/>
                </a:endParaRPr>
              </a:p>
            </p:txBody>
          </p:sp>
        </p:grpSp>
        <p:sp>
          <p:nvSpPr>
            <p:cNvPr id="220195" name="矩形 1568851"/>
            <p:cNvSpPr/>
            <p:nvPr/>
          </p:nvSpPr>
          <p:spPr>
            <a:xfrm>
              <a:off x="4623" y="3807"/>
              <a:ext cx="705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96" name="矩形 1568852"/>
            <p:cNvSpPr/>
            <p:nvPr/>
          </p:nvSpPr>
          <p:spPr>
            <a:xfrm>
              <a:off x="4881" y="3807"/>
              <a:ext cx="216" cy="2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197" name="文本框 1568853"/>
            <p:cNvSpPr txBox="1"/>
            <p:nvPr/>
          </p:nvSpPr>
          <p:spPr>
            <a:xfrm>
              <a:off x="4830" y="3745"/>
              <a:ext cx="29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K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0198" name="文本框 1568854"/>
            <p:cNvSpPr txBox="1"/>
            <p:nvPr/>
          </p:nvSpPr>
          <p:spPr>
            <a:xfrm>
              <a:off x="4664" y="3813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  <a:sym typeface="Romantic" pitchFamily="2" charset="2"/>
                </a:rPr>
                <a:t>∧</a:t>
              </a:r>
              <a:endParaRPr lang="en-US" altLang="zh-CN" b="1" dirty="0">
                <a:latin typeface="Tahoma" panose="020B0604030504040204" pitchFamily="34" charset="0"/>
                <a:sym typeface="Romantic" pitchFamily="2" charset="2"/>
              </a:endParaRPr>
            </a:p>
          </p:txBody>
        </p:sp>
        <p:sp>
          <p:nvSpPr>
            <p:cNvPr id="220199" name="文本框 1568855"/>
            <p:cNvSpPr txBox="1"/>
            <p:nvPr/>
          </p:nvSpPr>
          <p:spPr>
            <a:xfrm>
              <a:off x="5111" y="3813"/>
              <a:ext cx="26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  <a:sym typeface="Romantic" pitchFamily="2" charset="2"/>
                </a:rPr>
                <a:t>∧</a:t>
              </a:r>
              <a:endParaRPr lang="en-US" altLang="zh-CN" b="1" dirty="0">
                <a:latin typeface="Tahoma" panose="020B0604030504040204" pitchFamily="34" charset="0"/>
                <a:sym typeface="Romantic" pitchFamily="2" charset="2"/>
              </a:endParaRPr>
            </a:p>
          </p:txBody>
        </p:sp>
      </p:grpSp>
      <p:sp>
        <p:nvSpPr>
          <p:cNvPr id="220164" name="文本框 1568856"/>
          <p:cNvSpPr txBox="1"/>
          <p:nvPr/>
        </p:nvSpPr>
        <p:spPr>
          <a:xfrm>
            <a:off x="179388" y="188913"/>
            <a:ext cx="47720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孩子兄弟表示法示例：</a:t>
            </a:r>
            <a:endParaRPr lang="zh-CN" altLang="en-US" sz="3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20165" name="Text Box 182"/>
          <p:cNvSpPr txBox="1"/>
          <p:nvPr/>
        </p:nvSpPr>
        <p:spPr>
          <a:xfrm>
            <a:off x="250825" y="5661025"/>
            <a:ext cx="8640763" cy="1082675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>
              <a:lnSpc>
                <a:spcPts val="39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该存储结构的最大优点是：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它与二叉树的链接表示完全一样，可用二叉树的算法来实现对树的操作。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标题 1828865"/>
          <p:cNvSpPr>
            <a:spLocks noGrp="1"/>
          </p:cNvSpPr>
          <p:nvPr>
            <p:ph type="title"/>
          </p:nvPr>
        </p:nvSpPr>
        <p:spPr>
          <a:xfrm>
            <a:off x="215900" y="115888"/>
            <a:ext cx="8208963" cy="647700"/>
          </a:xfrm>
        </p:spPr>
        <p:txBody>
          <a:bodyPr vert="horz" wrap="square" lIns="92075" tIns="46038" rIns="92075" bIns="46038" anchor="ctr" anchorCtr="0"/>
          <a:p>
            <a:pPr algn="l"/>
            <a:r>
              <a:rPr lang="zh-CN" altLang="en-US" sz="3200" b="1" dirty="0">
                <a:ea typeface="宋体" panose="02010600030101010101" pitchFamily="2" charset="-122"/>
              </a:rPr>
              <a:t>搜索大儿子结点和下一个兄弟结点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1187" name="文本占位符 1828866"/>
          <p:cNvSpPr>
            <a:spLocks noGrp="1"/>
          </p:cNvSpPr>
          <p:nvPr>
            <p:ph idx="1"/>
          </p:nvPr>
        </p:nvSpPr>
        <p:spPr>
          <a:xfrm>
            <a:off x="250825" y="765175"/>
            <a:ext cx="8750300" cy="5795963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GFC( </a:t>
            </a:r>
            <a:r>
              <a:rPr lang="en-US" altLang="zh-CN" sz="2400" i="1" dirty="0"/>
              <a:t>p </a:t>
            </a:r>
            <a:r>
              <a:rPr lang="en-US" altLang="zh-CN" sz="2400" dirty="0"/>
              <a:t>. </a:t>
            </a:r>
            <a:r>
              <a:rPr lang="en-US" altLang="zh-CN" sz="2400" i="1" dirty="0"/>
              <a:t>q 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GFC1. [</a:t>
            </a:r>
            <a:r>
              <a:rPr lang="zh-CN" altLang="en-US" sz="2400" dirty="0"/>
              <a:t>指针</a:t>
            </a:r>
            <a:r>
              <a:rPr lang="en-US" altLang="zh-CN" sz="2400" i="1" dirty="0"/>
              <a:t>p</a:t>
            </a:r>
            <a:r>
              <a:rPr lang="zh-CN" altLang="en-US" sz="2400" dirty="0"/>
              <a:t>所指结点存在，并且存在大儿子结点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IF </a:t>
            </a:r>
            <a:r>
              <a:rPr lang="en-US" altLang="zh-CN" sz="2400" i="1" dirty="0"/>
              <a:t>p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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FirstChild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 )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</a:t>
            </a:r>
            <a:r>
              <a:rPr lang="en-US" altLang="zh-CN" sz="2400" dirty="0"/>
              <a:t> THEN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i="1" dirty="0"/>
              <a:t>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 q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</a:t>
            </a:r>
            <a:r>
              <a:rPr lang="en-US" altLang="zh-CN" sz="2400" i="1" dirty="0"/>
              <a:t>FirstChild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 ).  RETURN .  )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GFC2. [</a:t>
            </a:r>
            <a:r>
              <a:rPr lang="zh-CN" altLang="en-US" sz="2400" dirty="0"/>
              <a:t>大儿子结点不存在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i="1" dirty="0"/>
              <a:t>    q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</a:t>
            </a:r>
            <a:r>
              <a:rPr lang="en-US" altLang="zh-CN" sz="2400" dirty="0"/>
              <a:t> . ▐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GNB ( </a:t>
            </a:r>
            <a:r>
              <a:rPr lang="en-US" altLang="zh-CN" sz="2400" i="1" dirty="0"/>
              <a:t>p</a:t>
            </a:r>
            <a:r>
              <a:rPr lang="en-US" altLang="zh-CN" sz="2400" dirty="0"/>
              <a:t> . </a:t>
            </a:r>
            <a:r>
              <a:rPr lang="en-US" altLang="zh-CN" sz="2400" i="1" dirty="0"/>
              <a:t>q</a:t>
            </a:r>
            <a:r>
              <a:rPr lang="en-US" altLang="zh-CN" sz="2400" dirty="0"/>
              <a:t> )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GNB1. [</a:t>
            </a:r>
            <a:r>
              <a:rPr lang="en-US" altLang="zh-CN" sz="2400" i="1" dirty="0"/>
              <a:t>p</a:t>
            </a:r>
            <a:r>
              <a:rPr lang="zh-CN" altLang="en-US" sz="2400" dirty="0"/>
              <a:t>所指结点存在，并且存在下一个兄弟结点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IF </a:t>
            </a:r>
            <a:r>
              <a:rPr lang="en-US" altLang="zh-CN" sz="2400" i="1" dirty="0"/>
              <a:t>p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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NextBrother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 )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</a:t>
            </a:r>
            <a:r>
              <a:rPr lang="en-US" altLang="zh-CN" sz="2400" dirty="0"/>
              <a:t> THEN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i="1" dirty="0"/>
              <a:t>        </a:t>
            </a:r>
            <a:r>
              <a:rPr lang="en-US" altLang="zh-CN" sz="2400" dirty="0"/>
              <a:t>( </a:t>
            </a:r>
            <a:r>
              <a:rPr lang="en-US" altLang="zh-CN" sz="2400" i="1" dirty="0"/>
              <a:t>q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</a:t>
            </a:r>
            <a:r>
              <a:rPr lang="en-US" altLang="zh-CN" sz="2400" i="1" dirty="0"/>
              <a:t>NextBrother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 ).  RETURN. )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GNB2. [</a:t>
            </a:r>
            <a:r>
              <a:rPr lang="zh-CN" altLang="en-US" sz="2400" dirty="0"/>
              <a:t>下一个兄弟结点不存在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i="1" dirty="0"/>
              <a:t>    q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</a:t>
            </a:r>
            <a:r>
              <a:rPr lang="en-US" altLang="zh-CN" sz="2400" dirty="0"/>
              <a:t> . ▐</a:t>
            </a:r>
            <a:endParaRPr lang="en-US" altLang="zh-CN" sz="2400" dirty="0"/>
          </a:p>
        </p:txBody>
      </p:sp>
    </p:spTree>
  </p:cSld>
  <p:clrMapOvr>
    <a:masterClrMapping/>
  </p:clrMapOvr>
  <p:transition>
    <p:strips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文本占位符 1577985"/>
          <p:cNvSpPr>
            <a:spLocks noGrp="1"/>
          </p:cNvSpPr>
          <p:nvPr>
            <p:ph idx="1"/>
          </p:nvPr>
        </p:nvSpPr>
        <p:spPr>
          <a:xfrm>
            <a:off x="323850" y="333375"/>
            <a:ext cx="8569325" cy="5867400"/>
          </a:xfrm>
        </p:spPr>
        <p:txBody>
          <a:bodyPr vert="horz" wrap="square" lIns="92075" tIns="46038" rIns="92075" bIns="46038" anchor="t" anchorCtr="0"/>
          <a:p>
            <a:pPr marL="177800" indent="-177800"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5.5.3 </a:t>
            </a:r>
            <a:r>
              <a:rPr lang="zh-CN" altLang="en-US" sz="3200" dirty="0">
                <a:solidFill>
                  <a:schemeClr val="tx2"/>
                </a:solidFill>
              </a:rPr>
              <a:t>树和森林的遍历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marL="177800" indent="-17780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、树的遍历</a:t>
            </a:r>
            <a:endParaRPr lang="zh-CN" altLang="en-US" sz="3200" dirty="0"/>
          </a:p>
          <a:p>
            <a:pPr marL="177800" indent="-177800">
              <a:buNone/>
            </a:pPr>
            <a:r>
              <a:rPr lang="zh-CN" altLang="en-US" sz="3200" dirty="0"/>
              <a:t>  先根遍历：先访问树的根结点，然后依次先根遍历每棵子树。</a:t>
            </a:r>
            <a:endParaRPr lang="zh-CN" altLang="en-US" sz="3200" b="0" dirty="0"/>
          </a:p>
        </p:txBody>
      </p:sp>
      <p:sp>
        <p:nvSpPr>
          <p:cNvPr id="222211" name="文本框 1577986"/>
          <p:cNvSpPr txBox="1"/>
          <p:nvPr/>
        </p:nvSpPr>
        <p:spPr>
          <a:xfrm>
            <a:off x="3095625" y="3581400"/>
            <a:ext cx="5886450" cy="64135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先根遍历序列：</a:t>
            </a:r>
            <a:r>
              <a:rPr lang="en-US" altLang="zh-CN" sz="3600" b="1" dirty="0">
                <a:latin typeface="Times New Roman" panose="02020603050405020304" pitchFamily="18" charset="0"/>
              </a:rPr>
              <a:t>A B C E F D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222212" name="组合 1577987"/>
          <p:cNvGrpSpPr/>
          <p:nvPr/>
        </p:nvGrpSpPr>
        <p:grpSpPr>
          <a:xfrm>
            <a:off x="684213" y="3248025"/>
            <a:ext cx="2405062" cy="2457450"/>
            <a:chOff x="336" y="1200"/>
            <a:chExt cx="1512" cy="1548"/>
          </a:xfrm>
        </p:grpSpPr>
        <p:grpSp>
          <p:nvGrpSpPr>
            <p:cNvPr id="222213" name="组合 1577988"/>
            <p:cNvGrpSpPr/>
            <p:nvPr/>
          </p:nvGrpSpPr>
          <p:grpSpPr>
            <a:xfrm>
              <a:off x="912" y="1200"/>
              <a:ext cx="360" cy="384"/>
              <a:chOff x="4224" y="1152"/>
              <a:chExt cx="360" cy="384"/>
            </a:xfrm>
          </p:grpSpPr>
          <p:sp>
            <p:nvSpPr>
              <p:cNvPr id="222234" name="椭圆 157798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235" name="文本框 1577990"/>
              <p:cNvSpPr txBox="1"/>
              <p:nvPr/>
            </p:nvSpPr>
            <p:spPr>
              <a:xfrm>
                <a:off x="4248" y="1152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2214" name="组合 1577991"/>
            <p:cNvGrpSpPr/>
            <p:nvPr/>
          </p:nvGrpSpPr>
          <p:grpSpPr>
            <a:xfrm>
              <a:off x="912" y="1776"/>
              <a:ext cx="360" cy="396"/>
              <a:chOff x="4224" y="1152"/>
              <a:chExt cx="360" cy="396"/>
            </a:xfrm>
          </p:grpSpPr>
          <p:sp>
            <p:nvSpPr>
              <p:cNvPr id="222232" name="椭圆 157799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233" name="文本框 1577993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2215" name="组合 1577994"/>
            <p:cNvGrpSpPr/>
            <p:nvPr/>
          </p:nvGrpSpPr>
          <p:grpSpPr>
            <a:xfrm>
              <a:off x="336" y="1776"/>
              <a:ext cx="360" cy="396"/>
              <a:chOff x="4224" y="1152"/>
              <a:chExt cx="360" cy="396"/>
            </a:xfrm>
          </p:grpSpPr>
          <p:sp>
            <p:nvSpPr>
              <p:cNvPr id="222230" name="椭圆 1577995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231" name="文本框 1577996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2216" name="组合 1577997"/>
            <p:cNvGrpSpPr/>
            <p:nvPr/>
          </p:nvGrpSpPr>
          <p:grpSpPr>
            <a:xfrm>
              <a:off x="1248" y="2352"/>
              <a:ext cx="360" cy="396"/>
              <a:chOff x="4224" y="1152"/>
              <a:chExt cx="360" cy="396"/>
            </a:xfrm>
          </p:grpSpPr>
          <p:sp>
            <p:nvSpPr>
              <p:cNvPr id="222228" name="椭圆 1577998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229" name="文本框 1577999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2217" name="组合 1578000"/>
            <p:cNvGrpSpPr/>
            <p:nvPr/>
          </p:nvGrpSpPr>
          <p:grpSpPr>
            <a:xfrm>
              <a:off x="1488" y="1776"/>
              <a:ext cx="360" cy="396"/>
              <a:chOff x="4224" y="1152"/>
              <a:chExt cx="360" cy="396"/>
            </a:xfrm>
          </p:grpSpPr>
          <p:sp>
            <p:nvSpPr>
              <p:cNvPr id="222226" name="椭圆 1578001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227" name="文本框 1578002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2218" name="组合 1578003"/>
            <p:cNvGrpSpPr/>
            <p:nvPr/>
          </p:nvGrpSpPr>
          <p:grpSpPr>
            <a:xfrm>
              <a:off x="624" y="2352"/>
              <a:ext cx="360" cy="396"/>
              <a:chOff x="4224" y="1152"/>
              <a:chExt cx="360" cy="396"/>
            </a:xfrm>
          </p:grpSpPr>
          <p:sp>
            <p:nvSpPr>
              <p:cNvPr id="222224" name="椭圆 1578004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225" name="文本框 1578005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2219" name="直接连接符 1578006"/>
            <p:cNvSpPr/>
            <p:nvPr/>
          </p:nvSpPr>
          <p:spPr>
            <a:xfrm>
              <a:off x="1079" y="1584"/>
              <a:ext cx="0" cy="24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2220" name="直接连接符 1578007"/>
            <p:cNvSpPr/>
            <p:nvPr/>
          </p:nvSpPr>
          <p:spPr>
            <a:xfrm flipH="1">
              <a:off x="624" y="1536"/>
              <a:ext cx="336" cy="33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2221" name="直接连接符 1578008"/>
            <p:cNvSpPr/>
            <p:nvPr/>
          </p:nvSpPr>
          <p:spPr>
            <a:xfrm>
              <a:off x="1200" y="1536"/>
              <a:ext cx="336" cy="33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2222" name="直接连接符 1578009"/>
            <p:cNvSpPr/>
            <p:nvPr/>
          </p:nvSpPr>
          <p:spPr>
            <a:xfrm flipH="1">
              <a:off x="864" y="2160"/>
              <a:ext cx="192" cy="24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2223" name="直接连接符 1578010"/>
            <p:cNvSpPr/>
            <p:nvPr/>
          </p:nvSpPr>
          <p:spPr>
            <a:xfrm>
              <a:off x="1104" y="2160"/>
              <a:ext cx="192" cy="24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4" name="文本占位符 1579009"/>
          <p:cNvSpPr>
            <a:spLocks noGrp="1"/>
          </p:cNvSpPr>
          <p:nvPr>
            <p:ph idx="1"/>
          </p:nvPr>
        </p:nvSpPr>
        <p:spPr>
          <a:xfrm>
            <a:off x="431800" y="692150"/>
            <a:ext cx="8532813" cy="5292725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zh-CN" altLang="en-US" sz="3200" dirty="0"/>
              <a:t>后根遍历：</a:t>
            </a:r>
            <a:endParaRPr lang="zh-CN" altLang="en-US" sz="32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dirty="0"/>
              <a:t>先依次后根遍历每棵子树，然后访问树的根结点。</a:t>
            </a:r>
            <a:r>
              <a:rPr lang="zh-CN" altLang="en-US" dirty="0"/>
              <a:t>        </a:t>
            </a:r>
            <a:endParaRPr lang="zh-CN" altLang="en-US" dirty="0"/>
          </a:p>
        </p:txBody>
      </p:sp>
      <p:sp>
        <p:nvSpPr>
          <p:cNvPr id="223235" name="文本框 1579010"/>
          <p:cNvSpPr txBox="1"/>
          <p:nvPr/>
        </p:nvSpPr>
        <p:spPr>
          <a:xfrm>
            <a:off x="2808288" y="2816225"/>
            <a:ext cx="6084887" cy="641350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后根遍历序列：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B E F C D A</a:t>
            </a:r>
            <a:endParaRPr lang="en-US" altLang="zh-CN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23236" name="组合 1579011"/>
          <p:cNvGrpSpPr/>
          <p:nvPr/>
        </p:nvGrpSpPr>
        <p:grpSpPr>
          <a:xfrm>
            <a:off x="1008063" y="2889250"/>
            <a:ext cx="2405062" cy="2457450"/>
            <a:chOff x="336" y="1200"/>
            <a:chExt cx="1512" cy="1548"/>
          </a:xfrm>
        </p:grpSpPr>
        <p:grpSp>
          <p:nvGrpSpPr>
            <p:cNvPr id="223237" name="组合 1579012"/>
            <p:cNvGrpSpPr/>
            <p:nvPr/>
          </p:nvGrpSpPr>
          <p:grpSpPr>
            <a:xfrm>
              <a:off x="912" y="1200"/>
              <a:ext cx="360" cy="384"/>
              <a:chOff x="4224" y="1152"/>
              <a:chExt cx="360" cy="384"/>
            </a:xfrm>
          </p:grpSpPr>
          <p:sp>
            <p:nvSpPr>
              <p:cNvPr id="223258" name="椭圆 1579013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259" name="文本框 1579014"/>
              <p:cNvSpPr txBox="1"/>
              <p:nvPr/>
            </p:nvSpPr>
            <p:spPr>
              <a:xfrm>
                <a:off x="4248" y="1152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3238" name="组合 1579015"/>
            <p:cNvGrpSpPr/>
            <p:nvPr/>
          </p:nvGrpSpPr>
          <p:grpSpPr>
            <a:xfrm>
              <a:off x="912" y="1776"/>
              <a:ext cx="360" cy="396"/>
              <a:chOff x="4224" y="1152"/>
              <a:chExt cx="360" cy="396"/>
            </a:xfrm>
          </p:grpSpPr>
          <p:sp>
            <p:nvSpPr>
              <p:cNvPr id="223256" name="椭圆 1579016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257" name="文本框 1579017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3239" name="组合 1579018"/>
            <p:cNvGrpSpPr/>
            <p:nvPr/>
          </p:nvGrpSpPr>
          <p:grpSpPr>
            <a:xfrm>
              <a:off x="336" y="1776"/>
              <a:ext cx="360" cy="396"/>
              <a:chOff x="4224" y="1152"/>
              <a:chExt cx="360" cy="396"/>
            </a:xfrm>
          </p:grpSpPr>
          <p:sp>
            <p:nvSpPr>
              <p:cNvPr id="223254" name="椭圆 157901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255" name="文本框 1579020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3240" name="组合 1579021"/>
            <p:cNvGrpSpPr/>
            <p:nvPr/>
          </p:nvGrpSpPr>
          <p:grpSpPr>
            <a:xfrm>
              <a:off x="1248" y="2352"/>
              <a:ext cx="360" cy="396"/>
              <a:chOff x="4224" y="1152"/>
              <a:chExt cx="360" cy="396"/>
            </a:xfrm>
          </p:grpSpPr>
          <p:sp>
            <p:nvSpPr>
              <p:cNvPr id="223252" name="椭圆 157902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253" name="文本框 1579023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3241" name="组合 1579024"/>
            <p:cNvGrpSpPr/>
            <p:nvPr/>
          </p:nvGrpSpPr>
          <p:grpSpPr>
            <a:xfrm>
              <a:off x="1488" y="1776"/>
              <a:ext cx="360" cy="396"/>
              <a:chOff x="4224" y="1152"/>
              <a:chExt cx="360" cy="396"/>
            </a:xfrm>
          </p:grpSpPr>
          <p:sp>
            <p:nvSpPr>
              <p:cNvPr id="223250" name="椭圆 1579025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251" name="文本框 1579026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3242" name="组合 1579027"/>
            <p:cNvGrpSpPr/>
            <p:nvPr/>
          </p:nvGrpSpPr>
          <p:grpSpPr>
            <a:xfrm>
              <a:off x="624" y="2352"/>
              <a:ext cx="360" cy="396"/>
              <a:chOff x="4224" y="1152"/>
              <a:chExt cx="360" cy="396"/>
            </a:xfrm>
          </p:grpSpPr>
          <p:sp>
            <p:nvSpPr>
              <p:cNvPr id="223248" name="椭圆 1579028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249" name="文本框 1579029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3243" name="直接连接符 1579030"/>
            <p:cNvSpPr/>
            <p:nvPr/>
          </p:nvSpPr>
          <p:spPr>
            <a:xfrm>
              <a:off x="1079" y="1584"/>
              <a:ext cx="0" cy="24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3244" name="直接连接符 1579031"/>
            <p:cNvSpPr/>
            <p:nvPr/>
          </p:nvSpPr>
          <p:spPr>
            <a:xfrm flipH="1">
              <a:off x="624" y="1536"/>
              <a:ext cx="336" cy="33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3245" name="直接连接符 1579032"/>
            <p:cNvSpPr/>
            <p:nvPr/>
          </p:nvSpPr>
          <p:spPr>
            <a:xfrm>
              <a:off x="1200" y="1536"/>
              <a:ext cx="336" cy="33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3246" name="直接连接符 1579033"/>
            <p:cNvSpPr/>
            <p:nvPr/>
          </p:nvSpPr>
          <p:spPr>
            <a:xfrm flipH="1">
              <a:off x="864" y="2160"/>
              <a:ext cx="192" cy="24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3247" name="直接连接符 1579034"/>
            <p:cNvSpPr/>
            <p:nvPr/>
          </p:nvSpPr>
          <p:spPr>
            <a:xfrm>
              <a:off x="1104" y="2160"/>
              <a:ext cx="192" cy="24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Text Box 3"/>
          <p:cNvSpPr txBox="1"/>
          <p:nvPr/>
        </p:nvSpPr>
        <p:spPr>
          <a:xfrm>
            <a:off x="576263" y="1520825"/>
            <a:ext cx="8181975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树或森林与二叉树之间有一种自然的对应关系。任一个森林或一棵树都可对应到一棵二叉树；反之，任一棵二叉树也能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唯一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对应一个森林或一棵树。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8" name="文本占位符 1580033"/>
          <p:cNvSpPr>
            <a:spLocks noGrp="1"/>
          </p:cNvSpPr>
          <p:nvPr>
            <p:ph idx="1"/>
          </p:nvPr>
        </p:nvSpPr>
        <p:spPr>
          <a:xfrm>
            <a:off x="179388" y="944563"/>
            <a:ext cx="8820150" cy="3997325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b="0" dirty="0">
                <a:solidFill>
                  <a:srgbClr val="0033CC"/>
                </a:solidFill>
              </a:rPr>
              <a:t> </a:t>
            </a:r>
            <a:r>
              <a:rPr lang="en-US" altLang="zh-CN" sz="3600" dirty="0">
                <a:solidFill>
                  <a:schemeClr val="tx2"/>
                </a:solidFill>
              </a:rPr>
              <a:t>2</a:t>
            </a:r>
            <a:r>
              <a:rPr lang="zh-CN" altLang="en-US" sz="3600" dirty="0">
                <a:solidFill>
                  <a:schemeClr val="tx2"/>
                </a:solidFill>
              </a:rPr>
              <a:t>、森林的遍历</a:t>
            </a:r>
            <a:endParaRPr lang="zh-CN" altLang="en-US" sz="3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3600" dirty="0">
                <a:solidFill>
                  <a:srgbClr val="CC0000"/>
                </a:solidFill>
              </a:rPr>
              <a:t>   先根遍历</a:t>
            </a:r>
            <a:r>
              <a:rPr lang="zh-CN" altLang="en-US" sz="3600" dirty="0"/>
              <a:t>森林：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>
                <a:solidFill>
                  <a:srgbClr val="0000CC"/>
                </a:solidFill>
              </a:rPr>
              <a:t>  </a:t>
            </a:r>
            <a:r>
              <a:rPr lang="en-US" altLang="zh-CN" sz="3600" dirty="0"/>
              <a:t>① </a:t>
            </a:r>
            <a:r>
              <a:rPr lang="zh-CN" altLang="en-US" sz="3600" dirty="0"/>
              <a:t>访问森林中第一棵树的根结点；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/>
              <a:t>  </a:t>
            </a:r>
            <a:r>
              <a:rPr lang="en-US" altLang="zh-CN" sz="3600" dirty="0"/>
              <a:t>② </a:t>
            </a:r>
            <a:r>
              <a:rPr lang="zh-CN" altLang="en-US" sz="3600" dirty="0"/>
              <a:t>先根遍历第一棵树中的诸子树</a:t>
            </a:r>
            <a:r>
              <a:rPr lang="en-US" altLang="zh-CN" sz="3600" dirty="0"/>
              <a:t>(</a:t>
            </a:r>
            <a:r>
              <a:rPr lang="zh-CN" altLang="en-US" sz="3600" dirty="0"/>
              <a:t>森林</a:t>
            </a:r>
            <a:r>
              <a:rPr lang="en-US" altLang="zh-CN" sz="3600" dirty="0"/>
              <a:t>) </a:t>
            </a:r>
            <a:r>
              <a:rPr lang="zh-CN" altLang="en-US" sz="3600" dirty="0"/>
              <a:t>；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/>
              <a:t>  </a:t>
            </a:r>
            <a:r>
              <a:rPr lang="en-US" altLang="zh-CN" sz="3600" dirty="0"/>
              <a:t>③ </a:t>
            </a:r>
            <a:r>
              <a:rPr lang="zh-CN" altLang="en-US" sz="3600" dirty="0"/>
              <a:t>先根遍历其余的诸树</a:t>
            </a:r>
            <a:r>
              <a:rPr lang="en-US" altLang="zh-CN" sz="3600" dirty="0"/>
              <a:t>(</a:t>
            </a:r>
            <a:r>
              <a:rPr lang="zh-CN" altLang="en-US" sz="3600" dirty="0"/>
              <a:t>森林</a:t>
            </a:r>
            <a:r>
              <a:rPr lang="en-US" altLang="zh-CN" sz="3600" dirty="0"/>
              <a:t>)</a:t>
            </a:r>
            <a:r>
              <a:rPr lang="zh-CN" altLang="en-US" sz="3600" dirty="0"/>
              <a:t>。</a:t>
            </a:r>
            <a:endParaRPr lang="zh-CN" altLang="en-US" sz="3600" dirty="0"/>
          </a:p>
        </p:txBody>
      </p:sp>
    </p:spTree>
  </p:cSld>
  <p:clrMapOvr>
    <a:masterClrMapping/>
  </p:clrMapOvr>
  <p:transition>
    <p:pull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文本占位符 1581057"/>
          <p:cNvSpPr>
            <a:spLocks noGrp="1"/>
          </p:cNvSpPr>
          <p:nvPr>
            <p:ph idx="1"/>
          </p:nvPr>
        </p:nvSpPr>
        <p:spPr>
          <a:xfrm>
            <a:off x="358775" y="765175"/>
            <a:ext cx="8172450" cy="5292725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b="0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[</a:t>
            </a:r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endParaRPr lang="en-US" altLang="zh-CN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5283" name="组合 1581099"/>
          <p:cNvGrpSpPr/>
          <p:nvPr/>
        </p:nvGrpSpPr>
        <p:grpSpPr>
          <a:xfrm>
            <a:off x="1066800" y="1752600"/>
            <a:ext cx="6584950" cy="2500313"/>
            <a:chOff x="672" y="1104"/>
            <a:chExt cx="4148" cy="1575"/>
          </a:xfrm>
        </p:grpSpPr>
        <p:grpSp>
          <p:nvGrpSpPr>
            <p:cNvPr id="225286" name="组合 1581059"/>
            <p:cNvGrpSpPr/>
            <p:nvPr/>
          </p:nvGrpSpPr>
          <p:grpSpPr>
            <a:xfrm>
              <a:off x="672" y="1104"/>
              <a:ext cx="1512" cy="972"/>
              <a:chOff x="3216" y="1248"/>
              <a:chExt cx="1512" cy="972"/>
            </a:xfrm>
          </p:grpSpPr>
          <p:grpSp>
            <p:nvGrpSpPr>
              <p:cNvPr id="225308" name="组合 1581060"/>
              <p:cNvGrpSpPr/>
              <p:nvPr/>
            </p:nvGrpSpPr>
            <p:grpSpPr>
              <a:xfrm>
                <a:off x="3792" y="1248"/>
                <a:ext cx="360" cy="384"/>
                <a:chOff x="4224" y="1152"/>
                <a:chExt cx="360" cy="384"/>
              </a:xfrm>
            </p:grpSpPr>
            <p:sp>
              <p:nvSpPr>
                <p:cNvPr id="225321" name="椭圆 1581061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322" name="文本框 1581062"/>
                <p:cNvSpPr txBox="1"/>
                <p:nvPr/>
              </p:nvSpPr>
              <p:spPr>
                <a:xfrm>
                  <a:off x="4248" y="1152"/>
                  <a:ext cx="336" cy="36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25309" name="组合 1581063"/>
              <p:cNvGrpSpPr/>
              <p:nvPr/>
            </p:nvGrpSpPr>
            <p:grpSpPr>
              <a:xfrm>
                <a:off x="3792" y="1824"/>
                <a:ext cx="360" cy="396"/>
                <a:chOff x="4224" y="1152"/>
                <a:chExt cx="360" cy="396"/>
              </a:xfrm>
            </p:grpSpPr>
            <p:sp>
              <p:nvSpPr>
                <p:cNvPr id="225319" name="椭圆 1581064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320" name="文本框 1581065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25310" name="组合 1581066"/>
              <p:cNvGrpSpPr/>
              <p:nvPr/>
            </p:nvGrpSpPr>
            <p:grpSpPr>
              <a:xfrm>
                <a:off x="3216" y="1824"/>
                <a:ext cx="360" cy="396"/>
                <a:chOff x="4224" y="1152"/>
                <a:chExt cx="360" cy="396"/>
              </a:xfrm>
            </p:grpSpPr>
            <p:sp>
              <p:nvSpPr>
                <p:cNvPr id="225317" name="椭圆 1581067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318" name="文本框 1581068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25311" name="组合 1581069"/>
              <p:cNvGrpSpPr/>
              <p:nvPr/>
            </p:nvGrpSpPr>
            <p:grpSpPr>
              <a:xfrm>
                <a:off x="4368" y="1824"/>
                <a:ext cx="360" cy="396"/>
                <a:chOff x="4224" y="1152"/>
                <a:chExt cx="360" cy="396"/>
              </a:xfrm>
            </p:grpSpPr>
            <p:sp>
              <p:nvSpPr>
                <p:cNvPr id="225315" name="椭圆 1581070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316" name="文本框 1581071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25312" name="直接连接符 1581072"/>
              <p:cNvSpPr/>
              <p:nvPr/>
            </p:nvSpPr>
            <p:spPr>
              <a:xfrm>
                <a:off x="3959" y="1632"/>
                <a:ext cx="0" cy="24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25313" name="直接连接符 1581073"/>
              <p:cNvSpPr/>
              <p:nvPr/>
            </p:nvSpPr>
            <p:spPr>
              <a:xfrm flipH="1">
                <a:off x="3504" y="1584"/>
                <a:ext cx="336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25314" name="直接连接符 1581074"/>
              <p:cNvSpPr/>
              <p:nvPr/>
            </p:nvSpPr>
            <p:spPr>
              <a:xfrm>
                <a:off x="4080" y="1584"/>
                <a:ext cx="336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25287" name="组合 1581075"/>
            <p:cNvGrpSpPr/>
            <p:nvPr/>
          </p:nvGrpSpPr>
          <p:grpSpPr>
            <a:xfrm>
              <a:off x="2688" y="1104"/>
              <a:ext cx="360" cy="1068"/>
              <a:chOff x="864" y="432"/>
              <a:chExt cx="360" cy="1068"/>
            </a:xfrm>
          </p:grpSpPr>
          <p:grpSp>
            <p:nvGrpSpPr>
              <p:cNvPr id="225301" name="组合 1581076"/>
              <p:cNvGrpSpPr/>
              <p:nvPr/>
            </p:nvGrpSpPr>
            <p:grpSpPr>
              <a:xfrm>
                <a:off x="864" y="1104"/>
                <a:ext cx="360" cy="396"/>
                <a:chOff x="4224" y="1152"/>
                <a:chExt cx="360" cy="396"/>
              </a:xfrm>
            </p:grpSpPr>
            <p:sp>
              <p:nvSpPr>
                <p:cNvPr id="225306" name="椭圆 1581077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307" name="文本框 1581078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25302" name="组合 1581079"/>
              <p:cNvGrpSpPr/>
              <p:nvPr/>
            </p:nvGrpSpPr>
            <p:grpSpPr>
              <a:xfrm>
                <a:off x="864" y="432"/>
                <a:ext cx="360" cy="396"/>
                <a:chOff x="4224" y="1152"/>
                <a:chExt cx="360" cy="396"/>
              </a:xfrm>
            </p:grpSpPr>
            <p:sp>
              <p:nvSpPr>
                <p:cNvPr id="225304" name="椭圆 1581080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305" name="文本框 1581081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25303" name="直接连接符 1581082"/>
              <p:cNvSpPr/>
              <p:nvPr/>
            </p:nvSpPr>
            <p:spPr>
              <a:xfrm>
                <a:off x="1033" y="816"/>
                <a:ext cx="0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25288" name="组合 1581098"/>
            <p:cNvGrpSpPr/>
            <p:nvPr/>
          </p:nvGrpSpPr>
          <p:grpSpPr>
            <a:xfrm>
              <a:off x="3552" y="1104"/>
              <a:ext cx="1268" cy="1575"/>
              <a:chOff x="3552" y="1104"/>
              <a:chExt cx="1268" cy="1575"/>
            </a:xfrm>
          </p:grpSpPr>
          <p:sp>
            <p:nvSpPr>
              <p:cNvPr id="225289" name="椭圆 1581084"/>
              <p:cNvSpPr/>
              <p:nvPr/>
            </p:nvSpPr>
            <p:spPr>
              <a:xfrm>
                <a:off x="3936" y="1131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290" name="文本框 1581085"/>
              <p:cNvSpPr txBox="1"/>
              <p:nvPr/>
            </p:nvSpPr>
            <p:spPr>
              <a:xfrm>
                <a:off x="3938" y="1104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G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225291" name="组合 1581086"/>
              <p:cNvGrpSpPr/>
              <p:nvPr/>
            </p:nvGrpSpPr>
            <p:grpSpPr>
              <a:xfrm>
                <a:off x="4416" y="2283"/>
                <a:ext cx="360" cy="396"/>
                <a:chOff x="4224" y="1152"/>
                <a:chExt cx="360" cy="396"/>
              </a:xfrm>
            </p:grpSpPr>
            <p:sp>
              <p:nvSpPr>
                <p:cNvPr id="225299" name="椭圆 1581087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300" name="文本框 1581088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J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25292" name="椭圆 1581089"/>
              <p:cNvSpPr/>
              <p:nvPr/>
            </p:nvSpPr>
            <p:spPr>
              <a:xfrm>
                <a:off x="3552" y="1659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293" name="文本框 1581090"/>
              <p:cNvSpPr txBox="1"/>
              <p:nvPr/>
            </p:nvSpPr>
            <p:spPr>
              <a:xfrm>
                <a:off x="3552" y="1611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H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25294" name="椭圆 1581091"/>
              <p:cNvSpPr/>
              <p:nvPr/>
            </p:nvSpPr>
            <p:spPr>
              <a:xfrm>
                <a:off x="4416" y="1685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295" name="文本框 1581092"/>
              <p:cNvSpPr txBox="1"/>
              <p:nvPr/>
            </p:nvSpPr>
            <p:spPr>
              <a:xfrm>
                <a:off x="4484" y="1637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I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25296" name="直接连接符 1581093"/>
              <p:cNvSpPr/>
              <p:nvPr/>
            </p:nvSpPr>
            <p:spPr>
              <a:xfrm flipH="1">
                <a:off x="3840" y="1457"/>
                <a:ext cx="174" cy="250"/>
              </a:xfrm>
              <a:prstGeom prst="line">
                <a:avLst/>
              </a:prstGeom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25297" name="直接连接符 1581094"/>
              <p:cNvSpPr/>
              <p:nvPr/>
            </p:nvSpPr>
            <p:spPr>
              <a:xfrm>
                <a:off x="4224" y="1419"/>
                <a:ext cx="244" cy="31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25298" name="直接连接符 1581095"/>
              <p:cNvSpPr/>
              <p:nvPr/>
            </p:nvSpPr>
            <p:spPr>
              <a:xfrm>
                <a:off x="4582" y="2043"/>
                <a:ext cx="0" cy="288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</p:grpSp>
      <p:sp>
        <p:nvSpPr>
          <p:cNvPr id="1581097" name="文本框 1581096"/>
          <p:cNvSpPr txBox="1"/>
          <p:nvPr/>
        </p:nvSpPr>
        <p:spPr>
          <a:xfrm>
            <a:off x="914400" y="4800600"/>
            <a:ext cx="6248400" cy="57943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sz="32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25285" name="文本框 1581097"/>
          <p:cNvSpPr txBox="1"/>
          <p:nvPr/>
        </p:nvSpPr>
        <p:spPr>
          <a:xfrm>
            <a:off x="827088" y="4400550"/>
            <a:ext cx="7010400" cy="16160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森林的先根遍历序列：</a:t>
            </a:r>
            <a:endParaRPr lang="zh-CN" altLang="en-US" sz="4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4000" b="1" dirty="0">
                <a:latin typeface="Times New Roman" panose="02020603050405020304" pitchFamily="18" charset="0"/>
              </a:rPr>
              <a:t>A B C D E F G H I J 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文本占位符 1582081"/>
          <p:cNvSpPr>
            <a:spLocks noGrp="1"/>
          </p:cNvSpPr>
          <p:nvPr>
            <p:ph idx="1"/>
          </p:nvPr>
        </p:nvSpPr>
        <p:spPr>
          <a:xfrm>
            <a:off x="468313" y="5013325"/>
            <a:ext cx="6659562" cy="1260475"/>
          </a:xfrm>
        </p:spPr>
        <p:txBody>
          <a:bodyPr vert="horz" wrap="square" lIns="92075" tIns="46038" rIns="92075" bIns="46038" anchor="t" anchorCtr="0"/>
          <a:p>
            <a:pPr>
              <a:lnSpc>
                <a:spcPct val="90000"/>
              </a:lnSpc>
              <a:buNone/>
            </a:pPr>
            <a:r>
              <a:rPr lang="zh-CN" altLang="en-US" sz="3200" dirty="0"/>
              <a:t>森林所对应二叉树的先根序列：</a:t>
            </a:r>
            <a:endParaRPr lang="zh-CN" altLang="en-US" sz="3200" dirty="0"/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3200" dirty="0"/>
              <a:t>A B C D E F G H I J</a:t>
            </a:r>
            <a:r>
              <a:rPr lang="en-US" altLang="zh-CN" sz="3200" b="0" dirty="0"/>
              <a:t> </a:t>
            </a:r>
            <a:endParaRPr lang="en-US" altLang="zh-CN" sz="3200" b="0" dirty="0"/>
          </a:p>
        </p:txBody>
      </p:sp>
      <p:grpSp>
        <p:nvGrpSpPr>
          <p:cNvPr id="226307" name="组合 1582128"/>
          <p:cNvGrpSpPr/>
          <p:nvPr/>
        </p:nvGrpSpPr>
        <p:grpSpPr>
          <a:xfrm>
            <a:off x="3240088" y="404813"/>
            <a:ext cx="3582987" cy="4373562"/>
            <a:chOff x="2132" y="550"/>
            <a:chExt cx="2257" cy="2755"/>
          </a:xfrm>
        </p:grpSpPr>
        <p:sp>
          <p:nvSpPr>
            <p:cNvPr id="226308" name="文本框 1582085"/>
            <p:cNvSpPr txBox="1"/>
            <p:nvPr/>
          </p:nvSpPr>
          <p:spPr>
            <a:xfrm>
              <a:off x="2209" y="2621"/>
              <a:ext cx="1056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二叉树</a:t>
              </a:r>
              <a:endParaRPr lang="zh-CN" altLang="en-US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26309" name="组合 1582088"/>
            <p:cNvGrpSpPr/>
            <p:nvPr/>
          </p:nvGrpSpPr>
          <p:grpSpPr>
            <a:xfrm>
              <a:off x="3937" y="1517"/>
              <a:ext cx="338" cy="365"/>
              <a:chOff x="4320" y="576"/>
              <a:chExt cx="338" cy="365"/>
            </a:xfrm>
          </p:grpSpPr>
          <p:sp>
            <p:nvSpPr>
              <p:cNvPr id="226345" name="椭圆 1582089"/>
              <p:cNvSpPr/>
              <p:nvPr/>
            </p:nvSpPr>
            <p:spPr>
              <a:xfrm>
                <a:off x="4320" y="603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46" name="文本框 1582090"/>
              <p:cNvSpPr txBox="1"/>
              <p:nvPr/>
            </p:nvSpPr>
            <p:spPr>
              <a:xfrm>
                <a:off x="4322" y="576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G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6310" name="组合 1582091"/>
            <p:cNvGrpSpPr/>
            <p:nvPr/>
          </p:nvGrpSpPr>
          <p:grpSpPr>
            <a:xfrm>
              <a:off x="3649" y="2909"/>
              <a:ext cx="360" cy="396"/>
              <a:chOff x="4224" y="1152"/>
              <a:chExt cx="360" cy="396"/>
            </a:xfrm>
          </p:grpSpPr>
          <p:sp>
            <p:nvSpPr>
              <p:cNvPr id="226343" name="椭圆 158209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44" name="文本框 1582093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J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6311" name="组合 1582094"/>
            <p:cNvGrpSpPr/>
            <p:nvPr/>
          </p:nvGrpSpPr>
          <p:grpSpPr>
            <a:xfrm>
              <a:off x="3553" y="2024"/>
              <a:ext cx="336" cy="396"/>
              <a:chOff x="3936" y="1083"/>
              <a:chExt cx="336" cy="396"/>
            </a:xfrm>
          </p:grpSpPr>
          <p:sp>
            <p:nvSpPr>
              <p:cNvPr id="226341" name="椭圆 1582095"/>
              <p:cNvSpPr/>
              <p:nvPr/>
            </p:nvSpPr>
            <p:spPr>
              <a:xfrm>
                <a:off x="3936" y="1131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42" name="文本框 1582096"/>
              <p:cNvSpPr txBox="1"/>
              <p:nvPr/>
            </p:nvSpPr>
            <p:spPr>
              <a:xfrm>
                <a:off x="3936" y="1083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H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6312" name="组合 1582097"/>
            <p:cNvGrpSpPr/>
            <p:nvPr/>
          </p:nvGrpSpPr>
          <p:grpSpPr>
            <a:xfrm>
              <a:off x="3985" y="2429"/>
              <a:ext cx="404" cy="396"/>
              <a:chOff x="4348" y="1584"/>
              <a:chExt cx="404" cy="396"/>
            </a:xfrm>
          </p:grpSpPr>
          <p:sp>
            <p:nvSpPr>
              <p:cNvPr id="226339" name="椭圆 1582098"/>
              <p:cNvSpPr/>
              <p:nvPr/>
            </p:nvSpPr>
            <p:spPr>
              <a:xfrm>
                <a:off x="4348" y="1632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40" name="文本框 1582099"/>
              <p:cNvSpPr txBox="1"/>
              <p:nvPr/>
            </p:nvSpPr>
            <p:spPr>
              <a:xfrm>
                <a:off x="4416" y="1584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I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6313" name="直接连接符 1582100"/>
            <p:cNvSpPr/>
            <p:nvPr/>
          </p:nvSpPr>
          <p:spPr>
            <a:xfrm flipH="1">
              <a:off x="3841" y="1865"/>
              <a:ext cx="173" cy="255"/>
            </a:xfrm>
            <a:prstGeom prst="line">
              <a:avLst/>
            </a:prstGeom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6314" name="直接连接符 1582101"/>
            <p:cNvSpPr/>
            <p:nvPr/>
          </p:nvSpPr>
          <p:spPr>
            <a:xfrm>
              <a:off x="3697" y="1325"/>
              <a:ext cx="294" cy="268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6315" name="直接连接符 1582102"/>
            <p:cNvSpPr/>
            <p:nvPr/>
          </p:nvSpPr>
          <p:spPr>
            <a:xfrm>
              <a:off x="3855" y="2341"/>
              <a:ext cx="178" cy="18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6316" name="直接连接符 1582103"/>
            <p:cNvSpPr/>
            <p:nvPr/>
          </p:nvSpPr>
          <p:spPr>
            <a:xfrm flipH="1">
              <a:off x="3937" y="2813"/>
              <a:ext cx="144" cy="19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26317" name="组合 1582105"/>
            <p:cNvGrpSpPr/>
            <p:nvPr/>
          </p:nvGrpSpPr>
          <p:grpSpPr>
            <a:xfrm>
              <a:off x="3121" y="1469"/>
              <a:ext cx="360" cy="396"/>
              <a:chOff x="4224" y="1152"/>
              <a:chExt cx="360" cy="396"/>
            </a:xfrm>
          </p:grpSpPr>
          <p:sp>
            <p:nvSpPr>
              <p:cNvPr id="226337" name="椭圆 1582106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38" name="文本框 1582107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6318" name="组合 1582108"/>
            <p:cNvGrpSpPr/>
            <p:nvPr/>
          </p:nvGrpSpPr>
          <p:grpSpPr>
            <a:xfrm>
              <a:off x="3409" y="989"/>
              <a:ext cx="360" cy="396"/>
              <a:chOff x="4224" y="1152"/>
              <a:chExt cx="360" cy="396"/>
            </a:xfrm>
          </p:grpSpPr>
          <p:sp>
            <p:nvSpPr>
              <p:cNvPr id="226335" name="椭圆 158210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36" name="文本框 1582110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6319" name="直接连接符 1582111"/>
            <p:cNvSpPr/>
            <p:nvPr/>
          </p:nvSpPr>
          <p:spPr>
            <a:xfrm flipH="1">
              <a:off x="3361" y="1373"/>
              <a:ext cx="144" cy="14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6320" name="直接连接符 1582112"/>
            <p:cNvSpPr/>
            <p:nvPr/>
          </p:nvSpPr>
          <p:spPr>
            <a:xfrm>
              <a:off x="3073" y="845"/>
              <a:ext cx="351" cy="27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6321" name="椭圆 1582114"/>
            <p:cNvSpPr/>
            <p:nvPr/>
          </p:nvSpPr>
          <p:spPr>
            <a:xfrm>
              <a:off x="2732" y="598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6322" name="文本框 1582115"/>
            <p:cNvSpPr txBox="1"/>
            <p:nvPr/>
          </p:nvSpPr>
          <p:spPr>
            <a:xfrm>
              <a:off x="2756" y="550"/>
              <a:ext cx="336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26323" name="组合 1582116"/>
            <p:cNvGrpSpPr/>
            <p:nvPr/>
          </p:nvGrpSpPr>
          <p:grpSpPr>
            <a:xfrm>
              <a:off x="2468" y="1462"/>
              <a:ext cx="360" cy="396"/>
              <a:chOff x="4224" y="1152"/>
              <a:chExt cx="360" cy="396"/>
            </a:xfrm>
          </p:grpSpPr>
          <p:sp>
            <p:nvSpPr>
              <p:cNvPr id="226333" name="椭圆 1582117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34" name="文本框 1582118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6324" name="组合 1582119"/>
            <p:cNvGrpSpPr/>
            <p:nvPr/>
          </p:nvGrpSpPr>
          <p:grpSpPr>
            <a:xfrm>
              <a:off x="2132" y="982"/>
              <a:ext cx="360" cy="396"/>
              <a:chOff x="4224" y="1152"/>
              <a:chExt cx="360" cy="396"/>
            </a:xfrm>
          </p:grpSpPr>
          <p:sp>
            <p:nvSpPr>
              <p:cNvPr id="226331" name="椭圆 1582120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32" name="文本框 1582121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6325" name="组合 1582122"/>
            <p:cNvGrpSpPr/>
            <p:nvPr/>
          </p:nvGrpSpPr>
          <p:grpSpPr>
            <a:xfrm>
              <a:off x="2852" y="1990"/>
              <a:ext cx="360" cy="396"/>
              <a:chOff x="4224" y="1152"/>
              <a:chExt cx="360" cy="396"/>
            </a:xfrm>
          </p:grpSpPr>
          <p:sp>
            <p:nvSpPr>
              <p:cNvPr id="226329" name="椭圆 1582123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330" name="文本框 1582124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6326" name="直接连接符 1582125"/>
            <p:cNvSpPr/>
            <p:nvPr/>
          </p:nvSpPr>
          <p:spPr>
            <a:xfrm flipH="1">
              <a:off x="2449" y="886"/>
              <a:ext cx="307" cy="208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6327" name="直接连接符 1582126"/>
            <p:cNvSpPr/>
            <p:nvPr/>
          </p:nvSpPr>
          <p:spPr>
            <a:xfrm>
              <a:off x="2756" y="1798"/>
              <a:ext cx="240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6328" name="直接连接符 1582127"/>
            <p:cNvSpPr/>
            <p:nvPr/>
          </p:nvSpPr>
          <p:spPr>
            <a:xfrm>
              <a:off x="2381" y="1344"/>
              <a:ext cx="159" cy="20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</p:spTree>
  </p:cSld>
  <p:clrMapOvr>
    <a:masterClrMapping/>
  </p:clrMapOvr>
  <p:transition>
    <p:strips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0" name="文本占位符 1583105"/>
          <p:cNvSpPr>
            <a:spLocks noGrp="1"/>
          </p:cNvSpPr>
          <p:nvPr>
            <p:ph idx="1"/>
          </p:nvPr>
        </p:nvSpPr>
        <p:spPr>
          <a:xfrm>
            <a:off x="71438" y="728663"/>
            <a:ext cx="9001125" cy="3455987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b="0" dirty="0"/>
              <a:t>         </a:t>
            </a:r>
            <a:endParaRPr lang="en-US" altLang="zh-CN" b="0" dirty="0"/>
          </a:p>
          <a:p>
            <a:pPr>
              <a:buNone/>
            </a:pPr>
            <a:r>
              <a:rPr lang="en-US" altLang="zh-CN" sz="3600" b="0" dirty="0">
                <a:solidFill>
                  <a:srgbClr val="CC0000"/>
                </a:solidFill>
              </a:rPr>
              <a:t>  </a:t>
            </a:r>
            <a:r>
              <a:rPr lang="zh-CN" altLang="en-US" sz="3600" dirty="0">
                <a:solidFill>
                  <a:srgbClr val="CC0000"/>
                </a:solidFill>
              </a:rPr>
              <a:t>后根遍历</a:t>
            </a:r>
            <a:r>
              <a:rPr lang="zh-CN" altLang="en-US" sz="3600" dirty="0"/>
              <a:t>森林：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>
                <a:solidFill>
                  <a:srgbClr val="0000CC"/>
                </a:solidFill>
              </a:rPr>
              <a:t>  </a:t>
            </a:r>
            <a:r>
              <a:rPr lang="en-US" altLang="zh-CN" sz="3600" dirty="0"/>
              <a:t>① </a:t>
            </a:r>
            <a:r>
              <a:rPr lang="zh-CN" altLang="en-US" sz="3600" dirty="0"/>
              <a:t>后根遍历第一棵树的诸子树（森林） ； 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/>
              <a:t>  </a:t>
            </a:r>
            <a:r>
              <a:rPr lang="en-US" altLang="zh-CN" sz="3600" dirty="0"/>
              <a:t>② </a:t>
            </a:r>
            <a:r>
              <a:rPr lang="zh-CN" altLang="en-US" sz="3600" dirty="0"/>
              <a:t>访问森林中第一棵树的根结点；  </a:t>
            </a:r>
            <a:endParaRPr lang="zh-CN" altLang="en-US" sz="3600" dirty="0"/>
          </a:p>
          <a:p>
            <a:pPr>
              <a:buNone/>
            </a:pPr>
            <a:r>
              <a:rPr lang="zh-CN" altLang="en-US" sz="3600" dirty="0"/>
              <a:t>  </a:t>
            </a:r>
            <a:r>
              <a:rPr lang="en-US" altLang="zh-CN" sz="3600" dirty="0"/>
              <a:t>③ </a:t>
            </a:r>
            <a:r>
              <a:rPr lang="zh-CN" altLang="en-US" sz="3600" dirty="0"/>
              <a:t>后根遍历其余的诸树（森林）。</a:t>
            </a:r>
            <a:endParaRPr lang="zh-CN" altLang="en-US" sz="3600" dirty="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文本占位符 1584129"/>
          <p:cNvSpPr>
            <a:spLocks noGrp="1"/>
          </p:cNvSpPr>
          <p:nvPr>
            <p:ph idx="1"/>
          </p:nvPr>
        </p:nvSpPr>
        <p:spPr>
          <a:xfrm>
            <a:off x="431800" y="944563"/>
            <a:ext cx="8316913" cy="5221287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dirty="0"/>
              <a:t>  </a:t>
            </a:r>
            <a:r>
              <a:rPr lang="en-US" altLang="zh-CN" dirty="0">
                <a:latin typeface="宋体" panose="02010600030101010101" pitchFamily="2" charset="-122"/>
              </a:rPr>
              <a:t>[</a:t>
            </a:r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endParaRPr lang="en-US" altLang="zh-CN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8355" name="组合 1584170"/>
          <p:cNvGrpSpPr/>
          <p:nvPr/>
        </p:nvGrpSpPr>
        <p:grpSpPr>
          <a:xfrm>
            <a:off x="1066800" y="1752600"/>
            <a:ext cx="6584950" cy="2500313"/>
            <a:chOff x="672" y="1104"/>
            <a:chExt cx="4148" cy="1575"/>
          </a:xfrm>
        </p:grpSpPr>
        <p:grpSp>
          <p:nvGrpSpPr>
            <p:cNvPr id="228358" name="组合 1584132"/>
            <p:cNvGrpSpPr/>
            <p:nvPr/>
          </p:nvGrpSpPr>
          <p:grpSpPr>
            <a:xfrm>
              <a:off x="1248" y="1104"/>
              <a:ext cx="360" cy="384"/>
              <a:chOff x="4224" y="1152"/>
              <a:chExt cx="360" cy="384"/>
            </a:xfrm>
          </p:grpSpPr>
          <p:sp>
            <p:nvSpPr>
              <p:cNvPr id="228389" name="椭圆 1584133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390" name="文本框 1584134"/>
              <p:cNvSpPr txBox="1"/>
              <p:nvPr/>
            </p:nvSpPr>
            <p:spPr>
              <a:xfrm>
                <a:off x="4248" y="1152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8359" name="组合 1584135"/>
            <p:cNvGrpSpPr/>
            <p:nvPr/>
          </p:nvGrpSpPr>
          <p:grpSpPr>
            <a:xfrm>
              <a:off x="1248" y="1680"/>
              <a:ext cx="360" cy="396"/>
              <a:chOff x="4224" y="1152"/>
              <a:chExt cx="360" cy="396"/>
            </a:xfrm>
          </p:grpSpPr>
          <p:sp>
            <p:nvSpPr>
              <p:cNvPr id="228387" name="椭圆 1584136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388" name="文本框 1584137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8360" name="组合 1584138"/>
            <p:cNvGrpSpPr/>
            <p:nvPr/>
          </p:nvGrpSpPr>
          <p:grpSpPr>
            <a:xfrm>
              <a:off x="672" y="1680"/>
              <a:ext cx="360" cy="396"/>
              <a:chOff x="4224" y="1152"/>
              <a:chExt cx="360" cy="396"/>
            </a:xfrm>
          </p:grpSpPr>
          <p:sp>
            <p:nvSpPr>
              <p:cNvPr id="228385" name="椭圆 158413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386" name="文本框 1584140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8361" name="组合 1584141"/>
            <p:cNvGrpSpPr/>
            <p:nvPr/>
          </p:nvGrpSpPr>
          <p:grpSpPr>
            <a:xfrm>
              <a:off x="1824" y="1680"/>
              <a:ext cx="360" cy="396"/>
              <a:chOff x="4224" y="1152"/>
              <a:chExt cx="360" cy="396"/>
            </a:xfrm>
          </p:grpSpPr>
          <p:sp>
            <p:nvSpPr>
              <p:cNvPr id="228383" name="椭圆 158414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384" name="文本框 1584143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8362" name="直接连接符 1584144"/>
            <p:cNvSpPr/>
            <p:nvPr/>
          </p:nvSpPr>
          <p:spPr>
            <a:xfrm>
              <a:off x="1415" y="1488"/>
              <a:ext cx="0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8363" name="直接连接符 1584145"/>
            <p:cNvSpPr/>
            <p:nvPr/>
          </p:nvSpPr>
          <p:spPr>
            <a:xfrm flipH="1">
              <a:off x="960" y="1440"/>
              <a:ext cx="336" cy="33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8364" name="直接连接符 1584146"/>
            <p:cNvSpPr/>
            <p:nvPr/>
          </p:nvSpPr>
          <p:spPr>
            <a:xfrm>
              <a:off x="1536" y="1440"/>
              <a:ext cx="336" cy="33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28365" name="组合 1584148"/>
            <p:cNvGrpSpPr/>
            <p:nvPr/>
          </p:nvGrpSpPr>
          <p:grpSpPr>
            <a:xfrm>
              <a:off x="2688" y="1776"/>
              <a:ext cx="360" cy="396"/>
              <a:chOff x="4224" y="1152"/>
              <a:chExt cx="360" cy="396"/>
            </a:xfrm>
          </p:grpSpPr>
          <p:sp>
            <p:nvSpPr>
              <p:cNvPr id="228381" name="椭圆 158414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382" name="文本框 1584150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8366" name="组合 1584151"/>
            <p:cNvGrpSpPr/>
            <p:nvPr/>
          </p:nvGrpSpPr>
          <p:grpSpPr>
            <a:xfrm>
              <a:off x="2688" y="1104"/>
              <a:ext cx="360" cy="396"/>
              <a:chOff x="4224" y="1152"/>
              <a:chExt cx="360" cy="396"/>
            </a:xfrm>
          </p:grpSpPr>
          <p:sp>
            <p:nvSpPr>
              <p:cNvPr id="228379" name="椭圆 158415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380" name="文本框 1584153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8367" name="直接连接符 1584154"/>
            <p:cNvSpPr/>
            <p:nvPr/>
          </p:nvSpPr>
          <p:spPr>
            <a:xfrm>
              <a:off x="2857" y="1488"/>
              <a:ext cx="0" cy="33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8368" name="椭圆 1584156"/>
            <p:cNvSpPr/>
            <p:nvPr/>
          </p:nvSpPr>
          <p:spPr>
            <a:xfrm>
              <a:off x="3936" y="1131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8369" name="文本框 1584157"/>
            <p:cNvSpPr txBox="1"/>
            <p:nvPr/>
          </p:nvSpPr>
          <p:spPr>
            <a:xfrm>
              <a:off x="3938" y="1104"/>
              <a:ext cx="336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G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8370" name="椭圆 1584159"/>
            <p:cNvSpPr/>
            <p:nvPr/>
          </p:nvSpPr>
          <p:spPr>
            <a:xfrm>
              <a:off x="4416" y="2331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8371" name="文本框 1584160"/>
            <p:cNvSpPr txBox="1"/>
            <p:nvPr/>
          </p:nvSpPr>
          <p:spPr>
            <a:xfrm>
              <a:off x="4440" y="2283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J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8372" name="椭圆 1584161"/>
            <p:cNvSpPr/>
            <p:nvPr/>
          </p:nvSpPr>
          <p:spPr>
            <a:xfrm>
              <a:off x="3552" y="1659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8373" name="文本框 1584162"/>
            <p:cNvSpPr txBox="1"/>
            <p:nvPr/>
          </p:nvSpPr>
          <p:spPr>
            <a:xfrm>
              <a:off x="3552" y="1611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H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8374" name="椭圆 1584163"/>
            <p:cNvSpPr/>
            <p:nvPr/>
          </p:nvSpPr>
          <p:spPr>
            <a:xfrm>
              <a:off x="4416" y="1685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8375" name="文本框 1584164"/>
            <p:cNvSpPr txBox="1"/>
            <p:nvPr/>
          </p:nvSpPr>
          <p:spPr>
            <a:xfrm>
              <a:off x="4484" y="1637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8376" name="直接连接符 1584165"/>
            <p:cNvSpPr/>
            <p:nvPr/>
          </p:nvSpPr>
          <p:spPr>
            <a:xfrm flipH="1">
              <a:off x="3840" y="1434"/>
              <a:ext cx="174" cy="273"/>
            </a:xfrm>
            <a:prstGeom prst="line">
              <a:avLst/>
            </a:prstGeom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8377" name="直接连接符 1584166"/>
            <p:cNvSpPr/>
            <p:nvPr/>
          </p:nvSpPr>
          <p:spPr>
            <a:xfrm>
              <a:off x="4224" y="1419"/>
              <a:ext cx="244" cy="31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8378" name="直接连接符 1584167"/>
            <p:cNvSpPr/>
            <p:nvPr/>
          </p:nvSpPr>
          <p:spPr>
            <a:xfrm>
              <a:off x="4582" y="2043"/>
              <a:ext cx="0" cy="288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  <p:sp>
        <p:nvSpPr>
          <p:cNvPr id="1584169" name="文本框 1584168"/>
          <p:cNvSpPr txBox="1"/>
          <p:nvPr/>
        </p:nvSpPr>
        <p:spPr>
          <a:xfrm>
            <a:off x="914400" y="4800600"/>
            <a:ext cx="6248400" cy="57943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sz="32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28357" name="文本框 1584169"/>
          <p:cNvSpPr txBox="1"/>
          <p:nvPr/>
        </p:nvSpPr>
        <p:spPr>
          <a:xfrm>
            <a:off x="900113" y="4400550"/>
            <a:ext cx="7010400" cy="13112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森林的后根遍历序列：</a:t>
            </a:r>
            <a:endParaRPr lang="zh-CN" altLang="en-US" sz="3200" b="1" dirty="0">
              <a:solidFill>
                <a:srgbClr val="04440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</a:t>
            </a:r>
            <a:r>
              <a:rPr lang="en-US" altLang="zh-CN" sz="3200" b="1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 C D A F E H J  I G</a:t>
            </a:r>
            <a:endParaRPr lang="en-US" altLang="zh-CN" sz="3200" b="1" dirty="0">
              <a:solidFill>
                <a:srgbClr val="04440F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ll dir="l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78" name="文本占位符 1585153"/>
          <p:cNvSpPr>
            <a:spLocks noGrp="1"/>
          </p:cNvSpPr>
          <p:nvPr>
            <p:ph idx="1"/>
          </p:nvPr>
        </p:nvSpPr>
        <p:spPr>
          <a:xfrm>
            <a:off x="250825" y="2636838"/>
            <a:ext cx="5005388" cy="1106487"/>
          </a:xfrm>
        </p:spPr>
        <p:txBody>
          <a:bodyPr vert="horz" wrap="square" lIns="92075" tIns="46038" rIns="92075" bIns="46038" anchor="t" anchorCtr="0"/>
          <a:p>
            <a:pPr algn="just">
              <a:lnSpc>
                <a:spcPct val="90000"/>
              </a:lnSpc>
              <a:buNone/>
            </a:pPr>
            <a:r>
              <a:rPr lang="zh-CN" altLang="en-US" dirty="0"/>
              <a:t>森林对应二叉树的中根序列：</a:t>
            </a:r>
            <a:endParaRPr lang="zh-CN" altLang="en-US" dirty="0"/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dirty="0"/>
              <a:t>B C D A F E H J I G</a:t>
            </a:r>
            <a:endParaRPr lang="en-US" altLang="zh-CN" dirty="0"/>
          </a:p>
        </p:txBody>
      </p:sp>
      <p:grpSp>
        <p:nvGrpSpPr>
          <p:cNvPr id="229379" name="组合 1585201"/>
          <p:cNvGrpSpPr/>
          <p:nvPr/>
        </p:nvGrpSpPr>
        <p:grpSpPr>
          <a:xfrm>
            <a:off x="4427538" y="620713"/>
            <a:ext cx="3582987" cy="4373562"/>
            <a:chOff x="2789" y="391"/>
            <a:chExt cx="2257" cy="2755"/>
          </a:xfrm>
        </p:grpSpPr>
        <p:sp>
          <p:nvSpPr>
            <p:cNvPr id="229381" name="文本框 1585157"/>
            <p:cNvSpPr txBox="1"/>
            <p:nvPr/>
          </p:nvSpPr>
          <p:spPr>
            <a:xfrm>
              <a:off x="2866" y="2462"/>
              <a:ext cx="1056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二叉树</a:t>
              </a:r>
              <a:endParaRPr lang="zh-CN" altLang="en-US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382" name="椭圆 1585161"/>
            <p:cNvSpPr/>
            <p:nvPr/>
          </p:nvSpPr>
          <p:spPr>
            <a:xfrm>
              <a:off x="4594" y="1385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383" name="文本框 1585162"/>
            <p:cNvSpPr txBox="1"/>
            <p:nvPr/>
          </p:nvSpPr>
          <p:spPr>
            <a:xfrm>
              <a:off x="4596" y="1358"/>
              <a:ext cx="336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G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384" name="椭圆 1585164"/>
            <p:cNvSpPr/>
            <p:nvPr/>
          </p:nvSpPr>
          <p:spPr>
            <a:xfrm>
              <a:off x="4306" y="2798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385" name="文本框 1585165"/>
            <p:cNvSpPr txBox="1"/>
            <p:nvPr/>
          </p:nvSpPr>
          <p:spPr>
            <a:xfrm>
              <a:off x="4330" y="2750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J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386" name="椭圆 1585167"/>
            <p:cNvSpPr/>
            <p:nvPr/>
          </p:nvSpPr>
          <p:spPr>
            <a:xfrm>
              <a:off x="4210" y="1913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387" name="文本框 1585168"/>
            <p:cNvSpPr txBox="1"/>
            <p:nvPr/>
          </p:nvSpPr>
          <p:spPr>
            <a:xfrm>
              <a:off x="4210" y="1865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H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388" name="椭圆 1585170"/>
            <p:cNvSpPr/>
            <p:nvPr/>
          </p:nvSpPr>
          <p:spPr>
            <a:xfrm>
              <a:off x="4642" y="2318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389" name="文本框 1585171"/>
            <p:cNvSpPr txBox="1"/>
            <p:nvPr/>
          </p:nvSpPr>
          <p:spPr>
            <a:xfrm>
              <a:off x="4710" y="2270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390" name="直接连接符 1585172"/>
            <p:cNvSpPr/>
            <p:nvPr/>
          </p:nvSpPr>
          <p:spPr>
            <a:xfrm flipH="1">
              <a:off x="4498" y="1706"/>
              <a:ext cx="174" cy="255"/>
            </a:xfrm>
            <a:prstGeom prst="line">
              <a:avLst/>
            </a:prstGeom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391" name="直接连接符 1585173"/>
            <p:cNvSpPr/>
            <p:nvPr/>
          </p:nvSpPr>
          <p:spPr>
            <a:xfrm>
              <a:off x="4354" y="1166"/>
              <a:ext cx="295" cy="24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392" name="直接连接符 1585174"/>
            <p:cNvSpPr/>
            <p:nvPr/>
          </p:nvSpPr>
          <p:spPr>
            <a:xfrm>
              <a:off x="4513" y="2183"/>
              <a:ext cx="177" cy="183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393" name="直接连接符 1585175"/>
            <p:cNvSpPr/>
            <p:nvPr/>
          </p:nvSpPr>
          <p:spPr>
            <a:xfrm flipH="1">
              <a:off x="4594" y="2654"/>
              <a:ext cx="144" cy="19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394" name="椭圆 1585178"/>
            <p:cNvSpPr/>
            <p:nvPr/>
          </p:nvSpPr>
          <p:spPr>
            <a:xfrm>
              <a:off x="3778" y="1358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395" name="文本框 1585179"/>
            <p:cNvSpPr txBox="1"/>
            <p:nvPr/>
          </p:nvSpPr>
          <p:spPr>
            <a:xfrm>
              <a:off x="3802" y="1310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396" name="椭圆 1585181"/>
            <p:cNvSpPr/>
            <p:nvPr/>
          </p:nvSpPr>
          <p:spPr>
            <a:xfrm>
              <a:off x="4066" y="878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397" name="文本框 1585182"/>
            <p:cNvSpPr txBox="1"/>
            <p:nvPr/>
          </p:nvSpPr>
          <p:spPr>
            <a:xfrm>
              <a:off x="4090" y="830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E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398" name="直接连接符 1585183"/>
            <p:cNvSpPr/>
            <p:nvPr/>
          </p:nvSpPr>
          <p:spPr>
            <a:xfrm flipH="1">
              <a:off x="4018" y="1214"/>
              <a:ext cx="144" cy="14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399" name="直接连接符 1585184"/>
            <p:cNvSpPr/>
            <p:nvPr/>
          </p:nvSpPr>
          <p:spPr>
            <a:xfrm>
              <a:off x="3730" y="686"/>
              <a:ext cx="352" cy="27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400" name="椭圆 1585186"/>
            <p:cNvSpPr/>
            <p:nvPr/>
          </p:nvSpPr>
          <p:spPr>
            <a:xfrm>
              <a:off x="3389" y="439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401" name="文本框 1585187"/>
            <p:cNvSpPr txBox="1"/>
            <p:nvPr/>
          </p:nvSpPr>
          <p:spPr>
            <a:xfrm>
              <a:off x="3413" y="391"/>
              <a:ext cx="336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402" name="椭圆 1585189"/>
            <p:cNvSpPr/>
            <p:nvPr/>
          </p:nvSpPr>
          <p:spPr>
            <a:xfrm>
              <a:off x="3125" y="1351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403" name="文本框 1585190"/>
            <p:cNvSpPr txBox="1"/>
            <p:nvPr/>
          </p:nvSpPr>
          <p:spPr>
            <a:xfrm>
              <a:off x="3149" y="1303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404" name="椭圆 1585192"/>
            <p:cNvSpPr/>
            <p:nvPr/>
          </p:nvSpPr>
          <p:spPr>
            <a:xfrm>
              <a:off x="2789" y="871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405" name="文本框 1585193"/>
            <p:cNvSpPr txBox="1"/>
            <p:nvPr/>
          </p:nvSpPr>
          <p:spPr>
            <a:xfrm>
              <a:off x="2813" y="823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406" name="椭圆 1585195"/>
            <p:cNvSpPr/>
            <p:nvPr/>
          </p:nvSpPr>
          <p:spPr>
            <a:xfrm>
              <a:off x="3509" y="1879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9407" name="文本框 1585196"/>
            <p:cNvSpPr txBox="1"/>
            <p:nvPr/>
          </p:nvSpPr>
          <p:spPr>
            <a:xfrm>
              <a:off x="3533" y="1831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29408" name="直接连接符 1585197"/>
            <p:cNvSpPr/>
            <p:nvPr/>
          </p:nvSpPr>
          <p:spPr>
            <a:xfrm flipH="1">
              <a:off x="3107" y="727"/>
              <a:ext cx="306" cy="208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409" name="直接连接符 1585198"/>
            <p:cNvSpPr/>
            <p:nvPr/>
          </p:nvSpPr>
          <p:spPr>
            <a:xfrm>
              <a:off x="3413" y="1639"/>
              <a:ext cx="240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29410" name="直接连接符 1585199"/>
            <p:cNvSpPr/>
            <p:nvPr/>
          </p:nvSpPr>
          <p:spPr>
            <a:xfrm>
              <a:off x="3039" y="1185"/>
              <a:ext cx="159" cy="181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  <p:sp>
        <p:nvSpPr>
          <p:cNvPr id="1585201" name="文本框 1585200"/>
          <p:cNvSpPr txBox="1"/>
          <p:nvPr/>
        </p:nvSpPr>
        <p:spPr>
          <a:xfrm>
            <a:off x="323850" y="5084763"/>
            <a:ext cx="835183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森林的</a:t>
            </a:r>
            <a:r>
              <a:rPr lang="zh-CN" altLang="en-US" sz="3200" b="1" u="sng" dirty="0">
                <a:solidFill>
                  <a:schemeClr val="tx2"/>
                </a:solidFill>
                <a:latin typeface="Tahoma" panose="020B0604030504040204" pitchFamily="34" charset="0"/>
              </a:rPr>
              <a:t>后根遍历序列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与其对应的二叉树的</a:t>
            </a:r>
            <a:r>
              <a:rPr lang="zh-CN" altLang="en-US" sz="3200" b="1" u="sng" dirty="0">
                <a:solidFill>
                  <a:schemeClr val="tx2"/>
                </a:solidFill>
                <a:latin typeface="Tahoma" panose="020B0604030504040204" pitchFamily="34" charset="0"/>
              </a:rPr>
              <a:t>中根遍历序列</a:t>
            </a:r>
            <a:r>
              <a:rPr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一致。</a:t>
            </a:r>
            <a:endParaRPr lang="zh-CN" altLang="en-US" sz="32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2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2" name="文本占位符 1586177"/>
          <p:cNvSpPr>
            <a:spLocks noGrp="1"/>
          </p:cNvSpPr>
          <p:nvPr>
            <p:ph idx="1"/>
          </p:nvPr>
        </p:nvSpPr>
        <p:spPr>
          <a:xfrm>
            <a:off x="287338" y="296863"/>
            <a:ext cx="8208962" cy="6335712"/>
          </a:xfrm>
        </p:spPr>
        <p:txBody>
          <a:bodyPr vert="horz" wrap="square" lIns="92075" tIns="46038" rIns="92075" bIns="46038" anchor="t" anchorCtr="0"/>
          <a:p>
            <a:pPr algn="just">
              <a:buNone/>
            </a:pPr>
            <a:r>
              <a:rPr lang="en-US" altLang="zh-CN" dirty="0">
                <a:solidFill>
                  <a:schemeClr val="tx2"/>
                </a:solidFill>
              </a:rPr>
              <a:t>①</a:t>
            </a:r>
            <a:r>
              <a:rPr lang="zh-CN" altLang="en-US" dirty="0">
                <a:solidFill>
                  <a:schemeClr val="tx2"/>
                </a:solidFill>
              </a:rPr>
              <a:t>递归算法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递归先根遍历以</a:t>
            </a:r>
            <a:r>
              <a:rPr lang="en-US" altLang="zh-CN" i="1" dirty="0">
                <a:solidFill>
                  <a:schemeClr val="tx2"/>
                </a:solidFill>
              </a:rPr>
              <a:t>t</a:t>
            </a:r>
            <a:r>
              <a:rPr lang="zh-CN" altLang="en-US" dirty="0">
                <a:solidFill>
                  <a:schemeClr val="tx2"/>
                </a:solidFill>
              </a:rPr>
              <a:t>为根的树</a:t>
            </a:r>
            <a:endParaRPr lang="zh-CN" altLang="en-US" dirty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zh-CN" altLang="en-US" dirty="0"/>
              <a:t>算法</a:t>
            </a:r>
            <a:r>
              <a:rPr lang="en-US" altLang="zh-CN" dirty="0"/>
              <a:t>PreOrder( </a:t>
            </a:r>
            <a:r>
              <a:rPr lang="en-US" altLang="zh-CN" i="1" dirty="0"/>
              <a:t>t </a:t>
            </a:r>
            <a:r>
              <a:rPr lang="en-US" altLang="zh-CN" dirty="0"/>
              <a:t>)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PreOrder1. [</a:t>
            </a:r>
            <a:r>
              <a:rPr lang="zh-CN" altLang="en-US" dirty="0"/>
              <a:t>若</a:t>
            </a:r>
            <a:r>
              <a:rPr lang="en-US" altLang="zh-CN" i="1" dirty="0"/>
              <a:t>t</a:t>
            </a:r>
            <a:r>
              <a:rPr lang="zh-CN" altLang="en-US" dirty="0"/>
              <a:t>为空返回</a:t>
            </a:r>
            <a:r>
              <a:rPr lang="en-US" altLang="zh-CN" dirty="0"/>
              <a:t>]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      IF </a:t>
            </a:r>
            <a:r>
              <a:rPr lang="en-US" altLang="zh-CN" i="1" dirty="0"/>
              <a:t>t</a:t>
            </a:r>
            <a:r>
              <a:rPr lang="en-US" altLang="zh-CN" dirty="0"/>
              <a:t> =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THEN RETURN.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PreOrder2. [</a:t>
            </a:r>
            <a:r>
              <a:rPr lang="zh-CN" altLang="en-US" dirty="0"/>
              <a:t>访问</a:t>
            </a:r>
            <a:r>
              <a:rPr lang="en-US" altLang="zh-CN" i="1" dirty="0"/>
              <a:t>t</a:t>
            </a:r>
            <a:r>
              <a:rPr lang="zh-CN" altLang="en-US" dirty="0"/>
              <a:t>所指结点</a:t>
            </a:r>
            <a:r>
              <a:rPr lang="en-US" altLang="zh-CN" dirty="0"/>
              <a:t>]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      PRINT(</a:t>
            </a:r>
            <a:r>
              <a:rPr lang="en-US" altLang="zh-CN" i="1" dirty="0"/>
              <a:t>Data</a:t>
            </a:r>
            <a:r>
              <a:rPr lang="en-US" altLang="zh-CN" dirty="0"/>
              <a:t> ( </a:t>
            </a:r>
            <a:r>
              <a:rPr lang="en-US" altLang="zh-CN" i="1" dirty="0"/>
              <a:t>t</a:t>
            </a:r>
            <a:r>
              <a:rPr lang="en-US" altLang="zh-CN" dirty="0"/>
              <a:t> ) ).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PreOrder3. [</a:t>
            </a:r>
            <a:r>
              <a:rPr lang="zh-CN" altLang="en-US" dirty="0"/>
              <a:t>找 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的第一个子结点</a:t>
            </a:r>
            <a:r>
              <a:rPr lang="en-US" altLang="zh-CN" dirty="0"/>
              <a:t>]</a:t>
            </a:r>
            <a:endParaRPr lang="en-US" altLang="zh-CN" i="1" dirty="0"/>
          </a:p>
          <a:p>
            <a:pPr algn="just">
              <a:buNone/>
            </a:pPr>
            <a:r>
              <a:rPr lang="en-US" altLang="zh-CN" i="1" dirty="0"/>
              <a:t>       </a:t>
            </a:r>
            <a:r>
              <a:rPr lang="en-US" altLang="zh-CN" i="1" dirty="0">
                <a:solidFill>
                  <a:srgbClr val="FF0000"/>
                </a:solidFill>
              </a:rPr>
              <a:t>GFC</a:t>
            </a:r>
            <a:r>
              <a:rPr lang="en-US" altLang="zh-CN" dirty="0"/>
              <a:t> ( </a:t>
            </a:r>
            <a:r>
              <a:rPr lang="en-US" altLang="zh-CN" i="1" dirty="0"/>
              <a:t>t</a:t>
            </a:r>
            <a:r>
              <a:rPr lang="en-US" altLang="zh-CN" dirty="0"/>
              <a:t> . </a:t>
            </a:r>
            <a:r>
              <a:rPr lang="en-US" altLang="zh-CN" i="1" dirty="0"/>
              <a:t>child</a:t>
            </a:r>
            <a:r>
              <a:rPr lang="en-US" altLang="zh-CN" dirty="0"/>
              <a:t> ).			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PreOrder4. [</a:t>
            </a:r>
            <a:r>
              <a:rPr lang="zh-CN" altLang="en-US" dirty="0"/>
              <a:t>先根遍历</a:t>
            </a:r>
            <a:r>
              <a:rPr lang="en-US" altLang="zh-CN" i="1" dirty="0"/>
              <a:t>t</a:t>
            </a:r>
            <a:r>
              <a:rPr lang="zh-CN" altLang="en-US" dirty="0"/>
              <a:t>所指结点的诸子树</a:t>
            </a:r>
            <a:r>
              <a:rPr lang="en-US" altLang="zh-CN" dirty="0"/>
              <a:t>]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      WHILE </a:t>
            </a:r>
            <a:r>
              <a:rPr lang="en-US" altLang="zh-CN" i="1" dirty="0"/>
              <a:t> child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 DO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	     (  PreOrder (</a:t>
            </a:r>
            <a:r>
              <a:rPr lang="en-US" altLang="zh-CN" i="1" dirty="0"/>
              <a:t>child</a:t>
            </a:r>
            <a:r>
              <a:rPr lang="en-US" altLang="zh-CN" dirty="0"/>
              <a:t>).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GNB</a:t>
            </a:r>
            <a:r>
              <a:rPr lang="en-US" altLang="zh-CN" dirty="0"/>
              <a:t> (</a:t>
            </a:r>
            <a:r>
              <a:rPr lang="en-US" altLang="zh-CN" i="1" dirty="0"/>
              <a:t>child</a:t>
            </a:r>
            <a:r>
              <a:rPr lang="en-US" altLang="zh-CN" dirty="0"/>
              <a:t> . </a:t>
            </a:r>
            <a:r>
              <a:rPr lang="en-US" altLang="zh-CN" i="1" dirty="0"/>
              <a:t>child</a:t>
            </a:r>
            <a:r>
              <a:rPr lang="en-US" altLang="zh-CN" dirty="0"/>
              <a:t>). ) ▐</a:t>
            </a:r>
            <a:endParaRPr lang="en-US" altLang="zh-CN" sz="2000" dirty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1426" name="组合 1587250"/>
          <p:cNvGrpSpPr/>
          <p:nvPr/>
        </p:nvGrpSpPr>
        <p:grpSpPr>
          <a:xfrm>
            <a:off x="1763713" y="1520825"/>
            <a:ext cx="5508625" cy="3600450"/>
            <a:chOff x="1111" y="958"/>
            <a:chExt cx="3470" cy="2268"/>
          </a:xfrm>
        </p:grpSpPr>
        <p:grpSp>
          <p:nvGrpSpPr>
            <p:cNvPr id="231427" name="组合 1587203"/>
            <p:cNvGrpSpPr/>
            <p:nvPr/>
          </p:nvGrpSpPr>
          <p:grpSpPr>
            <a:xfrm>
              <a:off x="3643" y="1428"/>
              <a:ext cx="361" cy="443"/>
              <a:chOff x="4224" y="1152"/>
              <a:chExt cx="360" cy="384"/>
            </a:xfrm>
          </p:grpSpPr>
          <p:sp>
            <p:nvSpPr>
              <p:cNvPr id="231471" name="椭圆 1587204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72" name="文本框 1587205"/>
              <p:cNvSpPr txBox="1"/>
              <p:nvPr/>
            </p:nvSpPr>
            <p:spPr>
              <a:xfrm>
                <a:off x="4248" y="1152"/>
                <a:ext cx="336" cy="31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28" name="组合 1587206"/>
            <p:cNvGrpSpPr/>
            <p:nvPr/>
          </p:nvGrpSpPr>
          <p:grpSpPr>
            <a:xfrm>
              <a:off x="3643" y="2092"/>
              <a:ext cx="361" cy="442"/>
              <a:chOff x="4224" y="1152"/>
              <a:chExt cx="360" cy="384"/>
            </a:xfrm>
          </p:grpSpPr>
          <p:sp>
            <p:nvSpPr>
              <p:cNvPr id="231469" name="椭圆 1587207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70" name="文本框 1587208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29" name="组合 1587209"/>
            <p:cNvGrpSpPr/>
            <p:nvPr/>
          </p:nvGrpSpPr>
          <p:grpSpPr>
            <a:xfrm>
              <a:off x="3066" y="2092"/>
              <a:ext cx="361" cy="442"/>
              <a:chOff x="4224" y="1152"/>
              <a:chExt cx="360" cy="384"/>
            </a:xfrm>
          </p:grpSpPr>
          <p:sp>
            <p:nvSpPr>
              <p:cNvPr id="231467" name="椭圆 1587210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68" name="文本框 1587211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30" name="组合 1587212"/>
            <p:cNvGrpSpPr/>
            <p:nvPr/>
          </p:nvGrpSpPr>
          <p:grpSpPr>
            <a:xfrm>
              <a:off x="3980" y="2756"/>
              <a:ext cx="361" cy="442"/>
              <a:chOff x="4224" y="1152"/>
              <a:chExt cx="360" cy="384"/>
            </a:xfrm>
          </p:grpSpPr>
          <p:sp>
            <p:nvSpPr>
              <p:cNvPr id="231465" name="椭圆 1587213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66" name="文本框 1587214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31" name="组合 1587215"/>
            <p:cNvGrpSpPr/>
            <p:nvPr/>
          </p:nvGrpSpPr>
          <p:grpSpPr>
            <a:xfrm>
              <a:off x="4220" y="2092"/>
              <a:ext cx="361" cy="442"/>
              <a:chOff x="4224" y="1152"/>
              <a:chExt cx="360" cy="384"/>
            </a:xfrm>
          </p:grpSpPr>
          <p:sp>
            <p:nvSpPr>
              <p:cNvPr id="231463" name="椭圆 1587216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64" name="文本框 1587217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32" name="组合 1587218"/>
            <p:cNvGrpSpPr/>
            <p:nvPr/>
          </p:nvGrpSpPr>
          <p:grpSpPr>
            <a:xfrm>
              <a:off x="3355" y="2756"/>
              <a:ext cx="360" cy="442"/>
              <a:chOff x="4224" y="1152"/>
              <a:chExt cx="360" cy="384"/>
            </a:xfrm>
          </p:grpSpPr>
          <p:sp>
            <p:nvSpPr>
              <p:cNvPr id="231461" name="椭圆 158721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62" name="文本框 1587220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31433" name="直接连接符 1587221"/>
            <p:cNvSpPr/>
            <p:nvPr/>
          </p:nvSpPr>
          <p:spPr>
            <a:xfrm>
              <a:off x="3810" y="1871"/>
              <a:ext cx="0" cy="27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34" name="直接连接符 1587222"/>
            <p:cNvSpPr/>
            <p:nvPr/>
          </p:nvSpPr>
          <p:spPr>
            <a:xfrm flipH="1">
              <a:off x="3355" y="1815"/>
              <a:ext cx="336" cy="387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35" name="直接连接符 1587223"/>
            <p:cNvSpPr/>
            <p:nvPr/>
          </p:nvSpPr>
          <p:spPr>
            <a:xfrm>
              <a:off x="3932" y="1815"/>
              <a:ext cx="336" cy="387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36" name="直接连接符 1587224"/>
            <p:cNvSpPr/>
            <p:nvPr/>
          </p:nvSpPr>
          <p:spPr>
            <a:xfrm flipH="1">
              <a:off x="3595" y="2534"/>
              <a:ext cx="192" cy="277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37" name="直接连接符 1587225"/>
            <p:cNvSpPr/>
            <p:nvPr/>
          </p:nvSpPr>
          <p:spPr>
            <a:xfrm>
              <a:off x="3836" y="2534"/>
              <a:ext cx="192" cy="277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31438" name="组合 1587227"/>
            <p:cNvGrpSpPr/>
            <p:nvPr/>
          </p:nvGrpSpPr>
          <p:grpSpPr>
            <a:xfrm>
              <a:off x="1544" y="958"/>
              <a:ext cx="361" cy="443"/>
              <a:chOff x="4224" y="1152"/>
              <a:chExt cx="360" cy="384"/>
            </a:xfrm>
          </p:grpSpPr>
          <p:sp>
            <p:nvSpPr>
              <p:cNvPr id="231459" name="椭圆 1587228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60" name="文本框 1587229"/>
              <p:cNvSpPr txBox="1"/>
              <p:nvPr/>
            </p:nvSpPr>
            <p:spPr>
              <a:xfrm>
                <a:off x="4248" y="1152"/>
                <a:ext cx="336" cy="31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39" name="组合 1587230"/>
            <p:cNvGrpSpPr/>
            <p:nvPr/>
          </p:nvGrpSpPr>
          <p:grpSpPr>
            <a:xfrm>
              <a:off x="1544" y="1898"/>
              <a:ext cx="361" cy="443"/>
              <a:chOff x="4224" y="1152"/>
              <a:chExt cx="360" cy="384"/>
            </a:xfrm>
          </p:grpSpPr>
          <p:sp>
            <p:nvSpPr>
              <p:cNvPr id="231457" name="椭圆 1587231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58" name="文本框 1587232"/>
              <p:cNvSpPr txBox="1"/>
              <p:nvPr/>
            </p:nvSpPr>
            <p:spPr>
              <a:xfrm>
                <a:off x="4248" y="1152"/>
                <a:ext cx="336" cy="343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40" name="组合 1587233"/>
            <p:cNvGrpSpPr/>
            <p:nvPr/>
          </p:nvGrpSpPr>
          <p:grpSpPr>
            <a:xfrm>
              <a:off x="1111" y="1456"/>
              <a:ext cx="361" cy="442"/>
              <a:chOff x="4224" y="1152"/>
              <a:chExt cx="360" cy="384"/>
            </a:xfrm>
          </p:grpSpPr>
          <p:sp>
            <p:nvSpPr>
              <p:cNvPr id="231455" name="椭圆 1587234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56" name="文本框 1587235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B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41" name="组合 1587236"/>
            <p:cNvGrpSpPr/>
            <p:nvPr/>
          </p:nvGrpSpPr>
          <p:grpSpPr>
            <a:xfrm>
              <a:off x="1592" y="2783"/>
              <a:ext cx="361" cy="443"/>
              <a:chOff x="4224" y="1152"/>
              <a:chExt cx="360" cy="384"/>
            </a:xfrm>
          </p:grpSpPr>
          <p:sp>
            <p:nvSpPr>
              <p:cNvPr id="231453" name="椭圆 1587237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54" name="文本框 1587238"/>
              <p:cNvSpPr txBox="1"/>
              <p:nvPr/>
            </p:nvSpPr>
            <p:spPr>
              <a:xfrm>
                <a:off x="4248" y="1152"/>
                <a:ext cx="336" cy="343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42" name="组合 1587239"/>
            <p:cNvGrpSpPr/>
            <p:nvPr/>
          </p:nvGrpSpPr>
          <p:grpSpPr>
            <a:xfrm>
              <a:off x="2025" y="2286"/>
              <a:ext cx="361" cy="442"/>
              <a:chOff x="4224" y="1152"/>
              <a:chExt cx="360" cy="384"/>
            </a:xfrm>
          </p:grpSpPr>
          <p:sp>
            <p:nvSpPr>
              <p:cNvPr id="231451" name="椭圆 1587240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52" name="文本框 1587241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1443" name="组合 1587242"/>
            <p:cNvGrpSpPr/>
            <p:nvPr/>
          </p:nvGrpSpPr>
          <p:grpSpPr>
            <a:xfrm>
              <a:off x="1111" y="2341"/>
              <a:ext cx="361" cy="442"/>
              <a:chOff x="4224" y="1152"/>
              <a:chExt cx="360" cy="384"/>
            </a:xfrm>
          </p:grpSpPr>
          <p:sp>
            <p:nvSpPr>
              <p:cNvPr id="231449" name="椭圆 1587243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450" name="文本框 1587244"/>
              <p:cNvSpPr txBox="1"/>
              <p:nvPr/>
            </p:nvSpPr>
            <p:spPr>
              <a:xfrm>
                <a:off x="4248" y="1152"/>
                <a:ext cx="336" cy="344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31444" name="直接连接符 1587245"/>
            <p:cNvSpPr/>
            <p:nvPr/>
          </p:nvSpPr>
          <p:spPr>
            <a:xfrm flipH="1">
              <a:off x="1400" y="1345"/>
              <a:ext cx="192" cy="221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45" name="直接连接符 1587246"/>
            <p:cNvSpPr/>
            <p:nvPr/>
          </p:nvSpPr>
          <p:spPr>
            <a:xfrm>
              <a:off x="1400" y="1843"/>
              <a:ext cx="192" cy="16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46" name="直接连接符 1587247"/>
            <p:cNvSpPr/>
            <p:nvPr/>
          </p:nvSpPr>
          <p:spPr>
            <a:xfrm flipH="1">
              <a:off x="1406" y="2286"/>
              <a:ext cx="186" cy="169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47" name="直接连接符 1587248"/>
            <p:cNvSpPr/>
            <p:nvPr/>
          </p:nvSpPr>
          <p:spPr>
            <a:xfrm>
              <a:off x="1400" y="2728"/>
              <a:ext cx="210" cy="18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1448" name="直接连接符 1587249"/>
            <p:cNvSpPr/>
            <p:nvPr/>
          </p:nvSpPr>
          <p:spPr>
            <a:xfrm>
              <a:off x="1881" y="2230"/>
              <a:ext cx="192" cy="166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</p:spTree>
  </p:cSld>
  <p:clrMapOvr>
    <a:masterClrMapping/>
  </p:clrMapOvr>
  <p:transition>
    <p:strips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0" name="文本占位符 1588225"/>
          <p:cNvSpPr>
            <a:spLocks noGrp="1"/>
          </p:cNvSpPr>
          <p:nvPr>
            <p:ph idx="1"/>
          </p:nvPr>
        </p:nvSpPr>
        <p:spPr>
          <a:xfrm>
            <a:off x="250825" y="476250"/>
            <a:ext cx="8713788" cy="6048375"/>
          </a:xfrm>
        </p:spPr>
        <p:txBody>
          <a:bodyPr vert="horz" wrap="square" lIns="92075" tIns="46038" rIns="92075" bIns="46038" anchor="t" anchorCtr="0"/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迭代算法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首先，将结点</a:t>
            </a:r>
            <a:r>
              <a:rPr lang="en-US" altLang="zh-CN" i="1" dirty="0"/>
              <a:t>p</a:t>
            </a:r>
            <a:r>
              <a:rPr lang="zh-CN" altLang="en-US" dirty="0"/>
              <a:t>设为根结点。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）若结点</a:t>
            </a:r>
            <a:r>
              <a:rPr lang="en-US" altLang="zh-CN" i="1" dirty="0"/>
              <a:t>p</a:t>
            </a:r>
            <a:r>
              <a:rPr lang="zh-CN" altLang="en-US" dirty="0"/>
              <a:t>不为空，访问结点</a:t>
            </a:r>
            <a:r>
              <a:rPr lang="en-US" altLang="zh-CN" i="1" dirty="0"/>
              <a:t>p</a:t>
            </a:r>
            <a:r>
              <a:rPr lang="zh-CN" altLang="en-US" dirty="0"/>
              <a:t>，将结点</a:t>
            </a:r>
            <a:r>
              <a:rPr lang="en-US" altLang="zh-CN" i="1" dirty="0"/>
              <a:t>p</a:t>
            </a:r>
            <a:r>
              <a:rPr lang="zh-CN" altLang="en-US" dirty="0"/>
              <a:t>压入栈，并将其大儿子结点设为结点</a:t>
            </a:r>
            <a:r>
              <a:rPr lang="en-US" altLang="zh-CN" i="1" dirty="0"/>
              <a:t>p</a:t>
            </a:r>
            <a:r>
              <a:rPr lang="zh-CN" altLang="en-US" dirty="0"/>
              <a:t>；反复执行（</a:t>
            </a:r>
            <a:r>
              <a:rPr lang="en-US" altLang="zh-CN" dirty="0"/>
              <a:t>1</a:t>
            </a:r>
            <a:r>
              <a:rPr lang="zh-CN" altLang="en-US" dirty="0"/>
              <a:t>），直至结点</a:t>
            </a:r>
            <a:r>
              <a:rPr lang="en-US" altLang="zh-CN" i="1" dirty="0"/>
              <a:t>p</a:t>
            </a:r>
            <a:r>
              <a:rPr lang="zh-CN" altLang="en-US" dirty="0"/>
              <a:t>为空。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）从栈中弹出一个结点，将其设为结点</a:t>
            </a:r>
            <a:r>
              <a:rPr lang="en-US" altLang="zh-CN" i="1" dirty="0"/>
              <a:t>p</a:t>
            </a:r>
            <a:r>
              <a:rPr lang="zh-CN" altLang="en-US" dirty="0"/>
              <a:t>，若它有大兄弟结点，则将该兄弟结点设为结点</a:t>
            </a:r>
            <a:r>
              <a:rPr lang="en-US" altLang="zh-CN" i="1" dirty="0"/>
              <a:t>p</a:t>
            </a:r>
            <a:r>
              <a:rPr lang="zh-CN" altLang="en-US" dirty="0"/>
              <a:t>；否则，反复执行（</a:t>
            </a:r>
            <a:r>
              <a:rPr lang="en-US" altLang="zh-CN" dirty="0"/>
              <a:t>2</a:t>
            </a:r>
            <a:r>
              <a:rPr lang="zh-CN" altLang="en-US" dirty="0"/>
              <a:t>），直至弹出的结点有大兄弟结点或栈空以至无结点可弹出。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）反复执行（</a:t>
            </a:r>
            <a:r>
              <a:rPr lang="en-US" altLang="zh-CN" dirty="0"/>
              <a:t>1</a:t>
            </a:r>
            <a:r>
              <a:rPr lang="zh-CN" altLang="en-US" dirty="0"/>
              <a:t>）和（</a:t>
            </a:r>
            <a:r>
              <a:rPr lang="en-US" altLang="zh-CN" dirty="0"/>
              <a:t>2</a:t>
            </a:r>
            <a:r>
              <a:rPr lang="zh-CN" altLang="en-US" dirty="0"/>
              <a:t>），直至栈为空。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文本占位符 1589249"/>
          <p:cNvSpPr>
            <a:spLocks noGrp="1"/>
          </p:cNvSpPr>
          <p:nvPr>
            <p:ph idx="1"/>
          </p:nvPr>
        </p:nvSpPr>
        <p:spPr>
          <a:xfrm>
            <a:off x="287338" y="800100"/>
            <a:ext cx="8461375" cy="5545138"/>
          </a:xfrm>
        </p:spPr>
        <p:txBody>
          <a:bodyPr vert="horz" wrap="square" lIns="92075" tIns="46038" rIns="92075" bIns="46038" anchor="t" anchorCtr="0"/>
          <a:p>
            <a:pPr marL="685800" indent="-685800" algn="just">
              <a:buNone/>
            </a:pPr>
            <a:r>
              <a:rPr lang="zh-CN" altLang="en-US" dirty="0"/>
              <a:t>算法</a:t>
            </a:r>
            <a:r>
              <a:rPr lang="en-US" altLang="zh-CN" dirty="0"/>
              <a:t>NPO( </a:t>
            </a:r>
            <a:r>
              <a:rPr lang="en-US" altLang="zh-CN" i="1" dirty="0"/>
              <a:t>t</a:t>
            </a:r>
            <a:r>
              <a:rPr lang="en-US" altLang="zh-CN" dirty="0"/>
              <a:t> )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dirty="0"/>
              <a:t>NPO1. [</a:t>
            </a:r>
            <a:r>
              <a:rPr lang="zh-CN" altLang="en-US" dirty="0"/>
              <a:t>创建堆栈</a:t>
            </a:r>
            <a:r>
              <a:rPr lang="en-US" altLang="zh-CN" i="1" dirty="0"/>
              <a:t>S</a:t>
            </a:r>
            <a:r>
              <a:rPr lang="en-US" altLang="zh-CN" dirty="0"/>
              <a:t>]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dirty="0"/>
              <a:t>       CREATES(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en-US" altLang="zh-CN" i="1" dirty="0"/>
              <a:t>.</a:t>
            </a:r>
            <a:r>
              <a:rPr lang="en-US" altLang="zh-CN" dirty="0"/>
              <a:t>			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dirty="0"/>
              <a:t>NPO2. [</a:t>
            </a:r>
            <a:r>
              <a:rPr lang="zh-CN" altLang="en-US" dirty="0"/>
              <a:t>保存根指针</a:t>
            </a:r>
            <a:r>
              <a:rPr lang="en-US" altLang="zh-CN" dirty="0"/>
              <a:t>] </a:t>
            </a:r>
            <a:endParaRPr lang="en-US" altLang="zh-CN" i="1" dirty="0"/>
          </a:p>
          <a:p>
            <a:pPr marL="685800" indent="-685800">
              <a:buNone/>
            </a:pPr>
            <a:r>
              <a:rPr lang="en-US" altLang="zh-CN" i="1" dirty="0"/>
              <a:t>       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.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dirty="0"/>
              <a:t>NPO3. [</a:t>
            </a:r>
            <a:r>
              <a:rPr lang="zh-CN" altLang="en-US" dirty="0"/>
              <a:t>若</a:t>
            </a:r>
            <a:r>
              <a:rPr lang="en-US" altLang="zh-CN" i="1" dirty="0"/>
              <a:t>p</a:t>
            </a:r>
            <a:r>
              <a:rPr lang="zh-CN" altLang="en-US" dirty="0"/>
              <a:t>所指结点不为空，访问</a:t>
            </a:r>
            <a:r>
              <a:rPr lang="en-US" altLang="zh-CN" i="1" dirty="0"/>
              <a:t>p</a:t>
            </a:r>
            <a:r>
              <a:rPr lang="zh-CN" altLang="en-US" dirty="0"/>
              <a:t>所指结点，将</a:t>
            </a:r>
            <a:r>
              <a:rPr lang="en-US" altLang="zh-CN" i="1" dirty="0"/>
              <a:t>p</a:t>
            </a:r>
            <a:r>
              <a:rPr lang="zh-CN" altLang="en-US" dirty="0"/>
              <a:t>压入栈，并将其</a:t>
            </a:r>
            <a:r>
              <a:rPr lang="en-US" altLang="zh-CN" i="1" dirty="0"/>
              <a:t>FirstChild</a:t>
            </a:r>
            <a:r>
              <a:rPr lang="zh-CN" altLang="en-US" dirty="0"/>
              <a:t>指针设为</a:t>
            </a:r>
            <a:r>
              <a:rPr lang="en-US" altLang="zh-CN" i="1" dirty="0"/>
              <a:t>p.</a:t>
            </a:r>
            <a:r>
              <a:rPr lang="en-US" altLang="zh-CN" dirty="0"/>
              <a:t>] 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dirty="0"/>
              <a:t>      WHILE 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DO				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dirty="0"/>
              <a:t>	  ( PRINT ( </a:t>
            </a:r>
            <a:r>
              <a:rPr lang="en-US" altLang="zh-CN" i="1" dirty="0"/>
              <a:t>Data</a:t>
            </a:r>
            <a:r>
              <a:rPr lang="en-US" altLang="zh-CN" dirty="0"/>
              <a:t> ( </a:t>
            </a:r>
            <a:r>
              <a:rPr lang="en-US" altLang="zh-CN" i="1" dirty="0"/>
              <a:t>p</a:t>
            </a:r>
            <a:r>
              <a:rPr lang="en-US" altLang="zh-CN" dirty="0"/>
              <a:t> ) ).				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i="1" dirty="0"/>
              <a:t>            S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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 .				    </a:t>
            </a:r>
            <a:endParaRPr lang="en-US" altLang="zh-CN" dirty="0"/>
          </a:p>
          <a:p>
            <a:pPr marL="685800" indent="-685800">
              <a:buNone/>
            </a:pPr>
            <a:r>
              <a:rPr lang="en-US" altLang="zh-CN" dirty="0"/>
              <a:t>	    </a:t>
            </a:r>
            <a:r>
              <a:rPr lang="en-US" altLang="zh-CN" i="1" dirty="0"/>
              <a:t>p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i="1" dirty="0"/>
              <a:t>FirstChild</a:t>
            </a:r>
            <a:r>
              <a:rPr lang="en-US" altLang="zh-CN" dirty="0"/>
              <a:t> (</a:t>
            </a:r>
            <a:r>
              <a:rPr lang="en-US" altLang="zh-CN" i="1" dirty="0"/>
              <a:t>p</a:t>
            </a:r>
            <a:r>
              <a:rPr lang="en-US" altLang="zh-CN" dirty="0"/>
              <a:t> ). )</a:t>
            </a:r>
            <a:endParaRPr lang="en-US" altLang="zh-CN" dirty="0"/>
          </a:p>
        </p:txBody>
      </p:sp>
      <p:sp>
        <p:nvSpPr>
          <p:cNvPr id="233475" name="文本框 1589250"/>
          <p:cNvSpPr txBox="1"/>
          <p:nvPr/>
        </p:nvSpPr>
        <p:spPr>
          <a:xfrm>
            <a:off x="250825" y="260350"/>
            <a:ext cx="73453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迭代算法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先根遍历以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为根指针的树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Rectangle 2"/>
          <p:cNvSpPr>
            <a:spLocks noGrp="1"/>
          </p:cNvSpPr>
          <p:nvPr>
            <p:ph type="body" idx="4294967295"/>
          </p:nvPr>
        </p:nvSpPr>
        <p:spPr>
          <a:xfrm>
            <a:off x="576263" y="1371600"/>
            <a:ext cx="7970837" cy="4649788"/>
          </a:xfrm>
        </p:spPr>
        <p:txBody>
          <a:bodyPr vert="horz" wrap="square" lIns="91440" tIns="45720" rIns="54000" bIns="45720" anchor="t" anchorCtr="0"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dirty="0"/>
              <a:t>按如下步骤可将任一棵树 </a:t>
            </a:r>
            <a:r>
              <a:rPr lang="en-US" altLang="zh-CN" sz="3200" i="1" dirty="0"/>
              <a:t>T</a:t>
            </a:r>
            <a:r>
              <a:rPr lang="en-US" altLang="zh-CN" sz="3200" dirty="0"/>
              <a:t> </a:t>
            </a:r>
            <a:r>
              <a:rPr lang="zh-CN" altLang="en-US" sz="3200" dirty="0"/>
              <a:t>自然地转换成相应的二叉树：</a:t>
            </a:r>
            <a:endParaRPr lang="zh-CN" altLang="en-US" sz="3200" dirty="0"/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100000"/>
              <a:buFont typeface="华文行楷" panose="02010800040101010101" pitchFamily="2" charset="-122"/>
              <a:buAutoNum type="circleNumDbPlain"/>
            </a:pPr>
            <a:r>
              <a:rPr lang="zh-CN" altLang="en-US" sz="3200" dirty="0"/>
              <a:t> 在所有兄弟结点间加一条连线；</a:t>
            </a:r>
            <a:endParaRPr lang="zh-CN" altLang="en-US" sz="3200" dirty="0"/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100000"/>
              <a:buFont typeface="华文行楷" panose="02010800040101010101" pitchFamily="2" charset="-122"/>
              <a:buAutoNum type="circleNumDbPlain"/>
            </a:pPr>
            <a:r>
              <a:rPr lang="zh-CN" altLang="en-US" sz="3200" dirty="0"/>
              <a:t> 对 </a:t>
            </a:r>
            <a:r>
              <a:rPr lang="en-US" altLang="zh-CN" sz="3200" i="1" dirty="0"/>
              <a:t>T </a:t>
            </a:r>
            <a:r>
              <a:rPr lang="zh-CN" altLang="en-US" sz="3200" dirty="0"/>
              <a:t>中每个结点 </a:t>
            </a:r>
            <a:r>
              <a:rPr lang="en-US" altLang="zh-CN" sz="3200" i="1" dirty="0"/>
              <a:t>p</a:t>
            </a:r>
            <a:r>
              <a:rPr lang="zh-CN" altLang="en-US" sz="3200" dirty="0"/>
              <a:t>，除保留与其大孩子结点的连线之外，去掉 </a:t>
            </a:r>
            <a:r>
              <a:rPr lang="en-US" altLang="zh-CN" sz="3200" i="1" dirty="0"/>
              <a:t>p </a:t>
            </a:r>
            <a:r>
              <a:rPr lang="zh-CN" altLang="en-US" sz="3200" dirty="0"/>
              <a:t>与其它孩子结点间的连线；</a:t>
            </a:r>
            <a:endParaRPr lang="zh-CN" altLang="en-US" sz="3200" dirty="0"/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100000"/>
              <a:buFont typeface="华文行楷" panose="02010800040101010101" pitchFamily="2" charset="-122"/>
              <a:buAutoNum type="circleNumDbPlain"/>
            </a:pPr>
            <a:r>
              <a:rPr lang="zh-CN" altLang="en-US" sz="3200" dirty="0"/>
              <a:t> 调整部分连线方向、长短使之成为符合二叉树规范的图形。</a:t>
            </a:r>
            <a:endParaRPr lang="zh-CN" altLang="en-US" sz="3200" dirty="0"/>
          </a:p>
        </p:txBody>
      </p:sp>
      <p:sp>
        <p:nvSpPr>
          <p:cNvPr id="197635" name="Text Box 3"/>
          <p:cNvSpPr txBox="1"/>
          <p:nvPr/>
        </p:nvSpPr>
        <p:spPr>
          <a:xfrm>
            <a:off x="576263" y="512763"/>
            <a:ext cx="39258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树转换成二叉树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8" name="文本占位符 1590273"/>
          <p:cNvSpPr>
            <a:spLocks noGrp="1"/>
          </p:cNvSpPr>
          <p:nvPr>
            <p:ph idx="1"/>
          </p:nvPr>
        </p:nvSpPr>
        <p:spPr>
          <a:xfrm>
            <a:off x="503238" y="1125538"/>
            <a:ext cx="8208962" cy="4613275"/>
          </a:xfrm>
        </p:spPr>
        <p:txBody>
          <a:bodyPr vert="horz" wrap="square" lIns="92075" tIns="46038" rIns="92075" bIns="46038" anchor="t" anchorCtr="0"/>
          <a:p>
            <a:pPr>
              <a:lnSpc>
                <a:spcPct val="120000"/>
              </a:lnSpc>
              <a:buNone/>
            </a:pPr>
            <a:r>
              <a:rPr lang="en-US" altLang="zh-CN" dirty="0"/>
              <a:t>NPO4. [</a:t>
            </a:r>
            <a:r>
              <a:rPr lang="zh-CN" altLang="en-US" dirty="0"/>
              <a:t>从栈中弹出指针，直至弹出的指针所指结点有大兄弟结点或栈空以至无结点可弹出。</a:t>
            </a:r>
            <a:r>
              <a:rPr lang="en-US" altLang="zh-CN" dirty="0"/>
              <a:t>] 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	   WHILE  </a:t>
            </a:r>
            <a:r>
              <a:rPr lang="en-US" altLang="zh-CN" i="1" dirty="0"/>
              <a:t>p</a:t>
            </a:r>
            <a:r>
              <a:rPr lang="en-US" altLang="zh-CN" dirty="0"/>
              <a:t> =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AND </a:t>
            </a:r>
            <a:r>
              <a:rPr lang="en-US" altLang="zh-CN" i="1" dirty="0"/>
              <a:t>S</a:t>
            </a:r>
            <a:r>
              <a:rPr lang="zh-CN" altLang="en-US" dirty="0"/>
              <a:t>非空  </a:t>
            </a:r>
            <a:r>
              <a:rPr lang="en-US" altLang="zh-CN" dirty="0"/>
              <a:t>DO	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      (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</a:t>
            </a:r>
            <a:r>
              <a:rPr lang="en-US" altLang="zh-CN" i="1" dirty="0"/>
              <a:t> S</a:t>
            </a:r>
            <a:r>
              <a:rPr lang="en-US" altLang="zh-CN" dirty="0"/>
              <a:t> .</a:t>
            </a:r>
            <a:endParaRPr lang="en-US" altLang="zh-CN" i="1" dirty="0"/>
          </a:p>
          <a:p>
            <a:pPr>
              <a:lnSpc>
                <a:spcPct val="120000"/>
              </a:lnSpc>
              <a:buNone/>
            </a:pPr>
            <a:r>
              <a:rPr lang="en-US" altLang="zh-CN" i="1" dirty="0"/>
              <a:t>           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NextBrother ( </a:t>
            </a:r>
            <a:r>
              <a:rPr lang="en-US" altLang="zh-CN" i="1" dirty="0"/>
              <a:t>p</a:t>
            </a:r>
            <a:r>
              <a:rPr lang="en-US" altLang="zh-CN" dirty="0"/>
              <a:t> ). ) 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NPO5. [</a:t>
            </a:r>
            <a:r>
              <a:rPr lang="zh-CN" altLang="en-US" dirty="0"/>
              <a:t>重复上述过程</a:t>
            </a:r>
            <a:r>
              <a:rPr lang="en-US" altLang="zh-CN" dirty="0"/>
              <a:t>] 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      IF  </a:t>
            </a:r>
            <a:r>
              <a:rPr lang="en-US" altLang="zh-CN" i="1" dirty="0"/>
              <a:t>S</a:t>
            </a:r>
            <a:r>
              <a:rPr lang="zh-CN" altLang="en-US" dirty="0"/>
              <a:t>非空  </a:t>
            </a:r>
            <a:r>
              <a:rPr lang="en-US" altLang="zh-CN" dirty="0"/>
              <a:t>THEN  GOTO  NPO3. ▐	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</p:spTree>
  </p:cSld>
  <p:clrMapOvr>
    <a:masterClrMapping/>
  </p:clrMapOvr>
  <p:transition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22" name="组合 1591358"/>
          <p:cNvGrpSpPr/>
          <p:nvPr/>
        </p:nvGrpSpPr>
        <p:grpSpPr>
          <a:xfrm>
            <a:off x="1116013" y="1557338"/>
            <a:ext cx="2763837" cy="3548062"/>
            <a:chOff x="703" y="981"/>
            <a:chExt cx="1741" cy="2235"/>
          </a:xfrm>
        </p:grpSpPr>
        <p:grpSp>
          <p:nvGrpSpPr>
            <p:cNvPr id="235550" name="组合 1591357"/>
            <p:cNvGrpSpPr/>
            <p:nvPr/>
          </p:nvGrpSpPr>
          <p:grpSpPr>
            <a:xfrm>
              <a:off x="703" y="1503"/>
              <a:ext cx="1508" cy="972"/>
              <a:chOff x="703" y="1503"/>
              <a:chExt cx="1508" cy="972"/>
            </a:xfrm>
          </p:grpSpPr>
          <p:grpSp>
            <p:nvGrpSpPr>
              <p:cNvPr id="235563" name="组合 1591299"/>
              <p:cNvGrpSpPr/>
              <p:nvPr/>
            </p:nvGrpSpPr>
            <p:grpSpPr>
              <a:xfrm>
                <a:off x="1277" y="1503"/>
                <a:ext cx="360" cy="384"/>
                <a:chOff x="4224" y="1152"/>
                <a:chExt cx="360" cy="384"/>
              </a:xfrm>
            </p:grpSpPr>
            <p:sp>
              <p:nvSpPr>
                <p:cNvPr id="235576" name="椭圆 1591300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577" name="文本框 1591301"/>
                <p:cNvSpPr txBox="1"/>
                <p:nvPr/>
              </p:nvSpPr>
              <p:spPr>
                <a:xfrm>
                  <a:off x="4248" y="1152"/>
                  <a:ext cx="336" cy="36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5564" name="组合 1591302"/>
              <p:cNvGrpSpPr/>
              <p:nvPr/>
            </p:nvGrpSpPr>
            <p:grpSpPr>
              <a:xfrm>
                <a:off x="1277" y="2079"/>
                <a:ext cx="360" cy="396"/>
                <a:chOff x="4224" y="1152"/>
                <a:chExt cx="360" cy="396"/>
              </a:xfrm>
            </p:grpSpPr>
            <p:sp>
              <p:nvSpPr>
                <p:cNvPr id="235574" name="椭圆 1591303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575" name="文本框 1591304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5565" name="组合 1591305"/>
              <p:cNvGrpSpPr/>
              <p:nvPr/>
            </p:nvGrpSpPr>
            <p:grpSpPr>
              <a:xfrm>
                <a:off x="703" y="2079"/>
                <a:ext cx="359" cy="396"/>
                <a:chOff x="4224" y="1152"/>
                <a:chExt cx="360" cy="396"/>
              </a:xfrm>
            </p:grpSpPr>
            <p:sp>
              <p:nvSpPr>
                <p:cNvPr id="235572" name="椭圆 1591306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573" name="文本框 1591307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5566" name="组合 1591308"/>
              <p:cNvGrpSpPr/>
              <p:nvPr/>
            </p:nvGrpSpPr>
            <p:grpSpPr>
              <a:xfrm>
                <a:off x="1852" y="2079"/>
                <a:ext cx="359" cy="396"/>
                <a:chOff x="4224" y="1152"/>
                <a:chExt cx="360" cy="396"/>
              </a:xfrm>
            </p:grpSpPr>
            <p:sp>
              <p:nvSpPr>
                <p:cNvPr id="235570" name="椭圆 1591309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571" name="文本框 1591310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5567" name="直接连接符 1591311"/>
              <p:cNvSpPr/>
              <p:nvPr/>
            </p:nvSpPr>
            <p:spPr>
              <a:xfrm>
                <a:off x="1444" y="1887"/>
                <a:ext cx="0" cy="24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5568" name="直接连接符 1591312"/>
              <p:cNvSpPr/>
              <p:nvPr/>
            </p:nvSpPr>
            <p:spPr>
              <a:xfrm flipH="1">
                <a:off x="990" y="1839"/>
                <a:ext cx="335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5569" name="直接连接符 1591313"/>
              <p:cNvSpPr/>
              <p:nvPr/>
            </p:nvSpPr>
            <p:spPr>
              <a:xfrm>
                <a:off x="1565" y="1839"/>
                <a:ext cx="335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35551" name="组合 1591356"/>
            <p:cNvGrpSpPr/>
            <p:nvPr/>
          </p:nvGrpSpPr>
          <p:grpSpPr>
            <a:xfrm>
              <a:off x="1291" y="2478"/>
              <a:ext cx="359" cy="738"/>
              <a:chOff x="1291" y="2478"/>
              <a:chExt cx="359" cy="738"/>
            </a:xfrm>
          </p:grpSpPr>
          <p:grpSp>
            <p:nvGrpSpPr>
              <p:cNvPr id="235559" name="组合 1591315"/>
              <p:cNvGrpSpPr/>
              <p:nvPr/>
            </p:nvGrpSpPr>
            <p:grpSpPr>
              <a:xfrm>
                <a:off x="1291" y="2820"/>
                <a:ext cx="359" cy="396"/>
                <a:chOff x="4224" y="1152"/>
                <a:chExt cx="360" cy="396"/>
              </a:xfrm>
            </p:grpSpPr>
            <p:sp>
              <p:nvSpPr>
                <p:cNvPr id="235561" name="椭圆 1591316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562" name="文本框 1591317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G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5560" name="直接连接符 1591318"/>
              <p:cNvSpPr/>
              <p:nvPr/>
            </p:nvSpPr>
            <p:spPr>
              <a:xfrm>
                <a:off x="1451" y="2478"/>
                <a:ext cx="0" cy="385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35552" name="组合 1591355"/>
            <p:cNvGrpSpPr/>
            <p:nvPr/>
          </p:nvGrpSpPr>
          <p:grpSpPr>
            <a:xfrm>
              <a:off x="1519" y="981"/>
              <a:ext cx="925" cy="940"/>
              <a:chOff x="1519" y="981"/>
              <a:chExt cx="925" cy="940"/>
            </a:xfrm>
          </p:grpSpPr>
          <p:sp>
            <p:nvSpPr>
              <p:cNvPr id="235553" name="椭圆 1591320"/>
              <p:cNvSpPr/>
              <p:nvPr/>
            </p:nvSpPr>
            <p:spPr>
              <a:xfrm>
                <a:off x="1614" y="1008"/>
                <a:ext cx="335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54" name="文本框 1591321"/>
              <p:cNvSpPr txBox="1"/>
              <p:nvPr/>
            </p:nvSpPr>
            <p:spPr>
              <a:xfrm>
                <a:off x="1633" y="981"/>
                <a:ext cx="335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35555" name="椭圆 1591322"/>
              <p:cNvSpPr/>
              <p:nvPr/>
            </p:nvSpPr>
            <p:spPr>
              <a:xfrm>
                <a:off x="2092" y="1562"/>
                <a:ext cx="335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56" name="文本框 1591323"/>
              <p:cNvSpPr txBox="1"/>
              <p:nvPr/>
            </p:nvSpPr>
            <p:spPr>
              <a:xfrm>
                <a:off x="2109" y="1525"/>
                <a:ext cx="335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35557" name="直接连接符 1591324"/>
              <p:cNvSpPr/>
              <p:nvPr/>
            </p:nvSpPr>
            <p:spPr>
              <a:xfrm flipH="1">
                <a:off x="1519" y="1321"/>
                <a:ext cx="182" cy="227"/>
              </a:xfrm>
              <a:prstGeom prst="line">
                <a:avLst/>
              </a:prstGeom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5558" name="直接连接符 1591325"/>
              <p:cNvSpPr/>
              <p:nvPr/>
            </p:nvSpPr>
            <p:spPr>
              <a:xfrm>
                <a:off x="1901" y="1296"/>
                <a:ext cx="231" cy="32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</p:grpSp>
      <p:grpSp>
        <p:nvGrpSpPr>
          <p:cNvPr id="235523" name="组合 1591367"/>
          <p:cNvGrpSpPr/>
          <p:nvPr/>
        </p:nvGrpSpPr>
        <p:grpSpPr>
          <a:xfrm>
            <a:off x="5292725" y="1296988"/>
            <a:ext cx="2033588" cy="3852862"/>
            <a:chOff x="3334" y="817"/>
            <a:chExt cx="1281" cy="2427"/>
          </a:xfrm>
        </p:grpSpPr>
        <p:grpSp>
          <p:nvGrpSpPr>
            <p:cNvPr id="235524" name="组合 1591328"/>
            <p:cNvGrpSpPr/>
            <p:nvPr/>
          </p:nvGrpSpPr>
          <p:grpSpPr>
            <a:xfrm>
              <a:off x="3430" y="2848"/>
              <a:ext cx="360" cy="396"/>
              <a:chOff x="4224" y="1152"/>
              <a:chExt cx="360" cy="396"/>
            </a:xfrm>
          </p:grpSpPr>
          <p:sp>
            <p:nvSpPr>
              <p:cNvPr id="235548" name="椭圆 1591329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49" name="文本框 1591330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G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5525" name="组合 1591331"/>
            <p:cNvGrpSpPr/>
            <p:nvPr/>
          </p:nvGrpSpPr>
          <p:grpSpPr>
            <a:xfrm>
              <a:off x="3334" y="1875"/>
              <a:ext cx="336" cy="396"/>
              <a:chOff x="3936" y="1083"/>
              <a:chExt cx="336" cy="396"/>
            </a:xfrm>
          </p:grpSpPr>
          <p:sp>
            <p:nvSpPr>
              <p:cNvPr id="235546" name="椭圆 1591332"/>
              <p:cNvSpPr/>
              <p:nvPr/>
            </p:nvSpPr>
            <p:spPr>
              <a:xfrm>
                <a:off x="3936" y="1131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47" name="文本框 1591333"/>
              <p:cNvSpPr txBox="1"/>
              <p:nvPr/>
            </p:nvSpPr>
            <p:spPr>
              <a:xfrm>
                <a:off x="3936" y="1083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 algn="ctr"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5526" name="组合 1591359"/>
            <p:cNvGrpSpPr/>
            <p:nvPr/>
          </p:nvGrpSpPr>
          <p:grpSpPr>
            <a:xfrm>
              <a:off x="3766" y="2296"/>
              <a:ext cx="357" cy="396"/>
              <a:chOff x="3766" y="2296"/>
              <a:chExt cx="357" cy="396"/>
            </a:xfrm>
          </p:grpSpPr>
          <p:sp>
            <p:nvSpPr>
              <p:cNvPr id="235544" name="椭圆 1591335"/>
              <p:cNvSpPr/>
              <p:nvPr/>
            </p:nvSpPr>
            <p:spPr>
              <a:xfrm>
                <a:off x="3766" y="2328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45" name="文本框 1591336"/>
              <p:cNvSpPr txBox="1"/>
              <p:nvPr/>
            </p:nvSpPr>
            <p:spPr>
              <a:xfrm>
                <a:off x="3787" y="2296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35527" name="直接连接符 1591337"/>
            <p:cNvSpPr/>
            <p:nvPr/>
          </p:nvSpPr>
          <p:spPr>
            <a:xfrm flipH="1">
              <a:off x="3622" y="1683"/>
              <a:ext cx="192" cy="288"/>
            </a:xfrm>
            <a:prstGeom prst="line">
              <a:avLst/>
            </a:prstGeom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5528" name="直接连接符 1591338"/>
            <p:cNvSpPr/>
            <p:nvPr/>
          </p:nvSpPr>
          <p:spPr>
            <a:xfrm>
              <a:off x="3651" y="2183"/>
              <a:ext cx="163" cy="193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5529" name="直接连接符 1591339"/>
            <p:cNvSpPr/>
            <p:nvPr/>
          </p:nvSpPr>
          <p:spPr>
            <a:xfrm flipH="1">
              <a:off x="3674" y="2664"/>
              <a:ext cx="188" cy="24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35530" name="组合 1591365"/>
            <p:cNvGrpSpPr/>
            <p:nvPr/>
          </p:nvGrpSpPr>
          <p:grpSpPr>
            <a:xfrm>
              <a:off x="4255" y="817"/>
              <a:ext cx="360" cy="384"/>
              <a:chOff x="4365" y="890"/>
              <a:chExt cx="360" cy="384"/>
            </a:xfrm>
          </p:grpSpPr>
          <p:sp>
            <p:nvSpPr>
              <p:cNvPr id="235542" name="椭圆 1591340"/>
              <p:cNvSpPr/>
              <p:nvPr/>
            </p:nvSpPr>
            <p:spPr>
              <a:xfrm>
                <a:off x="4365" y="938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43" name="文本框 1591341"/>
              <p:cNvSpPr txBox="1"/>
              <p:nvPr/>
            </p:nvSpPr>
            <p:spPr>
              <a:xfrm>
                <a:off x="4389" y="890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35531" name="组合 1591366"/>
            <p:cNvGrpSpPr/>
            <p:nvPr/>
          </p:nvGrpSpPr>
          <p:grpSpPr>
            <a:xfrm>
              <a:off x="4101" y="1818"/>
              <a:ext cx="360" cy="396"/>
              <a:chOff x="4101" y="1802"/>
              <a:chExt cx="360" cy="396"/>
            </a:xfrm>
          </p:grpSpPr>
          <p:sp>
            <p:nvSpPr>
              <p:cNvPr id="235540" name="椭圆 1591343"/>
              <p:cNvSpPr/>
              <p:nvPr/>
            </p:nvSpPr>
            <p:spPr>
              <a:xfrm>
                <a:off x="4101" y="185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41" name="文本框 1591344"/>
              <p:cNvSpPr txBox="1"/>
              <p:nvPr/>
            </p:nvSpPr>
            <p:spPr>
              <a:xfrm>
                <a:off x="4125" y="180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35532" name="椭圆 1591346"/>
            <p:cNvSpPr/>
            <p:nvPr/>
          </p:nvSpPr>
          <p:spPr>
            <a:xfrm>
              <a:off x="3765" y="1370"/>
              <a:ext cx="336" cy="336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533" name="文本框 1591347"/>
            <p:cNvSpPr txBox="1"/>
            <p:nvPr/>
          </p:nvSpPr>
          <p:spPr>
            <a:xfrm>
              <a:off x="3789" y="1322"/>
              <a:ext cx="336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35534" name="直接连接符 1591348"/>
            <p:cNvSpPr/>
            <p:nvPr/>
          </p:nvSpPr>
          <p:spPr>
            <a:xfrm flipH="1">
              <a:off x="4037" y="1139"/>
              <a:ext cx="231" cy="25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5535" name="直接连接符 1591349"/>
            <p:cNvSpPr/>
            <p:nvPr/>
          </p:nvSpPr>
          <p:spPr>
            <a:xfrm>
              <a:off x="4005" y="1706"/>
              <a:ext cx="168" cy="182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35536" name="组合 1591351"/>
            <p:cNvGrpSpPr/>
            <p:nvPr/>
          </p:nvGrpSpPr>
          <p:grpSpPr>
            <a:xfrm>
              <a:off x="4131" y="2828"/>
              <a:ext cx="360" cy="396"/>
              <a:chOff x="4224" y="1152"/>
              <a:chExt cx="360" cy="396"/>
            </a:xfrm>
          </p:grpSpPr>
          <p:sp>
            <p:nvSpPr>
              <p:cNvPr id="235538" name="椭圆 1591352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39" name="文本框 1591353"/>
              <p:cNvSpPr txBox="1"/>
              <p:nvPr/>
            </p:nvSpPr>
            <p:spPr>
              <a:xfrm>
                <a:off x="4248" y="1152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35537" name="直接连接符 1591354"/>
            <p:cNvSpPr/>
            <p:nvPr/>
          </p:nvSpPr>
          <p:spPr>
            <a:xfrm>
              <a:off x="4035" y="2636"/>
              <a:ext cx="240" cy="24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</p:grpSp>
    </p:spTree>
  </p:cSld>
  <p:clrMapOvr>
    <a:masterClrMapping/>
  </p:clrMapOvr>
  <p:transition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99842" name="表格 1699841"/>
          <p:cNvGraphicFramePr>
            <a:graphicFrameLocks noGrp="1"/>
          </p:cNvGraphicFramePr>
          <p:nvPr/>
        </p:nvGraphicFramePr>
        <p:xfrm>
          <a:off x="2963863" y="1090613"/>
          <a:ext cx="6096000" cy="460375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822" marB="45822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822" marB="45822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822" marB="45822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822" marB="45822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822" marB="45822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822" marB="45822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822" marB="45822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876925"/>
            <a:ext cx="9144000" cy="981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685800" marR="0" indent="-685800" defTabSz="914400">
              <a:lnSpc>
                <a:spcPts val="35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  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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DO  ( PRINT 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  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p. p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en-US" altLang="zh-CN" sz="2600" b="1" i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600" b="1" kern="1200" cap="none" spc="0" normalizeH="0" baseline="0" noProof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 )</a:t>
            </a:r>
            <a:endParaRPr kumimoji="0" lang="en-US" altLang="zh-CN" sz="2600" b="1" kern="1200" cap="none" spc="0" normalizeH="0" baseline="0" noProof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85800" marR="0" indent="-685800" defTabSz="914400">
              <a:lnSpc>
                <a:spcPts val="3500"/>
              </a:lnSpc>
              <a:buClr>
                <a:schemeClr val="bg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  </a:t>
            </a:r>
            <a:r>
              <a:rPr kumimoji="0" lang="en-US" altLang="zh-CN" sz="2600" b="1" i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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 </a:t>
            </a:r>
            <a:r>
              <a:rPr kumimoji="0" lang="en-US" altLang="zh-CN" sz="2600" b="1" i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非空  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  ( </a:t>
            </a:r>
            <a:r>
              <a:rPr kumimoji="0" lang="en-US" altLang="zh-CN" sz="2600" b="1" i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 </a:t>
            </a:r>
            <a:r>
              <a:rPr kumimoji="0" lang="en-US" altLang="zh-CN" sz="2600" b="1" i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 </a:t>
            </a:r>
            <a:r>
              <a:rPr kumimoji="0" lang="en-US" altLang="zh-CN" sz="2600" b="1" i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i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NextBrother (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i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600" b="1" kern="1200" cap="none" spc="0" normalizeH="0" baseline="0" noProof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). ).</a:t>
            </a:r>
            <a:endParaRPr kumimoji="0" lang="en-US" altLang="zh-CN" sz="2600" b="1" kern="1200" cap="none" spc="0" normalizeH="0" baseline="0" noProof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6565" name="组合 5"/>
          <p:cNvGrpSpPr/>
          <p:nvPr/>
        </p:nvGrpSpPr>
        <p:grpSpPr>
          <a:xfrm>
            <a:off x="574675" y="1589088"/>
            <a:ext cx="2008188" cy="3552825"/>
            <a:chOff x="4797426" y="1091591"/>
            <a:chExt cx="2008375" cy="3552884"/>
          </a:xfrm>
        </p:grpSpPr>
        <p:sp>
          <p:nvSpPr>
            <p:cNvPr id="236616" name="Line 42"/>
            <p:cNvSpPr/>
            <p:nvPr/>
          </p:nvSpPr>
          <p:spPr>
            <a:xfrm flipH="1">
              <a:off x="5259261" y="2385997"/>
              <a:ext cx="335280" cy="422292"/>
            </a:xfrm>
            <a:prstGeom prst="line">
              <a:avLst/>
            </a:prstGeom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6617" name="Line 43"/>
            <p:cNvSpPr/>
            <p:nvPr/>
          </p:nvSpPr>
          <p:spPr>
            <a:xfrm>
              <a:off x="5286376" y="3159233"/>
              <a:ext cx="292926" cy="269767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6618" name="Line 44"/>
            <p:cNvSpPr/>
            <p:nvPr/>
          </p:nvSpPr>
          <p:spPr>
            <a:xfrm flipH="1">
              <a:off x="5376754" y="3796395"/>
              <a:ext cx="264567" cy="354919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6619" name="Oval 45"/>
            <p:cNvSpPr/>
            <p:nvPr/>
          </p:nvSpPr>
          <p:spPr>
            <a:xfrm>
              <a:off x="6272401" y="1091591"/>
              <a:ext cx="533400" cy="46377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6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620" name="Oval 51"/>
            <p:cNvSpPr/>
            <p:nvPr/>
          </p:nvSpPr>
          <p:spPr>
            <a:xfrm>
              <a:off x="5513389" y="1977724"/>
              <a:ext cx="533400" cy="46377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621" name="Line 53"/>
            <p:cNvSpPr/>
            <p:nvPr/>
          </p:nvSpPr>
          <p:spPr>
            <a:xfrm flipH="1">
              <a:off x="5904146" y="1487729"/>
              <a:ext cx="450819" cy="48999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6622" name="Line 54"/>
            <p:cNvSpPr/>
            <p:nvPr/>
          </p:nvSpPr>
          <p:spPr>
            <a:xfrm>
              <a:off x="5938839" y="2412509"/>
              <a:ext cx="404812" cy="395780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6623" name="Line 59"/>
            <p:cNvSpPr/>
            <p:nvPr/>
          </p:nvSpPr>
          <p:spPr>
            <a:xfrm>
              <a:off x="5960266" y="3822358"/>
              <a:ext cx="394701" cy="382096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36624" name="Oval 51"/>
            <p:cNvSpPr/>
            <p:nvPr/>
          </p:nvSpPr>
          <p:spPr>
            <a:xfrm>
              <a:off x="4797426" y="2772570"/>
              <a:ext cx="533400" cy="46377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625" name="Oval 51"/>
            <p:cNvSpPr/>
            <p:nvPr/>
          </p:nvSpPr>
          <p:spPr>
            <a:xfrm>
              <a:off x="6190363" y="2766713"/>
              <a:ext cx="533400" cy="46377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626" name="Oval 51"/>
            <p:cNvSpPr/>
            <p:nvPr/>
          </p:nvSpPr>
          <p:spPr>
            <a:xfrm>
              <a:off x="5513389" y="3388301"/>
              <a:ext cx="533400" cy="46377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627" name="Oval 51"/>
            <p:cNvSpPr/>
            <p:nvPr/>
          </p:nvSpPr>
          <p:spPr>
            <a:xfrm>
              <a:off x="6166358" y="4180704"/>
              <a:ext cx="533400" cy="46377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628" name="Oval 51"/>
            <p:cNvSpPr/>
            <p:nvPr/>
          </p:nvSpPr>
          <p:spPr>
            <a:xfrm>
              <a:off x="5031551" y="4163285"/>
              <a:ext cx="533400" cy="46377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6566" name="TextBox 27"/>
          <p:cNvSpPr txBox="1"/>
          <p:nvPr/>
        </p:nvSpPr>
        <p:spPr>
          <a:xfrm>
            <a:off x="4467225" y="3856038"/>
            <a:ext cx="428625" cy="2000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lnSpc>
                <a:spcPts val="26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入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入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99927" name="表格 1699926"/>
          <p:cNvGraphicFramePr/>
          <p:nvPr/>
        </p:nvGraphicFramePr>
        <p:xfrm>
          <a:off x="3527425" y="1689100"/>
          <a:ext cx="4608513" cy="2039938"/>
        </p:xfrm>
        <a:graphic>
          <a:graphicData uri="http://schemas.openxmlformats.org/drawingml/2006/table">
            <a:tbl>
              <a:tblPr/>
              <a:tblGrid>
                <a:gridCol w="768350"/>
                <a:gridCol w="768350"/>
                <a:gridCol w="768350"/>
                <a:gridCol w="766763"/>
                <a:gridCol w="768350"/>
                <a:gridCol w="768350"/>
              </a:tblGrid>
              <a:tr h="407988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</a:tr>
              <a:tr h="407987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</a:tr>
              <a:tr h="407988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</a:tr>
              <a:tr h="407987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EC"/>
                    </a:solidFill>
                  </a:tcPr>
                </a:tc>
              </a:tr>
              <a:tr h="407988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 sz="280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6"/>
                    </a:solidFill>
                  </a:tcPr>
                </a:tc>
              </a:tr>
            </a:tbl>
          </a:graphicData>
        </a:graphic>
      </p:graphicFrame>
      <p:sp>
        <p:nvSpPr>
          <p:cNvPr id="236611" name="TextBox 34"/>
          <p:cNvSpPr txBox="1"/>
          <p:nvPr/>
        </p:nvSpPr>
        <p:spPr>
          <a:xfrm>
            <a:off x="5256213" y="3836988"/>
            <a:ext cx="396875" cy="2000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lnSpc>
                <a:spcPts val="26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入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入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12" name="TextBox 35"/>
          <p:cNvSpPr txBox="1"/>
          <p:nvPr/>
        </p:nvSpPr>
        <p:spPr>
          <a:xfrm>
            <a:off x="6011863" y="3863975"/>
            <a:ext cx="396875" cy="2000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lnSpc>
                <a:spcPts val="26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入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13" name="TextBox 36"/>
          <p:cNvSpPr txBox="1"/>
          <p:nvPr/>
        </p:nvSpPr>
        <p:spPr>
          <a:xfrm>
            <a:off x="6792913" y="3851275"/>
            <a:ext cx="396875" cy="2000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lnSpc>
                <a:spcPts val="26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入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14" name="TextBox 37"/>
          <p:cNvSpPr txBox="1"/>
          <p:nvPr/>
        </p:nvSpPr>
        <p:spPr>
          <a:xfrm>
            <a:off x="7600950" y="3852863"/>
            <a:ext cx="368300" cy="2000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ctr">
              <a:lnSpc>
                <a:spcPts val="26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出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2600"/>
              </a:lnSpc>
            </a:pP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15" name="TextBox 1"/>
          <p:cNvSpPr txBox="1"/>
          <p:nvPr/>
        </p:nvSpPr>
        <p:spPr>
          <a:xfrm>
            <a:off x="71438" y="153988"/>
            <a:ext cx="65532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以下图为例，算法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NPO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的执行过程。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文本占位符 1592321"/>
          <p:cNvSpPr>
            <a:spLocks noGrp="1"/>
          </p:cNvSpPr>
          <p:nvPr>
            <p:ph idx="1"/>
          </p:nvPr>
        </p:nvSpPr>
        <p:spPr>
          <a:xfrm>
            <a:off x="358775" y="476250"/>
            <a:ext cx="7885113" cy="5797550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3. </a:t>
            </a:r>
            <a:r>
              <a:rPr lang="zh-CN" altLang="en-US" sz="3200" dirty="0">
                <a:solidFill>
                  <a:schemeClr val="tx2"/>
                </a:solidFill>
              </a:rPr>
              <a:t>树和森林的层次遍历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zh-CN" altLang="en-US" b="0" dirty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b="0" dirty="0">
                <a:latin typeface="幼圆" panose="02010509060101010101" pitchFamily="49" charset="-122"/>
                <a:ea typeface="幼圆" panose="02010509060101010101" pitchFamily="49" charset="-122"/>
              </a:rPr>
              <a:t>]         </a:t>
            </a:r>
            <a:endParaRPr lang="en-US" altLang="zh-CN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7571" name="组合 1592365"/>
          <p:cNvGrpSpPr/>
          <p:nvPr/>
        </p:nvGrpSpPr>
        <p:grpSpPr>
          <a:xfrm>
            <a:off x="1066800" y="1752600"/>
            <a:ext cx="6584950" cy="2500313"/>
            <a:chOff x="672" y="1104"/>
            <a:chExt cx="4148" cy="1575"/>
          </a:xfrm>
        </p:grpSpPr>
        <p:grpSp>
          <p:nvGrpSpPr>
            <p:cNvPr id="237574" name="组合 1592364"/>
            <p:cNvGrpSpPr/>
            <p:nvPr/>
          </p:nvGrpSpPr>
          <p:grpSpPr>
            <a:xfrm>
              <a:off x="672" y="1104"/>
              <a:ext cx="1512" cy="972"/>
              <a:chOff x="672" y="1104"/>
              <a:chExt cx="1512" cy="972"/>
            </a:xfrm>
          </p:grpSpPr>
          <p:grpSp>
            <p:nvGrpSpPr>
              <p:cNvPr id="237596" name="组合 1592324"/>
              <p:cNvGrpSpPr/>
              <p:nvPr/>
            </p:nvGrpSpPr>
            <p:grpSpPr>
              <a:xfrm>
                <a:off x="1248" y="1104"/>
                <a:ext cx="360" cy="384"/>
                <a:chOff x="4224" y="1152"/>
                <a:chExt cx="360" cy="384"/>
              </a:xfrm>
            </p:grpSpPr>
            <p:sp>
              <p:nvSpPr>
                <p:cNvPr id="237609" name="椭圆 1592325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610" name="文本框 1592326"/>
                <p:cNvSpPr txBox="1"/>
                <p:nvPr/>
              </p:nvSpPr>
              <p:spPr>
                <a:xfrm>
                  <a:off x="4248" y="1152"/>
                  <a:ext cx="336" cy="36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7597" name="组合 1592327"/>
              <p:cNvGrpSpPr/>
              <p:nvPr/>
            </p:nvGrpSpPr>
            <p:grpSpPr>
              <a:xfrm>
                <a:off x="1248" y="1680"/>
                <a:ext cx="360" cy="396"/>
                <a:chOff x="4224" y="1152"/>
                <a:chExt cx="360" cy="396"/>
              </a:xfrm>
            </p:grpSpPr>
            <p:sp>
              <p:nvSpPr>
                <p:cNvPr id="237607" name="椭圆 1592328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608" name="文本框 1592329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7598" name="组合 1592330"/>
              <p:cNvGrpSpPr/>
              <p:nvPr/>
            </p:nvGrpSpPr>
            <p:grpSpPr>
              <a:xfrm>
                <a:off x="672" y="1680"/>
                <a:ext cx="360" cy="396"/>
                <a:chOff x="4224" y="1152"/>
                <a:chExt cx="360" cy="396"/>
              </a:xfrm>
            </p:grpSpPr>
            <p:sp>
              <p:nvSpPr>
                <p:cNvPr id="237605" name="椭圆 1592331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606" name="文本框 1592332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7599" name="组合 1592333"/>
              <p:cNvGrpSpPr/>
              <p:nvPr/>
            </p:nvGrpSpPr>
            <p:grpSpPr>
              <a:xfrm>
                <a:off x="1824" y="1680"/>
                <a:ext cx="360" cy="396"/>
                <a:chOff x="4224" y="1152"/>
                <a:chExt cx="360" cy="396"/>
              </a:xfrm>
            </p:grpSpPr>
            <p:sp>
              <p:nvSpPr>
                <p:cNvPr id="237603" name="椭圆 1592334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604" name="文本框 1592335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7600" name="直接连接符 1592336"/>
              <p:cNvSpPr/>
              <p:nvPr/>
            </p:nvSpPr>
            <p:spPr>
              <a:xfrm>
                <a:off x="1415" y="1488"/>
                <a:ext cx="0" cy="24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7601" name="直接连接符 1592337"/>
              <p:cNvSpPr/>
              <p:nvPr/>
            </p:nvSpPr>
            <p:spPr>
              <a:xfrm flipH="1">
                <a:off x="960" y="1440"/>
                <a:ext cx="336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7602" name="直接连接符 1592338"/>
              <p:cNvSpPr/>
              <p:nvPr/>
            </p:nvSpPr>
            <p:spPr>
              <a:xfrm>
                <a:off x="1536" y="1440"/>
                <a:ext cx="336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37575" name="组合 1592363"/>
            <p:cNvGrpSpPr/>
            <p:nvPr/>
          </p:nvGrpSpPr>
          <p:grpSpPr>
            <a:xfrm>
              <a:off x="2688" y="1104"/>
              <a:ext cx="360" cy="1068"/>
              <a:chOff x="2688" y="1104"/>
              <a:chExt cx="360" cy="1068"/>
            </a:xfrm>
          </p:grpSpPr>
          <p:grpSp>
            <p:nvGrpSpPr>
              <p:cNvPr id="237589" name="组合 1592340"/>
              <p:cNvGrpSpPr/>
              <p:nvPr/>
            </p:nvGrpSpPr>
            <p:grpSpPr>
              <a:xfrm>
                <a:off x="2688" y="1776"/>
                <a:ext cx="360" cy="396"/>
                <a:chOff x="4224" y="1152"/>
                <a:chExt cx="360" cy="396"/>
              </a:xfrm>
            </p:grpSpPr>
            <p:sp>
              <p:nvSpPr>
                <p:cNvPr id="237594" name="椭圆 1592341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595" name="文本框 1592342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7590" name="组合 1592343"/>
              <p:cNvGrpSpPr/>
              <p:nvPr/>
            </p:nvGrpSpPr>
            <p:grpSpPr>
              <a:xfrm>
                <a:off x="2688" y="1104"/>
                <a:ext cx="360" cy="396"/>
                <a:chOff x="4224" y="1152"/>
                <a:chExt cx="360" cy="396"/>
              </a:xfrm>
            </p:grpSpPr>
            <p:sp>
              <p:nvSpPr>
                <p:cNvPr id="237592" name="椭圆 1592344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593" name="文本框 1592345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7591" name="直接连接符 1592346"/>
              <p:cNvSpPr/>
              <p:nvPr/>
            </p:nvSpPr>
            <p:spPr>
              <a:xfrm>
                <a:off x="2857" y="1488"/>
                <a:ext cx="0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37576" name="组合 1592362"/>
            <p:cNvGrpSpPr/>
            <p:nvPr/>
          </p:nvGrpSpPr>
          <p:grpSpPr>
            <a:xfrm>
              <a:off x="3552" y="1104"/>
              <a:ext cx="1268" cy="1575"/>
              <a:chOff x="3552" y="1104"/>
              <a:chExt cx="1268" cy="1575"/>
            </a:xfrm>
          </p:grpSpPr>
          <p:sp>
            <p:nvSpPr>
              <p:cNvPr id="237577" name="椭圆 1592348"/>
              <p:cNvSpPr/>
              <p:nvPr/>
            </p:nvSpPr>
            <p:spPr>
              <a:xfrm>
                <a:off x="3936" y="1131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7578" name="文本框 1592349"/>
              <p:cNvSpPr txBox="1"/>
              <p:nvPr/>
            </p:nvSpPr>
            <p:spPr>
              <a:xfrm>
                <a:off x="3938" y="1104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G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237579" name="组合 1592350"/>
              <p:cNvGrpSpPr/>
              <p:nvPr/>
            </p:nvGrpSpPr>
            <p:grpSpPr>
              <a:xfrm>
                <a:off x="4416" y="2283"/>
                <a:ext cx="360" cy="396"/>
                <a:chOff x="4224" y="1152"/>
                <a:chExt cx="360" cy="396"/>
              </a:xfrm>
            </p:grpSpPr>
            <p:sp>
              <p:nvSpPr>
                <p:cNvPr id="237587" name="椭圆 1592351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7588" name="文本框 1592352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J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7580" name="椭圆 1592353"/>
              <p:cNvSpPr/>
              <p:nvPr/>
            </p:nvSpPr>
            <p:spPr>
              <a:xfrm>
                <a:off x="3552" y="1659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7581" name="文本框 1592354"/>
              <p:cNvSpPr txBox="1"/>
              <p:nvPr/>
            </p:nvSpPr>
            <p:spPr>
              <a:xfrm>
                <a:off x="3552" y="1611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H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37582" name="椭圆 1592355"/>
              <p:cNvSpPr/>
              <p:nvPr/>
            </p:nvSpPr>
            <p:spPr>
              <a:xfrm>
                <a:off x="4416" y="1685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7583" name="文本框 1592356"/>
              <p:cNvSpPr txBox="1"/>
              <p:nvPr/>
            </p:nvSpPr>
            <p:spPr>
              <a:xfrm>
                <a:off x="4484" y="1637"/>
                <a:ext cx="336" cy="39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I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37584" name="直接连接符 1592357"/>
              <p:cNvSpPr/>
              <p:nvPr/>
            </p:nvSpPr>
            <p:spPr>
              <a:xfrm flipH="1">
                <a:off x="3840" y="1434"/>
                <a:ext cx="174" cy="273"/>
              </a:xfrm>
              <a:prstGeom prst="line">
                <a:avLst/>
              </a:prstGeom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7585" name="直接连接符 1592358"/>
              <p:cNvSpPr/>
              <p:nvPr/>
            </p:nvSpPr>
            <p:spPr>
              <a:xfrm>
                <a:off x="4224" y="1419"/>
                <a:ext cx="266" cy="287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7586" name="直接连接符 1592359"/>
              <p:cNvSpPr/>
              <p:nvPr/>
            </p:nvSpPr>
            <p:spPr>
              <a:xfrm>
                <a:off x="4582" y="2043"/>
                <a:ext cx="0" cy="288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</p:grpSp>
      <p:sp>
        <p:nvSpPr>
          <p:cNvPr id="1592361" name="文本框 1592360"/>
          <p:cNvSpPr txBox="1"/>
          <p:nvPr/>
        </p:nvSpPr>
        <p:spPr>
          <a:xfrm>
            <a:off x="914400" y="4800600"/>
            <a:ext cx="6248400" cy="57943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sz="32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37573" name="文本框 1592361"/>
          <p:cNvSpPr txBox="1"/>
          <p:nvPr/>
        </p:nvSpPr>
        <p:spPr>
          <a:xfrm>
            <a:off x="914400" y="4648200"/>
            <a:ext cx="7010400" cy="13112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森林的层次遍历序列：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 E G B C D F H I J</a:t>
            </a:r>
            <a:endParaRPr lang="en-US" altLang="zh-CN" sz="3200" b="1" dirty="0">
              <a:solidFill>
                <a:srgbClr val="000099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ll dir="l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文本占位符 1709057"/>
          <p:cNvSpPr>
            <a:spLocks noGrp="1"/>
          </p:cNvSpPr>
          <p:nvPr>
            <p:ph idx="1"/>
          </p:nvPr>
        </p:nvSpPr>
        <p:spPr>
          <a:xfrm>
            <a:off x="4356100" y="1628775"/>
            <a:ext cx="4573588" cy="3708400"/>
          </a:xfrm>
        </p:spPr>
        <p:txBody>
          <a:bodyPr vert="horz" wrap="square" lIns="92075" tIns="46038" rIns="92075" bIns="46038" anchor="t" anchorCtr="0"/>
          <a:p>
            <a:pPr>
              <a:lnSpc>
                <a:spcPct val="120000"/>
              </a:lnSpc>
              <a:buNone/>
            </a:pP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树和森林的层次遍历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0" dirty="0">
                <a:ea typeface="宋体" panose="02010600030101010101" pitchFamily="2" charset="-122"/>
              </a:rPr>
              <a:t>   </a:t>
            </a:r>
            <a:r>
              <a:rPr lang="zh-CN" altLang="en-US" dirty="0">
                <a:ea typeface="宋体" panose="02010600030101010101" pitchFamily="2" charset="-122"/>
              </a:rPr>
              <a:t>是沿</a:t>
            </a:r>
            <a:r>
              <a:rPr lang="en-US" altLang="zh-CN" i="1" dirty="0">
                <a:ea typeface="宋体" panose="02010600030101010101" pitchFamily="2" charset="-122"/>
              </a:rPr>
              <a:t>NextBrother</a:t>
            </a:r>
            <a:r>
              <a:rPr lang="zh-CN" altLang="en-US" dirty="0">
                <a:ea typeface="宋体" panose="02010600030101010101" pitchFamily="2" charset="-122"/>
              </a:rPr>
              <a:t>链访问的过程，指针 </a:t>
            </a:r>
            <a:r>
              <a:rPr lang="en-US" altLang="zh-CN" i="1" dirty="0">
                <a:ea typeface="宋体" panose="02010600030101010101" pitchFamily="2" charset="-122"/>
              </a:rPr>
              <a:t>FirstChild</a:t>
            </a:r>
            <a:r>
              <a:rPr lang="zh-CN" altLang="en-US" dirty="0">
                <a:ea typeface="宋体" panose="02010600030101010101" pitchFamily="2" charset="-122"/>
              </a:rPr>
              <a:t>起承上启下的作用，可以使用队列辅助实现遍历。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09059" name="文本框 1709058"/>
          <p:cNvSpPr txBox="1"/>
          <p:nvPr/>
        </p:nvSpPr>
        <p:spPr>
          <a:xfrm>
            <a:off x="914400" y="4800600"/>
            <a:ext cx="6248400" cy="579438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endParaRPr kumimoji="0" sz="32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38596" name="文本框 1709059"/>
          <p:cNvSpPr txBox="1"/>
          <p:nvPr/>
        </p:nvSpPr>
        <p:spPr>
          <a:xfrm>
            <a:off x="287338" y="4905375"/>
            <a:ext cx="7010400" cy="1311275"/>
          </a:xfrm>
          <a:prstGeom prst="rect">
            <a:avLst/>
          </a:prstGeom>
          <a:noFill/>
          <a:ln w="317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森林的层次遍历序列：</a:t>
            </a:r>
            <a:endParaRPr lang="zh-CN" altLang="en-US" sz="3200" b="1" dirty="0">
              <a:solidFill>
                <a:srgbClr val="04440F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</a:t>
            </a:r>
            <a:r>
              <a:rPr lang="en-US" altLang="zh-CN" sz="3200" b="1" dirty="0">
                <a:solidFill>
                  <a:srgbClr val="04440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 E G B C D F H I J</a:t>
            </a:r>
            <a:endParaRPr lang="en-US" altLang="zh-CN" sz="3200" b="1" dirty="0">
              <a:solidFill>
                <a:srgbClr val="04440F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38597" name="组合 1709060"/>
          <p:cNvGrpSpPr/>
          <p:nvPr/>
        </p:nvGrpSpPr>
        <p:grpSpPr>
          <a:xfrm>
            <a:off x="431800" y="512763"/>
            <a:ext cx="3419475" cy="3997325"/>
            <a:chOff x="1315" y="1026"/>
            <a:chExt cx="2257" cy="2800"/>
          </a:xfrm>
        </p:grpSpPr>
        <p:grpSp>
          <p:nvGrpSpPr>
            <p:cNvPr id="238636" name="组合 1709061"/>
            <p:cNvGrpSpPr/>
            <p:nvPr/>
          </p:nvGrpSpPr>
          <p:grpSpPr>
            <a:xfrm>
              <a:off x="1392" y="1321"/>
              <a:ext cx="2180" cy="2505"/>
              <a:chOff x="1392" y="1296"/>
              <a:chExt cx="2180" cy="2505"/>
            </a:xfrm>
          </p:grpSpPr>
          <p:grpSp>
            <p:nvGrpSpPr>
              <p:cNvPr id="238652" name="组合 1709062"/>
              <p:cNvGrpSpPr/>
              <p:nvPr/>
            </p:nvGrpSpPr>
            <p:grpSpPr>
              <a:xfrm>
                <a:off x="1392" y="1776"/>
                <a:ext cx="2180" cy="2025"/>
                <a:chOff x="1344" y="1920"/>
                <a:chExt cx="2180" cy="2025"/>
              </a:xfrm>
            </p:grpSpPr>
            <p:sp>
              <p:nvSpPr>
                <p:cNvPr id="238662" name="文本框 1709063"/>
                <p:cNvSpPr txBox="1"/>
                <p:nvPr/>
              </p:nvSpPr>
              <p:spPr>
                <a:xfrm>
                  <a:off x="1344" y="3217"/>
                  <a:ext cx="1056" cy="363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zh-CN" altLang="en-US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grpSp>
              <p:nvGrpSpPr>
                <p:cNvPr id="238663" name="组合 1709064"/>
                <p:cNvGrpSpPr/>
                <p:nvPr/>
              </p:nvGrpSpPr>
              <p:grpSpPr>
                <a:xfrm>
                  <a:off x="2688" y="1920"/>
                  <a:ext cx="836" cy="2025"/>
                  <a:chOff x="2688" y="1920"/>
                  <a:chExt cx="836" cy="2025"/>
                </a:xfrm>
              </p:grpSpPr>
              <p:grpSp>
                <p:nvGrpSpPr>
                  <p:cNvPr id="238664" name="组合 1709065"/>
                  <p:cNvGrpSpPr/>
                  <p:nvPr/>
                </p:nvGrpSpPr>
                <p:grpSpPr>
                  <a:xfrm>
                    <a:off x="2688" y="2112"/>
                    <a:ext cx="836" cy="1833"/>
                    <a:chOff x="3936" y="576"/>
                    <a:chExt cx="836" cy="1833"/>
                  </a:xfrm>
                </p:grpSpPr>
                <p:grpSp>
                  <p:nvGrpSpPr>
                    <p:cNvPr id="238668" name="组合 1709066"/>
                    <p:cNvGrpSpPr/>
                    <p:nvPr/>
                  </p:nvGrpSpPr>
                  <p:grpSpPr>
                    <a:xfrm>
                      <a:off x="4320" y="576"/>
                      <a:ext cx="338" cy="406"/>
                      <a:chOff x="4320" y="576"/>
                      <a:chExt cx="338" cy="406"/>
                    </a:xfrm>
                  </p:grpSpPr>
                  <p:sp>
                    <p:nvSpPr>
                      <p:cNvPr id="238679" name="椭圆 1709067"/>
                      <p:cNvSpPr/>
                      <p:nvPr/>
                    </p:nvSpPr>
                    <p:spPr>
                      <a:xfrm>
                        <a:off x="4320" y="603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8680" name="文本框 1709068"/>
                      <p:cNvSpPr txBox="1"/>
                      <p:nvPr/>
                    </p:nvSpPr>
                    <p:spPr>
                      <a:xfrm>
                        <a:off x="4322" y="576"/>
                        <a:ext cx="336" cy="406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G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38669" name="组合 1709069"/>
                    <p:cNvGrpSpPr/>
                    <p:nvPr/>
                  </p:nvGrpSpPr>
                  <p:grpSpPr>
                    <a:xfrm>
                      <a:off x="4032" y="1968"/>
                      <a:ext cx="360" cy="441"/>
                      <a:chOff x="4224" y="1152"/>
                      <a:chExt cx="360" cy="441"/>
                    </a:xfrm>
                  </p:grpSpPr>
                  <p:sp>
                    <p:nvSpPr>
                      <p:cNvPr id="238677" name="椭圆 1709070"/>
                      <p:cNvSpPr/>
                      <p:nvPr/>
                    </p:nvSpPr>
                    <p:spPr>
                      <a:xfrm>
                        <a:off x="4224" y="1200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8678" name="文本框 1709071"/>
                      <p:cNvSpPr txBox="1"/>
                      <p:nvPr/>
                    </p:nvSpPr>
                    <p:spPr>
                      <a:xfrm>
                        <a:off x="4248" y="1152"/>
                        <a:ext cx="336" cy="441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lnSpc>
                            <a:spcPct val="110000"/>
                          </a:lnSpc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J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38670" name="组合 1709072"/>
                    <p:cNvGrpSpPr/>
                    <p:nvPr/>
                  </p:nvGrpSpPr>
                  <p:grpSpPr>
                    <a:xfrm>
                      <a:off x="3936" y="1083"/>
                      <a:ext cx="336" cy="441"/>
                      <a:chOff x="3936" y="1083"/>
                      <a:chExt cx="336" cy="441"/>
                    </a:xfrm>
                  </p:grpSpPr>
                  <p:sp>
                    <p:nvSpPr>
                      <p:cNvPr id="238675" name="椭圆 1709073"/>
                      <p:cNvSpPr/>
                      <p:nvPr/>
                    </p:nvSpPr>
                    <p:spPr>
                      <a:xfrm>
                        <a:off x="3936" y="1131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8676" name="文本框 1709074"/>
                      <p:cNvSpPr txBox="1"/>
                      <p:nvPr/>
                    </p:nvSpPr>
                    <p:spPr>
                      <a:xfrm>
                        <a:off x="3936" y="1083"/>
                        <a:ext cx="336" cy="441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lnSpc>
                            <a:spcPct val="110000"/>
                          </a:lnSpc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H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38671" name="组合 1709075"/>
                    <p:cNvGrpSpPr/>
                    <p:nvPr/>
                  </p:nvGrpSpPr>
                  <p:grpSpPr>
                    <a:xfrm>
                      <a:off x="4368" y="1488"/>
                      <a:ext cx="404" cy="441"/>
                      <a:chOff x="4348" y="1584"/>
                      <a:chExt cx="404" cy="441"/>
                    </a:xfrm>
                  </p:grpSpPr>
                  <p:sp>
                    <p:nvSpPr>
                      <p:cNvPr id="238673" name="椭圆 1709076"/>
                      <p:cNvSpPr/>
                      <p:nvPr/>
                    </p:nvSpPr>
                    <p:spPr>
                      <a:xfrm>
                        <a:off x="4348" y="1632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8674" name="文本框 1709077"/>
                      <p:cNvSpPr txBox="1"/>
                      <p:nvPr/>
                    </p:nvSpPr>
                    <p:spPr>
                      <a:xfrm>
                        <a:off x="4416" y="1584"/>
                        <a:ext cx="336" cy="441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lnSpc>
                            <a:spcPct val="110000"/>
                          </a:lnSpc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I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238672" name="直接连接符 1709078"/>
                    <p:cNvSpPr/>
                    <p:nvPr/>
                  </p:nvSpPr>
                  <p:spPr>
                    <a:xfrm flipH="1">
                      <a:off x="4224" y="891"/>
                      <a:ext cx="192" cy="288"/>
                    </a:xfrm>
                    <a:prstGeom prst="line">
                      <a:avLst/>
                    </a:prstGeom>
                    <a:ln w="31750" cap="sq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med" len="lg"/>
                    </a:ln>
                  </p:spPr>
                </p:sp>
              </p:grpSp>
              <p:sp>
                <p:nvSpPr>
                  <p:cNvPr id="238665" name="直接连接符 1709079"/>
                  <p:cNvSpPr/>
                  <p:nvPr/>
                </p:nvSpPr>
                <p:spPr>
                  <a:xfrm>
                    <a:off x="2832" y="1920"/>
                    <a:ext cx="288" cy="288"/>
                  </a:xfrm>
                  <a:prstGeom prst="line">
                    <a:avLst/>
                  </a:prstGeom>
                  <a:ln w="317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238666" name="直接连接符 1709080"/>
                  <p:cNvSpPr/>
                  <p:nvPr/>
                </p:nvSpPr>
                <p:spPr>
                  <a:xfrm>
                    <a:off x="2976" y="2928"/>
                    <a:ext cx="192" cy="192"/>
                  </a:xfrm>
                  <a:prstGeom prst="line">
                    <a:avLst/>
                  </a:prstGeom>
                  <a:ln w="317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238667" name="直接连接符 1709081"/>
                  <p:cNvSpPr/>
                  <p:nvPr/>
                </p:nvSpPr>
                <p:spPr>
                  <a:xfrm flipH="1">
                    <a:off x="3072" y="3408"/>
                    <a:ext cx="144" cy="192"/>
                  </a:xfrm>
                  <a:prstGeom prst="line">
                    <a:avLst/>
                  </a:prstGeom>
                  <a:ln w="31750" cap="sq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</p:grpSp>
          </p:grpSp>
          <p:grpSp>
            <p:nvGrpSpPr>
              <p:cNvPr id="238653" name="组合 1709082"/>
              <p:cNvGrpSpPr/>
              <p:nvPr/>
            </p:nvGrpSpPr>
            <p:grpSpPr>
              <a:xfrm>
                <a:off x="2256" y="1296"/>
                <a:ext cx="696" cy="1064"/>
                <a:chOff x="2208" y="1440"/>
                <a:chExt cx="696" cy="1064"/>
              </a:xfrm>
            </p:grpSpPr>
            <p:grpSp>
              <p:nvGrpSpPr>
                <p:cNvPr id="238654" name="组合 1709083"/>
                <p:cNvGrpSpPr/>
                <p:nvPr/>
              </p:nvGrpSpPr>
              <p:grpSpPr>
                <a:xfrm>
                  <a:off x="2256" y="2064"/>
                  <a:ext cx="360" cy="440"/>
                  <a:chOff x="4224" y="1152"/>
                  <a:chExt cx="360" cy="440"/>
                </a:xfrm>
              </p:grpSpPr>
              <p:sp>
                <p:nvSpPr>
                  <p:cNvPr id="238660" name="椭圆 1709084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8661" name="文本框 1709085"/>
                  <p:cNvSpPr txBox="1"/>
                  <p:nvPr/>
                </p:nvSpPr>
                <p:spPr>
                  <a:xfrm>
                    <a:off x="4248" y="1152"/>
                    <a:ext cx="336" cy="440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F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38655" name="组合 1709086"/>
                <p:cNvGrpSpPr/>
                <p:nvPr/>
              </p:nvGrpSpPr>
              <p:grpSpPr>
                <a:xfrm>
                  <a:off x="2544" y="1584"/>
                  <a:ext cx="360" cy="441"/>
                  <a:chOff x="4224" y="1152"/>
                  <a:chExt cx="360" cy="441"/>
                </a:xfrm>
              </p:grpSpPr>
              <p:sp>
                <p:nvSpPr>
                  <p:cNvPr id="238658" name="椭圆 1709087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8659" name="文本框 1709088"/>
                  <p:cNvSpPr txBox="1"/>
                  <p:nvPr/>
                </p:nvSpPr>
                <p:spPr>
                  <a:xfrm>
                    <a:off x="4248" y="1152"/>
                    <a:ext cx="336" cy="441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E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38656" name="直接连接符 1709089"/>
                <p:cNvSpPr/>
                <p:nvPr/>
              </p:nvSpPr>
              <p:spPr>
                <a:xfrm flipH="1">
                  <a:off x="2496" y="1968"/>
                  <a:ext cx="144" cy="144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38657" name="直接连接符 1709090"/>
                <p:cNvSpPr/>
                <p:nvPr/>
              </p:nvSpPr>
              <p:spPr>
                <a:xfrm>
                  <a:off x="2208" y="1440"/>
                  <a:ext cx="336" cy="240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238637" name="组合 1709091"/>
            <p:cNvGrpSpPr/>
            <p:nvPr/>
          </p:nvGrpSpPr>
          <p:grpSpPr>
            <a:xfrm>
              <a:off x="1315" y="1026"/>
              <a:ext cx="1080" cy="1881"/>
              <a:chOff x="1296" y="1152"/>
              <a:chExt cx="1080" cy="1881"/>
            </a:xfrm>
          </p:grpSpPr>
          <p:sp>
            <p:nvSpPr>
              <p:cNvPr id="238638" name="椭圆 1709092"/>
              <p:cNvSpPr/>
              <p:nvPr/>
            </p:nvSpPr>
            <p:spPr>
              <a:xfrm>
                <a:off x="1896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639" name="文本框 1709093"/>
              <p:cNvSpPr txBox="1"/>
              <p:nvPr/>
            </p:nvSpPr>
            <p:spPr>
              <a:xfrm>
                <a:off x="1920" y="1152"/>
                <a:ext cx="336" cy="40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238640" name="组合 1709094"/>
              <p:cNvGrpSpPr/>
              <p:nvPr/>
            </p:nvGrpSpPr>
            <p:grpSpPr>
              <a:xfrm>
                <a:off x="1632" y="2064"/>
                <a:ext cx="360" cy="440"/>
                <a:chOff x="4224" y="1152"/>
                <a:chExt cx="360" cy="440"/>
              </a:xfrm>
            </p:grpSpPr>
            <p:sp>
              <p:nvSpPr>
                <p:cNvPr id="238650" name="椭圆 1709095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51" name="文本框 1709096"/>
                <p:cNvSpPr txBox="1"/>
                <p:nvPr/>
              </p:nvSpPr>
              <p:spPr>
                <a:xfrm>
                  <a:off x="4248" y="1152"/>
                  <a:ext cx="336" cy="440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8641" name="组合 1709097"/>
              <p:cNvGrpSpPr/>
              <p:nvPr/>
            </p:nvGrpSpPr>
            <p:grpSpPr>
              <a:xfrm>
                <a:off x="1296" y="1584"/>
                <a:ext cx="360" cy="441"/>
                <a:chOff x="4224" y="1152"/>
                <a:chExt cx="360" cy="441"/>
              </a:xfrm>
            </p:grpSpPr>
            <p:sp>
              <p:nvSpPr>
                <p:cNvPr id="238648" name="椭圆 1709098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49" name="文本框 1709099"/>
                <p:cNvSpPr txBox="1"/>
                <p:nvPr/>
              </p:nvSpPr>
              <p:spPr>
                <a:xfrm>
                  <a:off x="4248" y="1152"/>
                  <a:ext cx="336" cy="441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8642" name="组合 1709100"/>
              <p:cNvGrpSpPr/>
              <p:nvPr/>
            </p:nvGrpSpPr>
            <p:grpSpPr>
              <a:xfrm>
                <a:off x="2016" y="2592"/>
                <a:ext cx="360" cy="441"/>
                <a:chOff x="4224" y="1152"/>
                <a:chExt cx="360" cy="441"/>
              </a:xfrm>
            </p:grpSpPr>
            <p:sp>
              <p:nvSpPr>
                <p:cNvPr id="238646" name="椭圆 1709101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47" name="文本框 1709102"/>
                <p:cNvSpPr txBox="1"/>
                <p:nvPr/>
              </p:nvSpPr>
              <p:spPr>
                <a:xfrm>
                  <a:off x="4248" y="1152"/>
                  <a:ext cx="336" cy="441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8643" name="直接连接符 1709103"/>
              <p:cNvSpPr/>
              <p:nvPr/>
            </p:nvSpPr>
            <p:spPr>
              <a:xfrm flipH="1">
                <a:off x="1632" y="1488"/>
                <a:ext cx="288" cy="192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8644" name="直接连接符 1709104"/>
              <p:cNvSpPr/>
              <p:nvPr/>
            </p:nvSpPr>
            <p:spPr>
              <a:xfrm>
                <a:off x="1920" y="2400"/>
                <a:ext cx="240" cy="240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8645" name="直接连接符 1709105"/>
              <p:cNvSpPr/>
              <p:nvPr/>
            </p:nvSpPr>
            <p:spPr>
              <a:xfrm>
                <a:off x="1536" y="1968"/>
                <a:ext cx="144" cy="144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</p:grpSp>
      <p:grpSp>
        <p:nvGrpSpPr>
          <p:cNvPr id="238598" name="组合 1709106"/>
          <p:cNvGrpSpPr/>
          <p:nvPr/>
        </p:nvGrpSpPr>
        <p:grpSpPr>
          <a:xfrm>
            <a:off x="3779838" y="260350"/>
            <a:ext cx="4716462" cy="1933575"/>
            <a:chOff x="672" y="1104"/>
            <a:chExt cx="4148" cy="1563"/>
          </a:xfrm>
        </p:grpSpPr>
        <p:grpSp>
          <p:nvGrpSpPr>
            <p:cNvPr id="238599" name="组合 1709107"/>
            <p:cNvGrpSpPr/>
            <p:nvPr/>
          </p:nvGrpSpPr>
          <p:grpSpPr>
            <a:xfrm>
              <a:off x="672" y="1104"/>
              <a:ext cx="1512" cy="960"/>
              <a:chOff x="672" y="1104"/>
              <a:chExt cx="1512" cy="960"/>
            </a:xfrm>
          </p:grpSpPr>
          <p:grpSp>
            <p:nvGrpSpPr>
              <p:cNvPr id="238621" name="组合 1709108"/>
              <p:cNvGrpSpPr/>
              <p:nvPr/>
            </p:nvGrpSpPr>
            <p:grpSpPr>
              <a:xfrm>
                <a:off x="1248" y="1104"/>
                <a:ext cx="360" cy="384"/>
                <a:chOff x="4224" y="1152"/>
                <a:chExt cx="360" cy="384"/>
              </a:xfrm>
            </p:grpSpPr>
            <p:sp>
              <p:nvSpPr>
                <p:cNvPr id="238634" name="椭圆 1709109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35" name="文本框 1709110"/>
                <p:cNvSpPr txBox="1"/>
                <p:nvPr/>
              </p:nvSpPr>
              <p:spPr>
                <a:xfrm>
                  <a:off x="4246" y="1152"/>
                  <a:ext cx="338" cy="321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8622" name="组合 1709111"/>
              <p:cNvGrpSpPr/>
              <p:nvPr/>
            </p:nvGrpSpPr>
            <p:grpSpPr>
              <a:xfrm>
                <a:off x="1248" y="1680"/>
                <a:ext cx="360" cy="384"/>
                <a:chOff x="4224" y="1152"/>
                <a:chExt cx="360" cy="384"/>
              </a:xfrm>
            </p:grpSpPr>
            <p:sp>
              <p:nvSpPr>
                <p:cNvPr id="238632" name="椭圆 1709112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33" name="文本框 1709113"/>
                <p:cNvSpPr txBox="1"/>
                <p:nvPr/>
              </p:nvSpPr>
              <p:spPr>
                <a:xfrm>
                  <a:off x="4246" y="1152"/>
                  <a:ext cx="338" cy="34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8623" name="组合 1709114"/>
              <p:cNvGrpSpPr/>
              <p:nvPr/>
            </p:nvGrpSpPr>
            <p:grpSpPr>
              <a:xfrm>
                <a:off x="672" y="1680"/>
                <a:ext cx="360" cy="384"/>
                <a:chOff x="4224" y="1152"/>
                <a:chExt cx="360" cy="384"/>
              </a:xfrm>
            </p:grpSpPr>
            <p:sp>
              <p:nvSpPr>
                <p:cNvPr id="238630" name="椭圆 1709115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31" name="文本框 1709116"/>
                <p:cNvSpPr txBox="1"/>
                <p:nvPr/>
              </p:nvSpPr>
              <p:spPr>
                <a:xfrm>
                  <a:off x="4246" y="1152"/>
                  <a:ext cx="338" cy="34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8624" name="组合 1709117"/>
              <p:cNvGrpSpPr/>
              <p:nvPr/>
            </p:nvGrpSpPr>
            <p:grpSpPr>
              <a:xfrm>
                <a:off x="1824" y="1680"/>
                <a:ext cx="360" cy="384"/>
                <a:chOff x="4224" y="1152"/>
                <a:chExt cx="360" cy="384"/>
              </a:xfrm>
            </p:grpSpPr>
            <p:sp>
              <p:nvSpPr>
                <p:cNvPr id="238628" name="椭圆 1709118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29" name="文本框 1709119"/>
                <p:cNvSpPr txBox="1"/>
                <p:nvPr/>
              </p:nvSpPr>
              <p:spPr>
                <a:xfrm>
                  <a:off x="4246" y="1152"/>
                  <a:ext cx="338" cy="34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8625" name="直接连接符 1709120"/>
              <p:cNvSpPr/>
              <p:nvPr/>
            </p:nvSpPr>
            <p:spPr>
              <a:xfrm>
                <a:off x="1415" y="1488"/>
                <a:ext cx="0" cy="24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8626" name="直接连接符 1709121"/>
              <p:cNvSpPr/>
              <p:nvPr/>
            </p:nvSpPr>
            <p:spPr>
              <a:xfrm flipH="1">
                <a:off x="960" y="1440"/>
                <a:ext cx="336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8627" name="直接连接符 1709122"/>
              <p:cNvSpPr/>
              <p:nvPr/>
            </p:nvSpPr>
            <p:spPr>
              <a:xfrm>
                <a:off x="1536" y="1440"/>
                <a:ext cx="336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38600" name="组合 1709123"/>
            <p:cNvGrpSpPr/>
            <p:nvPr/>
          </p:nvGrpSpPr>
          <p:grpSpPr>
            <a:xfrm>
              <a:off x="2688" y="1104"/>
              <a:ext cx="360" cy="1056"/>
              <a:chOff x="2688" y="1104"/>
              <a:chExt cx="360" cy="1056"/>
            </a:xfrm>
          </p:grpSpPr>
          <p:grpSp>
            <p:nvGrpSpPr>
              <p:cNvPr id="238614" name="组合 1709124"/>
              <p:cNvGrpSpPr/>
              <p:nvPr/>
            </p:nvGrpSpPr>
            <p:grpSpPr>
              <a:xfrm>
                <a:off x="2688" y="1778"/>
                <a:ext cx="360" cy="382"/>
                <a:chOff x="4224" y="1154"/>
                <a:chExt cx="360" cy="382"/>
              </a:xfrm>
            </p:grpSpPr>
            <p:sp>
              <p:nvSpPr>
                <p:cNvPr id="238619" name="椭圆 1709125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20" name="文本框 1709126"/>
                <p:cNvSpPr txBox="1"/>
                <p:nvPr/>
              </p:nvSpPr>
              <p:spPr>
                <a:xfrm>
                  <a:off x="4246" y="1154"/>
                  <a:ext cx="338" cy="34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38615" name="组合 1709127"/>
              <p:cNvGrpSpPr/>
              <p:nvPr/>
            </p:nvGrpSpPr>
            <p:grpSpPr>
              <a:xfrm>
                <a:off x="2688" y="1104"/>
                <a:ext cx="360" cy="384"/>
                <a:chOff x="4224" y="1152"/>
                <a:chExt cx="360" cy="384"/>
              </a:xfrm>
            </p:grpSpPr>
            <p:sp>
              <p:nvSpPr>
                <p:cNvPr id="238617" name="椭圆 1709128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18" name="文本框 1709129"/>
                <p:cNvSpPr txBox="1"/>
                <p:nvPr/>
              </p:nvSpPr>
              <p:spPr>
                <a:xfrm>
                  <a:off x="4246" y="1152"/>
                  <a:ext cx="338" cy="34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8616" name="直接连接符 1709130"/>
              <p:cNvSpPr/>
              <p:nvPr/>
            </p:nvSpPr>
            <p:spPr>
              <a:xfrm>
                <a:off x="2857" y="1488"/>
                <a:ext cx="0" cy="336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238601" name="组合 1709131"/>
            <p:cNvGrpSpPr/>
            <p:nvPr/>
          </p:nvGrpSpPr>
          <p:grpSpPr>
            <a:xfrm>
              <a:off x="3552" y="1104"/>
              <a:ext cx="1268" cy="1563"/>
              <a:chOff x="3552" y="1104"/>
              <a:chExt cx="1268" cy="1563"/>
            </a:xfrm>
          </p:grpSpPr>
          <p:sp>
            <p:nvSpPr>
              <p:cNvPr id="238602" name="椭圆 1709132"/>
              <p:cNvSpPr/>
              <p:nvPr/>
            </p:nvSpPr>
            <p:spPr>
              <a:xfrm>
                <a:off x="3936" y="1131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603" name="文本框 1709133"/>
              <p:cNvSpPr txBox="1"/>
              <p:nvPr/>
            </p:nvSpPr>
            <p:spPr>
              <a:xfrm>
                <a:off x="3937" y="1104"/>
                <a:ext cx="338" cy="32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G</a:t>
                </a:r>
                <a:endParaRPr lang="en-US" altLang="zh-CN" sz="20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238604" name="组合 1709134"/>
              <p:cNvGrpSpPr/>
              <p:nvPr/>
            </p:nvGrpSpPr>
            <p:grpSpPr>
              <a:xfrm>
                <a:off x="4416" y="2285"/>
                <a:ext cx="360" cy="382"/>
                <a:chOff x="4224" y="1154"/>
                <a:chExt cx="360" cy="382"/>
              </a:xfrm>
            </p:grpSpPr>
            <p:sp>
              <p:nvSpPr>
                <p:cNvPr id="238612" name="椭圆 1709135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8613" name="文本框 1709136"/>
                <p:cNvSpPr txBox="1"/>
                <p:nvPr/>
              </p:nvSpPr>
              <p:spPr>
                <a:xfrm>
                  <a:off x="4246" y="1154"/>
                  <a:ext cx="338" cy="34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J</a:t>
                  </a:r>
                  <a:endPara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38605" name="椭圆 1709137"/>
              <p:cNvSpPr/>
              <p:nvPr/>
            </p:nvSpPr>
            <p:spPr>
              <a:xfrm>
                <a:off x="3552" y="1659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606" name="文本框 1709138"/>
              <p:cNvSpPr txBox="1"/>
              <p:nvPr/>
            </p:nvSpPr>
            <p:spPr>
              <a:xfrm>
                <a:off x="3552" y="1611"/>
                <a:ext cx="337" cy="34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H</a:t>
                </a:r>
                <a:endParaRPr lang="en-US" altLang="zh-CN" sz="20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38607" name="椭圆 1709139"/>
              <p:cNvSpPr/>
              <p:nvPr/>
            </p:nvSpPr>
            <p:spPr>
              <a:xfrm>
                <a:off x="4416" y="1685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608" name="文本框 1709140"/>
              <p:cNvSpPr txBox="1"/>
              <p:nvPr/>
            </p:nvSpPr>
            <p:spPr>
              <a:xfrm>
                <a:off x="4483" y="1639"/>
                <a:ext cx="337" cy="34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38609" name="直接连接符 1709141"/>
              <p:cNvSpPr/>
              <p:nvPr/>
            </p:nvSpPr>
            <p:spPr>
              <a:xfrm flipH="1">
                <a:off x="3840" y="1434"/>
                <a:ext cx="174" cy="273"/>
              </a:xfrm>
              <a:prstGeom prst="line">
                <a:avLst/>
              </a:prstGeom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8610" name="直接连接符 1709142"/>
              <p:cNvSpPr/>
              <p:nvPr/>
            </p:nvSpPr>
            <p:spPr>
              <a:xfrm>
                <a:off x="4224" y="1419"/>
                <a:ext cx="266" cy="287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38611" name="直接连接符 1709143"/>
              <p:cNvSpPr/>
              <p:nvPr/>
            </p:nvSpPr>
            <p:spPr>
              <a:xfrm>
                <a:off x="4582" y="2043"/>
                <a:ext cx="0" cy="288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</p:grpSp>
    </p:spTree>
  </p:cSld>
  <p:clrMapOvr>
    <a:masterClrMapping/>
  </p:clrMapOvr>
  <p:transition>
    <p:pull dir="l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3346" name="矩形 1593345"/>
          <p:cNvSpPr/>
          <p:nvPr/>
        </p:nvSpPr>
        <p:spPr>
          <a:xfrm>
            <a:off x="142875" y="296863"/>
            <a:ext cx="8928100" cy="61928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算法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LevelOrder(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t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)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//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指针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t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指向与森林自然对应的二叉树的根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L1 [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创建一个辅助队列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]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CREATEQ(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).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L2 [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根结点入队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]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t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.    //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根结点入队列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L3 [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利用队列进行层次遍历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]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WHILE NOT IsEmpty(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 DO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( 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.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WHILE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NULL DO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   ( PRINT( data(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 ).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     IF FirstChild(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NULL THEN  Q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FirstChild(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).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    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NextBrother( </a:t>
            </a:r>
            <a:r>
              <a:rPr kumimoji="0" lang="en-US" altLang="zh-CN" sz="2800" b="1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 . )  )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▐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strips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2" name="TextBox 2"/>
          <p:cNvSpPr txBox="1"/>
          <p:nvPr/>
        </p:nvSpPr>
        <p:spPr>
          <a:xfrm>
            <a:off x="0" y="11113"/>
            <a:ext cx="9144000" cy="3416300"/>
          </a:xfrm>
          <a:prstGeom prst="rect">
            <a:avLst/>
          </a:prstGeom>
          <a:solidFill>
            <a:srgbClr val="CCFFEC"/>
          </a:solidFill>
          <a:ln w="9525">
            <a:noFill/>
          </a:ln>
        </p:spPr>
        <p:txBody>
          <a:bodyPr>
            <a:spAutoFit/>
          </a:bodyPr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0643" name="组合 24"/>
          <p:cNvGrpSpPr/>
          <p:nvPr/>
        </p:nvGrpSpPr>
        <p:grpSpPr>
          <a:xfrm>
            <a:off x="808038" y="238125"/>
            <a:ext cx="8110537" cy="2908300"/>
            <a:chOff x="361483" y="935716"/>
            <a:chExt cx="8111203" cy="3799274"/>
          </a:xfrm>
        </p:grpSpPr>
        <p:sp>
          <p:nvSpPr>
            <p:cNvPr id="240670" name="Line 33"/>
            <p:cNvSpPr/>
            <p:nvPr/>
          </p:nvSpPr>
          <p:spPr>
            <a:xfrm>
              <a:off x="3882980" y="1202287"/>
              <a:ext cx="1799174" cy="515827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71" name="Line 21"/>
            <p:cNvSpPr/>
            <p:nvPr/>
          </p:nvSpPr>
          <p:spPr>
            <a:xfrm flipH="1">
              <a:off x="7143048" y="2605284"/>
              <a:ext cx="678216" cy="446159"/>
            </a:xfrm>
            <a:prstGeom prst="line">
              <a:avLst/>
            </a:prstGeom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72" name="Line 22"/>
            <p:cNvSpPr/>
            <p:nvPr/>
          </p:nvSpPr>
          <p:spPr>
            <a:xfrm>
              <a:off x="6211388" y="1916700"/>
              <a:ext cx="1645563" cy="470551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73" name="Line 23"/>
            <p:cNvSpPr/>
            <p:nvPr/>
          </p:nvSpPr>
          <p:spPr>
            <a:xfrm>
              <a:off x="7069835" y="3394904"/>
              <a:ext cx="334247" cy="250367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74" name="Line 24"/>
            <p:cNvSpPr/>
            <p:nvPr/>
          </p:nvSpPr>
          <p:spPr>
            <a:xfrm flipH="1">
              <a:off x="7163867" y="3944155"/>
              <a:ext cx="325710" cy="338168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75" name="Line 32"/>
            <p:cNvSpPr/>
            <p:nvPr/>
          </p:nvSpPr>
          <p:spPr>
            <a:xfrm flipH="1">
              <a:off x="4860733" y="2058485"/>
              <a:ext cx="713569" cy="356774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76" name="Oval 35"/>
            <p:cNvSpPr/>
            <p:nvPr/>
          </p:nvSpPr>
          <p:spPr>
            <a:xfrm>
              <a:off x="3220655" y="935716"/>
              <a:ext cx="651420" cy="62165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3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77" name="Oval 38"/>
            <p:cNvSpPr/>
            <p:nvPr/>
          </p:nvSpPr>
          <p:spPr>
            <a:xfrm>
              <a:off x="1271954" y="2357166"/>
              <a:ext cx="651420" cy="548717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78" name="Line 46"/>
            <p:cNvSpPr/>
            <p:nvPr/>
          </p:nvSpPr>
          <p:spPr>
            <a:xfrm flipH="1">
              <a:off x="1012903" y="1221260"/>
              <a:ext cx="2194906" cy="672233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79" name="Line 47"/>
            <p:cNvSpPr/>
            <p:nvPr/>
          </p:nvSpPr>
          <p:spPr>
            <a:xfrm>
              <a:off x="1887746" y="2799317"/>
              <a:ext cx="473733" cy="272811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80" name="Line 48"/>
            <p:cNvSpPr/>
            <p:nvPr/>
          </p:nvSpPr>
          <p:spPr>
            <a:xfrm>
              <a:off x="919582" y="2227483"/>
              <a:ext cx="445286" cy="227088"/>
            </a:xfrm>
            <a:prstGeom prst="line">
              <a:avLst/>
            </a:prstGeom>
            <a:ln w="31750" cap="sq" cmpd="sng">
              <a:solidFill>
                <a:srgbClr val="006666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40681" name="Oval 38"/>
            <p:cNvSpPr/>
            <p:nvPr/>
          </p:nvSpPr>
          <p:spPr>
            <a:xfrm>
              <a:off x="361483" y="1714385"/>
              <a:ext cx="651420" cy="599210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2" name="Oval 38"/>
            <p:cNvSpPr/>
            <p:nvPr/>
          </p:nvSpPr>
          <p:spPr>
            <a:xfrm>
              <a:off x="2318894" y="2934929"/>
              <a:ext cx="651420" cy="556112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3" name="Oval 35"/>
            <p:cNvSpPr/>
            <p:nvPr/>
          </p:nvSpPr>
          <p:spPr>
            <a:xfrm>
              <a:off x="5567989" y="1674419"/>
              <a:ext cx="651420" cy="553062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4" name="Oval 35"/>
            <p:cNvSpPr/>
            <p:nvPr/>
          </p:nvSpPr>
          <p:spPr>
            <a:xfrm>
              <a:off x="4256819" y="2296062"/>
              <a:ext cx="651420" cy="532301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5" name="Oval 35"/>
            <p:cNvSpPr/>
            <p:nvPr/>
          </p:nvSpPr>
          <p:spPr>
            <a:xfrm>
              <a:off x="7821266" y="2232772"/>
              <a:ext cx="651420" cy="585970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6" name="Oval 35"/>
            <p:cNvSpPr/>
            <p:nvPr/>
          </p:nvSpPr>
          <p:spPr>
            <a:xfrm>
              <a:off x="6491628" y="2913080"/>
              <a:ext cx="651420" cy="56055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7" name="Oval 35"/>
            <p:cNvSpPr/>
            <p:nvPr/>
          </p:nvSpPr>
          <p:spPr>
            <a:xfrm>
              <a:off x="7404081" y="3473640"/>
              <a:ext cx="651420" cy="523412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0688" name="Oval 35"/>
            <p:cNvSpPr/>
            <p:nvPr/>
          </p:nvSpPr>
          <p:spPr>
            <a:xfrm>
              <a:off x="6662950" y="4217597"/>
              <a:ext cx="651420" cy="517393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0" tIns="0" rIns="0" bIns="0" anchor="ctr" anchorCtr="0"/>
            <a:p>
              <a:pPr algn="ctr">
                <a:lnSpc>
                  <a:spcPts val="39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33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33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700888" name="表格 1700887"/>
          <p:cNvGraphicFramePr/>
          <p:nvPr/>
        </p:nvGraphicFramePr>
        <p:xfrm>
          <a:off x="76200" y="6251575"/>
          <a:ext cx="6096000" cy="53657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3657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2" charset="2"/>
                        <a:buChar char="–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Monotype Sorts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5pPr>
                    </a:lstStyle>
                    <a:p>
                      <a:pPr marL="0" lvl="0" indent="0" algn="ctr" eaLnBrk="1" hangingPunct="1">
                        <a:lnSpc>
                          <a:spcPts val="3500"/>
                        </a:lnSpc>
                        <a:spcBef>
                          <a:spcPct val="0"/>
                        </a:spcBef>
                        <a:buClrTx/>
                        <a:buSzPct val="100000"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marT="45774" marB="45774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88913" y="3379788"/>
            <a:ext cx="7227888" cy="2759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600" b="1" i="0" u="none" strike="noStrike" kern="1200" cap="none" spc="0" normalizeH="0" baseline="0" noProof="1">
              <a:ln>
                <a:noFill/>
              </a:ln>
              <a:solidFill>
                <a:srgbClr val="04440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WHILE 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 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非空 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DO</a:t>
            </a:r>
            <a:endParaRPr kumimoji="0" lang="en-US" altLang="zh-CN" sz="2600" b="1" i="0" u="none" strike="noStrike" kern="1200" cap="none" spc="0" normalizeH="0" baseline="0" noProof="1">
              <a:ln>
                <a:noFill/>
              </a:ln>
              <a:solidFill>
                <a:srgbClr val="04440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600" b="1" i="0" u="none" strike="noStrike" kern="1200" cap="none" spc="0" normalizeH="0" baseline="0" noProof="1">
              <a:ln>
                <a:noFill/>
              </a:ln>
              <a:solidFill>
                <a:srgbClr val="04440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   WHILE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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DO </a:t>
            </a:r>
            <a:endParaRPr kumimoji="0" lang="en-US" altLang="zh-CN" sz="2600" b="1" i="0" u="none" strike="noStrike" kern="1200" cap="none" spc="0" normalizeH="0" baseline="0" noProof="1">
              <a:ln>
                <a:noFill/>
              </a:ln>
              <a:solidFill>
                <a:srgbClr val="04440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      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PRINT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data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).   </a:t>
            </a:r>
            <a:endParaRPr kumimoji="0" lang="en-US" altLang="zh-CN" sz="2600" b="1" i="0" u="none" strike="noStrike" kern="1200" cap="none" spc="0" normalizeH="0" baseline="0" noProof="1">
              <a:ln>
                <a:noFill/>
              </a:ln>
              <a:solidFill>
                <a:srgbClr val="04440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          </a:t>
            </a:r>
            <a:r>
              <a:rPr kumimoji="0" lang="en-US" altLang="zh-CN" sz="8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若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FirstChild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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则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FirstChild(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).</a:t>
            </a:r>
            <a:endParaRPr kumimoji="0" lang="en-US" altLang="zh-CN" sz="2600" b="1" i="0" u="none" strike="noStrike" kern="1200" cap="none" spc="0" normalizeH="0" baseline="0" noProof="1">
              <a:ln>
                <a:noFill/>
              </a:ln>
              <a:solidFill>
                <a:srgbClr val="04440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	         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NextBrother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( </a:t>
            </a:r>
            <a:r>
              <a:rPr kumimoji="0" lang="en-US" altLang="zh-CN" sz="2600" b="1" i="1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4440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).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  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kumimoji="0" lang="en-US" altLang="zh-CN" sz="26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911" y="2578281"/>
          <a:ext cx="6095997" cy="66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r>
                        <a:rPr lang="en-US" altLang="zh-CN" sz="3600" b="1" strike="dbl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3600" b="1" strike="dbl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r>
                        <a:rPr lang="en-US" altLang="zh-CN" sz="3600" b="1" strike="dbl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3600" b="1" strike="dbl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r>
                        <a:rPr lang="en-US" altLang="zh-CN" sz="3600" b="1" strike="dbl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3600" b="1" strike="dbl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r>
                        <a:rPr lang="en-US" altLang="zh-CN" sz="3600" b="1" strike="dbl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3600" b="1" strike="dbl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r>
                        <a:rPr lang="en-US" altLang="zh-CN" sz="3600" b="1" strike="dbl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3600" b="1" strike="dbl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00"/>
                        </a:lnSpc>
                      </a:pPr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文本占位符 1819649"/>
          <p:cNvSpPr>
            <a:spLocks noGrp="1"/>
          </p:cNvSpPr>
          <p:nvPr>
            <p:ph idx="1"/>
          </p:nvPr>
        </p:nvSpPr>
        <p:spPr>
          <a:xfrm>
            <a:off x="287338" y="1341438"/>
            <a:ext cx="8569325" cy="4716462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dirty="0">
                <a:solidFill>
                  <a:srgbClr val="990000"/>
                </a:solidFill>
                <a:ea typeface="宋体" panose="02010600030101010101" pitchFamily="2" charset="-122"/>
              </a:rPr>
              <a:t>FindFather</a:t>
            </a:r>
            <a:r>
              <a:rPr lang="en-US" altLang="zh-CN" dirty="0">
                <a:ea typeface="宋体" panose="02010600030101010101" pitchFamily="2" charset="-122"/>
              </a:rPr>
              <a:t>(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/>
              <a:t>. </a:t>
            </a:r>
            <a:r>
              <a:rPr lang="en-US" altLang="zh-CN" i="1" dirty="0"/>
              <a:t>result 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/>
              <a:t>/*</a:t>
            </a:r>
            <a:r>
              <a:rPr lang="zh-CN" altLang="en-US" dirty="0"/>
              <a:t>在以</a:t>
            </a:r>
            <a:r>
              <a:rPr lang="en-US" altLang="zh-CN" i="1" dirty="0"/>
              <a:t>t</a:t>
            </a:r>
            <a:r>
              <a:rPr lang="zh-CN" altLang="en-US" dirty="0"/>
              <a:t>为根的树中，搜索</a:t>
            </a:r>
            <a:r>
              <a:rPr lang="en-US" altLang="zh-CN" i="1" dirty="0"/>
              <a:t>p</a:t>
            </a:r>
            <a:r>
              <a:rPr lang="zh-CN" altLang="en-US" dirty="0"/>
              <a:t>所指结点的父结点。 </a:t>
            </a:r>
            <a:r>
              <a:rPr lang="en-US" altLang="zh-CN" dirty="0"/>
              <a:t>*/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990000"/>
                </a:solidFill>
                <a:ea typeface="宋体" panose="02010600030101010101" pitchFamily="2" charset="-122"/>
              </a:rPr>
              <a:t>算法思想：</a:t>
            </a:r>
            <a:endParaRPr lang="zh-CN" altLang="en-US" dirty="0">
              <a:solidFill>
                <a:srgbClr val="99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099921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</a:rPr>
              <a:t>令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zh-CN" altLang="en-US" dirty="0">
                <a:ea typeface="宋体" panose="02010600030101010101" pitchFamily="2" charset="-122"/>
              </a:rPr>
              <a:t>指向 </a:t>
            </a:r>
            <a:r>
              <a:rPr lang="en-US" altLang="zh-CN" i="1" dirty="0">
                <a:ea typeface="宋体" panose="02010600030101010101" pitchFamily="2" charset="-122"/>
              </a:rPr>
              <a:t>t </a:t>
            </a:r>
            <a:r>
              <a:rPr lang="zh-CN" altLang="en-US" dirty="0">
                <a:ea typeface="宋体" panose="02010600030101010101" pitchFamily="2" charset="-122"/>
              </a:rPr>
              <a:t>的大儿子结点，若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t </a:t>
            </a:r>
            <a:r>
              <a:rPr lang="zh-CN" altLang="en-US" dirty="0">
                <a:ea typeface="宋体" panose="02010600030101010101" pitchFamily="2" charset="-122"/>
              </a:rPr>
              <a:t>就是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的父结点；否则，在以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为根的子树中找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的父结点，即  </a:t>
            </a:r>
            <a:r>
              <a:rPr lang="en-US" altLang="zh-CN" dirty="0">
                <a:ea typeface="宋体" panose="02010600030101010101" pitchFamily="2" charset="-122"/>
              </a:rPr>
              <a:t>FindFather(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/>
              <a:t>.</a:t>
            </a:r>
            <a:r>
              <a:rPr lang="en-US" altLang="zh-CN" i="1" dirty="0"/>
              <a:t> result 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099921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</a:rPr>
              <a:t>若未找到，令 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zh-CN" altLang="en-US" dirty="0">
                <a:ea typeface="宋体" panose="02010600030101010101" pitchFamily="2" charset="-122"/>
              </a:rPr>
              <a:t>指向 </a:t>
            </a:r>
            <a:r>
              <a:rPr lang="en-US" altLang="zh-CN" i="1" dirty="0">
                <a:ea typeface="宋体" panose="02010600030101010101" pitchFamily="2" charset="-122"/>
              </a:rPr>
              <a:t>t </a:t>
            </a:r>
            <a:r>
              <a:rPr lang="zh-CN" altLang="en-US" dirty="0">
                <a:ea typeface="宋体" panose="02010600030101010101" pitchFamily="2" charset="-122"/>
              </a:rPr>
              <a:t>的下一个儿子结点，即</a:t>
            </a:r>
            <a:r>
              <a:rPr lang="en-US" altLang="zh-CN" i="1" dirty="0">
                <a:ea typeface="宋体" panose="02010600030101010101" pitchFamily="2" charset="-122"/>
              </a:rPr>
              <a:t>q </a:t>
            </a:r>
            <a:r>
              <a:rPr lang="zh-CN" altLang="en-US" dirty="0">
                <a:ea typeface="宋体" panose="02010600030101010101" pitchFamily="2" charset="-122"/>
              </a:rPr>
              <a:t>的右兄弟结点，重复上述步骤，直至找到 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的父结点或找完 </a:t>
            </a:r>
            <a:r>
              <a:rPr lang="en-US" altLang="zh-CN" i="1" dirty="0">
                <a:ea typeface="宋体" panose="02010600030101010101" pitchFamily="2" charset="-122"/>
              </a:rPr>
              <a:t>t </a:t>
            </a:r>
            <a:r>
              <a:rPr lang="zh-CN" altLang="en-US" dirty="0">
                <a:ea typeface="宋体" panose="02010600030101010101" pitchFamily="2" charset="-122"/>
              </a:rPr>
              <a:t>的所有儿子结点。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1667" name="标题 1819650"/>
          <p:cNvSpPr>
            <a:spLocks noGrp="1"/>
          </p:cNvSpPr>
          <p:nvPr>
            <p:ph type="title"/>
          </p:nvPr>
        </p:nvSpPr>
        <p:spPr>
          <a:xfrm>
            <a:off x="250825" y="80963"/>
            <a:ext cx="4249738" cy="1260475"/>
          </a:xfrm>
        </p:spPr>
        <p:txBody>
          <a:bodyPr vert="horz" wrap="square" lIns="92075" tIns="46038" rIns="92075" bIns="46038" anchor="ctr" anchorCtr="0"/>
          <a:p>
            <a:pPr algn="l">
              <a:lnSpc>
                <a:spcPct val="120000"/>
              </a:lnSpc>
              <a:spcAft>
                <a:spcPct val="20000"/>
              </a:spcAft>
            </a:pPr>
            <a:r>
              <a:rPr lang="zh-CN" altLang="en-US" b="1" dirty="0">
                <a:ea typeface="宋体" panose="02010600030101010101" pitchFamily="2" charset="-122"/>
              </a:rPr>
              <a:t>遍历操作的应用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en-US" altLang="zh-CN" sz="3200" b="1" dirty="0">
                <a:ea typeface="宋体" panose="02010600030101010101" pitchFamily="2" charset="-122"/>
              </a:rPr>
              <a:t>①  </a:t>
            </a:r>
            <a:r>
              <a:rPr lang="zh-CN" altLang="en-US" sz="3200" b="1" dirty="0">
                <a:ea typeface="宋体" panose="02010600030101010101" pitchFamily="2" charset="-122"/>
              </a:rPr>
              <a:t>搜索父结点</a:t>
            </a:r>
            <a:r>
              <a:rPr lang="zh-CN" altLang="en-US" sz="3200" dirty="0">
                <a:ea typeface="宋体" panose="02010600030101010101" pitchFamily="2" charset="-122"/>
              </a:rPr>
              <a:t> 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标题 1820673"/>
          <p:cNvSpPr>
            <a:spLocks noGrp="1"/>
          </p:cNvSpPr>
          <p:nvPr>
            <p:ph type="title"/>
          </p:nvPr>
        </p:nvSpPr>
        <p:spPr>
          <a:xfrm>
            <a:off x="142875" y="80963"/>
            <a:ext cx="4105275" cy="584200"/>
          </a:xfrm>
        </p:spPr>
        <p:txBody>
          <a:bodyPr vert="horz" wrap="square" lIns="92075" tIns="46038" rIns="92075" bIns="46038" anchor="ctr" anchorCtr="0"/>
          <a:p>
            <a:pPr algn="l"/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</a:rPr>
              <a:t>①  </a:t>
            </a:r>
            <a:r>
              <a:rPr lang="zh-CN" altLang="en-US" sz="3200" b="1" dirty="0">
                <a:ea typeface="宋体" panose="02010600030101010101" pitchFamily="2" charset="-122"/>
              </a:rPr>
              <a:t>搜索父结点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  <p:sp>
        <p:nvSpPr>
          <p:cNvPr id="1820675" name="内容占位符 1820674"/>
          <p:cNvSpPr>
            <a:spLocks noGrp="1"/>
          </p:cNvSpPr>
          <p:nvPr>
            <p:ph idx="1"/>
          </p:nvPr>
        </p:nvSpPr>
        <p:spPr>
          <a:xfrm>
            <a:off x="179388" y="657225"/>
            <a:ext cx="8713787" cy="6011863"/>
          </a:xfrm>
        </p:spPr>
        <p:txBody>
          <a:bodyPr vert="horz" wrap="square" lIns="92075" tIns="46038" rIns="92075" bIns="46038" anchor="t" anchorCtr="0"/>
          <a:p>
            <a:pPr algn="just">
              <a:spcBef>
                <a:spcPct val="15000"/>
              </a:spcBef>
              <a:buNone/>
            </a:pPr>
            <a:r>
              <a:rPr lang="zh-CN" altLang="en-US" sz="2600" dirty="0"/>
              <a:t>算法</a:t>
            </a:r>
            <a:r>
              <a:rPr lang="en-US" altLang="zh-CN" sz="2600" dirty="0"/>
              <a:t>FindFather( </a:t>
            </a:r>
            <a:r>
              <a:rPr lang="en-US" altLang="zh-CN" sz="2600" i="1" dirty="0"/>
              <a:t>t</a:t>
            </a:r>
            <a:r>
              <a:rPr lang="en-US" altLang="zh-CN" sz="2600" dirty="0"/>
              <a:t>, </a:t>
            </a:r>
            <a:r>
              <a:rPr lang="en-US" altLang="zh-CN" sz="2600" i="1" dirty="0"/>
              <a:t>p</a:t>
            </a:r>
            <a:r>
              <a:rPr lang="en-US" altLang="zh-CN" sz="2600" dirty="0"/>
              <a:t>.</a:t>
            </a:r>
            <a:r>
              <a:rPr lang="en-US" altLang="zh-CN" sz="2600" i="1" dirty="0"/>
              <a:t> result </a:t>
            </a:r>
            <a:r>
              <a:rPr lang="en-US" altLang="zh-CN" sz="2600" dirty="0"/>
              <a:t>)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FF1[ </a:t>
            </a:r>
            <a:r>
              <a:rPr lang="en-US" altLang="zh-CN" sz="2600" i="1" dirty="0"/>
              <a:t>t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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</a:t>
            </a:r>
            <a:r>
              <a:rPr lang="en-US" altLang="zh-CN" sz="2600" dirty="0"/>
              <a:t> </a:t>
            </a:r>
            <a:r>
              <a:rPr lang="zh-CN" altLang="en-US" sz="2600" dirty="0"/>
              <a:t>或  </a:t>
            </a:r>
            <a:r>
              <a:rPr lang="en-US" altLang="zh-CN" sz="2600" i="1" dirty="0"/>
              <a:t>p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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</a:t>
            </a:r>
            <a:r>
              <a:rPr lang="en-US" altLang="zh-CN" sz="2600" dirty="0"/>
              <a:t> ]</a:t>
            </a:r>
            <a:endParaRPr lang="en-US" altLang="zh-CN" sz="2600" i="1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>
                <a:solidFill>
                  <a:schemeClr val="tx2"/>
                </a:solidFill>
              </a:rPr>
              <a:t>     IF </a:t>
            </a:r>
            <a:r>
              <a:rPr lang="en-US" altLang="zh-CN" sz="2600" i="1" dirty="0">
                <a:solidFill>
                  <a:schemeClr val="tx2"/>
                </a:solidFill>
              </a:rPr>
              <a:t>t</a:t>
            </a:r>
            <a:r>
              <a:rPr lang="en-US" altLang="zh-CN" sz="2600" dirty="0">
                <a:solidFill>
                  <a:schemeClr val="tx2"/>
                </a:solidFill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dirty="0">
                <a:solidFill>
                  <a:schemeClr val="tx2"/>
                </a:solidFill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sym typeface="Symbol" panose="05050102010706020507" pitchFamily="18" charset="2"/>
              </a:rPr>
              <a:t></a:t>
            </a:r>
            <a:r>
              <a:rPr lang="en-US" altLang="zh-CN" sz="2600" dirty="0">
                <a:solidFill>
                  <a:schemeClr val="tx2"/>
                </a:solidFill>
              </a:rPr>
              <a:t> OR  </a:t>
            </a:r>
            <a:r>
              <a:rPr lang="en-US" altLang="zh-CN" sz="2600" i="1" dirty="0">
                <a:solidFill>
                  <a:schemeClr val="tx2"/>
                </a:solidFill>
              </a:rPr>
              <a:t>p</a:t>
            </a:r>
            <a:r>
              <a:rPr lang="en-US" altLang="zh-CN" sz="2600" dirty="0">
                <a:solidFill>
                  <a:schemeClr val="tx2"/>
                </a:solidFill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600" dirty="0">
                <a:solidFill>
                  <a:schemeClr val="tx2"/>
                </a:solidFill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sym typeface="Symbol" panose="05050102010706020507" pitchFamily="18" charset="2"/>
              </a:rPr>
              <a:t>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chemeClr val="tx2"/>
                </a:solidFill>
              </a:rPr>
              <a:t>THEN ( </a:t>
            </a:r>
            <a:r>
              <a:rPr lang="en-US" altLang="zh-CN" sz="2600" i="1" dirty="0">
                <a:solidFill>
                  <a:schemeClr val="tx2"/>
                </a:solidFill>
              </a:rPr>
              <a:t>result</a:t>
            </a:r>
            <a:r>
              <a:rPr lang="en-US" altLang="zh-CN" sz="2600" dirty="0">
                <a:solidFill>
                  <a:schemeClr val="tx2"/>
                </a:solidFill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600" dirty="0">
                <a:solidFill>
                  <a:schemeClr val="tx2"/>
                </a:solidFill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sym typeface="Symbol" panose="05050102010706020507" pitchFamily="18" charset="2"/>
              </a:rPr>
              <a:t>.</a:t>
            </a:r>
            <a:r>
              <a:rPr lang="en-US" altLang="zh-CN" sz="2600" dirty="0">
                <a:solidFill>
                  <a:schemeClr val="tx2"/>
                </a:solidFill>
              </a:rPr>
              <a:t>  RETURN. ) </a:t>
            </a:r>
            <a:endParaRPr lang="en-US" altLang="zh-CN" sz="2600" i="1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FF2[ </a:t>
            </a:r>
            <a:r>
              <a:rPr lang="zh-CN" altLang="en-US" sz="2600" dirty="0"/>
              <a:t>从</a:t>
            </a:r>
            <a:r>
              <a:rPr lang="en-US" altLang="zh-CN" sz="2600" i="1" dirty="0"/>
              <a:t>t </a:t>
            </a:r>
            <a:r>
              <a:rPr lang="zh-CN" altLang="en-US" sz="2600" dirty="0"/>
              <a:t>的第一棵子树开始搜索</a:t>
            </a:r>
            <a:r>
              <a:rPr lang="en-US" altLang="zh-CN" sz="2600" i="1" dirty="0"/>
              <a:t>p </a:t>
            </a:r>
            <a:r>
              <a:rPr lang="en-US" altLang="zh-CN" sz="2600" dirty="0"/>
              <a:t>]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i="1" dirty="0"/>
              <a:t>     q</a:t>
            </a:r>
            <a:r>
              <a:rPr lang="en-US" altLang="zh-CN" sz="2600" dirty="0">
                <a:sym typeface="Symbol" panose="05050102010706020507" pitchFamily="18" charset="2"/>
              </a:rPr>
              <a:t></a:t>
            </a:r>
            <a:r>
              <a:rPr lang="en-US" altLang="zh-CN" sz="2600" i="1" dirty="0"/>
              <a:t>FirstChild</a:t>
            </a:r>
            <a:r>
              <a:rPr lang="en-US" altLang="zh-CN" sz="2600" dirty="0"/>
              <a:t> (</a:t>
            </a:r>
            <a:r>
              <a:rPr lang="en-US" altLang="zh-CN" sz="2600" i="1" dirty="0"/>
              <a:t>t</a:t>
            </a:r>
            <a:r>
              <a:rPr lang="en-US" altLang="zh-CN" sz="2600" dirty="0"/>
              <a:t>).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WHILE </a:t>
            </a:r>
            <a:r>
              <a:rPr lang="en-US" altLang="zh-CN" sz="2600" i="1" dirty="0"/>
              <a:t>q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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</a:t>
            </a:r>
            <a:r>
              <a:rPr lang="en-US" altLang="zh-CN" sz="2600" dirty="0"/>
              <a:t> AND </a:t>
            </a:r>
            <a:r>
              <a:rPr lang="en-US" altLang="zh-CN" sz="2600" i="1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</a:t>
            </a:r>
            <a:r>
              <a:rPr lang="en-US" altLang="zh-CN" sz="2600" dirty="0"/>
              <a:t> </a:t>
            </a:r>
            <a:r>
              <a:rPr lang="en-US" altLang="zh-CN" sz="2600" i="1" dirty="0"/>
              <a:t>p</a:t>
            </a:r>
            <a:r>
              <a:rPr lang="en-US" altLang="zh-CN" sz="2600" dirty="0"/>
              <a:t> DO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    ( FindFather( </a:t>
            </a:r>
            <a:r>
              <a:rPr lang="en-US" altLang="zh-CN" sz="2600" i="1" dirty="0"/>
              <a:t>q</a:t>
            </a:r>
            <a:r>
              <a:rPr lang="en-US" altLang="zh-CN" sz="2600" dirty="0"/>
              <a:t> , </a:t>
            </a:r>
            <a:r>
              <a:rPr lang="en-US" altLang="zh-CN" sz="2600" i="1" dirty="0"/>
              <a:t>p</a:t>
            </a:r>
            <a:r>
              <a:rPr lang="en-US" altLang="zh-CN" sz="2600" dirty="0"/>
              <a:t>. </a:t>
            </a:r>
            <a:r>
              <a:rPr lang="en-US" altLang="zh-CN" sz="2600" i="1" dirty="0"/>
              <a:t>result </a:t>
            </a:r>
            <a:r>
              <a:rPr lang="en-US" altLang="zh-CN" sz="2600" dirty="0"/>
              <a:t>)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	   IF  </a:t>
            </a:r>
            <a:r>
              <a:rPr lang="en-US" altLang="zh-CN" sz="2600" i="1" dirty="0"/>
              <a:t>result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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</a:t>
            </a:r>
            <a:r>
              <a:rPr lang="en-US" altLang="zh-CN" sz="2600" dirty="0"/>
              <a:t>  THEN  </a:t>
            </a:r>
            <a:r>
              <a:rPr lang="en-US" altLang="zh-CN" sz="2600" i="1" dirty="0"/>
              <a:t>q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</a:t>
            </a:r>
            <a:r>
              <a:rPr lang="en-US" altLang="zh-CN" sz="2600" dirty="0"/>
              <a:t> </a:t>
            </a:r>
            <a:r>
              <a:rPr lang="en-US" altLang="zh-CN" sz="2600" i="1" dirty="0"/>
              <a:t>NextBrother</a:t>
            </a:r>
            <a:r>
              <a:rPr lang="en-US" altLang="zh-CN" sz="2600" dirty="0"/>
              <a:t>( </a:t>
            </a:r>
            <a:r>
              <a:rPr lang="en-US" altLang="zh-CN" sz="2600" i="1" dirty="0"/>
              <a:t>q</a:t>
            </a:r>
            <a:r>
              <a:rPr lang="en-US" altLang="zh-CN" sz="2600" dirty="0"/>
              <a:t> ).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       ELSE  RETURN. )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FF3[</a:t>
            </a:r>
            <a:r>
              <a:rPr lang="zh-CN" altLang="en-US" sz="2600" dirty="0"/>
              <a:t>递归出口：若</a:t>
            </a:r>
            <a:r>
              <a:rPr lang="en-US" altLang="zh-CN" sz="2600" i="1" dirty="0"/>
              <a:t>p</a:t>
            </a:r>
            <a:r>
              <a:rPr lang="zh-CN" altLang="en-US" sz="2600" dirty="0"/>
              <a:t>是</a:t>
            </a:r>
            <a:r>
              <a:rPr lang="en-US" altLang="zh-CN" sz="2600" i="1" dirty="0"/>
              <a:t>t</a:t>
            </a:r>
            <a:r>
              <a:rPr lang="zh-CN" altLang="en-US" sz="2600" dirty="0"/>
              <a:t>的一个子结点，令 </a:t>
            </a:r>
            <a:r>
              <a:rPr lang="en-US" altLang="zh-CN" sz="2600" i="1" dirty="0"/>
              <a:t>result</a:t>
            </a:r>
            <a:r>
              <a:rPr lang="en-US" altLang="zh-CN" sz="2600" dirty="0"/>
              <a:t> </a:t>
            </a:r>
            <a:r>
              <a:rPr lang="zh-CN" altLang="en-US" sz="2600" dirty="0"/>
              <a:t>指向</a:t>
            </a:r>
            <a:r>
              <a:rPr lang="en-US" altLang="zh-CN" sz="2600" i="1" dirty="0"/>
              <a:t>t</a:t>
            </a:r>
            <a:r>
              <a:rPr lang="en-US" altLang="zh-CN" sz="2600" dirty="0"/>
              <a:t>] 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       IF </a:t>
            </a:r>
            <a:r>
              <a:rPr lang="en-US" altLang="zh-CN" sz="2600" i="1" dirty="0"/>
              <a:t>q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</a:t>
            </a:r>
            <a:r>
              <a:rPr lang="en-US" altLang="zh-CN" sz="2600" dirty="0"/>
              <a:t> </a:t>
            </a:r>
            <a:r>
              <a:rPr lang="en-US" altLang="zh-CN" sz="2600" i="1" dirty="0"/>
              <a:t>p</a:t>
            </a:r>
            <a:r>
              <a:rPr lang="en-US" altLang="zh-CN" sz="2600" dirty="0"/>
              <a:t> THEN </a:t>
            </a:r>
            <a:r>
              <a:rPr lang="en-US" altLang="zh-CN" sz="2600" i="1" dirty="0"/>
              <a:t>result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</a:t>
            </a:r>
            <a:r>
              <a:rPr lang="en-US" altLang="zh-CN" sz="2600" i="1" dirty="0"/>
              <a:t>t </a:t>
            </a:r>
            <a:r>
              <a:rPr lang="en-US" altLang="zh-CN" sz="2600" dirty="0"/>
              <a:t>. </a:t>
            </a:r>
            <a:endParaRPr lang="en-US" altLang="zh-CN" sz="2600" dirty="0"/>
          </a:p>
          <a:p>
            <a:pPr algn="just">
              <a:spcBef>
                <a:spcPct val="15000"/>
              </a:spcBef>
              <a:buNone/>
            </a:pPr>
            <a:r>
              <a:rPr lang="en-US" altLang="zh-CN" sz="2600" dirty="0"/>
              <a:t>       ELSE </a:t>
            </a:r>
            <a:r>
              <a:rPr lang="en-US" altLang="zh-CN" sz="2600" i="1" dirty="0"/>
              <a:t>result </a:t>
            </a:r>
            <a:r>
              <a:rPr lang="en-US" altLang="zh-CN" sz="2600" dirty="0">
                <a:sym typeface="Symbol" panose="05050102010706020507" pitchFamily="18" charset="2"/>
              </a:rPr>
              <a:t>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</a:t>
            </a:r>
            <a:r>
              <a:rPr lang="en-US" altLang="zh-CN" sz="2600" dirty="0"/>
              <a:t> . ▐</a:t>
            </a:r>
            <a:endParaRPr lang="en-US" altLang="zh-CN" sz="2600" dirty="0"/>
          </a:p>
          <a:p>
            <a:pPr>
              <a:buNone/>
            </a:pPr>
            <a:r>
              <a:rPr lang="zh-CN" altLang="en-US" sz="2600" dirty="0">
                <a:solidFill>
                  <a:srgbClr val="000099"/>
                </a:solidFill>
              </a:rPr>
              <a:t>类似先根遍历，时间复杂度为</a:t>
            </a:r>
            <a:r>
              <a:rPr lang="en-US" altLang="zh-CN" sz="2600" dirty="0">
                <a:solidFill>
                  <a:srgbClr val="000099"/>
                </a:solidFill>
              </a:rPr>
              <a:t>O(</a:t>
            </a:r>
            <a:r>
              <a:rPr lang="en-US" altLang="zh-CN" sz="2600" i="1" dirty="0">
                <a:solidFill>
                  <a:srgbClr val="000099"/>
                </a:solidFill>
              </a:rPr>
              <a:t>n</a:t>
            </a:r>
            <a:r>
              <a:rPr lang="en-US" altLang="zh-CN" sz="2600" dirty="0">
                <a:solidFill>
                  <a:srgbClr val="000099"/>
                </a:solidFill>
              </a:rPr>
              <a:t>).</a:t>
            </a:r>
            <a:endParaRPr lang="en-US" altLang="zh-CN" sz="2600" dirty="0">
              <a:solidFill>
                <a:srgbClr val="000099"/>
              </a:solidFill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4859338" y="1989138"/>
            <a:ext cx="4030662" cy="1990725"/>
            <a:chOff x="3615" y="1746"/>
            <a:chExt cx="1973" cy="1027"/>
          </a:xfrm>
        </p:grpSpPr>
        <p:sp>
          <p:nvSpPr>
            <p:cNvPr id="242693" name="Rectangle 5"/>
            <p:cNvSpPr/>
            <p:nvPr/>
          </p:nvSpPr>
          <p:spPr>
            <a:xfrm>
              <a:off x="3629" y="1752"/>
              <a:ext cx="161" cy="1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2694" name="Rectangle 6"/>
            <p:cNvSpPr/>
            <p:nvPr/>
          </p:nvSpPr>
          <p:spPr>
            <a:xfrm>
              <a:off x="3791" y="1752"/>
              <a:ext cx="161" cy="18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695" name="Rectangle 7"/>
            <p:cNvSpPr/>
            <p:nvPr/>
          </p:nvSpPr>
          <p:spPr>
            <a:xfrm>
              <a:off x="3952" y="1746"/>
              <a:ext cx="161" cy="18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2696" name="Line 8"/>
            <p:cNvSpPr/>
            <p:nvPr/>
          </p:nvSpPr>
          <p:spPr>
            <a:xfrm>
              <a:off x="3712" y="1863"/>
              <a:ext cx="1" cy="32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grpSp>
          <p:nvGrpSpPr>
            <p:cNvPr id="242697" name="Group 9"/>
            <p:cNvGrpSpPr/>
            <p:nvPr/>
          </p:nvGrpSpPr>
          <p:grpSpPr>
            <a:xfrm>
              <a:off x="3615" y="2180"/>
              <a:ext cx="484" cy="183"/>
              <a:chOff x="2336" y="2047"/>
              <a:chExt cx="748" cy="276"/>
            </a:xfrm>
          </p:grpSpPr>
          <p:sp>
            <p:nvSpPr>
              <p:cNvPr id="242716" name="Rectangle 10"/>
              <p:cNvSpPr/>
              <p:nvPr/>
            </p:nvSpPr>
            <p:spPr>
              <a:xfrm>
                <a:off x="2336" y="2047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2717" name="Rectangle 11"/>
              <p:cNvSpPr/>
              <p:nvPr/>
            </p:nvSpPr>
            <p:spPr>
              <a:xfrm>
                <a:off x="2586" y="2047"/>
                <a:ext cx="249" cy="2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18" name="Rectangle 12"/>
              <p:cNvSpPr/>
              <p:nvPr/>
            </p:nvSpPr>
            <p:spPr>
              <a:xfrm>
                <a:off x="2835" y="2047"/>
                <a:ext cx="249" cy="27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ct val="8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42698" name="Line 13"/>
            <p:cNvSpPr/>
            <p:nvPr/>
          </p:nvSpPr>
          <p:spPr>
            <a:xfrm>
              <a:off x="4026" y="2276"/>
              <a:ext cx="348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grpSp>
          <p:nvGrpSpPr>
            <p:cNvPr id="242699" name="Group 14"/>
            <p:cNvGrpSpPr/>
            <p:nvPr/>
          </p:nvGrpSpPr>
          <p:grpSpPr>
            <a:xfrm>
              <a:off x="4367" y="2183"/>
              <a:ext cx="483" cy="181"/>
              <a:chOff x="3492" y="2024"/>
              <a:chExt cx="748" cy="272"/>
            </a:xfrm>
          </p:grpSpPr>
          <p:sp>
            <p:nvSpPr>
              <p:cNvPr id="242713" name="Rectangle 15"/>
              <p:cNvSpPr/>
              <p:nvPr/>
            </p:nvSpPr>
            <p:spPr>
              <a:xfrm>
                <a:off x="3492" y="2024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ct val="8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2714" name="Rectangle 16"/>
              <p:cNvSpPr/>
              <p:nvPr/>
            </p:nvSpPr>
            <p:spPr>
              <a:xfrm>
                <a:off x="3742" y="2024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15" name="Rectangle 17"/>
              <p:cNvSpPr/>
              <p:nvPr/>
            </p:nvSpPr>
            <p:spPr>
              <a:xfrm>
                <a:off x="3991" y="2024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ct val="8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42700" name="Line 18"/>
            <p:cNvSpPr/>
            <p:nvPr/>
          </p:nvSpPr>
          <p:spPr>
            <a:xfrm>
              <a:off x="4442" y="2273"/>
              <a:ext cx="0" cy="32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42701" name="Line 19"/>
            <p:cNvSpPr/>
            <p:nvPr/>
          </p:nvSpPr>
          <p:spPr>
            <a:xfrm>
              <a:off x="4759" y="2275"/>
              <a:ext cx="348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42702" name="Rectangle 20"/>
            <p:cNvSpPr/>
            <p:nvPr/>
          </p:nvSpPr>
          <p:spPr>
            <a:xfrm>
              <a:off x="4367" y="2587"/>
              <a:ext cx="161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2703" name="Rectangle 21"/>
            <p:cNvSpPr/>
            <p:nvPr/>
          </p:nvSpPr>
          <p:spPr>
            <a:xfrm>
              <a:off x="4528" y="2587"/>
              <a:ext cx="161" cy="1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704" name="Rectangle 22"/>
            <p:cNvSpPr/>
            <p:nvPr/>
          </p:nvSpPr>
          <p:spPr>
            <a:xfrm>
              <a:off x="4689" y="2587"/>
              <a:ext cx="161" cy="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2705" name="Rectangle 23"/>
            <p:cNvSpPr/>
            <p:nvPr/>
          </p:nvSpPr>
          <p:spPr>
            <a:xfrm>
              <a:off x="5103" y="2581"/>
              <a:ext cx="160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2706" name="Rectangle 24"/>
            <p:cNvSpPr/>
            <p:nvPr/>
          </p:nvSpPr>
          <p:spPr>
            <a:xfrm>
              <a:off x="5264" y="2581"/>
              <a:ext cx="161" cy="1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707" name="Rectangle 25"/>
            <p:cNvSpPr/>
            <p:nvPr/>
          </p:nvSpPr>
          <p:spPr>
            <a:xfrm>
              <a:off x="5425" y="2581"/>
              <a:ext cx="161" cy="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42708" name="Group 26"/>
            <p:cNvGrpSpPr/>
            <p:nvPr/>
          </p:nvGrpSpPr>
          <p:grpSpPr>
            <a:xfrm>
              <a:off x="5104" y="2180"/>
              <a:ext cx="484" cy="183"/>
              <a:chOff x="2336" y="2047"/>
              <a:chExt cx="748" cy="276"/>
            </a:xfrm>
          </p:grpSpPr>
          <p:sp>
            <p:nvSpPr>
              <p:cNvPr id="242710" name="Rectangle 27"/>
              <p:cNvSpPr/>
              <p:nvPr/>
            </p:nvSpPr>
            <p:spPr>
              <a:xfrm>
                <a:off x="2336" y="2047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r">
                  <a:lnSpc>
                    <a:spcPct val="8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2711" name="Rectangle 28"/>
              <p:cNvSpPr/>
              <p:nvPr/>
            </p:nvSpPr>
            <p:spPr>
              <a:xfrm>
                <a:off x="2586" y="2047"/>
                <a:ext cx="249" cy="2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12" name="Rectangle 29"/>
              <p:cNvSpPr/>
              <p:nvPr/>
            </p:nvSpPr>
            <p:spPr>
              <a:xfrm>
                <a:off x="2835" y="2047"/>
                <a:ext cx="249" cy="27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42709" name="Line 30"/>
            <p:cNvSpPr/>
            <p:nvPr/>
          </p:nvSpPr>
          <p:spPr>
            <a:xfrm>
              <a:off x="4757" y="2678"/>
              <a:ext cx="34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5">
                                            <p:txEl>
                                              <p:charRg st="376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文本占位符 1821697"/>
          <p:cNvSpPr>
            <a:spLocks noGrp="1"/>
          </p:cNvSpPr>
          <p:nvPr>
            <p:ph idx="1"/>
          </p:nvPr>
        </p:nvSpPr>
        <p:spPr>
          <a:xfrm>
            <a:off x="395288" y="1270000"/>
            <a:ext cx="8389937" cy="4572000"/>
          </a:xfrm>
        </p:spPr>
        <p:txBody>
          <a:bodyPr vert="horz" wrap="square" lIns="92075" tIns="46038" rIns="92075" bIns="46038" anchor="t" anchorCtr="0"/>
          <a:p>
            <a:pPr marL="0" indent="0" defTabSz="914400">
              <a:lnSpc>
                <a:spcPct val="90000"/>
              </a:lnSpc>
              <a:buNone/>
              <a:tabLst>
                <a:tab pos="444500" algn="l"/>
                <a:tab pos="622300" algn="l"/>
              </a:tabLst>
            </a:pPr>
            <a:r>
              <a:rPr lang="en-US" altLang="zh-CN" dirty="0"/>
              <a:t>    </a:t>
            </a:r>
            <a:r>
              <a:rPr lang="zh-CN" altLang="en-US" dirty="0"/>
              <a:t>在</a:t>
            </a:r>
            <a:r>
              <a:rPr lang="en-US" altLang="zh-CN" i="1" dirty="0"/>
              <a:t>t</a:t>
            </a:r>
            <a:r>
              <a:rPr lang="zh-CN" altLang="en-US" dirty="0"/>
              <a:t>为根的树中，搜索数据成员等于</a:t>
            </a:r>
            <a:r>
              <a:rPr lang="en-US" altLang="zh-CN" i="1" dirty="0"/>
              <a:t>target</a:t>
            </a:r>
            <a:r>
              <a:rPr lang="zh-CN" altLang="en-US" dirty="0"/>
              <a:t>的结点。 </a:t>
            </a:r>
            <a:endParaRPr lang="zh-CN" altLang="en-US" dirty="0"/>
          </a:p>
          <a:p>
            <a:pPr marL="0" indent="0" defTabSz="914400">
              <a:lnSpc>
                <a:spcPct val="90000"/>
              </a:lnSpc>
              <a:buNone/>
              <a:tabLst>
                <a:tab pos="444500" algn="l"/>
                <a:tab pos="622300" algn="l"/>
              </a:tabLst>
            </a:pPr>
            <a:r>
              <a:rPr lang="zh-CN" altLang="en-US" dirty="0"/>
              <a:t>算法思想：</a:t>
            </a:r>
            <a:endParaRPr lang="zh-CN" altLang="en-US" dirty="0"/>
          </a:p>
          <a:p>
            <a:pPr marL="0" indent="0" defTabSz="914400">
              <a:lnSpc>
                <a:spcPct val="130000"/>
              </a:lnSpc>
              <a:buClr>
                <a:srgbClr val="04440F"/>
              </a:buClr>
              <a:buFont typeface="Wingdings" panose="05000000000000000000" pitchFamily="2" charset="2"/>
              <a:buNone/>
              <a:tabLst>
                <a:tab pos="444500" algn="l"/>
                <a:tab pos="622300" algn="l"/>
              </a:tabLst>
            </a:pPr>
            <a:r>
              <a:rPr lang="zh-CN" altLang="en-US" dirty="0"/>
              <a:t>　</a:t>
            </a:r>
            <a:r>
              <a:rPr lang="en-US" altLang="zh-CN" dirty="0">
                <a:solidFill>
                  <a:srgbClr val="FFCC00"/>
                </a:solidFill>
                <a:sym typeface="Wingdings" panose="05000000000000000000" pitchFamily="2" charset="2"/>
              </a:rPr>
              <a:t></a:t>
            </a:r>
            <a:r>
              <a:rPr lang="zh-CN" altLang="en-US" dirty="0">
                <a:sym typeface="Wingdings" panose="05000000000000000000" pitchFamily="2" charset="2"/>
              </a:rPr>
              <a:t>　若</a:t>
            </a:r>
            <a:r>
              <a:rPr lang="en-US" altLang="zh-CN" i="1" dirty="0"/>
              <a:t>t</a:t>
            </a:r>
            <a:r>
              <a:rPr lang="zh-CN" altLang="en-US" dirty="0"/>
              <a:t>的数据域为</a:t>
            </a:r>
            <a:r>
              <a:rPr lang="en-US" altLang="zh-CN" i="1" dirty="0"/>
              <a:t>target</a:t>
            </a:r>
            <a:r>
              <a:rPr lang="zh-CN" altLang="en-US" dirty="0"/>
              <a:t>，则指针</a:t>
            </a:r>
            <a:r>
              <a:rPr lang="en-US" altLang="zh-CN" i="1" dirty="0"/>
              <a:t>result</a:t>
            </a:r>
            <a:r>
              <a:rPr lang="zh-CN" altLang="en-US" dirty="0"/>
              <a:t>指向</a:t>
            </a:r>
            <a:r>
              <a:rPr lang="en-US" altLang="zh-CN" i="1" dirty="0"/>
              <a:t>t 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 defTabSz="914400">
              <a:lnSpc>
                <a:spcPct val="130000"/>
              </a:lnSpc>
              <a:buNone/>
              <a:tabLst>
                <a:tab pos="444500" algn="l"/>
                <a:tab pos="622300" algn="l"/>
              </a:tabLst>
            </a:pPr>
            <a:r>
              <a:rPr lang="zh-CN" altLang="en-US" dirty="0"/>
              <a:t>　</a:t>
            </a:r>
            <a:r>
              <a:rPr lang="en-US" altLang="zh-CN" dirty="0">
                <a:solidFill>
                  <a:srgbClr val="FFCC00"/>
                </a:solidFill>
                <a:sym typeface="Wingdings" panose="05000000000000000000" pitchFamily="2" charset="2"/>
              </a:rPr>
              <a:t></a:t>
            </a:r>
            <a:r>
              <a:rPr lang="zh-CN" altLang="en-US" dirty="0">
                <a:solidFill>
                  <a:srgbClr val="FFCC00"/>
                </a:solidFill>
                <a:sym typeface="Wingdings" panose="05000000000000000000" pitchFamily="2" charset="2"/>
              </a:rPr>
              <a:t>　</a:t>
            </a:r>
            <a:r>
              <a:rPr lang="zh-CN" altLang="en-US" dirty="0"/>
              <a:t>否则，</a:t>
            </a:r>
            <a:r>
              <a:rPr lang="en-US" altLang="zh-CN" i="1" dirty="0"/>
              <a:t>p</a:t>
            </a:r>
            <a:r>
              <a:rPr lang="zh-CN" altLang="en-US" dirty="0"/>
              <a:t>指向</a:t>
            </a:r>
            <a:r>
              <a:rPr lang="en-US" altLang="zh-CN" i="1" dirty="0"/>
              <a:t>t</a:t>
            </a:r>
            <a:r>
              <a:rPr lang="zh-CN" altLang="en-US" dirty="0"/>
              <a:t>的大儿子结点，在以</a:t>
            </a:r>
            <a:r>
              <a:rPr lang="en-US" altLang="zh-CN" i="1" dirty="0"/>
              <a:t>p</a:t>
            </a:r>
            <a:r>
              <a:rPr lang="zh-CN" altLang="en-US" dirty="0"/>
              <a:t>为根的树中进行搜索（递归调用）；</a:t>
            </a:r>
            <a:endParaRPr lang="zh-CN" altLang="en-US" dirty="0"/>
          </a:p>
          <a:p>
            <a:pPr marL="0" indent="0" defTabSz="914400">
              <a:lnSpc>
                <a:spcPct val="130000"/>
              </a:lnSpc>
              <a:buNone/>
              <a:tabLst>
                <a:tab pos="444500" algn="l"/>
                <a:tab pos="622300" algn="l"/>
              </a:tabLst>
            </a:pPr>
            <a:r>
              <a:rPr lang="zh-CN" altLang="en-US" dirty="0"/>
              <a:t>　</a:t>
            </a:r>
            <a:r>
              <a:rPr lang="en-US" altLang="zh-CN" dirty="0">
                <a:solidFill>
                  <a:srgbClr val="FFCC00"/>
                </a:solidFill>
                <a:sym typeface="Wingdings" panose="05000000000000000000" pitchFamily="2" charset="2"/>
              </a:rPr>
              <a:t></a:t>
            </a:r>
            <a:r>
              <a:rPr lang="zh-CN" altLang="en-US" dirty="0">
                <a:solidFill>
                  <a:srgbClr val="FFCC00"/>
                </a:solidFill>
                <a:sym typeface="Wingdings" panose="05000000000000000000" pitchFamily="2" charset="2"/>
              </a:rPr>
              <a:t>　</a:t>
            </a:r>
            <a:r>
              <a:rPr lang="zh-CN" altLang="en-US" dirty="0"/>
              <a:t>若在以</a:t>
            </a:r>
            <a:r>
              <a:rPr lang="en-US" altLang="zh-CN" i="1" dirty="0"/>
              <a:t>p</a:t>
            </a:r>
            <a:r>
              <a:rPr lang="zh-CN" altLang="en-US" dirty="0"/>
              <a:t>为根的树中搜索失败，令</a:t>
            </a:r>
            <a:r>
              <a:rPr lang="en-US" altLang="zh-CN" i="1" dirty="0"/>
              <a:t>p</a:t>
            </a:r>
            <a:r>
              <a:rPr lang="zh-CN" altLang="en-US" dirty="0"/>
              <a:t>指向其右兄弟结点，继续进行搜索，直到找到数据域等于</a:t>
            </a:r>
            <a:r>
              <a:rPr lang="en-US" altLang="zh-CN" i="1" dirty="0"/>
              <a:t>target</a:t>
            </a:r>
            <a:r>
              <a:rPr lang="zh-CN" altLang="en-US" dirty="0"/>
              <a:t>的结点或</a:t>
            </a:r>
            <a:r>
              <a:rPr lang="en-US" altLang="zh-CN" i="1" dirty="0"/>
              <a:t>p</a:t>
            </a:r>
            <a:r>
              <a:rPr lang="zh-CN" altLang="en-US" dirty="0"/>
              <a:t>为空。</a:t>
            </a:r>
            <a:endParaRPr lang="zh-CN" altLang="en-US" dirty="0"/>
          </a:p>
        </p:txBody>
      </p:sp>
      <p:sp>
        <p:nvSpPr>
          <p:cNvPr id="243715" name="标题 1821698"/>
          <p:cNvSpPr>
            <a:spLocks noGrp="1"/>
          </p:cNvSpPr>
          <p:nvPr>
            <p:ph type="title"/>
          </p:nvPr>
        </p:nvSpPr>
        <p:spPr>
          <a:xfrm>
            <a:off x="323850" y="404813"/>
            <a:ext cx="5868988" cy="720725"/>
          </a:xfrm>
        </p:spPr>
        <p:txBody>
          <a:bodyPr vert="horz" wrap="square" lIns="92075" tIns="46038" rIns="92075" bIns="46038" anchor="ctr" anchorCtr="0"/>
          <a:p>
            <a:pPr algn="l"/>
            <a:r>
              <a:rPr lang="en-US" altLang="zh-CN" sz="3200" b="1" dirty="0"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ea typeface="宋体" panose="02010600030101010101" pitchFamily="2" charset="-122"/>
              </a:rPr>
              <a:t>搜索指定数据域的结点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Rectangle 2"/>
          <p:cNvSpPr>
            <a:spLocks noGrp="1"/>
          </p:cNvSpPr>
          <p:nvPr>
            <p:ph type="body" idx="4294967295"/>
          </p:nvPr>
        </p:nvSpPr>
        <p:spPr>
          <a:xfrm>
            <a:off x="576263" y="836613"/>
            <a:ext cx="4965700" cy="419100"/>
          </a:xfrm>
        </p:spPr>
        <p:txBody>
          <a:bodyPr vert="horz" wrap="square" lIns="0" tIns="0" rIns="0" bIns="0" anchor="t" anchorCtr="0"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树转换成二叉树的过程</a:t>
            </a:r>
            <a:r>
              <a:rPr lang="zh-CN" altLang="en-US" sz="3200" dirty="0">
                <a:solidFill>
                  <a:schemeClr val="tx2"/>
                </a:solidFill>
              </a:rPr>
              <a:t>  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grpSp>
        <p:nvGrpSpPr>
          <p:cNvPr id="198659" name="Group 147"/>
          <p:cNvGrpSpPr/>
          <p:nvPr/>
        </p:nvGrpSpPr>
        <p:grpSpPr>
          <a:xfrm>
            <a:off x="647700" y="1895475"/>
            <a:ext cx="7993063" cy="2587625"/>
            <a:chOff x="43" y="825"/>
            <a:chExt cx="5590" cy="1630"/>
          </a:xfrm>
        </p:grpSpPr>
        <p:grpSp>
          <p:nvGrpSpPr>
            <p:cNvPr id="198660" name="Group 72"/>
            <p:cNvGrpSpPr/>
            <p:nvPr/>
          </p:nvGrpSpPr>
          <p:grpSpPr>
            <a:xfrm>
              <a:off x="43" y="1003"/>
              <a:ext cx="1113" cy="1305"/>
              <a:chOff x="862" y="1003"/>
              <a:chExt cx="1265" cy="1305"/>
            </a:xfrm>
          </p:grpSpPr>
          <p:sp>
            <p:nvSpPr>
              <p:cNvPr id="198736" name="Line 26"/>
              <p:cNvSpPr/>
              <p:nvPr/>
            </p:nvSpPr>
            <p:spPr>
              <a:xfrm flipH="1">
                <a:off x="1292" y="1806"/>
                <a:ext cx="119" cy="173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198737" name="Group 56"/>
              <p:cNvGrpSpPr/>
              <p:nvPr/>
            </p:nvGrpSpPr>
            <p:grpSpPr>
              <a:xfrm>
                <a:off x="1315" y="1003"/>
                <a:ext cx="340" cy="329"/>
                <a:chOff x="1315" y="1003"/>
                <a:chExt cx="340" cy="329"/>
              </a:xfrm>
            </p:grpSpPr>
            <p:sp>
              <p:nvSpPr>
                <p:cNvPr id="198757" name="Oval 6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58" name="Text Box 7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198738" name="Line 23"/>
              <p:cNvSpPr/>
              <p:nvPr/>
            </p:nvSpPr>
            <p:spPr>
              <a:xfrm>
                <a:off x="1492" y="1326"/>
                <a:ext cx="0" cy="176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739" name="Line 24"/>
              <p:cNvSpPr/>
              <p:nvPr/>
            </p:nvSpPr>
            <p:spPr>
              <a:xfrm flipH="1">
                <a:off x="1134" y="1298"/>
                <a:ext cx="246" cy="227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740" name="Line 25"/>
              <p:cNvSpPr/>
              <p:nvPr/>
            </p:nvSpPr>
            <p:spPr>
              <a:xfrm>
                <a:off x="1619" y="1266"/>
                <a:ext cx="263" cy="254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741" name="Line 27"/>
              <p:cNvSpPr/>
              <p:nvPr/>
            </p:nvSpPr>
            <p:spPr>
              <a:xfrm>
                <a:off x="1610" y="1797"/>
                <a:ext cx="100" cy="168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198742" name="Group 57"/>
              <p:cNvGrpSpPr/>
              <p:nvPr/>
            </p:nvGrpSpPr>
            <p:grpSpPr>
              <a:xfrm>
                <a:off x="862" y="1502"/>
                <a:ext cx="340" cy="329"/>
                <a:chOff x="1315" y="1003"/>
                <a:chExt cx="340" cy="329"/>
              </a:xfrm>
            </p:grpSpPr>
            <p:sp>
              <p:nvSpPr>
                <p:cNvPr id="198755" name="Oval 58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56" name="Text Box 59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43" name="Group 60"/>
              <p:cNvGrpSpPr/>
              <p:nvPr/>
            </p:nvGrpSpPr>
            <p:grpSpPr>
              <a:xfrm>
                <a:off x="1329" y="1502"/>
                <a:ext cx="340" cy="329"/>
                <a:chOff x="1315" y="1003"/>
                <a:chExt cx="340" cy="329"/>
              </a:xfrm>
            </p:grpSpPr>
            <p:sp>
              <p:nvSpPr>
                <p:cNvPr id="198753" name="Oval 61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54" name="Text Box 62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44" name="Group 63"/>
              <p:cNvGrpSpPr/>
              <p:nvPr/>
            </p:nvGrpSpPr>
            <p:grpSpPr>
              <a:xfrm>
                <a:off x="1787" y="1498"/>
                <a:ext cx="340" cy="329"/>
                <a:chOff x="1315" y="1003"/>
                <a:chExt cx="340" cy="329"/>
              </a:xfrm>
            </p:grpSpPr>
            <p:sp>
              <p:nvSpPr>
                <p:cNvPr id="198751" name="Oval 64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52" name="Text Box 65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45" name="Group 66"/>
              <p:cNvGrpSpPr/>
              <p:nvPr/>
            </p:nvGrpSpPr>
            <p:grpSpPr>
              <a:xfrm>
                <a:off x="1088" y="1979"/>
                <a:ext cx="340" cy="329"/>
                <a:chOff x="1315" y="1003"/>
                <a:chExt cx="340" cy="329"/>
              </a:xfrm>
            </p:grpSpPr>
            <p:sp>
              <p:nvSpPr>
                <p:cNvPr id="198749" name="Oval 67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50" name="Text Box 68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46" name="Group 69"/>
              <p:cNvGrpSpPr/>
              <p:nvPr/>
            </p:nvGrpSpPr>
            <p:grpSpPr>
              <a:xfrm>
                <a:off x="1565" y="1979"/>
                <a:ext cx="340" cy="329"/>
                <a:chOff x="1315" y="1003"/>
                <a:chExt cx="340" cy="329"/>
              </a:xfrm>
            </p:grpSpPr>
            <p:sp>
              <p:nvSpPr>
                <p:cNvPr id="198747" name="Oval 70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48" name="Text Box 71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</p:grpSp>
        <p:grpSp>
          <p:nvGrpSpPr>
            <p:cNvPr id="198661" name="Group 146"/>
            <p:cNvGrpSpPr/>
            <p:nvPr/>
          </p:nvGrpSpPr>
          <p:grpSpPr>
            <a:xfrm>
              <a:off x="1315" y="1003"/>
              <a:ext cx="1361" cy="1305"/>
              <a:chOff x="1315" y="1003"/>
              <a:chExt cx="1361" cy="1305"/>
            </a:xfrm>
          </p:grpSpPr>
          <p:sp>
            <p:nvSpPr>
              <p:cNvPr id="198710" name="Line 97"/>
              <p:cNvSpPr/>
              <p:nvPr/>
            </p:nvSpPr>
            <p:spPr>
              <a:xfrm>
                <a:off x="1678" y="1661"/>
                <a:ext cx="138" cy="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8711" name="Line 74"/>
              <p:cNvSpPr/>
              <p:nvPr/>
            </p:nvSpPr>
            <p:spPr>
              <a:xfrm flipH="1">
                <a:off x="1776" y="1806"/>
                <a:ext cx="128" cy="173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198712" name="Group 75"/>
              <p:cNvGrpSpPr/>
              <p:nvPr/>
            </p:nvGrpSpPr>
            <p:grpSpPr>
              <a:xfrm>
                <a:off x="1802" y="1003"/>
                <a:ext cx="364" cy="329"/>
                <a:chOff x="1315" y="1003"/>
                <a:chExt cx="340" cy="329"/>
              </a:xfrm>
            </p:grpSpPr>
            <p:sp>
              <p:nvSpPr>
                <p:cNvPr id="198734" name="Oval 76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35" name="Text Box 77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198713" name="Line 78"/>
              <p:cNvSpPr/>
              <p:nvPr/>
            </p:nvSpPr>
            <p:spPr>
              <a:xfrm>
                <a:off x="1991" y="1326"/>
                <a:ext cx="1" cy="176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714" name="Line 79"/>
              <p:cNvSpPr/>
              <p:nvPr/>
            </p:nvSpPr>
            <p:spPr>
              <a:xfrm flipH="1">
                <a:off x="1606" y="1298"/>
                <a:ext cx="265" cy="227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715" name="Line 80"/>
              <p:cNvSpPr/>
              <p:nvPr/>
            </p:nvSpPr>
            <p:spPr>
              <a:xfrm>
                <a:off x="2127" y="1266"/>
                <a:ext cx="282" cy="254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716" name="Line 81"/>
              <p:cNvSpPr/>
              <p:nvPr/>
            </p:nvSpPr>
            <p:spPr>
              <a:xfrm>
                <a:off x="2117" y="1797"/>
                <a:ext cx="108" cy="168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198717" name="Group 82"/>
              <p:cNvGrpSpPr/>
              <p:nvPr/>
            </p:nvGrpSpPr>
            <p:grpSpPr>
              <a:xfrm>
                <a:off x="1315" y="1502"/>
                <a:ext cx="365" cy="329"/>
                <a:chOff x="1315" y="1003"/>
                <a:chExt cx="340" cy="329"/>
              </a:xfrm>
            </p:grpSpPr>
            <p:sp>
              <p:nvSpPr>
                <p:cNvPr id="198732" name="Oval 83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33" name="Text Box 84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18" name="Group 85"/>
              <p:cNvGrpSpPr/>
              <p:nvPr/>
            </p:nvGrpSpPr>
            <p:grpSpPr>
              <a:xfrm>
                <a:off x="1816" y="1502"/>
                <a:ext cx="365" cy="329"/>
                <a:chOff x="1315" y="1003"/>
                <a:chExt cx="340" cy="329"/>
              </a:xfrm>
            </p:grpSpPr>
            <p:sp>
              <p:nvSpPr>
                <p:cNvPr id="198730" name="Oval 86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31" name="Text Box 87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19" name="Group 88"/>
              <p:cNvGrpSpPr/>
              <p:nvPr/>
            </p:nvGrpSpPr>
            <p:grpSpPr>
              <a:xfrm>
                <a:off x="2311" y="1502"/>
                <a:ext cx="365" cy="329"/>
                <a:chOff x="1315" y="1003"/>
                <a:chExt cx="340" cy="329"/>
              </a:xfrm>
            </p:grpSpPr>
            <p:sp>
              <p:nvSpPr>
                <p:cNvPr id="198728" name="Oval 89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29" name="Text Box 90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20" name="Group 91"/>
              <p:cNvGrpSpPr/>
              <p:nvPr/>
            </p:nvGrpSpPr>
            <p:grpSpPr>
              <a:xfrm>
                <a:off x="1558" y="1979"/>
                <a:ext cx="364" cy="329"/>
                <a:chOff x="1315" y="1003"/>
                <a:chExt cx="340" cy="329"/>
              </a:xfrm>
            </p:grpSpPr>
            <p:sp>
              <p:nvSpPr>
                <p:cNvPr id="198726" name="Oval 92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27" name="Text Box 93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721" name="Group 94"/>
              <p:cNvGrpSpPr/>
              <p:nvPr/>
            </p:nvGrpSpPr>
            <p:grpSpPr>
              <a:xfrm>
                <a:off x="2064" y="1979"/>
                <a:ext cx="365" cy="329"/>
                <a:chOff x="1315" y="1003"/>
                <a:chExt cx="340" cy="329"/>
              </a:xfrm>
            </p:grpSpPr>
            <p:sp>
              <p:nvSpPr>
                <p:cNvPr id="198724" name="Oval 95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25" name="Text Box 96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198722" name="Line 99"/>
              <p:cNvSpPr/>
              <p:nvPr/>
            </p:nvSpPr>
            <p:spPr>
              <a:xfrm>
                <a:off x="2177" y="1661"/>
                <a:ext cx="138" cy="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8723" name="Line 100"/>
              <p:cNvSpPr/>
              <p:nvPr/>
            </p:nvSpPr>
            <p:spPr>
              <a:xfrm>
                <a:off x="1927" y="2137"/>
                <a:ext cx="159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8662" name="Group 127"/>
            <p:cNvGrpSpPr/>
            <p:nvPr/>
          </p:nvGrpSpPr>
          <p:grpSpPr>
            <a:xfrm>
              <a:off x="2857" y="1026"/>
              <a:ext cx="1477" cy="1304"/>
              <a:chOff x="503" y="2478"/>
              <a:chExt cx="1477" cy="1304"/>
            </a:xfrm>
          </p:grpSpPr>
          <p:sp>
            <p:nvSpPr>
              <p:cNvPr id="198687" name="Line 101"/>
              <p:cNvSpPr/>
              <p:nvPr/>
            </p:nvSpPr>
            <p:spPr>
              <a:xfrm>
                <a:off x="857" y="3135"/>
                <a:ext cx="186" cy="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8688" name="Line 102"/>
              <p:cNvSpPr/>
              <p:nvPr/>
            </p:nvSpPr>
            <p:spPr>
              <a:xfrm flipH="1">
                <a:off x="952" y="3280"/>
                <a:ext cx="187" cy="173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198689" name="Group 103"/>
              <p:cNvGrpSpPr/>
              <p:nvPr/>
            </p:nvGrpSpPr>
            <p:grpSpPr>
              <a:xfrm>
                <a:off x="1043" y="2478"/>
                <a:ext cx="364" cy="329"/>
                <a:chOff x="1315" y="1003"/>
                <a:chExt cx="340" cy="329"/>
              </a:xfrm>
            </p:grpSpPr>
            <p:sp>
              <p:nvSpPr>
                <p:cNvPr id="198708" name="Oval 104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09" name="Text Box 105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198690" name="Line 107"/>
              <p:cNvSpPr/>
              <p:nvPr/>
            </p:nvSpPr>
            <p:spPr>
              <a:xfrm flipH="1">
                <a:off x="793" y="2754"/>
                <a:ext cx="293" cy="245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198691" name="Group 110"/>
              <p:cNvGrpSpPr/>
              <p:nvPr/>
            </p:nvGrpSpPr>
            <p:grpSpPr>
              <a:xfrm>
                <a:off x="503" y="2976"/>
                <a:ext cx="365" cy="329"/>
                <a:chOff x="1315" y="1003"/>
                <a:chExt cx="340" cy="329"/>
              </a:xfrm>
            </p:grpSpPr>
            <p:sp>
              <p:nvSpPr>
                <p:cNvPr id="198706" name="Oval 111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07" name="Text Box 112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92" name="Group 113"/>
              <p:cNvGrpSpPr/>
              <p:nvPr/>
            </p:nvGrpSpPr>
            <p:grpSpPr>
              <a:xfrm>
                <a:off x="1057" y="2977"/>
                <a:ext cx="365" cy="329"/>
                <a:chOff x="1315" y="1003"/>
                <a:chExt cx="340" cy="329"/>
              </a:xfrm>
            </p:grpSpPr>
            <p:sp>
              <p:nvSpPr>
                <p:cNvPr id="198704" name="Oval 114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05" name="Text Box 115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93" name="Group 116"/>
              <p:cNvGrpSpPr/>
              <p:nvPr/>
            </p:nvGrpSpPr>
            <p:grpSpPr>
              <a:xfrm>
                <a:off x="1615" y="2977"/>
                <a:ext cx="365" cy="329"/>
                <a:chOff x="1315" y="1003"/>
                <a:chExt cx="340" cy="329"/>
              </a:xfrm>
            </p:grpSpPr>
            <p:sp>
              <p:nvSpPr>
                <p:cNvPr id="198702" name="Oval 117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03" name="Text Box 118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94" name="Group 119"/>
              <p:cNvGrpSpPr/>
              <p:nvPr/>
            </p:nvGrpSpPr>
            <p:grpSpPr>
              <a:xfrm>
                <a:off x="735" y="3453"/>
                <a:ext cx="364" cy="329"/>
                <a:chOff x="1315" y="1003"/>
                <a:chExt cx="340" cy="329"/>
              </a:xfrm>
            </p:grpSpPr>
            <p:sp>
              <p:nvSpPr>
                <p:cNvPr id="198700" name="Oval 120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701" name="Text Box 121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95" name="Group 122"/>
              <p:cNvGrpSpPr/>
              <p:nvPr/>
            </p:nvGrpSpPr>
            <p:grpSpPr>
              <a:xfrm>
                <a:off x="1342" y="3453"/>
                <a:ext cx="365" cy="329"/>
                <a:chOff x="1315" y="1003"/>
                <a:chExt cx="340" cy="329"/>
              </a:xfrm>
            </p:grpSpPr>
            <p:sp>
              <p:nvSpPr>
                <p:cNvPr id="198698" name="Oval 123"/>
                <p:cNvSpPr/>
                <p:nvPr/>
              </p:nvSpPr>
              <p:spPr>
                <a:xfrm>
                  <a:off x="1315" y="1003"/>
                  <a:ext cx="340" cy="32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699" name="Text Box 124"/>
                <p:cNvSpPr txBox="1"/>
                <p:nvPr/>
              </p:nvSpPr>
              <p:spPr>
                <a:xfrm>
                  <a:off x="1397" y="1071"/>
                  <a:ext cx="168" cy="202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198696" name="Line 125"/>
              <p:cNvSpPr/>
              <p:nvPr/>
            </p:nvSpPr>
            <p:spPr>
              <a:xfrm>
                <a:off x="1420" y="3135"/>
                <a:ext cx="190" cy="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8697" name="Line 126"/>
              <p:cNvSpPr/>
              <p:nvPr/>
            </p:nvSpPr>
            <p:spPr>
              <a:xfrm>
                <a:off x="1088" y="3612"/>
                <a:ext cx="25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8663" name="Group 145"/>
            <p:cNvGrpSpPr/>
            <p:nvPr/>
          </p:nvGrpSpPr>
          <p:grpSpPr>
            <a:xfrm>
              <a:off x="4544" y="825"/>
              <a:ext cx="1089" cy="1630"/>
              <a:chOff x="3098" y="825"/>
              <a:chExt cx="1302" cy="1929"/>
            </a:xfrm>
          </p:grpSpPr>
          <p:grpSp>
            <p:nvGrpSpPr>
              <p:cNvPr id="198664" name="Group 128"/>
              <p:cNvGrpSpPr/>
              <p:nvPr/>
            </p:nvGrpSpPr>
            <p:grpSpPr>
              <a:xfrm>
                <a:off x="3547" y="825"/>
                <a:ext cx="336" cy="336"/>
                <a:chOff x="3547" y="825"/>
                <a:chExt cx="336" cy="336"/>
              </a:xfrm>
            </p:grpSpPr>
            <p:sp>
              <p:nvSpPr>
                <p:cNvPr id="198685" name="Oval 30"/>
                <p:cNvSpPr/>
                <p:nvPr/>
              </p:nvSpPr>
              <p:spPr>
                <a:xfrm>
                  <a:off x="3547" y="825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686" name="Text Box 31"/>
                <p:cNvSpPr txBox="1"/>
                <p:nvPr/>
              </p:nvSpPr>
              <p:spPr>
                <a:xfrm>
                  <a:off x="3610" y="890"/>
                  <a:ext cx="204" cy="23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A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198665" name="Line 47"/>
              <p:cNvSpPr/>
              <p:nvPr/>
            </p:nvSpPr>
            <p:spPr>
              <a:xfrm flipH="1">
                <a:off x="3403" y="1113"/>
                <a:ext cx="192" cy="192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666" name="Line 48"/>
              <p:cNvSpPr/>
              <p:nvPr/>
            </p:nvSpPr>
            <p:spPr>
              <a:xfrm>
                <a:off x="3403" y="1545"/>
                <a:ext cx="192" cy="144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667" name="Line 49"/>
              <p:cNvSpPr/>
              <p:nvPr/>
            </p:nvSpPr>
            <p:spPr>
              <a:xfrm flipH="1">
                <a:off x="3403" y="1929"/>
                <a:ext cx="192" cy="192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668" name="Line 50"/>
              <p:cNvSpPr/>
              <p:nvPr/>
            </p:nvSpPr>
            <p:spPr>
              <a:xfrm>
                <a:off x="3402" y="2319"/>
                <a:ext cx="204" cy="159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8669" name="Line 51"/>
              <p:cNvSpPr/>
              <p:nvPr/>
            </p:nvSpPr>
            <p:spPr>
              <a:xfrm>
                <a:off x="3883" y="1881"/>
                <a:ext cx="192" cy="144"/>
              </a:xfrm>
              <a:prstGeom prst="line">
                <a:avLst/>
              </a:prstGeom>
              <a:ln w="31750" cap="sq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grpSp>
            <p:nvGrpSpPr>
              <p:cNvPr id="198670" name="Group 129"/>
              <p:cNvGrpSpPr/>
              <p:nvPr/>
            </p:nvGrpSpPr>
            <p:grpSpPr>
              <a:xfrm>
                <a:off x="3107" y="1253"/>
                <a:ext cx="336" cy="336"/>
                <a:chOff x="3547" y="825"/>
                <a:chExt cx="336" cy="336"/>
              </a:xfrm>
            </p:grpSpPr>
            <p:sp>
              <p:nvSpPr>
                <p:cNvPr id="198683" name="Oval 130"/>
                <p:cNvSpPr/>
                <p:nvPr/>
              </p:nvSpPr>
              <p:spPr>
                <a:xfrm>
                  <a:off x="3547" y="825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684" name="Text Box 131"/>
                <p:cNvSpPr txBox="1"/>
                <p:nvPr/>
              </p:nvSpPr>
              <p:spPr>
                <a:xfrm>
                  <a:off x="3610" y="890"/>
                  <a:ext cx="204" cy="23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71" name="Group 132"/>
              <p:cNvGrpSpPr/>
              <p:nvPr/>
            </p:nvGrpSpPr>
            <p:grpSpPr>
              <a:xfrm>
                <a:off x="3547" y="1638"/>
                <a:ext cx="336" cy="336"/>
                <a:chOff x="3547" y="825"/>
                <a:chExt cx="336" cy="336"/>
              </a:xfrm>
            </p:grpSpPr>
            <p:sp>
              <p:nvSpPr>
                <p:cNvPr id="198681" name="Oval 133"/>
                <p:cNvSpPr/>
                <p:nvPr/>
              </p:nvSpPr>
              <p:spPr>
                <a:xfrm>
                  <a:off x="3547" y="825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682" name="Text Box 134"/>
                <p:cNvSpPr txBox="1"/>
                <p:nvPr/>
              </p:nvSpPr>
              <p:spPr>
                <a:xfrm>
                  <a:off x="3610" y="890"/>
                  <a:ext cx="204" cy="23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72" name="Group 135"/>
              <p:cNvGrpSpPr/>
              <p:nvPr/>
            </p:nvGrpSpPr>
            <p:grpSpPr>
              <a:xfrm>
                <a:off x="4064" y="1947"/>
                <a:ext cx="336" cy="336"/>
                <a:chOff x="3547" y="825"/>
                <a:chExt cx="336" cy="336"/>
              </a:xfrm>
            </p:grpSpPr>
            <p:sp>
              <p:nvSpPr>
                <p:cNvPr id="198679" name="Oval 136"/>
                <p:cNvSpPr/>
                <p:nvPr/>
              </p:nvSpPr>
              <p:spPr>
                <a:xfrm>
                  <a:off x="3547" y="825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680" name="Text Box 137"/>
                <p:cNvSpPr txBox="1"/>
                <p:nvPr/>
              </p:nvSpPr>
              <p:spPr>
                <a:xfrm>
                  <a:off x="3610" y="890"/>
                  <a:ext cx="204" cy="23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73" name="Group 138"/>
              <p:cNvGrpSpPr/>
              <p:nvPr/>
            </p:nvGrpSpPr>
            <p:grpSpPr>
              <a:xfrm>
                <a:off x="3098" y="2056"/>
                <a:ext cx="336" cy="336"/>
                <a:chOff x="3547" y="825"/>
                <a:chExt cx="336" cy="336"/>
              </a:xfrm>
            </p:grpSpPr>
            <p:sp>
              <p:nvSpPr>
                <p:cNvPr id="198677" name="Oval 139"/>
                <p:cNvSpPr/>
                <p:nvPr/>
              </p:nvSpPr>
              <p:spPr>
                <a:xfrm>
                  <a:off x="3547" y="825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678" name="Text Box 140"/>
                <p:cNvSpPr txBox="1"/>
                <p:nvPr/>
              </p:nvSpPr>
              <p:spPr>
                <a:xfrm>
                  <a:off x="3610" y="890"/>
                  <a:ext cx="204" cy="23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E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198674" name="Group 142"/>
              <p:cNvGrpSpPr/>
              <p:nvPr/>
            </p:nvGrpSpPr>
            <p:grpSpPr>
              <a:xfrm>
                <a:off x="3578" y="2418"/>
                <a:ext cx="336" cy="336"/>
                <a:chOff x="3547" y="825"/>
                <a:chExt cx="336" cy="336"/>
              </a:xfrm>
            </p:grpSpPr>
            <p:sp>
              <p:nvSpPr>
                <p:cNvPr id="198675" name="Oval 143"/>
                <p:cNvSpPr/>
                <p:nvPr/>
              </p:nvSpPr>
              <p:spPr>
                <a:xfrm>
                  <a:off x="3547" y="825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</a:pPr>
                  <a:endParaRPr lang="zh-CN" altLang="en-US" sz="3600" b="1" dirty="0">
                    <a:solidFill>
                      <a:srgbClr val="FFFF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676" name="Text Box 144"/>
                <p:cNvSpPr txBox="1"/>
                <p:nvPr/>
              </p:nvSpPr>
              <p:spPr>
                <a:xfrm>
                  <a:off x="3610" y="890"/>
                  <a:ext cx="204" cy="239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lIns="0" tIns="0" rIns="0" bIns="0">
                  <a:spAutoFit/>
                </a:bodyPr>
                <a:p>
                  <a:pPr algn="ctr">
                    <a:lnSpc>
                      <a:spcPct val="75000"/>
                    </a:lnSpc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F</a:t>
                  </a:r>
                  <a:endParaRPr lang="en-US" altLang="zh-CN" sz="28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文本占位符 1822721"/>
          <p:cNvSpPr>
            <a:spLocks noGrp="1"/>
          </p:cNvSpPr>
          <p:nvPr>
            <p:ph idx="1"/>
          </p:nvPr>
        </p:nvSpPr>
        <p:spPr>
          <a:xfrm>
            <a:off x="250825" y="225425"/>
            <a:ext cx="8569325" cy="6156325"/>
          </a:xfrm>
        </p:spPr>
        <p:txBody>
          <a:bodyPr vert="horz" wrap="square" lIns="92075" tIns="46038" rIns="92075" bIns="46038" anchor="t" anchorCtr="0"/>
          <a:p>
            <a:pPr marL="0" indent="0" algn="just">
              <a:lnSpc>
                <a:spcPct val="90000"/>
              </a:lnSpc>
              <a:buNone/>
            </a:pPr>
            <a:r>
              <a:rPr lang="zh-CN" altLang="en-US" dirty="0"/>
              <a:t>算法</a:t>
            </a:r>
            <a:r>
              <a:rPr lang="en-US" altLang="zh-CN" dirty="0"/>
              <a:t>FindTarget( 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en-US" altLang="zh-CN" i="1" dirty="0"/>
              <a:t>target</a:t>
            </a:r>
            <a:r>
              <a:rPr lang="en-US" altLang="zh-CN" dirty="0"/>
              <a:t>. </a:t>
            </a:r>
            <a:r>
              <a:rPr lang="en-US" altLang="zh-CN" i="1" dirty="0"/>
              <a:t>result 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FT1[</a:t>
            </a:r>
            <a:r>
              <a:rPr lang="en-US" altLang="zh-CN" i="1" dirty="0">
                <a:solidFill>
                  <a:srgbClr val="990000"/>
                </a:solidFill>
              </a:rPr>
              <a:t>t</a:t>
            </a:r>
            <a:r>
              <a:rPr lang="zh-CN" altLang="en-US" dirty="0">
                <a:solidFill>
                  <a:srgbClr val="990000"/>
                </a:solidFill>
              </a:rPr>
              <a:t>不存在或</a:t>
            </a:r>
            <a:r>
              <a:rPr lang="en-US" altLang="zh-CN" i="1" dirty="0">
                <a:solidFill>
                  <a:srgbClr val="990000"/>
                </a:solidFill>
              </a:rPr>
              <a:t>t</a:t>
            </a:r>
            <a:r>
              <a:rPr lang="zh-CN" altLang="en-US" dirty="0">
                <a:solidFill>
                  <a:srgbClr val="990000"/>
                </a:solidFill>
              </a:rPr>
              <a:t>为所求</a:t>
            </a:r>
            <a:r>
              <a:rPr lang="en-US" altLang="zh-CN" dirty="0"/>
              <a:t>]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    IF 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THEN  ( </a:t>
            </a:r>
            <a:r>
              <a:rPr lang="en-US" altLang="zh-CN" i="1" dirty="0"/>
              <a:t>result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. RETURN. )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    IF </a:t>
            </a:r>
            <a:r>
              <a:rPr lang="en-US" altLang="zh-CN" i="1" dirty="0"/>
              <a:t>Data</a:t>
            </a:r>
            <a:r>
              <a:rPr lang="en-US" altLang="zh-CN" dirty="0"/>
              <a:t> (</a:t>
            </a:r>
            <a:r>
              <a:rPr lang="en-US" altLang="zh-CN" i="1" dirty="0"/>
              <a:t>t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 </a:t>
            </a:r>
            <a:r>
              <a:rPr lang="en-US" altLang="zh-CN" i="1" dirty="0"/>
              <a:t>target</a:t>
            </a:r>
            <a:r>
              <a:rPr lang="en-US" altLang="zh-CN" dirty="0"/>
              <a:t>  THEN   ( </a:t>
            </a:r>
            <a:r>
              <a:rPr lang="en-US" altLang="zh-CN" i="1" dirty="0"/>
              <a:t>result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 . RETURN. )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FT2[</a:t>
            </a:r>
            <a:r>
              <a:rPr lang="zh-CN" altLang="en-US" dirty="0"/>
              <a:t>从</a:t>
            </a:r>
            <a:r>
              <a:rPr lang="en-US" altLang="zh-CN" i="1" dirty="0"/>
              <a:t>t</a:t>
            </a:r>
            <a:r>
              <a:rPr lang="zh-CN" altLang="en-US" dirty="0"/>
              <a:t>的第一棵子树开始搜索</a:t>
            </a:r>
            <a:r>
              <a:rPr lang="en-US" altLang="zh-CN" dirty="0"/>
              <a:t>]</a:t>
            </a:r>
            <a:endParaRPr lang="en-US" altLang="zh-CN" i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i="1" dirty="0"/>
              <a:t>    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FirstChild</a:t>
            </a:r>
            <a:r>
              <a:rPr lang="en-US" altLang="zh-CN" dirty="0"/>
              <a:t> ( </a:t>
            </a:r>
            <a:r>
              <a:rPr lang="en-US" altLang="zh-CN" i="1" dirty="0"/>
              <a:t>t</a:t>
            </a:r>
            <a:r>
              <a:rPr lang="en-US" altLang="zh-CN" dirty="0"/>
              <a:t> ) . 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   WHILE 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DO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     ( FindTarget ( </a:t>
            </a:r>
            <a:r>
              <a:rPr lang="en-US" altLang="zh-CN" i="1" dirty="0"/>
              <a:t>p</a:t>
            </a:r>
            <a:r>
              <a:rPr lang="en-US" altLang="zh-CN" dirty="0"/>
              <a:t> , </a:t>
            </a:r>
            <a:r>
              <a:rPr lang="en-US" altLang="zh-CN" i="1" dirty="0"/>
              <a:t>target</a:t>
            </a:r>
            <a:r>
              <a:rPr lang="en-US" altLang="zh-CN" dirty="0"/>
              <a:t>. </a:t>
            </a:r>
            <a:r>
              <a:rPr lang="en-US" altLang="zh-CN" i="1" dirty="0"/>
              <a:t>result </a:t>
            </a:r>
            <a:r>
              <a:rPr lang="en-US" altLang="zh-CN" dirty="0"/>
              <a:t>). 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        IF </a:t>
            </a:r>
            <a:r>
              <a:rPr lang="en-US" altLang="zh-CN" i="1" dirty="0"/>
              <a:t>result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THEN RETURN.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i="1" dirty="0"/>
              <a:t>        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NextBrother</a:t>
            </a:r>
            <a:r>
              <a:rPr lang="en-US" altLang="zh-CN" dirty="0"/>
              <a:t>( </a:t>
            </a:r>
            <a:r>
              <a:rPr lang="en-US" altLang="zh-CN" i="1" dirty="0"/>
              <a:t>p</a:t>
            </a:r>
            <a:r>
              <a:rPr lang="en-US" altLang="zh-CN" dirty="0"/>
              <a:t> ). )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/>
              <a:t>FT3[</a:t>
            </a:r>
            <a:r>
              <a:rPr lang="zh-CN" altLang="en-US" dirty="0"/>
              <a:t>在以</a:t>
            </a:r>
            <a:r>
              <a:rPr lang="en-US" altLang="zh-CN" i="1" dirty="0"/>
              <a:t>t</a:t>
            </a:r>
            <a:r>
              <a:rPr lang="zh-CN" altLang="en-US" dirty="0"/>
              <a:t>为根的树中，没有搜索到数据成员等于</a:t>
            </a:r>
            <a:r>
              <a:rPr lang="en-US" altLang="zh-CN" i="1" dirty="0"/>
              <a:t>target</a:t>
            </a:r>
            <a:r>
              <a:rPr lang="zh-CN" altLang="en-US" dirty="0"/>
              <a:t>的结点</a:t>
            </a:r>
            <a:r>
              <a:rPr lang="en-US" altLang="zh-CN" dirty="0"/>
              <a:t>]</a:t>
            </a:r>
            <a:endParaRPr lang="en-US" altLang="zh-CN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i="1" dirty="0"/>
              <a:t>    result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. ▐</a:t>
            </a:r>
            <a:endParaRPr lang="en-US" altLang="zh-CN" dirty="0"/>
          </a:p>
        </p:txBody>
      </p:sp>
      <p:grpSp>
        <p:nvGrpSpPr>
          <p:cNvPr id="2" name="Group 31"/>
          <p:cNvGrpSpPr/>
          <p:nvPr/>
        </p:nvGrpSpPr>
        <p:grpSpPr>
          <a:xfrm>
            <a:off x="5327650" y="2338388"/>
            <a:ext cx="3743325" cy="1882775"/>
            <a:chOff x="3615" y="1746"/>
            <a:chExt cx="1973" cy="1027"/>
          </a:xfrm>
        </p:grpSpPr>
        <p:sp>
          <p:nvSpPr>
            <p:cNvPr id="244740" name="Rectangle 5"/>
            <p:cNvSpPr/>
            <p:nvPr/>
          </p:nvSpPr>
          <p:spPr>
            <a:xfrm>
              <a:off x="3629" y="1752"/>
              <a:ext cx="161" cy="1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4741" name="Rectangle 6"/>
            <p:cNvSpPr/>
            <p:nvPr/>
          </p:nvSpPr>
          <p:spPr>
            <a:xfrm>
              <a:off x="3791" y="1752"/>
              <a:ext cx="161" cy="18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4742" name="Rectangle 7"/>
            <p:cNvSpPr/>
            <p:nvPr/>
          </p:nvSpPr>
          <p:spPr>
            <a:xfrm>
              <a:off x="3952" y="1746"/>
              <a:ext cx="161" cy="18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4743" name="Line 8"/>
            <p:cNvSpPr/>
            <p:nvPr/>
          </p:nvSpPr>
          <p:spPr>
            <a:xfrm>
              <a:off x="3712" y="1863"/>
              <a:ext cx="1" cy="32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grpSp>
          <p:nvGrpSpPr>
            <p:cNvPr id="244744" name="Group 9"/>
            <p:cNvGrpSpPr/>
            <p:nvPr/>
          </p:nvGrpSpPr>
          <p:grpSpPr>
            <a:xfrm>
              <a:off x="3615" y="2180"/>
              <a:ext cx="484" cy="183"/>
              <a:chOff x="2336" y="2047"/>
              <a:chExt cx="748" cy="276"/>
            </a:xfrm>
          </p:grpSpPr>
          <p:sp>
            <p:nvSpPr>
              <p:cNvPr id="244763" name="Rectangle 10"/>
              <p:cNvSpPr/>
              <p:nvPr/>
            </p:nvSpPr>
            <p:spPr>
              <a:xfrm>
                <a:off x="2336" y="2047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4764" name="Rectangle 11"/>
              <p:cNvSpPr/>
              <p:nvPr/>
            </p:nvSpPr>
            <p:spPr>
              <a:xfrm>
                <a:off x="2586" y="2047"/>
                <a:ext cx="249" cy="2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765" name="Rectangle 12"/>
              <p:cNvSpPr/>
              <p:nvPr/>
            </p:nvSpPr>
            <p:spPr>
              <a:xfrm>
                <a:off x="2835" y="2047"/>
                <a:ext cx="249" cy="27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ct val="8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44745" name="Line 13"/>
            <p:cNvSpPr/>
            <p:nvPr/>
          </p:nvSpPr>
          <p:spPr>
            <a:xfrm>
              <a:off x="4026" y="2276"/>
              <a:ext cx="348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grpSp>
          <p:nvGrpSpPr>
            <p:cNvPr id="244746" name="Group 14"/>
            <p:cNvGrpSpPr/>
            <p:nvPr/>
          </p:nvGrpSpPr>
          <p:grpSpPr>
            <a:xfrm>
              <a:off x="4367" y="2183"/>
              <a:ext cx="483" cy="181"/>
              <a:chOff x="3492" y="2024"/>
              <a:chExt cx="748" cy="272"/>
            </a:xfrm>
          </p:grpSpPr>
          <p:sp>
            <p:nvSpPr>
              <p:cNvPr id="244760" name="Rectangle 15"/>
              <p:cNvSpPr/>
              <p:nvPr/>
            </p:nvSpPr>
            <p:spPr>
              <a:xfrm>
                <a:off x="3492" y="2024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ct val="8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4761" name="Rectangle 16"/>
              <p:cNvSpPr/>
              <p:nvPr/>
            </p:nvSpPr>
            <p:spPr>
              <a:xfrm>
                <a:off x="3742" y="2024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762" name="Rectangle 17"/>
              <p:cNvSpPr/>
              <p:nvPr/>
            </p:nvSpPr>
            <p:spPr>
              <a:xfrm>
                <a:off x="3991" y="2024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ct val="85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endParaRPr lang="zh-CN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44747" name="Line 18"/>
            <p:cNvSpPr/>
            <p:nvPr/>
          </p:nvSpPr>
          <p:spPr>
            <a:xfrm>
              <a:off x="4442" y="2273"/>
              <a:ext cx="0" cy="32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44748" name="Line 19"/>
            <p:cNvSpPr/>
            <p:nvPr/>
          </p:nvSpPr>
          <p:spPr>
            <a:xfrm>
              <a:off x="4759" y="2275"/>
              <a:ext cx="348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44749" name="Rectangle 20"/>
            <p:cNvSpPr/>
            <p:nvPr/>
          </p:nvSpPr>
          <p:spPr>
            <a:xfrm>
              <a:off x="4367" y="2587"/>
              <a:ext cx="161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4750" name="Rectangle 21"/>
            <p:cNvSpPr/>
            <p:nvPr/>
          </p:nvSpPr>
          <p:spPr>
            <a:xfrm>
              <a:off x="4528" y="2587"/>
              <a:ext cx="161" cy="1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4751" name="Rectangle 22"/>
            <p:cNvSpPr/>
            <p:nvPr/>
          </p:nvSpPr>
          <p:spPr>
            <a:xfrm>
              <a:off x="4689" y="2587"/>
              <a:ext cx="161" cy="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zh-CN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4752" name="Rectangle 23"/>
            <p:cNvSpPr/>
            <p:nvPr/>
          </p:nvSpPr>
          <p:spPr>
            <a:xfrm>
              <a:off x="5103" y="2581"/>
              <a:ext cx="160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4753" name="Rectangle 24"/>
            <p:cNvSpPr/>
            <p:nvPr/>
          </p:nvSpPr>
          <p:spPr>
            <a:xfrm>
              <a:off x="5264" y="2581"/>
              <a:ext cx="161" cy="1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4754" name="Rectangle 25"/>
            <p:cNvSpPr/>
            <p:nvPr/>
          </p:nvSpPr>
          <p:spPr>
            <a:xfrm>
              <a:off x="5425" y="2581"/>
              <a:ext cx="161" cy="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ts val="25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44755" name="Group 26"/>
            <p:cNvGrpSpPr/>
            <p:nvPr/>
          </p:nvGrpSpPr>
          <p:grpSpPr>
            <a:xfrm>
              <a:off x="5104" y="2180"/>
              <a:ext cx="484" cy="183"/>
              <a:chOff x="2336" y="2047"/>
              <a:chExt cx="748" cy="276"/>
            </a:xfrm>
          </p:grpSpPr>
          <p:sp>
            <p:nvSpPr>
              <p:cNvPr id="244757" name="Rectangle 27"/>
              <p:cNvSpPr/>
              <p:nvPr/>
            </p:nvSpPr>
            <p:spPr>
              <a:xfrm>
                <a:off x="2336" y="2047"/>
                <a:ext cx="249" cy="27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r">
                  <a:lnSpc>
                    <a:spcPct val="8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4758" name="Rectangle 28"/>
              <p:cNvSpPr/>
              <p:nvPr/>
            </p:nvSpPr>
            <p:spPr>
              <a:xfrm>
                <a:off x="2586" y="2047"/>
                <a:ext cx="249" cy="27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759" name="Rectangle 29"/>
              <p:cNvSpPr/>
              <p:nvPr/>
            </p:nvSpPr>
            <p:spPr>
              <a:xfrm>
                <a:off x="2835" y="2047"/>
                <a:ext cx="249" cy="27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marL="342900" indent="-342900" algn="ctr">
                  <a:lnSpc>
                    <a:spcPts val="25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</a:pPr>
                <a:r>
                  <a:rPr lang="en-US" altLang="zh-CN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</a:t>
                </a:r>
                <a:endPara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44756" name="Line 30"/>
            <p:cNvSpPr/>
            <p:nvPr/>
          </p:nvSpPr>
          <p:spPr>
            <a:xfrm>
              <a:off x="4757" y="2678"/>
              <a:ext cx="34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stealth" w="lg" len="lg"/>
            </a:ln>
          </p:spPr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7842" name="内容占位符 1827841"/>
          <p:cNvSpPr>
            <a:spLocks noGrp="1"/>
          </p:cNvSpPr>
          <p:nvPr>
            <p:ph idx="1"/>
          </p:nvPr>
        </p:nvSpPr>
        <p:spPr>
          <a:xfrm>
            <a:off x="287338" y="260350"/>
            <a:ext cx="8605837" cy="6372225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dirty="0">
                <a:solidFill>
                  <a:schemeClr val="tx2"/>
                </a:solidFill>
              </a:rPr>
              <a:t>③ </a:t>
            </a:r>
            <a:r>
              <a:rPr lang="zh-CN" altLang="en-US" dirty="0">
                <a:solidFill>
                  <a:schemeClr val="tx2"/>
                </a:solidFill>
              </a:rPr>
              <a:t>释放子树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dirty="0"/>
              <a:t>算法</a:t>
            </a:r>
            <a:r>
              <a:rPr lang="en-US" altLang="zh-CN" dirty="0"/>
              <a:t>Del ( </a:t>
            </a:r>
            <a:r>
              <a:rPr lang="en-US" altLang="zh-CN" i="1" dirty="0"/>
              <a:t>p</a:t>
            </a:r>
            <a:r>
              <a:rPr lang="en-US" altLang="zh-CN" dirty="0"/>
              <a:t> )  /*</a:t>
            </a:r>
            <a:r>
              <a:rPr lang="zh-CN" altLang="en-US" dirty="0"/>
              <a:t>删除根为</a:t>
            </a:r>
            <a:r>
              <a:rPr lang="en-US" altLang="zh-CN" i="1" dirty="0"/>
              <a:t>p</a:t>
            </a:r>
            <a:r>
              <a:rPr lang="zh-CN" altLang="en-US" dirty="0"/>
              <a:t>的子树 </a:t>
            </a:r>
            <a:r>
              <a:rPr lang="en-US" altLang="zh-CN" dirty="0"/>
              <a:t>*/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Del1. [</a:t>
            </a:r>
            <a:r>
              <a:rPr lang="zh-CN" altLang="en-US" dirty="0"/>
              <a:t>指针</a:t>
            </a:r>
            <a:r>
              <a:rPr lang="en-US" altLang="zh-CN" i="1" dirty="0"/>
              <a:t>p</a:t>
            </a:r>
            <a:r>
              <a:rPr lang="zh-CN" altLang="en-US" dirty="0"/>
              <a:t>所指结点不存在，则返回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IF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THEN  RETURN.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Del2. [</a:t>
            </a:r>
            <a:r>
              <a:rPr lang="zh-CN" altLang="en-US" dirty="0"/>
              <a:t>从左到右删除</a:t>
            </a:r>
            <a:r>
              <a:rPr lang="en-US" altLang="zh-CN" i="1" dirty="0"/>
              <a:t>p</a:t>
            </a:r>
            <a:r>
              <a:rPr lang="zh-CN" altLang="en-US" dirty="0"/>
              <a:t>的子树</a:t>
            </a:r>
            <a:r>
              <a:rPr lang="en-US" altLang="zh-CN" dirty="0"/>
              <a:t>]</a:t>
            </a: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    q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FirstChild</a:t>
            </a:r>
            <a:r>
              <a:rPr lang="en-US" altLang="zh-CN" dirty="0"/>
              <a:t> ( </a:t>
            </a:r>
            <a:r>
              <a:rPr lang="en-US" altLang="zh-CN" i="1" dirty="0"/>
              <a:t>p</a:t>
            </a:r>
            <a:r>
              <a:rPr lang="en-US" altLang="zh-CN" dirty="0"/>
              <a:t> ).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WHILE  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 DO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(  </a:t>
            </a:r>
            <a:r>
              <a:rPr lang="en-US" altLang="zh-CN" i="1" dirty="0"/>
              <a:t>next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NextBrother</a:t>
            </a:r>
            <a:r>
              <a:rPr lang="en-US" altLang="zh-CN" dirty="0"/>
              <a:t> ( </a:t>
            </a:r>
            <a:r>
              <a:rPr lang="en-US" altLang="zh-CN" i="1" dirty="0"/>
              <a:t>q</a:t>
            </a:r>
            <a:r>
              <a:rPr lang="en-US" altLang="zh-CN" dirty="0"/>
              <a:t> ) .	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Del ( </a:t>
            </a:r>
            <a:r>
              <a:rPr lang="en-US" altLang="zh-CN" i="1" dirty="0"/>
              <a:t>q</a:t>
            </a:r>
            <a:r>
              <a:rPr lang="en-US" altLang="zh-CN" dirty="0"/>
              <a:t> ) .</a:t>
            </a: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         q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next</a:t>
            </a:r>
            <a:r>
              <a:rPr lang="en-US" altLang="zh-CN" dirty="0"/>
              <a:t> .  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AVAIL </a:t>
            </a:r>
            <a:r>
              <a:rPr lang="en-US" altLang="zh-CN" dirty="0">
                <a:sym typeface="Symbol" panose="05050102010706020507" pitchFamily="18" charset="2"/>
              </a:rPr>
              <a:t>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 . ▐</a:t>
            </a:r>
            <a:endParaRPr lang="en-US" altLang="zh-CN" dirty="0"/>
          </a:p>
          <a:p>
            <a:pPr algn="r">
              <a:spcBef>
                <a:spcPct val="50000"/>
              </a:spcBef>
              <a:buNone/>
            </a:pPr>
            <a:r>
              <a:rPr lang="zh-CN" altLang="en-US" u="sng" dirty="0">
                <a:solidFill>
                  <a:srgbClr val="000099"/>
                </a:solidFill>
              </a:rPr>
              <a:t>类似后根遍历，时间复杂度为</a:t>
            </a:r>
            <a:r>
              <a:rPr lang="en-US" altLang="zh-CN" u="sng" dirty="0">
                <a:solidFill>
                  <a:srgbClr val="000099"/>
                </a:solidFill>
              </a:rPr>
              <a:t>O(</a:t>
            </a:r>
            <a:r>
              <a:rPr lang="en-US" altLang="zh-CN" i="1" u="sng" dirty="0">
                <a:solidFill>
                  <a:srgbClr val="000099"/>
                </a:solidFill>
              </a:rPr>
              <a:t>n</a:t>
            </a:r>
            <a:r>
              <a:rPr lang="en-US" altLang="zh-CN" u="sng" dirty="0">
                <a:solidFill>
                  <a:srgbClr val="000099"/>
                </a:solidFill>
              </a:rPr>
              <a:t>).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endParaRPr lang="en-US" altLang="zh-CN" dirty="0">
              <a:solidFill>
                <a:srgbClr val="000099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328593" y="2748775"/>
            <a:ext cx="3731270" cy="2124583"/>
            <a:chOff x="3974" y="799"/>
            <a:chExt cx="1710" cy="1021"/>
          </a:xfrm>
          <a:solidFill>
            <a:srgbClr val="FFFFFF"/>
          </a:solidFill>
        </p:grpSpPr>
        <p:grpSp>
          <p:nvGrpSpPr>
            <p:cNvPr id="3" name="Group 8"/>
            <p:cNvGrpSpPr/>
            <p:nvPr/>
          </p:nvGrpSpPr>
          <p:grpSpPr bwMode="auto">
            <a:xfrm>
              <a:off x="3974" y="799"/>
              <a:ext cx="504" cy="190"/>
              <a:chOff x="4051" y="799"/>
              <a:chExt cx="504" cy="190"/>
            </a:xfrm>
            <a:grpFill/>
          </p:grpSpPr>
          <p:sp>
            <p:nvSpPr>
              <p:cNvPr id="179231" name="Rectangle 9"/>
              <p:cNvSpPr>
                <a:spLocks noChangeArrowheads="1"/>
              </p:cNvSpPr>
              <p:nvPr/>
            </p:nvSpPr>
            <p:spPr bwMode="auto">
              <a:xfrm>
                <a:off x="4051" y="799"/>
                <a:ext cx="165" cy="188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32" name="Rectangle 10"/>
              <p:cNvSpPr>
                <a:spLocks noChangeArrowheads="1"/>
              </p:cNvSpPr>
              <p:nvPr/>
            </p:nvSpPr>
            <p:spPr bwMode="auto">
              <a:xfrm>
                <a:off x="4217" y="799"/>
                <a:ext cx="183" cy="18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5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33" name="Rectangle 11"/>
              <p:cNvSpPr>
                <a:spLocks noChangeArrowheads="1"/>
              </p:cNvSpPr>
              <p:nvPr/>
            </p:nvSpPr>
            <p:spPr bwMode="auto">
              <a:xfrm>
                <a:off x="4376" y="800"/>
                <a:ext cx="179" cy="18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79206" name="Line 12"/>
            <p:cNvSpPr>
              <a:spLocks noChangeShapeType="1"/>
            </p:cNvSpPr>
            <p:nvPr/>
          </p:nvSpPr>
          <p:spPr bwMode="auto">
            <a:xfrm>
              <a:off x="4059" y="913"/>
              <a:ext cx="1" cy="323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Group 13"/>
            <p:cNvGrpSpPr/>
            <p:nvPr/>
          </p:nvGrpSpPr>
          <p:grpSpPr bwMode="auto">
            <a:xfrm>
              <a:off x="3989" y="1227"/>
              <a:ext cx="465" cy="185"/>
              <a:chOff x="4073" y="1227"/>
              <a:chExt cx="465" cy="185"/>
            </a:xfrm>
            <a:grpFill/>
          </p:grpSpPr>
          <p:sp>
            <p:nvSpPr>
              <p:cNvPr id="179228" name="Rectangle 14"/>
              <p:cNvSpPr>
                <a:spLocks noChangeArrowheads="1"/>
              </p:cNvSpPr>
              <p:nvPr/>
            </p:nvSpPr>
            <p:spPr bwMode="auto">
              <a:xfrm>
                <a:off x="4073" y="1227"/>
                <a:ext cx="159" cy="1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79229" name="Rectangle 15"/>
              <p:cNvSpPr>
                <a:spLocks noChangeArrowheads="1"/>
              </p:cNvSpPr>
              <p:nvPr/>
            </p:nvSpPr>
            <p:spPr bwMode="auto">
              <a:xfrm>
                <a:off x="4234" y="1227"/>
                <a:ext cx="181" cy="18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30" name="Rectangle 16"/>
              <p:cNvSpPr>
                <a:spLocks noChangeArrowheads="1"/>
              </p:cNvSpPr>
              <p:nvPr/>
            </p:nvSpPr>
            <p:spPr bwMode="auto">
              <a:xfrm>
                <a:off x="4407" y="1227"/>
                <a:ext cx="131" cy="18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79208" name="Line 17"/>
            <p:cNvSpPr>
              <a:spLocks noChangeShapeType="1"/>
            </p:cNvSpPr>
            <p:nvPr/>
          </p:nvSpPr>
          <p:spPr bwMode="auto">
            <a:xfrm>
              <a:off x="4391" y="1321"/>
              <a:ext cx="216" cy="1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4595" y="1230"/>
              <a:ext cx="412" cy="181"/>
              <a:chOff x="4672" y="1230"/>
              <a:chExt cx="412" cy="181"/>
            </a:xfrm>
            <a:grpFill/>
          </p:grpSpPr>
          <p:sp>
            <p:nvSpPr>
              <p:cNvPr id="179225" name="Rectangle 19"/>
              <p:cNvSpPr>
                <a:spLocks noChangeArrowheads="1"/>
              </p:cNvSpPr>
              <p:nvPr/>
            </p:nvSpPr>
            <p:spPr bwMode="auto">
              <a:xfrm>
                <a:off x="4672" y="1230"/>
                <a:ext cx="136" cy="18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79226" name="Rectangle 20"/>
              <p:cNvSpPr>
                <a:spLocks noChangeArrowheads="1"/>
              </p:cNvSpPr>
              <p:nvPr/>
            </p:nvSpPr>
            <p:spPr bwMode="auto">
              <a:xfrm>
                <a:off x="4808" y="1230"/>
                <a:ext cx="140" cy="18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27" name="Rectangle 21"/>
              <p:cNvSpPr>
                <a:spLocks noChangeArrowheads="1"/>
              </p:cNvSpPr>
              <p:nvPr/>
            </p:nvSpPr>
            <p:spPr bwMode="auto">
              <a:xfrm>
                <a:off x="4953" y="1230"/>
                <a:ext cx="131" cy="18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79210" name="Line 22"/>
            <p:cNvSpPr>
              <a:spLocks noChangeShapeType="1"/>
            </p:cNvSpPr>
            <p:nvPr/>
          </p:nvSpPr>
          <p:spPr bwMode="auto">
            <a:xfrm>
              <a:off x="4941" y="1329"/>
              <a:ext cx="219" cy="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4584" y="1634"/>
              <a:ext cx="448" cy="186"/>
              <a:chOff x="4619" y="1634"/>
              <a:chExt cx="448" cy="186"/>
            </a:xfrm>
            <a:grpFill/>
          </p:grpSpPr>
          <p:sp>
            <p:nvSpPr>
              <p:cNvPr id="179222" name="Rectangle 24"/>
              <p:cNvSpPr>
                <a:spLocks noChangeArrowheads="1"/>
              </p:cNvSpPr>
              <p:nvPr/>
            </p:nvSpPr>
            <p:spPr bwMode="auto">
              <a:xfrm>
                <a:off x="4619" y="1634"/>
                <a:ext cx="164" cy="186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79223" name="Rectangle 25"/>
              <p:cNvSpPr>
                <a:spLocks noChangeArrowheads="1"/>
              </p:cNvSpPr>
              <p:nvPr/>
            </p:nvSpPr>
            <p:spPr bwMode="auto">
              <a:xfrm>
                <a:off x="4785" y="1634"/>
                <a:ext cx="150" cy="18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18000" rIns="0" bIns="18000" anchor="ctr">
                <a:spAutoFit/>
              </a:bodyPr>
              <a:lstStyle/>
              <a:p>
                <a:pPr marL="342900" marR="0" lvl="0" indent="-342900" algn="ctr" defTabSz="914400" rtl="0" eaLnBrk="1" fontAlgn="base" latinLnBrk="0" hangingPunct="1">
                  <a:lnSpc>
                    <a:spcPts val="27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24" name="Rectangle 26"/>
              <p:cNvSpPr>
                <a:spLocks noChangeArrowheads="1"/>
              </p:cNvSpPr>
              <p:nvPr/>
            </p:nvSpPr>
            <p:spPr bwMode="auto">
              <a:xfrm>
                <a:off x="4935" y="1634"/>
                <a:ext cx="132" cy="18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0" lang="zh-CN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7" name="Group 27"/>
            <p:cNvGrpSpPr/>
            <p:nvPr/>
          </p:nvGrpSpPr>
          <p:grpSpPr bwMode="auto">
            <a:xfrm>
              <a:off x="5191" y="1628"/>
              <a:ext cx="455" cy="187"/>
              <a:chOff x="5212" y="1628"/>
              <a:chExt cx="455" cy="187"/>
            </a:xfrm>
            <a:grpFill/>
          </p:grpSpPr>
          <p:sp>
            <p:nvSpPr>
              <p:cNvPr id="179219" name="Rectangle 28"/>
              <p:cNvSpPr>
                <a:spLocks noChangeArrowheads="1"/>
              </p:cNvSpPr>
              <p:nvPr/>
            </p:nvSpPr>
            <p:spPr bwMode="auto">
              <a:xfrm>
                <a:off x="5212" y="1628"/>
                <a:ext cx="143" cy="187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79220" name="Rectangle 29"/>
              <p:cNvSpPr>
                <a:spLocks noChangeArrowheads="1"/>
              </p:cNvSpPr>
              <p:nvPr/>
            </p:nvSpPr>
            <p:spPr bwMode="auto">
              <a:xfrm>
                <a:off x="5354" y="1628"/>
                <a:ext cx="161" cy="18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21" name="Rectangle 30"/>
              <p:cNvSpPr>
                <a:spLocks noChangeArrowheads="1"/>
              </p:cNvSpPr>
              <p:nvPr/>
            </p:nvSpPr>
            <p:spPr bwMode="auto">
              <a:xfrm>
                <a:off x="5511" y="1628"/>
                <a:ext cx="156" cy="18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8" name="Group 31"/>
            <p:cNvGrpSpPr/>
            <p:nvPr/>
          </p:nvGrpSpPr>
          <p:grpSpPr bwMode="auto">
            <a:xfrm>
              <a:off x="5155" y="1234"/>
              <a:ext cx="529" cy="183"/>
              <a:chOff x="5050" y="807"/>
              <a:chExt cx="529" cy="183"/>
            </a:xfrm>
            <a:grpFill/>
          </p:grpSpPr>
          <p:sp>
            <p:nvSpPr>
              <p:cNvPr id="179216" name="Rectangle 32"/>
              <p:cNvSpPr>
                <a:spLocks noChangeArrowheads="1"/>
              </p:cNvSpPr>
              <p:nvPr/>
            </p:nvSpPr>
            <p:spPr bwMode="auto">
              <a:xfrm>
                <a:off x="5050" y="807"/>
                <a:ext cx="166" cy="18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79217" name="Rectangle 33"/>
              <p:cNvSpPr>
                <a:spLocks noChangeArrowheads="1"/>
              </p:cNvSpPr>
              <p:nvPr/>
            </p:nvSpPr>
            <p:spPr bwMode="auto">
              <a:xfrm>
                <a:off x="5216" y="807"/>
                <a:ext cx="175" cy="18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18" name="Rectangle 34"/>
              <p:cNvSpPr>
                <a:spLocks noChangeArrowheads="1"/>
              </p:cNvSpPr>
              <p:nvPr/>
            </p:nvSpPr>
            <p:spPr bwMode="auto">
              <a:xfrm>
                <a:off x="5391" y="807"/>
                <a:ext cx="188" cy="18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342900" marR="0" lvl="0" indent="-342900" algn="ctr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79214" name="Line 35"/>
            <p:cNvSpPr>
              <a:spLocks noChangeShapeType="1"/>
            </p:cNvSpPr>
            <p:nvPr/>
          </p:nvSpPr>
          <p:spPr bwMode="auto">
            <a:xfrm>
              <a:off x="4991" y="1725"/>
              <a:ext cx="202" cy="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15" name="Line 36"/>
            <p:cNvSpPr>
              <a:spLocks noChangeShapeType="1"/>
            </p:cNvSpPr>
            <p:nvPr/>
          </p:nvSpPr>
          <p:spPr bwMode="auto">
            <a:xfrm>
              <a:off x="4664" y="1320"/>
              <a:ext cx="0" cy="322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tailEnd type="stealth" w="lg" len="lg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2">
                                            <p:txEl>
                                              <p:charRg st="251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7842">
                                            <p:txEl>
                                              <p:charRg st="251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7842">
                                            <p:txEl>
                                              <p:charRg st="251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6786" name="组合 1824769"/>
          <p:cNvGrpSpPr/>
          <p:nvPr/>
        </p:nvGrpSpPr>
        <p:grpSpPr>
          <a:xfrm>
            <a:off x="719138" y="1520825"/>
            <a:ext cx="3584575" cy="3556000"/>
            <a:chOff x="720" y="1360"/>
            <a:chExt cx="2258" cy="2240"/>
          </a:xfrm>
        </p:grpSpPr>
        <p:sp>
          <p:nvSpPr>
            <p:cNvPr id="246789" name="椭圆 1824770"/>
            <p:cNvSpPr/>
            <p:nvPr/>
          </p:nvSpPr>
          <p:spPr>
            <a:xfrm>
              <a:off x="1056" y="201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790" name="椭圆 1824771"/>
            <p:cNvSpPr/>
            <p:nvPr/>
          </p:nvSpPr>
          <p:spPr>
            <a:xfrm>
              <a:off x="2151" y="201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791" name="椭圆 1824772"/>
            <p:cNvSpPr/>
            <p:nvPr/>
          </p:nvSpPr>
          <p:spPr>
            <a:xfrm>
              <a:off x="1344" y="264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792" name="椭圆 1824773"/>
            <p:cNvSpPr/>
            <p:nvPr/>
          </p:nvSpPr>
          <p:spPr>
            <a:xfrm>
              <a:off x="720" y="264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793" name="椭圆 1824774"/>
            <p:cNvSpPr/>
            <p:nvPr/>
          </p:nvSpPr>
          <p:spPr>
            <a:xfrm>
              <a:off x="2160" y="2639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46794" name="直接箭头连接符 1824775"/>
            <p:cNvCxnSpPr>
              <a:stCxn id="246818" idx="3"/>
              <a:endCxn id="246789" idx="7"/>
            </p:cNvCxnSpPr>
            <p:nvPr/>
          </p:nvCxnSpPr>
          <p:spPr>
            <a:xfrm flipH="1">
              <a:off x="1343" y="1679"/>
              <a:ext cx="345" cy="38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795" name="直接箭头连接符 1824776"/>
            <p:cNvCxnSpPr>
              <a:stCxn id="246789" idx="3"/>
              <a:endCxn id="246792" idx="0"/>
            </p:cNvCxnSpPr>
            <p:nvPr/>
          </p:nvCxnSpPr>
          <p:spPr>
            <a:xfrm flipH="1">
              <a:off x="888" y="2303"/>
              <a:ext cx="217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796" name="直接箭头连接符 1824777"/>
            <p:cNvCxnSpPr>
              <a:stCxn id="246789" idx="5"/>
              <a:endCxn id="246791" idx="0"/>
            </p:cNvCxnSpPr>
            <p:nvPr/>
          </p:nvCxnSpPr>
          <p:spPr>
            <a:xfrm>
              <a:off x="1343" y="2303"/>
              <a:ext cx="169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797" name="直接箭头连接符 1824778"/>
            <p:cNvCxnSpPr>
              <a:stCxn id="246818" idx="5"/>
              <a:endCxn id="246804" idx="0"/>
            </p:cNvCxnSpPr>
            <p:nvPr/>
          </p:nvCxnSpPr>
          <p:spPr>
            <a:xfrm>
              <a:off x="1926" y="1679"/>
              <a:ext cx="395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798" name="直接箭头连接符 1824779"/>
            <p:cNvCxnSpPr>
              <a:stCxn id="246790" idx="4"/>
              <a:endCxn id="246793" idx="0"/>
            </p:cNvCxnSpPr>
            <p:nvPr/>
          </p:nvCxnSpPr>
          <p:spPr>
            <a:xfrm>
              <a:off x="2319" y="2352"/>
              <a:ext cx="9" cy="28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246799" name="组合 1824780"/>
            <p:cNvGrpSpPr/>
            <p:nvPr/>
          </p:nvGrpSpPr>
          <p:grpSpPr>
            <a:xfrm>
              <a:off x="1639" y="1360"/>
              <a:ext cx="336" cy="368"/>
              <a:chOff x="1819" y="1312"/>
              <a:chExt cx="336" cy="368"/>
            </a:xfrm>
          </p:grpSpPr>
          <p:sp>
            <p:nvSpPr>
              <p:cNvPr id="246818" name="椭圆 1824781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819" name="文本框 1824782"/>
              <p:cNvSpPr txBox="1"/>
              <p:nvPr/>
            </p:nvSpPr>
            <p:spPr>
              <a:xfrm>
                <a:off x="1867" y="1312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800" name="文本框 1824783"/>
            <p:cNvSpPr txBox="1"/>
            <p:nvPr/>
          </p:nvSpPr>
          <p:spPr>
            <a:xfrm>
              <a:off x="1104" y="198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801" name="文本框 1824784"/>
            <p:cNvSpPr txBox="1"/>
            <p:nvPr/>
          </p:nvSpPr>
          <p:spPr>
            <a:xfrm>
              <a:off x="768" y="2608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802" name="文本框 1824785"/>
            <p:cNvSpPr txBox="1"/>
            <p:nvPr/>
          </p:nvSpPr>
          <p:spPr>
            <a:xfrm>
              <a:off x="1392" y="260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E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803" name="文本框 1824786"/>
            <p:cNvSpPr txBox="1"/>
            <p:nvPr/>
          </p:nvSpPr>
          <p:spPr>
            <a:xfrm>
              <a:off x="2208" y="2607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F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804" name="文本框 1824787"/>
            <p:cNvSpPr txBox="1"/>
            <p:nvPr/>
          </p:nvSpPr>
          <p:spPr>
            <a:xfrm>
              <a:off x="2199" y="198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46805" name="组合 1824788"/>
            <p:cNvGrpSpPr/>
            <p:nvPr/>
          </p:nvGrpSpPr>
          <p:grpSpPr>
            <a:xfrm>
              <a:off x="1644" y="1984"/>
              <a:ext cx="336" cy="368"/>
              <a:chOff x="1819" y="1312"/>
              <a:chExt cx="336" cy="368"/>
            </a:xfrm>
          </p:grpSpPr>
          <p:sp>
            <p:nvSpPr>
              <p:cNvPr id="246816" name="椭圆 1824789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817" name="文本框 1824790"/>
              <p:cNvSpPr txBox="1"/>
              <p:nvPr/>
            </p:nvSpPr>
            <p:spPr>
              <a:xfrm>
                <a:off x="1867" y="1312"/>
                <a:ext cx="2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6806" name="直接箭头连接符 1824791"/>
            <p:cNvCxnSpPr>
              <a:stCxn id="246818" idx="4"/>
              <a:endCxn id="246817" idx="0"/>
            </p:cNvCxnSpPr>
            <p:nvPr/>
          </p:nvCxnSpPr>
          <p:spPr>
            <a:xfrm>
              <a:off x="1807" y="1728"/>
              <a:ext cx="7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46807" name="椭圆 1824792"/>
            <p:cNvSpPr/>
            <p:nvPr/>
          </p:nvSpPr>
          <p:spPr>
            <a:xfrm>
              <a:off x="2640" y="326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808" name="椭圆 1824793"/>
            <p:cNvSpPr/>
            <p:nvPr/>
          </p:nvSpPr>
          <p:spPr>
            <a:xfrm>
              <a:off x="1680" y="326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809" name="椭圆 1824794"/>
            <p:cNvSpPr/>
            <p:nvPr/>
          </p:nvSpPr>
          <p:spPr>
            <a:xfrm>
              <a:off x="2160" y="3263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46810" name="直接箭头连接符 1824795"/>
            <p:cNvCxnSpPr>
              <a:stCxn id="246793" idx="3"/>
              <a:endCxn id="246808" idx="0"/>
            </p:cNvCxnSpPr>
            <p:nvPr/>
          </p:nvCxnSpPr>
          <p:spPr>
            <a:xfrm flipH="1">
              <a:off x="1848" y="2926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811" name="直接箭头连接符 1824796"/>
            <p:cNvCxnSpPr>
              <a:stCxn id="246793" idx="5"/>
              <a:endCxn id="246807" idx="0"/>
            </p:cNvCxnSpPr>
            <p:nvPr/>
          </p:nvCxnSpPr>
          <p:spPr>
            <a:xfrm>
              <a:off x="2447" y="2926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812" name="直接箭头连接符 1824797"/>
            <p:cNvCxnSpPr>
              <a:stCxn id="246793" idx="4"/>
              <a:endCxn id="246809" idx="0"/>
            </p:cNvCxnSpPr>
            <p:nvPr/>
          </p:nvCxnSpPr>
          <p:spPr>
            <a:xfrm>
              <a:off x="2328" y="2975"/>
              <a:ext cx="0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46813" name="文本框 1824798"/>
            <p:cNvSpPr txBox="1"/>
            <p:nvPr/>
          </p:nvSpPr>
          <p:spPr>
            <a:xfrm>
              <a:off x="1728" y="3232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G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814" name="文本框 1824799"/>
            <p:cNvSpPr txBox="1"/>
            <p:nvPr/>
          </p:nvSpPr>
          <p:spPr>
            <a:xfrm>
              <a:off x="2688" y="3232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K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815" name="文本框 1824800"/>
            <p:cNvSpPr txBox="1"/>
            <p:nvPr/>
          </p:nvSpPr>
          <p:spPr>
            <a:xfrm>
              <a:off x="2208" y="3231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H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6787" name="标题 1824801"/>
          <p:cNvSpPr>
            <a:spLocks noGrp="1"/>
          </p:cNvSpPr>
          <p:nvPr>
            <p:ph type="title"/>
          </p:nvPr>
        </p:nvSpPr>
        <p:spPr>
          <a:xfrm>
            <a:off x="611188" y="441325"/>
            <a:ext cx="3306762" cy="598488"/>
          </a:xfrm>
        </p:spPr>
        <p:txBody>
          <a:bodyPr vert="horz" wrap="square" lIns="92075" tIns="46038" rIns="92075" bIns="46038" anchor="ctr" anchorCtr="0"/>
          <a:p>
            <a:pPr algn="just"/>
            <a:r>
              <a:rPr lang="en-US" altLang="zh-CN" sz="3200" b="1" dirty="0">
                <a:ea typeface="宋体" panose="02010600030101010101" pitchFamily="2" charset="-122"/>
              </a:rPr>
              <a:t>④ </a:t>
            </a:r>
            <a:r>
              <a:rPr lang="zh-CN" altLang="en-US" sz="3200" b="1" dirty="0">
                <a:ea typeface="宋体" panose="02010600030101010101" pitchFamily="2" charset="-122"/>
              </a:rPr>
              <a:t>删除子树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1824803" name="内容占位符 1824802"/>
          <p:cNvSpPr>
            <a:spLocks noGrp="1"/>
          </p:cNvSpPr>
          <p:nvPr>
            <p:ph idx="1"/>
          </p:nvPr>
        </p:nvSpPr>
        <p:spPr>
          <a:xfrm>
            <a:off x="4140200" y="1268413"/>
            <a:ext cx="4787900" cy="3240087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zh-CN" altLang="en-US" dirty="0"/>
              <a:t>三种情况：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、删除以根结点</a:t>
            </a:r>
            <a:r>
              <a:rPr lang="en-US" altLang="zh-CN" dirty="0"/>
              <a:t>R</a:t>
            </a:r>
            <a:r>
              <a:rPr lang="zh-CN" altLang="en-US" dirty="0"/>
              <a:t>为根的树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、删除以大儿子结点</a:t>
            </a:r>
            <a:r>
              <a:rPr lang="en-US" altLang="zh-CN" dirty="0"/>
              <a:t>A</a:t>
            </a:r>
            <a:r>
              <a:rPr lang="zh-CN" altLang="en-US" dirty="0"/>
              <a:t>为根的子树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、删除以结点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C(</a:t>
            </a:r>
            <a:r>
              <a:rPr lang="zh-CN" altLang="en-US" dirty="0"/>
              <a:t>非大儿子结点</a:t>
            </a:r>
            <a:r>
              <a:rPr lang="en-US" altLang="zh-CN" dirty="0"/>
              <a:t>)</a:t>
            </a:r>
            <a:r>
              <a:rPr lang="zh-CN" altLang="en-US" dirty="0"/>
              <a:t>为根的子树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480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3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24803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2480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3">
                                            <p:txEl>
                                              <p:charRg st="3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24803">
                                            <p:txEl>
                                              <p:charRg st="37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80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标题 1825793"/>
          <p:cNvSpPr>
            <a:spLocks noGrp="1"/>
          </p:cNvSpPr>
          <p:nvPr>
            <p:ph type="title"/>
          </p:nvPr>
        </p:nvSpPr>
        <p:spPr>
          <a:xfrm>
            <a:off x="250825" y="152400"/>
            <a:ext cx="3306763" cy="598488"/>
          </a:xfrm>
        </p:spPr>
        <p:txBody>
          <a:bodyPr vert="horz" wrap="square" lIns="92075" tIns="46038" rIns="92075" bIns="46038" anchor="ctr" anchorCtr="0"/>
          <a:p>
            <a:pPr algn="l"/>
            <a:r>
              <a:rPr lang="en-US" altLang="zh-CN" sz="3200" b="1" dirty="0">
                <a:ea typeface="宋体" panose="02010600030101010101" pitchFamily="2" charset="-122"/>
              </a:rPr>
              <a:t>④ </a:t>
            </a:r>
            <a:r>
              <a:rPr lang="zh-CN" altLang="en-US" sz="3200" b="1" dirty="0">
                <a:ea typeface="宋体" panose="02010600030101010101" pitchFamily="2" charset="-122"/>
              </a:rPr>
              <a:t>删除子树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247811" name="文本占位符 1825794"/>
          <p:cNvSpPr>
            <a:spLocks noGrp="1"/>
          </p:cNvSpPr>
          <p:nvPr>
            <p:ph idx="1"/>
          </p:nvPr>
        </p:nvSpPr>
        <p:spPr>
          <a:xfrm>
            <a:off x="215900" y="800100"/>
            <a:ext cx="8713788" cy="5689600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zh-CN" altLang="en-US" dirty="0"/>
              <a:t>算法</a:t>
            </a:r>
            <a:r>
              <a:rPr lang="en-US" altLang="zh-CN" dirty="0"/>
              <a:t>DS ( </a:t>
            </a:r>
            <a:r>
              <a:rPr lang="en-US" altLang="zh-CN" i="1" dirty="0"/>
              <a:t>t</a:t>
            </a:r>
            <a:r>
              <a:rPr lang="en-US" altLang="zh-CN" dirty="0"/>
              <a:t>,  </a:t>
            </a:r>
            <a:r>
              <a:rPr lang="en-US" altLang="zh-CN" i="1" dirty="0"/>
              <a:t>p</a:t>
            </a:r>
            <a:r>
              <a:rPr lang="en-US" altLang="zh-CN" dirty="0"/>
              <a:t> ) /*</a:t>
            </a:r>
            <a:r>
              <a:rPr lang="zh-CN" altLang="en-US" dirty="0"/>
              <a:t>在</a:t>
            </a:r>
            <a:r>
              <a:rPr lang="en-US" altLang="zh-CN" i="1" dirty="0"/>
              <a:t>t</a:t>
            </a:r>
            <a:r>
              <a:rPr lang="zh-CN" altLang="en-US" dirty="0"/>
              <a:t>为根的树中删除以</a:t>
            </a:r>
            <a:r>
              <a:rPr lang="en-US" altLang="zh-CN" i="1" dirty="0"/>
              <a:t>p</a:t>
            </a:r>
            <a:r>
              <a:rPr lang="zh-CN" altLang="en-US" dirty="0"/>
              <a:t>为根的子树 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DS1. IF </a:t>
            </a:r>
            <a:r>
              <a:rPr lang="en-US" altLang="zh-CN" i="1" dirty="0"/>
              <a:t>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OR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THEN  RETURN.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DS2. [</a:t>
            </a:r>
            <a:r>
              <a:rPr lang="zh-CN" altLang="en-US" dirty="0"/>
              <a:t>确定</a:t>
            </a:r>
            <a:r>
              <a:rPr lang="en-US" altLang="zh-CN" i="1" dirty="0"/>
              <a:t>p</a:t>
            </a:r>
            <a:r>
              <a:rPr lang="zh-CN" altLang="en-US" dirty="0"/>
              <a:t>所指结点的父结点是否存在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FindFather( </a:t>
            </a:r>
            <a:r>
              <a:rPr lang="en-US" altLang="zh-CN" i="1" dirty="0"/>
              <a:t>t</a:t>
            </a:r>
            <a:r>
              <a:rPr lang="en-US" altLang="zh-CN" dirty="0"/>
              <a:t> , </a:t>
            </a:r>
            <a:r>
              <a:rPr lang="en-US" altLang="zh-CN" i="1" dirty="0"/>
              <a:t>p</a:t>
            </a:r>
            <a:r>
              <a:rPr lang="en-US" altLang="zh-CN" dirty="0"/>
              <a:t> . </a:t>
            </a:r>
            <a:r>
              <a:rPr lang="en-US" altLang="zh-CN" i="1" dirty="0"/>
              <a:t>result </a:t>
            </a:r>
            <a:r>
              <a:rPr lang="en-US" altLang="zh-CN" dirty="0"/>
              <a:t>).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IF </a:t>
            </a:r>
            <a:r>
              <a:rPr lang="en-US" altLang="zh-CN" i="1" dirty="0"/>
              <a:t>result 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</a:t>
            </a:r>
            <a:r>
              <a:rPr lang="en-US" altLang="zh-CN" dirty="0"/>
              <a:t> THEN ( </a:t>
            </a:r>
            <a:r>
              <a:rPr lang="en-US" altLang="zh-CN" sz="3100" dirty="0">
                <a:solidFill>
                  <a:schemeClr val="tx2"/>
                </a:solidFill>
              </a:rPr>
              <a:t>Del(</a:t>
            </a:r>
            <a:r>
              <a:rPr lang="en-US" altLang="zh-CN" sz="3100" i="1" dirty="0">
                <a:solidFill>
                  <a:schemeClr val="tx2"/>
                </a:solidFill>
              </a:rPr>
              <a:t>p</a:t>
            </a:r>
            <a:r>
              <a:rPr lang="en-US" altLang="zh-CN" sz="3100" dirty="0">
                <a:solidFill>
                  <a:schemeClr val="tx2"/>
                </a:solidFill>
              </a:rPr>
              <a:t>). </a:t>
            </a:r>
            <a:r>
              <a:rPr lang="en-US" altLang="zh-CN" sz="3100" dirty="0"/>
              <a:t> </a:t>
            </a:r>
            <a:r>
              <a:rPr lang="en-US" altLang="zh-CN" dirty="0"/>
              <a:t>RETURN. 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DS3. [</a:t>
            </a:r>
            <a:r>
              <a:rPr lang="zh-CN" altLang="en-US" dirty="0"/>
              <a:t>若</a:t>
            </a:r>
            <a:r>
              <a:rPr lang="en-US" altLang="zh-CN" i="1" dirty="0"/>
              <a:t>p</a:t>
            </a:r>
            <a:r>
              <a:rPr lang="zh-CN" altLang="en-US" dirty="0"/>
              <a:t>所指结点的父结点存在，并且</a:t>
            </a:r>
            <a:r>
              <a:rPr lang="en-US" altLang="zh-CN" i="1" dirty="0"/>
              <a:t>p</a:t>
            </a:r>
            <a:r>
              <a:rPr lang="zh-CN" altLang="en-US" dirty="0"/>
              <a:t>是其父结点的大儿子结点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IF </a:t>
            </a:r>
            <a:r>
              <a:rPr lang="en-US" altLang="zh-CN" i="1" dirty="0"/>
              <a:t>FirstChild</a:t>
            </a:r>
            <a:r>
              <a:rPr lang="en-US" altLang="zh-CN" dirty="0"/>
              <a:t> ( </a:t>
            </a:r>
            <a:r>
              <a:rPr lang="en-US" altLang="zh-CN" i="1" dirty="0"/>
              <a:t>result</a:t>
            </a:r>
            <a:r>
              <a:rPr lang="en-US" altLang="zh-CN" dirty="0"/>
              <a:t> ) </a:t>
            </a:r>
            <a:r>
              <a:rPr lang="en-US" altLang="zh-CN" dirty="0">
                <a:sym typeface="Symbol" panose="05050102010706020507" pitchFamily="18" charset="2"/>
              </a:rPr>
              <a:t>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 THEN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( </a:t>
            </a:r>
            <a:r>
              <a:rPr lang="en-US" altLang="zh-CN" i="1" dirty="0"/>
              <a:t>FirstChild</a:t>
            </a:r>
            <a:r>
              <a:rPr lang="en-US" altLang="zh-CN" dirty="0"/>
              <a:t> ( </a:t>
            </a:r>
            <a:r>
              <a:rPr lang="en-US" altLang="zh-CN" i="1" dirty="0"/>
              <a:t>result 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NextBrother</a:t>
            </a:r>
            <a:r>
              <a:rPr lang="en-US" altLang="zh-CN" dirty="0"/>
              <a:t> ( </a:t>
            </a:r>
            <a:r>
              <a:rPr lang="en-US" altLang="zh-CN" i="1" dirty="0"/>
              <a:t>p</a:t>
            </a:r>
            <a:r>
              <a:rPr lang="en-US" altLang="zh-CN" dirty="0"/>
              <a:t> ).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Del ( </a:t>
            </a:r>
            <a:r>
              <a:rPr lang="en-US" altLang="zh-CN" i="1" dirty="0"/>
              <a:t>p</a:t>
            </a:r>
            <a:r>
              <a:rPr lang="en-US" altLang="zh-CN" dirty="0"/>
              <a:t> ).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RETURN.  )</a:t>
            </a:r>
            <a:endParaRPr lang="en-US" altLang="zh-CN" dirty="0"/>
          </a:p>
        </p:txBody>
      </p:sp>
    </p:spTree>
  </p:cSld>
  <p:clrMapOvr>
    <a:masterClrMapping/>
  </p:clrMapOvr>
  <p:transition>
    <p:strips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文本占位符 1826817"/>
          <p:cNvSpPr>
            <a:spLocks noGrp="1"/>
          </p:cNvSpPr>
          <p:nvPr>
            <p:ph idx="1"/>
          </p:nvPr>
        </p:nvSpPr>
        <p:spPr>
          <a:xfrm>
            <a:off x="395288" y="1196975"/>
            <a:ext cx="8208962" cy="4865688"/>
          </a:xfrm>
        </p:spPr>
        <p:txBody>
          <a:bodyPr vert="horz" wrap="square" lIns="92075" tIns="46038" rIns="92075" bIns="46038" anchor="t" anchorCtr="0"/>
          <a:p>
            <a:pPr>
              <a:lnSpc>
                <a:spcPct val="110000"/>
              </a:lnSpc>
              <a:buNone/>
            </a:pPr>
            <a:r>
              <a:rPr lang="en-US" altLang="zh-CN" dirty="0"/>
              <a:t>DS4. [</a:t>
            </a:r>
            <a:r>
              <a:rPr lang="zh-CN" altLang="en-US" dirty="0"/>
              <a:t>若</a:t>
            </a:r>
            <a:r>
              <a:rPr lang="en-US" altLang="zh-CN" i="1" dirty="0"/>
              <a:t>p</a:t>
            </a:r>
            <a:r>
              <a:rPr lang="zh-CN" altLang="en-US" dirty="0"/>
              <a:t>所指结点的父结点存在，并且</a:t>
            </a:r>
            <a:r>
              <a:rPr lang="en-US" altLang="zh-CN" i="1" dirty="0"/>
              <a:t>p</a:t>
            </a:r>
            <a:r>
              <a:rPr lang="zh-CN" altLang="en-US" dirty="0"/>
              <a:t>不是其父结点的大儿子结点，则搜索</a:t>
            </a:r>
            <a:r>
              <a:rPr lang="en-US" altLang="zh-CN" i="1" dirty="0"/>
              <a:t>p</a:t>
            </a:r>
            <a:r>
              <a:rPr lang="zh-CN" altLang="en-US" dirty="0"/>
              <a:t>的前一个兄弟结点</a:t>
            </a:r>
            <a:r>
              <a:rPr lang="en-US" altLang="zh-CN" i="1" dirty="0"/>
              <a:t>q</a:t>
            </a:r>
            <a:r>
              <a:rPr lang="en-US" altLang="zh-CN" dirty="0"/>
              <a:t>]</a:t>
            </a:r>
            <a:endParaRPr lang="en-US" altLang="zh-CN" i="1" dirty="0"/>
          </a:p>
          <a:p>
            <a:pPr>
              <a:lnSpc>
                <a:spcPct val="110000"/>
              </a:lnSpc>
              <a:buNone/>
            </a:pPr>
            <a:r>
              <a:rPr lang="en-US" altLang="zh-CN" i="1" dirty="0"/>
              <a:t>    q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FirstChild</a:t>
            </a:r>
            <a:r>
              <a:rPr lang="en-US" altLang="zh-CN" dirty="0"/>
              <a:t> ( </a:t>
            </a:r>
            <a:r>
              <a:rPr lang="en-US" altLang="zh-CN" i="1" dirty="0"/>
              <a:t>result</a:t>
            </a:r>
            <a:r>
              <a:rPr lang="en-US" altLang="zh-CN" dirty="0"/>
              <a:t> ).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WHILE  </a:t>
            </a:r>
            <a:r>
              <a:rPr lang="en-US" altLang="zh-CN" i="1" dirty="0"/>
              <a:t>NextBrother</a:t>
            </a:r>
            <a:r>
              <a:rPr lang="en-US" altLang="zh-CN" dirty="0"/>
              <a:t> ( </a:t>
            </a:r>
            <a:r>
              <a:rPr lang="en-US" altLang="zh-CN" i="1" dirty="0"/>
              <a:t>q</a:t>
            </a:r>
            <a:r>
              <a:rPr lang="en-US" altLang="zh-CN" dirty="0"/>
              <a:t> )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  DO 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  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NextBrother</a:t>
            </a:r>
            <a:r>
              <a:rPr lang="en-US" altLang="zh-CN" dirty="0"/>
              <a:t> ( </a:t>
            </a:r>
            <a:r>
              <a:rPr lang="en-US" altLang="zh-CN" i="1" dirty="0"/>
              <a:t>q</a:t>
            </a:r>
            <a:r>
              <a:rPr lang="en-US" altLang="zh-CN" dirty="0"/>
              <a:t> ).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</a:t>
            </a:r>
            <a:r>
              <a:rPr lang="en-US" altLang="zh-CN" i="1" dirty="0"/>
              <a:t>NextBrother</a:t>
            </a:r>
            <a:r>
              <a:rPr lang="en-US" altLang="zh-CN" dirty="0"/>
              <a:t> ( </a:t>
            </a:r>
            <a:r>
              <a:rPr lang="en-US" altLang="zh-CN" i="1" dirty="0"/>
              <a:t>q</a:t>
            </a:r>
            <a:r>
              <a:rPr lang="en-US" altLang="zh-CN" dirty="0"/>
              <a:t> ) </a:t>
            </a:r>
            <a:r>
              <a:rPr lang="en-US" altLang="zh-CN" dirty="0">
                <a:sym typeface="Symbol" panose="05050102010706020507" pitchFamily="18" charset="2"/>
              </a:rPr>
              <a:t></a:t>
            </a:r>
            <a:r>
              <a:rPr lang="en-US" altLang="zh-CN" dirty="0"/>
              <a:t> </a:t>
            </a:r>
            <a:r>
              <a:rPr lang="en-US" altLang="zh-CN" i="1" dirty="0"/>
              <a:t>NextBrother</a:t>
            </a:r>
            <a:r>
              <a:rPr lang="en-US" altLang="zh-CN" dirty="0"/>
              <a:t> ( </a:t>
            </a:r>
            <a:r>
              <a:rPr lang="en-US" altLang="zh-CN" i="1" dirty="0"/>
              <a:t>p</a:t>
            </a:r>
            <a:r>
              <a:rPr lang="en-US" altLang="zh-CN" dirty="0"/>
              <a:t> ).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Del ( </a:t>
            </a:r>
            <a:r>
              <a:rPr lang="en-US" altLang="zh-CN" i="1" dirty="0"/>
              <a:t>p</a:t>
            </a:r>
            <a:r>
              <a:rPr lang="en-US" altLang="zh-CN" dirty="0"/>
              <a:t> ). ▐</a:t>
            </a:r>
            <a:endParaRPr lang="en-US" altLang="zh-CN" dirty="0"/>
          </a:p>
        </p:txBody>
      </p:sp>
    </p:spTree>
  </p:cSld>
  <p:clrMapOvr>
    <a:masterClrMapping/>
  </p:clrMapOvr>
  <p:transition>
    <p:strips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文本占位符 1795073"/>
          <p:cNvSpPr>
            <a:spLocks noGrp="1"/>
          </p:cNvSpPr>
          <p:nvPr>
            <p:ph idx="1"/>
          </p:nvPr>
        </p:nvSpPr>
        <p:spPr>
          <a:xfrm>
            <a:off x="684213" y="800100"/>
            <a:ext cx="7019925" cy="5113338"/>
          </a:xfrm>
        </p:spPr>
        <p:txBody>
          <a:bodyPr vert="horz" wrap="square" lIns="92075" tIns="46038" rIns="92075" bIns="46038" anchor="t" anchorCtr="0"/>
          <a:p>
            <a:pPr>
              <a:lnSpc>
                <a:spcPct val="120000"/>
              </a:lnSpc>
              <a:buNone/>
            </a:pPr>
            <a:r>
              <a:rPr lang="en-US" altLang="zh-CN" sz="3600" dirty="0">
                <a:solidFill>
                  <a:schemeClr val="tx2"/>
                </a:solidFill>
                <a:ea typeface="宋体" panose="02010600030101010101" pitchFamily="2" charset="-122"/>
              </a:rPr>
              <a:t>5.5.4  </a:t>
            </a:r>
            <a:r>
              <a:rPr lang="zh-CN" altLang="en-US" sz="3600" dirty="0">
                <a:solidFill>
                  <a:schemeClr val="tx2"/>
                </a:solidFill>
                <a:ea typeface="宋体" panose="02010600030101010101" pitchFamily="2" charset="-122"/>
              </a:rPr>
              <a:t>树的顺序存储结构</a:t>
            </a:r>
            <a:endParaRPr lang="zh-CN" altLang="en-US" sz="36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 双亲表示法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 孩子表示法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 先根序列及结点次数表示法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 后根序列及结点次数表示法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 层次序列表示法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zh-CN" altLang="en-US" sz="3200" dirty="0">
                <a:ea typeface="宋体" panose="02010600030101010101" pitchFamily="2" charset="-122"/>
              </a:rPr>
              <a:t>儿子链表结束符表示法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标题 1796097"/>
          <p:cNvSpPr>
            <a:spLocks noGrp="1"/>
          </p:cNvSpPr>
          <p:nvPr>
            <p:ph type="title"/>
          </p:nvPr>
        </p:nvSpPr>
        <p:spPr>
          <a:xfrm>
            <a:off x="358775" y="333375"/>
            <a:ext cx="7273925" cy="598488"/>
          </a:xfrm>
        </p:spPr>
        <p:txBody>
          <a:bodyPr vert="horz" wrap="square" lIns="92075" tIns="46038" rIns="92075" bIns="46038" anchor="ctr" anchorCtr="0"/>
          <a:p>
            <a:pPr algn="l"/>
            <a:r>
              <a:rPr lang="en-US" altLang="zh-CN" sz="3200" b="1" dirty="0"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ea typeface="宋体" panose="02010600030101010101" pitchFamily="2" charset="-122"/>
              </a:rPr>
              <a:t>双亲表示法：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层次顺序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父结点下标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0883" name="组合 1796098"/>
          <p:cNvGrpSpPr/>
          <p:nvPr/>
        </p:nvGrpSpPr>
        <p:grpSpPr>
          <a:xfrm>
            <a:off x="1258888" y="1484313"/>
            <a:ext cx="4362450" cy="3354387"/>
            <a:chOff x="1044" y="1584"/>
            <a:chExt cx="2748" cy="2113"/>
          </a:xfrm>
        </p:grpSpPr>
        <p:sp>
          <p:nvSpPr>
            <p:cNvPr id="250910" name="椭圆 1796099"/>
            <p:cNvSpPr/>
            <p:nvPr/>
          </p:nvSpPr>
          <p:spPr>
            <a:xfrm>
              <a:off x="1380" y="2114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11" name="椭圆 1796100"/>
            <p:cNvSpPr/>
            <p:nvPr/>
          </p:nvSpPr>
          <p:spPr>
            <a:xfrm>
              <a:off x="2967" y="2113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12" name="椭圆 1796101"/>
            <p:cNvSpPr/>
            <p:nvPr/>
          </p:nvSpPr>
          <p:spPr>
            <a:xfrm>
              <a:off x="1668" y="2738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13" name="椭圆 1796102"/>
            <p:cNvSpPr/>
            <p:nvPr/>
          </p:nvSpPr>
          <p:spPr>
            <a:xfrm>
              <a:off x="1044" y="2738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14" name="椭圆 1796103"/>
            <p:cNvSpPr/>
            <p:nvPr/>
          </p:nvSpPr>
          <p:spPr>
            <a:xfrm>
              <a:off x="2976" y="2736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50915" name="直接箭头连接符 1796104"/>
            <p:cNvCxnSpPr>
              <a:stCxn id="250939" idx="3"/>
              <a:endCxn id="250910" idx="7"/>
            </p:cNvCxnSpPr>
            <p:nvPr/>
          </p:nvCxnSpPr>
          <p:spPr>
            <a:xfrm flipH="1">
              <a:off x="1667" y="1871"/>
              <a:ext cx="633" cy="29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0916" name="直接箭头连接符 1796105"/>
            <p:cNvCxnSpPr>
              <a:stCxn id="250910" idx="3"/>
              <a:endCxn id="250913" idx="0"/>
            </p:cNvCxnSpPr>
            <p:nvPr/>
          </p:nvCxnSpPr>
          <p:spPr>
            <a:xfrm flipH="1">
              <a:off x="1212" y="2401"/>
              <a:ext cx="217" cy="3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0917" name="直接箭头连接符 1796106"/>
            <p:cNvCxnSpPr>
              <a:stCxn id="250910" idx="5"/>
              <a:endCxn id="250912" idx="0"/>
            </p:cNvCxnSpPr>
            <p:nvPr/>
          </p:nvCxnSpPr>
          <p:spPr>
            <a:xfrm>
              <a:off x="1667" y="2401"/>
              <a:ext cx="169" cy="3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0918" name="直接箭头连接符 1796107"/>
            <p:cNvCxnSpPr>
              <a:stCxn id="250939" idx="5"/>
              <a:endCxn id="250912" idx="0"/>
            </p:cNvCxnSpPr>
            <p:nvPr/>
          </p:nvCxnSpPr>
          <p:spPr>
            <a:xfrm>
              <a:off x="2538" y="1871"/>
              <a:ext cx="621" cy="24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0919" name="直接箭头连接符 1796108"/>
            <p:cNvCxnSpPr>
              <a:stCxn id="250911" idx="4"/>
              <a:endCxn id="250914" idx="0"/>
            </p:cNvCxnSpPr>
            <p:nvPr/>
          </p:nvCxnSpPr>
          <p:spPr>
            <a:xfrm>
              <a:off x="3135" y="2449"/>
              <a:ext cx="9" cy="2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250920" name="组合 1796109"/>
            <p:cNvGrpSpPr/>
            <p:nvPr/>
          </p:nvGrpSpPr>
          <p:grpSpPr>
            <a:xfrm>
              <a:off x="2251" y="1584"/>
              <a:ext cx="336" cy="336"/>
              <a:chOff x="1819" y="1344"/>
              <a:chExt cx="336" cy="336"/>
            </a:xfrm>
          </p:grpSpPr>
          <p:sp>
            <p:nvSpPr>
              <p:cNvPr id="250939" name="椭圆 1796110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0940" name="文本框 1796111"/>
              <p:cNvSpPr txBox="1"/>
              <p:nvPr/>
            </p:nvSpPr>
            <p:spPr>
              <a:xfrm>
                <a:off x="1867" y="1344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0921" name="文本框 1796112"/>
            <p:cNvSpPr txBox="1"/>
            <p:nvPr/>
          </p:nvSpPr>
          <p:spPr>
            <a:xfrm>
              <a:off x="1428" y="211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22" name="文本框 1796113"/>
            <p:cNvSpPr txBox="1"/>
            <p:nvPr/>
          </p:nvSpPr>
          <p:spPr>
            <a:xfrm>
              <a:off x="1092" y="273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23" name="文本框 1796114"/>
            <p:cNvSpPr txBox="1"/>
            <p:nvPr/>
          </p:nvSpPr>
          <p:spPr>
            <a:xfrm>
              <a:off x="1716" y="273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24" name="文本框 1796115"/>
            <p:cNvSpPr txBox="1"/>
            <p:nvPr/>
          </p:nvSpPr>
          <p:spPr>
            <a:xfrm>
              <a:off x="3024" y="2736"/>
              <a:ext cx="233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25" name="文本框 1796116"/>
            <p:cNvSpPr txBox="1"/>
            <p:nvPr/>
          </p:nvSpPr>
          <p:spPr>
            <a:xfrm>
              <a:off x="3015" y="211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0926" name="组合 1796117"/>
            <p:cNvGrpSpPr/>
            <p:nvPr/>
          </p:nvGrpSpPr>
          <p:grpSpPr>
            <a:xfrm>
              <a:off x="2256" y="2208"/>
              <a:ext cx="336" cy="336"/>
              <a:chOff x="1819" y="1344"/>
              <a:chExt cx="336" cy="336"/>
            </a:xfrm>
          </p:grpSpPr>
          <p:sp>
            <p:nvSpPr>
              <p:cNvPr id="250937" name="椭圆 1796118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0938" name="文本框 1796119"/>
              <p:cNvSpPr txBox="1"/>
              <p:nvPr/>
            </p:nvSpPr>
            <p:spPr>
              <a:xfrm>
                <a:off x="1867" y="1344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0927" name="直接箭头连接符 1796120"/>
            <p:cNvCxnSpPr>
              <a:stCxn id="250939" idx="4"/>
              <a:endCxn id="250938" idx="0"/>
            </p:cNvCxnSpPr>
            <p:nvPr/>
          </p:nvCxnSpPr>
          <p:spPr>
            <a:xfrm>
              <a:off x="2419" y="1920"/>
              <a:ext cx="7" cy="2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50928" name="椭圆 1796121"/>
            <p:cNvSpPr/>
            <p:nvPr/>
          </p:nvSpPr>
          <p:spPr>
            <a:xfrm>
              <a:off x="3456" y="3361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29" name="椭圆 1796122"/>
            <p:cNvSpPr/>
            <p:nvPr/>
          </p:nvSpPr>
          <p:spPr>
            <a:xfrm>
              <a:off x="2496" y="3361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30" name="椭圆 1796123"/>
            <p:cNvSpPr/>
            <p:nvPr/>
          </p:nvSpPr>
          <p:spPr>
            <a:xfrm>
              <a:off x="2976" y="3360"/>
              <a:ext cx="336" cy="33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50931" name="直接箭头连接符 1796124"/>
            <p:cNvCxnSpPr>
              <a:stCxn id="250914" idx="3"/>
              <a:endCxn id="250929" idx="0"/>
            </p:cNvCxnSpPr>
            <p:nvPr/>
          </p:nvCxnSpPr>
          <p:spPr>
            <a:xfrm flipH="1">
              <a:off x="2664" y="3023"/>
              <a:ext cx="361" cy="33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0932" name="直接箭头连接符 1796125"/>
            <p:cNvCxnSpPr>
              <a:stCxn id="250914" idx="5"/>
              <a:endCxn id="250928" idx="0"/>
            </p:cNvCxnSpPr>
            <p:nvPr/>
          </p:nvCxnSpPr>
          <p:spPr>
            <a:xfrm>
              <a:off x="3263" y="3023"/>
              <a:ext cx="361" cy="33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50933" name="直接箭头连接符 1796126"/>
            <p:cNvCxnSpPr>
              <a:stCxn id="250914" idx="4"/>
              <a:endCxn id="250930" idx="0"/>
            </p:cNvCxnSpPr>
            <p:nvPr/>
          </p:nvCxnSpPr>
          <p:spPr>
            <a:xfrm>
              <a:off x="3144" y="3072"/>
              <a:ext cx="0" cy="28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50934" name="文本框 1796127"/>
            <p:cNvSpPr txBox="1"/>
            <p:nvPr/>
          </p:nvSpPr>
          <p:spPr>
            <a:xfrm>
              <a:off x="2544" y="3361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35" name="文本框 1796128"/>
            <p:cNvSpPr txBox="1"/>
            <p:nvPr/>
          </p:nvSpPr>
          <p:spPr>
            <a:xfrm>
              <a:off x="3504" y="3361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36" name="文本框 1796129"/>
            <p:cNvSpPr txBox="1"/>
            <p:nvPr/>
          </p:nvSpPr>
          <p:spPr>
            <a:xfrm>
              <a:off x="3024" y="3360"/>
              <a:ext cx="26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0884" name="组合 1796130"/>
          <p:cNvGrpSpPr/>
          <p:nvPr/>
        </p:nvGrpSpPr>
        <p:grpSpPr>
          <a:xfrm>
            <a:off x="7308850" y="1376363"/>
            <a:ext cx="914400" cy="4572000"/>
            <a:chOff x="4656" y="1296"/>
            <a:chExt cx="576" cy="2880"/>
          </a:xfrm>
        </p:grpSpPr>
        <p:sp>
          <p:nvSpPr>
            <p:cNvPr id="250889" name="矩形 1796131"/>
            <p:cNvSpPr/>
            <p:nvPr/>
          </p:nvSpPr>
          <p:spPr>
            <a:xfrm>
              <a:off x="4656" y="1296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R   -1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890" name="矩形 1796132"/>
            <p:cNvSpPr/>
            <p:nvPr/>
          </p:nvSpPr>
          <p:spPr>
            <a:xfrm>
              <a:off x="4656" y="1584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891" name="矩形 1796133"/>
            <p:cNvSpPr/>
            <p:nvPr/>
          </p:nvSpPr>
          <p:spPr>
            <a:xfrm>
              <a:off x="4656" y="1872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892" name="矩形 1796134"/>
            <p:cNvSpPr/>
            <p:nvPr/>
          </p:nvSpPr>
          <p:spPr>
            <a:xfrm>
              <a:off x="4656" y="2160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893" name="矩形 1796135"/>
            <p:cNvSpPr/>
            <p:nvPr/>
          </p:nvSpPr>
          <p:spPr>
            <a:xfrm>
              <a:off x="4656" y="2448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894" name="矩形 1796136"/>
            <p:cNvSpPr/>
            <p:nvPr/>
          </p:nvSpPr>
          <p:spPr>
            <a:xfrm>
              <a:off x="4656" y="2736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895" name="矩形 1796137"/>
            <p:cNvSpPr/>
            <p:nvPr/>
          </p:nvSpPr>
          <p:spPr>
            <a:xfrm>
              <a:off x="4656" y="3024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896" name="矩形 1796138"/>
            <p:cNvSpPr/>
            <p:nvPr/>
          </p:nvSpPr>
          <p:spPr>
            <a:xfrm>
              <a:off x="4656" y="3312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897" name="直接连接符 1796139"/>
            <p:cNvSpPr/>
            <p:nvPr/>
          </p:nvSpPr>
          <p:spPr>
            <a:xfrm>
              <a:off x="4944" y="1296"/>
              <a:ext cx="0" cy="28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0898" name="矩形 1796140"/>
            <p:cNvSpPr/>
            <p:nvPr/>
          </p:nvSpPr>
          <p:spPr>
            <a:xfrm>
              <a:off x="4656" y="1584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A    1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899" name="矩形 1796141"/>
            <p:cNvSpPr/>
            <p:nvPr/>
          </p:nvSpPr>
          <p:spPr>
            <a:xfrm>
              <a:off x="4656" y="1872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B    1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00" name="矩形 1796142"/>
            <p:cNvSpPr/>
            <p:nvPr/>
          </p:nvSpPr>
          <p:spPr>
            <a:xfrm>
              <a:off x="4656" y="2160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C    1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01" name="矩形 1796143"/>
            <p:cNvSpPr/>
            <p:nvPr/>
          </p:nvSpPr>
          <p:spPr>
            <a:xfrm>
              <a:off x="4656" y="2448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D    2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02" name="矩形 1796144"/>
            <p:cNvSpPr/>
            <p:nvPr/>
          </p:nvSpPr>
          <p:spPr>
            <a:xfrm>
              <a:off x="4656" y="2736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E    2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03" name="矩形 1796145"/>
            <p:cNvSpPr/>
            <p:nvPr/>
          </p:nvSpPr>
          <p:spPr>
            <a:xfrm>
              <a:off x="4656" y="3024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04" name="矩形 1796146"/>
            <p:cNvSpPr/>
            <p:nvPr/>
          </p:nvSpPr>
          <p:spPr>
            <a:xfrm>
              <a:off x="4656" y="3024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F    4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05" name="矩形 1796147"/>
            <p:cNvSpPr/>
            <p:nvPr/>
          </p:nvSpPr>
          <p:spPr>
            <a:xfrm>
              <a:off x="4656" y="3600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06" name="矩形 1796148"/>
            <p:cNvSpPr/>
            <p:nvPr/>
          </p:nvSpPr>
          <p:spPr>
            <a:xfrm>
              <a:off x="4656" y="3888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0907" name="矩形 1796149"/>
            <p:cNvSpPr/>
            <p:nvPr/>
          </p:nvSpPr>
          <p:spPr>
            <a:xfrm>
              <a:off x="4656" y="3312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G    7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08" name="矩形 1796150"/>
            <p:cNvSpPr/>
            <p:nvPr/>
          </p:nvSpPr>
          <p:spPr>
            <a:xfrm>
              <a:off x="4656" y="3600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H    7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909" name="矩形 1796151"/>
            <p:cNvSpPr/>
            <p:nvPr/>
          </p:nvSpPr>
          <p:spPr>
            <a:xfrm>
              <a:off x="4656" y="3888"/>
              <a:ext cx="576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K    7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0885" name="组合 1796156"/>
          <p:cNvGrpSpPr/>
          <p:nvPr/>
        </p:nvGrpSpPr>
        <p:grpSpPr>
          <a:xfrm>
            <a:off x="5364163" y="1262063"/>
            <a:ext cx="1995487" cy="4722812"/>
            <a:chOff x="3379" y="795"/>
            <a:chExt cx="1257" cy="2975"/>
          </a:xfrm>
        </p:grpSpPr>
        <p:sp>
          <p:nvSpPr>
            <p:cNvPr id="250887" name="文本框 1796153"/>
            <p:cNvSpPr txBox="1"/>
            <p:nvPr/>
          </p:nvSpPr>
          <p:spPr>
            <a:xfrm>
              <a:off x="4328" y="795"/>
              <a:ext cx="308" cy="2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5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6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7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8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9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0888" name="文本框 1796154"/>
            <p:cNvSpPr txBox="1"/>
            <p:nvPr/>
          </p:nvSpPr>
          <p:spPr>
            <a:xfrm>
              <a:off x="3379" y="843"/>
              <a:ext cx="9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数组下标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: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0886" name="文本框 1796155"/>
          <p:cNvSpPr txBox="1"/>
          <p:nvPr/>
        </p:nvSpPr>
        <p:spPr>
          <a:xfrm>
            <a:off x="539750" y="5089525"/>
            <a:ext cx="5808663" cy="1117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latin typeface="Times New Roman" panose="02020603050405020304" pitchFamily="18" charset="0"/>
              </a:rPr>
              <a:t>便于涉及双亲的操作；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求结点的孩子时需要遍历整棵树。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1906" name="组合 1797121"/>
          <p:cNvGrpSpPr/>
          <p:nvPr/>
        </p:nvGrpSpPr>
        <p:grpSpPr>
          <a:xfrm>
            <a:off x="1187450" y="1268413"/>
            <a:ext cx="4362450" cy="3354387"/>
            <a:chOff x="1044" y="1584"/>
            <a:chExt cx="2748" cy="2113"/>
          </a:xfrm>
        </p:grpSpPr>
        <p:sp>
          <p:nvSpPr>
            <p:cNvPr id="251956" name="椭圆 1797122"/>
            <p:cNvSpPr/>
            <p:nvPr/>
          </p:nvSpPr>
          <p:spPr>
            <a:xfrm>
              <a:off x="1380" y="211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1957" name="椭圆 1797123"/>
            <p:cNvSpPr/>
            <p:nvPr/>
          </p:nvSpPr>
          <p:spPr>
            <a:xfrm>
              <a:off x="2967" y="2113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1958" name="椭圆 1797124"/>
            <p:cNvSpPr/>
            <p:nvPr/>
          </p:nvSpPr>
          <p:spPr>
            <a:xfrm>
              <a:off x="1668" y="2738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1959" name="椭圆 1797125"/>
            <p:cNvSpPr/>
            <p:nvPr/>
          </p:nvSpPr>
          <p:spPr>
            <a:xfrm>
              <a:off x="1044" y="2738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1960" name="椭圆 1797126"/>
            <p:cNvSpPr/>
            <p:nvPr/>
          </p:nvSpPr>
          <p:spPr>
            <a:xfrm>
              <a:off x="2976" y="27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51961" name="直接箭头连接符 1797127"/>
            <p:cNvCxnSpPr>
              <a:stCxn id="251985" idx="3"/>
              <a:endCxn id="251956" idx="7"/>
            </p:cNvCxnSpPr>
            <p:nvPr/>
          </p:nvCxnSpPr>
          <p:spPr>
            <a:xfrm flipH="1">
              <a:off x="1667" y="1871"/>
              <a:ext cx="633" cy="2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1962" name="直接箭头连接符 1797128"/>
            <p:cNvCxnSpPr>
              <a:stCxn id="251956" idx="3"/>
              <a:endCxn id="251959" idx="0"/>
            </p:cNvCxnSpPr>
            <p:nvPr/>
          </p:nvCxnSpPr>
          <p:spPr>
            <a:xfrm flipH="1">
              <a:off x="1212" y="2401"/>
              <a:ext cx="217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1963" name="直接箭头连接符 1797129"/>
            <p:cNvCxnSpPr>
              <a:stCxn id="251956" idx="5"/>
              <a:endCxn id="251958" idx="0"/>
            </p:cNvCxnSpPr>
            <p:nvPr/>
          </p:nvCxnSpPr>
          <p:spPr>
            <a:xfrm>
              <a:off x="1667" y="2401"/>
              <a:ext cx="169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1964" name="直接箭头连接符 1797130"/>
            <p:cNvCxnSpPr>
              <a:stCxn id="251985" idx="5"/>
              <a:endCxn id="251958" idx="0"/>
            </p:cNvCxnSpPr>
            <p:nvPr/>
          </p:nvCxnSpPr>
          <p:spPr>
            <a:xfrm>
              <a:off x="2538" y="1871"/>
              <a:ext cx="621" cy="24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1965" name="直接箭头连接符 1797131"/>
            <p:cNvCxnSpPr>
              <a:stCxn id="251957" idx="4"/>
              <a:endCxn id="251960" idx="0"/>
            </p:cNvCxnSpPr>
            <p:nvPr/>
          </p:nvCxnSpPr>
          <p:spPr>
            <a:xfrm>
              <a:off x="3135" y="2449"/>
              <a:ext cx="9" cy="28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251966" name="组合 1797132"/>
            <p:cNvGrpSpPr/>
            <p:nvPr/>
          </p:nvGrpSpPr>
          <p:grpSpPr>
            <a:xfrm>
              <a:off x="2251" y="1584"/>
              <a:ext cx="336" cy="336"/>
              <a:chOff x="1819" y="1344"/>
              <a:chExt cx="336" cy="336"/>
            </a:xfrm>
          </p:grpSpPr>
          <p:sp>
            <p:nvSpPr>
              <p:cNvPr id="251985" name="椭圆 1797133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86" name="文本框 1797134"/>
              <p:cNvSpPr txBox="1"/>
              <p:nvPr/>
            </p:nvSpPr>
            <p:spPr>
              <a:xfrm>
                <a:off x="1867" y="1344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1967" name="文本框 1797135"/>
            <p:cNvSpPr txBox="1"/>
            <p:nvPr/>
          </p:nvSpPr>
          <p:spPr>
            <a:xfrm>
              <a:off x="1428" y="211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1968" name="文本框 1797136"/>
            <p:cNvSpPr txBox="1"/>
            <p:nvPr/>
          </p:nvSpPr>
          <p:spPr>
            <a:xfrm>
              <a:off x="1092" y="273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1969" name="文本框 1797137"/>
            <p:cNvSpPr txBox="1"/>
            <p:nvPr/>
          </p:nvSpPr>
          <p:spPr>
            <a:xfrm>
              <a:off x="1716" y="273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1970" name="文本框 1797138"/>
            <p:cNvSpPr txBox="1"/>
            <p:nvPr/>
          </p:nvSpPr>
          <p:spPr>
            <a:xfrm>
              <a:off x="3024" y="273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1971" name="文本框 1797139"/>
            <p:cNvSpPr txBox="1"/>
            <p:nvPr/>
          </p:nvSpPr>
          <p:spPr>
            <a:xfrm>
              <a:off x="3015" y="211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1972" name="组合 1797140"/>
            <p:cNvGrpSpPr/>
            <p:nvPr/>
          </p:nvGrpSpPr>
          <p:grpSpPr>
            <a:xfrm>
              <a:off x="2256" y="2208"/>
              <a:ext cx="336" cy="336"/>
              <a:chOff x="1819" y="1344"/>
              <a:chExt cx="336" cy="336"/>
            </a:xfrm>
          </p:grpSpPr>
          <p:sp>
            <p:nvSpPr>
              <p:cNvPr id="251983" name="椭圆 1797141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84" name="文本框 1797142"/>
              <p:cNvSpPr txBox="1"/>
              <p:nvPr/>
            </p:nvSpPr>
            <p:spPr>
              <a:xfrm>
                <a:off x="1867" y="1344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1973" name="直接箭头连接符 1797143"/>
            <p:cNvCxnSpPr>
              <a:stCxn id="251985" idx="4"/>
              <a:endCxn id="251984" idx="0"/>
            </p:cNvCxnSpPr>
            <p:nvPr/>
          </p:nvCxnSpPr>
          <p:spPr>
            <a:xfrm>
              <a:off x="2419" y="1920"/>
              <a:ext cx="7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51974" name="椭圆 1797144"/>
            <p:cNvSpPr/>
            <p:nvPr/>
          </p:nvSpPr>
          <p:spPr>
            <a:xfrm>
              <a:off x="3456" y="3361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1975" name="椭圆 1797145"/>
            <p:cNvSpPr/>
            <p:nvPr/>
          </p:nvSpPr>
          <p:spPr>
            <a:xfrm>
              <a:off x="2496" y="3361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1976" name="椭圆 1797146"/>
            <p:cNvSpPr/>
            <p:nvPr/>
          </p:nvSpPr>
          <p:spPr>
            <a:xfrm>
              <a:off x="2976" y="336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51977" name="直接箭头连接符 1797147"/>
            <p:cNvCxnSpPr>
              <a:stCxn id="251960" idx="3"/>
              <a:endCxn id="251975" idx="0"/>
            </p:cNvCxnSpPr>
            <p:nvPr/>
          </p:nvCxnSpPr>
          <p:spPr>
            <a:xfrm flipH="1">
              <a:off x="2664" y="3023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1978" name="直接箭头连接符 1797148"/>
            <p:cNvCxnSpPr>
              <a:stCxn id="251960" idx="5"/>
              <a:endCxn id="251974" idx="0"/>
            </p:cNvCxnSpPr>
            <p:nvPr/>
          </p:nvCxnSpPr>
          <p:spPr>
            <a:xfrm>
              <a:off x="3263" y="3023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1979" name="直接箭头连接符 1797149"/>
            <p:cNvCxnSpPr>
              <a:stCxn id="251960" idx="4"/>
              <a:endCxn id="251976" idx="0"/>
            </p:cNvCxnSpPr>
            <p:nvPr/>
          </p:nvCxnSpPr>
          <p:spPr>
            <a:xfrm>
              <a:off x="3144" y="3072"/>
              <a:ext cx="0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51980" name="文本框 1797150"/>
            <p:cNvSpPr txBox="1"/>
            <p:nvPr/>
          </p:nvSpPr>
          <p:spPr>
            <a:xfrm>
              <a:off x="2544" y="3361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1981" name="文本框 1797151"/>
            <p:cNvSpPr txBox="1"/>
            <p:nvPr/>
          </p:nvSpPr>
          <p:spPr>
            <a:xfrm>
              <a:off x="3504" y="3361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1982" name="文本框 1797152"/>
            <p:cNvSpPr txBox="1"/>
            <p:nvPr/>
          </p:nvSpPr>
          <p:spPr>
            <a:xfrm>
              <a:off x="3024" y="336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1907" name="文本框 1797156"/>
          <p:cNvSpPr txBox="1"/>
          <p:nvPr/>
        </p:nvSpPr>
        <p:spPr>
          <a:xfrm>
            <a:off x="215900" y="5084763"/>
            <a:ext cx="6626225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latin typeface="Times New Roman" panose="02020603050405020304" pitchFamily="18" charset="0"/>
              </a:rPr>
              <a:t>便于涉及孩子的操作；求双亲不方便；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latin typeface="Times New Roman" panose="02020603050405020304" pitchFamily="18" charset="0"/>
              </a:rPr>
              <a:t>采用同构的结点，空间浪费。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51908" name="组合 1797202"/>
          <p:cNvGrpSpPr/>
          <p:nvPr/>
        </p:nvGrpSpPr>
        <p:grpSpPr>
          <a:xfrm>
            <a:off x="5111750" y="1376363"/>
            <a:ext cx="3768725" cy="4722812"/>
            <a:chOff x="3223" y="981"/>
            <a:chExt cx="2374" cy="2975"/>
          </a:xfrm>
        </p:grpSpPr>
        <p:grpSp>
          <p:nvGrpSpPr>
            <p:cNvPr id="251910" name="组合 1797201"/>
            <p:cNvGrpSpPr/>
            <p:nvPr/>
          </p:nvGrpSpPr>
          <p:grpSpPr>
            <a:xfrm>
              <a:off x="3223" y="981"/>
              <a:ext cx="1257" cy="2975"/>
              <a:chOff x="3223" y="981"/>
              <a:chExt cx="1257" cy="2975"/>
            </a:xfrm>
          </p:grpSpPr>
          <p:sp>
            <p:nvSpPr>
              <p:cNvPr id="251954" name="文本框 1797154"/>
              <p:cNvSpPr txBox="1"/>
              <p:nvPr/>
            </p:nvSpPr>
            <p:spPr>
              <a:xfrm>
                <a:off x="4172" y="981"/>
                <a:ext cx="308" cy="29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3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4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5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6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7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8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9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10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55" name="文本框 1797155"/>
              <p:cNvSpPr txBox="1"/>
              <p:nvPr/>
            </p:nvSpPr>
            <p:spPr>
              <a:xfrm>
                <a:off x="3223" y="1029"/>
                <a:ext cx="9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数组下标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: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51911" name="组合 1797157"/>
            <p:cNvGrpSpPr/>
            <p:nvPr/>
          </p:nvGrpSpPr>
          <p:grpSpPr>
            <a:xfrm>
              <a:off x="4445" y="1071"/>
              <a:ext cx="1152" cy="2880"/>
              <a:chOff x="4320" y="1296"/>
              <a:chExt cx="1152" cy="2880"/>
            </a:xfrm>
          </p:grpSpPr>
          <p:sp>
            <p:nvSpPr>
              <p:cNvPr id="251912" name="矩形 1797158"/>
              <p:cNvSpPr/>
              <p:nvPr/>
            </p:nvSpPr>
            <p:spPr>
              <a:xfrm>
                <a:off x="4320" y="1296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R    2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13" name="矩形 1797159"/>
              <p:cNvSpPr/>
              <p:nvPr/>
            </p:nvSpPr>
            <p:spPr>
              <a:xfrm>
                <a:off x="4320" y="158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14" name="矩形 1797160"/>
              <p:cNvSpPr/>
              <p:nvPr/>
            </p:nvSpPr>
            <p:spPr>
              <a:xfrm>
                <a:off x="4320" y="187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15" name="矩形 1797161"/>
              <p:cNvSpPr/>
              <p:nvPr/>
            </p:nvSpPr>
            <p:spPr>
              <a:xfrm>
                <a:off x="4320" y="216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16" name="矩形 1797162"/>
              <p:cNvSpPr/>
              <p:nvPr/>
            </p:nvSpPr>
            <p:spPr>
              <a:xfrm>
                <a:off x="4320" y="244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17" name="矩形 1797163"/>
              <p:cNvSpPr/>
              <p:nvPr/>
            </p:nvSpPr>
            <p:spPr>
              <a:xfrm>
                <a:off x="4320" y="2736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18" name="矩形 1797164"/>
              <p:cNvSpPr/>
              <p:nvPr/>
            </p:nvSpPr>
            <p:spPr>
              <a:xfrm>
                <a:off x="4320" y="302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19" name="矩形 1797165"/>
              <p:cNvSpPr/>
              <p:nvPr/>
            </p:nvSpPr>
            <p:spPr>
              <a:xfrm>
                <a:off x="4320" y="331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20" name="直接连接符 1797166"/>
              <p:cNvSpPr/>
              <p:nvPr/>
            </p:nvSpPr>
            <p:spPr>
              <a:xfrm>
                <a:off x="4608" y="1296"/>
                <a:ext cx="0" cy="28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1921" name="矩形 1797167"/>
              <p:cNvSpPr/>
              <p:nvPr/>
            </p:nvSpPr>
            <p:spPr>
              <a:xfrm>
                <a:off x="4320" y="158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A    5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22" name="矩形 1797168"/>
              <p:cNvSpPr/>
              <p:nvPr/>
            </p:nvSpPr>
            <p:spPr>
              <a:xfrm>
                <a:off x="4320" y="187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B    -1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23" name="矩形 1797169"/>
              <p:cNvSpPr/>
              <p:nvPr/>
            </p:nvSpPr>
            <p:spPr>
              <a:xfrm>
                <a:off x="4320" y="216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C    7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24" name="矩形 1797170"/>
              <p:cNvSpPr/>
              <p:nvPr/>
            </p:nvSpPr>
            <p:spPr>
              <a:xfrm>
                <a:off x="4320" y="244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D    -1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25" name="矩形 1797171"/>
              <p:cNvSpPr/>
              <p:nvPr/>
            </p:nvSpPr>
            <p:spPr>
              <a:xfrm>
                <a:off x="4320" y="2736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E    -1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26" name="矩形 1797172"/>
              <p:cNvSpPr/>
              <p:nvPr/>
            </p:nvSpPr>
            <p:spPr>
              <a:xfrm>
                <a:off x="4320" y="302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27" name="矩形 1797173"/>
              <p:cNvSpPr/>
              <p:nvPr/>
            </p:nvSpPr>
            <p:spPr>
              <a:xfrm>
                <a:off x="4320" y="302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F    8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28" name="矩形 1797174"/>
              <p:cNvSpPr/>
              <p:nvPr/>
            </p:nvSpPr>
            <p:spPr>
              <a:xfrm>
                <a:off x="4320" y="360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29" name="矩形 1797175"/>
              <p:cNvSpPr/>
              <p:nvPr/>
            </p:nvSpPr>
            <p:spPr>
              <a:xfrm>
                <a:off x="4320" y="388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30" name="矩形 1797176"/>
              <p:cNvSpPr/>
              <p:nvPr/>
            </p:nvSpPr>
            <p:spPr>
              <a:xfrm>
                <a:off x="4320" y="331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G    -1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31" name="矩形 1797177"/>
              <p:cNvSpPr/>
              <p:nvPr/>
            </p:nvSpPr>
            <p:spPr>
              <a:xfrm>
                <a:off x="4320" y="360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H    -1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32" name="矩形 1797178"/>
              <p:cNvSpPr/>
              <p:nvPr/>
            </p:nvSpPr>
            <p:spPr>
              <a:xfrm>
                <a:off x="4320" y="388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K    -1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33" name="矩形 1797179"/>
              <p:cNvSpPr/>
              <p:nvPr/>
            </p:nvSpPr>
            <p:spPr>
              <a:xfrm>
                <a:off x="4896" y="1296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3    4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34" name="矩形 1797180"/>
              <p:cNvSpPr/>
              <p:nvPr/>
            </p:nvSpPr>
            <p:spPr>
              <a:xfrm>
                <a:off x="4896" y="158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35" name="矩形 1797181"/>
              <p:cNvSpPr/>
              <p:nvPr/>
            </p:nvSpPr>
            <p:spPr>
              <a:xfrm>
                <a:off x="4896" y="187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36" name="矩形 1797182"/>
              <p:cNvSpPr/>
              <p:nvPr/>
            </p:nvSpPr>
            <p:spPr>
              <a:xfrm>
                <a:off x="4896" y="216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37" name="矩形 1797183"/>
              <p:cNvSpPr/>
              <p:nvPr/>
            </p:nvSpPr>
            <p:spPr>
              <a:xfrm>
                <a:off x="4896" y="244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38" name="矩形 1797184"/>
              <p:cNvSpPr/>
              <p:nvPr/>
            </p:nvSpPr>
            <p:spPr>
              <a:xfrm>
                <a:off x="4896" y="2736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39" name="矩形 1797185"/>
              <p:cNvSpPr/>
              <p:nvPr/>
            </p:nvSpPr>
            <p:spPr>
              <a:xfrm>
                <a:off x="4896" y="302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40" name="矩形 1797186"/>
              <p:cNvSpPr/>
              <p:nvPr/>
            </p:nvSpPr>
            <p:spPr>
              <a:xfrm>
                <a:off x="4896" y="331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41" name="直接连接符 1797187"/>
              <p:cNvSpPr/>
              <p:nvPr/>
            </p:nvSpPr>
            <p:spPr>
              <a:xfrm>
                <a:off x="5184" y="1296"/>
                <a:ext cx="0" cy="28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1942" name="矩形 1797188"/>
              <p:cNvSpPr/>
              <p:nvPr/>
            </p:nvSpPr>
            <p:spPr>
              <a:xfrm>
                <a:off x="4896" y="158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6   -1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43" name="矩形 1797189"/>
              <p:cNvSpPr/>
              <p:nvPr/>
            </p:nvSpPr>
            <p:spPr>
              <a:xfrm>
                <a:off x="4896" y="187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-1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-1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44" name="矩形 1797190"/>
              <p:cNvSpPr/>
              <p:nvPr/>
            </p:nvSpPr>
            <p:spPr>
              <a:xfrm>
                <a:off x="4896" y="216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-1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-1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45" name="矩形 1797191"/>
              <p:cNvSpPr/>
              <p:nvPr/>
            </p:nvSpPr>
            <p:spPr>
              <a:xfrm>
                <a:off x="4896" y="244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-1 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46" name="矩形 1797192"/>
              <p:cNvSpPr/>
              <p:nvPr/>
            </p:nvSpPr>
            <p:spPr>
              <a:xfrm>
                <a:off x="4896" y="2736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-1 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47" name="矩形 1797193"/>
              <p:cNvSpPr/>
              <p:nvPr/>
            </p:nvSpPr>
            <p:spPr>
              <a:xfrm>
                <a:off x="4896" y="302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48" name="矩形 1797194"/>
              <p:cNvSpPr/>
              <p:nvPr/>
            </p:nvSpPr>
            <p:spPr>
              <a:xfrm>
                <a:off x="4896" y="3024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9   10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49" name="矩形 1797195"/>
              <p:cNvSpPr/>
              <p:nvPr/>
            </p:nvSpPr>
            <p:spPr>
              <a:xfrm>
                <a:off x="4896" y="360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50" name="矩形 1797196"/>
              <p:cNvSpPr/>
              <p:nvPr/>
            </p:nvSpPr>
            <p:spPr>
              <a:xfrm>
                <a:off x="4896" y="388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1951" name="矩形 1797197"/>
              <p:cNvSpPr/>
              <p:nvPr/>
            </p:nvSpPr>
            <p:spPr>
              <a:xfrm>
                <a:off x="4896" y="3312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-1 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52" name="矩形 1797198"/>
              <p:cNvSpPr/>
              <p:nvPr/>
            </p:nvSpPr>
            <p:spPr>
              <a:xfrm>
                <a:off x="4896" y="3600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-1 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953" name="矩形 1797199"/>
              <p:cNvSpPr/>
              <p:nvPr/>
            </p:nvSpPr>
            <p:spPr>
              <a:xfrm>
                <a:off x="4896" y="3888"/>
                <a:ext cx="576" cy="28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r>
                  <a:rPr lang="en-US" altLang="en-US" sz="2400" b="1" dirty="0">
                    <a:latin typeface="Times New Roman" panose="02020603050405020304" pitchFamily="18" charset="0"/>
                  </a:rPr>
                  <a:t> -1 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-1</a:t>
                </a:r>
                <a:r>
                  <a:rPr lang="en-US" altLang="en-US" sz="2400" b="1" dirty="0">
                    <a:latin typeface="Times New Roman" panose="02020603050405020304" pitchFamily="18" charset="0"/>
                  </a:rPr>
                  <a:t>    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51909" name="Text Box 274"/>
          <p:cNvSpPr txBox="1"/>
          <p:nvPr/>
        </p:nvSpPr>
        <p:spPr>
          <a:xfrm>
            <a:off x="287338" y="441325"/>
            <a:ext cx="6805612" cy="419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ts val="33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9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9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孩子表示法：</a:t>
            </a:r>
            <a:r>
              <a:rPr lang="zh-CN" altLang="en-US" sz="2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层次顺序</a:t>
            </a:r>
            <a:r>
              <a:rPr lang="en-US" altLang="zh-CN" sz="2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子结点下标</a:t>
            </a:r>
            <a:endParaRPr lang="zh-CN" altLang="en-US" sz="2900" b="1" dirty="0">
              <a:solidFill>
                <a:srgbClr val="04440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文本占位符 1798145"/>
          <p:cNvSpPr>
            <a:spLocks noGrp="1"/>
          </p:cNvSpPr>
          <p:nvPr>
            <p:ph idx="1"/>
          </p:nvPr>
        </p:nvSpPr>
        <p:spPr>
          <a:xfrm>
            <a:off x="431800" y="333375"/>
            <a:ext cx="7596188" cy="2195513"/>
          </a:xfrm>
        </p:spPr>
        <p:txBody>
          <a:bodyPr vert="horz" wrap="square" lIns="92075" tIns="46038" rIns="92075" bIns="46038" anchor="t" anchorCtr="0"/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3200" dirty="0">
                <a:solidFill>
                  <a:schemeClr val="tx2"/>
                </a:solidFill>
                <a:ea typeface="宋体" panose="02010600030101010101" pitchFamily="2" charset="-122"/>
              </a:rPr>
              <a:t>树的先根序列及结点次数表示法</a:t>
            </a:r>
            <a:endParaRPr lang="zh-CN" altLang="en-US" sz="3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/>
              <a:t>树的先根遍历的定义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）访问根结点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）从左到右依次先根遍历树的诸子树</a:t>
            </a:r>
            <a:endParaRPr lang="zh-CN" altLang="en-US" dirty="0"/>
          </a:p>
        </p:txBody>
      </p:sp>
      <p:grpSp>
        <p:nvGrpSpPr>
          <p:cNvPr id="2" name="组合 1798146"/>
          <p:cNvGrpSpPr/>
          <p:nvPr/>
        </p:nvGrpSpPr>
        <p:grpSpPr>
          <a:xfrm>
            <a:off x="1908175" y="2492375"/>
            <a:ext cx="4362450" cy="3354388"/>
            <a:chOff x="1044" y="1584"/>
            <a:chExt cx="2748" cy="2113"/>
          </a:xfrm>
        </p:grpSpPr>
        <p:sp>
          <p:nvSpPr>
            <p:cNvPr id="252933" name="椭圆 1798147"/>
            <p:cNvSpPr/>
            <p:nvPr/>
          </p:nvSpPr>
          <p:spPr>
            <a:xfrm>
              <a:off x="1380" y="2114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2934" name="椭圆 1798148"/>
            <p:cNvSpPr/>
            <p:nvPr/>
          </p:nvSpPr>
          <p:spPr>
            <a:xfrm>
              <a:off x="2967" y="2113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2935" name="椭圆 1798149"/>
            <p:cNvSpPr/>
            <p:nvPr/>
          </p:nvSpPr>
          <p:spPr>
            <a:xfrm>
              <a:off x="1668" y="2738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2936" name="椭圆 1798150"/>
            <p:cNvSpPr/>
            <p:nvPr/>
          </p:nvSpPr>
          <p:spPr>
            <a:xfrm>
              <a:off x="1044" y="2738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2937" name="椭圆 1798151"/>
            <p:cNvSpPr/>
            <p:nvPr/>
          </p:nvSpPr>
          <p:spPr>
            <a:xfrm>
              <a:off x="2976" y="27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52938" name="直接箭头连接符 1798152"/>
            <p:cNvCxnSpPr>
              <a:stCxn id="252962" idx="3"/>
              <a:endCxn id="252933" idx="7"/>
            </p:cNvCxnSpPr>
            <p:nvPr/>
          </p:nvCxnSpPr>
          <p:spPr>
            <a:xfrm flipH="1">
              <a:off x="1667" y="1871"/>
              <a:ext cx="633" cy="2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2939" name="直接箭头连接符 1798153"/>
            <p:cNvCxnSpPr>
              <a:stCxn id="252933" idx="3"/>
              <a:endCxn id="252936" idx="0"/>
            </p:cNvCxnSpPr>
            <p:nvPr/>
          </p:nvCxnSpPr>
          <p:spPr>
            <a:xfrm flipH="1">
              <a:off x="1212" y="2401"/>
              <a:ext cx="217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2940" name="直接箭头连接符 1798154"/>
            <p:cNvCxnSpPr>
              <a:stCxn id="252933" idx="5"/>
              <a:endCxn id="252935" idx="0"/>
            </p:cNvCxnSpPr>
            <p:nvPr/>
          </p:nvCxnSpPr>
          <p:spPr>
            <a:xfrm>
              <a:off x="1667" y="2401"/>
              <a:ext cx="169" cy="33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2941" name="直接箭头连接符 1798155"/>
            <p:cNvCxnSpPr>
              <a:stCxn id="252962" idx="5"/>
              <a:endCxn id="252935" idx="0"/>
            </p:cNvCxnSpPr>
            <p:nvPr/>
          </p:nvCxnSpPr>
          <p:spPr>
            <a:xfrm>
              <a:off x="2538" y="1871"/>
              <a:ext cx="621" cy="24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2942" name="直接箭头连接符 1798156"/>
            <p:cNvCxnSpPr>
              <a:stCxn id="252934" idx="4"/>
              <a:endCxn id="252937" idx="0"/>
            </p:cNvCxnSpPr>
            <p:nvPr/>
          </p:nvCxnSpPr>
          <p:spPr>
            <a:xfrm>
              <a:off x="3135" y="2449"/>
              <a:ext cx="9" cy="28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grpSp>
          <p:nvGrpSpPr>
            <p:cNvPr id="252943" name="组合 1798157"/>
            <p:cNvGrpSpPr/>
            <p:nvPr/>
          </p:nvGrpSpPr>
          <p:grpSpPr>
            <a:xfrm>
              <a:off x="2251" y="1584"/>
              <a:ext cx="336" cy="336"/>
              <a:chOff x="1819" y="1344"/>
              <a:chExt cx="336" cy="336"/>
            </a:xfrm>
          </p:grpSpPr>
          <p:sp>
            <p:nvSpPr>
              <p:cNvPr id="252962" name="椭圆 1798158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2963" name="文本框 1798159"/>
              <p:cNvSpPr txBox="1"/>
              <p:nvPr/>
            </p:nvSpPr>
            <p:spPr>
              <a:xfrm>
                <a:off x="1867" y="1344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R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2944" name="文本框 1798160"/>
            <p:cNvSpPr txBox="1"/>
            <p:nvPr/>
          </p:nvSpPr>
          <p:spPr>
            <a:xfrm>
              <a:off x="1428" y="211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2945" name="文本框 1798161"/>
            <p:cNvSpPr txBox="1"/>
            <p:nvPr/>
          </p:nvSpPr>
          <p:spPr>
            <a:xfrm>
              <a:off x="1092" y="273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2946" name="文本框 1798162"/>
            <p:cNvSpPr txBox="1"/>
            <p:nvPr/>
          </p:nvSpPr>
          <p:spPr>
            <a:xfrm>
              <a:off x="1716" y="273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2947" name="文本框 1798163"/>
            <p:cNvSpPr txBox="1"/>
            <p:nvPr/>
          </p:nvSpPr>
          <p:spPr>
            <a:xfrm>
              <a:off x="3024" y="273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2948" name="文本框 1798164"/>
            <p:cNvSpPr txBox="1"/>
            <p:nvPr/>
          </p:nvSpPr>
          <p:spPr>
            <a:xfrm>
              <a:off x="3015" y="211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2949" name="组合 1798165"/>
            <p:cNvGrpSpPr/>
            <p:nvPr/>
          </p:nvGrpSpPr>
          <p:grpSpPr>
            <a:xfrm>
              <a:off x="2256" y="2208"/>
              <a:ext cx="336" cy="336"/>
              <a:chOff x="1819" y="1344"/>
              <a:chExt cx="336" cy="336"/>
            </a:xfrm>
          </p:grpSpPr>
          <p:sp>
            <p:nvSpPr>
              <p:cNvPr id="252960" name="椭圆 1798166"/>
              <p:cNvSpPr/>
              <p:nvPr/>
            </p:nvSpPr>
            <p:spPr>
              <a:xfrm>
                <a:off x="1819" y="1344"/>
                <a:ext cx="336" cy="33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2961" name="文本框 1798167"/>
              <p:cNvSpPr txBox="1"/>
              <p:nvPr/>
            </p:nvSpPr>
            <p:spPr>
              <a:xfrm>
                <a:off x="1867" y="1344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52950" name="直接箭头连接符 1798168"/>
            <p:cNvCxnSpPr>
              <a:stCxn id="252962" idx="4"/>
              <a:endCxn id="252961" idx="0"/>
            </p:cNvCxnSpPr>
            <p:nvPr/>
          </p:nvCxnSpPr>
          <p:spPr>
            <a:xfrm>
              <a:off x="2419" y="1920"/>
              <a:ext cx="7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52951" name="椭圆 1798169"/>
            <p:cNvSpPr/>
            <p:nvPr/>
          </p:nvSpPr>
          <p:spPr>
            <a:xfrm>
              <a:off x="3456" y="3361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2952" name="椭圆 1798170"/>
            <p:cNvSpPr/>
            <p:nvPr/>
          </p:nvSpPr>
          <p:spPr>
            <a:xfrm>
              <a:off x="2496" y="3361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2953" name="椭圆 1798171"/>
            <p:cNvSpPr/>
            <p:nvPr/>
          </p:nvSpPr>
          <p:spPr>
            <a:xfrm>
              <a:off x="2976" y="3360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252954" name="直接箭头连接符 1798172"/>
            <p:cNvCxnSpPr>
              <a:stCxn id="252937" idx="3"/>
              <a:endCxn id="252952" idx="0"/>
            </p:cNvCxnSpPr>
            <p:nvPr/>
          </p:nvCxnSpPr>
          <p:spPr>
            <a:xfrm flipH="1">
              <a:off x="2664" y="3023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2955" name="直接箭头连接符 1798173"/>
            <p:cNvCxnSpPr>
              <a:stCxn id="252937" idx="5"/>
              <a:endCxn id="252951" idx="0"/>
            </p:cNvCxnSpPr>
            <p:nvPr/>
          </p:nvCxnSpPr>
          <p:spPr>
            <a:xfrm>
              <a:off x="3263" y="3023"/>
              <a:ext cx="361" cy="3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52956" name="直接箭头连接符 1798174"/>
            <p:cNvCxnSpPr>
              <a:stCxn id="252937" idx="4"/>
              <a:endCxn id="252953" idx="0"/>
            </p:cNvCxnSpPr>
            <p:nvPr/>
          </p:nvCxnSpPr>
          <p:spPr>
            <a:xfrm>
              <a:off x="3144" y="3072"/>
              <a:ext cx="0" cy="28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52957" name="文本框 1798175"/>
            <p:cNvSpPr txBox="1"/>
            <p:nvPr/>
          </p:nvSpPr>
          <p:spPr>
            <a:xfrm>
              <a:off x="2544" y="3361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G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2958" name="文本框 1798176"/>
            <p:cNvSpPr txBox="1"/>
            <p:nvPr/>
          </p:nvSpPr>
          <p:spPr>
            <a:xfrm>
              <a:off x="3504" y="3361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K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2959" name="文本框 1798177"/>
            <p:cNvSpPr txBox="1"/>
            <p:nvPr/>
          </p:nvSpPr>
          <p:spPr>
            <a:xfrm>
              <a:off x="3024" y="336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98179" name="文本框 1798178"/>
          <p:cNvSpPr txBox="1"/>
          <p:nvPr/>
        </p:nvSpPr>
        <p:spPr>
          <a:xfrm>
            <a:off x="611188" y="5934075"/>
            <a:ext cx="48244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先根序列　</a:t>
            </a:r>
            <a:r>
              <a:rPr lang="en-US" altLang="zh-CN" sz="2800" b="1" dirty="0">
                <a:solidFill>
                  <a:srgbClr val="04440F"/>
                </a:solidFill>
                <a:latin typeface="Times New Roman" panose="02020603050405020304" pitchFamily="18" charset="0"/>
              </a:rPr>
              <a:t>RADEBCFGHK</a:t>
            </a:r>
            <a:endParaRPr lang="en-US" altLang="zh-CN" sz="2800" b="1" dirty="0">
              <a:solidFill>
                <a:srgbClr val="04440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817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3954" name="组合 1"/>
          <p:cNvGrpSpPr/>
          <p:nvPr/>
        </p:nvGrpSpPr>
        <p:grpSpPr>
          <a:xfrm>
            <a:off x="4032250" y="1089025"/>
            <a:ext cx="1512888" cy="1484313"/>
            <a:chOff x="2384425" y="1358900"/>
            <a:chExt cx="1512888" cy="1484313"/>
          </a:xfrm>
        </p:grpSpPr>
        <p:sp>
          <p:nvSpPr>
            <p:cNvPr id="253972" name="Line 7"/>
            <p:cNvSpPr/>
            <p:nvPr/>
          </p:nvSpPr>
          <p:spPr>
            <a:xfrm>
              <a:off x="3265488" y="1654175"/>
              <a:ext cx="392112" cy="36512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73" name="Line 9"/>
            <p:cNvSpPr/>
            <p:nvPr/>
          </p:nvSpPr>
          <p:spPr>
            <a:xfrm flipH="1">
              <a:off x="2678113" y="1636713"/>
              <a:ext cx="392112" cy="36512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74" name="Oval 10"/>
            <p:cNvSpPr/>
            <p:nvPr/>
          </p:nvSpPr>
          <p:spPr>
            <a:xfrm>
              <a:off x="2971800" y="1358900"/>
              <a:ext cx="369888" cy="39846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7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75" name="Oval 11"/>
            <p:cNvSpPr/>
            <p:nvPr/>
          </p:nvSpPr>
          <p:spPr>
            <a:xfrm>
              <a:off x="2384425" y="1906588"/>
              <a:ext cx="369888" cy="39846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7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76" name="Line 13"/>
            <p:cNvSpPr/>
            <p:nvPr/>
          </p:nvSpPr>
          <p:spPr>
            <a:xfrm flipH="1">
              <a:off x="3233738" y="2174875"/>
              <a:ext cx="392112" cy="36512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77" name="Oval 14"/>
            <p:cNvSpPr/>
            <p:nvPr/>
          </p:nvSpPr>
          <p:spPr>
            <a:xfrm>
              <a:off x="3527425" y="1897063"/>
              <a:ext cx="369888" cy="39846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7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78" name="Oval 15"/>
            <p:cNvSpPr/>
            <p:nvPr/>
          </p:nvSpPr>
          <p:spPr>
            <a:xfrm>
              <a:off x="2962275" y="2444750"/>
              <a:ext cx="369888" cy="39846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7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3955" name="Group 56"/>
          <p:cNvGrpSpPr/>
          <p:nvPr/>
        </p:nvGrpSpPr>
        <p:grpSpPr>
          <a:xfrm>
            <a:off x="1331913" y="1052513"/>
            <a:ext cx="1812925" cy="1712912"/>
            <a:chOff x="180" y="1228"/>
            <a:chExt cx="1142" cy="1231"/>
          </a:xfrm>
        </p:grpSpPr>
        <p:sp>
          <p:nvSpPr>
            <p:cNvPr id="253965" name="Oval 42"/>
            <p:cNvSpPr/>
            <p:nvPr/>
          </p:nvSpPr>
          <p:spPr>
            <a:xfrm>
              <a:off x="180" y="1228"/>
              <a:ext cx="230" cy="27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66" name="Oval 49"/>
            <p:cNvSpPr/>
            <p:nvPr/>
          </p:nvSpPr>
          <p:spPr>
            <a:xfrm>
              <a:off x="481" y="1543"/>
              <a:ext cx="230" cy="27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67" name="Oval 50"/>
            <p:cNvSpPr/>
            <p:nvPr/>
          </p:nvSpPr>
          <p:spPr>
            <a:xfrm>
              <a:off x="776" y="1867"/>
              <a:ext cx="230" cy="27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68" name="Oval 51"/>
            <p:cNvSpPr/>
            <p:nvPr/>
          </p:nvSpPr>
          <p:spPr>
            <a:xfrm>
              <a:off x="1092" y="2186"/>
              <a:ext cx="230" cy="27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69" name="Line 53"/>
            <p:cNvSpPr/>
            <p:nvPr/>
          </p:nvSpPr>
          <p:spPr>
            <a:xfrm>
              <a:off x="368" y="1462"/>
              <a:ext cx="136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70" name="Line 54"/>
            <p:cNvSpPr/>
            <p:nvPr/>
          </p:nvSpPr>
          <p:spPr>
            <a:xfrm>
              <a:off x="670" y="1787"/>
              <a:ext cx="136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71" name="Line 55"/>
            <p:cNvSpPr/>
            <p:nvPr/>
          </p:nvSpPr>
          <p:spPr>
            <a:xfrm>
              <a:off x="973" y="2106"/>
              <a:ext cx="136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3956" name="Group 92"/>
          <p:cNvGrpSpPr/>
          <p:nvPr/>
        </p:nvGrpSpPr>
        <p:grpSpPr>
          <a:xfrm>
            <a:off x="6551613" y="1233488"/>
            <a:ext cx="1465262" cy="1338262"/>
            <a:chOff x="1633" y="2347"/>
            <a:chExt cx="923" cy="970"/>
          </a:xfrm>
        </p:grpSpPr>
        <p:sp>
          <p:nvSpPr>
            <p:cNvPr id="253958" name="Line 85"/>
            <p:cNvSpPr/>
            <p:nvPr/>
          </p:nvSpPr>
          <p:spPr>
            <a:xfrm flipH="1">
              <a:off x="1826" y="2894"/>
              <a:ext cx="176" cy="20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59" name="Line 86"/>
            <p:cNvSpPr/>
            <p:nvPr/>
          </p:nvSpPr>
          <p:spPr>
            <a:xfrm>
              <a:off x="2169" y="2910"/>
              <a:ext cx="194" cy="18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60" name="Oval 87"/>
            <p:cNvSpPr/>
            <p:nvPr/>
          </p:nvSpPr>
          <p:spPr>
            <a:xfrm>
              <a:off x="2320" y="3059"/>
              <a:ext cx="220" cy="2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61" name="Oval 88"/>
            <p:cNvSpPr/>
            <p:nvPr/>
          </p:nvSpPr>
          <p:spPr>
            <a:xfrm>
              <a:off x="1633" y="3059"/>
              <a:ext cx="220" cy="2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62" name="Line 89"/>
            <p:cNvSpPr/>
            <p:nvPr/>
          </p:nvSpPr>
          <p:spPr>
            <a:xfrm flipH="1">
              <a:off x="2172" y="2551"/>
              <a:ext cx="181" cy="18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3963" name="Oval 90"/>
            <p:cNvSpPr/>
            <p:nvPr/>
          </p:nvSpPr>
          <p:spPr>
            <a:xfrm>
              <a:off x="2337" y="2347"/>
              <a:ext cx="219" cy="2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7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3964" name="Oval 91"/>
            <p:cNvSpPr/>
            <p:nvPr/>
          </p:nvSpPr>
          <p:spPr>
            <a:xfrm>
              <a:off x="1982" y="2694"/>
              <a:ext cx="219" cy="25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75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3957" name="Text Box 94"/>
          <p:cNvSpPr txBox="1"/>
          <p:nvPr/>
        </p:nvSpPr>
        <p:spPr>
          <a:xfrm>
            <a:off x="179388" y="3716338"/>
            <a:ext cx="8750300" cy="181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ts val="34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由上图知：包含</a:t>
            </a:r>
            <a:r>
              <a:rPr lang="en-US" altLang="zh-CN" sz="29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9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9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9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四个结点结构不同的树形，但它们的先根序列却相同，即皆为</a:t>
            </a:r>
            <a:r>
              <a:rPr lang="en-US" altLang="zh-CN" sz="29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ABCD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可见，以先根序顺序存储一棵树 </a:t>
            </a:r>
            <a:r>
              <a:rPr lang="en-US" altLang="zh-CN" sz="29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的所有结点，显然无法确定 </a:t>
            </a:r>
            <a:r>
              <a:rPr lang="en-US" altLang="zh-CN" sz="29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的结构</a:t>
            </a:r>
            <a:r>
              <a:rPr lang="en-US" altLang="zh-CN" sz="2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9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Text Box 4"/>
          <p:cNvSpPr txBox="1"/>
          <p:nvPr/>
        </p:nvSpPr>
        <p:spPr>
          <a:xfrm>
            <a:off x="358775" y="1304925"/>
            <a:ext cx="8497888" cy="399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latin typeface="Times New Roman" panose="02020603050405020304" pitchFamily="18" charset="0"/>
              </a:rPr>
              <a:t>树可转换成二叉树，森林作为树的有限集合，也可转换成二叉树。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latin typeface="Times New Roman" panose="02020603050405020304" pitchFamily="18" charset="0"/>
              </a:rPr>
              <a:t>把森林看成一棵树，森林中所有树的根结点彼此看成兄弟结点。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3200" b="1" dirty="0">
                <a:latin typeface="Times New Roman" panose="02020603050405020304" pitchFamily="18" charset="0"/>
              </a:rPr>
              <a:t>为此在形式上引进一个虚拟总根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，作为所有树根的父结点，当转换成二叉树时，虚拟总根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3200" b="1" dirty="0">
                <a:latin typeface="Times New Roman" panose="02020603050405020304" pitchFamily="18" charset="0"/>
              </a:rPr>
              <a:t>不起任何作用。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99683" name="Text Box 5"/>
          <p:cNvSpPr txBox="1"/>
          <p:nvPr/>
        </p:nvSpPr>
        <p:spPr>
          <a:xfrm>
            <a:off x="395288" y="411163"/>
            <a:ext cx="6553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森林转换成二叉树（方法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0194" name="内容占位符 1800193"/>
          <p:cNvSpPr>
            <a:spLocks noGrp="1"/>
          </p:cNvSpPr>
          <p:nvPr>
            <p:ph idx="1"/>
          </p:nvPr>
        </p:nvSpPr>
        <p:spPr>
          <a:xfrm>
            <a:off x="287338" y="836613"/>
            <a:ext cx="8650287" cy="5329237"/>
          </a:xfrm>
        </p:spPr>
        <p:txBody>
          <a:bodyPr vert="horz" wrap="square" lIns="92075" tIns="46038" rIns="92075" bIns="46038" anchor="t" anchorCtr="0"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CC0000"/>
                </a:solidFill>
              </a:rPr>
              <a:t>定理</a:t>
            </a:r>
            <a:r>
              <a:rPr lang="en-US" altLang="zh-CN" sz="3200" dirty="0">
                <a:solidFill>
                  <a:srgbClr val="CC0000"/>
                </a:solidFill>
              </a:rPr>
              <a:t>5.3</a:t>
            </a:r>
            <a:r>
              <a:rPr lang="en-US" altLang="zh-CN" sz="3200" dirty="0"/>
              <a:t> </a:t>
            </a:r>
            <a:r>
              <a:rPr lang="zh-CN" altLang="en-US" sz="3200" dirty="0"/>
              <a:t>如果已知一棵树的先根序列和每个结点相应的次数，则能唯一确定该树的结构。</a:t>
            </a:r>
            <a:endParaRPr lang="zh-CN" altLang="en-US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CC0000"/>
                </a:solidFill>
              </a:rPr>
              <a:t>证明：用数学归纳法</a:t>
            </a:r>
            <a:endParaRPr lang="zh-CN" altLang="en-US" sz="3200" dirty="0">
              <a:solidFill>
                <a:srgbClr val="CC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若树中只有一个结点，定理显然成立。</a:t>
            </a:r>
            <a:endParaRPr lang="zh-CN" altLang="en-US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假设树中结点个数小于</a:t>
            </a:r>
            <a:r>
              <a:rPr lang="en-US" altLang="zh-CN" sz="3200" i="1" dirty="0"/>
              <a:t>n</a:t>
            </a:r>
            <a:r>
              <a:rPr lang="en-US" altLang="zh-CN" sz="3200" dirty="0"/>
              <a:t>(</a:t>
            </a:r>
            <a:r>
              <a:rPr lang="en-US" altLang="zh-CN" sz="3200" i="1" dirty="0"/>
              <a:t>n</a:t>
            </a:r>
            <a:r>
              <a:rPr lang="en-US" altLang="zh-CN" sz="3200" dirty="0">
                <a:sym typeface="Symbol" panose="05050102010706020507" pitchFamily="18" charset="2"/>
              </a:rPr>
              <a:t></a:t>
            </a:r>
            <a:r>
              <a:rPr lang="en-US" altLang="zh-CN" sz="3200" dirty="0"/>
              <a:t>2)</a:t>
            </a:r>
            <a:r>
              <a:rPr lang="zh-CN" altLang="en-US" sz="3200" dirty="0"/>
              <a:t>时定理成立。</a:t>
            </a:r>
            <a:endParaRPr lang="zh-CN" altLang="en-US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3200" dirty="0"/>
              <a:t>3.</a:t>
            </a:r>
            <a:r>
              <a:rPr lang="zh-CN" altLang="en-US" sz="3200" dirty="0"/>
              <a:t>当树中有</a:t>
            </a:r>
            <a:r>
              <a:rPr lang="en-US" altLang="zh-CN" sz="3200" i="1" dirty="0"/>
              <a:t>n</a:t>
            </a:r>
            <a:r>
              <a:rPr lang="zh-CN" altLang="en-US" sz="3200" dirty="0"/>
              <a:t>个结点时，由树的先根序列可知，第一个结点是根结点，设该结点的次数为</a:t>
            </a:r>
            <a:r>
              <a:rPr lang="en-US" altLang="zh-CN" sz="3200" i="1" dirty="0"/>
              <a:t>k</a:t>
            </a:r>
            <a:r>
              <a:rPr lang="zh-CN" altLang="en-US" sz="3200" dirty="0"/>
              <a:t>，</a:t>
            </a:r>
            <a:r>
              <a:rPr lang="en-US" altLang="zh-CN" sz="3200" i="1" dirty="0"/>
              <a:t>k</a:t>
            </a:r>
            <a:r>
              <a:rPr lang="en-US" altLang="zh-CN" sz="3200" dirty="0">
                <a:sym typeface="Symbol" panose="05050102010706020507" pitchFamily="18" charset="2"/>
              </a:rPr>
              <a:t></a:t>
            </a:r>
            <a:r>
              <a:rPr lang="en-US" altLang="zh-CN" sz="3200" dirty="0"/>
              <a:t>1</a:t>
            </a:r>
            <a:r>
              <a:rPr lang="zh-CN" altLang="en-US" sz="3200" dirty="0"/>
              <a:t>，因此根结点有</a:t>
            </a:r>
            <a:r>
              <a:rPr lang="en-US" altLang="zh-CN" sz="3200" i="1" dirty="0"/>
              <a:t>k</a:t>
            </a:r>
            <a:r>
              <a:rPr lang="zh-CN" altLang="en-US" sz="3200" dirty="0"/>
              <a:t>个子树。</a:t>
            </a:r>
            <a:endParaRPr lang="zh-CN" altLang="en-US" sz="3200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4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0194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0194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4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0194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0194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4">
                                            <p:txEl>
                                              <p:charRg st="9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0194">
                                            <p:txEl>
                                              <p:charRg st="9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0194">
                                            <p:txEl>
                                              <p:charRg st="9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文本占位符 1801217"/>
          <p:cNvSpPr>
            <a:spLocks noGrp="1"/>
          </p:cNvSpPr>
          <p:nvPr>
            <p:ph idx="1"/>
          </p:nvPr>
        </p:nvSpPr>
        <p:spPr>
          <a:xfrm>
            <a:off x="358775" y="1125538"/>
            <a:ext cx="8461375" cy="5219700"/>
          </a:xfrm>
        </p:spPr>
        <p:txBody>
          <a:bodyPr vert="horz" wrap="square" lIns="92075" tIns="46038" rIns="92075" bIns="46038" anchor="t" anchorCtr="0"/>
          <a:p>
            <a:pPr marL="0" indent="0" algn="just">
              <a:lnSpc>
                <a:spcPct val="130000"/>
              </a:lnSpc>
              <a:buNone/>
            </a:pPr>
            <a:r>
              <a:rPr lang="zh-CN" altLang="en-US" sz="3200" dirty="0"/>
              <a:t>第一个子树排在最前面，第</a:t>
            </a:r>
            <a:r>
              <a:rPr lang="en-US" altLang="zh-CN" sz="3200" i="1" dirty="0"/>
              <a:t>k</a:t>
            </a:r>
            <a:r>
              <a:rPr lang="zh-CN" altLang="en-US" sz="3200" dirty="0"/>
              <a:t>个子树排在最后面，并且每个子树的结点个数小于</a:t>
            </a:r>
            <a:r>
              <a:rPr lang="en-US" altLang="zh-CN" sz="3200" i="1" dirty="0"/>
              <a:t>n</a:t>
            </a:r>
            <a:r>
              <a:rPr lang="zh-CN" altLang="en-US" sz="3200" dirty="0"/>
              <a:t>，由归纳假设可知，每个子树可以唯一确定，从而整棵树的树形可以确定。</a:t>
            </a:r>
            <a:endParaRPr lang="zh-CN" altLang="en-US" sz="3200" dirty="0"/>
          </a:p>
          <a:p>
            <a:pPr marL="0" indent="0">
              <a:buNone/>
            </a:pPr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例：</a:t>
            </a:r>
            <a:r>
              <a:rPr lang="zh-CN" altLang="en-US" sz="3200" dirty="0">
                <a:ea typeface="幼圆" panose="02010509060101010101" pitchFamily="49" charset="-122"/>
              </a:rPr>
              <a:t>先根序列：</a:t>
            </a:r>
            <a:r>
              <a:rPr lang="en-US" altLang="zh-CN" sz="3200" dirty="0">
                <a:ea typeface="幼圆" panose="02010509060101010101" pitchFamily="49" charset="-122"/>
              </a:rPr>
              <a:t>A B  C D  E  F G  H  I  J  K L</a:t>
            </a:r>
            <a:endParaRPr lang="en-US" altLang="zh-CN" sz="3200" dirty="0">
              <a:ea typeface="幼圆" panose="020105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200" dirty="0">
                <a:ea typeface="幼圆" panose="02010509060101010101" pitchFamily="49" charset="-122"/>
              </a:rPr>
              <a:t>结点次数序列</a:t>
            </a:r>
            <a:r>
              <a:rPr lang="en-US" altLang="zh-CN" sz="3200" dirty="0">
                <a:ea typeface="幼圆" panose="02010509060101010101" pitchFamily="49" charset="-122"/>
              </a:rPr>
              <a:t>:   4   0  3  0  0   0  0   2  2  0  0  0 </a:t>
            </a:r>
            <a:endParaRPr lang="en-US" altLang="zh-CN" sz="3200" dirty="0"/>
          </a:p>
        </p:txBody>
      </p:sp>
    </p:spTree>
  </p:cSld>
  <p:clrMapOvr>
    <a:masterClrMapping/>
  </p:clrMapOvr>
  <p:transition>
    <p:strips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Text Box 4"/>
          <p:cNvSpPr txBox="1"/>
          <p:nvPr/>
        </p:nvSpPr>
        <p:spPr>
          <a:xfrm>
            <a:off x="323850" y="800100"/>
            <a:ext cx="8569325" cy="53879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例如关于一棵树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有下述信息：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先根序列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 B  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  D  E  F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G  H  </a:t>
            </a:r>
            <a:r>
              <a:rPr lang="en-US" altLang="zh-CN" sz="28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I  J  K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L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结点次数序列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4   0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3   0   0  0</a:t>
            </a:r>
            <a:r>
              <a:rPr lang="en-US" altLang="zh-CN" sz="2800" b="1" dirty="0">
                <a:latin typeface="Times New Roman" panose="02020603050405020304" pitchFamily="18" charset="0"/>
              </a:rPr>
              <a:t>   0   2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2  0  0</a:t>
            </a:r>
            <a:r>
              <a:rPr lang="en-US" altLang="zh-CN" sz="2800" b="1" dirty="0">
                <a:latin typeface="Times New Roman" panose="02020603050405020304" pitchFamily="18" charset="0"/>
              </a:rPr>
              <a:t>  0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从右向左</a:t>
            </a:r>
            <a:r>
              <a:rPr lang="zh-CN" altLang="en-US" sz="2800" b="1" dirty="0">
                <a:latin typeface="Times New Roman" panose="02020603050405020304" pitchFamily="18" charset="0"/>
              </a:rPr>
              <a:t>来确定树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的结构，由先根序遍历的定义可知，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的父结点；同样，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的父结点；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的父结点；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的父结点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57027" name="组合 1802242"/>
          <p:cNvGrpSpPr/>
          <p:nvPr/>
        </p:nvGrpSpPr>
        <p:grpSpPr>
          <a:xfrm>
            <a:off x="2932113" y="1412875"/>
            <a:ext cx="4448175" cy="2581275"/>
            <a:chOff x="1633" y="1094"/>
            <a:chExt cx="2802" cy="1626"/>
          </a:xfrm>
        </p:grpSpPr>
        <p:grpSp>
          <p:nvGrpSpPr>
            <p:cNvPr id="257029" name="Group 22"/>
            <p:cNvGrpSpPr/>
            <p:nvPr/>
          </p:nvGrpSpPr>
          <p:grpSpPr>
            <a:xfrm>
              <a:off x="3470" y="1094"/>
              <a:ext cx="965" cy="476"/>
              <a:chOff x="3402" y="1026"/>
              <a:chExt cx="965" cy="476"/>
            </a:xfrm>
          </p:grpSpPr>
          <p:sp>
            <p:nvSpPr>
              <p:cNvPr id="257040" name="Line 5"/>
              <p:cNvSpPr/>
              <p:nvPr/>
            </p:nvSpPr>
            <p:spPr>
              <a:xfrm flipV="1">
                <a:off x="3402" y="1033"/>
                <a:ext cx="0" cy="469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41" name="Line 6"/>
              <p:cNvSpPr/>
              <p:nvPr/>
            </p:nvSpPr>
            <p:spPr>
              <a:xfrm>
                <a:off x="3402" y="1222"/>
                <a:ext cx="233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42" name="Line 7"/>
              <p:cNvSpPr/>
              <p:nvPr/>
            </p:nvSpPr>
            <p:spPr>
              <a:xfrm>
                <a:off x="3642" y="1222"/>
                <a:ext cx="0" cy="22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57043" name="Line 9"/>
              <p:cNvSpPr/>
              <p:nvPr/>
            </p:nvSpPr>
            <p:spPr>
              <a:xfrm>
                <a:off x="3402" y="1033"/>
                <a:ext cx="959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44" name="Line 10"/>
              <p:cNvSpPr/>
              <p:nvPr/>
            </p:nvSpPr>
            <p:spPr>
              <a:xfrm>
                <a:off x="4367" y="1026"/>
                <a:ext cx="0" cy="45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lg"/>
              </a:ln>
            </p:spPr>
          </p:sp>
        </p:grpSp>
        <p:grpSp>
          <p:nvGrpSpPr>
            <p:cNvPr id="257030" name="Group 21"/>
            <p:cNvGrpSpPr/>
            <p:nvPr/>
          </p:nvGrpSpPr>
          <p:grpSpPr>
            <a:xfrm>
              <a:off x="1633" y="2047"/>
              <a:ext cx="1884" cy="673"/>
              <a:chOff x="1519" y="2031"/>
              <a:chExt cx="1884" cy="673"/>
            </a:xfrm>
          </p:grpSpPr>
          <p:sp>
            <p:nvSpPr>
              <p:cNvPr id="257031" name="Line 12"/>
              <p:cNvSpPr/>
              <p:nvPr/>
            </p:nvSpPr>
            <p:spPr>
              <a:xfrm>
                <a:off x="1519" y="2069"/>
                <a:ext cx="0" cy="635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32" name="Line 13"/>
              <p:cNvSpPr/>
              <p:nvPr/>
            </p:nvSpPr>
            <p:spPr>
              <a:xfrm>
                <a:off x="1519" y="2251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33" name="Line 14"/>
              <p:cNvSpPr/>
              <p:nvPr/>
            </p:nvSpPr>
            <p:spPr>
              <a:xfrm flipV="1">
                <a:off x="1784" y="2031"/>
                <a:ext cx="0" cy="204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57034" name="Line 15"/>
              <p:cNvSpPr/>
              <p:nvPr/>
            </p:nvSpPr>
            <p:spPr>
              <a:xfrm>
                <a:off x="1525" y="2387"/>
                <a:ext cx="516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35" name="Line 16"/>
              <p:cNvSpPr/>
              <p:nvPr/>
            </p:nvSpPr>
            <p:spPr>
              <a:xfrm flipV="1">
                <a:off x="2050" y="2047"/>
                <a:ext cx="0" cy="34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57036" name="Line 17"/>
              <p:cNvSpPr/>
              <p:nvPr/>
            </p:nvSpPr>
            <p:spPr>
              <a:xfrm flipV="1">
                <a:off x="3122" y="2031"/>
                <a:ext cx="0" cy="515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257037" name="Line 18"/>
              <p:cNvSpPr/>
              <p:nvPr/>
            </p:nvSpPr>
            <p:spPr>
              <a:xfrm>
                <a:off x="1526" y="2551"/>
                <a:ext cx="1610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38" name="Line 19"/>
              <p:cNvSpPr/>
              <p:nvPr/>
            </p:nvSpPr>
            <p:spPr>
              <a:xfrm>
                <a:off x="1526" y="2704"/>
                <a:ext cx="1876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39" name="Line 20"/>
              <p:cNvSpPr/>
              <p:nvPr/>
            </p:nvSpPr>
            <p:spPr>
              <a:xfrm flipV="1">
                <a:off x="3403" y="2038"/>
                <a:ext cx="0" cy="666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stealth" w="lg" len="lg"/>
              </a:ln>
            </p:spPr>
          </p:sp>
        </p:grpSp>
      </p:grpSp>
      <p:sp>
        <p:nvSpPr>
          <p:cNvPr id="257028" name="Text Box 24"/>
          <p:cNvSpPr txBox="1"/>
          <p:nvPr/>
        </p:nvSpPr>
        <p:spPr>
          <a:xfrm>
            <a:off x="7377113" y="188913"/>
            <a:ext cx="16240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zh-CN" sz="36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8050" name="Group 27"/>
          <p:cNvGrpSpPr/>
          <p:nvPr/>
        </p:nvGrpSpPr>
        <p:grpSpPr>
          <a:xfrm>
            <a:off x="539750" y="765175"/>
            <a:ext cx="7735888" cy="3917950"/>
            <a:chOff x="396" y="890"/>
            <a:chExt cx="4873" cy="2468"/>
          </a:xfrm>
        </p:grpSpPr>
        <p:sp>
          <p:nvSpPr>
            <p:cNvPr id="258052" name="Line 5"/>
            <p:cNvSpPr/>
            <p:nvPr/>
          </p:nvSpPr>
          <p:spPr>
            <a:xfrm flipH="1">
              <a:off x="3632" y="1778"/>
              <a:ext cx="814" cy="140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53" name="Line 6"/>
            <p:cNvSpPr/>
            <p:nvPr/>
          </p:nvSpPr>
          <p:spPr>
            <a:xfrm>
              <a:off x="4251" y="2591"/>
              <a:ext cx="317" cy="43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54" name="Line 7"/>
            <p:cNvSpPr/>
            <p:nvPr/>
          </p:nvSpPr>
          <p:spPr>
            <a:xfrm>
              <a:off x="4446" y="1778"/>
              <a:ext cx="611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55" name="Line 8"/>
            <p:cNvSpPr/>
            <p:nvPr/>
          </p:nvSpPr>
          <p:spPr>
            <a:xfrm flipH="1">
              <a:off x="1212" y="1774"/>
              <a:ext cx="611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56" name="Line 9"/>
            <p:cNvSpPr/>
            <p:nvPr/>
          </p:nvSpPr>
          <p:spPr>
            <a:xfrm>
              <a:off x="1823" y="1776"/>
              <a:ext cx="610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57" name="Line 10"/>
            <p:cNvSpPr/>
            <p:nvPr/>
          </p:nvSpPr>
          <p:spPr>
            <a:xfrm flipH="1">
              <a:off x="725" y="1128"/>
              <a:ext cx="1529" cy="57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58" name="Line 11"/>
            <p:cNvSpPr/>
            <p:nvPr/>
          </p:nvSpPr>
          <p:spPr>
            <a:xfrm flipH="1">
              <a:off x="1905" y="1207"/>
              <a:ext cx="455" cy="45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59" name="Line 12"/>
            <p:cNvSpPr/>
            <p:nvPr/>
          </p:nvSpPr>
          <p:spPr>
            <a:xfrm>
              <a:off x="2578" y="1220"/>
              <a:ext cx="461" cy="44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60" name="Line 13"/>
            <p:cNvSpPr/>
            <p:nvPr/>
          </p:nvSpPr>
          <p:spPr>
            <a:xfrm>
              <a:off x="2624" y="1091"/>
              <a:ext cx="1670" cy="57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61" name="Oval 14"/>
            <p:cNvSpPr/>
            <p:nvPr/>
          </p:nvSpPr>
          <p:spPr>
            <a:xfrm>
              <a:off x="4249" y="1593"/>
              <a:ext cx="384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H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62" name="Oval 15"/>
            <p:cNvSpPr/>
            <p:nvPr/>
          </p:nvSpPr>
          <p:spPr>
            <a:xfrm>
              <a:off x="2245" y="890"/>
              <a:ext cx="384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63" name="Oval 16"/>
            <p:cNvSpPr/>
            <p:nvPr/>
          </p:nvSpPr>
          <p:spPr>
            <a:xfrm>
              <a:off x="396" y="1594"/>
              <a:ext cx="385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64" name="Oval 17"/>
            <p:cNvSpPr/>
            <p:nvPr/>
          </p:nvSpPr>
          <p:spPr>
            <a:xfrm>
              <a:off x="2959" y="1593"/>
              <a:ext cx="384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G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65" name="Oval 18"/>
            <p:cNvSpPr/>
            <p:nvPr/>
          </p:nvSpPr>
          <p:spPr>
            <a:xfrm>
              <a:off x="4884" y="2273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L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66" name="Oval 19"/>
            <p:cNvSpPr/>
            <p:nvPr/>
          </p:nvSpPr>
          <p:spPr>
            <a:xfrm>
              <a:off x="3909" y="2273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I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67" name="Line 20"/>
            <p:cNvSpPr/>
            <p:nvPr/>
          </p:nvSpPr>
          <p:spPr>
            <a:xfrm>
              <a:off x="1806" y="1766"/>
              <a:ext cx="0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68" name="Oval 21"/>
            <p:cNvSpPr/>
            <p:nvPr/>
          </p:nvSpPr>
          <p:spPr>
            <a:xfrm>
              <a:off x="1597" y="1593"/>
              <a:ext cx="385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C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69" name="Oval 22"/>
            <p:cNvSpPr/>
            <p:nvPr/>
          </p:nvSpPr>
          <p:spPr>
            <a:xfrm>
              <a:off x="921" y="2291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70" name="Oval 23"/>
            <p:cNvSpPr/>
            <p:nvPr/>
          </p:nvSpPr>
          <p:spPr>
            <a:xfrm>
              <a:off x="1597" y="2296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71" name="Oval 24"/>
            <p:cNvSpPr/>
            <p:nvPr/>
          </p:nvSpPr>
          <p:spPr>
            <a:xfrm>
              <a:off x="2255" y="2296"/>
              <a:ext cx="384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F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72" name="Oval 25"/>
            <p:cNvSpPr/>
            <p:nvPr/>
          </p:nvSpPr>
          <p:spPr>
            <a:xfrm>
              <a:off x="4453" y="2976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K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8073" name="Oval 26"/>
            <p:cNvSpPr/>
            <p:nvPr/>
          </p:nvSpPr>
          <p:spPr>
            <a:xfrm>
              <a:off x="3501" y="2976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J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8051" name="矩形 1803288"/>
          <p:cNvSpPr/>
          <p:nvPr/>
        </p:nvSpPr>
        <p:spPr>
          <a:xfrm>
            <a:off x="323850" y="5157788"/>
            <a:ext cx="8461375" cy="1223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</a:rPr>
              <a:t>例：</a:t>
            </a:r>
            <a:r>
              <a:rPr lang="zh-CN" altLang="en-US" sz="32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先根序列：</a:t>
            </a:r>
            <a:r>
              <a: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A B  C D  E  F G  H  I  J  K L</a:t>
            </a:r>
            <a:endParaRPr lang="en-US" altLang="zh-CN" sz="3200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zh-CN" altLang="en-US" sz="32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结点次数序列</a:t>
            </a:r>
            <a:r>
              <a: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:   4   0  3  0  0   0  0   2  2  0  0  0 </a:t>
            </a:r>
            <a:endParaRPr lang="en-US" altLang="zh-CN" sz="32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Rectangle 2"/>
          <p:cNvSpPr>
            <a:spLocks noGrp="1"/>
          </p:cNvSpPr>
          <p:nvPr>
            <p:ph type="body" sz="half" idx="4294967295"/>
          </p:nvPr>
        </p:nvSpPr>
        <p:spPr>
          <a:xfrm>
            <a:off x="503238" y="1700213"/>
            <a:ext cx="8388350" cy="3636962"/>
          </a:xfrm>
        </p:spPr>
        <p:txBody>
          <a:bodyPr vert="horz" wrap="square" lIns="72000" tIns="82800" rIns="0" bIns="45720" anchor="t" anchorCtr="0"/>
          <a:lstStyle>
            <a:lvl1pPr lvl="0">
              <a:buClr>
                <a:schemeClr val="accent2"/>
              </a:buClr>
              <a:buSzPct val="75000"/>
              <a:buFont typeface="Monotype Sorts" pitchFamily="2" charset="2"/>
              <a:defRPr sz="2400"/>
            </a:lvl1pPr>
            <a:lvl2pPr lvl="1">
              <a:buClr>
                <a:schemeClr val="tx1"/>
              </a:buClr>
              <a:buSzPct val="100000"/>
              <a:buFont typeface="Monotype Sorts" pitchFamily="2" charset="2"/>
              <a:defRPr sz="2000"/>
            </a:lvl2pPr>
            <a:lvl3pPr lvl="2">
              <a:buClr>
                <a:schemeClr val="tx2"/>
              </a:buClr>
              <a:buSzPct val="65000"/>
              <a:buFont typeface="Monotype Sorts" pitchFamily="2" charset="2"/>
              <a:defRPr sz="2000"/>
            </a:lvl3pPr>
            <a:lvl4pPr lvl="3">
              <a:buClr>
                <a:schemeClr val="tx1"/>
              </a:buClr>
              <a:buSzPct val="100000"/>
              <a:buFont typeface="Monotype Sorts" pitchFamily="2" charset="2"/>
              <a:defRPr sz="2000"/>
            </a:lvl4pPr>
            <a:lvl5pPr lvl="4">
              <a:buClr>
                <a:schemeClr val="hlink"/>
              </a:buClr>
              <a:buSzPct val="100000"/>
              <a:buFont typeface="Monotype Sorts" pitchFamily="2" charset="2"/>
              <a:defRPr sz="2000"/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树还可用后根序列和结点次数进行顺序存储。</a:t>
            </a:r>
            <a:endParaRPr lang="zh-CN" altLang="en-US" sz="3200" u="sng" dirty="0"/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树的后根遍历递归定义：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90000"/>
              <a:buFont typeface="华文行楷" panose="02010800040101010101" pitchFamily="2" charset="-122"/>
              <a:buAutoNum type="circleNumDbPlain"/>
            </a:pPr>
            <a:r>
              <a:rPr lang="zh-CN" altLang="en-US" sz="3200" dirty="0">
                <a:solidFill>
                  <a:srgbClr val="FF0000"/>
                </a:solidFill>
              </a:rPr>
              <a:t>从左向右依次</a:t>
            </a:r>
            <a:r>
              <a:rPr lang="zh-CN" altLang="en-US" sz="3200" dirty="0"/>
              <a:t>后根遍历根结点的诸子树（若存在）；</a:t>
            </a:r>
            <a:endParaRPr lang="zh-CN" altLang="en-US" sz="3200" dirty="0"/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Clr>
                <a:srgbClr val="FF6600"/>
              </a:buClr>
              <a:buSzPct val="90000"/>
              <a:buFont typeface="华文行楷" panose="02010800040101010101" pitchFamily="2" charset="-122"/>
              <a:buAutoNum type="circleNumDbPlain"/>
            </a:pPr>
            <a:r>
              <a:rPr lang="zh-CN" altLang="en-US" sz="3200" dirty="0"/>
              <a:t>访问树的根结点。</a:t>
            </a:r>
            <a:endParaRPr lang="zh-CN" altLang="en-US" sz="3200" dirty="0"/>
          </a:p>
        </p:txBody>
      </p:sp>
      <p:sp>
        <p:nvSpPr>
          <p:cNvPr id="259075" name="Text Box 231"/>
          <p:cNvSpPr txBox="1"/>
          <p:nvPr/>
        </p:nvSpPr>
        <p:spPr>
          <a:xfrm>
            <a:off x="323850" y="836613"/>
            <a:ext cx="73453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树的后根序列及结点次数表示法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0098" name="文本占位符 1805313"/>
          <p:cNvSpPr>
            <a:spLocks noGrp="1"/>
          </p:cNvSpPr>
          <p:nvPr>
            <p:ph idx="1"/>
          </p:nvPr>
        </p:nvSpPr>
        <p:spPr>
          <a:xfrm>
            <a:off x="539750" y="1274763"/>
            <a:ext cx="7272338" cy="3090862"/>
          </a:xfrm>
        </p:spPr>
        <p:txBody>
          <a:bodyPr vert="horz" wrap="square" lIns="92075" tIns="46038" rIns="92075" bIns="46038" anchor="t" anchorCtr="0"/>
          <a:p>
            <a:pPr marL="0" indent="0">
              <a:buNone/>
            </a:pPr>
            <a:r>
              <a:rPr lang="zh-CN" altLang="en-US" sz="3200" dirty="0"/>
              <a:t>后根次序和结点次数表示法</a:t>
            </a:r>
            <a:endParaRPr lang="zh-CN" altLang="en-US" sz="3200" dirty="0"/>
          </a:p>
          <a:p>
            <a:pPr marL="0" indent="0">
              <a:lnSpc>
                <a:spcPct val="190000"/>
              </a:lnSpc>
              <a:buNone/>
            </a:pPr>
            <a:r>
              <a:rPr lang="zh-CN" altLang="en-US" sz="3200" dirty="0"/>
              <a:t>   后根序列　</a:t>
            </a:r>
            <a:r>
              <a:rPr lang="en-US" altLang="zh-CN" sz="3200" dirty="0"/>
              <a:t>E   F  B   C  H  I  J  G  D A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结点的次数    </a:t>
            </a:r>
            <a:r>
              <a:rPr lang="en-US" altLang="zh-CN" sz="3200" dirty="0"/>
              <a:t>0   0   2   0   0   0  0  3   1  3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</p:txBody>
      </p:sp>
    </p:spTree>
  </p:cSld>
  <p:clrMapOvr>
    <a:masterClrMapping/>
  </p:clrMapOvr>
  <p:transition>
    <p:strips dir="r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1122" name="文本占位符 1806337"/>
          <p:cNvSpPr>
            <a:spLocks noGrp="1"/>
          </p:cNvSpPr>
          <p:nvPr>
            <p:ph idx="1"/>
          </p:nvPr>
        </p:nvSpPr>
        <p:spPr>
          <a:xfrm>
            <a:off x="431800" y="1160463"/>
            <a:ext cx="8316913" cy="4789487"/>
          </a:xfrm>
        </p:spPr>
        <p:txBody>
          <a:bodyPr vert="horz" wrap="square" lIns="92075" tIns="46038" rIns="92075" bIns="46038" anchor="t" anchorCtr="0"/>
          <a:p>
            <a:pPr marL="0" indent="0" algn="just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  <a:ea typeface="宋体" panose="02010600030101010101" pitchFamily="2" charset="-122"/>
              </a:rPr>
              <a:t>5. </a:t>
            </a:r>
            <a:r>
              <a:rPr lang="zh-CN" altLang="en-US" sz="3200" dirty="0">
                <a:solidFill>
                  <a:schemeClr val="tx2"/>
                </a:solidFill>
                <a:ea typeface="宋体" panose="02010600030101010101" pitchFamily="2" charset="-122"/>
              </a:rPr>
              <a:t>树的层次次序和结点次数表示法</a:t>
            </a:r>
            <a:endParaRPr lang="zh-CN" altLang="en-US" sz="3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已知一个树的层次序列和每个结点相应的次数，则能唯一确定该树的结构。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例如：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层次序列　　</a:t>
            </a:r>
            <a:r>
              <a:rPr lang="en-US" altLang="zh-CN" sz="3200" dirty="0">
                <a:ea typeface="宋体" panose="02010600030101010101" pitchFamily="2" charset="-122"/>
              </a:rPr>
              <a:t>A   B  C  D  E  F  G  H  I  J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3200" dirty="0">
                <a:ea typeface="宋体" panose="02010600030101010101" pitchFamily="2" charset="-122"/>
              </a:rPr>
              <a:t>结点的次数　 </a:t>
            </a:r>
            <a:r>
              <a:rPr lang="en-US" altLang="zh-CN" sz="3200" dirty="0">
                <a:ea typeface="宋体" panose="02010600030101010101" pitchFamily="2" charset="-122"/>
              </a:rPr>
              <a:t>3   2   0   3   0   0   0  0  1  0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31120" y="61995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strips dir="r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2146" name="文本占位符 1830913"/>
          <p:cNvSpPr>
            <a:spLocks noGrp="1"/>
          </p:cNvSpPr>
          <p:nvPr>
            <p:ph idx="1"/>
          </p:nvPr>
        </p:nvSpPr>
        <p:spPr>
          <a:xfrm>
            <a:off x="250825" y="188913"/>
            <a:ext cx="8316913" cy="3527425"/>
          </a:xfrm>
        </p:spPr>
        <p:txBody>
          <a:bodyPr vert="horz" wrap="square" lIns="92075" tIns="46038" rIns="92075" bIns="46038" anchor="t" anchorCtr="0"/>
          <a:p>
            <a:pPr marL="0" indent="0" algn="just">
              <a:buNone/>
            </a:pPr>
            <a:r>
              <a:rPr lang="en-US" altLang="zh-CN" sz="3200" dirty="0">
                <a:solidFill>
                  <a:schemeClr val="tx2"/>
                </a:solidFill>
                <a:ea typeface="宋体" panose="02010600030101010101" pitchFamily="2" charset="-122"/>
              </a:rPr>
              <a:t>6. </a:t>
            </a:r>
            <a:r>
              <a:rPr lang="zh-CN" altLang="en-US" sz="3200" dirty="0">
                <a:solidFill>
                  <a:schemeClr val="tx2"/>
                </a:solidFill>
                <a:ea typeface="宋体" panose="02010600030101010101" pitchFamily="2" charset="-122"/>
              </a:rPr>
              <a:t>树的儿子链表结束符表示法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    在遍历序列中使用“</a:t>
            </a:r>
            <a:r>
              <a:rPr lang="en-US" altLang="zh-CN" dirty="0"/>
              <a:t>)”</a:t>
            </a:r>
            <a:r>
              <a:rPr lang="zh-CN" altLang="en-US" dirty="0"/>
              <a:t>指明儿子链表的结束；叶子结点没有儿子，所有叶子结点后都有一个“</a:t>
            </a:r>
            <a:r>
              <a:rPr lang="en-US" altLang="zh-CN" dirty="0"/>
              <a:t>)”</a:t>
            </a:r>
            <a:r>
              <a:rPr lang="zh-CN" altLang="en-US" dirty="0"/>
              <a:t>。如果一个叶子结点同时是父亲的最后一个儿子，那么叶子结点后就会有连续两个或多个“</a:t>
            </a:r>
            <a:r>
              <a:rPr lang="en-US" altLang="zh-CN" dirty="0"/>
              <a:t>)”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下图的先根序列顺序表示为：</a:t>
            </a:r>
            <a:endParaRPr lang="zh-CN" altLang="en-US" i="1" dirty="0"/>
          </a:p>
          <a:p>
            <a:pPr marL="0" indent="0">
              <a:buNone/>
            </a:pPr>
            <a:r>
              <a:rPr lang="zh-CN" altLang="en-US" i="1" dirty="0">
                <a:solidFill>
                  <a:schemeClr val="tx2"/>
                </a:solidFill>
              </a:rPr>
              <a:t>        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i="1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 ) </a:t>
            </a:r>
            <a:r>
              <a:rPr lang="en-US" altLang="zh-CN" i="1" dirty="0">
                <a:solidFill>
                  <a:schemeClr val="tx2"/>
                </a:solidFill>
              </a:rPr>
              <a:t>C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i="1" dirty="0">
                <a:solidFill>
                  <a:schemeClr val="tx2"/>
                </a:solidFill>
              </a:rPr>
              <a:t>D</a:t>
            </a:r>
            <a:r>
              <a:rPr lang="en-US" altLang="zh-CN" dirty="0">
                <a:solidFill>
                  <a:schemeClr val="tx2"/>
                </a:solidFill>
              </a:rPr>
              <a:t> ) </a:t>
            </a:r>
            <a:r>
              <a:rPr lang="en-US" altLang="zh-CN" i="1" dirty="0">
                <a:solidFill>
                  <a:schemeClr val="tx2"/>
                </a:solidFill>
              </a:rPr>
              <a:t>E</a:t>
            </a:r>
            <a:r>
              <a:rPr lang="en-US" altLang="zh-CN" dirty="0">
                <a:solidFill>
                  <a:schemeClr val="tx2"/>
                </a:solidFill>
              </a:rPr>
              <a:t> ) </a:t>
            </a:r>
            <a:r>
              <a:rPr lang="en-US" altLang="zh-CN" i="1" dirty="0">
                <a:solidFill>
                  <a:schemeClr val="tx2"/>
                </a:solidFill>
              </a:rPr>
              <a:t>F</a:t>
            </a:r>
            <a:r>
              <a:rPr lang="en-US" altLang="zh-CN" dirty="0">
                <a:solidFill>
                  <a:schemeClr val="tx2"/>
                </a:solidFill>
              </a:rPr>
              <a:t> ) ) </a:t>
            </a:r>
            <a:r>
              <a:rPr lang="en-US" altLang="zh-CN" i="1" dirty="0">
                <a:solidFill>
                  <a:schemeClr val="tx2"/>
                </a:solidFill>
              </a:rPr>
              <a:t>G</a:t>
            </a:r>
            <a:r>
              <a:rPr lang="en-US" altLang="zh-CN" dirty="0">
                <a:solidFill>
                  <a:schemeClr val="tx2"/>
                </a:solidFill>
              </a:rPr>
              <a:t> ) </a:t>
            </a:r>
            <a:r>
              <a:rPr lang="en-US" altLang="zh-CN" i="1" dirty="0">
                <a:solidFill>
                  <a:schemeClr val="tx2"/>
                </a:solidFill>
              </a:rPr>
              <a:t>H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i="1" dirty="0">
                <a:solidFill>
                  <a:schemeClr val="tx2"/>
                </a:solidFill>
              </a:rPr>
              <a:t>J</a:t>
            </a:r>
            <a:r>
              <a:rPr lang="en-US" altLang="zh-CN" dirty="0">
                <a:solidFill>
                  <a:schemeClr val="tx2"/>
                </a:solidFill>
              </a:rPr>
              <a:t> ) </a:t>
            </a:r>
            <a:r>
              <a:rPr lang="en-US" altLang="zh-CN" i="1" dirty="0">
                <a:solidFill>
                  <a:schemeClr val="tx2"/>
                </a:solidFill>
              </a:rPr>
              <a:t>K</a:t>
            </a:r>
            <a:r>
              <a:rPr lang="en-US" altLang="zh-CN" dirty="0">
                <a:solidFill>
                  <a:schemeClr val="tx2"/>
                </a:solidFill>
              </a:rPr>
              <a:t> ) ) </a:t>
            </a:r>
            <a:r>
              <a:rPr lang="en-US" altLang="zh-CN" i="1" dirty="0">
                <a:solidFill>
                  <a:schemeClr val="tx2"/>
                </a:solidFill>
              </a:rPr>
              <a:t>L</a:t>
            </a:r>
            <a:r>
              <a:rPr lang="en-US" altLang="zh-CN" dirty="0">
                <a:solidFill>
                  <a:schemeClr val="tx2"/>
                </a:solidFill>
              </a:rPr>
              <a:t> ) ) )</a:t>
            </a:r>
            <a:endParaRPr lang="en-US" altLang="zh-CN" sz="3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262147" name="Group 27"/>
          <p:cNvGrpSpPr/>
          <p:nvPr/>
        </p:nvGrpSpPr>
        <p:grpSpPr>
          <a:xfrm>
            <a:off x="1116013" y="3681413"/>
            <a:ext cx="6546850" cy="2838450"/>
            <a:chOff x="396" y="890"/>
            <a:chExt cx="4873" cy="2468"/>
          </a:xfrm>
        </p:grpSpPr>
        <p:sp>
          <p:nvSpPr>
            <p:cNvPr id="262148" name="Line 5"/>
            <p:cNvSpPr/>
            <p:nvPr/>
          </p:nvSpPr>
          <p:spPr>
            <a:xfrm flipH="1">
              <a:off x="3632" y="1778"/>
              <a:ext cx="814" cy="140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49" name="Line 6"/>
            <p:cNvSpPr/>
            <p:nvPr/>
          </p:nvSpPr>
          <p:spPr>
            <a:xfrm>
              <a:off x="4251" y="2591"/>
              <a:ext cx="317" cy="43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0" name="Line 7"/>
            <p:cNvSpPr/>
            <p:nvPr/>
          </p:nvSpPr>
          <p:spPr>
            <a:xfrm>
              <a:off x="4446" y="1778"/>
              <a:ext cx="611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1" name="Line 8"/>
            <p:cNvSpPr/>
            <p:nvPr/>
          </p:nvSpPr>
          <p:spPr>
            <a:xfrm flipH="1">
              <a:off x="1212" y="1774"/>
              <a:ext cx="611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2" name="Line 9"/>
            <p:cNvSpPr/>
            <p:nvPr/>
          </p:nvSpPr>
          <p:spPr>
            <a:xfrm>
              <a:off x="1823" y="1776"/>
              <a:ext cx="610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3" name="Line 10"/>
            <p:cNvSpPr/>
            <p:nvPr/>
          </p:nvSpPr>
          <p:spPr>
            <a:xfrm flipH="1">
              <a:off x="725" y="1128"/>
              <a:ext cx="1529" cy="57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4" name="Line 11"/>
            <p:cNvSpPr/>
            <p:nvPr/>
          </p:nvSpPr>
          <p:spPr>
            <a:xfrm flipH="1">
              <a:off x="1905" y="1207"/>
              <a:ext cx="455" cy="45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5" name="Line 12"/>
            <p:cNvSpPr/>
            <p:nvPr/>
          </p:nvSpPr>
          <p:spPr>
            <a:xfrm>
              <a:off x="2578" y="1220"/>
              <a:ext cx="461" cy="44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6" name="Line 13"/>
            <p:cNvSpPr/>
            <p:nvPr/>
          </p:nvSpPr>
          <p:spPr>
            <a:xfrm>
              <a:off x="2624" y="1091"/>
              <a:ext cx="1670" cy="57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57" name="Oval 14"/>
            <p:cNvSpPr/>
            <p:nvPr/>
          </p:nvSpPr>
          <p:spPr>
            <a:xfrm>
              <a:off x="4249" y="1593"/>
              <a:ext cx="384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H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58" name="Oval 15"/>
            <p:cNvSpPr/>
            <p:nvPr/>
          </p:nvSpPr>
          <p:spPr>
            <a:xfrm>
              <a:off x="2245" y="890"/>
              <a:ext cx="384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59" name="Oval 16"/>
            <p:cNvSpPr/>
            <p:nvPr/>
          </p:nvSpPr>
          <p:spPr>
            <a:xfrm>
              <a:off x="396" y="1594"/>
              <a:ext cx="385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0" name="Oval 17"/>
            <p:cNvSpPr/>
            <p:nvPr/>
          </p:nvSpPr>
          <p:spPr>
            <a:xfrm>
              <a:off x="2959" y="1593"/>
              <a:ext cx="384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G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1" name="Oval 18"/>
            <p:cNvSpPr/>
            <p:nvPr/>
          </p:nvSpPr>
          <p:spPr>
            <a:xfrm>
              <a:off x="4884" y="2273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L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2" name="Oval 19"/>
            <p:cNvSpPr/>
            <p:nvPr/>
          </p:nvSpPr>
          <p:spPr>
            <a:xfrm>
              <a:off x="3909" y="2273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I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3" name="Line 20"/>
            <p:cNvSpPr/>
            <p:nvPr/>
          </p:nvSpPr>
          <p:spPr>
            <a:xfrm>
              <a:off x="1806" y="1766"/>
              <a:ext cx="0" cy="70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2164" name="Oval 21"/>
            <p:cNvSpPr/>
            <p:nvPr/>
          </p:nvSpPr>
          <p:spPr>
            <a:xfrm>
              <a:off x="1597" y="1593"/>
              <a:ext cx="385" cy="38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C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5" name="Oval 22"/>
            <p:cNvSpPr/>
            <p:nvPr/>
          </p:nvSpPr>
          <p:spPr>
            <a:xfrm>
              <a:off x="921" y="2291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6" name="Oval 23"/>
            <p:cNvSpPr/>
            <p:nvPr/>
          </p:nvSpPr>
          <p:spPr>
            <a:xfrm>
              <a:off x="1597" y="2296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7" name="Oval 24"/>
            <p:cNvSpPr/>
            <p:nvPr/>
          </p:nvSpPr>
          <p:spPr>
            <a:xfrm>
              <a:off x="2255" y="2296"/>
              <a:ext cx="384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F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8" name="Oval 25"/>
            <p:cNvSpPr/>
            <p:nvPr/>
          </p:nvSpPr>
          <p:spPr>
            <a:xfrm>
              <a:off x="4453" y="2976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K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2169" name="Oval 26"/>
            <p:cNvSpPr/>
            <p:nvPr/>
          </p:nvSpPr>
          <p:spPr>
            <a:xfrm>
              <a:off x="3501" y="2976"/>
              <a:ext cx="385" cy="38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p>
              <a:pPr marL="342900" indent="-342900"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J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trips dir="r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170" name="文本占位符 1732609"/>
          <p:cNvSpPr>
            <a:spLocks noGrp="1"/>
          </p:cNvSpPr>
          <p:nvPr>
            <p:ph idx="1"/>
          </p:nvPr>
        </p:nvSpPr>
        <p:spPr>
          <a:xfrm>
            <a:off x="144463" y="260350"/>
            <a:ext cx="8856662" cy="6264275"/>
          </a:xfrm>
        </p:spPr>
        <p:txBody>
          <a:bodyPr vert="horz" wrap="square" lIns="92075" tIns="46038" rIns="92075" bIns="46038" anchor="t" anchorCtr="0"/>
          <a:p>
            <a:pPr marL="355600" indent="-3556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tx2"/>
                </a:solidFill>
                <a:ea typeface="宋体" panose="02010600030101010101" pitchFamily="2" charset="-122"/>
              </a:rPr>
              <a:t>5.6 </a:t>
            </a:r>
            <a:r>
              <a:rPr lang="zh-CN" altLang="en-US" sz="3200" dirty="0">
                <a:solidFill>
                  <a:schemeClr val="tx2"/>
                </a:solidFill>
                <a:ea typeface="宋体" panose="02010600030101010101" pitchFamily="2" charset="-122"/>
              </a:rPr>
              <a:t>等价类与并查集</a:t>
            </a:r>
            <a:endParaRPr lang="zh-CN" altLang="en-US" sz="3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55600" indent="-3556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5.6.1 </a:t>
            </a:r>
            <a:r>
              <a:rPr lang="zh-CN" altLang="en-US" sz="3200" dirty="0">
                <a:ea typeface="宋体" panose="02010600030101010101" pitchFamily="2" charset="-122"/>
              </a:rPr>
              <a:t>等价类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355600" indent="-3556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等价关系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/>
              <a:t>反身性、对称性、传递性 </a:t>
            </a:r>
            <a:endParaRPr lang="zh-CN" altLang="en-US" dirty="0"/>
          </a:p>
          <a:p>
            <a:pPr marL="355600" indent="-3556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</a:rPr>
              <a:t>等价性问题</a:t>
            </a:r>
            <a:r>
              <a:rPr lang="zh-CN" altLang="en-US" dirty="0"/>
              <a:t>：给定集合</a:t>
            </a:r>
            <a:r>
              <a:rPr lang="en-US" altLang="zh-CN" i="1" dirty="0"/>
              <a:t>S</a:t>
            </a:r>
            <a:r>
              <a:rPr lang="zh-CN" altLang="en-US" dirty="0"/>
              <a:t>及其上的若干等价元素对，询问</a:t>
            </a:r>
            <a:r>
              <a:rPr lang="en-US" altLang="zh-CN" i="1" dirty="0"/>
              <a:t>S</a:t>
            </a:r>
            <a:r>
              <a:rPr lang="zh-CN" altLang="en-US" dirty="0"/>
              <a:t>上的两个元素是否等价。</a:t>
            </a:r>
            <a:endParaRPr lang="zh-CN" altLang="en-US" dirty="0"/>
          </a:p>
          <a:p>
            <a:pPr marL="355600" indent="-3556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  等价性问题的关键在于等价类的维护，这是并查集的一个典型应用。</a:t>
            </a:r>
            <a:endParaRPr lang="zh-CN" altLang="en-US" dirty="0"/>
          </a:p>
          <a:p>
            <a:pPr marL="355600" indent="-3556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初始每个元素生成一个集合，形成若干不相交集合；</a:t>
            </a:r>
            <a:endParaRPr lang="zh-CN" altLang="en-US" dirty="0"/>
          </a:p>
          <a:p>
            <a:pPr marL="355600" indent="-3556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输入一对等价元素，就合并这两个元素所在的集合；</a:t>
            </a:r>
            <a:endParaRPr lang="zh-CN" altLang="en-US" dirty="0"/>
          </a:p>
          <a:p>
            <a:pPr marL="355600" indent="-3556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判断两个元素是否等价，就查找这两个元素所在的集合是否相同。  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文本占位符 1832961"/>
          <p:cNvSpPr>
            <a:spLocks noGrp="1"/>
          </p:cNvSpPr>
          <p:nvPr>
            <p:ph idx="1"/>
          </p:nvPr>
        </p:nvSpPr>
        <p:spPr>
          <a:xfrm>
            <a:off x="323850" y="836613"/>
            <a:ext cx="8677275" cy="5400675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并查集维护了一个不相交集的集合，为标识其中的每个集合，选择集合中的某个元素代表整个集合，该元素称为集合的代表元。保证相同集合的两个元素具有相同的代表元。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设</a:t>
            </a:r>
            <a:r>
              <a:rPr lang="en-US" altLang="zh-CN" i="1" dirty="0"/>
              <a:t>x</a:t>
            </a:r>
            <a:r>
              <a:rPr lang="zh-CN" altLang="en-US" dirty="0"/>
              <a:t>、</a:t>
            </a:r>
            <a:r>
              <a:rPr lang="en-US" altLang="zh-CN" i="1" dirty="0"/>
              <a:t>y</a:t>
            </a:r>
            <a:r>
              <a:rPr lang="zh-CN" altLang="en-US" dirty="0"/>
              <a:t>表示集合中的元素，并查集的三个操作。</a:t>
            </a:r>
            <a:endParaRPr lang="zh-CN" altLang="en-US" dirty="0"/>
          </a:p>
          <a:p>
            <a:pPr marL="0" indent="0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MAKE_SET(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/>
              <a:t>：建立一个新的集合，它的唯一元素是</a:t>
            </a:r>
            <a:r>
              <a:rPr lang="en-US" altLang="zh-CN" i="1" dirty="0"/>
              <a:t>x</a:t>
            </a:r>
            <a:r>
              <a:rPr lang="zh-CN" altLang="en-US" dirty="0"/>
              <a:t>，因而</a:t>
            </a:r>
            <a:r>
              <a:rPr lang="en-US" altLang="zh-CN" i="1" dirty="0"/>
              <a:t>x</a:t>
            </a:r>
            <a:r>
              <a:rPr lang="zh-CN" altLang="en-US" dirty="0"/>
              <a:t>是代表元。</a:t>
            </a:r>
            <a:endParaRPr lang="zh-CN" altLang="en-US" dirty="0"/>
          </a:p>
          <a:p>
            <a:pPr marL="0" indent="0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UNION(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</a:rPr>
              <a:t>y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/>
              <a:t>：将包含</a:t>
            </a:r>
            <a:r>
              <a:rPr lang="en-US" altLang="zh-CN" i="1" dirty="0"/>
              <a:t>x</a:t>
            </a:r>
            <a:r>
              <a:rPr lang="zh-CN" altLang="en-US" dirty="0"/>
              <a:t>和</a:t>
            </a:r>
            <a:r>
              <a:rPr lang="en-US" altLang="zh-CN" i="1" dirty="0"/>
              <a:t>y</a:t>
            </a:r>
            <a:r>
              <a:rPr lang="zh-CN" altLang="en-US" dirty="0"/>
              <a:t>的两个集合合并成一个新的集合。</a:t>
            </a:r>
            <a:endParaRPr lang="zh-CN" altLang="en-US" dirty="0"/>
          </a:p>
          <a:p>
            <a:pPr marL="0" indent="0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FIND(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/>
              <a:t>：返回</a:t>
            </a:r>
            <a:r>
              <a:rPr lang="en-US" altLang="zh-CN" i="1" dirty="0"/>
              <a:t>x</a:t>
            </a:r>
            <a:r>
              <a:rPr lang="zh-CN" altLang="en-US" dirty="0"/>
              <a:t>所在集合的代表元。 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0706" name="Group 43"/>
          <p:cNvGrpSpPr/>
          <p:nvPr/>
        </p:nvGrpSpPr>
        <p:grpSpPr>
          <a:xfrm>
            <a:off x="755650" y="2276475"/>
            <a:ext cx="7848600" cy="3097213"/>
            <a:chOff x="476" y="1434"/>
            <a:chExt cx="4944" cy="1951"/>
          </a:xfrm>
        </p:grpSpPr>
        <p:sp>
          <p:nvSpPr>
            <p:cNvPr id="200708" name="Oval 5"/>
            <p:cNvSpPr/>
            <p:nvPr/>
          </p:nvSpPr>
          <p:spPr>
            <a:xfrm>
              <a:off x="1162" y="1494"/>
              <a:ext cx="401" cy="41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09" name="Text Box 6"/>
            <p:cNvSpPr txBox="1"/>
            <p:nvPr/>
          </p:nvSpPr>
          <p:spPr>
            <a:xfrm>
              <a:off x="1215" y="1498"/>
              <a:ext cx="401" cy="36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10" name="Oval 8"/>
            <p:cNvSpPr/>
            <p:nvPr/>
          </p:nvSpPr>
          <p:spPr>
            <a:xfrm>
              <a:off x="1162" y="2213"/>
              <a:ext cx="401" cy="41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11" name="Text Box 9"/>
            <p:cNvSpPr txBox="1"/>
            <p:nvPr/>
          </p:nvSpPr>
          <p:spPr>
            <a:xfrm>
              <a:off x="1191" y="2201"/>
              <a:ext cx="401" cy="39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12" name="Oval 11"/>
            <p:cNvSpPr/>
            <p:nvPr/>
          </p:nvSpPr>
          <p:spPr>
            <a:xfrm>
              <a:off x="476" y="2213"/>
              <a:ext cx="400" cy="41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13" name="Text Box 12"/>
            <p:cNvSpPr txBox="1"/>
            <p:nvPr/>
          </p:nvSpPr>
          <p:spPr>
            <a:xfrm>
              <a:off x="529" y="2201"/>
              <a:ext cx="400" cy="39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14" name="Oval 14"/>
            <p:cNvSpPr/>
            <p:nvPr/>
          </p:nvSpPr>
          <p:spPr>
            <a:xfrm>
              <a:off x="1859" y="2205"/>
              <a:ext cx="400" cy="41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15" name="Text Box 15"/>
            <p:cNvSpPr txBox="1"/>
            <p:nvPr/>
          </p:nvSpPr>
          <p:spPr>
            <a:xfrm>
              <a:off x="1902" y="2201"/>
              <a:ext cx="400" cy="39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16" name="Line 16"/>
            <p:cNvSpPr/>
            <p:nvPr/>
          </p:nvSpPr>
          <p:spPr>
            <a:xfrm>
              <a:off x="1362" y="1913"/>
              <a:ext cx="0" cy="30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0717" name="Line 17"/>
            <p:cNvSpPr/>
            <p:nvPr/>
          </p:nvSpPr>
          <p:spPr>
            <a:xfrm flipH="1">
              <a:off x="819" y="1853"/>
              <a:ext cx="401" cy="42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0718" name="Line 18"/>
            <p:cNvSpPr/>
            <p:nvPr/>
          </p:nvSpPr>
          <p:spPr>
            <a:xfrm>
              <a:off x="1506" y="1853"/>
              <a:ext cx="400" cy="42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200719" name="Group 41"/>
            <p:cNvGrpSpPr/>
            <p:nvPr/>
          </p:nvGrpSpPr>
          <p:grpSpPr>
            <a:xfrm>
              <a:off x="2879" y="2321"/>
              <a:ext cx="445" cy="431"/>
              <a:chOff x="2879" y="2321"/>
              <a:chExt cx="445" cy="431"/>
            </a:xfrm>
          </p:grpSpPr>
          <p:sp>
            <p:nvSpPr>
              <p:cNvPr id="200735" name="Oval 21"/>
              <p:cNvSpPr/>
              <p:nvPr/>
            </p:nvSpPr>
            <p:spPr>
              <a:xfrm>
                <a:off x="2879" y="2333"/>
                <a:ext cx="400" cy="419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736" name="Text Box 22"/>
              <p:cNvSpPr txBox="1"/>
              <p:nvPr/>
            </p:nvSpPr>
            <p:spPr>
              <a:xfrm>
                <a:off x="2924" y="2321"/>
                <a:ext cx="400" cy="39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00720" name="Group 42"/>
            <p:cNvGrpSpPr/>
            <p:nvPr/>
          </p:nvGrpSpPr>
          <p:grpSpPr>
            <a:xfrm>
              <a:off x="2879" y="1434"/>
              <a:ext cx="429" cy="479"/>
              <a:chOff x="2879" y="1434"/>
              <a:chExt cx="429" cy="479"/>
            </a:xfrm>
          </p:grpSpPr>
          <p:sp>
            <p:nvSpPr>
              <p:cNvPr id="200733" name="Oval 24"/>
              <p:cNvSpPr/>
              <p:nvPr/>
            </p:nvSpPr>
            <p:spPr>
              <a:xfrm>
                <a:off x="2879" y="1494"/>
                <a:ext cx="400" cy="419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734" name="Text Box 25"/>
              <p:cNvSpPr txBox="1"/>
              <p:nvPr/>
            </p:nvSpPr>
            <p:spPr>
              <a:xfrm>
                <a:off x="2908" y="1434"/>
                <a:ext cx="400" cy="39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0721" name="Line 26"/>
            <p:cNvSpPr/>
            <p:nvPr/>
          </p:nvSpPr>
          <p:spPr>
            <a:xfrm>
              <a:off x="3080" y="1913"/>
              <a:ext cx="0" cy="42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0722" name="Oval 28"/>
            <p:cNvSpPr/>
            <p:nvPr/>
          </p:nvSpPr>
          <p:spPr>
            <a:xfrm>
              <a:off x="4367" y="1468"/>
              <a:ext cx="400" cy="41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23" name="Text Box 29"/>
            <p:cNvSpPr txBox="1"/>
            <p:nvPr/>
          </p:nvSpPr>
          <p:spPr>
            <a:xfrm>
              <a:off x="4409" y="1498"/>
              <a:ext cx="400" cy="364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G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24" name="Oval 31"/>
            <p:cNvSpPr/>
            <p:nvPr/>
          </p:nvSpPr>
          <p:spPr>
            <a:xfrm>
              <a:off x="4939" y="2966"/>
              <a:ext cx="400" cy="41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25" name="Text Box 32"/>
            <p:cNvSpPr txBox="1"/>
            <p:nvPr/>
          </p:nvSpPr>
          <p:spPr>
            <a:xfrm>
              <a:off x="5008" y="2962"/>
              <a:ext cx="400" cy="395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J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26" name="Oval 33"/>
            <p:cNvSpPr/>
            <p:nvPr/>
          </p:nvSpPr>
          <p:spPr>
            <a:xfrm>
              <a:off x="3909" y="2127"/>
              <a:ext cx="400" cy="419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27" name="Text Box 34"/>
            <p:cNvSpPr txBox="1"/>
            <p:nvPr/>
          </p:nvSpPr>
          <p:spPr>
            <a:xfrm>
              <a:off x="3949" y="2123"/>
              <a:ext cx="400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H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28" name="Oval 35"/>
            <p:cNvSpPr/>
            <p:nvPr/>
          </p:nvSpPr>
          <p:spPr>
            <a:xfrm>
              <a:off x="4939" y="2159"/>
              <a:ext cx="400" cy="420"/>
            </a:xfrm>
            <a:prstGeom prst="ellipse">
              <a:avLst/>
            </a:prstGeom>
            <a:noFill/>
            <a:ln w="31750" cap="sq" cmpd="sng">
              <a:solidFill>
                <a:srgbClr val="26665A"/>
              </a:solidFill>
              <a:prstDash val="solid"/>
              <a:headEnd type="none" w="sm" len="sm"/>
              <a:tailEnd type="none" w="med" len="lg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0729" name="Text Box 36"/>
            <p:cNvSpPr txBox="1"/>
            <p:nvPr/>
          </p:nvSpPr>
          <p:spPr>
            <a:xfrm>
              <a:off x="5020" y="2147"/>
              <a:ext cx="400" cy="396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I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00730" name="Line 37"/>
            <p:cNvSpPr/>
            <p:nvPr/>
          </p:nvSpPr>
          <p:spPr>
            <a:xfrm flipH="1">
              <a:off x="4252" y="1842"/>
              <a:ext cx="170" cy="345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0731" name="Line 38"/>
            <p:cNvSpPr/>
            <p:nvPr/>
          </p:nvSpPr>
          <p:spPr>
            <a:xfrm>
              <a:off x="4710" y="1827"/>
              <a:ext cx="286" cy="42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0732" name="Line 39"/>
            <p:cNvSpPr/>
            <p:nvPr/>
          </p:nvSpPr>
          <p:spPr>
            <a:xfrm>
              <a:off x="5136" y="2606"/>
              <a:ext cx="0" cy="360"/>
            </a:xfrm>
            <a:prstGeom prst="line">
              <a:avLst/>
            </a:prstGeom>
            <a:ln w="31750" cap="sq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  <p:sp>
        <p:nvSpPr>
          <p:cNvPr id="200707" name="Rectangle 40"/>
          <p:cNvSpPr/>
          <p:nvPr/>
        </p:nvSpPr>
        <p:spPr>
          <a:xfrm>
            <a:off x="900113" y="765175"/>
            <a:ext cx="1000125" cy="579438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宋体" panose="02010600030101010101" pitchFamily="2" charset="-122"/>
              </a:rPr>
              <a:t>]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8" name="文本占位符 1833985"/>
          <p:cNvSpPr>
            <a:spLocks noGrp="1"/>
          </p:cNvSpPr>
          <p:nvPr>
            <p:ph idx="1"/>
          </p:nvPr>
        </p:nvSpPr>
        <p:spPr>
          <a:xfrm>
            <a:off x="323850" y="296863"/>
            <a:ext cx="8677275" cy="6048375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105000"/>
              </a:lnSpc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EP ( ) /* </a:t>
            </a:r>
            <a:r>
              <a:rPr lang="zh-CN" altLang="en-US" sz="2400" dirty="0"/>
              <a:t>使用并查集解决等价性问题</a:t>
            </a:r>
            <a:r>
              <a:rPr lang="en-US" altLang="zh-CN" sz="2400" dirty="0"/>
              <a:t>*/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EP1. [</a:t>
            </a:r>
            <a:r>
              <a:rPr lang="zh-CN" altLang="en-US" sz="2400" dirty="0"/>
              <a:t>初始化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    READ( </a:t>
            </a:r>
            <a:r>
              <a:rPr lang="en-US" altLang="zh-CN" sz="2400" i="1" dirty="0"/>
              <a:t>n</a:t>
            </a:r>
            <a:r>
              <a:rPr lang="en-US" altLang="zh-CN" sz="2400" dirty="0"/>
              <a:t>, </a:t>
            </a:r>
            <a:r>
              <a:rPr lang="en-US" altLang="zh-CN" sz="2400" i="1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/>
              <a:t>q</a:t>
            </a:r>
            <a:r>
              <a:rPr lang="en-US" altLang="zh-CN" sz="2400" dirty="0"/>
              <a:t> ).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    FOR </a:t>
            </a:r>
            <a:r>
              <a:rPr lang="en-US" altLang="zh-CN" sz="2400" i="1" dirty="0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1 TO </a:t>
            </a:r>
            <a:r>
              <a:rPr lang="en-US" altLang="zh-CN" sz="2400" i="1" dirty="0"/>
              <a:t>n</a:t>
            </a:r>
            <a:r>
              <a:rPr lang="en-US" altLang="zh-CN" sz="2400" dirty="0"/>
              <a:t> DO MAKE_SET( </a:t>
            </a:r>
            <a:r>
              <a:rPr lang="en-US" altLang="zh-CN" sz="2400" i="1" dirty="0"/>
              <a:t>i</a:t>
            </a:r>
            <a:r>
              <a:rPr lang="en-US" altLang="zh-CN" sz="2400" dirty="0"/>
              <a:t> ) .     //</a:t>
            </a:r>
            <a:r>
              <a:rPr lang="zh-CN" altLang="en-US" sz="2400" dirty="0"/>
              <a:t>初始化并查集</a:t>
            </a:r>
            <a:endParaRPr lang="zh-CN" altLang="en-US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EP2. [</a:t>
            </a:r>
            <a:r>
              <a:rPr lang="zh-CN" altLang="en-US" sz="2400" dirty="0"/>
              <a:t>处理等价关系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    FOR </a:t>
            </a:r>
            <a:r>
              <a:rPr lang="en-US" altLang="zh-CN" sz="2400" i="1" dirty="0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1 TO </a:t>
            </a:r>
            <a:r>
              <a:rPr lang="en-US" altLang="zh-CN" sz="2400" i="1" dirty="0"/>
              <a:t>m</a:t>
            </a:r>
            <a:r>
              <a:rPr lang="en-US" altLang="zh-CN" sz="2400" dirty="0"/>
              <a:t> DO (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        READ( </a:t>
            </a:r>
            <a:r>
              <a:rPr lang="en-US" altLang="zh-CN" sz="2400" i="1" dirty="0"/>
              <a:t>x</a:t>
            </a:r>
            <a:r>
              <a:rPr lang="en-US" altLang="zh-CN" sz="2400" dirty="0"/>
              <a:t> , </a:t>
            </a:r>
            <a:r>
              <a:rPr lang="en-US" altLang="zh-CN" sz="2400" i="1" dirty="0"/>
              <a:t>y</a:t>
            </a:r>
            <a:r>
              <a:rPr lang="en-US" altLang="zh-CN" sz="2400" dirty="0"/>
              <a:t> ).  // </a:t>
            </a:r>
            <a:r>
              <a:rPr lang="zh-CN" altLang="en-US" sz="2400" dirty="0"/>
              <a:t>读入一个等价元素对</a:t>
            </a:r>
            <a:endParaRPr lang="zh-CN" altLang="en-US" sz="2400" dirty="0"/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UNION( </a:t>
            </a:r>
            <a:r>
              <a:rPr lang="en-US" altLang="zh-CN" sz="2400" i="1" dirty="0"/>
              <a:t>x</a:t>
            </a:r>
            <a:r>
              <a:rPr lang="en-US" altLang="zh-CN" sz="2400" dirty="0"/>
              <a:t> , </a:t>
            </a:r>
            <a:r>
              <a:rPr lang="en-US" altLang="zh-CN" sz="2400" i="1" dirty="0"/>
              <a:t>y </a:t>
            </a:r>
            <a:r>
              <a:rPr lang="en-US" altLang="zh-CN" sz="2400" dirty="0"/>
              <a:t>). )  //</a:t>
            </a:r>
            <a:r>
              <a:rPr lang="zh-CN" altLang="en-US" sz="2400" dirty="0"/>
              <a:t>合并</a:t>
            </a:r>
            <a:r>
              <a:rPr lang="en-US" altLang="zh-CN" sz="2400" i="1" dirty="0"/>
              <a:t>x</a:t>
            </a:r>
            <a:r>
              <a:rPr lang="zh-CN" altLang="en-US" sz="2400" dirty="0"/>
              <a:t>、</a:t>
            </a:r>
            <a:r>
              <a:rPr lang="en-US" altLang="zh-CN" sz="2400" i="1" dirty="0"/>
              <a:t>y</a:t>
            </a:r>
            <a:r>
              <a:rPr lang="zh-CN" altLang="en-US" sz="2400" dirty="0"/>
              <a:t>所在的集合</a:t>
            </a:r>
            <a:endParaRPr lang="zh-CN" altLang="en-US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EP3. [</a:t>
            </a:r>
            <a:r>
              <a:rPr lang="zh-CN" altLang="en-US" sz="2400" dirty="0"/>
              <a:t>处理查询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    FOR </a:t>
            </a:r>
            <a:r>
              <a:rPr lang="en-US" altLang="zh-CN" sz="2400" i="1" dirty="0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1 TO </a:t>
            </a:r>
            <a:r>
              <a:rPr lang="en-US" altLang="zh-CN" sz="2400" i="1" dirty="0"/>
              <a:t>q</a:t>
            </a:r>
            <a:r>
              <a:rPr lang="en-US" altLang="zh-CN" sz="2400" dirty="0"/>
              <a:t> DO (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        READ( </a:t>
            </a:r>
            <a:r>
              <a:rPr lang="en-US" altLang="zh-CN" sz="2400" i="1" dirty="0"/>
              <a:t>x</a:t>
            </a:r>
            <a:r>
              <a:rPr lang="en-US" altLang="zh-CN" sz="2400" dirty="0"/>
              <a:t> , </a:t>
            </a:r>
            <a:r>
              <a:rPr lang="en-US" altLang="zh-CN" sz="2400" i="1" dirty="0"/>
              <a:t>y</a:t>
            </a:r>
            <a:r>
              <a:rPr lang="en-US" altLang="zh-CN" sz="2400" dirty="0"/>
              <a:t> ).     // </a:t>
            </a:r>
            <a:r>
              <a:rPr lang="zh-CN" altLang="en-US" sz="2400" dirty="0"/>
              <a:t>读入一个查询</a:t>
            </a:r>
            <a:endParaRPr lang="zh-CN" altLang="en-US" sz="2400" dirty="0"/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IF  FIND(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FIND(</a:t>
            </a:r>
            <a:r>
              <a:rPr lang="en-US" altLang="zh-CN" sz="2400" i="1" dirty="0"/>
              <a:t>y</a:t>
            </a:r>
            <a:r>
              <a:rPr lang="en-US" altLang="zh-CN" sz="2400" dirty="0"/>
              <a:t>)  THEN PRINT (‘yes.’) 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sz="2400" dirty="0"/>
              <a:t>        ELSE PRINT (‘no.’). )  ▐</a:t>
            </a:r>
            <a:endParaRPr lang="en-US" altLang="zh-CN" sz="2400" dirty="0"/>
          </a:p>
        </p:txBody>
      </p:sp>
    </p:spTree>
  </p:cSld>
  <p:clrMapOvr>
    <a:masterClrMapping/>
  </p:clrMapOvr>
  <p:transition>
    <p:strips dir="r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2" name="文本占位符 1835009"/>
          <p:cNvSpPr>
            <a:spLocks noGrp="1"/>
          </p:cNvSpPr>
          <p:nvPr>
            <p:ph idx="1"/>
          </p:nvPr>
        </p:nvSpPr>
        <p:spPr>
          <a:xfrm>
            <a:off x="214313" y="692150"/>
            <a:ext cx="8821737" cy="5832475"/>
          </a:xfrm>
        </p:spPr>
        <p:txBody>
          <a:bodyPr vert="horz" wrap="square" lIns="92075" tIns="46038" rIns="92075" bIns="46038" anchor="t" anchorCtr="0"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tx2"/>
                </a:solidFill>
                <a:ea typeface="宋体" panose="02010600030101010101" pitchFamily="2" charset="-122"/>
              </a:rPr>
              <a:t>5.6.2 </a:t>
            </a:r>
            <a:r>
              <a:rPr lang="zh-CN" altLang="en-US" sz="3200" dirty="0">
                <a:solidFill>
                  <a:schemeClr val="tx2"/>
                </a:solidFill>
                <a:ea typeface="宋体" panose="02010600030101010101" pitchFamily="2" charset="-122"/>
              </a:rPr>
              <a:t>并查集的实现</a:t>
            </a:r>
            <a:endParaRPr lang="zh-CN" altLang="en-US" sz="3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  并查集的一种高效实现方式是使用树表示集合。每棵树代表一个不相交集，由树组成的森林代表并查集。 </a:t>
            </a:r>
            <a:endParaRPr lang="zh-CN" alt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    树的每个结点包含集合的一个元素，根结点包含集合的代表元。</a:t>
            </a:r>
            <a:endParaRPr lang="zh-CN" alt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/>
                </a:solidFill>
              </a:rPr>
              <a:t>FIND(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操作</a:t>
            </a:r>
            <a:r>
              <a:rPr lang="zh-CN" altLang="en-US" dirty="0"/>
              <a:t>查找元素</a:t>
            </a:r>
            <a:r>
              <a:rPr lang="en-US" altLang="zh-CN" i="1" dirty="0"/>
              <a:t>x</a:t>
            </a:r>
            <a:r>
              <a:rPr lang="zh-CN" altLang="en-US" dirty="0"/>
              <a:t>所在的树的根结点。每个结点引入向上的</a:t>
            </a:r>
            <a:r>
              <a:rPr lang="en-US" altLang="zh-CN" i="1" dirty="0"/>
              <a:t>Father</a:t>
            </a:r>
            <a:r>
              <a:rPr lang="zh-CN" altLang="en-US" dirty="0"/>
              <a:t>链接，每个结点的父亲为该集合的另外一个元素。 </a:t>
            </a:r>
            <a:endParaRPr lang="zh-CN" alt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/>
                </a:solidFill>
              </a:rPr>
              <a:t>UNION(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</a:rPr>
              <a:t>y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zh-CN" altLang="en-US" dirty="0">
                <a:solidFill>
                  <a:schemeClr val="tx2"/>
                </a:solidFill>
              </a:rPr>
              <a:t>操作</a:t>
            </a:r>
            <a:r>
              <a:rPr lang="zh-CN" altLang="en-US" dirty="0"/>
              <a:t>可以简单地让</a:t>
            </a:r>
            <a:r>
              <a:rPr lang="en-US" altLang="zh-CN" i="1" dirty="0"/>
              <a:t>x</a:t>
            </a:r>
            <a:r>
              <a:rPr lang="zh-CN" altLang="en-US" dirty="0"/>
              <a:t>所在的树的根结点指向</a:t>
            </a:r>
            <a:r>
              <a:rPr lang="en-US" altLang="zh-CN" i="1" dirty="0"/>
              <a:t>y</a:t>
            </a:r>
            <a:r>
              <a:rPr lang="zh-CN" altLang="en-US" dirty="0"/>
              <a:t>所在的树，或者反之。 </a:t>
            </a:r>
            <a:endParaRPr lang="zh-CN" altLang="en-US" dirty="0"/>
          </a:p>
        </p:txBody>
      </p:sp>
    </p:spTree>
  </p:cSld>
  <p:clrMapOvr>
    <a:masterClrMapping/>
  </p:clrMapOvr>
  <p:transition>
    <p:strips dir="r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文本占位符 1836033"/>
          <p:cNvSpPr>
            <a:spLocks noGrp="1"/>
          </p:cNvSpPr>
          <p:nvPr>
            <p:ph idx="1"/>
          </p:nvPr>
        </p:nvSpPr>
        <p:spPr>
          <a:xfrm>
            <a:off x="287338" y="657225"/>
            <a:ext cx="8569325" cy="5651500"/>
          </a:xfrm>
        </p:spPr>
        <p:txBody>
          <a:bodyPr vert="horz" wrap="square" lIns="92075" tIns="46038" rIns="92075" bIns="46038" anchor="t" anchorCtr="0"/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MAKE_SET(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：为元素</a:t>
            </a:r>
            <a:r>
              <a:rPr lang="en-US" altLang="zh-CN" i="1" dirty="0"/>
              <a:t>x</a:t>
            </a:r>
            <a:r>
              <a:rPr lang="zh-CN" altLang="en-US" dirty="0"/>
              <a:t>生成一棵单结点树，</a:t>
            </a:r>
            <a:r>
              <a:rPr lang="en-US" altLang="zh-CN" i="1" dirty="0"/>
              <a:t>x</a:t>
            </a:r>
            <a:r>
              <a:rPr lang="zh-CN" altLang="en-US" dirty="0"/>
              <a:t>的父亲是其自身。</a:t>
            </a:r>
            <a:endParaRPr lang="zh-CN" altLang="en-US" dirty="0"/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FIND(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：由结点</a:t>
            </a:r>
            <a:r>
              <a:rPr lang="en-US" altLang="zh-CN" i="1" dirty="0"/>
              <a:t>x</a:t>
            </a:r>
            <a:r>
              <a:rPr lang="zh-CN" altLang="en-US" dirty="0"/>
              <a:t>开始，沿</a:t>
            </a:r>
            <a:r>
              <a:rPr lang="en-US" altLang="zh-CN" i="1" dirty="0"/>
              <a:t>Father</a:t>
            </a:r>
            <a:r>
              <a:rPr lang="zh-CN" altLang="en-US" dirty="0"/>
              <a:t>链向上访问，一直到根结点为止。</a:t>
            </a:r>
            <a:endParaRPr lang="zh-CN" altLang="en-US" dirty="0"/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UNION(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：使用</a:t>
            </a:r>
            <a:r>
              <a:rPr lang="en-US" altLang="zh-CN" i="1" dirty="0"/>
              <a:t>Father</a:t>
            </a:r>
            <a:r>
              <a:rPr lang="zh-CN" altLang="en-US" dirty="0"/>
              <a:t>链接连接两棵树的根。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52" name="矩形 1836035"/>
          <p:cNvSpPr/>
          <p:nvPr/>
        </p:nvSpPr>
        <p:spPr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0" name="对象 1836034"/>
          <p:cNvGraphicFramePr/>
          <p:nvPr/>
        </p:nvGraphicFramePr>
        <p:xfrm>
          <a:off x="431800" y="3143250"/>
          <a:ext cx="4176713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73860" imgH="1110615" progId="Visio.Drawing.11">
                  <p:embed/>
                </p:oleObj>
              </mc:Choice>
              <mc:Fallback>
                <p:oleObj name="" r:id="rId1" imgW="1673860" imgH="111061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1800" y="3143250"/>
                        <a:ext cx="4176713" cy="2763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图片 1836045" descr="father数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8" y="4360863"/>
            <a:ext cx="5184775" cy="1720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trips dir="r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文本占位符 1831937"/>
          <p:cNvSpPr>
            <a:spLocks noGrp="1"/>
          </p:cNvSpPr>
          <p:nvPr>
            <p:ph idx="1"/>
          </p:nvPr>
        </p:nvSpPr>
        <p:spPr>
          <a:xfrm>
            <a:off x="250825" y="441325"/>
            <a:ext cx="8569325" cy="1908175"/>
          </a:xfrm>
        </p:spPr>
        <p:txBody>
          <a:bodyPr vert="horz" wrap="square" lIns="92075" tIns="46038" rIns="92075" bIns="46038" anchor="t" anchorCtr="0"/>
          <a:p>
            <a:pPr marL="266700" indent="-2667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000099"/>
                </a:solidFill>
                <a:ea typeface="宋体" panose="02010600030101010101" pitchFamily="2" charset="-122"/>
              </a:rPr>
              <a:t>并查集的优化</a:t>
            </a:r>
            <a:endParaRPr lang="zh-CN" altLang="en-US" sz="32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266700" indent="-2667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合并规则：按结点数，按秩（子树高度）合并</a:t>
            </a:r>
            <a:endParaRPr lang="zh-CN" altLang="en-US" dirty="0">
              <a:ea typeface="宋体" panose="02010600030101010101" pitchFamily="2" charset="-122"/>
            </a:endParaRPr>
          </a:p>
          <a:p>
            <a:pPr marL="266700" indent="-2667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FIND</a:t>
            </a:r>
            <a:r>
              <a:rPr lang="zh-CN" altLang="en-US" dirty="0">
                <a:ea typeface="宋体" panose="02010600030101010101" pitchFamily="2" charset="-122"/>
              </a:rPr>
              <a:t>操作：带路径压缩的</a:t>
            </a:r>
            <a:r>
              <a:rPr lang="en-US" altLang="zh-CN" dirty="0">
                <a:ea typeface="宋体" panose="02010600030101010101" pitchFamily="2" charset="-122"/>
              </a:rPr>
              <a:t>FIND</a:t>
            </a:r>
            <a:r>
              <a:rPr lang="zh-CN" altLang="en-US" dirty="0">
                <a:ea typeface="宋体" panose="02010600030101010101" pitchFamily="2" charset="-122"/>
              </a:rPr>
              <a:t>操作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7" name="矩形 1831939"/>
          <p:cNvSpPr/>
          <p:nvPr/>
        </p:nvSpPr>
        <p:spPr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矩形 1831941"/>
          <p:cNvSpPr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79" name="组合 1831943"/>
          <p:cNvGrpSpPr/>
          <p:nvPr/>
        </p:nvGrpSpPr>
        <p:grpSpPr>
          <a:xfrm>
            <a:off x="250825" y="2457450"/>
            <a:ext cx="8858250" cy="3675063"/>
            <a:chOff x="158" y="1548"/>
            <a:chExt cx="5580" cy="2315"/>
          </a:xfrm>
        </p:grpSpPr>
        <p:graphicFrame>
          <p:nvGraphicFramePr>
            <p:cNvPr id="3074" name="对象 1831938"/>
            <p:cNvGraphicFramePr/>
            <p:nvPr/>
          </p:nvGraphicFramePr>
          <p:xfrm>
            <a:off x="158" y="1548"/>
            <a:ext cx="3039" cy="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1673860" imgH="1110615" progId="Visio.Drawing.11">
                    <p:embed/>
                  </p:oleObj>
                </mc:Choice>
                <mc:Fallback>
                  <p:oleObj name="" r:id="rId1" imgW="1673860" imgH="1110615" progId="Visio.Drawing.11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" y="1548"/>
                          <a:ext cx="3039" cy="2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对象 1831940"/>
            <p:cNvGraphicFramePr/>
            <p:nvPr/>
          </p:nvGraphicFramePr>
          <p:xfrm>
            <a:off x="1814" y="2908"/>
            <a:ext cx="3924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2155190" imgH="530860" progId="Visio.Drawing.11">
                    <p:embed/>
                  </p:oleObj>
                </mc:Choice>
                <mc:Fallback>
                  <p:oleObj name="" r:id="rId3" imgW="2155190" imgH="530860" progId="Visio.Drawing.11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4" y="2908"/>
                          <a:ext cx="3924" cy="9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" name="右箭头 1831942"/>
            <p:cNvSpPr/>
            <p:nvPr/>
          </p:nvSpPr>
          <p:spPr>
            <a:xfrm rot="1644455">
              <a:off x="2200" y="2546"/>
              <a:ext cx="952" cy="182"/>
            </a:xfrm>
            <a:prstGeom prst="rightArrow">
              <a:avLst>
                <a:gd name="adj1" fmla="val 50000"/>
                <a:gd name="adj2" fmla="val 13074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p>
              <a:pPr eaLnBrk="0" hangingPunct="0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strips dir="r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文本占位符 1846273"/>
          <p:cNvSpPr>
            <a:spLocks noGrp="1"/>
          </p:cNvSpPr>
          <p:nvPr>
            <p:ph idx="1"/>
          </p:nvPr>
        </p:nvSpPr>
        <p:spPr>
          <a:xfrm>
            <a:off x="142875" y="296863"/>
            <a:ext cx="8893175" cy="6300787"/>
          </a:xfrm>
        </p:spPr>
        <p:txBody>
          <a:bodyPr vert="horz" wrap="square" lIns="92075" tIns="46038" rIns="92075" bIns="46038" anchor="t" anchorCtr="0"/>
          <a:p>
            <a:pPr marL="266700" indent="-266700">
              <a:buNone/>
            </a:pPr>
            <a:r>
              <a:rPr lang="zh-CN" altLang="pt-BR" sz="2400" dirty="0">
                <a:solidFill>
                  <a:schemeClr val="tx2"/>
                </a:solidFill>
              </a:rPr>
              <a:t>算法</a:t>
            </a:r>
            <a:r>
              <a:rPr lang="en-US" altLang="zh-CN" sz="2400" dirty="0">
                <a:solidFill>
                  <a:schemeClr val="tx2"/>
                </a:solidFill>
              </a:rPr>
              <a:t>MAKE_SET ( </a:t>
            </a:r>
            <a:r>
              <a:rPr lang="en-US" altLang="zh-CN" sz="2400" i="1" dirty="0">
                <a:solidFill>
                  <a:schemeClr val="tx2"/>
                </a:solidFill>
              </a:rPr>
              <a:t>x 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266700" indent="-266700">
              <a:buNone/>
            </a:pPr>
            <a:r>
              <a:rPr lang="en-US" altLang="zh-CN" sz="2400" dirty="0"/>
              <a:t>/*</a:t>
            </a:r>
            <a:r>
              <a:rPr lang="zh-CN" altLang="en-US" sz="2400" dirty="0"/>
              <a:t>实现并查集的初始化操作，并查集使用</a:t>
            </a:r>
            <a:r>
              <a:rPr lang="en-US" altLang="zh-CN" sz="2400" i="1" dirty="0"/>
              <a:t>Father</a:t>
            </a:r>
            <a:r>
              <a:rPr lang="zh-CN" altLang="en-US" sz="2400" dirty="0"/>
              <a:t>数组表示 </a:t>
            </a:r>
            <a:r>
              <a:rPr lang="en-US" altLang="zh-CN" sz="2400" dirty="0"/>
              <a:t>*/</a:t>
            </a:r>
            <a:endParaRPr lang="en-US" altLang="zh-CN" sz="2400" dirty="0"/>
          </a:p>
          <a:p>
            <a:pPr marL="266700" indent="-266700">
              <a:buNone/>
            </a:pPr>
            <a:r>
              <a:rPr lang="en-US" altLang="zh-CN" sz="2400" dirty="0"/>
              <a:t>MS1. [ </a:t>
            </a:r>
            <a:r>
              <a:rPr lang="zh-CN" altLang="en-US" sz="2400" dirty="0"/>
              <a:t>根结点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的秩为</a:t>
            </a:r>
            <a:r>
              <a:rPr lang="en-US" altLang="zh-CN" sz="2400" dirty="0"/>
              <a:t>0 ]</a:t>
            </a:r>
            <a:endParaRPr lang="en-US" altLang="zh-CN" sz="2400" i="1" dirty="0"/>
          </a:p>
          <a:p>
            <a:pPr marL="266700" indent="-266700">
              <a:buNone/>
            </a:pPr>
            <a:r>
              <a:rPr lang="en-US" altLang="zh-CN" sz="2400" i="1" dirty="0"/>
              <a:t>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0. ▐ //</a:t>
            </a:r>
            <a:r>
              <a:rPr lang="zh-CN" altLang="en-US" sz="2400" dirty="0"/>
              <a:t>初始时每棵树都只有一个根结点，保存秩即可</a:t>
            </a:r>
            <a:endParaRPr lang="zh-CN" altLang="en-US" sz="2400" dirty="0"/>
          </a:p>
          <a:p>
            <a:pPr marL="266700" indent="-266700">
              <a:buNone/>
            </a:pPr>
            <a:endParaRPr lang="zh-CN" altLang="en-US" sz="2400" dirty="0"/>
          </a:p>
          <a:p>
            <a:pPr marL="266700" indent="-266700"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算法</a:t>
            </a:r>
            <a:r>
              <a:rPr lang="en-US" altLang="zh-CN" sz="2400" dirty="0">
                <a:solidFill>
                  <a:schemeClr val="tx2"/>
                </a:solidFill>
              </a:rPr>
              <a:t>FIND( </a:t>
            </a:r>
            <a:r>
              <a:rPr lang="en-US" altLang="zh-CN" sz="2400" i="1" dirty="0">
                <a:solidFill>
                  <a:schemeClr val="tx2"/>
                </a:solidFill>
              </a:rPr>
              <a:t>x 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266700" indent="-266700">
              <a:buNone/>
            </a:pPr>
            <a:r>
              <a:rPr lang="en-US" altLang="zh-CN" sz="2400" dirty="0"/>
              <a:t>/*</a:t>
            </a:r>
            <a:r>
              <a:rPr lang="zh-CN" altLang="en-US" sz="2400" dirty="0"/>
              <a:t>实现并查集的查找元素所在集合的操作，递归算法，并查集使用</a:t>
            </a:r>
            <a:r>
              <a:rPr lang="en-US" altLang="zh-CN" sz="2400" dirty="0"/>
              <a:t>Father</a:t>
            </a:r>
            <a:r>
              <a:rPr lang="zh-CN" altLang="en-US" sz="2400" dirty="0"/>
              <a:t>数组表示。</a:t>
            </a:r>
            <a:r>
              <a:rPr lang="en-US" altLang="zh-CN" sz="2400" dirty="0"/>
              <a:t>*/</a:t>
            </a:r>
            <a:endParaRPr lang="en-US" altLang="zh-CN" sz="2400" dirty="0"/>
          </a:p>
          <a:p>
            <a:pPr marL="266700" indent="-266700">
              <a:buNone/>
            </a:pPr>
            <a:r>
              <a:rPr lang="en-US" altLang="zh-CN" sz="2400" dirty="0"/>
              <a:t>FIND1. [ </a:t>
            </a:r>
            <a:r>
              <a:rPr lang="en-US" altLang="zh-CN" sz="2400" i="1" dirty="0"/>
              <a:t>x</a:t>
            </a:r>
            <a:r>
              <a:rPr lang="zh-CN" altLang="en-US" sz="2400" dirty="0"/>
              <a:t>是根？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266700" indent="-266700">
              <a:buNone/>
            </a:pPr>
            <a:r>
              <a:rPr lang="en-US" altLang="zh-CN" sz="2400" dirty="0"/>
              <a:t>    IF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0 THEN RETURN </a:t>
            </a:r>
            <a:r>
              <a:rPr lang="en-US" altLang="zh-CN" sz="2400" i="1" dirty="0"/>
              <a:t>x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266700" indent="-266700">
              <a:buNone/>
            </a:pPr>
            <a:r>
              <a:rPr lang="en-US" altLang="zh-CN" sz="2400" dirty="0"/>
              <a:t>FIND2. [ </a:t>
            </a:r>
            <a:r>
              <a:rPr lang="zh-CN" altLang="en-US" sz="2400" dirty="0"/>
              <a:t>递归查找根结点，同时路径压缩 </a:t>
            </a:r>
            <a:r>
              <a:rPr lang="en-US" altLang="zh-CN" sz="2400" dirty="0"/>
              <a:t>]</a:t>
            </a:r>
            <a:endParaRPr lang="en-US" altLang="zh-CN" sz="2400" i="1" dirty="0"/>
          </a:p>
          <a:p>
            <a:pPr marL="266700" indent="-266700">
              <a:buNone/>
            </a:pPr>
            <a:r>
              <a:rPr lang="en-US" altLang="zh-CN" sz="2400" i="1" dirty="0"/>
              <a:t>    fx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FIND(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).    //</a:t>
            </a:r>
            <a:r>
              <a:rPr lang="zh-CN" altLang="en-US" sz="2400" dirty="0"/>
              <a:t>查找根结点</a:t>
            </a:r>
            <a:endParaRPr lang="zh-CN" altLang="en-US" sz="2400" i="1" dirty="0"/>
          </a:p>
          <a:p>
            <a:pPr marL="266700" indent="-266700"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</a:t>
            </a:r>
            <a:r>
              <a:rPr lang="en-US" altLang="zh-CN" sz="2400" i="1" dirty="0"/>
              <a:t>fx</a:t>
            </a:r>
            <a:r>
              <a:rPr lang="en-US" altLang="zh-CN" sz="2400" dirty="0"/>
              <a:t>.      //</a:t>
            </a:r>
            <a:r>
              <a:rPr lang="zh-CN" altLang="en-US" sz="2400" dirty="0"/>
              <a:t>路径压缩</a:t>
            </a:r>
            <a:endParaRPr lang="zh-CN" altLang="en-US" sz="2400" dirty="0"/>
          </a:p>
          <a:p>
            <a:pPr marL="266700" indent="-26670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</a:t>
            </a:r>
            <a:r>
              <a:rPr lang="en-US" altLang="zh-CN" sz="2400" i="1" dirty="0"/>
              <a:t>fx</a:t>
            </a:r>
            <a:r>
              <a:rPr lang="en-US" altLang="zh-CN" sz="2400" dirty="0"/>
              <a:t>. ▐</a:t>
            </a:r>
            <a:endParaRPr lang="en-US" altLang="zh-CN" sz="2400" dirty="0"/>
          </a:p>
        </p:txBody>
      </p:sp>
      <p:sp>
        <p:nvSpPr>
          <p:cNvPr id="267267" name="矩形 1846274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7268" name="矩形 1846275"/>
          <p:cNvSpPr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文本占位符 1847297"/>
          <p:cNvSpPr>
            <a:spLocks noGrp="1"/>
          </p:cNvSpPr>
          <p:nvPr>
            <p:ph idx="1"/>
          </p:nvPr>
        </p:nvSpPr>
        <p:spPr>
          <a:xfrm>
            <a:off x="225425" y="188913"/>
            <a:ext cx="8702675" cy="6300787"/>
          </a:xfrm>
        </p:spPr>
        <p:txBody>
          <a:bodyPr vert="horz" wrap="square" lIns="92075" tIns="46038" rIns="92075" bIns="46038" anchor="t" anchorCtr="0"/>
          <a:p>
            <a:pPr marL="266700" indent="-266700">
              <a:lnSpc>
                <a:spcPct val="95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算法</a:t>
            </a:r>
            <a:r>
              <a:rPr lang="en-US" altLang="zh-CN" sz="2400" dirty="0">
                <a:solidFill>
                  <a:schemeClr val="tx2"/>
                </a:solidFill>
              </a:rPr>
              <a:t>UNION( x, y 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/*</a:t>
            </a:r>
            <a:r>
              <a:rPr lang="zh-CN" altLang="en-US" sz="2400" dirty="0"/>
              <a:t>实现并查集的合并操作，使用按秩合并策略，并查集使用</a:t>
            </a:r>
            <a:r>
              <a:rPr lang="en-US" altLang="zh-CN" sz="2400" dirty="0"/>
              <a:t>Father</a:t>
            </a:r>
            <a:r>
              <a:rPr lang="zh-CN" altLang="en-US" sz="2400" dirty="0"/>
              <a:t>数组表示。</a:t>
            </a:r>
            <a:r>
              <a:rPr lang="en-US" altLang="zh-CN" sz="2400" dirty="0"/>
              <a:t>*/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UNION1. [</a:t>
            </a:r>
            <a:r>
              <a:rPr lang="zh-CN" altLang="en-US" sz="2400" dirty="0"/>
              <a:t>分别取</a:t>
            </a:r>
            <a:r>
              <a:rPr lang="en-US" altLang="zh-CN" sz="2400" i="1" dirty="0"/>
              <a:t>x</a:t>
            </a:r>
            <a:r>
              <a:rPr lang="zh-CN" altLang="en-US" sz="2400" dirty="0"/>
              <a:t>和</a:t>
            </a:r>
            <a:r>
              <a:rPr lang="en-US" altLang="zh-CN" sz="2400" i="1" dirty="0"/>
              <a:t>y</a:t>
            </a:r>
            <a:r>
              <a:rPr lang="zh-CN" altLang="en-US" sz="2400" dirty="0"/>
              <a:t>所在树的根</a:t>
            </a:r>
            <a:r>
              <a:rPr lang="en-US" altLang="zh-CN" sz="2400" dirty="0"/>
              <a:t>]</a:t>
            </a:r>
            <a:endParaRPr lang="en-US" altLang="zh-CN" sz="2400" i="1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i="1" dirty="0"/>
              <a:t>    fx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FIND(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. </a:t>
            </a:r>
            <a:endParaRPr lang="en-US" altLang="zh-CN" sz="2400" i="1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i="1" dirty="0"/>
              <a:t>     fy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FIND(</a:t>
            </a:r>
            <a:r>
              <a:rPr lang="en-US" altLang="zh-CN" sz="2400" i="1" dirty="0"/>
              <a:t>y</a:t>
            </a:r>
            <a:r>
              <a:rPr lang="en-US" altLang="zh-CN" sz="2400" dirty="0"/>
              <a:t>) .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UNION2. [ </a:t>
            </a:r>
            <a:r>
              <a:rPr lang="en-US" altLang="zh-CN" sz="2400" i="1" dirty="0"/>
              <a:t>x</a:t>
            </a:r>
            <a:r>
              <a:rPr lang="zh-CN" altLang="en-US" sz="2400" dirty="0"/>
              <a:t>和</a:t>
            </a:r>
            <a:r>
              <a:rPr lang="en-US" altLang="zh-CN" sz="2400" i="1" dirty="0"/>
              <a:t>y</a:t>
            </a:r>
            <a:r>
              <a:rPr lang="zh-CN" altLang="en-US" sz="2400" dirty="0"/>
              <a:t>在同一棵树？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    IF  </a:t>
            </a:r>
            <a:r>
              <a:rPr lang="en-US" altLang="zh-CN" sz="2400" i="1" dirty="0"/>
              <a:t>fx =</a:t>
            </a:r>
            <a:r>
              <a:rPr lang="en-US" altLang="zh-CN" sz="2400" dirty="0"/>
              <a:t> </a:t>
            </a:r>
            <a:r>
              <a:rPr lang="en-US" altLang="zh-CN" sz="2400" i="1" dirty="0"/>
              <a:t>fy</a:t>
            </a:r>
            <a:r>
              <a:rPr lang="en-US" altLang="zh-CN" sz="2400" dirty="0"/>
              <a:t> THEN RETURN. 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UNION3. [ </a:t>
            </a:r>
            <a:r>
              <a:rPr lang="zh-CN" altLang="en-US" sz="2400" dirty="0"/>
              <a:t>按秩合并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    IF 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[</a:t>
            </a:r>
            <a:r>
              <a:rPr lang="en-US" altLang="zh-CN" sz="2400" i="1" dirty="0"/>
              <a:t>fx</a:t>
            </a:r>
            <a:r>
              <a:rPr lang="en-US" altLang="zh-CN" sz="2400" dirty="0"/>
              <a:t>]</a:t>
            </a:r>
            <a:r>
              <a:rPr lang="en-US" altLang="zh-CN" sz="2400" i="1" dirty="0"/>
              <a:t> </a:t>
            </a:r>
            <a:r>
              <a:rPr lang="en-US" altLang="zh-CN" sz="2400" dirty="0"/>
              <a:t>&lt;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[</a:t>
            </a:r>
            <a:r>
              <a:rPr lang="en-US" altLang="zh-CN" sz="2400" i="1" dirty="0"/>
              <a:t>fy</a:t>
            </a:r>
            <a:r>
              <a:rPr lang="en-US" altLang="zh-CN" sz="2400" dirty="0"/>
              <a:t>] THEN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fy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i="1" dirty="0"/>
              <a:t>fx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        // </a:t>
            </a:r>
            <a:r>
              <a:rPr lang="en-US" altLang="zh-CN" sz="2400" i="1" dirty="0"/>
              <a:t>fx</a:t>
            </a:r>
            <a:r>
              <a:rPr lang="zh-CN" altLang="en-US" sz="2400" dirty="0"/>
              <a:t>是根的秩的相反数，实际上相当 </a:t>
            </a:r>
            <a:r>
              <a:rPr lang="en-US" altLang="zh-CN" sz="2400" i="1" dirty="0"/>
              <a:t>rank</a:t>
            </a:r>
            <a:r>
              <a:rPr lang="en-US" altLang="zh-CN" sz="2400" dirty="0"/>
              <a:t>(</a:t>
            </a:r>
            <a:r>
              <a:rPr lang="en-US" altLang="zh-CN" sz="2400" i="1" dirty="0"/>
              <a:t>fx</a:t>
            </a:r>
            <a:r>
              <a:rPr lang="en-US" altLang="zh-CN" sz="2400" dirty="0"/>
              <a:t>) &gt; </a:t>
            </a:r>
            <a:r>
              <a:rPr lang="en-US" altLang="zh-CN" sz="2400" i="1" dirty="0"/>
              <a:t>rank</a:t>
            </a:r>
            <a:r>
              <a:rPr lang="en-US" altLang="zh-CN" sz="2400" dirty="0"/>
              <a:t>(</a:t>
            </a:r>
            <a:r>
              <a:rPr lang="en-US" altLang="zh-CN" sz="2400" i="1" dirty="0"/>
              <a:t>fy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    ELSE ( </a:t>
            </a:r>
            <a:endParaRPr lang="en-US" altLang="zh-CN" sz="2400" i="1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         IF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[</a:t>
            </a:r>
            <a:r>
              <a:rPr lang="en-US" altLang="zh-CN" sz="2400" i="1" dirty="0"/>
              <a:t>fx</a:t>
            </a:r>
            <a:r>
              <a:rPr lang="en-US" altLang="zh-CN" sz="2400" dirty="0"/>
              <a:t>]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[</a:t>
            </a:r>
            <a:r>
              <a:rPr lang="en-US" altLang="zh-CN" sz="2400" i="1" dirty="0"/>
              <a:t>fy</a:t>
            </a:r>
            <a:r>
              <a:rPr lang="en-US" altLang="zh-CN" sz="2400" dirty="0"/>
              <a:t>] THEN</a:t>
            </a:r>
            <a:r>
              <a:rPr lang="en-US" altLang="zh-CN" sz="2400" i="1" dirty="0"/>
              <a:t> 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fy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fy</a:t>
            </a:r>
            <a:r>
              <a:rPr lang="en-US" altLang="zh-CN" sz="2400" dirty="0"/>
              <a:t>) -1.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         </a:t>
            </a:r>
            <a:r>
              <a:rPr lang="en-US" altLang="zh-CN" sz="2400" i="1" dirty="0"/>
              <a:t>Father</a:t>
            </a:r>
            <a:r>
              <a:rPr lang="en-US" altLang="zh-CN" sz="2400" dirty="0"/>
              <a:t>(</a:t>
            </a:r>
            <a:r>
              <a:rPr lang="en-US" altLang="zh-CN" sz="2400" i="1" dirty="0"/>
              <a:t>fx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i="1" dirty="0"/>
              <a:t>y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marL="266700" indent="-266700">
              <a:lnSpc>
                <a:spcPct val="95000"/>
              </a:lnSpc>
              <a:buNone/>
            </a:pPr>
            <a:r>
              <a:rPr lang="en-US" altLang="zh-CN" sz="2400" dirty="0"/>
              <a:t>       ) ▐</a:t>
            </a:r>
            <a:endParaRPr lang="en-US" altLang="zh-CN" sz="2400" dirty="0"/>
          </a:p>
        </p:txBody>
      </p:sp>
      <p:sp>
        <p:nvSpPr>
          <p:cNvPr id="268291" name="矩形 1847298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8292" name="矩形 1847299"/>
          <p:cNvSpPr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Rectangle 2"/>
          <p:cNvSpPr/>
          <p:nvPr/>
        </p:nvSpPr>
        <p:spPr>
          <a:xfrm>
            <a:off x="719138" y="620713"/>
            <a:ext cx="1000125" cy="579437"/>
          </a:xfrm>
          <a:prstGeom prst="rect">
            <a:avLst/>
          </a:prstGeom>
          <a:noFill/>
          <a:ln w="31750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宋体" panose="02010600030101010101" pitchFamily="2" charset="-122"/>
              </a:rPr>
              <a:t>]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grpSp>
        <p:nvGrpSpPr>
          <p:cNvPr id="201731" name="组合 1705009"/>
          <p:cNvGrpSpPr/>
          <p:nvPr/>
        </p:nvGrpSpPr>
        <p:grpSpPr>
          <a:xfrm>
            <a:off x="468313" y="1160463"/>
            <a:ext cx="7848600" cy="4613275"/>
            <a:chOff x="295" y="731"/>
            <a:chExt cx="4944" cy="2906"/>
          </a:xfrm>
        </p:grpSpPr>
        <p:grpSp>
          <p:nvGrpSpPr>
            <p:cNvPr id="201732" name="组合 1705008"/>
            <p:cNvGrpSpPr/>
            <p:nvPr/>
          </p:nvGrpSpPr>
          <p:grpSpPr>
            <a:xfrm>
              <a:off x="295" y="1683"/>
              <a:ext cx="4944" cy="1954"/>
              <a:chOff x="295" y="1683"/>
              <a:chExt cx="4944" cy="1954"/>
            </a:xfrm>
          </p:grpSpPr>
          <p:grpSp>
            <p:nvGrpSpPr>
              <p:cNvPr id="201739" name="Group 5"/>
              <p:cNvGrpSpPr/>
              <p:nvPr/>
            </p:nvGrpSpPr>
            <p:grpSpPr>
              <a:xfrm>
                <a:off x="295" y="1683"/>
                <a:ext cx="1802" cy="1198"/>
                <a:chOff x="3216" y="1248"/>
                <a:chExt cx="1512" cy="960"/>
              </a:xfrm>
            </p:grpSpPr>
            <p:grpSp>
              <p:nvGrpSpPr>
                <p:cNvPr id="201761" name="Group 6"/>
                <p:cNvGrpSpPr/>
                <p:nvPr/>
              </p:nvGrpSpPr>
              <p:grpSpPr>
                <a:xfrm>
                  <a:off x="3792" y="1248"/>
                  <a:ext cx="360" cy="384"/>
                  <a:chOff x="4224" y="1152"/>
                  <a:chExt cx="360" cy="384"/>
                </a:xfrm>
              </p:grpSpPr>
              <p:sp>
                <p:nvSpPr>
                  <p:cNvPr id="201774" name="Oval 7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1775" name="Text Box 8"/>
                  <p:cNvSpPr txBox="1"/>
                  <p:nvPr/>
                </p:nvSpPr>
                <p:spPr>
                  <a:xfrm>
                    <a:off x="4248" y="1152"/>
                    <a:ext cx="336" cy="293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A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1762" name="Group 9"/>
                <p:cNvGrpSpPr/>
                <p:nvPr/>
              </p:nvGrpSpPr>
              <p:grpSpPr>
                <a:xfrm>
                  <a:off x="3792" y="1824"/>
                  <a:ext cx="360" cy="384"/>
                  <a:chOff x="4224" y="1152"/>
                  <a:chExt cx="360" cy="384"/>
                </a:xfrm>
              </p:grpSpPr>
              <p:sp>
                <p:nvSpPr>
                  <p:cNvPr id="201772" name="Oval 10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1773" name="Text Box 11"/>
                  <p:cNvSpPr txBox="1"/>
                  <p:nvPr/>
                </p:nvSpPr>
                <p:spPr>
                  <a:xfrm>
                    <a:off x="4248" y="1152"/>
                    <a:ext cx="336" cy="317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C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1763" name="Group 12"/>
                <p:cNvGrpSpPr/>
                <p:nvPr/>
              </p:nvGrpSpPr>
              <p:grpSpPr>
                <a:xfrm>
                  <a:off x="3216" y="1824"/>
                  <a:ext cx="360" cy="384"/>
                  <a:chOff x="4224" y="1152"/>
                  <a:chExt cx="360" cy="384"/>
                </a:xfrm>
              </p:grpSpPr>
              <p:sp>
                <p:nvSpPr>
                  <p:cNvPr id="201770" name="Oval 13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1771" name="Text Box 14"/>
                  <p:cNvSpPr txBox="1"/>
                  <p:nvPr/>
                </p:nvSpPr>
                <p:spPr>
                  <a:xfrm>
                    <a:off x="4248" y="1152"/>
                    <a:ext cx="336" cy="317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B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1764" name="Group 15"/>
                <p:cNvGrpSpPr/>
                <p:nvPr/>
              </p:nvGrpSpPr>
              <p:grpSpPr>
                <a:xfrm>
                  <a:off x="4368" y="1824"/>
                  <a:ext cx="360" cy="384"/>
                  <a:chOff x="4224" y="1152"/>
                  <a:chExt cx="360" cy="384"/>
                </a:xfrm>
              </p:grpSpPr>
              <p:sp>
                <p:nvSpPr>
                  <p:cNvPr id="201768" name="Oval 16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1769" name="Text Box 17"/>
                  <p:cNvSpPr txBox="1"/>
                  <p:nvPr/>
                </p:nvSpPr>
                <p:spPr>
                  <a:xfrm>
                    <a:off x="4248" y="1152"/>
                    <a:ext cx="336" cy="317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D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1765" name="Line 18"/>
                <p:cNvSpPr/>
                <p:nvPr/>
              </p:nvSpPr>
              <p:spPr>
                <a:xfrm>
                  <a:off x="3959" y="1632"/>
                  <a:ext cx="0" cy="240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1766" name="Line 19"/>
                <p:cNvSpPr/>
                <p:nvPr/>
              </p:nvSpPr>
              <p:spPr>
                <a:xfrm flipH="1">
                  <a:off x="3504" y="1584"/>
                  <a:ext cx="336" cy="336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1767" name="Line 20"/>
                <p:cNvSpPr/>
                <p:nvPr/>
              </p:nvSpPr>
              <p:spPr>
                <a:xfrm>
                  <a:off x="4080" y="1584"/>
                  <a:ext cx="336" cy="336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grpSp>
            <p:nvGrpSpPr>
              <p:cNvPr id="201740" name="Group 21"/>
              <p:cNvGrpSpPr/>
              <p:nvPr/>
            </p:nvGrpSpPr>
            <p:grpSpPr>
              <a:xfrm>
                <a:off x="2698" y="1683"/>
                <a:ext cx="430" cy="1318"/>
                <a:chOff x="2879" y="1661"/>
                <a:chExt cx="430" cy="1318"/>
              </a:xfrm>
            </p:grpSpPr>
            <p:grpSp>
              <p:nvGrpSpPr>
                <p:cNvPr id="201754" name="Group 22"/>
                <p:cNvGrpSpPr/>
                <p:nvPr/>
              </p:nvGrpSpPr>
              <p:grpSpPr>
                <a:xfrm>
                  <a:off x="2879" y="2500"/>
                  <a:ext cx="429" cy="479"/>
                  <a:chOff x="4224" y="1152"/>
                  <a:chExt cx="360" cy="384"/>
                </a:xfrm>
              </p:grpSpPr>
              <p:sp>
                <p:nvSpPr>
                  <p:cNvPr id="201759" name="Oval 23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1760" name="Text Box 24"/>
                  <p:cNvSpPr txBox="1"/>
                  <p:nvPr/>
                </p:nvSpPr>
                <p:spPr>
                  <a:xfrm>
                    <a:off x="4248" y="1152"/>
                    <a:ext cx="336" cy="317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F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1755" name="Group 25"/>
                <p:cNvGrpSpPr/>
                <p:nvPr/>
              </p:nvGrpSpPr>
              <p:grpSpPr>
                <a:xfrm>
                  <a:off x="2880" y="1661"/>
                  <a:ext cx="429" cy="479"/>
                  <a:chOff x="4224" y="1152"/>
                  <a:chExt cx="360" cy="384"/>
                </a:xfrm>
              </p:grpSpPr>
              <p:sp>
                <p:nvSpPr>
                  <p:cNvPr id="201757" name="Oval 26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1758" name="Text Box 27"/>
                  <p:cNvSpPr txBox="1"/>
                  <p:nvPr/>
                </p:nvSpPr>
                <p:spPr>
                  <a:xfrm>
                    <a:off x="4248" y="1152"/>
                    <a:ext cx="336" cy="317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E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1756" name="Line 28"/>
                <p:cNvSpPr/>
                <p:nvPr/>
              </p:nvSpPr>
              <p:spPr>
                <a:xfrm>
                  <a:off x="3080" y="2140"/>
                  <a:ext cx="0" cy="420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grpSp>
            <p:nvGrpSpPr>
              <p:cNvPr id="201741" name="组合 1705007"/>
              <p:cNvGrpSpPr/>
              <p:nvPr/>
            </p:nvGrpSpPr>
            <p:grpSpPr>
              <a:xfrm>
                <a:off x="3728" y="1717"/>
                <a:ext cx="1511" cy="1920"/>
                <a:chOff x="3728" y="1717"/>
                <a:chExt cx="1511" cy="1920"/>
              </a:xfrm>
            </p:grpSpPr>
            <p:sp>
              <p:nvSpPr>
                <p:cNvPr id="201742" name="Oval 30"/>
                <p:cNvSpPr/>
                <p:nvPr/>
              </p:nvSpPr>
              <p:spPr>
                <a:xfrm>
                  <a:off x="4186" y="1717"/>
                  <a:ext cx="400" cy="41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743" name="Text Box 31"/>
                <p:cNvSpPr txBox="1"/>
                <p:nvPr/>
              </p:nvSpPr>
              <p:spPr>
                <a:xfrm>
                  <a:off x="4226" y="1728"/>
                  <a:ext cx="400" cy="364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G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grpSp>
              <p:nvGrpSpPr>
                <p:cNvPr id="201744" name="Group 32"/>
                <p:cNvGrpSpPr/>
                <p:nvPr/>
              </p:nvGrpSpPr>
              <p:grpSpPr>
                <a:xfrm>
                  <a:off x="4758" y="3158"/>
                  <a:ext cx="429" cy="479"/>
                  <a:chOff x="4224" y="1152"/>
                  <a:chExt cx="360" cy="384"/>
                </a:xfrm>
              </p:grpSpPr>
              <p:sp>
                <p:nvSpPr>
                  <p:cNvPr id="201752" name="Oval 33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1753" name="Text Box 34"/>
                  <p:cNvSpPr txBox="1"/>
                  <p:nvPr/>
                </p:nvSpPr>
                <p:spPr>
                  <a:xfrm>
                    <a:off x="4248" y="1152"/>
                    <a:ext cx="336" cy="317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J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1745" name="Oval 35"/>
                <p:cNvSpPr/>
                <p:nvPr/>
              </p:nvSpPr>
              <p:spPr>
                <a:xfrm>
                  <a:off x="3728" y="2376"/>
                  <a:ext cx="400" cy="419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746" name="Text Box 36"/>
                <p:cNvSpPr txBox="1"/>
                <p:nvPr/>
              </p:nvSpPr>
              <p:spPr>
                <a:xfrm>
                  <a:off x="3728" y="2316"/>
                  <a:ext cx="400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H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201747" name="Oval 37"/>
                <p:cNvSpPr/>
                <p:nvPr/>
              </p:nvSpPr>
              <p:spPr>
                <a:xfrm>
                  <a:off x="4758" y="2408"/>
                  <a:ext cx="400" cy="420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748" name="Text Box 38"/>
                <p:cNvSpPr txBox="1"/>
                <p:nvPr/>
              </p:nvSpPr>
              <p:spPr>
                <a:xfrm>
                  <a:off x="4839" y="2348"/>
                  <a:ext cx="400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I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201749" name="Line 39"/>
                <p:cNvSpPr/>
                <p:nvPr/>
              </p:nvSpPr>
              <p:spPr>
                <a:xfrm flipH="1">
                  <a:off x="4014" y="2070"/>
                  <a:ext cx="227" cy="317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1750" name="Line 40"/>
                <p:cNvSpPr/>
                <p:nvPr/>
              </p:nvSpPr>
              <p:spPr>
                <a:xfrm>
                  <a:off x="4529" y="2076"/>
                  <a:ext cx="438" cy="333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1751" name="Line 41"/>
                <p:cNvSpPr/>
                <p:nvPr/>
              </p:nvSpPr>
              <p:spPr>
                <a:xfrm>
                  <a:off x="4955" y="2855"/>
                  <a:ext cx="0" cy="360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201733" name="Group 42"/>
            <p:cNvGrpSpPr/>
            <p:nvPr/>
          </p:nvGrpSpPr>
          <p:grpSpPr>
            <a:xfrm>
              <a:off x="2676" y="731"/>
              <a:ext cx="429" cy="479"/>
              <a:chOff x="4224" y="1152"/>
              <a:chExt cx="360" cy="384"/>
            </a:xfrm>
          </p:grpSpPr>
          <p:sp>
            <p:nvSpPr>
              <p:cNvPr id="201737" name="Oval 43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738" name="Text Box 44"/>
              <p:cNvSpPr txBox="1"/>
              <p:nvPr/>
            </p:nvSpPr>
            <p:spPr>
              <a:xfrm>
                <a:off x="4248" y="1152"/>
                <a:ext cx="336" cy="31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endParaRPr lang="en-US" altLang="zh-CN" sz="3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1734" name="Line 45"/>
            <p:cNvSpPr/>
            <p:nvPr/>
          </p:nvSpPr>
          <p:spPr>
            <a:xfrm flipH="1">
              <a:off x="1225" y="1117"/>
              <a:ext cx="1474" cy="612"/>
            </a:xfrm>
            <a:prstGeom prst="line">
              <a:avLst/>
            </a:prstGeom>
            <a:ln w="31750" cap="flat" cmpd="sng">
              <a:solidFill>
                <a:srgbClr val="CC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1735" name="Line 46"/>
            <p:cNvSpPr/>
            <p:nvPr/>
          </p:nvSpPr>
          <p:spPr>
            <a:xfrm>
              <a:off x="2880" y="1207"/>
              <a:ext cx="0" cy="522"/>
            </a:xfrm>
            <a:prstGeom prst="line">
              <a:avLst/>
            </a:prstGeom>
            <a:ln w="31750" cap="flat" cmpd="sng">
              <a:solidFill>
                <a:srgbClr val="CC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1736" name="Line 47"/>
            <p:cNvSpPr/>
            <p:nvPr/>
          </p:nvSpPr>
          <p:spPr>
            <a:xfrm>
              <a:off x="3062" y="1117"/>
              <a:ext cx="1270" cy="589"/>
            </a:xfrm>
            <a:prstGeom prst="line">
              <a:avLst/>
            </a:prstGeom>
            <a:ln w="31750" cap="flat" cmpd="sng">
              <a:solidFill>
                <a:srgbClr val="CC99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2754" name="Group 2"/>
          <p:cNvGrpSpPr/>
          <p:nvPr/>
        </p:nvGrpSpPr>
        <p:grpSpPr>
          <a:xfrm>
            <a:off x="5364163" y="1557338"/>
            <a:ext cx="3582987" cy="4373562"/>
            <a:chOff x="1315" y="1026"/>
            <a:chExt cx="2257" cy="2755"/>
          </a:xfrm>
        </p:grpSpPr>
        <p:grpSp>
          <p:nvGrpSpPr>
            <p:cNvPr id="202800" name="Group 3"/>
            <p:cNvGrpSpPr/>
            <p:nvPr/>
          </p:nvGrpSpPr>
          <p:grpSpPr>
            <a:xfrm>
              <a:off x="1392" y="1321"/>
              <a:ext cx="2180" cy="2460"/>
              <a:chOff x="1392" y="1296"/>
              <a:chExt cx="2180" cy="2460"/>
            </a:xfrm>
          </p:grpSpPr>
          <p:grpSp>
            <p:nvGrpSpPr>
              <p:cNvPr id="202816" name="Group 4"/>
              <p:cNvGrpSpPr/>
              <p:nvPr/>
            </p:nvGrpSpPr>
            <p:grpSpPr>
              <a:xfrm>
                <a:off x="1392" y="1776"/>
                <a:ext cx="2180" cy="1980"/>
                <a:chOff x="1344" y="1920"/>
                <a:chExt cx="2180" cy="1980"/>
              </a:xfrm>
            </p:grpSpPr>
            <p:sp>
              <p:nvSpPr>
                <p:cNvPr id="202826" name="Text Box 5"/>
                <p:cNvSpPr txBox="1"/>
                <p:nvPr/>
              </p:nvSpPr>
              <p:spPr>
                <a:xfrm>
                  <a:off x="1344" y="3216"/>
                  <a:ext cx="1056" cy="365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二叉树</a:t>
                  </a:r>
                  <a:endParaRPr lang="zh-CN" altLang="en-US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grpSp>
              <p:nvGrpSpPr>
                <p:cNvPr id="202827" name="Group 6"/>
                <p:cNvGrpSpPr/>
                <p:nvPr/>
              </p:nvGrpSpPr>
              <p:grpSpPr>
                <a:xfrm>
                  <a:off x="2688" y="1920"/>
                  <a:ext cx="836" cy="1980"/>
                  <a:chOff x="2688" y="1920"/>
                  <a:chExt cx="836" cy="1980"/>
                </a:xfrm>
              </p:grpSpPr>
              <p:grpSp>
                <p:nvGrpSpPr>
                  <p:cNvPr id="202828" name="Group 7"/>
                  <p:cNvGrpSpPr/>
                  <p:nvPr/>
                </p:nvGrpSpPr>
                <p:grpSpPr>
                  <a:xfrm>
                    <a:off x="2688" y="2112"/>
                    <a:ext cx="836" cy="1788"/>
                    <a:chOff x="3936" y="576"/>
                    <a:chExt cx="836" cy="1788"/>
                  </a:xfrm>
                </p:grpSpPr>
                <p:grpSp>
                  <p:nvGrpSpPr>
                    <p:cNvPr id="202832" name="Group 8"/>
                    <p:cNvGrpSpPr/>
                    <p:nvPr/>
                  </p:nvGrpSpPr>
                  <p:grpSpPr>
                    <a:xfrm>
                      <a:off x="4320" y="576"/>
                      <a:ext cx="338" cy="365"/>
                      <a:chOff x="4320" y="576"/>
                      <a:chExt cx="338" cy="365"/>
                    </a:xfrm>
                  </p:grpSpPr>
                  <p:sp>
                    <p:nvSpPr>
                      <p:cNvPr id="202843" name="Oval 9"/>
                      <p:cNvSpPr/>
                      <p:nvPr/>
                    </p:nvSpPr>
                    <p:spPr>
                      <a:xfrm>
                        <a:off x="4320" y="603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 wrap="none" anchor="ctr" anchorCtr="0"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2844" name="Text Box 10"/>
                      <p:cNvSpPr txBox="1"/>
                      <p:nvPr/>
                    </p:nvSpPr>
                    <p:spPr>
                      <a:xfrm>
                        <a:off x="4322" y="576"/>
                        <a:ext cx="336" cy="365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G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02833" name="Group 11"/>
                    <p:cNvGrpSpPr/>
                    <p:nvPr/>
                  </p:nvGrpSpPr>
                  <p:grpSpPr>
                    <a:xfrm>
                      <a:off x="4032" y="1968"/>
                      <a:ext cx="360" cy="396"/>
                      <a:chOff x="4224" y="1152"/>
                      <a:chExt cx="360" cy="396"/>
                    </a:xfrm>
                  </p:grpSpPr>
                  <p:sp>
                    <p:nvSpPr>
                      <p:cNvPr id="202841" name="Oval 12"/>
                      <p:cNvSpPr/>
                      <p:nvPr/>
                    </p:nvSpPr>
                    <p:spPr>
                      <a:xfrm>
                        <a:off x="4224" y="1200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 wrap="none" anchor="ctr" anchorCtr="0"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2842" name="Text Box 13"/>
                      <p:cNvSpPr txBox="1"/>
                      <p:nvPr/>
                    </p:nvSpPr>
                    <p:spPr>
                      <a:xfrm>
                        <a:off x="4248" y="1152"/>
                        <a:ext cx="336" cy="396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lnSpc>
                            <a:spcPct val="110000"/>
                          </a:lnSpc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J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02834" name="Group 14"/>
                    <p:cNvGrpSpPr/>
                    <p:nvPr/>
                  </p:nvGrpSpPr>
                  <p:grpSpPr>
                    <a:xfrm>
                      <a:off x="3936" y="1083"/>
                      <a:ext cx="336" cy="396"/>
                      <a:chOff x="3936" y="1083"/>
                      <a:chExt cx="336" cy="396"/>
                    </a:xfrm>
                  </p:grpSpPr>
                  <p:sp>
                    <p:nvSpPr>
                      <p:cNvPr id="202839" name="Oval 15"/>
                      <p:cNvSpPr/>
                      <p:nvPr/>
                    </p:nvSpPr>
                    <p:spPr>
                      <a:xfrm>
                        <a:off x="3936" y="1131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 wrap="none" anchor="ctr" anchorCtr="0"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2840" name="Text Box 16"/>
                      <p:cNvSpPr txBox="1"/>
                      <p:nvPr/>
                    </p:nvSpPr>
                    <p:spPr>
                      <a:xfrm>
                        <a:off x="3936" y="1083"/>
                        <a:ext cx="336" cy="396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lnSpc>
                            <a:spcPct val="110000"/>
                          </a:lnSpc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H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02835" name="Group 17"/>
                    <p:cNvGrpSpPr/>
                    <p:nvPr/>
                  </p:nvGrpSpPr>
                  <p:grpSpPr>
                    <a:xfrm>
                      <a:off x="4368" y="1488"/>
                      <a:ext cx="404" cy="396"/>
                      <a:chOff x="4348" y="1584"/>
                      <a:chExt cx="404" cy="396"/>
                    </a:xfrm>
                  </p:grpSpPr>
                  <p:sp>
                    <p:nvSpPr>
                      <p:cNvPr id="202837" name="Oval 18"/>
                      <p:cNvSpPr/>
                      <p:nvPr/>
                    </p:nvSpPr>
                    <p:spPr>
                      <a:xfrm>
                        <a:off x="4348" y="1632"/>
                        <a:ext cx="336" cy="336"/>
                      </a:xfrm>
                      <a:prstGeom prst="ellipse">
                        <a:avLst/>
                      </a:prstGeom>
                      <a:noFill/>
                      <a:ln w="31750" cap="sq" cmpd="sng">
                        <a:solidFill>
                          <a:srgbClr val="26665A"/>
                        </a:solidFill>
                        <a:prstDash val="solid"/>
                        <a:headEnd type="none" w="sm" len="sm"/>
                        <a:tailEnd type="none" w="med" len="lg"/>
                      </a:ln>
                    </p:spPr>
                    <p:txBody>
                      <a:bodyPr wrap="none" anchor="ctr" anchorCtr="0"/>
                      <a:p>
                        <a:pPr eaLnBrk="0" hangingPunct="0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2838" name="Text Box 19"/>
                      <p:cNvSpPr txBox="1"/>
                      <p:nvPr/>
                    </p:nvSpPr>
                    <p:spPr>
                      <a:xfrm>
                        <a:off x="4416" y="1584"/>
                        <a:ext cx="336" cy="396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>
                          <a:lnSpc>
                            <a:spcPct val="110000"/>
                          </a:lnSpc>
                          <a:spcBef>
                            <a:spcPct val="50000"/>
                          </a:spcBef>
                        </a:pPr>
                        <a:r>
                          <a:rPr lang="en-US" altLang="zh-CN" sz="3200" b="1" dirty="0">
                            <a:latin typeface="Times New Roman" panose="02020603050405020304" pitchFamily="18" charset="0"/>
                            <a:ea typeface="幼圆" panose="02010509060101010101" pitchFamily="49" charset="-122"/>
                          </a:rPr>
                          <a:t>I</a:t>
                        </a:r>
                        <a:endParaRPr lang="en-US" altLang="zh-CN" sz="3200" b="1" dirty="0">
                          <a:latin typeface="Times New Roman" panose="02020603050405020304" pitchFamily="18" charset="0"/>
                          <a:ea typeface="幼圆" panose="020105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202836" name="Line 20"/>
                    <p:cNvSpPr/>
                    <p:nvPr/>
                  </p:nvSpPr>
                  <p:spPr>
                    <a:xfrm flipH="1">
                      <a:off x="4224" y="891"/>
                      <a:ext cx="192" cy="288"/>
                    </a:xfrm>
                    <a:prstGeom prst="line">
                      <a:avLst/>
                    </a:prstGeom>
                    <a:ln w="31750" cap="sq" cmpd="sng">
                      <a:solidFill>
                        <a:srgbClr val="26665A"/>
                      </a:solidFill>
                      <a:prstDash val="solid"/>
                      <a:headEnd type="none" w="sm" len="sm"/>
                      <a:tailEnd type="none" w="med" len="lg"/>
                    </a:ln>
                  </p:spPr>
                </p:sp>
              </p:grpSp>
              <p:sp>
                <p:nvSpPr>
                  <p:cNvPr id="202829" name="Line 21"/>
                  <p:cNvSpPr/>
                  <p:nvPr/>
                </p:nvSpPr>
                <p:spPr>
                  <a:xfrm>
                    <a:off x="2832" y="1920"/>
                    <a:ext cx="288" cy="288"/>
                  </a:xfrm>
                  <a:prstGeom prst="line">
                    <a:avLst/>
                  </a:prstGeom>
                  <a:ln w="31750" cap="sq" cmpd="sng">
                    <a:solidFill>
                      <a:srgbClr val="006666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202830" name="Line 22"/>
                  <p:cNvSpPr/>
                  <p:nvPr/>
                </p:nvSpPr>
                <p:spPr>
                  <a:xfrm>
                    <a:off x="2976" y="2928"/>
                    <a:ext cx="192" cy="192"/>
                  </a:xfrm>
                  <a:prstGeom prst="line">
                    <a:avLst/>
                  </a:prstGeom>
                  <a:ln w="31750" cap="sq" cmpd="sng">
                    <a:solidFill>
                      <a:srgbClr val="006666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202831" name="Line 23"/>
                  <p:cNvSpPr/>
                  <p:nvPr/>
                </p:nvSpPr>
                <p:spPr>
                  <a:xfrm flipH="1">
                    <a:off x="3072" y="3408"/>
                    <a:ext cx="144" cy="192"/>
                  </a:xfrm>
                  <a:prstGeom prst="line">
                    <a:avLst/>
                  </a:prstGeom>
                  <a:ln w="31750" cap="sq" cmpd="sng">
                    <a:solidFill>
                      <a:srgbClr val="006666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</p:grpSp>
          </p:grpSp>
          <p:grpSp>
            <p:nvGrpSpPr>
              <p:cNvPr id="202817" name="Group 24"/>
              <p:cNvGrpSpPr/>
              <p:nvPr/>
            </p:nvGrpSpPr>
            <p:grpSpPr>
              <a:xfrm>
                <a:off x="2256" y="1296"/>
                <a:ext cx="696" cy="1020"/>
                <a:chOff x="2208" y="1440"/>
                <a:chExt cx="696" cy="1020"/>
              </a:xfrm>
            </p:grpSpPr>
            <p:grpSp>
              <p:nvGrpSpPr>
                <p:cNvPr id="202818" name="Group 25"/>
                <p:cNvGrpSpPr/>
                <p:nvPr/>
              </p:nvGrpSpPr>
              <p:grpSpPr>
                <a:xfrm>
                  <a:off x="2256" y="2064"/>
                  <a:ext cx="360" cy="396"/>
                  <a:chOff x="4224" y="1152"/>
                  <a:chExt cx="360" cy="396"/>
                </a:xfrm>
              </p:grpSpPr>
              <p:sp>
                <p:nvSpPr>
                  <p:cNvPr id="202824" name="Oval 26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825" name="Text Box 27"/>
                  <p:cNvSpPr txBox="1"/>
                  <p:nvPr/>
                </p:nvSpPr>
                <p:spPr>
                  <a:xfrm>
                    <a:off x="4248" y="1152"/>
                    <a:ext cx="336" cy="39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F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2819" name="Group 28"/>
                <p:cNvGrpSpPr/>
                <p:nvPr/>
              </p:nvGrpSpPr>
              <p:grpSpPr>
                <a:xfrm>
                  <a:off x="2544" y="1584"/>
                  <a:ext cx="360" cy="396"/>
                  <a:chOff x="4224" y="1152"/>
                  <a:chExt cx="360" cy="396"/>
                </a:xfrm>
              </p:grpSpPr>
              <p:sp>
                <p:nvSpPr>
                  <p:cNvPr id="202822" name="Oval 29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823" name="Text Box 30"/>
                  <p:cNvSpPr txBox="1"/>
                  <p:nvPr/>
                </p:nvSpPr>
                <p:spPr>
                  <a:xfrm>
                    <a:off x="4248" y="1152"/>
                    <a:ext cx="336" cy="39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E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2820" name="Line 31"/>
                <p:cNvSpPr/>
                <p:nvPr/>
              </p:nvSpPr>
              <p:spPr>
                <a:xfrm flipH="1">
                  <a:off x="2496" y="1968"/>
                  <a:ext cx="144" cy="144"/>
                </a:xfrm>
                <a:prstGeom prst="line">
                  <a:avLst/>
                </a:prstGeom>
                <a:ln w="31750" cap="sq" cmpd="sng">
                  <a:solidFill>
                    <a:srgbClr val="006666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2821" name="Line 32"/>
                <p:cNvSpPr/>
                <p:nvPr/>
              </p:nvSpPr>
              <p:spPr>
                <a:xfrm>
                  <a:off x="2208" y="1440"/>
                  <a:ext cx="336" cy="240"/>
                </a:xfrm>
                <a:prstGeom prst="line">
                  <a:avLst/>
                </a:prstGeom>
                <a:ln w="31750" cap="sq" cmpd="sng">
                  <a:solidFill>
                    <a:srgbClr val="006666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202801" name="Group 33"/>
            <p:cNvGrpSpPr/>
            <p:nvPr/>
          </p:nvGrpSpPr>
          <p:grpSpPr>
            <a:xfrm>
              <a:off x="1315" y="1026"/>
              <a:ext cx="1080" cy="1836"/>
              <a:chOff x="1296" y="1152"/>
              <a:chExt cx="1080" cy="1836"/>
            </a:xfrm>
          </p:grpSpPr>
          <p:sp>
            <p:nvSpPr>
              <p:cNvPr id="202802" name="Oval 34"/>
              <p:cNvSpPr/>
              <p:nvPr/>
            </p:nvSpPr>
            <p:spPr>
              <a:xfrm>
                <a:off x="1896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803" name="Text Box 35"/>
              <p:cNvSpPr txBox="1"/>
              <p:nvPr/>
            </p:nvSpPr>
            <p:spPr>
              <a:xfrm>
                <a:off x="1920" y="1152"/>
                <a:ext cx="336" cy="365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  <a:endPara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202804" name="Group 36"/>
              <p:cNvGrpSpPr/>
              <p:nvPr/>
            </p:nvGrpSpPr>
            <p:grpSpPr>
              <a:xfrm>
                <a:off x="1632" y="2064"/>
                <a:ext cx="360" cy="396"/>
                <a:chOff x="4224" y="1152"/>
                <a:chExt cx="360" cy="396"/>
              </a:xfrm>
            </p:grpSpPr>
            <p:sp>
              <p:nvSpPr>
                <p:cNvPr id="202814" name="Oval 37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815" name="Text Box 38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C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2805" name="Group 39"/>
              <p:cNvGrpSpPr/>
              <p:nvPr/>
            </p:nvGrpSpPr>
            <p:grpSpPr>
              <a:xfrm>
                <a:off x="1296" y="1584"/>
                <a:ext cx="360" cy="396"/>
                <a:chOff x="4224" y="1152"/>
                <a:chExt cx="360" cy="396"/>
              </a:xfrm>
            </p:grpSpPr>
            <p:sp>
              <p:nvSpPr>
                <p:cNvPr id="202812" name="Oval 40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813" name="Text Box 41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B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grpSp>
            <p:nvGrpSpPr>
              <p:cNvPr id="202806" name="Group 42"/>
              <p:cNvGrpSpPr/>
              <p:nvPr/>
            </p:nvGrpSpPr>
            <p:grpSpPr>
              <a:xfrm>
                <a:off x="2016" y="2592"/>
                <a:ext cx="360" cy="396"/>
                <a:chOff x="4224" y="1152"/>
                <a:chExt cx="360" cy="396"/>
              </a:xfrm>
            </p:grpSpPr>
            <p:sp>
              <p:nvSpPr>
                <p:cNvPr id="202810" name="Oval 43"/>
                <p:cNvSpPr/>
                <p:nvPr/>
              </p:nvSpPr>
              <p:spPr>
                <a:xfrm>
                  <a:off x="4224" y="1200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811" name="Text Box 44"/>
                <p:cNvSpPr txBox="1"/>
                <p:nvPr/>
              </p:nvSpPr>
              <p:spPr>
                <a:xfrm>
                  <a:off x="4248" y="1152"/>
                  <a:ext cx="336" cy="39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D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202807" name="Line 45"/>
              <p:cNvSpPr/>
              <p:nvPr/>
            </p:nvSpPr>
            <p:spPr>
              <a:xfrm flipH="1">
                <a:off x="1632" y="1488"/>
                <a:ext cx="288" cy="192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2808" name="Line 46"/>
              <p:cNvSpPr/>
              <p:nvPr/>
            </p:nvSpPr>
            <p:spPr>
              <a:xfrm>
                <a:off x="1920" y="2400"/>
                <a:ext cx="240" cy="240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02809" name="Line 47"/>
              <p:cNvSpPr/>
              <p:nvPr/>
            </p:nvSpPr>
            <p:spPr>
              <a:xfrm>
                <a:off x="1536" y="1968"/>
                <a:ext cx="144" cy="144"/>
              </a:xfrm>
              <a:prstGeom prst="line">
                <a:avLst/>
              </a:prstGeom>
              <a:ln w="31750" cap="sq" cmpd="sng">
                <a:solidFill>
                  <a:srgbClr val="006666"/>
                </a:solidFill>
                <a:prstDash val="solid"/>
                <a:headEnd type="none" w="sm" len="sm"/>
                <a:tailEnd type="none" w="med" len="lg"/>
              </a:ln>
            </p:spPr>
          </p:sp>
        </p:grpSp>
      </p:grpSp>
      <p:grpSp>
        <p:nvGrpSpPr>
          <p:cNvPr id="202755" name="Group 48"/>
          <p:cNvGrpSpPr/>
          <p:nvPr/>
        </p:nvGrpSpPr>
        <p:grpSpPr>
          <a:xfrm>
            <a:off x="179388" y="1160463"/>
            <a:ext cx="5219700" cy="3887787"/>
            <a:chOff x="476" y="731"/>
            <a:chExt cx="4944" cy="2903"/>
          </a:xfrm>
        </p:grpSpPr>
        <p:grpSp>
          <p:nvGrpSpPr>
            <p:cNvPr id="202756" name="Group 49"/>
            <p:cNvGrpSpPr/>
            <p:nvPr/>
          </p:nvGrpSpPr>
          <p:grpSpPr>
            <a:xfrm>
              <a:off x="476" y="1683"/>
              <a:ext cx="4944" cy="1951"/>
              <a:chOff x="476" y="1661"/>
              <a:chExt cx="4944" cy="1951"/>
            </a:xfrm>
          </p:grpSpPr>
          <p:grpSp>
            <p:nvGrpSpPr>
              <p:cNvPr id="202763" name="Group 50"/>
              <p:cNvGrpSpPr/>
              <p:nvPr/>
            </p:nvGrpSpPr>
            <p:grpSpPr>
              <a:xfrm>
                <a:off x="476" y="1661"/>
                <a:ext cx="1802" cy="1198"/>
                <a:chOff x="3216" y="1248"/>
                <a:chExt cx="1512" cy="960"/>
              </a:xfrm>
            </p:grpSpPr>
            <p:grpSp>
              <p:nvGrpSpPr>
                <p:cNvPr id="202785" name="Group 51"/>
                <p:cNvGrpSpPr/>
                <p:nvPr/>
              </p:nvGrpSpPr>
              <p:grpSpPr>
                <a:xfrm>
                  <a:off x="3792" y="1248"/>
                  <a:ext cx="360" cy="384"/>
                  <a:chOff x="4224" y="1152"/>
                  <a:chExt cx="360" cy="384"/>
                </a:xfrm>
              </p:grpSpPr>
              <p:sp>
                <p:nvSpPr>
                  <p:cNvPr id="202798" name="Oval 52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799" name="Text Box 53"/>
                  <p:cNvSpPr txBox="1"/>
                  <p:nvPr/>
                </p:nvSpPr>
                <p:spPr>
                  <a:xfrm>
                    <a:off x="4248" y="1152"/>
                    <a:ext cx="336" cy="347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A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2786" name="Group 54"/>
                <p:cNvGrpSpPr/>
                <p:nvPr/>
              </p:nvGrpSpPr>
              <p:grpSpPr>
                <a:xfrm>
                  <a:off x="3792" y="1824"/>
                  <a:ext cx="360" cy="384"/>
                  <a:chOff x="4224" y="1152"/>
                  <a:chExt cx="360" cy="384"/>
                </a:xfrm>
              </p:grpSpPr>
              <p:sp>
                <p:nvSpPr>
                  <p:cNvPr id="202796" name="Oval 55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797" name="Text Box 56"/>
                  <p:cNvSpPr txBox="1"/>
                  <p:nvPr/>
                </p:nvSpPr>
                <p:spPr>
                  <a:xfrm>
                    <a:off x="4248" y="1152"/>
                    <a:ext cx="336" cy="37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C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2787" name="Group 57"/>
                <p:cNvGrpSpPr/>
                <p:nvPr/>
              </p:nvGrpSpPr>
              <p:grpSpPr>
                <a:xfrm>
                  <a:off x="3216" y="1824"/>
                  <a:ext cx="360" cy="384"/>
                  <a:chOff x="4224" y="1152"/>
                  <a:chExt cx="360" cy="384"/>
                </a:xfrm>
              </p:grpSpPr>
              <p:sp>
                <p:nvSpPr>
                  <p:cNvPr id="202794" name="Oval 58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795" name="Text Box 59"/>
                  <p:cNvSpPr txBox="1"/>
                  <p:nvPr/>
                </p:nvSpPr>
                <p:spPr>
                  <a:xfrm>
                    <a:off x="4248" y="1152"/>
                    <a:ext cx="336" cy="37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B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2788" name="Group 60"/>
                <p:cNvGrpSpPr/>
                <p:nvPr/>
              </p:nvGrpSpPr>
              <p:grpSpPr>
                <a:xfrm>
                  <a:off x="4368" y="1824"/>
                  <a:ext cx="360" cy="384"/>
                  <a:chOff x="4224" y="1152"/>
                  <a:chExt cx="360" cy="384"/>
                </a:xfrm>
              </p:grpSpPr>
              <p:sp>
                <p:nvSpPr>
                  <p:cNvPr id="202792" name="Oval 61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793" name="Text Box 62"/>
                  <p:cNvSpPr txBox="1"/>
                  <p:nvPr/>
                </p:nvSpPr>
                <p:spPr>
                  <a:xfrm>
                    <a:off x="4248" y="1152"/>
                    <a:ext cx="336" cy="37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D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2789" name="Line 63"/>
                <p:cNvSpPr/>
                <p:nvPr/>
              </p:nvSpPr>
              <p:spPr>
                <a:xfrm>
                  <a:off x="3959" y="1632"/>
                  <a:ext cx="0" cy="240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2790" name="Line 64"/>
                <p:cNvSpPr/>
                <p:nvPr/>
              </p:nvSpPr>
              <p:spPr>
                <a:xfrm flipH="1">
                  <a:off x="3504" y="1584"/>
                  <a:ext cx="336" cy="336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2791" name="Line 65"/>
                <p:cNvSpPr/>
                <p:nvPr/>
              </p:nvSpPr>
              <p:spPr>
                <a:xfrm>
                  <a:off x="4080" y="1584"/>
                  <a:ext cx="336" cy="336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grpSp>
            <p:nvGrpSpPr>
              <p:cNvPr id="202764" name="Group 66"/>
              <p:cNvGrpSpPr/>
              <p:nvPr/>
            </p:nvGrpSpPr>
            <p:grpSpPr>
              <a:xfrm>
                <a:off x="2879" y="1661"/>
                <a:ext cx="430" cy="1318"/>
                <a:chOff x="2879" y="1661"/>
                <a:chExt cx="430" cy="1318"/>
              </a:xfrm>
            </p:grpSpPr>
            <p:grpSp>
              <p:nvGrpSpPr>
                <p:cNvPr id="202778" name="Group 67"/>
                <p:cNvGrpSpPr/>
                <p:nvPr/>
              </p:nvGrpSpPr>
              <p:grpSpPr>
                <a:xfrm>
                  <a:off x="2879" y="2500"/>
                  <a:ext cx="429" cy="479"/>
                  <a:chOff x="4224" y="1152"/>
                  <a:chExt cx="360" cy="384"/>
                </a:xfrm>
              </p:grpSpPr>
              <p:sp>
                <p:nvSpPr>
                  <p:cNvPr id="202783" name="Oval 68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784" name="Text Box 69"/>
                  <p:cNvSpPr txBox="1"/>
                  <p:nvPr/>
                </p:nvSpPr>
                <p:spPr>
                  <a:xfrm>
                    <a:off x="4248" y="1152"/>
                    <a:ext cx="336" cy="37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F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grpSp>
              <p:nvGrpSpPr>
                <p:cNvPr id="202779" name="Group 70"/>
                <p:cNvGrpSpPr/>
                <p:nvPr/>
              </p:nvGrpSpPr>
              <p:grpSpPr>
                <a:xfrm>
                  <a:off x="2880" y="1661"/>
                  <a:ext cx="429" cy="479"/>
                  <a:chOff x="4224" y="1152"/>
                  <a:chExt cx="360" cy="384"/>
                </a:xfrm>
              </p:grpSpPr>
              <p:sp>
                <p:nvSpPr>
                  <p:cNvPr id="202781" name="Oval 71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782" name="Text Box 72"/>
                  <p:cNvSpPr txBox="1"/>
                  <p:nvPr/>
                </p:nvSpPr>
                <p:spPr>
                  <a:xfrm>
                    <a:off x="4248" y="1152"/>
                    <a:ext cx="336" cy="37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E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2780" name="Line 73"/>
                <p:cNvSpPr/>
                <p:nvPr/>
              </p:nvSpPr>
              <p:spPr>
                <a:xfrm>
                  <a:off x="3080" y="2140"/>
                  <a:ext cx="0" cy="420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grpSp>
            <p:nvGrpSpPr>
              <p:cNvPr id="202765" name="Group 74"/>
              <p:cNvGrpSpPr/>
              <p:nvPr/>
            </p:nvGrpSpPr>
            <p:grpSpPr>
              <a:xfrm>
                <a:off x="3909" y="1661"/>
                <a:ext cx="1511" cy="1951"/>
                <a:chOff x="1824" y="981"/>
                <a:chExt cx="1268" cy="1563"/>
              </a:xfrm>
            </p:grpSpPr>
            <p:sp>
              <p:nvSpPr>
                <p:cNvPr id="202766" name="Oval 75"/>
                <p:cNvSpPr/>
                <p:nvPr/>
              </p:nvSpPr>
              <p:spPr>
                <a:xfrm>
                  <a:off x="2208" y="1008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767" name="Text Box 76"/>
                <p:cNvSpPr txBox="1"/>
                <p:nvPr/>
              </p:nvSpPr>
              <p:spPr>
                <a:xfrm>
                  <a:off x="2210" y="981"/>
                  <a:ext cx="337" cy="34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G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grpSp>
              <p:nvGrpSpPr>
                <p:cNvPr id="202768" name="Group 77"/>
                <p:cNvGrpSpPr/>
                <p:nvPr/>
              </p:nvGrpSpPr>
              <p:grpSpPr>
                <a:xfrm>
                  <a:off x="2688" y="2160"/>
                  <a:ext cx="360" cy="384"/>
                  <a:chOff x="4224" y="1152"/>
                  <a:chExt cx="360" cy="384"/>
                </a:xfrm>
              </p:grpSpPr>
              <p:sp>
                <p:nvSpPr>
                  <p:cNvPr id="202776" name="Oval 78"/>
                  <p:cNvSpPr/>
                  <p:nvPr/>
                </p:nvSpPr>
                <p:spPr>
                  <a:xfrm>
                    <a:off x="4224" y="1200"/>
                    <a:ext cx="336" cy="336"/>
                  </a:xfrm>
                  <a:prstGeom prst="ellipse">
                    <a:avLst/>
                  </a:prstGeom>
                  <a:noFill/>
                  <a:ln w="31750" cap="sq" cmpd="sng">
                    <a:solidFill>
                      <a:srgbClr val="26665A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777" name="Text Box 79"/>
                  <p:cNvSpPr txBox="1"/>
                  <p:nvPr/>
                </p:nvSpPr>
                <p:spPr>
                  <a:xfrm>
                    <a:off x="4248" y="1152"/>
                    <a:ext cx="336" cy="376"/>
                  </a:xfrm>
                  <a:prstGeom prst="rect">
                    <a:avLst/>
                  </a:prstGeom>
                  <a:noFill/>
                  <a:ln w="31750">
                    <a:noFill/>
                  </a:ln>
                </p:spPr>
                <p:txBody>
                  <a:bodyPr>
                    <a:spAutoFit/>
                  </a:bodyPr>
                  <a:p>
                    <a:pPr>
                      <a:lnSpc>
                        <a:spcPct val="110000"/>
                      </a:lnSpc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latin typeface="Times New Roman" panose="02020603050405020304" pitchFamily="18" charset="0"/>
                        <a:ea typeface="幼圆" panose="02010509060101010101" pitchFamily="49" charset="-122"/>
                      </a:rPr>
                      <a:t>J</a:t>
                    </a:r>
                    <a:endPara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endParaRPr>
                  </a:p>
                </p:txBody>
              </p:sp>
            </p:grpSp>
            <p:sp>
              <p:nvSpPr>
                <p:cNvPr id="202769" name="Oval 80"/>
                <p:cNvSpPr/>
                <p:nvPr/>
              </p:nvSpPr>
              <p:spPr>
                <a:xfrm>
                  <a:off x="1824" y="1536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770" name="Text Box 81"/>
                <p:cNvSpPr txBox="1"/>
                <p:nvPr/>
              </p:nvSpPr>
              <p:spPr>
                <a:xfrm>
                  <a:off x="1824" y="1488"/>
                  <a:ext cx="336" cy="37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H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202771" name="Oval 82"/>
                <p:cNvSpPr/>
                <p:nvPr/>
              </p:nvSpPr>
              <p:spPr>
                <a:xfrm>
                  <a:off x="2688" y="1562"/>
                  <a:ext cx="336" cy="336"/>
                </a:xfrm>
                <a:prstGeom prst="ellipse">
                  <a:avLst/>
                </a:prstGeom>
                <a:noFill/>
                <a:ln w="31750" cap="sq" cmpd="sng">
                  <a:solidFill>
                    <a:srgbClr val="26665A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772" name="Text Box 83"/>
                <p:cNvSpPr txBox="1"/>
                <p:nvPr/>
              </p:nvSpPr>
              <p:spPr>
                <a:xfrm>
                  <a:off x="2756" y="1514"/>
                  <a:ext cx="336" cy="376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I</a:t>
                  </a:r>
                  <a:endParaRPr lang="en-US" altLang="zh-CN" sz="3200" b="1" dirty="0"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202773" name="Line 84"/>
                <p:cNvSpPr/>
                <p:nvPr/>
              </p:nvSpPr>
              <p:spPr>
                <a:xfrm flipH="1">
                  <a:off x="2112" y="1296"/>
                  <a:ext cx="192" cy="288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2774" name="Line 85"/>
                <p:cNvSpPr/>
                <p:nvPr/>
              </p:nvSpPr>
              <p:spPr>
                <a:xfrm>
                  <a:off x="2496" y="1296"/>
                  <a:ext cx="240" cy="336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2775" name="Line 86"/>
                <p:cNvSpPr/>
                <p:nvPr/>
              </p:nvSpPr>
              <p:spPr>
                <a:xfrm>
                  <a:off x="2854" y="1920"/>
                  <a:ext cx="0" cy="288"/>
                </a:xfrm>
                <a:prstGeom prst="line">
                  <a:avLst/>
                </a:prstGeom>
                <a:ln w="3175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202757" name="Group 87"/>
            <p:cNvGrpSpPr/>
            <p:nvPr/>
          </p:nvGrpSpPr>
          <p:grpSpPr>
            <a:xfrm>
              <a:off x="2857" y="731"/>
              <a:ext cx="429" cy="479"/>
              <a:chOff x="4224" y="1152"/>
              <a:chExt cx="360" cy="384"/>
            </a:xfrm>
          </p:grpSpPr>
          <p:sp>
            <p:nvSpPr>
              <p:cNvPr id="202761" name="Oval 88"/>
              <p:cNvSpPr/>
              <p:nvPr/>
            </p:nvSpPr>
            <p:spPr>
              <a:xfrm>
                <a:off x="4224" y="1200"/>
                <a:ext cx="336" cy="336"/>
              </a:xfrm>
              <a:prstGeom prst="ellipse">
                <a:avLst/>
              </a:prstGeom>
              <a:noFill/>
              <a:ln w="31750" cap="sq" cmpd="sng">
                <a:solidFill>
                  <a:srgbClr val="26665A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762" name="Text Box 89"/>
              <p:cNvSpPr txBox="1"/>
              <p:nvPr/>
            </p:nvSpPr>
            <p:spPr>
              <a:xfrm>
                <a:off x="4248" y="1152"/>
                <a:ext cx="336" cy="376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endPara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02758" name="Line 90"/>
            <p:cNvSpPr/>
            <p:nvPr/>
          </p:nvSpPr>
          <p:spPr>
            <a:xfrm flipH="1">
              <a:off x="1406" y="1117"/>
              <a:ext cx="1474" cy="612"/>
            </a:xfrm>
            <a:prstGeom prst="line">
              <a:avLst/>
            </a:prstGeom>
            <a:ln w="31750" cap="flat" cmpd="sng">
              <a:solidFill>
                <a:srgbClr val="CC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2759" name="Line 91"/>
            <p:cNvSpPr/>
            <p:nvPr/>
          </p:nvSpPr>
          <p:spPr>
            <a:xfrm>
              <a:off x="3061" y="1207"/>
              <a:ext cx="0" cy="522"/>
            </a:xfrm>
            <a:prstGeom prst="line">
              <a:avLst/>
            </a:prstGeom>
            <a:ln w="31750" cap="flat" cmpd="sng">
              <a:solidFill>
                <a:srgbClr val="CC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2760" name="Line 92"/>
            <p:cNvSpPr/>
            <p:nvPr/>
          </p:nvSpPr>
          <p:spPr>
            <a:xfrm>
              <a:off x="3243" y="1117"/>
              <a:ext cx="1293" cy="567"/>
            </a:xfrm>
            <a:prstGeom prst="line">
              <a:avLst/>
            </a:prstGeom>
            <a:ln w="31750" cap="flat" cmpd="sng">
              <a:solidFill>
                <a:srgbClr val="CC99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checker dir="vert"/>
  </p:transition>
</p:sld>
</file>

<file path=ppt/tags/tag1.xml><?xml version="1.0" encoding="utf-8"?>
<p:tagLst xmlns:p="http://schemas.openxmlformats.org/presentationml/2006/main">
  <p:tag name="COMMONDATA" val="eyJoZGlkIjoiY2I0NDllNTExMmI1ZDUyNzEzMGU3MWJjNzQyODhiZDgifQ=="/>
</p:tagLst>
</file>

<file path=ppt/theme/theme1.xml><?xml version="1.0" encoding="utf-8"?>
<a:theme xmlns:a="http://schemas.openxmlformats.org/drawingml/2006/main" name="2_China-IPv6-2000">
  <a:themeElements>
    <a:clrScheme name="">
      <a:dk1>
        <a:srgbClr val="000000"/>
      </a:dk1>
      <a:lt1>
        <a:srgbClr val="FFFFFF"/>
      </a:lt1>
      <a:dk2>
        <a:srgbClr val="0000FF"/>
      </a:dk2>
      <a:lt2>
        <a:srgbClr val="DADADA"/>
      </a:lt2>
      <a:accent1>
        <a:srgbClr val="EF9100"/>
      </a:accent1>
      <a:accent2>
        <a:srgbClr val="00FF9F"/>
      </a:accent2>
      <a:accent3>
        <a:srgbClr val="FFFFFF"/>
      </a:accent3>
      <a:accent4>
        <a:srgbClr val="000000"/>
      </a:accent4>
      <a:accent5>
        <a:srgbClr val="F5C7AA"/>
      </a:accent5>
      <a:accent6>
        <a:srgbClr val="00E58E"/>
      </a:accent6>
      <a:hlink>
        <a:srgbClr val="7B00E4"/>
      </a:hlink>
      <a:folHlink>
        <a:srgbClr val="A2C1FE"/>
      </a:folHlink>
    </a:clrScheme>
    <a:fontScheme name="">
      <a:majorFont>
        <a:latin typeface="Times New Roman"/>
        <a:ea typeface="华文新魏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China-IPv6-2000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ina-IPv6-2000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ina-IPv6-2000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吉林大学</Template>
  <TotalTime>0</TotalTime>
  <Words>10717</Words>
  <Application>WPS 演示</Application>
  <PresentationFormat>全屏显示(4:3)</PresentationFormat>
  <Paragraphs>1837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102" baseType="lpstr">
      <vt:lpstr>Arial</vt:lpstr>
      <vt:lpstr>宋体</vt:lpstr>
      <vt:lpstr>Wingdings</vt:lpstr>
      <vt:lpstr>Times New Roman</vt:lpstr>
      <vt:lpstr>华文新魏</vt:lpstr>
      <vt:lpstr>Monotype Sorts</vt:lpstr>
      <vt:lpstr>Wingdings</vt:lpstr>
      <vt:lpstr>楷体_GB2312</vt:lpstr>
      <vt:lpstr>新宋体</vt:lpstr>
      <vt:lpstr>Tahoma</vt:lpstr>
      <vt:lpstr>华文行楷</vt:lpstr>
      <vt:lpstr>黑体</vt:lpstr>
      <vt:lpstr>Symbol</vt:lpstr>
      <vt:lpstr>微软雅黑</vt:lpstr>
      <vt:lpstr>Arial Unicode MS</vt:lpstr>
      <vt:lpstr>仿宋_GB2312</vt:lpstr>
      <vt:lpstr>仿宋</vt:lpstr>
      <vt:lpstr>仿宋_GB2312</vt:lpstr>
      <vt:lpstr>隶书</vt:lpstr>
      <vt:lpstr>幼圆</vt:lpstr>
      <vt:lpstr>方正舒体</vt:lpstr>
      <vt:lpstr>Romantic</vt:lpstr>
      <vt:lpstr>Segoe Print</vt:lpstr>
      <vt:lpstr>2_China-IPv6-2000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 儿子链表结构</vt:lpstr>
      <vt:lpstr>PowerPoint 演示文稿</vt:lpstr>
      <vt:lpstr>PowerPoint 演示文稿</vt:lpstr>
      <vt:lpstr>PowerPoint 演示文稿</vt:lpstr>
      <vt:lpstr>搜索大儿子结点和下一个兄弟结点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遍历操作的应用  ①  搜索父结点 </vt:lpstr>
      <vt:lpstr> ①  搜索父结点 </vt:lpstr>
      <vt:lpstr>② 搜索指定数据域的结点</vt:lpstr>
      <vt:lpstr>PowerPoint 演示文稿</vt:lpstr>
      <vt:lpstr>PowerPoint 演示文稿</vt:lpstr>
      <vt:lpstr>④ 删除子树</vt:lpstr>
      <vt:lpstr>④ 删除子树</vt:lpstr>
      <vt:lpstr>PowerPoint 演示文稿</vt:lpstr>
      <vt:lpstr>PowerPoint 演示文稿</vt:lpstr>
      <vt:lpstr>1. 双亲表示法：层次顺序+父结点下标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吉林大学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桃之妖妖</cp:lastModifiedBy>
  <cp:revision>3165</cp:revision>
  <dcterms:created xsi:type="dcterms:W3CDTF">2005-11-24T04:38:00Z</dcterms:created>
  <dcterms:modified xsi:type="dcterms:W3CDTF">2022-10-11T01:26:58Z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5D2C6F129C9642BF9F48463DE0566338</vt:lpwstr>
  </property>
</Properties>
</file>