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0" r:id="rId2"/>
  </p:sldMasterIdLst>
  <p:notesMasterIdLst>
    <p:notesMasterId r:id="rId34"/>
  </p:notesMasterIdLst>
  <p:sldIdLst>
    <p:sldId id="256" r:id="rId3"/>
    <p:sldId id="983" r:id="rId4"/>
    <p:sldId id="955" r:id="rId5"/>
    <p:sldId id="958" r:id="rId6"/>
    <p:sldId id="984" r:id="rId7"/>
    <p:sldId id="966" r:id="rId8"/>
    <p:sldId id="967" r:id="rId9"/>
    <p:sldId id="968" r:id="rId10"/>
    <p:sldId id="959" r:id="rId11"/>
    <p:sldId id="960" r:id="rId12"/>
    <p:sldId id="985" r:id="rId13"/>
    <p:sldId id="969" r:id="rId14"/>
    <p:sldId id="986" r:id="rId15"/>
    <p:sldId id="971" r:id="rId16"/>
    <p:sldId id="972" r:id="rId17"/>
    <p:sldId id="973" r:id="rId18"/>
    <p:sldId id="974" r:id="rId19"/>
    <p:sldId id="975" r:id="rId20"/>
    <p:sldId id="976" r:id="rId21"/>
    <p:sldId id="977" r:id="rId22"/>
    <p:sldId id="978" r:id="rId23"/>
    <p:sldId id="970" r:id="rId24"/>
    <p:sldId id="962" r:id="rId25"/>
    <p:sldId id="963" r:id="rId26"/>
    <p:sldId id="987" r:id="rId27"/>
    <p:sldId id="979" r:id="rId28"/>
    <p:sldId id="982" r:id="rId29"/>
    <p:sldId id="988" r:id="rId30"/>
    <p:sldId id="989" r:id="rId31"/>
    <p:sldId id="980" r:id="rId32"/>
    <p:sldId id="965" r:id="rId33"/>
  </p:sldIdLst>
  <p:sldSz cx="9144000" cy="6858000" type="screen4x3"/>
  <p:notesSz cx="6858000" cy="9144000"/>
  <p:defaultTextStyle>
    <a:defPPr>
      <a:defRPr lang="zh-CN"/>
    </a:defPPr>
    <a:lvl1pPr algn="l" rtl="0" eaLnBrk="0" fontAlgn="base" hangingPunct="0">
      <a:spcBef>
        <a:spcPct val="0"/>
      </a:spcBef>
      <a:spcAft>
        <a:spcPct val="0"/>
      </a:spcAft>
      <a:defRPr kumimoji="1" sz="4400" kern="1200">
        <a:solidFill>
          <a:srgbClr val="FF3300"/>
        </a:solidFill>
        <a:latin typeface="Times New Roman" panose="02020603050405020304" pitchFamily="18" charset="0"/>
        <a:ea typeface="幼圆" panose="02010509060101010101" pitchFamily="49" charset="-122"/>
        <a:cs typeface="+mn-cs"/>
      </a:defRPr>
    </a:lvl1pPr>
    <a:lvl2pPr marL="457200" algn="l" rtl="0" eaLnBrk="0" fontAlgn="base" hangingPunct="0">
      <a:spcBef>
        <a:spcPct val="0"/>
      </a:spcBef>
      <a:spcAft>
        <a:spcPct val="0"/>
      </a:spcAft>
      <a:defRPr kumimoji="1" sz="4400" kern="1200">
        <a:solidFill>
          <a:srgbClr val="FF3300"/>
        </a:solidFill>
        <a:latin typeface="Times New Roman" panose="02020603050405020304" pitchFamily="18" charset="0"/>
        <a:ea typeface="幼圆" panose="02010509060101010101" pitchFamily="49" charset="-122"/>
        <a:cs typeface="+mn-cs"/>
      </a:defRPr>
    </a:lvl2pPr>
    <a:lvl3pPr marL="914400" algn="l" rtl="0" eaLnBrk="0" fontAlgn="base" hangingPunct="0">
      <a:spcBef>
        <a:spcPct val="0"/>
      </a:spcBef>
      <a:spcAft>
        <a:spcPct val="0"/>
      </a:spcAft>
      <a:defRPr kumimoji="1" sz="4400" kern="1200">
        <a:solidFill>
          <a:srgbClr val="FF3300"/>
        </a:solidFill>
        <a:latin typeface="Times New Roman" panose="02020603050405020304" pitchFamily="18" charset="0"/>
        <a:ea typeface="幼圆" panose="02010509060101010101" pitchFamily="49" charset="-122"/>
        <a:cs typeface="+mn-cs"/>
      </a:defRPr>
    </a:lvl3pPr>
    <a:lvl4pPr marL="1371600" algn="l" rtl="0" eaLnBrk="0" fontAlgn="base" hangingPunct="0">
      <a:spcBef>
        <a:spcPct val="0"/>
      </a:spcBef>
      <a:spcAft>
        <a:spcPct val="0"/>
      </a:spcAft>
      <a:defRPr kumimoji="1" sz="4400" kern="1200">
        <a:solidFill>
          <a:srgbClr val="FF3300"/>
        </a:solidFill>
        <a:latin typeface="Times New Roman" panose="02020603050405020304" pitchFamily="18" charset="0"/>
        <a:ea typeface="幼圆" panose="02010509060101010101" pitchFamily="49" charset="-122"/>
        <a:cs typeface="+mn-cs"/>
      </a:defRPr>
    </a:lvl4pPr>
    <a:lvl5pPr marL="1828800" algn="l" rtl="0" eaLnBrk="0" fontAlgn="base" hangingPunct="0">
      <a:spcBef>
        <a:spcPct val="0"/>
      </a:spcBef>
      <a:spcAft>
        <a:spcPct val="0"/>
      </a:spcAft>
      <a:defRPr kumimoji="1" sz="4400" kern="1200">
        <a:solidFill>
          <a:srgbClr val="FF3300"/>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4400" kern="1200">
        <a:solidFill>
          <a:srgbClr val="FF3300"/>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4400" kern="1200">
        <a:solidFill>
          <a:srgbClr val="FF3300"/>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4400" kern="1200">
        <a:solidFill>
          <a:srgbClr val="FF3300"/>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4400" kern="1200">
        <a:solidFill>
          <a:srgbClr val="FF3300"/>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BD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6" autoAdjust="0"/>
    <p:restoredTop sz="94660"/>
  </p:normalViewPr>
  <p:slideViewPr>
    <p:cSldViewPr>
      <p:cViewPr varScale="1">
        <p:scale>
          <a:sx n="81" d="100"/>
          <a:sy n="81" d="100"/>
        </p:scale>
        <p:origin x="122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kumimoji="0" sz="1200">
                <a:solidFill>
                  <a:schemeClr val="tx1"/>
                </a:solidFill>
                <a:latin typeface="Arial" charset="0"/>
                <a:ea typeface="宋体" pitchFamily="2" charset="-122"/>
              </a:defRPr>
            </a:lvl1pPr>
          </a:lstStyle>
          <a:p>
            <a:pPr>
              <a:defRPr/>
            </a:pPr>
            <a:endParaRPr lang="zh-CN" altLang="en-US"/>
          </a:p>
        </p:txBody>
      </p:sp>
      <p:sp>
        <p:nvSpPr>
          <p:cNvPr id="1054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kumimoji="0" sz="1200">
                <a:solidFill>
                  <a:schemeClr val="tx1"/>
                </a:solidFill>
                <a:latin typeface="Arial" charset="0"/>
                <a:ea typeface="宋体" pitchFamily="2" charset="-122"/>
              </a:defRPr>
            </a:lvl1pPr>
          </a:lstStyle>
          <a:p>
            <a:pPr>
              <a:defRPr/>
            </a:pPr>
            <a:fld id="{C4DCE01B-23B2-41EE-A910-F4F6EB7A4E9D}" type="datetimeFigureOut">
              <a:rPr lang="zh-CN" altLang="en-US"/>
              <a:pPr>
                <a:defRPr/>
              </a:pPr>
              <a:t>2022/3/30</a:t>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54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kumimoji="0" sz="1200">
                <a:solidFill>
                  <a:schemeClr val="tx1"/>
                </a:solidFill>
                <a:latin typeface="Arial" charset="0"/>
                <a:ea typeface="宋体" pitchFamily="2" charset="-122"/>
              </a:defRPr>
            </a:lvl1pPr>
          </a:lstStyle>
          <a:p>
            <a:pPr>
              <a:defRPr/>
            </a:pPr>
            <a:endParaRPr lang="en-US" altLang="zh-CN"/>
          </a:p>
        </p:txBody>
      </p:sp>
      <p:sp>
        <p:nvSpPr>
          <p:cNvPr id="1054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kumimoji="0" sz="1200">
                <a:solidFill>
                  <a:schemeClr val="tx1"/>
                </a:solidFill>
                <a:latin typeface="Arial" panose="020B0604020202020204" pitchFamily="34" charset="0"/>
                <a:ea typeface="宋体" panose="02010600030101010101" pitchFamily="2" charset="-122"/>
              </a:defRPr>
            </a:lvl1pPr>
          </a:lstStyle>
          <a:p>
            <a:pPr>
              <a:defRPr/>
            </a:pPr>
            <a:fld id="{E422EEE2-7F1D-421B-8764-0D1DE1971235}" type="slidenum">
              <a:rPr lang="zh-CN" altLang="en-US"/>
              <a:pPr>
                <a:defRPr/>
              </a:pPr>
              <a:t>‹#›</a:t>
            </a:fld>
            <a:endParaRPr lang="en-US" altLang="zh-CN"/>
          </a:p>
        </p:txBody>
      </p:sp>
    </p:spTree>
    <p:extLst>
      <p:ext uri="{BB962C8B-B14F-4D97-AF65-F5344CB8AC3E}">
        <p14:creationId xmlns:p14="http://schemas.microsoft.com/office/powerpoint/2010/main" val="2969911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0DC0415-FEF1-4057-B0D3-A9D36259ECF1}" type="slidenum">
              <a:rPr lang="en-US" altLang="zh-CN"/>
              <a:pPr>
                <a:defRPr/>
              </a:pPr>
              <a:t>‹#›</a:t>
            </a:fld>
            <a:endParaRPr lang="en-US" altLang="zh-CN"/>
          </a:p>
        </p:txBody>
      </p:sp>
    </p:spTree>
    <p:extLst>
      <p:ext uri="{BB962C8B-B14F-4D97-AF65-F5344CB8AC3E}">
        <p14:creationId xmlns:p14="http://schemas.microsoft.com/office/powerpoint/2010/main" val="312340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0FB5728-C39B-4DE7-911F-18A080A95C54}" type="slidenum">
              <a:rPr lang="en-US" altLang="zh-CN"/>
              <a:pPr>
                <a:defRPr/>
              </a:pPr>
              <a:t>‹#›</a:t>
            </a:fld>
            <a:endParaRPr lang="en-US" altLang="zh-CN"/>
          </a:p>
        </p:txBody>
      </p:sp>
    </p:spTree>
    <p:extLst>
      <p:ext uri="{BB962C8B-B14F-4D97-AF65-F5344CB8AC3E}">
        <p14:creationId xmlns:p14="http://schemas.microsoft.com/office/powerpoint/2010/main" val="46516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BAD879F-CCA3-477A-8819-FB05906BCF29}" type="slidenum">
              <a:rPr lang="en-US" altLang="zh-CN"/>
              <a:pPr>
                <a:defRPr/>
              </a:pPr>
              <a:t>‹#›</a:t>
            </a:fld>
            <a:endParaRPr lang="en-US" altLang="zh-CN"/>
          </a:p>
        </p:txBody>
      </p:sp>
    </p:spTree>
    <p:extLst>
      <p:ext uri="{BB962C8B-B14F-4D97-AF65-F5344CB8AC3E}">
        <p14:creationId xmlns:p14="http://schemas.microsoft.com/office/powerpoint/2010/main" val="251479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dirty="0"/>
              <a:t>单击此处编辑母版标题样式</a:t>
            </a:r>
          </a:p>
        </p:txBody>
      </p:sp>
      <p:sp>
        <p:nvSpPr>
          <p:cNvPr id="1331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dirty="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0F2B04A4-DC72-4261-8E99-CD7F9F42B0C4}" type="slidenum">
              <a:rPr lang="en-US" altLang="zh-CN"/>
              <a:pPr>
                <a:defRPr/>
              </a:pPr>
              <a:t>‹#›</a:t>
            </a:fld>
            <a:endParaRPr lang="en-US" altLang="zh-CN"/>
          </a:p>
        </p:txBody>
      </p:sp>
    </p:spTree>
    <p:extLst>
      <p:ext uri="{BB962C8B-B14F-4D97-AF65-F5344CB8AC3E}">
        <p14:creationId xmlns:p14="http://schemas.microsoft.com/office/powerpoint/2010/main" val="69858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D3E8508-AC8C-4827-93EC-4A67D211937A}" type="slidenum">
              <a:rPr lang="en-US" altLang="zh-CN"/>
              <a:pPr>
                <a:defRPr/>
              </a:pPr>
              <a:t>‹#›</a:t>
            </a:fld>
            <a:endParaRPr lang="en-US" altLang="zh-CN"/>
          </a:p>
        </p:txBody>
      </p:sp>
    </p:spTree>
    <p:extLst>
      <p:ext uri="{BB962C8B-B14F-4D97-AF65-F5344CB8AC3E}">
        <p14:creationId xmlns:p14="http://schemas.microsoft.com/office/powerpoint/2010/main" val="159436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E4BFD1B-6D06-40BF-A68E-42AD4877F6D5}" type="slidenum">
              <a:rPr lang="en-US" altLang="zh-CN"/>
              <a:pPr>
                <a:defRPr/>
              </a:pPr>
              <a:t>‹#›</a:t>
            </a:fld>
            <a:endParaRPr lang="en-US" altLang="zh-CN"/>
          </a:p>
        </p:txBody>
      </p:sp>
    </p:spTree>
    <p:extLst>
      <p:ext uri="{BB962C8B-B14F-4D97-AF65-F5344CB8AC3E}">
        <p14:creationId xmlns:p14="http://schemas.microsoft.com/office/powerpoint/2010/main" val="136299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EB44DFA-4AF0-4358-91CA-7BF082575A42}" type="slidenum">
              <a:rPr lang="en-US" altLang="zh-CN"/>
              <a:pPr>
                <a:defRPr/>
              </a:pPr>
              <a:t>‹#›</a:t>
            </a:fld>
            <a:endParaRPr lang="en-US" altLang="zh-CN"/>
          </a:p>
        </p:txBody>
      </p:sp>
    </p:spTree>
    <p:extLst>
      <p:ext uri="{BB962C8B-B14F-4D97-AF65-F5344CB8AC3E}">
        <p14:creationId xmlns:p14="http://schemas.microsoft.com/office/powerpoint/2010/main" val="5277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FC38186-34DF-488E-9F9D-54F2FA072370}" type="slidenum">
              <a:rPr lang="en-US" altLang="zh-CN"/>
              <a:pPr>
                <a:defRPr/>
              </a:pPr>
              <a:t>‹#›</a:t>
            </a:fld>
            <a:endParaRPr lang="en-US" altLang="zh-CN"/>
          </a:p>
        </p:txBody>
      </p:sp>
    </p:spTree>
    <p:extLst>
      <p:ext uri="{BB962C8B-B14F-4D97-AF65-F5344CB8AC3E}">
        <p14:creationId xmlns:p14="http://schemas.microsoft.com/office/powerpoint/2010/main" val="207245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B32B50F-B4A4-4E95-B9BF-EC44F0B5FB7C}" type="slidenum">
              <a:rPr lang="en-US" altLang="zh-CN"/>
              <a:pPr>
                <a:defRPr/>
              </a:pPr>
              <a:t>‹#›</a:t>
            </a:fld>
            <a:endParaRPr lang="en-US" altLang="zh-CN"/>
          </a:p>
        </p:txBody>
      </p:sp>
    </p:spTree>
    <p:extLst>
      <p:ext uri="{BB962C8B-B14F-4D97-AF65-F5344CB8AC3E}">
        <p14:creationId xmlns:p14="http://schemas.microsoft.com/office/powerpoint/2010/main" val="190176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91744D9E-1AA4-44E1-A626-749FF576351B}" type="slidenum">
              <a:rPr lang="en-US" altLang="zh-CN"/>
              <a:pPr>
                <a:defRPr/>
              </a:pPr>
              <a:t>‹#›</a:t>
            </a:fld>
            <a:endParaRPr lang="en-US" altLang="zh-CN"/>
          </a:p>
        </p:txBody>
      </p:sp>
    </p:spTree>
    <p:extLst>
      <p:ext uri="{BB962C8B-B14F-4D97-AF65-F5344CB8AC3E}">
        <p14:creationId xmlns:p14="http://schemas.microsoft.com/office/powerpoint/2010/main" val="151124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E6C50F4-1E74-4BBD-9EF3-5F522FD5DC1C}" type="slidenum">
              <a:rPr lang="en-US" altLang="zh-CN"/>
              <a:pPr>
                <a:defRPr/>
              </a:pPr>
              <a:t>‹#›</a:t>
            </a:fld>
            <a:endParaRPr lang="en-US" altLang="zh-CN"/>
          </a:p>
        </p:txBody>
      </p:sp>
    </p:spTree>
    <p:extLst>
      <p:ext uri="{BB962C8B-B14F-4D97-AF65-F5344CB8AC3E}">
        <p14:creationId xmlns:p14="http://schemas.microsoft.com/office/powerpoint/2010/main" val="25437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DA8559-D8C2-4441-BA0E-B0240CDDFB72}" type="slidenum">
              <a:rPr lang="en-US" altLang="zh-CN"/>
              <a:pPr>
                <a:defRPr/>
              </a:pPr>
              <a:t>‹#›</a:t>
            </a:fld>
            <a:endParaRPr lang="en-US" altLang="zh-CN"/>
          </a:p>
        </p:txBody>
      </p:sp>
    </p:spTree>
    <p:extLst>
      <p:ext uri="{BB962C8B-B14F-4D97-AF65-F5344CB8AC3E}">
        <p14:creationId xmlns:p14="http://schemas.microsoft.com/office/powerpoint/2010/main" val="74587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93"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0" sz="1000">
                <a:solidFill>
                  <a:schemeClr val="tx1"/>
                </a:solidFill>
                <a:latin typeface="+mn-lt"/>
                <a:ea typeface="+mn-ea"/>
              </a:defRPr>
            </a:lvl1pPr>
          </a:lstStyle>
          <a:p>
            <a:pPr>
              <a:defRPr/>
            </a:pPr>
            <a:endParaRPr lang="en-US" altLang="zh-CN"/>
          </a:p>
        </p:txBody>
      </p:sp>
      <p:sp>
        <p:nvSpPr>
          <p:cNvPr id="1229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a:solidFill>
                  <a:schemeClr val="tx1"/>
                </a:solidFill>
                <a:latin typeface="+mn-lt"/>
                <a:ea typeface="+mn-ea"/>
              </a:defRPr>
            </a:lvl1pPr>
          </a:lstStyle>
          <a:p>
            <a:pPr>
              <a:defRPr/>
            </a:pPr>
            <a:endParaRPr lang="en-US" altLang="zh-CN"/>
          </a:p>
        </p:txBody>
      </p:sp>
      <p:sp>
        <p:nvSpPr>
          <p:cNvPr id="12295"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0" sz="1000">
                <a:solidFill>
                  <a:schemeClr val="tx1"/>
                </a:solidFill>
                <a:latin typeface="Arial" panose="020B0604020202020204" pitchFamily="34" charset="0"/>
                <a:ea typeface="宋体" panose="02010600030101010101" pitchFamily="2" charset="-122"/>
              </a:defRPr>
            </a:lvl1pPr>
          </a:lstStyle>
          <a:p>
            <a:pPr>
              <a:defRPr/>
            </a:pPr>
            <a:fld id="{42789A17-1F99-41E2-98C7-1D0083B79418}"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4400">
                  <a:solidFill>
                    <a:srgbClr val="FF3300"/>
                  </a:solidFill>
                  <a:latin typeface="Times New Roman" panose="02020603050405020304" pitchFamily="18" charset="0"/>
                  <a:ea typeface="幼圆" panose="02010509060101010101" pitchFamily="49" charset="-122"/>
                </a:defRPr>
              </a:lvl1pPr>
              <a:lvl2pPr marL="742950" indent="-285750">
                <a:spcBef>
                  <a:spcPct val="50000"/>
                </a:spcBef>
                <a:defRPr kumimoji="1" sz="4400">
                  <a:solidFill>
                    <a:srgbClr val="FF3300"/>
                  </a:solidFill>
                  <a:latin typeface="Times New Roman" panose="02020603050405020304" pitchFamily="18" charset="0"/>
                  <a:ea typeface="幼圆" panose="02010509060101010101" pitchFamily="49" charset="-122"/>
                </a:defRPr>
              </a:lvl2pPr>
              <a:lvl3pPr marL="1143000" indent="-228600">
                <a:spcBef>
                  <a:spcPct val="50000"/>
                </a:spcBef>
                <a:defRPr kumimoji="1" sz="4400">
                  <a:solidFill>
                    <a:srgbClr val="FF3300"/>
                  </a:solidFill>
                  <a:latin typeface="Times New Roman" panose="02020603050405020304" pitchFamily="18" charset="0"/>
                  <a:ea typeface="幼圆" panose="02010509060101010101" pitchFamily="49" charset="-122"/>
                </a:defRPr>
              </a:lvl3pPr>
              <a:lvl4pPr marL="1600200" indent="-228600">
                <a:spcBef>
                  <a:spcPct val="50000"/>
                </a:spcBef>
                <a:defRPr kumimoji="1" sz="4400">
                  <a:solidFill>
                    <a:srgbClr val="FF3300"/>
                  </a:solidFill>
                  <a:latin typeface="Times New Roman" panose="02020603050405020304" pitchFamily="18" charset="0"/>
                  <a:ea typeface="幼圆" panose="02010509060101010101" pitchFamily="49" charset="-122"/>
                </a:defRPr>
              </a:lvl4pPr>
              <a:lvl5pPr marL="2057400" indent="-228600">
                <a:spcBef>
                  <a:spcPct val="50000"/>
                </a:spcBef>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5000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eaLnBrk="1" hangingPunct="1">
                <a:spcBef>
                  <a:spcPct val="0"/>
                </a:spcBef>
                <a:defRPr/>
              </a:pPr>
              <a:endParaRPr kumimoji="0" lang="zh-CN" altLang="en-US" sz="1800">
                <a:solidFill>
                  <a:schemeClr val="tx1"/>
                </a:solidFill>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p"/>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rgbClr val="FF0000"/>
        </a:buClr>
        <a:buSzPct val="70000"/>
        <a:buFont typeface="Wingdings" panose="05000000000000000000" pitchFamily="2" charset="2"/>
        <a:buChar char="ü"/>
        <a:defRPr sz="2600">
          <a:solidFill>
            <a:schemeClr val="tx1"/>
          </a:solidFill>
          <a:latin typeface="+mn-lt"/>
          <a:ea typeface="+mn-ea"/>
        </a:defRPr>
      </a:lvl2pPr>
      <a:lvl3pPr marL="987425" indent="-293688" algn="l" rtl="0" eaLnBrk="0" fontAlgn="base" hangingPunct="0">
        <a:spcBef>
          <a:spcPct val="20000"/>
        </a:spcBef>
        <a:spcAft>
          <a:spcPct val="0"/>
        </a:spcAft>
        <a:buClr>
          <a:schemeClr val="tx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defRPr kumimoji="0" sz="1000">
                <a:solidFill>
                  <a:schemeClr val="tx1"/>
                </a:solidFill>
                <a:latin typeface="Arial" charset="0"/>
                <a:ea typeface="宋体" pitchFamily="2" charset="-122"/>
              </a:defRPr>
            </a:lvl1pPr>
          </a:lstStyle>
          <a:p>
            <a:pPr>
              <a:defRPr/>
            </a:pPr>
            <a:endParaRPr lang="en-US" altLang="zh-CN"/>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a:solidFill>
                  <a:schemeClr val="tx1"/>
                </a:solidFill>
                <a:latin typeface="Arial" charset="0"/>
                <a:ea typeface="宋体" pitchFamily="2" charset="-122"/>
              </a:defRPr>
            </a:lvl1pPr>
          </a:lstStyle>
          <a:p>
            <a:pPr>
              <a:defRPr/>
            </a:pPr>
            <a:endParaRPr lang="en-US" altLang="zh-CN"/>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defRPr kumimoji="0" sz="1000">
                <a:solidFill>
                  <a:schemeClr val="tx1"/>
                </a:solidFill>
                <a:latin typeface="Arial" panose="020B0604020202020204" pitchFamily="34" charset="0"/>
                <a:ea typeface="宋体" panose="02010600030101010101" pitchFamily="2" charset="-122"/>
              </a:defRPr>
            </a:lvl1pPr>
          </a:lstStyle>
          <a:p>
            <a:pPr>
              <a:defRPr/>
            </a:pPr>
            <a:fld id="{4337029C-7E30-4BD4-958A-8BDF9A423E2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3" r:id="rId1"/>
  </p:sldLayoutIdLst>
  <p:txStyles>
    <p:titleStyle>
      <a:lvl1pPr algn="l" rtl="0" eaLnBrk="0" fontAlgn="base" hangingPunct="0">
        <a:spcBef>
          <a:spcPct val="0"/>
        </a:spcBef>
        <a:spcAft>
          <a:spcPct val="0"/>
        </a:spcAft>
        <a:defRPr sz="3900" b="1">
          <a:solidFill>
            <a:schemeClr val="tx2"/>
          </a:solidFill>
          <a:latin typeface="Arial" charset="0"/>
          <a:ea typeface="+mj-ea"/>
          <a:cs typeface="+mj-cs"/>
        </a:defRPr>
      </a:lvl1pPr>
      <a:lvl2pPr algn="l" rtl="0" eaLnBrk="0" fontAlgn="base" hangingPunct="0">
        <a:spcBef>
          <a:spcPct val="0"/>
        </a:spcBef>
        <a:spcAft>
          <a:spcPct val="0"/>
        </a:spcAft>
        <a:defRPr sz="3900" b="1">
          <a:solidFill>
            <a:schemeClr val="tx2"/>
          </a:solidFill>
          <a:latin typeface="Arial" charset="0"/>
          <a:ea typeface="黑体" pitchFamily="2" charset="-122"/>
        </a:defRPr>
      </a:lvl2pPr>
      <a:lvl3pPr algn="l" rtl="0" eaLnBrk="0" fontAlgn="base" hangingPunct="0">
        <a:spcBef>
          <a:spcPct val="0"/>
        </a:spcBef>
        <a:spcAft>
          <a:spcPct val="0"/>
        </a:spcAft>
        <a:defRPr sz="3900" b="1">
          <a:solidFill>
            <a:schemeClr val="tx2"/>
          </a:solidFill>
          <a:latin typeface="Arial" charset="0"/>
          <a:ea typeface="黑体" pitchFamily="2" charset="-122"/>
        </a:defRPr>
      </a:lvl3pPr>
      <a:lvl4pPr algn="l" rtl="0" eaLnBrk="0" fontAlgn="base" hangingPunct="0">
        <a:spcBef>
          <a:spcPct val="0"/>
        </a:spcBef>
        <a:spcAft>
          <a:spcPct val="0"/>
        </a:spcAft>
        <a:defRPr sz="3900" b="1">
          <a:solidFill>
            <a:schemeClr val="tx2"/>
          </a:solidFill>
          <a:latin typeface="Arial" charset="0"/>
          <a:ea typeface="黑体" pitchFamily="2" charset="-122"/>
        </a:defRPr>
      </a:lvl4pPr>
      <a:lvl5pPr algn="l" rtl="0" eaLnBrk="0" fontAlgn="base" hangingPunct="0">
        <a:spcBef>
          <a:spcPct val="0"/>
        </a:spcBef>
        <a:spcAft>
          <a:spcPct val="0"/>
        </a:spcAft>
        <a:defRPr sz="3900" b="1">
          <a:solidFill>
            <a:schemeClr val="tx2"/>
          </a:solidFill>
          <a:latin typeface="Arial" charset="0"/>
          <a:ea typeface="黑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Arial"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Arial" charset="0"/>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Arial" charset="0"/>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Arial" charset="0"/>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charset="0"/>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eaLnBrk="1" hangingPunct="1"/>
            <a:r>
              <a:rPr lang="zh-CN" altLang="en-US" sz="4400">
                <a:latin typeface="Arial" panose="020B0604020202020204" pitchFamily="34" charset="0"/>
                <a:ea typeface="黑体" panose="02010609060101010101" pitchFamily="49" charset="-122"/>
              </a:rPr>
              <a:t>线索二叉树</a:t>
            </a:r>
            <a:br>
              <a:rPr lang="en-US" altLang="zh-CN" sz="4400">
                <a:latin typeface="Arial" panose="020B0604020202020204" pitchFamily="34" charset="0"/>
                <a:ea typeface="黑体" panose="02010609060101010101" pitchFamily="49" charset="-122"/>
              </a:rPr>
            </a:br>
            <a:endParaRPr lang="zh-CN" altLang="zh-CN" sz="4400">
              <a:latin typeface="Arial" panose="020B0604020202020204" pitchFamily="34" charset="0"/>
              <a:ea typeface="黑体" panose="02010609060101010101" pitchFamily="49" charset="-122"/>
            </a:endParaRPr>
          </a:p>
        </p:txBody>
      </p:sp>
      <p:sp>
        <p:nvSpPr>
          <p:cNvPr id="5123" name="Rectangle 3"/>
          <p:cNvSpPr>
            <a:spLocks noGrp="1" noChangeArrowheads="1"/>
          </p:cNvSpPr>
          <p:nvPr>
            <p:ph type="subTitle" idx="1"/>
          </p:nvPr>
        </p:nvSpPr>
        <p:spPr/>
        <p:txBody>
          <a:bodyPr/>
          <a:lstStyle/>
          <a:p>
            <a:pPr eaLnBrk="1" hangingPunct="1"/>
            <a:endParaRPr lang="en-US" altLang="zh-CN">
              <a:latin typeface="Arial" panose="020B0604020202020204" pitchFamily="34" charset="0"/>
              <a:ea typeface="黑体" panose="02010609060101010101" pitchFamily="49" charset="-122"/>
            </a:endParaRPr>
          </a:p>
          <a:p>
            <a:pPr algn="ctr" eaLnBrk="1" hangingPunct="1"/>
            <a:r>
              <a:rPr lang="zh-CN" altLang="en-US">
                <a:latin typeface="Arial" panose="020B0604020202020204" pitchFamily="34" charset="0"/>
                <a:ea typeface="黑体" panose="02010609060101010101" pitchFamily="49" charset="-122"/>
              </a:rPr>
              <a:t>吉林大学计算机学院</a:t>
            </a:r>
          </a:p>
          <a:p>
            <a:pPr algn="ctr" eaLnBrk="1" hangingPunct="1"/>
            <a:r>
              <a:rPr lang="zh-CN" altLang="en-US">
                <a:latin typeface="Arial" panose="020B0604020202020204" pitchFamily="34" charset="0"/>
                <a:ea typeface="黑体" panose="02010609060101010101" pitchFamily="49" charset="-122"/>
              </a:rPr>
              <a:t>谷方明</a:t>
            </a:r>
          </a:p>
          <a:p>
            <a:pPr algn="ctr" eaLnBrk="1" hangingPunct="1"/>
            <a:r>
              <a:rPr lang="en-US" altLang="zh-CN">
                <a:latin typeface="Arial" panose="020B0604020202020204" pitchFamily="34" charset="0"/>
                <a:ea typeface="黑体" panose="02010609060101010101" pitchFamily="49" charset="-122"/>
              </a:rPr>
              <a:t>fmgu2002@sina.com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zh-CN"/>
              <a:t>查找中序后继结点</a:t>
            </a:r>
            <a:endParaRPr lang="zh-CN" altLang="en-US"/>
          </a:p>
        </p:txBody>
      </p:sp>
      <p:sp>
        <p:nvSpPr>
          <p:cNvPr id="12291" name="内容占位符 2"/>
          <p:cNvSpPr>
            <a:spLocks noGrp="1"/>
          </p:cNvSpPr>
          <p:nvPr>
            <p:ph idx="1"/>
          </p:nvPr>
        </p:nvSpPr>
        <p:spPr/>
        <p:txBody>
          <a:bodyPr/>
          <a:lstStyle/>
          <a:p>
            <a:pPr marL="0" indent="0">
              <a:buFont typeface="Wingdings" panose="05000000000000000000" pitchFamily="2" charset="2"/>
              <a:buNone/>
            </a:pPr>
            <a:r>
              <a:rPr lang="zh-CN" altLang="zh-CN" sz="2800" dirty="0"/>
              <a:t>算法</a:t>
            </a:r>
            <a:r>
              <a:rPr lang="en-US" altLang="zh-CN" sz="2800" dirty="0"/>
              <a:t>NIO*(</a:t>
            </a:r>
            <a:r>
              <a:rPr lang="en-US" altLang="zh-CN" sz="2800" i="1" dirty="0"/>
              <a:t>t</a:t>
            </a:r>
            <a:r>
              <a:rPr lang="en-US" altLang="zh-CN" sz="2800" dirty="0"/>
              <a:t>, </a:t>
            </a:r>
            <a:r>
              <a:rPr lang="en-US" altLang="zh-CN" sz="2800" i="1" dirty="0"/>
              <a:t>p</a:t>
            </a:r>
            <a:r>
              <a:rPr lang="en-US" altLang="zh-CN" sz="2800" dirty="0"/>
              <a:t>. </a:t>
            </a:r>
            <a:r>
              <a:rPr lang="en-US" altLang="zh-CN" sz="2800" i="1" dirty="0"/>
              <a:t>q</a:t>
            </a:r>
            <a:r>
              <a:rPr lang="en-US" altLang="zh-CN" sz="2800" dirty="0"/>
              <a:t>)</a:t>
            </a:r>
          </a:p>
          <a:p>
            <a:pPr marL="0" indent="0">
              <a:buFont typeface="Wingdings" panose="05000000000000000000" pitchFamily="2" charset="2"/>
              <a:buNone/>
            </a:pPr>
            <a:r>
              <a:rPr lang="en-US" altLang="zh-CN" sz="2000" dirty="0"/>
              <a:t>/*</a:t>
            </a:r>
            <a:r>
              <a:rPr lang="zh-CN" altLang="zh-CN" sz="2000" dirty="0"/>
              <a:t>在</a:t>
            </a:r>
            <a:r>
              <a:rPr lang="en-US" altLang="zh-CN" sz="2000" dirty="0"/>
              <a:t>t</a:t>
            </a:r>
            <a:r>
              <a:rPr lang="zh-CN" altLang="en-US" sz="2000" dirty="0"/>
              <a:t>指向的二叉树</a:t>
            </a:r>
            <a:r>
              <a:rPr lang="en-US" altLang="zh-CN" sz="2000" i="1" dirty="0"/>
              <a:t>T</a:t>
            </a:r>
            <a:r>
              <a:rPr lang="en-US" altLang="zh-CN" sz="2000" dirty="0"/>
              <a:t>*</a:t>
            </a:r>
            <a:r>
              <a:rPr lang="zh-CN" altLang="zh-CN" sz="2000" dirty="0"/>
              <a:t>中搜索结点</a:t>
            </a:r>
            <a:r>
              <a:rPr lang="en-US" altLang="zh-CN" sz="2000" i="1" dirty="0"/>
              <a:t>p</a:t>
            </a:r>
            <a:r>
              <a:rPr lang="zh-CN" altLang="zh-CN" sz="2000" dirty="0"/>
              <a:t>的中序后继</a:t>
            </a:r>
            <a:r>
              <a:rPr lang="zh-CN" altLang="en-US" sz="2000" dirty="0"/>
              <a:t>并</a:t>
            </a:r>
            <a:r>
              <a:rPr lang="zh-CN" altLang="zh-CN" sz="2000" dirty="0"/>
              <a:t>令</a:t>
            </a:r>
            <a:r>
              <a:rPr lang="en-US" altLang="zh-CN" sz="2000" i="1" dirty="0"/>
              <a:t>q</a:t>
            </a:r>
            <a:r>
              <a:rPr lang="zh-CN" altLang="zh-CN" sz="2000" dirty="0"/>
              <a:t>指向</a:t>
            </a:r>
            <a:r>
              <a:rPr lang="zh-CN" altLang="en-US" sz="2000" dirty="0"/>
              <a:t>，</a:t>
            </a:r>
            <a:r>
              <a:rPr lang="en-US" altLang="zh-CN" sz="2000" dirty="0"/>
              <a:t>t</a:t>
            </a:r>
            <a:r>
              <a:rPr lang="zh-CN" altLang="en-US" sz="2000" dirty="0"/>
              <a:t>、</a:t>
            </a:r>
            <a:r>
              <a:rPr lang="en-US" altLang="zh-CN" sz="2000" dirty="0"/>
              <a:t>p</a:t>
            </a:r>
            <a:r>
              <a:rPr lang="zh-CN" altLang="en-US" sz="2000" dirty="0"/>
              <a:t>不空</a:t>
            </a:r>
            <a:r>
              <a:rPr lang="en-US" altLang="zh-CN" sz="2000" dirty="0"/>
              <a:t>*/</a:t>
            </a:r>
            <a:endParaRPr lang="zh-CN" altLang="zh-CN" sz="2000" dirty="0"/>
          </a:p>
          <a:p>
            <a:pPr marL="0" indent="0">
              <a:buNone/>
            </a:pPr>
            <a:r>
              <a:rPr lang="en-US" altLang="zh-CN" sz="2800" dirty="0"/>
              <a:t>NIO*1. [</a:t>
            </a:r>
            <a:r>
              <a:rPr lang="en-US" altLang="zh-CN" sz="2800" i="1" dirty="0"/>
              <a:t>Right</a:t>
            </a:r>
            <a:r>
              <a:rPr lang="en-US" altLang="zh-CN" sz="2800" dirty="0"/>
              <a:t> (</a:t>
            </a:r>
            <a:r>
              <a:rPr lang="en-US" altLang="zh-CN" sz="2800" i="1" dirty="0"/>
              <a:t>p</a:t>
            </a:r>
            <a:r>
              <a:rPr lang="en-US" altLang="zh-CN" sz="2800" dirty="0"/>
              <a:t>)</a:t>
            </a:r>
            <a:r>
              <a:rPr lang="zh-CN" altLang="en-US" sz="2800" dirty="0"/>
              <a:t>为线索</a:t>
            </a:r>
            <a:r>
              <a:rPr lang="en-US" altLang="zh-CN" sz="2800" dirty="0"/>
              <a:t>]</a:t>
            </a:r>
            <a:endParaRPr lang="zh-CN" altLang="zh-CN" sz="2800" dirty="0"/>
          </a:p>
          <a:p>
            <a:pPr marL="0" indent="0">
              <a:buFont typeface="Wingdings" panose="05000000000000000000" pitchFamily="2" charset="2"/>
              <a:buNone/>
            </a:pPr>
            <a:r>
              <a:rPr lang="zh-CN" altLang="en-US" sz="2800" i="1" dirty="0"/>
              <a:t>        </a:t>
            </a:r>
            <a:r>
              <a:rPr lang="en-US" altLang="zh-CN" sz="2800" i="1" dirty="0" err="1"/>
              <a:t>q</a:t>
            </a:r>
            <a:r>
              <a:rPr lang="en-US" altLang="zh-CN" sz="2800" dirty="0" err="1">
                <a:sym typeface="Symbol" panose="05050102010706020507" pitchFamily="18" charset="2"/>
              </a:rPr>
              <a:t></a:t>
            </a:r>
            <a:r>
              <a:rPr lang="en-US" altLang="zh-CN" sz="2800" i="1" dirty="0" err="1"/>
              <a:t>Right</a:t>
            </a:r>
            <a:r>
              <a:rPr lang="en-US" altLang="zh-CN" sz="2800" dirty="0"/>
              <a:t> (</a:t>
            </a:r>
            <a:r>
              <a:rPr lang="en-US" altLang="zh-CN" sz="2800" i="1" dirty="0"/>
              <a:t>p</a:t>
            </a:r>
            <a:r>
              <a:rPr lang="en-US" altLang="zh-CN" sz="2800" dirty="0"/>
              <a:t>) .</a:t>
            </a:r>
            <a:endParaRPr lang="zh-CN" altLang="zh-CN" sz="2800" dirty="0"/>
          </a:p>
          <a:p>
            <a:pPr marL="0" indent="0">
              <a:buFont typeface="Wingdings" panose="05000000000000000000" pitchFamily="2" charset="2"/>
              <a:buNone/>
            </a:pPr>
            <a:r>
              <a:rPr lang="zh-CN" altLang="en-US" sz="2800" dirty="0"/>
              <a:t>        </a:t>
            </a:r>
            <a:r>
              <a:rPr lang="en-US" altLang="zh-CN" sz="2800" dirty="0"/>
              <a:t>IF </a:t>
            </a:r>
            <a:r>
              <a:rPr lang="en-US" altLang="zh-CN" sz="2800" i="1" dirty="0" err="1"/>
              <a:t>RThread</a:t>
            </a:r>
            <a:r>
              <a:rPr lang="en-US" altLang="zh-CN" sz="2800" dirty="0"/>
              <a:t>(</a:t>
            </a:r>
            <a:r>
              <a:rPr lang="en-US" altLang="zh-CN" sz="2800" i="1" dirty="0"/>
              <a:t>p</a:t>
            </a:r>
            <a:r>
              <a:rPr lang="en-US" altLang="zh-CN" sz="2800" dirty="0"/>
              <a:t>) </a:t>
            </a:r>
            <a:r>
              <a:rPr lang="en-US" altLang="zh-CN" sz="2800" dirty="0">
                <a:sym typeface="Symbol" panose="05050102010706020507" pitchFamily="18" charset="2"/>
              </a:rPr>
              <a:t></a:t>
            </a:r>
            <a:r>
              <a:rPr lang="en-US" altLang="zh-CN" sz="2800" dirty="0"/>
              <a:t> 1</a:t>
            </a:r>
            <a:r>
              <a:rPr lang="zh-CN" altLang="en-US" sz="2800" dirty="0"/>
              <a:t> </a:t>
            </a:r>
            <a:r>
              <a:rPr lang="en-US" altLang="zh-CN" sz="2800" dirty="0"/>
              <a:t>THEN</a:t>
            </a:r>
            <a:r>
              <a:rPr lang="zh-CN" altLang="en-US" sz="2800" dirty="0"/>
              <a:t> </a:t>
            </a:r>
            <a:r>
              <a:rPr lang="en-US" altLang="zh-CN" sz="2800" dirty="0"/>
              <a:t>RETURN. </a:t>
            </a:r>
          </a:p>
          <a:p>
            <a:pPr marL="0" indent="0">
              <a:buNone/>
            </a:pPr>
            <a:r>
              <a:rPr lang="en-US" altLang="zh-CN" sz="2800" dirty="0"/>
              <a:t>NIO*2. [</a:t>
            </a:r>
            <a:r>
              <a:rPr lang="en-US" altLang="zh-CN" sz="2800" i="1" dirty="0"/>
              <a:t>Right</a:t>
            </a:r>
            <a:r>
              <a:rPr lang="en-US" altLang="zh-CN" sz="2800" dirty="0"/>
              <a:t> (</a:t>
            </a:r>
            <a:r>
              <a:rPr lang="en-US" altLang="zh-CN" sz="2800" i="1" dirty="0"/>
              <a:t>p</a:t>
            </a:r>
            <a:r>
              <a:rPr lang="en-US" altLang="zh-CN" sz="2800" dirty="0"/>
              <a:t>)</a:t>
            </a:r>
            <a:r>
              <a:rPr lang="zh-CN" altLang="en-US" sz="2800" dirty="0"/>
              <a:t>不为线索</a:t>
            </a:r>
            <a:r>
              <a:rPr lang="en-US" altLang="zh-CN" sz="2800" dirty="0"/>
              <a:t>]	</a:t>
            </a:r>
            <a:endParaRPr lang="zh-CN" altLang="zh-CN" sz="2800" dirty="0"/>
          </a:p>
          <a:p>
            <a:pPr marL="0" indent="0">
              <a:buFont typeface="Wingdings" panose="05000000000000000000" pitchFamily="2" charset="2"/>
              <a:buNone/>
            </a:pPr>
            <a:r>
              <a:rPr lang="zh-CN" altLang="en-US" sz="2800" dirty="0"/>
              <a:t>        </a:t>
            </a:r>
            <a:r>
              <a:rPr lang="en-US" altLang="zh-CN" sz="2800" dirty="0"/>
              <a:t>WHILE</a:t>
            </a:r>
            <a:r>
              <a:rPr lang="zh-CN" altLang="en-US" sz="2800" dirty="0"/>
              <a:t>   </a:t>
            </a:r>
            <a:r>
              <a:rPr lang="en-US" altLang="zh-CN" sz="2800" i="1" dirty="0" err="1"/>
              <a:t>LThread</a:t>
            </a:r>
            <a:r>
              <a:rPr lang="en-US" altLang="zh-CN" sz="2800" dirty="0"/>
              <a:t>(</a:t>
            </a:r>
            <a:r>
              <a:rPr lang="en-US" altLang="zh-CN" sz="2800" i="1" dirty="0"/>
              <a:t>q</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0</a:t>
            </a:r>
            <a:r>
              <a:rPr lang="zh-CN" altLang="en-US" sz="2800" dirty="0">
                <a:latin typeface="Times New Roman" panose="02020603050405020304" pitchFamily="18" charset="0"/>
              </a:rPr>
              <a:t> </a:t>
            </a:r>
            <a:r>
              <a:rPr lang="en-US" altLang="zh-CN" sz="2800" dirty="0">
                <a:latin typeface="Times New Roman" panose="02020603050405020304" pitchFamily="18" charset="0"/>
              </a:rPr>
              <a:t>DO </a:t>
            </a:r>
            <a:r>
              <a:rPr lang="en-US" altLang="zh-CN" sz="2800" i="1" dirty="0" err="1">
                <a:latin typeface="Times New Roman" panose="02020603050405020304" pitchFamily="18" charset="0"/>
              </a:rPr>
              <a:t>q</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Left</a:t>
            </a:r>
            <a:r>
              <a:rPr lang="en-US" altLang="zh-CN" sz="2800" dirty="0">
                <a:latin typeface="Times New Roman" panose="02020603050405020304" pitchFamily="18" charset="0"/>
              </a:rPr>
              <a:t>(</a:t>
            </a:r>
            <a:r>
              <a:rPr lang="en-US" altLang="zh-CN" sz="2800" i="1" dirty="0">
                <a:latin typeface="Times New Roman" panose="02020603050405020304" pitchFamily="18" charset="0"/>
              </a:rPr>
              <a:t>q</a:t>
            </a:r>
            <a:r>
              <a:rPr lang="en-US" altLang="zh-CN" sz="2800" dirty="0">
                <a:latin typeface="Times New Roman" panose="02020603050405020304" pitchFamily="18" charset="0"/>
              </a:rPr>
              <a:t>).</a:t>
            </a:r>
            <a:r>
              <a:rPr lang="en-US" altLang="zh-CN" sz="2800" dirty="0"/>
              <a:t>▐</a:t>
            </a:r>
          </a:p>
          <a:p>
            <a:r>
              <a:rPr lang="zh-CN" altLang="zh-CN" sz="2800" dirty="0"/>
              <a:t>算法</a:t>
            </a:r>
            <a:r>
              <a:rPr lang="en-US" altLang="zh-CN" sz="2800" dirty="0"/>
              <a:t>NIO*</a:t>
            </a:r>
            <a:r>
              <a:rPr lang="zh-CN" altLang="en-US" sz="2800" dirty="0"/>
              <a:t>的时间复杂度</a:t>
            </a:r>
            <a:r>
              <a:rPr lang="en-US" altLang="zh-CN" sz="2800" dirty="0"/>
              <a:t>O(n)</a:t>
            </a:r>
          </a:p>
          <a:p>
            <a:r>
              <a:rPr lang="en-US" altLang="zh-CN" sz="2800" dirty="0"/>
              <a:t>NIO*2</a:t>
            </a:r>
            <a:r>
              <a:rPr lang="zh-CN" altLang="en-US" sz="2800" dirty="0"/>
              <a:t>可调用可调用</a:t>
            </a:r>
            <a:r>
              <a:rPr lang="en-US" altLang="zh-CN" sz="2800" dirty="0"/>
              <a:t>FIO</a:t>
            </a:r>
            <a:r>
              <a:rPr lang="zh-CN" altLang="en-US" sz="2800" dirty="0"/>
              <a:t>实现</a:t>
            </a:r>
            <a:r>
              <a:rPr lang="en-US" altLang="zh-CN" sz="2800" dirty="0"/>
              <a:t> </a:t>
            </a:r>
          </a:p>
          <a:p>
            <a:pPr marL="0" indent="0">
              <a:buFont typeface="Wingdings" panose="05000000000000000000" pitchFamily="2" charset="2"/>
              <a:buNone/>
            </a:pPr>
            <a:endParaRPr lang="zh-CN" altLang="zh-CN" sz="2800" dirty="0"/>
          </a:p>
          <a:p>
            <a:pPr marL="0" indent="0">
              <a:buFont typeface="Wingdings" panose="05000000000000000000" pitchFamily="2" charset="2"/>
              <a:buNone/>
            </a:pPr>
            <a:endParaRPr lang="zh-CN" altLang="zh-CN" sz="2800" dirty="0"/>
          </a:p>
          <a:p>
            <a:pPr marL="0" indent="0">
              <a:buFont typeface="Wingdings" panose="05000000000000000000" pitchFamily="2" charset="2"/>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C9BE6-47F2-48A6-BAC3-F7837E1CDDA7}"/>
              </a:ext>
            </a:extLst>
          </p:cNvPr>
          <p:cNvSpPr>
            <a:spLocks noGrp="1"/>
          </p:cNvSpPr>
          <p:nvPr>
            <p:ph type="title"/>
          </p:nvPr>
        </p:nvSpPr>
        <p:spPr/>
        <p:txBody>
          <a:bodyPr/>
          <a:lstStyle/>
          <a:p>
            <a:r>
              <a:rPr lang="zh-CN" altLang="en-US" dirty="0"/>
              <a:t>中序</a:t>
            </a:r>
            <a:r>
              <a:rPr lang="zh-CN" altLang="zh-CN" dirty="0"/>
              <a:t>遍历线索二叉树</a:t>
            </a:r>
            <a:endParaRPr lang="zh-CN" altLang="en-US" dirty="0"/>
          </a:p>
        </p:txBody>
      </p:sp>
      <p:sp>
        <p:nvSpPr>
          <p:cNvPr id="3" name="内容占位符 2">
            <a:extLst>
              <a:ext uri="{FF2B5EF4-FFF2-40B4-BE49-F238E27FC236}">
                <a16:creationId xmlns:a16="http://schemas.microsoft.com/office/drawing/2014/main" id="{99E80223-46E5-440D-A8AA-2DEE7727ED25}"/>
              </a:ext>
            </a:extLst>
          </p:cNvPr>
          <p:cNvSpPr>
            <a:spLocks noGrp="1"/>
          </p:cNvSpPr>
          <p:nvPr>
            <p:ph idx="1"/>
          </p:nvPr>
        </p:nvSpPr>
        <p:spPr/>
        <p:txBody>
          <a:bodyPr/>
          <a:lstStyle/>
          <a:p>
            <a:pPr marL="0" indent="0">
              <a:buFont typeface="Wingdings" panose="05000000000000000000" pitchFamily="2" charset="2"/>
              <a:buNone/>
              <a:defRPr/>
            </a:pPr>
            <a:r>
              <a:rPr lang="zh-CN" altLang="zh-CN" sz="2800" dirty="0"/>
              <a:t>算法</a:t>
            </a:r>
            <a:r>
              <a:rPr lang="en-US" altLang="zh-CN" sz="2800" dirty="0" err="1"/>
              <a:t>InOrder</a:t>
            </a:r>
            <a:r>
              <a:rPr lang="en-US" altLang="zh-CN" sz="2800" dirty="0"/>
              <a:t>*(</a:t>
            </a:r>
            <a:r>
              <a:rPr lang="en-US" altLang="zh-CN" sz="2800" i="1" dirty="0"/>
              <a:t>t</a:t>
            </a:r>
            <a:r>
              <a:rPr lang="en-US" altLang="zh-CN" sz="2800" dirty="0"/>
              <a:t>)</a:t>
            </a:r>
          </a:p>
          <a:p>
            <a:pPr marL="0" indent="0">
              <a:buFont typeface="Wingdings" panose="05000000000000000000" pitchFamily="2" charset="2"/>
              <a:buNone/>
              <a:defRPr/>
            </a:pPr>
            <a:r>
              <a:rPr lang="en-US" altLang="zh-CN" sz="2000" dirty="0"/>
              <a:t>/* </a:t>
            </a:r>
            <a:r>
              <a:rPr lang="en-US" altLang="zh-CN" sz="2000" i="1" dirty="0"/>
              <a:t>t</a:t>
            </a:r>
            <a:r>
              <a:rPr lang="zh-CN" altLang="zh-CN" sz="2000" dirty="0"/>
              <a:t>指向中序线索二叉树</a:t>
            </a:r>
            <a:r>
              <a:rPr lang="en-US" altLang="zh-CN" sz="2000" dirty="0"/>
              <a:t>T*</a:t>
            </a:r>
            <a:r>
              <a:rPr lang="zh-CN" altLang="zh-CN" sz="2000" dirty="0"/>
              <a:t>之根，中根遍历</a:t>
            </a:r>
            <a:r>
              <a:rPr lang="en-US" altLang="zh-CN" sz="2000" dirty="0"/>
              <a:t>T*</a:t>
            </a:r>
            <a:r>
              <a:rPr lang="zh-CN" altLang="zh-CN" sz="2000" dirty="0"/>
              <a:t>的全部结点</a:t>
            </a:r>
            <a:r>
              <a:rPr lang="en-US" altLang="zh-CN" sz="2000" dirty="0"/>
              <a:t> */</a:t>
            </a:r>
            <a:endParaRPr lang="zh-CN" altLang="zh-CN" sz="2000" dirty="0"/>
          </a:p>
          <a:p>
            <a:pPr marL="0" indent="0">
              <a:buFont typeface="Wingdings" panose="05000000000000000000" pitchFamily="2" charset="2"/>
              <a:buNone/>
              <a:defRPr/>
            </a:pPr>
            <a:r>
              <a:rPr lang="en-US" altLang="zh-CN" sz="2800" dirty="0" err="1"/>
              <a:t>InOrder</a:t>
            </a:r>
            <a:r>
              <a:rPr lang="en-US" altLang="zh-CN" sz="2800" dirty="0"/>
              <a:t>*1. [</a:t>
            </a:r>
            <a:r>
              <a:rPr lang="zh-CN" altLang="zh-CN" sz="2800" dirty="0"/>
              <a:t>求中根序列首结点</a:t>
            </a:r>
            <a:r>
              <a:rPr lang="en-US" altLang="zh-CN" sz="2800" dirty="0"/>
              <a:t>] </a:t>
            </a:r>
            <a:endParaRPr lang="zh-CN" altLang="zh-CN" sz="2800" dirty="0"/>
          </a:p>
          <a:p>
            <a:pPr marL="0" indent="0">
              <a:buFont typeface="Wingdings" panose="05000000000000000000" pitchFamily="2" charset="2"/>
              <a:buNone/>
              <a:defRPr/>
            </a:pPr>
            <a:r>
              <a:rPr lang="zh-CN" altLang="en-US" sz="2800" dirty="0"/>
              <a:t>        </a:t>
            </a:r>
            <a:r>
              <a:rPr lang="en-US" altLang="zh-CN" sz="2800" dirty="0"/>
              <a:t>FIO( </a:t>
            </a:r>
            <a:r>
              <a:rPr lang="en-US" altLang="zh-CN" sz="2800" i="1" dirty="0"/>
              <a:t>t</a:t>
            </a:r>
            <a:r>
              <a:rPr lang="en-US" altLang="zh-CN" sz="2800" dirty="0"/>
              <a:t>.</a:t>
            </a:r>
            <a:r>
              <a:rPr lang="zh-CN" altLang="en-US" sz="2800" dirty="0"/>
              <a:t> </a:t>
            </a:r>
            <a:r>
              <a:rPr lang="en-US" altLang="zh-CN" sz="2800" i="1" dirty="0"/>
              <a:t>q</a:t>
            </a:r>
            <a:r>
              <a:rPr lang="en-US" altLang="zh-CN" sz="2800" dirty="0"/>
              <a:t> ) . </a:t>
            </a:r>
            <a:endParaRPr lang="zh-CN" altLang="zh-CN" sz="2800" dirty="0"/>
          </a:p>
          <a:p>
            <a:pPr marL="0" indent="0">
              <a:buFont typeface="Wingdings" panose="05000000000000000000" pitchFamily="2" charset="2"/>
              <a:buNone/>
              <a:defRPr/>
            </a:pPr>
            <a:r>
              <a:rPr lang="en-US" altLang="zh-CN" sz="2800" dirty="0" err="1"/>
              <a:t>InOrder</a:t>
            </a:r>
            <a:r>
              <a:rPr lang="en-US" altLang="zh-CN" sz="2800" dirty="0"/>
              <a:t>*2. [</a:t>
            </a:r>
            <a:r>
              <a:rPr lang="zh-CN" altLang="zh-CN" sz="2800" dirty="0"/>
              <a:t>用</a:t>
            </a:r>
            <a:r>
              <a:rPr lang="en-US" altLang="zh-CN" sz="2800" dirty="0"/>
              <a:t>NIO*</a:t>
            </a:r>
            <a:r>
              <a:rPr lang="zh-CN" altLang="zh-CN" sz="2800" dirty="0"/>
              <a:t>求</a:t>
            </a:r>
            <a:r>
              <a:rPr lang="en-US" altLang="zh-CN" sz="2800" i="1" dirty="0"/>
              <a:t>q</a:t>
            </a:r>
            <a:r>
              <a:rPr lang="zh-CN" altLang="zh-CN" sz="2800" dirty="0"/>
              <a:t>之中序后继</a:t>
            </a:r>
            <a:r>
              <a:rPr lang="en-US" altLang="zh-CN" sz="2800" dirty="0"/>
              <a:t>]</a:t>
            </a:r>
            <a:endParaRPr lang="zh-CN" altLang="zh-CN" sz="2800" dirty="0"/>
          </a:p>
          <a:p>
            <a:pPr marL="0" indent="0">
              <a:buFont typeface="Wingdings" panose="05000000000000000000" pitchFamily="2" charset="2"/>
              <a:buNone/>
              <a:defRPr/>
            </a:pPr>
            <a:r>
              <a:rPr lang="zh-CN" altLang="en-US" sz="2800" dirty="0"/>
              <a:t>        </a:t>
            </a:r>
            <a:r>
              <a:rPr lang="en-US" altLang="zh-CN" sz="2800" dirty="0"/>
              <a:t>WHILE </a:t>
            </a:r>
            <a:r>
              <a:rPr lang="zh-CN" altLang="en-US" sz="2800" dirty="0"/>
              <a:t> </a:t>
            </a:r>
            <a:r>
              <a:rPr lang="en-US" altLang="zh-CN" sz="2800" i="1" dirty="0"/>
              <a:t>q</a:t>
            </a:r>
            <a:r>
              <a:rPr lang="en-US" altLang="zh-CN" sz="2800" dirty="0">
                <a:sym typeface="Symbol" panose="05050102010706020507" pitchFamily="18" charset="2"/>
              </a:rPr>
              <a:t></a:t>
            </a:r>
            <a:r>
              <a:rPr lang="zh-CN" altLang="en-US" sz="2800" dirty="0">
                <a:sym typeface="Symbol" panose="05050102010706020507" pitchFamily="18" charset="2"/>
              </a:rPr>
              <a:t> </a:t>
            </a:r>
            <a:r>
              <a:rPr lang="en-US" altLang="zh-CN" sz="2800" dirty="0"/>
              <a:t>DO</a:t>
            </a:r>
            <a:r>
              <a:rPr lang="zh-CN" altLang="en-US" sz="2800" dirty="0"/>
              <a:t> </a:t>
            </a:r>
            <a:r>
              <a:rPr lang="en-US" altLang="zh-CN" sz="2800" dirty="0"/>
              <a:t>( </a:t>
            </a:r>
            <a:endParaRPr lang="zh-CN" altLang="zh-CN" sz="2800" dirty="0"/>
          </a:p>
          <a:p>
            <a:pPr marL="0" indent="0">
              <a:buFont typeface="Wingdings" panose="05000000000000000000" pitchFamily="2" charset="2"/>
              <a:buNone/>
              <a:defRPr/>
            </a:pPr>
            <a:r>
              <a:rPr lang="zh-CN" altLang="en-US" sz="2800" dirty="0"/>
              <a:t>                 </a:t>
            </a:r>
            <a:r>
              <a:rPr lang="en-US" altLang="zh-CN" sz="2800" dirty="0"/>
              <a:t>PRINT(</a:t>
            </a:r>
            <a:r>
              <a:rPr lang="en-US" altLang="zh-CN" sz="2800" i="1" dirty="0"/>
              <a:t>Data</a:t>
            </a:r>
            <a:r>
              <a:rPr lang="en-US" altLang="zh-CN" sz="2800" dirty="0"/>
              <a:t>(</a:t>
            </a:r>
            <a:r>
              <a:rPr lang="en-US" altLang="zh-CN" sz="2800" i="1" dirty="0"/>
              <a:t>q</a:t>
            </a:r>
            <a:r>
              <a:rPr lang="en-US" altLang="zh-CN" sz="2800" dirty="0"/>
              <a:t>)) . </a:t>
            </a:r>
            <a:endParaRPr lang="zh-CN" altLang="zh-CN" sz="2800" dirty="0"/>
          </a:p>
          <a:p>
            <a:pPr marL="0" indent="0">
              <a:buFont typeface="Wingdings" panose="05000000000000000000" pitchFamily="2" charset="2"/>
              <a:buNone/>
              <a:defRPr/>
            </a:pPr>
            <a:r>
              <a:rPr lang="zh-CN" altLang="en-US" sz="2800" dirty="0"/>
              <a:t>                 </a:t>
            </a:r>
            <a:r>
              <a:rPr lang="en-US" altLang="zh-CN" sz="2800" dirty="0"/>
              <a:t>NIO*(</a:t>
            </a:r>
            <a:r>
              <a:rPr lang="en-US" altLang="zh-CN" sz="2800" i="1" dirty="0"/>
              <a:t>t </a:t>
            </a:r>
            <a:r>
              <a:rPr lang="en-US" altLang="zh-CN" sz="2800" dirty="0"/>
              <a:t>, </a:t>
            </a:r>
            <a:r>
              <a:rPr lang="en-US" altLang="zh-CN" sz="2800" i="1" dirty="0"/>
              <a:t>q</a:t>
            </a:r>
            <a:r>
              <a:rPr lang="en-US" altLang="zh-CN" sz="2800" dirty="0"/>
              <a:t> . </a:t>
            </a:r>
            <a:r>
              <a:rPr lang="en-US" altLang="zh-CN" sz="2800" i="1" dirty="0"/>
              <a:t>q</a:t>
            </a:r>
            <a:r>
              <a:rPr lang="en-US" altLang="zh-CN" sz="2800" dirty="0"/>
              <a:t>) . )▐</a:t>
            </a:r>
          </a:p>
          <a:p>
            <a:pPr marL="0" indent="0">
              <a:buNone/>
            </a:pPr>
            <a:endParaRPr lang="zh-CN" altLang="en-US" dirty="0"/>
          </a:p>
        </p:txBody>
      </p:sp>
    </p:spTree>
    <p:extLst>
      <p:ext uri="{BB962C8B-B14F-4D97-AF65-F5344CB8AC3E}">
        <p14:creationId xmlns:p14="http://schemas.microsoft.com/office/powerpoint/2010/main" val="87481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线索二叉树的优点</a:t>
            </a:r>
            <a:endParaRPr lang="zh-CN" altLang="en-US"/>
          </a:p>
        </p:txBody>
      </p:sp>
      <p:sp>
        <p:nvSpPr>
          <p:cNvPr id="3" name="内容占位符 2"/>
          <p:cNvSpPr>
            <a:spLocks noGrp="1"/>
          </p:cNvSpPr>
          <p:nvPr>
            <p:ph idx="1"/>
          </p:nvPr>
        </p:nvSpPr>
        <p:spPr/>
        <p:txBody>
          <a:bodyPr/>
          <a:lstStyle/>
          <a:p>
            <a:pPr>
              <a:defRPr/>
            </a:pPr>
            <a:r>
              <a:rPr lang="zh-CN" altLang="en-US" sz="2800" dirty="0"/>
              <a:t>时间复杂度：在算法</a:t>
            </a:r>
            <a:r>
              <a:rPr lang="en-US" altLang="zh-CN" sz="2800" dirty="0" err="1"/>
              <a:t>InOrder</a:t>
            </a:r>
            <a:r>
              <a:rPr lang="en-US" altLang="zh-CN" sz="2800" dirty="0"/>
              <a:t>*</a:t>
            </a:r>
            <a:r>
              <a:rPr lang="zh-CN" altLang="en-US" sz="2800" dirty="0"/>
              <a:t>中，</a:t>
            </a:r>
            <a:r>
              <a:rPr lang="zh-CN" altLang="en-US" sz="2800" dirty="0">
                <a:solidFill>
                  <a:srgbClr val="FF0000"/>
                </a:solidFill>
              </a:rPr>
              <a:t>每个结点的</a:t>
            </a:r>
            <a:r>
              <a:rPr lang="en-US" altLang="zh-CN" sz="2800" dirty="0">
                <a:solidFill>
                  <a:srgbClr val="FF0000"/>
                </a:solidFill>
              </a:rPr>
              <a:t>Left</a:t>
            </a:r>
            <a:r>
              <a:rPr lang="zh-CN" altLang="en-US" sz="2800" dirty="0">
                <a:solidFill>
                  <a:srgbClr val="FF0000"/>
                </a:solidFill>
              </a:rPr>
              <a:t>链接和</a:t>
            </a:r>
            <a:r>
              <a:rPr lang="en-US" altLang="zh-CN" sz="2800" dirty="0">
                <a:solidFill>
                  <a:srgbClr val="FF0000"/>
                </a:solidFill>
              </a:rPr>
              <a:t>Right</a:t>
            </a:r>
            <a:r>
              <a:rPr lang="zh-CN" altLang="en-US" sz="2800" dirty="0">
                <a:solidFill>
                  <a:srgbClr val="FF0000"/>
                </a:solidFill>
              </a:rPr>
              <a:t>链接恰好都被检查一次，</a:t>
            </a:r>
            <a:r>
              <a:rPr lang="zh-CN" altLang="en-US" sz="2800" dirty="0"/>
              <a:t>因此，算法</a:t>
            </a:r>
            <a:r>
              <a:rPr lang="en-US" altLang="zh-CN" sz="2800" dirty="0" err="1"/>
              <a:t>InOrder</a:t>
            </a:r>
            <a:r>
              <a:rPr lang="en-US" altLang="zh-CN" sz="2800" dirty="0"/>
              <a:t>*</a:t>
            </a:r>
            <a:r>
              <a:rPr lang="zh-CN" altLang="en-US" sz="2800" dirty="0"/>
              <a:t>的时间复杂度为</a:t>
            </a:r>
            <a:r>
              <a:rPr lang="en-US" altLang="zh-CN" sz="2800" dirty="0"/>
              <a:t>O(n).</a:t>
            </a:r>
          </a:p>
          <a:p>
            <a:pPr>
              <a:defRPr/>
            </a:pPr>
            <a:r>
              <a:rPr lang="zh-CN" altLang="en-US" sz="2800" dirty="0"/>
              <a:t>对于中序遍历操作，中序线索二叉树断然优于非线索二叉树。算法</a:t>
            </a:r>
            <a:r>
              <a:rPr lang="en-US" altLang="zh-CN" sz="2800" dirty="0" err="1"/>
              <a:t>InOrder</a:t>
            </a:r>
            <a:r>
              <a:rPr lang="en-US" altLang="zh-CN" sz="2800" dirty="0"/>
              <a:t>*</a:t>
            </a:r>
            <a:r>
              <a:rPr lang="zh-CN" altLang="en-US" sz="2800" dirty="0"/>
              <a:t>的时间复杂度为</a:t>
            </a:r>
            <a:r>
              <a:rPr lang="en-US" altLang="zh-CN" sz="2800" dirty="0"/>
              <a:t>O(n)</a:t>
            </a:r>
            <a:r>
              <a:rPr lang="zh-CN" altLang="en-US" sz="2800" dirty="0"/>
              <a:t>，而且不需要辅助的堆栈空间。</a:t>
            </a:r>
            <a:endParaRPr lang="en-US" altLang="zh-CN" sz="2800" dirty="0"/>
          </a:p>
          <a:p>
            <a:pPr>
              <a:defRPr/>
            </a:pPr>
            <a:r>
              <a:rPr lang="zh-CN" altLang="en-US" sz="2800" dirty="0"/>
              <a:t>线索二叉树支持逆向遍历。从中根遍历序列的末结点出发，不断查找中序前驱，直到前驱为空。</a:t>
            </a:r>
          </a:p>
          <a:p>
            <a:pPr lvl="1">
              <a:defRPr/>
            </a:pPr>
            <a:r>
              <a:rPr lang="zh-CN" altLang="en-US" sz="2400" dirty="0"/>
              <a:t>算法</a:t>
            </a:r>
            <a:r>
              <a:rPr lang="en-US" altLang="zh-CN" sz="2400" dirty="0"/>
              <a:t>LIO</a:t>
            </a:r>
            <a:r>
              <a:rPr lang="zh-CN" altLang="en-US" sz="2400" dirty="0"/>
              <a:t>和</a:t>
            </a:r>
            <a:r>
              <a:rPr lang="en-US" altLang="zh-CN" sz="2400" dirty="0"/>
              <a:t>PIO;</a:t>
            </a:r>
            <a:endParaRPr lang="zh-CN" altLang="en-US" sz="2800" dirty="0"/>
          </a:p>
          <a:p>
            <a:pPr marL="0" indent="0">
              <a:buFont typeface="Wingdings" panose="05000000000000000000" pitchFamily="2" charset="2"/>
              <a:buNone/>
              <a:defRPr/>
            </a:pPr>
            <a:endParaRPr lang="en-US" altLang="zh-CN" sz="2800" dirty="0"/>
          </a:p>
          <a:p>
            <a:pPr>
              <a:defRPr/>
            </a:pP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C36F0-3EAE-4EA4-B2A8-431433E0AF3A}"/>
              </a:ext>
            </a:extLst>
          </p:cNvPr>
          <p:cNvSpPr>
            <a:spLocks noGrp="1"/>
          </p:cNvSpPr>
          <p:nvPr>
            <p:ph type="title"/>
          </p:nvPr>
        </p:nvSpPr>
        <p:spPr/>
        <p:txBody>
          <a:bodyPr/>
          <a:lstStyle/>
          <a:p>
            <a:r>
              <a:rPr lang="zh-CN" altLang="en-US" dirty="0"/>
              <a:t>其它说明</a:t>
            </a:r>
          </a:p>
        </p:txBody>
      </p:sp>
      <p:sp>
        <p:nvSpPr>
          <p:cNvPr id="3" name="内容占位符 2">
            <a:extLst>
              <a:ext uri="{FF2B5EF4-FFF2-40B4-BE49-F238E27FC236}">
                <a16:creationId xmlns:a16="http://schemas.microsoft.com/office/drawing/2014/main" id="{4B3C1D52-8819-4A37-AAF2-F2D580D4014C}"/>
              </a:ext>
            </a:extLst>
          </p:cNvPr>
          <p:cNvSpPr>
            <a:spLocks noGrp="1"/>
          </p:cNvSpPr>
          <p:nvPr>
            <p:ph idx="1"/>
          </p:nvPr>
        </p:nvSpPr>
        <p:spPr/>
        <p:txBody>
          <a:bodyPr/>
          <a:lstStyle/>
          <a:p>
            <a:pPr>
              <a:defRPr/>
            </a:pPr>
            <a:r>
              <a:rPr lang="zh-CN" altLang="en-US" sz="2800" dirty="0"/>
              <a:t>如果设置表头结点，中根序列最后一个结点的右线索指向</a:t>
            </a:r>
            <a:r>
              <a:rPr lang="en-US" altLang="zh-CN" sz="2800" dirty="0"/>
              <a:t>head</a:t>
            </a:r>
            <a:r>
              <a:rPr lang="zh-CN" altLang="en-US" sz="2800" dirty="0"/>
              <a:t>，</a:t>
            </a:r>
            <a:r>
              <a:rPr lang="en-US" altLang="zh-CN" sz="2800" dirty="0"/>
              <a:t>WHILE</a:t>
            </a:r>
            <a:r>
              <a:rPr lang="zh-CN" altLang="en-US" sz="2800" dirty="0"/>
              <a:t>语句的终止条件是</a:t>
            </a:r>
            <a:r>
              <a:rPr lang="en-US" altLang="zh-CN" sz="2800" dirty="0"/>
              <a:t>q = head. </a:t>
            </a:r>
            <a:r>
              <a:rPr lang="zh-CN" altLang="en-US" sz="2800" dirty="0"/>
              <a:t>（如果不设置表头结点，中根序列最后一个结点的右线索置空，</a:t>
            </a:r>
            <a:r>
              <a:rPr lang="en-US" altLang="zh-CN" sz="2800" dirty="0"/>
              <a:t>WHILE</a:t>
            </a:r>
            <a:r>
              <a:rPr lang="zh-CN" altLang="en-US" sz="2800" dirty="0"/>
              <a:t>语句的终止条件是</a:t>
            </a:r>
            <a:r>
              <a:rPr lang="en-US" altLang="zh-CN" sz="2800" dirty="0"/>
              <a:t>q = NULL</a:t>
            </a:r>
            <a:r>
              <a:rPr lang="zh-CN" altLang="en-US" sz="2800" dirty="0"/>
              <a:t>）</a:t>
            </a:r>
            <a:endParaRPr lang="en-US" altLang="zh-CN" sz="2800" dirty="0"/>
          </a:p>
          <a:p>
            <a:pPr>
              <a:defRPr/>
            </a:pPr>
            <a:endParaRPr lang="en-US" altLang="zh-CN" sz="2800" dirty="0"/>
          </a:p>
          <a:p>
            <a:pPr>
              <a:defRPr/>
            </a:pPr>
            <a:r>
              <a:rPr kumimoji="1" lang="zh-CN" altLang="en-US" sz="2800" dirty="0">
                <a:latin typeface="Times New Roman" panose="02020603050405020304" pitchFamily="18" charset="0"/>
                <a:cs typeface="Times New Roman" panose="02020603050405020304" pitchFamily="18" charset="0"/>
              </a:rPr>
              <a:t>线索二叉树的构造也很容易。</a:t>
            </a:r>
            <a:endParaRPr kumimoji="1" lang="en-US" altLang="zh-CN" sz="2800" dirty="0">
              <a:latin typeface="Times New Roman" panose="02020603050405020304" pitchFamily="18" charset="0"/>
              <a:cs typeface="Times New Roman" panose="02020603050405020304" pitchFamily="18" charset="0"/>
            </a:endParaRPr>
          </a:p>
          <a:p>
            <a:pPr lvl="1">
              <a:defRPr/>
            </a:pPr>
            <a:r>
              <a:rPr kumimoji="1" lang="zh-CN" altLang="en-US" sz="2400" dirty="0">
                <a:latin typeface="Times New Roman" panose="02020603050405020304" pitchFamily="18" charset="0"/>
                <a:cs typeface="Times New Roman" panose="02020603050405020304" pitchFamily="18" charset="0"/>
              </a:rPr>
              <a:t>插入</a:t>
            </a:r>
            <a:endParaRPr kumimoji="1" lang="en-US" altLang="zh-CN" sz="2400" dirty="0">
              <a:latin typeface="Times New Roman" panose="02020603050405020304" pitchFamily="18" charset="0"/>
              <a:cs typeface="Times New Roman" panose="02020603050405020304" pitchFamily="18" charset="0"/>
            </a:endParaRPr>
          </a:p>
          <a:p>
            <a:pPr lvl="1">
              <a:defRPr/>
            </a:pPr>
            <a:r>
              <a:rPr kumimoji="1" lang="zh-CN" altLang="en-US" sz="2400" dirty="0">
                <a:latin typeface="Times New Roman" panose="02020603050405020304" pitchFamily="18" charset="0"/>
                <a:cs typeface="Times New Roman" panose="02020603050405020304" pitchFamily="18" charset="0"/>
              </a:rPr>
              <a:t>线索化</a:t>
            </a:r>
            <a:endParaRPr lang="en-US" altLang="zh-CN" sz="2400" dirty="0"/>
          </a:p>
          <a:p>
            <a:pPr>
              <a:defRPr/>
            </a:pPr>
            <a:endParaRPr lang="en-US" altLang="zh-CN" sz="2800" dirty="0"/>
          </a:p>
          <a:p>
            <a:pPr marL="0" indent="0">
              <a:buNone/>
            </a:pPr>
            <a:endParaRPr lang="zh-CN" altLang="en-US" dirty="0"/>
          </a:p>
        </p:txBody>
      </p:sp>
    </p:spTree>
    <p:extLst>
      <p:ext uri="{BB962C8B-B14F-4D97-AF65-F5344CB8AC3E}">
        <p14:creationId xmlns:p14="http://schemas.microsoft.com/office/powerpoint/2010/main" val="334344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插入操作</a:t>
            </a:r>
            <a:endParaRPr lang="zh-CN" altLang="en-US"/>
          </a:p>
        </p:txBody>
      </p:sp>
      <p:sp>
        <p:nvSpPr>
          <p:cNvPr id="18435" name="内容占位符 2"/>
          <p:cNvSpPr>
            <a:spLocks noGrp="1"/>
          </p:cNvSpPr>
          <p:nvPr>
            <p:ph idx="1"/>
          </p:nvPr>
        </p:nvSpPr>
        <p:spPr/>
        <p:txBody>
          <a:bodyPr/>
          <a:lstStyle/>
          <a:p>
            <a:r>
              <a:rPr lang="zh-CN" altLang="en-US" dirty="0"/>
              <a:t>插入操作：在线索二叉树 </a:t>
            </a:r>
            <a:r>
              <a:rPr lang="en-US" altLang="zh-CN" dirty="0"/>
              <a:t>T* </a:t>
            </a:r>
            <a:r>
              <a:rPr lang="zh-CN" altLang="en-US" dirty="0"/>
              <a:t>中插入结点 </a:t>
            </a:r>
            <a:r>
              <a:rPr lang="en-US" altLang="zh-CN" dirty="0"/>
              <a:t>p</a:t>
            </a:r>
            <a:r>
              <a:rPr lang="zh-CN" altLang="en-US" dirty="0"/>
              <a:t>，作为</a:t>
            </a:r>
            <a:r>
              <a:rPr lang="en-US" altLang="zh-CN" dirty="0"/>
              <a:t>T* </a:t>
            </a:r>
            <a:r>
              <a:rPr lang="zh-CN" altLang="en-US" dirty="0"/>
              <a:t>中某结点</a:t>
            </a:r>
            <a:r>
              <a:rPr lang="en-US" altLang="zh-CN" dirty="0"/>
              <a:t>s</a:t>
            </a:r>
            <a:r>
              <a:rPr lang="zh-CN" altLang="en-US" dirty="0"/>
              <a:t>的左子结点或右子结点。</a:t>
            </a:r>
          </a:p>
          <a:p>
            <a:endParaRPr lang="zh-CN" altLang="en-US" dirty="0"/>
          </a:p>
          <a:p>
            <a:endParaRPr lang="zh-CN" altLang="en-US" dirty="0"/>
          </a:p>
          <a:p>
            <a:r>
              <a:rPr lang="zh-CN" altLang="en-US" dirty="0"/>
              <a:t>插入右子结点为例演示（插入左子结点类似）</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情况</a:t>
            </a:r>
            <a:r>
              <a:rPr lang="en-US" altLang="zh-CN" dirty="0"/>
              <a:t>1</a:t>
            </a:r>
            <a:r>
              <a:rPr lang="zh-CN" altLang="en-US" dirty="0"/>
              <a:t>： </a:t>
            </a:r>
            <a:r>
              <a:rPr kumimoji="1" lang="en-US" altLang="zh-CN" dirty="0">
                <a:latin typeface="Times New Roman" panose="02020603050405020304" pitchFamily="18" charset="0"/>
                <a:cs typeface="Times New Roman" panose="02020603050405020304" pitchFamily="18" charset="0"/>
              </a:rPr>
              <a:t>s</a:t>
            </a:r>
            <a:r>
              <a:rPr kumimoji="1" lang="zh-CN" altLang="en-US" dirty="0">
                <a:latin typeface="Times New Roman" panose="02020603050405020304" pitchFamily="18" charset="0"/>
                <a:cs typeface="Times New Roman" panose="02020603050405020304" pitchFamily="18" charset="0"/>
              </a:rPr>
              <a:t>无右子树</a:t>
            </a:r>
            <a:endParaRPr lang="zh-CN" altLang="en-US" dirty="0"/>
          </a:p>
        </p:txBody>
      </p:sp>
      <p:grpSp>
        <p:nvGrpSpPr>
          <p:cNvPr id="4" name="组合 3"/>
          <p:cNvGrpSpPr>
            <a:grpSpLocks/>
          </p:cNvGrpSpPr>
          <p:nvPr/>
        </p:nvGrpSpPr>
        <p:grpSpPr bwMode="auto">
          <a:xfrm>
            <a:off x="619125" y="1371600"/>
            <a:ext cx="7851775" cy="3932238"/>
            <a:chOff x="2256994" y="914399"/>
            <a:chExt cx="7852205" cy="3931800"/>
          </a:xfrm>
        </p:grpSpPr>
        <p:grpSp>
          <p:nvGrpSpPr>
            <p:cNvPr id="19461" name="组合 4"/>
            <p:cNvGrpSpPr>
              <a:grpSpLocks/>
            </p:cNvGrpSpPr>
            <p:nvPr/>
          </p:nvGrpSpPr>
          <p:grpSpPr bwMode="auto">
            <a:xfrm>
              <a:off x="2256994" y="914399"/>
              <a:ext cx="7852205" cy="3761481"/>
              <a:chOff x="2256994" y="914399"/>
              <a:chExt cx="7852205" cy="3761481"/>
            </a:xfrm>
          </p:grpSpPr>
          <p:sp>
            <p:nvSpPr>
              <p:cNvPr id="7" name="矩形: 圆角 6"/>
              <p:cNvSpPr/>
              <p:nvPr/>
            </p:nvSpPr>
            <p:spPr>
              <a:xfrm>
                <a:off x="2256994" y="914399"/>
                <a:ext cx="7852205" cy="3725448"/>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Group 1582"/>
              <p:cNvGrpSpPr>
                <a:grpSpLocks/>
              </p:cNvGrpSpPr>
              <p:nvPr/>
            </p:nvGrpSpPr>
            <p:grpSpPr bwMode="auto">
              <a:xfrm>
                <a:off x="2931688" y="1217996"/>
                <a:ext cx="2214785" cy="3457884"/>
                <a:chOff x="2142" y="6266"/>
                <a:chExt cx="1470" cy="2475"/>
              </a:xfrm>
              <a:noFill/>
            </p:grpSpPr>
            <p:cxnSp>
              <p:nvCxnSpPr>
                <p:cNvPr id="33" name="Line 1583"/>
                <p:cNvCxnSpPr>
                  <a:cxnSpLocks noChangeShapeType="1"/>
                </p:cNvCxnSpPr>
                <p:nvPr/>
              </p:nvCxnSpPr>
              <p:spPr bwMode="auto">
                <a:xfrm flipH="1">
                  <a:off x="2162" y="6871"/>
                  <a:ext cx="853" cy="1133"/>
                </a:xfrm>
                <a:prstGeom prst="line">
                  <a:avLst/>
                </a:prstGeom>
                <a:grpFill/>
                <a:ln w="9525">
                  <a:solidFill>
                    <a:srgbClr val="000000"/>
                  </a:solidFill>
                  <a:round/>
                  <a:headEnd/>
                  <a:tailEnd/>
                </a:ln>
              </p:spPr>
            </p:cxnSp>
            <p:grpSp>
              <p:nvGrpSpPr>
                <p:cNvPr id="34" name="Group 1584"/>
                <p:cNvGrpSpPr>
                  <a:grpSpLocks/>
                </p:cNvGrpSpPr>
                <p:nvPr/>
              </p:nvGrpSpPr>
              <p:grpSpPr bwMode="auto">
                <a:xfrm>
                  <a:off x="2142" y="6266"/>
                  <a:ext cx="1470" cy="2475"/>
                  <a:chOff x="2142" y="6266"/>
                  <a:chExt cx="1470" cy="2475"/>
                </a:xfrm>
                <a:grpFill/>
              </p:grpSpPr>
              <p:sp>
                <p:nvSpPr>
                  <p:cNvPr id="35" name="Text Box 1585"/>
                  <p:cNvSpPr txBox="1">
                    <a:spLocks noChangeArrowheads="1"/>
                  </p:cNvSpPr>
                  <p:nvPr/>
                </p:nvSpPr>
                <p:spPr bwMode="auto">
                  <a:xfrm>
                    <a:off x="2514" y="8522"/>
                    <a:ext cx="900" cy="2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dirty="0">
                        <a:solidFill>
                          <a:schemeClr val="tx1"/>
                        </a:solidFill>
                        <a:ea typeface="微软雅黑" panose="020B0503020204020204" pitchFamily="34" charset="-122"/>
                        <a:cs typeface="Times New Roman" panose="02020603050405020304" pitchFamily="18" charset="0"/>
                      </a:rPr>
                      <a:t>插入前</a:t>
                    </a:r>
                  </a:p>
                </p:txBody>
              </p:sp>
              <p:sp>
                <p:nvSpPr>
                  <p:cNvPr id="36" name="Text Box 1586"/>
                  <p:cNvSpPr txBox="1">
                    <a:spLocks noChangeArrowheads="1"/>
                  </p:cNvSpPr>
                  <p:nvPr/>
                </p:nvSpPr>
                <p:spPr bwMode="auto">
                  <a:xfrm>
                    <a:off x="2447" y="7794"/>
                    <a:ext cx="422"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chemeClr val="tx1"/>
                        </a:solidFill>
                        <a:ea typeface="微软雅黑" panose="020B0503020204020204" pitchFamily="34" charset="-122"/>
                        <a:cs typeface="Times New Roman" panose="02020603050405020304" pitchFamily="18" charset="0"/>
                      </a:rPr>
                      <a:t>succ</a:t>
                    </a:r>
                    <a:endParaRPr lang="zh-CN" sz="2800" kern="100" dirty="0">
                      <a:solidFill>
                        <a:schemeClr val="tx1"/>
                      </a:solidFill>
                      <a:ea typeface="微软雅黑" panose="020B0503020204020204" pitchFamily="34" charset="-122"/>
                      <a:cs typeface="Times New Roman" panose="02020603050405020304" pitchFamily="18" charset="0"/>
                    </a:endParaRPr>
                  </a:p>
                </p:txBody>
              </p:sp>
              <p:sp>
                <p:nvSpPr>
                  <p:cNvPr id="37" name="Text Box 1587"/>
                  <p:cNvSpPr txBox="1">
                    <a:spLocks noChangeArrowheads="1"/>
                  </p:cNvSpPr>
                  <p:nvPr/>
                </p:nvSpPr>
                <p:spPr bwMode="auto">
                  <a:xfrm>
                    <a:off x="2400" y="7018"/>
                    <a:ext cx="142" cy="1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chemeClr val="tx1"/>
                        </a:solidFill>
                        <a:ea typeface="微软雅黑" panose="020B0503020204020204" pitchFamily="34" charset="-122"/>
                        <a:cs typeface="Times New Roman" panose="02020603050405020304" pitchFamily="18" charset="0"/>
                      </a:rPr>
                      <a:t>s</a:t>
                    </a:r>
                    <a:endParaRPr lang="zh-CN" sz="2800" kern="100">
                      <a:solidFill>
                        <a:schemeClr val="tx1"/>
                      </a:solidFill>
                      <a:ea typeface="微软雅黑" panose="020B0503020204020204" pitchFamily="34" charset="-122"/>
                      <a:cs typeface="Times New Roman" panose="02020603050405020304" pitchFamily="18" charset="0"/>
                    </a:endParaRPr>
                  </a:p>
                </p:txBody>
              </p:sp>
              <p:cxnSp>
                <p:nvCxnSpPr>
                  <p:cNvPr id="38" name="Line 1588"/>
                  <p:cNvCxnSpPr>
                    <a:cxnSpLocks noChangeShapeType="1"/>
                  </p:cNvCxnSpPr>
                  <p:nvPr/>
                </p:nvCxnSpPr>
                <p:spPr bwMode="auto">
                  <a:xfrm>
                    <a:off x="2702" y="7187"/>
                    <a:ext cx="342" cy="425"/>
                  </a:xfrm>
                  <a:prstGeom prst="line">
                    <a:avLst/>
                  </a:prstGeom>
                  <a:grpFill/>
                  <a:ln w="9525">
                    <a:solidFill>
                      <a:srgbClr val="000000"/>
                    </a:solidFill>
                    <a:round/>
                    <a:headEnd/>
                    <a:tailEnd/>
                  </a:ln>
                </p:spPr>
              </p:cxnSp>
              <p:sp>
                <p:nvSpPr>
                  <p:cNvPr id="39" name="Oval 1589"/>
                  <p:cNvSpPr>
                    <a:spLocks noChangeArrowheads="1"/>
                  </p:cNvSpPr>
                  <p:nvPr/>
                </p:nvSpPr>
                <p:spPr bwMode="auto">
                  <a:xfrm>
                    <a:off x="2963" y="7525"/>
                    <a:ext cx="118"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40" name="Oval 1590"/>
                  <p:cNvSpPr>
                    <a:spLocks noChangeArrowheads="1"/>
                  </p:cNvSpPr>
                  <p:nvPr/>
                </p:nvSpPr>
                <p:spPr bwMode="auto">
                  <a:xfrm>
                    <a:off x="2142" y="7906"/>
                    <a:ext cx="115"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41" name="Oval 1591"/>
                  <p:cNvSpPr>
                    <a:spLocks noChangeArrowheads="1"/>
                  </p:cNvSpPr>
                  <p:nvPr/>
                </p:nvSpPr>
                <p:spPr bwMode="auto">
                  <a:xfrm>
                    <a:off x="2424" y="7511"/>
                    <a:ext cx="117"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42" name="Oval 1592"/>
                  <p:cNvSpPr>
                    <a:spLocks noChangeArrowheads="1"/>
                  </p:cNvSpPr>
                  <p:nvPr/>
                </p:nvSpPr>
                <p:spPr bwMode="auto">
                  <a:xfrm>
                    <a:off x="2674" y="7178"/>
                    <a:ext cx="115"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43" name="Oval 1593"/>
                  <p:cNvSpPr>
                    <a:spLocks noChangeArrowheads="1"/>
                  </p:cNvSpPr>
                  <p:nvPr/>
                </p:nvSpPr>
                <p:spPr bwMode="auto">
                  <a:xfrm>
                    <a:off x="2974" y="6789"/>
                    <a:ext cx="116" cy="119"/>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44" name="Text Box 1594"/>
                  <p:cNvSpPr txBox="1">
                    <a:spLocks noChangeArrowheads="1"/>
                  </p:cNvSpPr>
                  <p:nvPr/>
                </p:nvSpPr>
                <p:spPr bwMode="auto">
                  <a:xfrm>
                    <a:off x="3271" y="7304"/>
                    <a:ext cx="341" cy="1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chemeClr val="tx1"/>
                        </a:solidFill>
                        <a:ea typeface="微软雅黑" panose="020B0503020204020204" pitchFamily="34" charset="-122"/>
                        <a:cs typeface="Times New Roman" panose="02020603050405020304" pitchFamily="18" charset="0"/>
                      </a:rPr>
                      <a:t>p</a:t>
                    </a:r>
                    <a:endParaRPr lang="zh-CN" sz="2800" kern="100" dirty="0">
                      <a:solidFill>
                        <a:schemeClr val="tx1"/>
                      </a:solidFill>
                      <a:ea typeface="微软雅黑" panose="020B0503020204020204" pitchFamily="34" charset="-122"/>
                      <a:cs typeface="Times New Roman" panose="02020603050405020304" pitchFamily="18" charset="0"/>
                    </a:endParaRPr>
                  </a:p>
                </p:txBody>
              </p:sp>
              <p:sp>
                <p:nvSpPr>
                  <p:cNvPr id="45" name="Oval 1595"/>
                  <p:cNvSpPr>
                    <a:spLocks noChangeArrowheads="1"/>
                  </p:cNvSpPr>
                  <p:nvPr/>
                </p:nvSpPr>
                <p:spPr bwMode="auto">
                  <a:xfrm>
                    <a:off x="3381" y="7905"/>
                    <a:ext cx="113" cy="118"/>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cxnSp>
                <p:nvCxnSpPr>
                  <p:cNvPr id="46" name="Line 1596"/>
                  <p:cNvCxnSpPr>
                    <a:cxnSpLocks noChangeShapeType="1"/>
                  </p:cNvCxnSpPr>
                  <p:nvPr/>
                </p:nvCxnSpPr>
                <p:spPr bwMode="auto">
                  <a:xfrm>
                    <a:off x="3441" y="7525"/>
                    <a:ext cx="0" cy="370"/>
                  </a:xfrm>
                  <a:prstGeom prst="line">
                    <a:avLst/>
                  </a:prstGeom>
                  <a:grpFill/>
                  <a:ln w="9525">
                    <a:solidFill>
                      <a:srgbClr val="000000"/>
                    </a:solidFill>
                    <a:round/>
                    <a:headEnd/>
                    <a:tailEnd type="stealth" w="sm" len="lg"/>
                  </a:ln>
                </p:spPr>
              </p:cxnSp>
              <p:sp>
                <p:nvSpPr>
                  <p:cNvPr id="47" name="Text Box 1597"/>
                  <p:cNvSpPr txBox="1">
                    <a:spLocks noChangeArrowheads="1"/>
                  </p:cNvSpPr>
                  <p:nvPr/>
                </p:nvSpPr>
                <p:spPr bwMode="auto">
                  <a:xfrm>
                    <a:off x="2617" y="6266"/>
                    <a:ext cx="853"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chemeClr val="tx1"/>
                        </a:solidFill>
                        <a:ea typeface="微软雅黑" panose="020B0503020204020204" pitchFamily="34" charset="-122"/>
                        <a:cs typeface="Times New Roman" panose="02020603050405020304" pitchFamily="18" charset="0"/>
                      </a:rPr>
                      <a:t>root</a:t>
                    </a:r>
                    <a:endParaRPr lang="zh-CN" sz="2800" kern="100" dirty="0">
                      <a:solidFill>
                        <a:schemeClr val="tx1"/>
                      </a:solidFill>
                      <a:ea typeface="微软雅黑" panose="020B0503020204020204" pitchFamily="34" charset="-122"/>
                      <a:cs typeface="Times New Roman" panose="02020603050405020304" pitchFamily="18" charset="0"/>
                    </a:endParaRPr>
                  </a:p>
                </p:txBody>
              </p:sp>
              <p:cxnSp>
                <p:nvCxnSpPr>
                  <p:cNvPr id="48" name="Line 1598"/>
                  <p:cNvCxnSpPr>
                    <a:cxnSpLocks noChangeShapeType="1"/>
                  </p:cNvCxnSpPr>
                  <p:nvPr/>
                </p:nvCxnSpPr>
                <p:spPr bwMode="auto">
                  <a:xfrm>
                    <a:off x="3035" y="6457"/>
                    <a:ext cx="0" cy="337"/>
                  </a:xfrm>
                  <a:prstGeom prst="line">
                    <a:avLst/>
                  </a:prstGeom>
                  <a:grpFill/>
                  <a:ln w="9525">
                    <a:solidFill>
                      <a:srgbClr val="000000"/>
                    </a:solidFill>
                    <a:round/>
                    <a:headEnd/>
                    <a:tailEnd type="stealth" w="sm" len="lg"/>
                  </a:ln>
                </p:spPr>
              </p:cxnSp>
              <p:cxnSp>
                <p:nvCxnSpPr>
                  <p:cNvPr id="49" name="Line 1599"/>
                  <p:cNvCxnSpPr>
                    <a:cxnSpLocks noChangeShapeType="1"/>
                  </p:cNvCxnSpPr>
                  <p:nvPr/>
                </p:nvCxnSpPr>
                <p:spPr bwMode="auto">
                  <a:xfrm>
                    <a:off x="2475" y="7225"/>
                    <a:ext cx="0" cy="283"/>
                  </a:xfrm>
                  <a:prstGeom prst="line">
                    <a:avLst/>
                  </a:prstGeom>
                  <a:grpFill/>
                  <a:ln w="9525">
                    <a:solidFill>
                      <a:srgbClr val="000000"/>
                    </a:solidFill>
                    <a:round/>
                    <a:headEnd/>
                    <a:tailEnd type="stealth" w="sm" len="lg"/>
                  </a:ln>
                </p:spPr>
              </p:cxnSp>
              <p:cxnSp>
                <p:nvCxnSpPr>
                  <p:cNvPr id="50" name="AutoShape 1600"/>
                  <p:cNvCxnSpPr>
                    <a:cxnSpLocks noChangeShapeType="1"/>
                  </p:cNvCxnSpPr>
                  <p:nvPr/>
                </p:nvCxnSpPr>
                <p:spPr bwMode="auto">
                  <a:xfrm rot="16200000">
                    <a:off x="2480" y="7361"/>
                    <a:ext cx="295" cy="188"/>
                  </a:xfrm>
                  <a:prstGeom prst="curvedConnector3">
                    <a:avLst>
                      <a:gd name="adj1" fmla="val -2037"/>
                    </a:avLst>
                  </a:prstGeom>
                  <a:grpFill/>
                  <a:ln w="9525">
                    <a:solidFill>
                      <a:srgbClr val="000000"/>
                    </a:solidFill>
                    <a:prstDash val="dash"/>
                    <a:round/>
                    <a:headEnd/>
                    <a:tailEnd type="stealth" w="med" len="med"/>
                  </a:ln>
                </p:spPr>
              </p:cxnSp>
            </p:grpSp>
          </p:grpSp>
          <p:grpSp>
            <p:nvGrpSpPr>
              <p:cNvPr id="9" name="Group 1499"/>
              <p:cNvGrpSpPr>
                <a:grpSpLocks/>
              </p:cNvGrpSpPr>
              <p:nvPr/>
            </p:nvGrpSpPr>
            <p:grpSpPr bwMode="auto">
              <a:xfrm>
                <a:off x="6643738" y="1116396"/>
                <a:ext cx="2514774" cy="3049208"/>
                <a:chOff x="4001" y="6185"/>
                <a:chExt cx="1527" cy="2226"/>
              </a:xfrm>
              <a:noFill/>
            </p:grpSpPr>
            <p:sp>
              <p:nvSpPr>
                <p:cNvPr id="10" name="Text Box 1500"/>
                <p:cNvSpPr txBox="1">
                  <a:spLocks noChangeArrowheads="1"/>
                </p:cNvSpPr>
                <p:nvPr/>
              </p:nvSpPr>
              <p:spPr bwMode="auto">
                <a:xfrm>
                  <a:off x="4456" y="8213"/>
                  <a:ext cx="320" cy="1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chemeClr val="tx1"/>
                      </a:solidFill>
                      <a:ea typeface="微软雅黑" panose="020B0503020204020204" pitchFamily="34" charset="-122"/>
                      <a:cs typeface="Times New Roman" panose="02020603050405020304" pitchFamily="18" charset="0"/>
                    </a:rPr>
                    <a:t>p</a:t>
                  </a:r>
                  <a:endParaRPr lang="zh-CN" sz="2800" kern="100">
                    <a:solidFill>
                      <a:schemeClr val="tx1"/>
                    </a:solidFill>
                    <a:ea typeface="微软雅黑" panose="020B0503020204020204" pitchFamily="34" charset="-122"/>
                    <a:cs typeface="Times New Roman" panose="02020603050405020304" pitchFamily="18" charset="0"/>
                  </a:endParaRPr>
                </a:p>
              </p:txBody>
            </p:sp>
            <p:grpSp>
              <p:nvGrpSpPr>
                <p:cNvPr id="11" name="Group 1501"/>
                <p:cNvGrpSpPr>
                  <a:grpSpLocks/>
                </p:cNvGrpSpPr>
                <p:nvPr/>
              </p:nvGrpSpPr>
              <p:grpSpPr bwMode="auto">
                <a:xfrm>
                  <a:off x="4339" y="7571"/>
                  <a:ext cx="274" cy="360"/>
                  <a:chOff x="3957" y="7635"/>
                  <a:chExt cx="291" cy="394"/>
                </a:xfrm>
                <a:grpFill/>
              </p:grpSpPr>
              <p:cxnSp>
                <p:nvCxnSpPr>
                  <p:cNvPr id="31" name="Line 1502"/>
                  <p:cNvCxnSpPr>
                    <a:cxnSpLocks noChangeShapeType="1"/>
                  </p:cNvCxnSpPr>
                  <p:nvPr/>
                </p:nvCxnSpPr>
                <p:spPr bwMode="auto">
                  <a:xfrm flipH="1" flipV="1">
                    <a:off x="3957" y="7635"/>
                    <a:ext cx="21" cy="242"/>
                  </a:xfrm>
                  <a:prstGeom prst="line">
                    <a:avLst/>
                  </a:prstGeom>
                  <a:grpFill/>
                  <a:ln w="9525">
                    <a:solidFill>
                      <a:srgbClr val="000000"/>
                    </a:solidFill>
                    <a:prstDash val="dash"/>
                    <a:round/>
                    <a:headEnd/>
                    <a:tailEnd type="stealth" w="sm" len="lg"/>
                  </a:ln>
                </p:spPr>
              </p:cxnSp>
              <p:sp>
                <p:nvSpPr>
                  <p:cNvPr id="32" name="Freeform 1503"/>
                  <p:cNvSpPr>
                    <a:spLocks/>
                  </p:cNvSpPr>
                  <p:nvPr/>
                </p:nvSpPr>
                <p:spPr bwMode="auto">
                  <a:xfrm>
                    <a:off x="3978" y="7894"/>
                    <a:ext cx="270" cy="135"/>
                  </a:xfrm>
                  <a:custGeom>
                    <a:avLst/>
                    <a:gdLst>
                      <a:gd name="T0" fmla="*/ 0 w 270"/>
                      <a:gd name="T1" fmla="*/ 0 h 135"/>
                      <a:gd name="T2" fmla="*/ 135 w 270"/>
                      <a:gd name="T3" fmla="*/ 135 h 135"/>
                      <a:gd name="T4" fmla="*/ 225 w 270"/>
                      <a:gd name="T5" fmla="*/ 120 h 135"/>
                      <a:gd name="T6" fmla="*/ 270 w 270"/>
                      <a:gd name="T7" fmla="*/ 90 h 135"/>
                    </a:gdLst>
                    <a:ahLst/>
                    <a:cxnLst>
                      <a:cxn ang="0">
                        <a:pos x="T0" y="T1"/>
                      </a:cxn>
                      <a:cxn ang="0">
                        <a:pos x="T2" y="T3"/>
                      </a:cxn>
                      <a:cxn ang="0">
                        <a:pos x="T4" y="T5"/>
                      </a:cxn>
                      <a:cxn ang="0">
                        <a:pos x="T6" y="T7"/>
                      </a:cxn>
                    </a:cxnLst>
                    <a:rect l="0" t="0" r="r" b="b"/>
                    <a:pathLst>
                      <a:path w="270" h="135">
                        <a:moveTo>
                          <a:pt x="0" y="0"/>
                        </a:moveTo>
                        <a:cubicBezTo>
                          <a:pt x="26" y="77"/>
                          <a:pt x="58" y="109"/>
                          <a:pt x="135" y="135"/>
                        </a:cubicBezTo>
                        <a:cubicBezTo>
                          <a:pt x="165" y="130"/>
                          <a:pt x="196" y="130"/>
                          <a:pt x="225" y="120"/>
                        </a:cubicBezTo>
                        <a:cubicBezTo>
                          <a:pt x="242" y="114"/>
                          <a:pt x="270" y="90"/>
                          <a:pt x="270" y="90"/>
                        </a:cubicBezTo>
                      </a:path>
                    </a:pathLst>
                  </a:custGeom>
                  <a:grpFill/>
                  <a:ln w="12700">
                    <a:solidFill>
                      <a:srgbClr val="000000"/>
                    </a:solidFill>
                    <a:prstDash val="dash"/>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grpSp>
            <p:grpSp>
              <p:nvGrpSpPr>
                <p:cNvPr id="12" name="Group 1504"/>
                <p:cNvGrpSpPr>
                  <a:grpSpLocks/>
                </p:cNvGrpSpPr>
                <p:nvPr/>
              </p:nvGrpSpPr>
              <p:grpSpPr bwMode="auto">
                <a:xfrm>
                  <a:off x="4614" y="7113"/>
                  <a:ext cx="503" cy="713"/>
                  <a:chOff x="4376" y="7160"/>
                  <a:chExt cx="549" cy="783"/>
                </a:xfrm>
                <a:grpFill/>
              </p:grpSpPr>
              <p:cxnSp>
                <p:nvCxnSpPr>
                  <p:cNvPr id="29" name="Line 1505"/>
                  <p:cNvCxnSpPr>
                    <a:cxnSpLocks noChangeShapeType="1"/>
                  </p:cNvCxnSpPr>
                  <p:nvPr/>
                </p:nvCxnSpPr>
                <p:spPr bwMode="auto">
                  <a:xfrm flipH="1" flipV="1">
                    <a:off x="4376" y="7160"/>
                    <a:ext cx="332" cy="45"/>
                  </a:xfrm>
                  <a:prstGeom prst="line">
                    <a:avLst/>
                  </a:prstGeom>
                  <a:grpFill/>
                  <a:ln w="12700">
                    <a:solidFill>
                      <a:srgbClr val="000000"/>
                    </a:solidFill>
                    <a:prstDash val="dash"/>
                    <a:round/>
                    <a:headEnd/>
                    <a:tailEnd type="stealth" w="sm" len="lg"/>
                  </a:ln>
                </p:spPr>
              </p:cxnSp>
              <p:sp>
                <p:nvSpPr>
                  <p:cNvPr id="30" name="Freeform 1506"/>
                  <p:cNvSpPr>
                    <a:spLocks/>
                  </p:cNvSpPr>
                  <p:nvPr/>
                </p:nvSpPr>
                <p:spPr bwMode="auto">
                  <a:xfrm>
                    <a:off x="4430" y="7220"/>
                    <a:ext cx="495" cy="723"/>
                  </a:xfrm>
                  <a:custGeom>
                    <a:avLst/>
                    <a:gdLst>
                      <a:gd name="T0" fmla="*/ 315 w 495"/>
                      <a:gd name="T1" fmla="*/ 0 h 795"/>
                      <a:gd name="T2" fmla="*/ 495 w 495"/>
                      <a:gd name="T3" fmla="*/ 210 h 795"/>
                      <a:gd name="T4" fmla="*/ 435 w 495"/>
                      <a:gd name="T5" fmla="*/ 600 h 795"/>
                      <a:gd name="T6" fmla="*/ 0 w 495"/>
                      <a:gd name="T7" fmla="*/ 795 h 795"/>
                    </a:gdLst>
                    <a:ahLst/>
                    <a:cxnLst>
                      <a:cxn ang="0">
                        <a:pos x="T0" y="T1"/>
                      </a:cxn>
                      <a:cxn ang="0">
                        <a:pos x="T2" y="T3"/>
                      </a:cxn>
                      <a:cxn ang="0">
                        <a:pos x="T4" y="T5"/>
                      </a:cxn>
                      <a:cxn ang="0">
                        <a:pos x="T6" y="T7"/>
                      </a:cxn>
                    </a:cxnLst>
                    <a:rect l="0" t="0" r="r" b="b"/>
                    <a:pathLst>
                      <a:path w="495" h="795">
                        <a:moveTo>
                          <a:pt x="315" y="0"/>
                        </a:moveTo>
                        <a:cubicBezTo>
                          <a:pt x="400" y="57"/>
                          <a:pt x="462" y="111"/>
                          <a:pt x="495" y="210"/>
                        </a:cubicBezTo>
                        <a:cubicBezTo>
                          <a:pt x="488" y="322"/>
                          <a:pt x="492" y="487"/>
                          <a:pt x="435" y="600"/>
                        </a:cubicBezTo>
                        <a:cubicBezTo>
                          <a:pt x="369" y="732"/>
                          <a:pt x="138" y="795"/>
                          <a:pt x="0" y="795"/>
                        </a:cubicBezTo>
                      </a:path>
                    </a:pathLst>
                  </a:custGeom>
                  <a:grpFill/>
                  <a:ln w="9525">
                    <a:solidFill>
                      <a:srgbClr val="000000"/>
                    </a:solidFill>
                    <a:prstDash val="dash"/>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grpSp>
            <p:sp>
              <p:nvSpPr>
                <p:cNvPr id="13" name="Text Box 1507"/>
                <p:cNvSpPr txBox="1">
                  <a:spLocks noChangeArrowheads="1"/>
                </p:cNvSpPr>
                <p:nvPr/>
              </p:nvSpPr>
              <p:spPr bwMode="auto">
                <a:xfrm>
                  <a:off x="5145" y="7496"/>
                  <a:ext cx="383" cy="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lnSpc>
                      <a:spcPts val="900"/>
                    </a:lnSpc>
                    <a:spcAft>
                      <a:spcPts val="0"/>
                    </a:spcAft>
                    <a:defRPr/>
                  </a:pPr>
                  <a:r>
                    <a:rPr lang="en-US" sz="2800" i="1" kern="100" dirty="0" err="1">
                      <a:solidFill>
                        <a:schemeClr val="tx1"/>
                      </a:solidFill>
                      <a:ea typeface="微软雅黑" panose="020B0503020204020204" pitchFamily="34" charset="-122"/>
                      <a:cs typeface="Times New Roman" panose="02020603050405020304" pitchFamily="18" charset="0"/>
                    </a:rPr>
                    <a:t>succ</a:t>
                  </a:r>
                  <a:endParaRPr lang="zh-CN" sz="2800" kern="100" dirty="0">
                    <a:solidFill>
                      <a:schemeClr val="tx1"/>
                    </a:solidFill>
                    <a:ea typeface="微软雅黑" panose="020B0503020204020204" pitchFamily="34" charset="-122"/>
                    <a:cs typeface="Times New Roman" panose="02020603050405020304" pitchFamily="18" charset="0"/>
                  </a:endParaRPr>
                </a:p>
              </p:txBody>
            </p:sp>
            <p:sp>
              <p:nvSpPr>
                <p:cNvPr id="14" name="Text Box 1508"/>
                <p:cNvSpPr txBox="1">
                  <a:spLocks noChangeArrowheads="1"/>
                </p:cNvSpPr>
                <p:nvPr/>
              </p:nvSpPr>
              <p:spPr bwMode="auto">
                <a:xfrm>
                  <a:off x="4097" y="8081"/>
                  <a:ext cx="429"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chemeClr val="tx1"/>
                      </a:solidFill>
                      <a:ea typeface="微软雅黑" panose="020B0503020204020204" pitchFamily="34" charset="-122"/>
                      <a:cs typeface="Times New Roman" panose="02020603050405020304" pitchFamily="18" charset="0"/>
                    </a:rPr>
                    <a:t>pred</a:t>
                  </a:r>
                  <a:endParaRPr lang="zh-CN" sz="2800" kern="100" dirty="0">
                    <a:solidFill>
                      <a:schemeClr val="tx1"/>
                    </a:solidFill>
                    <a:ea typeface="微软雅黑" panose="020B0503020204020204" pitchFamily="34" charset="-122"/>
                    <a:cs typeface="Times New Roman" panose="02020603050405020304" pitchFamily="18" charset="0"/>
                  </a:endParaRPr>
                </a:p>
              </p:txBody>
            </p:sp>
            <p:cxnSp>
              <p:nvCxnSpPr>
                <p:cNvPr id="15" name="Line 1509"/>
                <p:cNvCxnSpPr>
                  <a:cxnSpLocks noChangeShapeType="1"/>
                  <a:endCxn id="27" idx="5"/>
                </p:cNvCxnSpPr>
                <p:nvPr/>
              </p:nvCxnSpPr>
              <p:spPr bwMode="auto">
                <a:xfrm>
                  <a:off x="4326" y="7480"/>
                  <a:ext cx="334" cy="414"/>
                </a:xfrm>
                <a:prstGeom prst="line">
                  <a:avLst/>
                </a:prstGeom>
                <a:grpFill/>
                <a:ln w="9525">
                  <a:solidFill>
                    <a:srgbClr val="000000"/>
                  </a:solidFill>
                  <a:round/>
                  <a:headEnd/>
                  <a:tailEnd/>
                </a:ln>
              </p:spPr>
            </p:cxnSp>
            <p:sp>
              <p:nvSpPr>
                <p:cNvPr id="16" name="Text Box 1510"/>
                <p:cNvSpPr txBox="1">
                  <a:spLocks noChangeArrowheads="1"/>
                </p:cNvSpPr>
                <p:nvPr/>
              </p:nvSpPr>
              <p:spPr bwMode="auto">
                <a:xfrm>
                  <a:off x="4218" y="6926"/>
                  <a:ext cx="188"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chemeClr val="tx1"/>
                      </a:solidFill>
                      <a:ea typeface="微软雅黑" panose="020B0503020204020204" pitchFamily="34" charset="-122"/>
                      <a:cs typeface="Times New Roman" panose="02020603050405020304" pitchFamily="18" charset="0"/>
                    </a:rPr>
                    <a:t>s</a:t>
                  </a:r>
                  <a:endParaRPr lang="zh-CN" sz="2800" kern="100" dirty="0">
                    <a:solidFill>
                      <a:schemeClr val="tx1"/>
                    </a:solidFill>
                    <a:ea typeface="微软雅黑" panose="020B0503020204020204" pitchFamily="34" charset="-122"/>
                    <a:cs typeface="Times New Roman" panose="02020603050405020304" pitchFamily="18" charset="0"/>
                  </a:endParaRPr>
                </a:p>
              </p:txBody>
            </p:sp>
            <p:cxnSp>
              <p:nvCxnSpPr>
                <p:cNvPr id="17" name="Line 1511"/>
                <p:cNvCxnSpPr>
                  <a:cxnSpLocks noChangeShapeType="1"/>
                </p:cNvCxnSpPr>
                <p:nvPr/>
              </p:nvCxnSpPr>
              <p:spPr bwMode="auto">
                <a:xfrm flipH="1">
                  <a:off x="4024" y="6776"/>
                  <a:ext cx="823" cy="1139"/>
                </a:xfrm>
                <a:prstGeom prst="line">
                  <a:avLst/>
                </a:prstGeom>
                <a:grpFill/>
                <a:ln w="9525">
                  <a:solidFill>
                    <a:srgbClr val="000000"/>
                  </a:solidFill>
                  <a:round/>
                  <a:headEnd/>
                  <a:tailEnd/>
                </a:ln>
              </p:spPr>
            </p:cxnSp>
            <p:cxnSp>
              <p:nvCxnSpPr>
                <p:cNvPr id="18" name="Line 1512"/>
                <p:cNvCxnSpPr>
                  <a:cxnSpLocks noChangeShapeType="1"/>
                </p:cNvCxnSpPr>
                <p:nvPr/>
              </p:nvCxnSpPr>
              <p:spPr bwMode="auto">
                <a:xfrm>
                  <a:off x="4562" y="7122"/>
                  <a:ext cx="329" cy="427"/>
                </a:xfrm>
                <a:prstGeom prst="line">
                  <a:avLst/>
                </a:prstGeom>
                <a:grpFill/>
                <a:ln w="9525">
                  <a:solidFill>
                    <a:srgbClr val="000000"/>
                  </a:solidFill>
                  <a:round/>
                  <a:headEnd/>
                  <a:tailEnd/>
                </a:ln>
              </p:spPr>
            </p:cxnSp>
            <p:sp>
              <p:nvSpPr>
                <p:cNvPr id="19" name="Oval 1513"/>
                <p:cNvSpPr>
                  <a:spLocks noChangeArrowheads="1"/>
                </p:cNvSpPr>
                <p:nvPr/>
              </p:nvSpPr>
              <p:spPr bwMode="auto">
                <a:xfrm>
                  <a:off x="4803" y="7449"/>
                  <a:ext cx="107" cy="124"/>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20" name="Oval 1514"/>
                <p:cNvSpPr>
                  <a:spLocks noChangeArrowheads="1"/>
                </p:cNvSpPr>
                <p:nvPr/>
              </p:nvSpPr>
              <p:spPr bwMode="auto">
                <a:xfrm>
                  <a:off x="4001" y="7814"/>
                  <a:ext cx="101"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21" name="Oval 1515"/>
                <p:cNvSpPr>
                  <a:spLocks noChangeArrowheads="1"/>
                </p:cNvSpPr>
                <p:nvPr/>
              </p:nvSpPr>
              <p:spPr bwMode="auto">
                <a:xfrm>
                  <a:off x="4280" y="7427"/>
                  <a:ext cx="104" cy="118"/>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22" name="Oval 1516"/>
                <p:cNvSpPr>
                  <a:spLocks noChangeArrowheads="1"/>
                </p:cNvSpPr>
                <p:nvPr/>
              </p:nvSpPr>
              <p:spPr bwMode="auto">
                <a:xfrm>
                  <a:off x="4517" y="7090"/>
                  <a:ext cx="106" cy="122"/>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23" name="Oval 1517"/>
                <p:cNvSpPr>
                  <a:spLocks noChangeArrowheads="1"/>
                </p:cNvSpPr>
                <p:nvPr/>
              </p:nvSpPr>
              <p:spPr bwMode="auto">
                <a:xfrm>
                  <a:off x="4805" y="6698"/>
                  <a:ext cx="107" cy="12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sp>
              <p:nvSpPr>
                <p:cNvPr id="24" name="Text Box 1518"/>
                <p:cNvSpPr txBox="1">
                  <a:spLocks noChangeArrowheads="1"/>
                </p:cNvSpPr>
                <p:nvPr/>
              </p:nvSpPr>
              <p:spPr bwMode="auto">
                <a:xfrm>
                  <a:off x="4621" y="6185"/>
                  <a:ext cx="473" cy="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chemeClr val="tx1"/>
                      </a:solidFill>
                      <a:ea typeface="微软雅黑" panose="020B0503020204020204" pitchFamily="34" charset="-122"/>
                      <a:cs typeface="Times New Roman" panose="02020603050405020304" pitchFamily="18" charset="0"/>
                    </a:rPr>
                    <a:t>root</a:t>
                  </a:r>
                  <a:endParaRPr lang="zh-CN" sz="2800" kern="100" dirty="0">
                    <a:solidFill>
                      <a:schemeClr val="tx1"/>
                    </a:solidFill>
                    <a:ea typeface="微软雅黑" panose="020B0503020204020204" pitchFamily="34" charset="-122"/>
                    <a:cs typeface="Times New Roman" panose="02020603050405020304" pitchFamily="18" charset="0"/>
                  </a:endParaRPr>
                </a:p>
              </p:txBody>
            </p:sp>
            <p:cxnSp>
              <p:nvCxnSpPr>
                <p:cNvPr id="25" name="Line 1519"/>
                <p:cNvCxnSpPr>
                  <a:cxnSpLocks noChangeShapeType="1"/>
                </p:cNvCxnSpPr>
                <p:nvPr/>
              </p:nvCxnSpPr>
              <p:spPr bwMode="auto">
                <a:xfrm>
                  <a:off x="4858" y="6360"/>
                  <a:ext cx="0" cy="340"/>
                </a:xfrm>
                <a:prstGeom prst="line">
                  <a:avLst/>
                </a:prstGeom>
                <a:grpFill/>
                <a:ln w="9525">
                  <a:solidFill>
                    <a:srgbClr val="000000"/>
                  </a:solidFill>
                  <a:round/>
                  <a:headEnd/>
                  <a:tailEnd type="stealth" w="sm" len="lg"/>
                </a:ln>
              </p:spPr>
            </p:cxnSp>
            <p:cxnSp>
              <p:nvCxnSpPr>
                <p:cNvPr id="26" name="Line 1520"/>
                <p:cNvCxnSpPr>
                  <a:cxnSpLocks noChangeShapeType="1"/>
                </p:cNvCxnSpPr>
                <p:nvPr/>
              </p:nvCxnSpPr>
              <p:spPr bwMode="auto">
                <a:xfrm>
                  <a:off x="4318" y="7132"/>
                  <a:ext cx="0" cy="285"/>
                </a:xfrm>
                <a:prstGeom prst="line">
                  <a:avLst/>
                </a:prstGeom>
                <a:grpFill/>
                <a:ln w="9525">
                  <a:solidFill>
                    <a:srgbClr val="000000"/>
                  </a:solidFill>
                  <a:round/>
                  <a:headEnd/>
                  <a:tailEnd type="stealth" w="sm" len="lg"/>
                </a:ln>
              </p:spPr>
            </p:cxnSp>
            <p:sp>
              <p:nvSpPr>
                <p:cNvPr id="27" name="Oval 1521"/>
                <p:cNvSpPr>
                  <a:spLocks noChangeArrowheads="1"/>
                </p:cNvSpPr>
                <p:nvPr/>
              </p:nvSpPr>
              <p:spPr bwMode="auto">
                <a:xfrm>
                  <a:off x="4574" y="7792"/>
                  <a:ext cx="101" cy="119"/>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chemeClr val="tx1"/>
                    </a:solidFill>
                    <a:ea typeface="微软雅黑" panose="020B0503020204020204" pitchFamily="34" charset="-122"/>
                    <a:cs typeface="Times New Roman" panose="02020603050405020304" pitchFamily="18" charset="0"/>
                  </a:endParaRPr>
                </a:p>
              </p:txBody>
            </p:sp>
            <p:cxnSp>
              <p:nvCxnSpPr>
                <p:cNvPr id="28" name="Line 1522"/>
                <p:cNvCxnSpPr>
                  <a:cxnSpLocks noChangeShapeType="1"/>
                </p:cNvCxnSpPr>
                <p:nvPr/>
              </p:nvCxnSpPr>
              <p:spPr bwMode="auto">
                <a:xfrm rot="10800000">
                  <a:off x="4675" y="7894"/>
                  <a:ext cx="0" cy="285"/>
                </a:xfrm>
                <a:prstGeom prst="line">
                  <a:avLst/>
                </a:prstGeom>
                <a:grpFill/>
                <a:ln w="9525">
                  <a:solidFill>
                    <a:srgbClr val="000000"/>
                  </a:solidFill>
                  <a:round/>
                  <a:headEnd/>
                  <a:tailEnd type="stealth" w="sm" len="lg"/>
                </a:ln>
              </p:spPr>
            </p:cxnSp>
          </p:grpSp>
        </p:grpSp>
        <p:sp>
          <p:nvSpPr>
            <p:cNvPr id="6" name="Text Box 1498"/>
            <p:cNvSpPr txBox="1">
              <a:spLocks noChangeArrowheads="1"/>
            </p:cNvSpPr>
            <p:nvPr/>
          </p:nvSpPr>
          <p:spPr bwMode="auto">
            <a:xfrm>
              <a:off x="7496031" y="4354129"/>
              <a:ext cx="1287534" cy="492070"/>
            </a:xfrm>
            <a:prstGeom prst="rect">
              <a:avLst/>
            </a:prstGeom>
            <a:noFill/>
            <a:ln>
              <a:noFill/>
            </a:ln>
          </p:spPr>
          <p:txBody>
            <a:bodyPr lIns="0" tIns="0" rIns="0" bIns="0" upright="1"/>
            <a:lstStyle/>
            <a:p>
              <a:pPr algn="ctr">
                <a:lnSpc>
                  <a:spcPts val="1000"/>
                </a:lnSpc>
                <a:spcAft>
                  <a:spcPts val="0"/>
                </a:spcAft>
                <a:defRPr/>
              </a:pPr>
              <a:r>
                <a:rPr lang="zh-CN" sz="2800" kern="100" dirty="0">
                  <a:solidFill>
                    <a:schemeClr val="tx1"/>
                  </a:solidFill>
                  <a:ea typeface="微软雅黑" panose="020B0503020204020204" pitchFamily="34" charset="-122"/>
                  <a:cs typeface="Times New Roman" panose="02020603050405020304" pitchFamily="18" charset="0"/>
                </a:rPr>
                <a:t>插入后</a:t>
              </a:r>
            </a:p>
          </p:txBody>
        </p:sp>
      </p:grpSp>
      <p:sp>
        <p:nvSpPr>
          <p:cNvPr id="51" name="文本框 50"/>
          <p:cNvSpPr txBox="1">
            <a:spLocks noChangeArrowheads="1"/>
          </p:cNvSpPr>
          <p:nvPr/>
        </p:nvSpPr>
        <p:spPr bwMode="auto">
          <a:xfrm>
            <a:off x="609600" y="5273675"/>
            <a:ext cx="8407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zh-CN" sz="2800">
                <a:solidFill>
                  <a:schemeClr val="tx1"/>
                </a:solidFill>
                <a:ea typeface="微软雅黑" panose="020B0503020204020204" pitchFamily="34" charset="-122"/>
                <a:cs typeface="Times New Roman" panose="02020603050405020304" pitchFamily="18" charset="0"/>
              </a:rPr>
              <a:t>①</a:t>
            </a:r>
            <a:r>
              <a:rPr lang="en-US" altLang="zh-CN" sz="2800" i="1">
                <a:solidFill>
                  <a:schemeClr val="tx1"/>
                </a:solidFill>
                <a:ea typeface="微软雅黑" panose="020B0503020204020204" pitchFamily="34" charset="-122"/>
                <a:cs typeface="Times New Roman" panose="02020603050405020304" pitchFamily="18" charset="0"/>
              </a:rPr>
              <a:t> Right</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i="1">
                <a:solidFill>
                  <a:schemeClr val="tx1"/>
                </a:solidFill>
                <a:ea typeface="微软雅黑" panose="020B0503020204020204" pitchFamily="34" charset="-122"/>
                <a:cs typeface="Times New Roman" panose="02020603050405020304" pitchFamily="18" charset="0"/>
              </a:rPr>
              <a:t>p</a:t>
            </a:r>
            <a:r>
              <a:rPr lang="en-US" altLang="zh-CN" sz="2800">
                <a:solidFill>
                  <a:schemeClr val="tx1"/>
                </a:solidFill>
                <a:ea typeface="微软雅黑" panose="020B0503020204020204" pitchFamily="34" charset="-122"/>
                <a:cs typeface="Times New Roman" panose="02020603050405020304" pitchFamily="18" charset="0"/>
              </a:rPr>
              <a:t> )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chemeClr val="tx1"/>
                </a:solidFill>
                <a:ea typeface="微软雅黑" panose="020B0503020204020204" pitchFamily="34" charset="-122"/>
                <a:cs typeface="Times New Roman" panose="02020603050405020304" pitchFamily="18" charset="0"/>
              </a:rPr>
              <a:t>Right</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i="1">
                <a:solidFill>
                  <a:schemeClr val="tx1"/>
                </a:solidFill>
                <a:ea typeface="微软雅黑" panose="020B0503020204020204" pitchFamily="34" charset="-122"/>
                <a:cs typeface="Times New Roman" panose="02020603050405020304" pitchFamily="18" charset="0"/>
              </a:rPr>
              <a:t>s</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b="1">
                <a:solidFill>
                  <a:schemeClr val="tx1"/>
                </a:solidFill>
                <a:ea typeface="微软雅黑" panose="020B0503020204020204" pitchFamily="34" charset="-122"/>
                <a:cs typeface="Times New Roman" panose="02020603050405020304" pitchFamily="18" charset="0"/>
              </a:rPr>
              <a:t>.</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i="1">
                <a:solidFill>
                  <a:schemeClr val="tx1"/>
                </a:solidFill>
                <a:ea typeface="微软雅黑" panose="020B0503020204020204" pitchFamily="34" charset="-122"/>
                <a:cs typeface="Times New Roman" panose="02020603050405020304" pitchFamily="18" charset="0"/>
              </a:rPr>
              <a:t>RThread</a:t>
            </a:r>
            <a:r>
              <a:rPr lang="en-US" altLang="zh-CN" sz="2800">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p</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chemeClr val="tx1"/>
                </a:solidFill>
                <a:ea typeface="微软雅黑" panose="020B0503020204020204" pitchFamily="34" charset="-122"/>
                <a:cs typeface="Times New Roman" panose="02020603050405020304" pitchFamily="18" charset="0"/>
              </a:rPr>
              <a:t>RThread</a:t>
            </a:r>
            <a:r>
              <a:rPr lang="en-US" altLang="zh-CN" sz="2800">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s</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b="1">
                <a:solidFill>
                  <a:schemeClr val="tx1"/>
                </a:solidFill>
                <a:ea typeface="微软雅黑" panose="020B0503020204020204" pitchFamily="34" charset="-122"/>
                <a:cs typeface="Times New Roman" panose="02020603050405020304" pitchFamily="18" charset="0"/>
              </a:rPr>
              <a:t>.</a:t>
            </a:r>
            <a:endParaRPr lang="en-US" altLang="zh-CN" sz="2800">
              <a:solidFill>
                <a:schemeClr val="tx1"/>
              </a:solidFill>
              <a:ea typeface="微软雅黑" panose="020B0503020204020204" pitchFamily="34" charset="-122"/>
              <a:cs typeface="Times New Roman" panose="02020603050405020304" pitchFamily="18" charset="0"/>
            </a:endParaRPr>
          </a:p>
          <a:p>
            <a:r>
              <a:rPr lang="zh-CN" altLang="zh-CN" sz="2800">
                <a:solidFill>
                  <a:schemeClr val="tx1"/>
                </a:solidFill>
                <a:ea typeface="微软雅黑" panose="020B0503020204020204" pitchFamily="34" charset="-122"/>
                <a:cs typeface="Times New Roman" panose="02020603050405020304" pitchFamily="18" charset="0"/>
              </a:rPr>
              <a:t>② </a:t>
            </a:r>
            <a:r>
              <a:rPr lang="en-US" altLang="zh-CN" sz="2800" i="1">
                <a:solidFill>
                  <a:schemeClr val="tx1"/>
                </a:solidFill>
                <a:ea typeface="微软雅黑" panose="020B0503020204020204" pitchFamily="34" charset="-122"/>
                <a:cs typeface="Times New Roman" panose="02020603050405020304" pitchFamily="18" charset="0"/>
              </a:rPr>
              <a:t>Left</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i="1">
                <a:solidFill>
                  <a:schemeClr val="tx1"/>
                </a:solidFill>
                <a:ea typeface="微软雅黑" panose="020B0503020204020204" pitchFamily="34" charset="-122"/>
                <a:cs typeface="Times New Roman" panose="02020603050405020304" pitchFamily="18" charset="0"/>
              </a:rPr>
              <a:t>p</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chemeClr val="tx1"/>
                </a:solidFill>
                <a:ea typeface="微软雅黑" panose="020B0503020204020204" pitchFamily="34" charset="-122"/>
                <a:cs typeface="Times New Roman" panose="02020603050405020304" pitchFamily="18" charset="0"/>
              </a:rPr>
              <a:t>s</a:t>
            </a:r>
            <a:r>
              <a:rPr lang="en-US" altLang="zh-CN" sz="2800" b="1">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LThread</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i="1">
                <a:solidFill>
                  <a:schemeClr val="tx1"/>
                </a:solidFill>
                <a:ea typeface="微软雅黑" panose="020B0503020204020204" pitchFamily="34" charset="-122"/>
                <a:cs typeface="Times New Roman" panose="02020603050405020304" pitchFamily="18" charset="0"/>
              </a:rPr>
              <a:t>p</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a:solidFill>
                  <a:schemeClr val="tx1"/>
                </a:solidFill>
                <a:ea typeface="微软雅黑" panose="020B0503020204020204" pitchFamily="34" charset="-122"/>
                <a:cs typeface="Times New Roman" panose="02020603050405020304" pitchFamily="18" charset="0"/>
              </a:rPr>
              <a:t> 1 </a:t>
            </a:r>
            <a:r>
              <a:rPr lang="en-US" altLang="zh-CN" sz="2800" b="1">
                <a:solidFill>
                  <a:schemeClr val="tx1"/>
                </a:solidFill>
                <a:ea typeface="微软雅黑" panose="020B0503020204020204" pitchFamily="34" charset="-122"/>
                <a:cs typeface="Times New Roman" panose="02020603050405020304" pitchFamily="18" charset="0"/>
              </a:rPr>
              <a:t>.</a:t>
            </a:r>
            <a:r>
              <a:rPr lang="en-US" altLang="zh-CN" sz="2800">
                <a:solidFill>
                  <a:schemeClr val="tx1"/>
                </a:solidFill>
                <a:ea typeface="微软雅黑" panose="020B0503020204020204" pitchFamily="34" charset="-122"/>
                <a:cs typeface="Times New Roman" panose="02020603050405020304" pitchFamily="18" charset="0"/>
              </a:rPr>
              <a:t> </a:t>
            </a:r>
          </a:p>
          <a:p>
            <a:r>
              <a:rPr lang="zh-CN" altLang="zh-CN" sz="2800">
                <a:solidFill>
                  <a:schemeClr val="tx1"/>
                </a:solidFill>
                <a:ea typeface="微软雅黑" panose="020B0503020204020204" pitchFamily="34" charset="-122"/>
                <a:cs typeface="Times New Roman" panose="02020603050405020304" pitchFamily="18" charset="0"/>
              </a:rPr>
              <a:t>③ </a:t>
            </a:r>
            <a:r>
              <a:rPr lang="en-US" altLang="zh-CN" sz="2800" i="1">
                <a:solidFill>
                  <a:schemeClr val="tx1"/>
                </a:solidFill>
                <a:ea typeface="微软雅黑" panose="020B0503020204020204" pitchFamily="34" charset="-122"/>
                <a:cs typeface="Times New Roman" panose="02020603050405020304" pitchFamily="18" charset="0"/>
              </a:rPr>
              <a:t>Right</a:t>
            </a:r>
            <a:r>
              <a:rPr lang="en-US" altLang="zh-CN" sz="2800">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s</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chemeClr val="tx1"/>
                </a:solidFill>
                <a:ea typeface="微软雅黑" panose="020B0503020204020204" pitchFamily="34" charset="-122"/>
                <a:cs typeface="Times New Roman" panose="02020603050405020304" pitchFamily="18" charset="0"/>
              </a:rPr>
              <a:t>p</a:t>
            </a:r>
            <a:r>
              <a:rPr lang="en-US" altLang="zh-CN" sz="2800" b="1">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RThread</a:t>
            </a:r>
            <a:r>
              <a:rPr lang="en-US" altLang="zh-CN" sz="2800">
                <a:solidFill>
                  <a:schemeClr val="tx1"/>
                </a:solidFill>
                <a:ea typeface="微软雅黑" panose="020B0503020204020204" pitchFamily="34" charset="-122"/>
                <a:cs typeface="Times New Roman" panose="02020603050405020304" pitchFamily="18" charset="0"/>
              </a:rPr>
              <a:t>(</a:t>
            </a:r>
            <a:r>
              <a:rPr lang="en-US" altLang="zh-CN" sz="2800" i="1">
                <a:solidFill>
                  <a:schemeClr val="tx1"/>
                </a:solidFill>
                <a:ea typeface="微软雅黑" panose="020B0503020204020204" pitchFamily="34" charset="-122"/>
                <a:cs typeface="Times New Roman" panose="02020603050405020304" pitchFamily="18" charset="0"/>
              </a:rPr>
              <a:t>s</a:t>
            </a:r>
            <a:r>
              <a:rPr lang="en-US" altLang="zh-CN" sz="2800">
                <a:solidFill>
                  <a:schemeClr val="tx1"/>
                </a:solidFill>
                <a:ea typeface="微软雅黑" panose="020B0503020204020204" pitchFamily="34" charset="-122"/>
                <a:cs typeface="Times New Roman" panose="02020603050405020304" pitchFamily="18" charset="0"/>
              </a:rPr>
              <a:t>) </a:t>
            </a:r>
            <a:r>
              <a:rPr lang="en-US" altLang="zh-CN" sz="280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a:solidFill>
                  <a:schemeClr val="tx1"/>
                </a:solidFill>
                <a:ea typeface="微软雅黑" panose="020B0503020204020204" pitchFamily="34" charset="-122"/>
                <a:cs typeface="Times New Roman" panose="02020603050405020304" pitchFamily="18" charset="0"/>
              </a:rPr>
              <a:t> 0 </a:t>
            </a:r>
            <a:r>
              <a:rPr lang="en-US" altLang="zh-CN" sz="2800" b="1">
                <a:solidFill>
                  <a:schemeClr val="tx1"/>
                </a:solidFill>
                <a:ea typeface="微软雅黑" panose="020B0503020204020204" pitchFamily="34" charset="-122"/>
                <a:cs typeface="Times New Roman" panose="02020603050405020304" pitchFamily="18" charset="0"/>
              </a:rPr>
              <a:t>.</a:t>
            </a:r>
            <a:endParaRPr lang="zh-CN" altLang="zh-CN" sz="2800">
              <a:solidFill>
                <a:schemeClr val="tx1"/>
              </a:solidFill>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情况</a:t>
            </a:r>
            <a:r>
              <a:rPr lang="en-US" altLang="zh-CN"/>
              <a:t>2</a:t>
            </a:r>
            <a:r>
              <a:rPr lang="zh-CN" altLang="en-US"/>
              <a:t>： </a:t>
            </a:r>
            <a:r>
              <a:rPr kumimoji="1" lang="en-US" altLang="zh-CN">
                <a:latin typeface="Times New Roman" panose="02020603050405020304" pitchFamily="18" charset="0"/>
                <a:cs typeface="Times New Roman" panose="02020603050405020304" pitchFamily="18" charset="0"/>
              </a:rPr>
              <a:t>s</a:t>
            </a:r>
            <a:r>
              <a:rPr kumimoji="1" lang="zh-CN" altLang="en-US">
                <a:latin typeface="Times New Roman" panose="02020603050405020304" pitchFamily="18" charset="0"/>
                <a:cs typeface="Times New Roman" panose="02020603050405020304" pitchFamily="18" charset="0"/>
              </a:rPr>
              <a:t>有右子树</a:t>
            </a:r>
            <a:br>
              <a:rPr kumimoji="1" lang="en-US" altLang="zh-CN">
                <a:latin typeface="Times New Roman" panose="02020603050405020304" pitchFamily="18" charset="0"/>
                <a:cs typeface="Times New Roman" panose="02020603050405020304" pitchFamily="18" charset="0"/>
              </a:rPr>
            </a:br>
            <a:endParaRPr lang="zh-CN" altLang="en-US"/>
          </a:p>
        </p:txBody>
      </p:sp>
      <p:grpSp>
        <p:nvGrpSpPr>
          <p:cNvPr id="4" name="组合 3"/>
          <p:cNvGrpSpPr>
            <a:grpSpLocks/>
          </p:cNvGrpSpPr>
          <p:nvPr/>
        </p:nvGrpSpPr>
        <p:grpSpPr bwMode="auto">
          <a:xfrm>
            <a:off x="457200" y="1077913"/>
            <a:ext cx="7851775" cy="4032250"/>
            <a:chOff x="2256994" y="728133"/>
            <a:chExt cx="7852205" cy="4031800"/>
          </a:xfrm>
        </p:grpSpPr>
        <p:grpSp>
          <p:nvGrpSpPr>
            <p:cNvPr id="5" name="Group 1555"/>
            <p:cNvGrpSpPr>
              <a:grpSpLocks/>
            </p:cNvGrpSpPr>
            <p:nvPr/>
          </p:nvGrpSpPr>
          <p:grpSpPr bwMode="auto">
            <a:xfrm>
              <a:off x="6438807" y="899500"/>
              <a:ext cx="3327668" cy="3399055"/>
              <a:chOff x="7906" y="6089"/>
              <a:chExt cx="2077" cy="2374"/>
            </a:xfrm>
            <a:noFill/>
          </p:grpSpPr>
          <p:sp>
            <p:nvSpPr>
              <p:cNvPr id="37" name="Freeform 1556"/>
              <p:cNvSpPr>
                <a:spLocks/>
              </p:cNvSpPr>
              <p:nvPr/>
            </p:nvSpPr>
            <p:spPr bwMode="auto">
              <a:xfrm>
                <a:off x="8614" y="7505"/>
                <a:ext cx="318" cy="686"/>
              </a:xfrm>
              <a:custGeom>
                <a:avLst/>
                <a:gdLst>
                  <a:gd name="T0" fmla="*/ 428 w 428"/>
                  <a:gd name="T1" fmla="*/ 0 h 957"/>
                  <a:gd name="T2" fmla="*/ 0 w 428"/>
                  <a:gd name="T3" fmla="*/ 849 h 957"/>
                  <a:gd name="T4" fmla="*/ 428 w 428"/>
                  <a:gd name="T5" fmla="*/ 648 h 957"/>
                </a:gdLst>
                <a:ahLst/>
                <a:cxnLst>
                  <a:cxn ang="0">
                    <a:pos x="T0" y="T1"/>
                  </a:cxn>
                  <a:cxn ang="0">
                    <a:pos x="T2" y="T3"/>
                  </a:cxn>
                  <a:cxn ang="0">
                    <a:pos x="T4" y="T5"/>
                  </a:cxn>
                </a:cxnLst>
                <a:rect l="0" t="0" r="r" b="b"/>
                <a:pathLst>
                  <a:path w="428" h="957">
                    <a:moveTo>
                      <a:pt x="428" y="0"/>
                    </a:moveTo>
                    <a:cubicBezTo>
                      <a:pt x="214" y="370"/>
                      <a:pt x="0" y="741"/>
                      <a:pt x="0" y="849"/>
                    </a:cubicBezTo>
                    <a:cubicBezTo>
                      <a:pt x="0" y="957"/>
                      <a:pt x="355" y="683"/>
                      <a:pt x="428" y="648"/>
                    </a:cubicBezTo>
                  </a:path>
                </a:pathLst>
              </a:custGeom>
              <a:grpFill/>
              <a:ln w="9525">
                <a:solidFill>
                  <a:srgbClr val="000000"/>
                </a:solidFill>
                <a:prstDash val="dash"/>
                <a:round/>
                <a:headEnd type="stealth" w="sm" len="lg"/>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38" name="Text Box 1557"/>
              <p:cNvSpPr txBox="1">
                <a:spLocks noChangeArrowheads="1"/>
              </p:cNvSpPr>
              <p:nvPr/>
            </p:nvSpPr>
            <p:spPr bwMode="auto">
              <a:xfrm>
                <a:off x="7906" y="7679"/>
                <a:ext cx="434" cy="1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pred</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39" name="Text Box 1558"/>
              <p:cNvSpPr txBox="1">
                <a:spLocks noChangeArrowheads="1"/>
              </p:cNvSpPr>
              <p:nvPr/>
            </p:nvSpPr>
            <p:spPr bwMode="auto">
              <a:xfrm>
                <a:off x="9346" y="6975"/>
                <a:ext cx="457"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8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succ</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40" name="Text Box 1559"/>
              <p:cNvSpPr txBox="1">
                <a:spLocks noChangeArrowheads="1"/>
              </p:cNvSpPr>
              <p:nvPr/>
            </p:nvSpPr>
            <p:spPr bwMode="auto">
              <a:xfrm>
                <a:off x="8482" y="8255"/>
                <a:ext cx="440" cy="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8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pred</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41" name="Oval 1560"/>
              <p:cNvSpPr>
                <a:spLocks noChangeArrowheads="1"/>
              </p:cNvSpPr>
              <p:nvPr/>
            </p:nvSpPr>
            <p:spPr bwMode="auto">
              <a:xfrm>
                <a:off x="9694" y="8235"/>
                <a:ext cx="115" cy="119"/>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42" name="Text Box 1561"/>
              <p:cNvSpPr txBox="1">
                <a:spLocks noChangeArrowheads="1"/>
              </p:cNvSpPr>
              <p:nvPr/>
            </p:nvSpPr>
            <p:spPr bwMode="auto">
              <a:xfrm>
                <a:off x="8809" y="6754"/>
                <a:ext cx="185" cy="1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43" name="Line 1562"/>
              <p:cNvCxnSpPr>
                <a:cxnSpLocks noChangeShapeType="1"/>
              </p:cNvCxnSpPr>
              <p:nvPr/>
            </p:nvCxnSpPr>
            <p:spPr bwMode="auto">
              <a:xfrm flipH="1">
                <a:off x="8686" y="6877"/>
                <a:ext cx="147" cy="273"/>
              </a:xfrm>
              <a:prstGeom prst="line">
                <a:avLst/>
              </a:prstGeom>
              <a:grpFill/>
              <a:ln w="9525">
                <a:solidFill>
                  <a:srgbClr val="000000"/>
                </a:solidFill>
                <a:round/>
                <a:headEnd/>
                <a:tailEnd type="stealth" w="sm" len="lg"/>
              </a:ln>
            </p:spPr>
          </p:cxnSp>
          <p:cxnSp>
            <p:nvCxnSpPr>
              <p:cNvPr id="44" name="Line 1563"/>
              <p:cNvCxnSpPr>
                <a:cxnSpLocks noChangeShapeType="1"/>
              </p:cNvCxnSpPr>
              <p:nvPr/>
            </p:nvCxnSpPr>
            <p:spPr bwMode="auto">
              <a:xfrm flipH="1">
                <a:off x="8067" y="6640"/>
                <a:ext cx="635" cy="573"/>
              </a:xfrm>
              <a:prstGeom prst="line">
                <a:avLst/>
              </a:prstGeom>
              <a:grpFill/>
              <a:ln w="9525">
                <a:solidFill>
                  <a:srgbClr val="000000"/>
                </a:solidFill>
                <a:round/>
                <a:headEnd/>
                <a:tailEnd/>
              </a:ln>
            </p:spPr>
          </p:cxnSp>
          <p:cxnSp>
            <p:nvCxnSpPr>
              <p:cNvPr id="45" name="Line 1564"/>
              <p:cNvCxnSpPr>
                <a:cxnSpLocks noChangeShapeType="1"/>
              </p:cNvCxnSpPr>
              <p:nvPr/>
            </p:nvCxnSpPr>
            <p:spPr bwMode="auto">
              <a:xfrm>
                <a:off x="8384" y="6899"/>
                <a:ext cx="1363" cy="1386"/>
              </a:xfrm>
              <a:prstGeom prst="line">
                <a:avLst/>
              </a:prstGeom>
              <a:grpFill/>
              <a:ln w="9525">
                <a:solidFill>
                  <a:srgbClr val="000000"/>
                </a:solidFill>
                <a:round/>
                <a:headEnd/>
                <a:tailEnd/>
              </a:ln>
            </p:spPr>
          </p:cxnSp>
          <p:cxnSp>
            <p:nvCxnSpPr>
              <p:cNvPr id="46" name="Line 1565"/>
              <p:cNvCxnSpPr>
                <a:cxnSpLocks noChangeShapeType="1"/>
              </p:cNvCxnSpPr>
              <p:nvPr/>
            </p:nvCxnSpPr>
            <p:spPr bwMode="auto">
              <a:xfrm flipH="1">
                <a:off x="8358" y="7172"/>
                <a:ext cx="317" cy="286"/>
              </a:xfrm>
              <a:prstGeom prst="line">
                <a:avLst/>
              </a:prstGeom>
              <a:grpFill/>
              <a:ln w="9525">
                <a:solidFill>
                  <a:srgbClr val="000000"/>
                </a:solidFill>
                <a:round/>
                <a:headEnd/>
                <a:tailEnd/>
              </a:ln>
            </p:spPr>
          </p:cxnSp>
          <p:cxnSp>
            <p:nvCxnSpPr>
              <p:cNvPr id="47" name="Line 1566"/>
              <p:cNvCxnSpPr>
                <a:cxnSpLocks noChangeShapeType="1"/>
              </p:cNvCxnSpPr>
              <p:nvPr/>
            </p:nvCxnSpPr>
            <p:spPr bwMode="auto">
              <a:xfrm flipH="1">
                <a:off x="8846" y="7740"/>
                <a:ext cx="318" cy="286"/>
              </a:xfrm>
              <a:prstGeom prst="line">
                <a:avLst/>
              </a:prstGeom>
              <a:grpFill/>
              <a:ln w="9525">
                <a:solidFill>
                  <a:srgbClr val="000000"/>
                </a:solidFill>
                <a:round/>
                <a:headEnd/>
                <a:tailEnd/>
              </a:ln>
            </p:spPr>
          </p:cxnSp>
          <p:sp>
            <p:nvSpPr>
              <p:cNvPr id="48" name="Oval 1567"/>
              <p:cNvSpPr>
                <a:spLocks noChangeArrowheads="1"/>
              </p:cNvSpPr>
              <p:nvPr/>
            </p:nvSpPr>
            <p:spPr bwMode="auto">
              <a:xfrm>
                <a:off x="8014" y="7131"/>
                <a:ext cx="115" cy="119"/>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49" name="Oval 1568"/>
              <p:cNvSpPr>
                <a:spLocks noChangeArrowheads="1"/>
              </p:cNvSpPr>
              <p:nvPr/>
            </p:nvSpPr>
            <p:spPr bwMode="auto">
              <a:xfrm>
                <a:off x="8331" y="6844"/>
                <a:ext cx="115" cy="119"/>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0" name="Oval 1569"/>
              <p:cNvSpPr>
                <a:spLocks noChangeArrowheads="1"/>
              </p:cNvSpPr>
              <p:nvPr/>
            </p:nvSpPr>
            <p:spPr bwMode="auto">
              <a:xfrm>
                <a:off x="8649" y="6557"/>
                <a:ext cx="115" cy="120"/>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1" name="Text Box 1570"/>
              <p:cNvSpPr txBox="1">
                <a:spLocks noChangeArrowheads="1"/>
              </p:cNvSpPr>
              <p:nvPr/>
            </p:nvSpPr>
            <p:spPr bwMode="auto">
              <a:xfrm>
                <a:off x="9080" y="6993"/>
                <a:ext cx="154" cy="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8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52" name="Line 1571"/>
              <p:cNvCxnSpPr>
                <a:cxnSpLocks noChangeShapeType="1"/>
              </p:cNvCxnSpPr>
              <p:nvPr/>
            </p:nvCxnSpPr>
            <p:spPr bwMode="auto">
              <a:xfrm flipH="1">
                <a:off x="8940" y="7153"/>
                <a:ext cx="251" cy="275"/>
              </a:xfrm>
              <a:prstGeom prst="line">
                <a:avLst/>
              </a:prstGeom>
              <a:grpFill/>
              <a:ln w="9525">
                <a:solidFill>
                  <a:srgbClr val="000000"/>
                </a:solidFill>
                <a:round/>
                <a:headEnd/>
                <a:tailEnd type="stealth" w="sm" len="lg"/>
              </a:ln>
            </p:spPr>
          </p:cxnSp>
          <p:sp>
            <p:nvSpPr>
              <p:cNvPr id="53" name="Oval 1572"/>
              <p:cNvSpPr>
                <a:spLocks noChangeArrowheads="1"/>
              </p:cNvSpPr>
              <p:nvPr/>
            </p:nvSpPr>
            <p:spPr bwMode="auto">
              <a:xfrm>
                <a:off x="9443" y="7990"/>
                <a:ext cx="114" cy="120"/>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4" name="Oval 1573"/>
              <p:cNvSpPr>
                <a:spLocks noChangeArrowheads="1"/>
              </p:cNvSpPr>
              <p:nvPr/>
            </p:nvSpPr>
            <p:spPr bwMode="auto">
              <a:xfrm>
                <a:off x="9125" y="7662"/>
                <a:ext cx="115" cy="120"/>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5" name="Oval 1574"/>
              <p:cNvSpPr>
                <a:spLocks noChangeArrowheads="1"/>
              </p:cNvSpPr>
              <p:nvPr/>
            </p:nvSpPr>
            <p:spPr bwMode="auto">
              <a:xfrm>
                <a:off x="8866" y="7387"/>
                <a:ext cx="118" cy="135"/>
              </a:xfrm>
              <a:prstGeom prst="ellipse">
                <a:avLst/>
              </a:prstGeom>
              <a:solidFill>
                <a:srgbClr val="1A5575"/>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6" name="Oval 1575"/>
              <p:cNvSpPr>
                <a:spLocks noChangeArrowheads="1"/>
              </p:cNvSpPr>
              <p:nvPr/>
            </p:nvSpPr>
            <p:spPr bwMode="auto">
              <a:xfrm>
                <a:off x="8622" y="7131"/>
                <a:ext cx="115" cy="119"/>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7" name="Oval 1576"/>
              <p:cNvSpPr>
                <a:spLocks noChangeArrowheads="1"/>
              </p:cNvSpPr>
              <p:nvPr/>
            </p:nvSpPr>
            <p:spPr bwMode="auto">
              <a:xfrm>
                <a:off x="8305" y="7376"/>
                <a:ext cx="115" cy="119"/>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8" name="Oval 1577"/>
              <p:cNvSpPr>
                <a:spLocks noChangeArrowheads="1"/>
              </p:cNvSpPr>
              <p:nvPr/>
            </p:nvSpPr>
            <p:spPr bwMode="auto">
              <a:xfrm>
                <a:off x="8794" y="7943"/>
                <a:ext cx="115" cy="120"/>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59" name="Text Box 1578"/>
              <p:cNvSpPr txBox="1">
                <a:spLocks noChangeArrowheads="1"/>
              </p:cNvSpPr>
              <p:nvPr/>
            </p:nvSpPr>
            <p:spPr bwMode="auto">
              <a:xfrm>
                <a:off x="8461" y="6089"/>
                <a:ext cx="474" cy="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8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root</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60" name="Line 1579"/>
              <p:cNvCxnSpPr>
                <a:cxnSpLocks noChangeShapeType="1"/>
              </p:cNvCxnSpPr>
              <p:nvPr/>
            </p:nvCxnSpPr>
            <p:spPr bwMode="auto">
              <a:xfrm>
                <a:off x="8702" y="6287"/>
                <a:ext cx="0" cy="287"/>
              </a:xfrm>
              <a:prstGeom prst="line">
                <a:avLst/>
              </a:prstGeom>
              <a:grpFill/>
              <a:ln w="9525">
                <a:solidFill>
                  <a:srgbClr val="000000"/>
                </a:solidFill>
                <a:round/>
                <a:headEnd/>
                <a:tailEnd type="stealth" w="sm" len="lg"/>
              </a:ln>
            </p:spPr>
          </p:cxnSp>
          <p:sp>
            <p:nvSpPr>
              <p:cNvPr id="61" name="Freeform 1580"/>
              <p:cNvSpPr>
                <a:spLocks/>
              </p:cNvSpPr>
              <p:nvPr/>
            </p:nvSpPr>
            <p:spPr bwMode="auto">
              <a:xfrm>
                <a:off x="8220" y="7177"/>
                <a:ext cx="683" cy="893"/>
              </a:xfrm>
              <a:custGeom>
                <a:avLst/>
                <a:gdLst>
                  <a:gd name="T0" fmla="*/ 885 w 1321"/>
                  <a:gd name="T1" fmla="*/ 0 h 1655"/>
                  <a:gd name="T2" fmla="*/ 73 w 1321"/>
                  <a:gd name="T3" fmla="*/ 1566 h 1655"/>
                  <a:gd name="T4" fmla="*/ 1321 w 1321"/>
                  <a:gd name="T5" fmla="*/ 537 h 1655"/>
                </a:gdLst>
                <a:ahLst/>
                <a:cxnLst>
                  <a:cxn ang="0">
                    <a:pos x="T0" y="T1"/>
                  </a:cxn>
                  <a:cxn ang="0">
                    <a:pos x="T2" y="T3"/>
                  </a:cxn>
                  <a:cxn ang="0">
                    <a:pos x="T4" y="T5"/>
                  </a:cxn>
                </a:cxnLst>
                <a:rect l="0" t="0" r="r" b="b"/>
                <a:pathLst>
                  <a:path w="1321" h="1655">
                    <a:moveTo>
                      <a:pt x="885" y="0"/>
                    </a:moveTo>
                    <a:cubicBezTo>
                      <a:pt x="442" y="738"/>
                      <a:pt x="0" y="1477"/>
                      <a:pt x="73" y="1566"/>
                    </a:cubicBezTo>
                    <a:cubicBezTo>
                      <a:pt x="146" y="1655"/>
                      <a:pt x="733" y="1096"/>
                      <a:pt x="1321" y="537"/>
                    </a:cubicBezTo>
                  </a:path>
                </a:pathLst>
              </a:custGeom>
              <a:grpFill/>
              <a:ln w="9525">
                <a:solidFill>
                  <a:srgbClr val="000000"/>
                </a:solidFill>
                <a:prstDash val="dash"/>
                <a:round/>
                <a:headEnd type="stealth" w="sm" len="lg"/>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62" name="Freeform 1581"/>
              <p:cNvSpPr>
                <a:spLocks/>
              </p:cNvSpPr>
              <p:nvPr/>
            </p:nvSpPr>
            <p:spPr bwMode="auto">
              <a:xfrm>
                <a:off x="8678" y="6599"/>
                <a:ext cx="1305" cy="1741"/>
              </a:xfrm>
              <a:custGeom>
                <a:avLst/>
                <a:gdLst>
                  <a:gd name="T0" fmla="*/ 0 w 1316"/>
                  <a:gd name="T1" fmla="*/ 30 h 2061"/>
                  <a:gd name="T2" fmla="*/ 1140 w 1316"/>
                  <a:gd name="T3" fmla="*/ 339 h 2061"/>
                  <a:gd name="T4" fmla="*/ 1056 w 1316"/>
                  <a:gd name="T5" fmla="*/ 2061 h 2061"/>
                </a:gdLst>
                <a:ahLst/>
                <a:cxnLst>
                  <a:cxn ang="0">
                    <a:pos x="T0" y="T1"/>
                  </a:cxn>
                  <a:cxn ang="0">
                    <a:pos x="T2" y="T3"/>
                  </a:cxn>
                  <a:cxn ang="0">
                    <a:pos x="T4" y="T5"/>
                  </a:cxn>
                </a:cxnLst>
                <a:rect l="0" t="0" r="r" b="b"/>
                <a:pathLst>
                  <a:path w="1316" h="2061">
                    <a:moveTo>
                      <a:pt x="0" y="30"/>
                    </a:moveTo>
                    <a:cubicBezTo>
                      <a:pt x="482" y="15"/>
                      <a:pt x="964" y="0"/>
                      <a:pt x="1140" y="339"/>
                    </a:cubicBezTo>
                    <a:cubicBezTo>
                      <a:pt x="1316" y="678"/>
                      <a:pt x="1186" y="1369"/>
                      <a:pt x="1056" y="2061"/>
                    </a:cubicBezTo>
                  </a:path>
                </a:pathLst>
              </a:custGeom>
              <a:grpFill/>
              <a:ln w="9525">
                <a:solidFill>
                  <a:srgbClr val="000000"/>
                </a:solidFill>
                <a:prstDash val="dash"/>
                <a:round/>
                <a:headEnd type="stealth" w="sm" len="lg"/>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grpSp>
        <p:grpSp>
          <p:nvGrpSpPr>
            <p:cNvPr id="20486" name="组合 5"/>
            <p:cNvGrpSpPr>
              <a:grpSpLocks/>
            </p:cNvGrpSpPr>
            <p:nvPr/>
          </p:nvGrpSpPr>
          <p:grpSpPr bwMode="auto">
            <a:xfrm>
              <a:off x="2256994" y="728133"/>
              <a:ext cx="7852205" cy="4031800"/>
              <a:chOff x="2256994" y="728133"/>
              <a:chExt cx="7852205" cy="4031800"/>
            </a:xfrm>
          </p:grpSpPr>
          <p:sp>
            <p:nvSpPr>
              <p:cNvPr id="7" name="矩形: 圆角 6"/>
              <p:cNvSpPr/>
              <p:nvPr/>
            </p:nvSpPr>
            <p:spPr>
              <a:xfrm>
                <a:off x="2256994" y="728133"/>
                <a:ext cx="7852205" cy="3911163"/>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Group 1528"/>
              <p:cNvGrpSpPr>
                <a:grpSpLocks/>
              </p:cNvGrpSpPr>
              <p:nvPr/>
            </p:nvGrpSpPr>
            <p:grpSpPr bwMode="auto">
              <a:xfrm>
                <a:off x="2523279" y="879453"/>
                <a:ext cx="2891629" cy="3266941"/>
                <a:chOff x="5704" y="6254"/>
                <a:chExt cx="1726" cy="2046"/>
              </a:xfrm>
              <a:noFill/>
            </p:grpSpPr>
            <p:sp>
              <p:nvSpPr>
                <p:cNvPr id="11" name="Text Box 1529"/>
                <p:cNvSpPr txBox="1">
                  <a:spLocks noChangeArrowheads="1"/>
                </p:cNvSpPr>
                <p:nvPr/>
              </p:nvSpPr>
              <p:spPr bwMode="auto">
                <a:xfrm>
                  <a:off x="6721" y="6615"/>
                  <a:ext cx="416" cy="1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12" name="Text Box 1530"/>
                <p:cNvSpPr txBox="1">
                  <a:spLocks noChangeArrowheads="1"/>
                </p:cNvSpPr>
                <p:nvPr/>
              </p:nvSpPr>
              <p:spPr bwMode="auto">
                <a:xfrm>
                  <a:off x="6189" y="6254"/>
                  <a:ext cx="447" cy="1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root</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13" name="Text Box 1531"/>
                <p:cNvSpPr txBox="1">
                  <a:spLocks noChangeArrowheads="1"/>
                </p:cNvSpPr>
                <p:nvPr/>
              </p:nvSpPr>
              <p:spPr bwMode="auto">
                <a:xfrm>
                  <a:off x="5819" y="8112"/>
                  <a:ext cx="468"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pred</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14" name="Text Box 1532"/>
                <p:cNvSpPr txBox="1">
                  <a:spLocks noChangeArrowheads="1"/>
                </p:cNvSpPr>
                <p:nvPr/>
              </p:nvSpPr>
              <p:spPr bwMode="auto">
                <a:xfrm>
                  <a:off x="6610" y="6905"/>
                  <a:ext cx="192" cy="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5" name="Line 1533"/>
                <p:cNvCxnSpPr>
                  <a:cxnSpLocks noChangeShapeType="1"/>
                </p:cNvCxnSpPr>
                <p:nvPr/>
              </p:nvCxnSpPr>
              <p:spPr bwMode="auto">
                <a:xfrm flipH="1">
                  <a:off x="5759" y="6832"/>
                  <a:ext cx="657" cy="566"/>
                </a:xfrm>
                <a:prstGeom prst="line">
                  <a:avLst/>
                </a:prstGeom>
                <a:grpFill/>
                <a:ln w="9525">
                  <a:solidFill>
                    <a:srgbClr val="000000"/>
                  </a:solidFill>
                  <a:round/>
                  <a:headEnd/>
                  <a:tailEnd/>
                </a:ln>
              </p:spPr>
            </p:cxnSp>
            <p:cxnSp>
              <p:nvCxnSpPr>
                <p:cNvPr id="16" name="Line 1534"/>
                <p:cNvCxnSpPr>
                  <a:cxnSpLocks noChangeShapeType="1"/>
                </p:cNvCxnSpPr>
                <p:nvPr/>
              </p:nvCxnSpPr>
              <p:spPr bwMode="auto">
                <a:xfrm>
                  <a:off x="6101" y="7088"/>
                  <a:ext cx="1151" cy="1133"/>
                </a:xfrm>
                <a:prstGeom prst="line">
                  <a:avLst/>
                </a:prstGeom>
                <a:grpFill/>
                <a:ln w="9525">
                  <a:solidFill>
                    <a:srgbClr val="000000"/>
                  </a:solidFill>
                  <a:round/>
                  <a:headEnd/>
                  <a:tailEnd/>
                </a:ln>
              </p:spPr>
            </p:cxnSp>
            <p:cxnSp>
              <p:nvCxnSpPr>
                <p:cNvPr id="17" name="Line 1535"/>
                <p:cNvCxnSpPr>
                  <a:cxnSpLocks noChangeShapeType="1"/>
                </p:cNvCxnSpPr>
                <p:nvPr/>
              </p:nvCxnSpPr>
              <p:spPr bwMode="auto">
                <a:xfrm flipH="1">
                  <a:off x="6060" y="7357"/>
                  <a:ext cx="329" cy="284"/>
                </a:xfrm>
                <a:prstGeom prst="line">
                  <a:avLst/>
                </a:prstGeom>
                <a:grpFill/>
                <a:ln w="9525">
                  <a:solidFill>
                    <a:srgbClr val="000000"/>
                  </a:solidFill>
                  <a:round/>
                  <a:headEnd/>
                  <a:tailEnd/>
                </a:ln>
              </p:spPr>
            </p:cxnSp>
            <p:cxnSp>
              <p:nvCxnSpPr>
                <p:cNvPr id="18" name="Line 1536"/>
                <p:cNvCxnSpPr>
                  <a:cxnSpLocks noChangeShapeType="1"/>
                </p:cNvCxnSpPr>
                <p:nvPr/>
              </p:nvCxnSpPr>
              <p:spPr bwMode="auto">
                <a:xfrm flipH="1">
                  <a:off x="6320" y="7630"/>
                  <a:ext cx="329" cy="283"/>
                </a:xfrm>
                <a:prstGeom prst="line">
                  <a:avLst/>
                </a:prstGeom>
                <a:grpFill/>
                <a:ln w="9525">
                  <a:solidFill>
                    <a:srgbClr val="000000"/>
                  </a:solidFill>
                  <a:round/>
                  <a:headEnd/>
                  <a:tailEnd/>
                </a:ln>
              </p:spPr>
            </p:cxnSp>
            <p:sp>
              <p:nvSpPr>
                <p:cNvPr id="19" name="Oval 1537"/>
                <p:cNvSpPr>
                  <a:spLocks noChangeArrowheads="1"/>
                </p:cNvSpPr>
                <p:nvPr/>
              </p:nvSpPr>
              <p:spPr bwMode="auto">
                <a:xfrm>
                  <a:off x="5704" y="7317"/>
                  <a:ext cx="119"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0" name="Oval 1538"/>
                <p:cNvSpPr>
                  <a:spLocks noChangeArrowheads="1"/>
                </p:cNvSpPr>
                <p:nvPr/>
              </p:nvSpPr>
              <p:spPr bwMode="auto">
                <a:xfrm>
                  <a:off x="6033" y="7033"/>
                  <a:ext cx="118"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1" name="Oval 1539"/>
                <p:cNvSpPr>
                  <a:spLocks noChangeArrowheads="1"/>
                </p:cNvSpPr>
                <p:nvPr/>
              </p:nvSpPr>
              <p:spPr bwMode="auto">
                <a:xfrm>
                  <a:off x="6362" y="6750"/>
                  <a:ext cx="118" cy="118"/>
                </a:xfrm>
                <a:prstGeom prst="ellipse">
                  <a:avLst/>
                </a:prstGeom>
                <a:solidFill>
                  <a:srgbClr val="F6FBFC"/>
                </a:solidFill>
                <a:ln w="9525">
                  <a:solidFill>
                    <a:srgbClr val="000000"/>
                  </a:solidFill>
                  <a:round/>
                  <a:headEnd/>
                  <a:tailEnd/>
                </a:ln>
              </p:spPr>
              <p:txBody>
                <a:bodyPr upright="1"/>
                <a:lstStyle/>
                <a:p>
                  <a:pPr>
                    <a:defRPr/>
                  </a:pPr>
                  <a:endParaRPr lang="zh-CN" altLang="en-US" sz="2800" dirty="0">
                    <a:ea typeface="微软雅黑" panose="020B0503020204020204" pitchFamily="34" charset="-122"/>
                    <a:cs typeface="Times New Roman" panose="02020603050405020304" pitchFamily="18" charset="0"/>
                  </a:endParaRPr>
                </a:p>
              </p:txBody>
            </p:sp>
            <p:sp>
              <p:nvSpPr>
                <p:cNvPr id="22" name="Text Box 1540"/>
                <p:cNvSpPr txBox="1">
                  <a:spLocks noChangeArrowheads="1"/>
                </p:cNvSpPr>
                <p:nvPr/>
              </p:nvSpPr>
              <p:spPr bwMode="auto">
                <a:xfrm>
                  <a:off x="6904" y="7041"/>
                  <a:ext cx="228" cy="2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8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23" name="Oval 1541"/>
                <p:cNvSpPr>
                  <a:spLocks noChangeArrowheads="1"/>
                </p:cNvSpPr>
                <p:nvPr/>
              </p:nvSpPr>
              <p:spPr bwMode="auto">
                <a:xfrm>
                  <a:off x="6962" y="7570"/>
                  <a:ext cx="118" cy="118"/>
                </a:xfrm>
                <a:prstGeom prst="ellipse">
                  <a:avLst/>
                </a:prstGeom>
                <a:solidFill>
                  <a:srgbClr val="1A5575"/>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cxnSp>
              <p:nvCxnSpPr>
                <p:cNvPr id="24" name="Line 1542"/>
                <p:cNvCxnSpPr>
                  <a:cxnSpLocks noChangeShapeType="1"/>
                </p:cNvCxnSpPr>
                <p:nvPr/>
              </p:nvCxnSpPr>
              <p:spPr bwMode="auto">
                <a:xfrm>
                  <a:off x="7019" y="7270"/>
                  <a:ext cx="0" cy="325"/>
                </a:xfrm>
                <a:prstGeom prst="line">
                  <a:avLst/>
                </a:prstGeom>
                <a:grpFill/>
                <a:ln w="9525">
                  <a:solidFill>
                    <a:srgbClr val="000000"/>
                  </a:solidFill>
                  <a:round/>
                  <a:headEnd/>
                  <a:tailEnd type="stealth" w="sm" len="lg"/>
                </a:ln>
              </p:spPr>
            </p:cxnSp>
            <p:sp>
              <p:nvSpPr>
                <p:cNvPr id="25" name="Oval 1543"/>
                <p:cNvSpPr>
                  <a:spLocks noChangeArrowheads="1"/>
                </p:cNvSpPr>
                <p:nvPr/>
              </p:nvSpPr>
              <p:spPr bwMode="auto">
                <a:xfrm>
                  <a:off x="7183" y="8167"/>
                  <a:ext cx="119"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6" name="Oval 1544"/>
                <p:cNvSpPr>
                  <a:spLocks noChangeArrowheads="1"/>
                </p:cNvSpPr>
                <p:nvPr/>
              </p:nvSpPr>
              <p:spPr bwMode="auto">
                <a:xfrm>
                  <a:off x="6855" y="7843"/>
                  <a:ext cx="118"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7" name="Oval 1545"/>
                <p:cNvSpPr>
                  <a:spLocks noChangeArrowheads="1"/>
                </p:cNvSpPr>
                <p:nvPr/>
              </p:nvSpPr>
              <p:spPr bwMode="auto">
                <a:xfrm>
                  <a:off x="6594" y="7573"/>
                  <a:ext cx="119"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8" name="Oval 1546"/>
                <p:cNvSpPr>
                  <a:spLocks noChangeArrowheads="1"/>
                </p:cNvSpPr>
                <p:nvPr/>
              </p:nvSpPr>
              <p:spPr bwMode="auto">
                <a:xfrm>
                  <a:off x="6334" y="7317"/>
                  <a:ext cx="119"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29" name="Oval 1547"/>
                <p:cNvSpPr>
                  <a:spLocks noChangeArrowheads="1"/>
                </p:cNvSpPr>
                <p:nvPr/>
              </p:nvSpPr>
              <p:spPr bwMode="auto">
                <a:xfrm>
                  <a:off x="6005" y="7559"/>
                  <a:ext cx="119"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sp>
              <p:nvSpPr>
                <p:cNvPr id="30" name="Oval 1548"/>
                <p:cNvSpPr>
                  <a:spLocks noChangeArrowheads="1"/>
                </p:cNvSpPr>
                <p:nvPr/>
              </p:nvSpPr>
              <p:spPr bwMode="auto">
                <a:xfrm>
                  <a:off x="6266" y="7832"/>
                  <a:ext cx="118" cy="118"/>
                </a:xfrm>
                <a:prstGeom prst="ellipse">
                  <a:avLst/>
                </a:prstGeom>
                <a:solidFill>
                  <a:srgbClr val="F6FBFC"/>
                </a:solidFill>
                <a:ln w="9525">
                  <a:solidFill>
                    <a:srgbClr val="000000"/>
                  </a:solidFill>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grpSp>
              <p:nvGrpSpPr>
                <p:cNvPr id="31" name="Group 1549"/>
                <p:cNvGrpSpPr>
                  <a:grpSpLocks/>
                </p:cNvGrpSpPr>
                <p:nvPr/>
              </p:nvGrpSpPr>
              <p:grpSpPr bwMode="auto">
                <a:xfrm>
                  <a:off x="5966" y="7415"/>
                  <a:ext cx="416" cy="631"/>
                  <a:chOff x="6005" y="7340"/>
                  <a:chExt cx="457" cy="695"/>
                </a:xfrm>
                <a:grpFill/>
              </p:grpSpPr>
              <p:cxnSp>
                <p:nvCxnSpPr>
                  <p:cNvPr id="35" name="Line 1550"/>
                  <p:cNvCxnSpPr>
                    <a:cxnSpLocks noChangeShapeType="1"/>
                  </p:cNvCxnSpPr>
                  <p:nvPr/>
                </p:nvCxnSpPr>
                <p:spPr bwMode="auto">
                  <a:xfrm flipV="1">
                    <a:off x="6158" y="7340"/>
                    <a:ext cx="304" cy="378"/>
                  </a:xfrm>
                  <a:prstGeom prst="line">
                    <a:avLst/>
                  </a:prstGeom>
                  <a:grpFill/>
                  <a:ln w="9525">
                    <a:solidFill>
                      <a:srgbClr val="000000"/>
                    </a:solidFill>
                    <a:prstDash val="dash"/>
                    <a:round/>
                    <a:headEnd/>
                    <a:tailEnd type="stealth" w="sm" len="lg"/>
                  </a:ln>
                </p:spPr>
              </p:cxnSp>
              <p:sp>
                <p:nvSpPr>
                  <p:cNvPr id="36" name="Freeform 1551"/>
                  <p:cNvSpPr>
                    <a:spLocks/>
                  </p:cNvSpPr>
                  <p:nvPr/>
                </p:nvSpPr>
                <p:spPr bwMode="auto">
                  <a:xfrm rot="2722918">
                    <a:off x="6030" y="7760"/>
                    <a:ext cx="250" cy="300"/>
                  </a:xfrm>
                  <a:custGeom>
                    <a:avLst/>
                    <a:gdLst>
                      <a:gd name="T0" fmla="*/ 0 w 345"/>
                      <a:gd name="T1" fmla="*/ 45 h 300"/>
                      <a:gd name="T2" fmla="*/ 135 w 345"/>
                      <a:gd name="T3" fmla="*/ 300 h 300"/>
                      <a:gd name="T4" fmla="*/ 345 w 345"/>
                      <a:gd name="T5" fmla="*/ 165 h 300"/>
                      <a:gd name="T6" fmla="*/ 330 w 345"/>
                      <a:gd name="T7" fmla="*/ 0 h 300"/>
                    </a:gdLst>
                    <a:ahLst/>
                    <a:cxnLst>
                      <a:cxn ang="0">
                        <a:pos x="T0" y="T1"/>
                      </a:cxn>
                      <a:cxn ang="0">
                        <a:pos x="T2" y="T3"/>
                      </a:cxn>
                      <a:cxn ang="0">
                        <a:pos x="T4" y="T5"/>
                      </a:cxn>
                      <a:cxn ang="0">
                        <a:pos x="T6" y="T7"/>
                      </a:cxn>
                    </a:cxnLst>
                    <a:rect l="0" t="0" r="r" b="b"/>
                    <a:pathLst>
                      <a:path w="345" h="300">
                        <a:moveTo>
                          <a:pt x="0" y="45"/>
                        </a:moveTo>
                        <a:cubicBezTo>
                          <a:pt x="18" y="152"/>
                          <a:pt x="41" y="237"/>
                          <a:pt x="135" y="300"/>
                        </a:cubicBezTo>
                        <a:cubicBezTo>
                          <a:pt x="267" y="284"/>
                          <a:pt x="303" y="292"/>
                          <a:pt x="345" y="165"/>
                        </a:cubicBezTo>
                        <a:cubicBezTo>
                          <a:pt x="329" y="20"/>
                          <a:pt x="330" y="75"/>
                          <a:pt x="330" y="0"/>
                        </a:cubicBezTo>
                      </a:path>
                    </a:pathLst>
                  </a:custGeom>
                  <a:grpFill/>
                  <a:ln w="12700">
                    <a:solidFill>
                      <a:srgbClr val="000000"/>
                    </a:solidFill>
                    <a:prstDash val="dash"/>
                    <a:round/>
                    <a:headEnd/>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grpSp>
            <p:cxnSp>
              <p:nvCxnSpPr>
                <p:cNvPr id="32" name="Line 1552"/>
                <p:cNvCxnSpPr>
                  <a:cxnSpLocks noChangeShapeType="1"/>
                </p:cNvCxnSpPr>
                <p:nvPr/>
              </p:nvCxnSpPr>
              <p:spPr bwMode="auto">
                <a:xfrm>
                  <a:off x="6416" y="6406"/>
                  <a:ext cx="0" cy="352"/>
                </a:xfrm>
                <a:prstGeom prst="line">
                  <a:avLst/>
                </a:prstGeom>
                <a:grpFill/>
                <a:ln w="9525">
                  <a:solidFill>
                    <a:srgbClr val="000000"/>
                  </a:solidFill>
                  <a:round/>
                  <a:headEnd/>
                  <a:tailEnd type="stealth" w="sm" len="lg"/>
                </a:ln>
              </p:spPr>
            </p:cxnSp>
            <p:cxnSp>
              <p:nvCxnSpPr>
                <p:cNvPr id="33" name="Line 1553"/>
                <p:cNvCxnSpPr>
                  <a:cxnSpLocks noChangeShapeType="1"/>
                </p:cNvCxnSpPr>
                <p:nvPr/>
              </p:nvCxnSpPr>
              <p:spPr bwMode="auto">
                <a:xfrm flipH="1">
                  <a:off x="6403" y="7018"/>
                  <a:ext cx="233" cy="298"/>
                </a:xfrm>
                <a:prstGeom prst="line">
                  <a:avLst/>
                </a:prstGeom>
                <a:grpFill/>
                <a:ln w="9525">
                  <a:solidFill>
                    <a:srgbClr val="000000"/>
                  </a:solidFill>
                  <a:round/>
                  <a:headEnd/>
                  <a:tailEnd type="stealth" w="sm" len="lg"/>
                </a:ln>
              </p:spPr>
            </p:cxnSp>
            <p:sp>
              <p:nvSpPr>
                <p:cNvPr id="34" name="Freeform 1554"/>
                <p:cNvSpPr>
                  <a:spLocks/>
                </p:cNvSpPr>
                <p:nvPr/>
              </p:nvSpPr>
              <p:spPr bwMode="auto">
                <a:xfrm>
                  <a:off x="6444" y="6747"/>
                  <a:ext cx="986" cy="1474"/>
                </a:xfrm>
                <a:custGeom>
                  <a:avLst/>
                  <a:gdLst>
                    <a:gd name="T0" fmla="*/ 0 w 1144"/>
                    <a:gd name="T1" fmla="*/ 73 h 1879"/>
                    <a:gd name="T2" fmla="*/ 992 w 1144"/>
                    <a:gd name="T3" fmla="*/ 301 h 1879"/>
                    <a:gd name="T4" fmla="*/ 910 w 1144"/>
                    <a:gd name="T5" fmla="*/ 1879 h 1879"/>
                  </a:gdLst>
                  <a:ahLst/>
                  <a:cxnLst>
                    <a:cxn ang="0">
                      <a:pos x="T0" y="T1"/>
                    </a:cxn>
                    <a:cxn ang="0">
                      <a:pos x="T2" y="T3"/>
                    </a:cxn>
                    <a:cxn ang="0">
                      <a:pos x="T4" y="T5"/>
                    </a:cxn>
                  </a:cxnLst>
                  <a:rect l="0" t="0" r="r" b="b"/>
                  <a:pathLst>
                    <a:path w="1144" h="1879">
                      <a:moveTo>
                        <a:pt x="0" y="73"/>
                      </a:moveTo>
                      <a:cubicBezTo>
                        <a:pt x="420" y="36"/>
                        <a:pt x="840" y="0"/>
                        <a:pt x="992" y="301"/>
                      </a:cubicBezTo>
                      <a:cubicBezTo>
                        <a:pt x="1144" y="602"/>
                        <a:pt x="925" y="1616"/>
                        <a:pt x="910" y="1879"/>
                      </a:cubicBezTo>
                    </a:path>
                  </a:pathLst>
                </a:custGeom>
                <a:grpFill/>
                <a:ln w="9525">
                  <a:solidFill>
                    <a:srgbClr val="000000"/>
                  </a:solidFill>
                  <a:prstDash val="dash"/>
                  <a:round/>
                  <a:headEnd type="stealth" w="sm" len="lg"/>
                  <a:tailEnd/>
                </a:ln>
              </p:spPr>
              <p:txBody>
                <a:bodyPr upright="1"/>
                <a:lstStyle/>
                <a:p>
                  <a:pPr>
                    <a:defRPr/>
                  </a:pPr>
                  <a:endParaRPr lang="zh-CN" altLang="en-US" sz="2800">
                    <a:ea typeface="微软雅黑" panose="020B0503020204020204" pitchFamily="34" charset="-122"/>
                    <a:cs typeface="Times New Roman" panose="02020603050405020304" pitchFamily="18" charset="0"/>
                  </a:endParaRPr>
                </a:p>
              </p:txBody>
            </p:sp>
          </p:grpSp>
          <p:sp>
            <p:nvSpPr>
              <p:cNvPr id="9" name="Text Box 1525"/>
              <p:cNvSpPr txBox="1">
                <a:spLocks noChangeArrowheads="1"/>
              </p:cNvSpPr>
              <p:nvPr/>
            </p:nvSpPr>
            <p:spPr bwMode="auto">
              <a:xfrm>
                <a:off x="3079364" y="4455167"/>
                <a:ext cx="1347862" cy="303178"/>
              </a:xfrm>
              <a:prstGeom prst="rect">
                <a:avLst/>
              </a:prstGeom>
              <a:noFill/>
              <a:ln>
                <a:noFill/>
              </a:ln>
            </p:spPr>
            <p:txBody>
              <a:bodyPr lIns="0" tIns="0" rIns="0" bIns="0" upright="1"/>
              <a:lstStyle/>
              <a:p>
                <a:pPr algn="ctr">
                  <a:lnSpc>
                    <a:spcPts val="1000"/>
                  </a:lnSpc>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插入前</a:t>
                </a:r>
              </a:p>
            </p:txBody>
          </p:sp>
          <p:sp>
            <p:nvSpPr>
              <p:cNvPr id="10" name="Text Box 1526"/>
              <p:cNvSpPr txBox="1">
                <a:spLocks noChangeArrowheads="1"/>
              </p:cNvSpPr>
              <p:nvPr/>
            </p:nvSpPr>
            <p:spPr bwMode="auto">
              <a:xfrm>
                <a:off x="7586524" y="4445643"/>
                <a:ext cx="1441529" cy="314290"/>
              </a:xfrm>
              <a:prstGeom prst="rect">
                <a:avLst/>
              </a:prstGeom>
              <a:noFill/>
              <a:ln>
                <a:noFill/>
              </a:ln>
            </p:spPr>
            <p:txBody>
              <a:bodyPr lIns="0" tIns="0" rIns="0" bIns="0" upright="1"/>
              <a:lstStyle/>
              <a:p>
                <a:pPr algn="ctr">
                  <a:lnSpc>
                    <a:spcPts val="1000"/>
                  </a:lnSpc>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插入后</a:t>
                </a:r>
              </a:p>
            </p:txBody>
          </p:sp>
        </p:grpSp>
      </p:grpSp>
      <p:sp>
        <p:nvSpPr>
          <p:cNvPr id="63" name="文本框 62"/>
          <p:cNvSpPr txBox="1">
            <a:spLocks noChangeArrowheads="1"/>
          </p:cNvSpPr>
          <p:nvPr/>
        </p:nvSpPr>
        <p:spPr bwMode="auto">
          <a:xfrm>
            <a:off x="600075" y="5041900"/>
            <a:ext cx="8407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zh-CN" sz="2800">
                <a:solidFill>
                  <a:srgbClr val="1A5575"/>
                </a:solidFill>
                <a:ea typeface="微软雅黑" panose="020B0503020204020204" pitchFamily="34" charset="-122"/>
                <a:cs typeface="Times New Roman" panose="02020603050405020304" pitchFamily="18" charset="0"/>
              </a:rPr>
              <a:t>①</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s</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b="1">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RThread</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RThread</a:t>
            </a:r>
            <a:r>
              <a:rPr lang="en-US" altLang="zh-CN" sz="2800">
                <a:solidFill>
                  <a:srgbClr val="1A5575"/>
                </a:solidFill>
                <a:ea typeface="微软雅黑" panose="020B0503020204020204" pitchFamily="34" charset="-122"/>
                <a:cs typeface="Times New Roman" panose="02020603050405020304" pitchFamily="18" charset="0"/>
              </a:rPr>
              <a:t>(s)</a:t>
            </a:r>
            <a:r>
              <a:rPr lang="en-US" altLang="zh-CN" sz="2800" b="1">
                <a:solidFill>
                  <a:srgbClr val="1A5575"/>
                </a:solidFill>
                <a:ea typeface="微软雅黑" panose="020B0503020204020204" pitchFamily="34" charset="-122"/>
                <a:cs typeface="Times New Roman" panose="02020603050405020304" pitchFamily="18" charset="0"/>
              </a:rPr>
              <a:t>.</a:t>
            </a:r>
            <a:r>
              <a:rPr lang="en-US" altLang="zh-CN" sz="2800">
                <a:solidFill>
                  <a:srgbClr val="1A5575"/>
                </a:solidFill>
                <a:ea typeface="微软雅黑" panose="020B0503020204020204" pitchFamily="34" charset="-122"/>
                <a:cs typeface="Times New Roman" panose="02020603050405020304" pitchFamily="18" charset="0"/>
              </a:rPr>
              <a:t> </a:t>
            </a:r>
            <a:endParaRPr lang="zh-CN" altLang="zh-CN" sz="2800">
              <a:solidFill>
                <a:srgbClr val="1A5575"/>
              </a:solidFill>
              <a:ea typeface="微软雅黑" panose="020B0503020204020204" pitchFamily="34" charset="-122"/>
              <a:cs typeface="Times New Roman" panose="02020603050405020304" pitchFamily="18" charset="0"/>
            </a:endParaRPr>
          </a:p>
          <a:p>
            <a:r>
              <a:rPr lang="zh-CN" altLang="zh-CN" sz="2800">
                <a:solidFill>
                  <a:srgbClr val="1A5575"/>
                </a:solidFill>
                <a:ea typeface="微软雅黑" panose="020B0503020204020204" pitchFamily="34" charset="-122"/>
                <a:cs typeface="Times New Roman" panose="02020603050405020304" pitchFamily="18" charset="0"/>
              </a:rPr>
              <a:t>②</a:t>
            </a:r>
            <a:r>
              <a:rPr lang="en-US" altLang="zh-CN" sz="2800">
                <a:solidFill>
                  <a:srgbClr val="1A5575"/>
                </a:solidFill>
                <a:ea typeface="微软雅黑" panose="020B0503020204020204" pitchFamily="34" charset="-122"/>
                <a:cs typeface="Times New Roman" panose="02020603050405020304" pitchFamily="18" charset="0"/>
              </a:rPr>
              <a:t>Left( p)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a:solidFill>
                  <a:srgbClr val="1A5575"/>
                </a:solidFill>
                <a:ea typeface="微软雅黑" panose="020B0503020204020204" pitchFamily="34" charset="-122"/>
                <a:cs typeface="Times New Roman" panose="02020603050405020304" pitchFamily="18" charset="0"/>
              </a:rPr>
              <a:t> s . LThread ( p)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a:solidFill>
                  <a:srgbClr val="1A5575"/>
                </a:solidFill>
                <a:ea typeface="微软雅黑" panose="020B0503020204020204" pitchFamily="34" charset="-122"/>
                <a:cs typeface="Times New Roman" panose="02020603050405020304" pitchFamily="18" charset="0"/>
              </a:rPr>
              <a:t> 1 . </a:t>
            </a:r>
          </a:p>
          <a:p>
            <a:r>
              <a:rPr lang="zh-CN" altLang="zh-CN" sz="2800">
                <a:solidFill>
                  <a:srgbClr val="1A5575"/>
                </a:solidFill>
                <a:ea typeface="微软雅黑" panose="020B0503020204020204" pitchFamily="34" charset="-122"/>
                <a:cs typeface="Times New Roman" panose="02020603050405020304" pitchFamily="18" charset="0"/>
              </a:rPr>
              <a:t>③</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s</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a:t>
            </a:r>
            <a:endParaRPr lang="zh-CN" altLang="zh-CN" sz="2800">
              <a:solidFill>
                <a:srgbClr val="1A5575"/>
              </a:solidFill>
              <a:ea typeface="微软雅黑" panose="020B0503020204020204" pitchFamily="34" charset="-122"/>
              <a:cs typeface="Times New Roman" panose="02020603050405020304" pitchFamily="18" charset="0"/>
            </a:endParaRPr>
          </a:p>
          <a:p>
            <a:r>
              <a:rPr lang="zh-CN" altLang="zh-CN" sz="2800">
                <a:solidFill>
                  <a:srgbClr val="1A5575"/>
                </a:solidFill>
                <a:ea typeface="微软雅黑" panose="020B0503020204020204" pitchFamily="34" charset="-122"/>
                <a:cs typeface="Times New Roman" panose="02020603050405020304" pitchFamily="18" charset="0"/>
              </a:rPr>
              <a:t>④</a:t>
            </a:r>
            <a:r>
              <a:rPr lang="en-US" altLang="zh-CN" sz="2800" i="1">
                <a:solidFill>
                  <a:srgbClr val="1A5575"/>
                </a:solidFill>
                <a:ea typeface="微软雅黑" panose="020B0503020204020204" pitchFamily="34" charset="-122"/>
                <a:cs typeface="Times New Roman" panose="02020603050405020304" pitchFamily="18" charset="0"/>
              </a:rPr>
              <a:t>q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b="1">
                <a:solidFill>
                  <a:srgbClr val="1A5575"/>
                </a:solidFill>
                <a:ea typeface="微软雅黑" panose="020B0503020204020204" pitchFamily="34" charset="-122"/>
                <a:cs typeface="Times New Roman" panose="02020603050405020304" pitchFamily="18" charset="0"/>
              </a:rPr>
              <a:t> . </a:t>
            </a:r>
            <a:r>
              <a:rPr lang="en-US" altLang="zh-CN" sz="2800">
                <a:solidFill>
                  <a:srgbClr val="1A5575"/>
                </a:solidFill>
                <a:ea typeface="微软雅黑" panose="020B0503020204020204" pitchFamily="34" charset="-122"/>
                <a:cs typeface="Times New Roman" panose="02020603050405020304" pitchFamily="18" charset="0"/>
              </a:rPr>
              <a:t>FIO(</a:t>
            </a:r>
            <a:r>
              <a:rPr lang="en-US" altLang="zh-CN" sz="2800" i="1">
                <a:solidFill>
                  <a:srgbClr val="1A5575"/>
                </a:solidFill>
                <a:ea typeface="微软雅黑" panose="020B0503020204020204" pitchFamily="34" charset="-122"/>
                <a:cs typeface="Times New Roman" panose="02020603050405020304" pitchFamily="18" charset="0"/>
              </a:rPr>
              <a:t>q </a:t>
            </a:r>
            <a:r>
              <a:rPr lang="en-US" altLang="zh-CN" sz="2800" b="1">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q</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b="1">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Left</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q</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p</a:t>
            </a:r>
            <a:endParaRPr lang="zh-CN" altLang="en-US" sz="2800">
              <a:solidFill>
                <a:srgbClr val="1A5575"/>
              </a:solidFill>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ppt_x"/>
                                          </p:val>
                                        </p:tav>
                                        <p:tav tm="100000">
                                          <p:val>
                                            <p:strVal val="#ppt_x"/>
                                          </p:val>
                                        </p:tav>
                                      </p:tavLst>
                                    </p:anim>
                                    <p:anim calcmode="lin" valueType="num">
                                      <p:cBhvr additive="base">
                                        <p:cTn id="1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删除操作</a:t>
            </a:r>
            <a:endParaRPr lang="zh-CN" altLang="en-US"/>
          </a:p>
        </p:txBody>
      </p:sp>
      <p:sp>
        <p:nvSpPr>
          <p:cNvPr id="21507" name="内容占位符 2"/>
          <p:cNvSpPr>
            <a:spLocks noGrp="1"/>
          </p:cNvSpPr>
          <p:nvPr>
            <p:ph idx="1"/>
          </p:nvPr>
        </p:nvSpPr>
        <p:spPr/>
        <p:txBody>
          <a:bodyPr/>
          <a:lstStyle/>
          <a:p>
            <a:r>
              <a:rPr lang="zh-CN" altLang="en-US" dirty="0"/>
              <a:t>删除操作：在一棵线索二叉树中，可删除一个结点的左儿子，也可删除一个结点的右儿子</a:t>
            </a:r>
          </a:p>
          <a:p>
            <a:endParaRPr lang="zh-CN" altLang="en-US" dirty="0"/>
          </a:p>
          <a:p>
            <a:r>
              <a:rPr lang="zh-CN" altLang="en-US" dirty="0"/>
              <a:t>删除右子结点为例演示（删除左子结点类似）</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152400" y="457200"/>
            <a:ext cx="8839200" cy="4191000"/>
            <a:chOff x="1532780" y="711200"/>
            <a:chExt cx="9342339" cy="4301067"/>
          </a:xfrm>
        </p:grpSpPr>
        <p:sp>
          <p:nvSpPr>
            <p:cNvPr id="6" name="矩形: 圆角 6"/>
            <p:cNvSpPr/>
            <p:nvPr/>
          </p:nvSpPr>
          <p:spPr>
            <a:xfrm>
              <a:off x="1532780" y="711200"/>
              <a:ext cx="9342339" cy="4301067"/>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a:grpSpLocks/>
            </p:cNvGrpSpPr>
            <p:nvPr/>
          </p:nvGrpSpPr>
          <p:grpSpPr bwMode="auto">
            <a:xfrm>
              <a:off x="2292353" y="950456"/>
              <a:ext cx="7999933" cy="4030331"/>
              <a:chOff x="3743" y="3707"/>
              <a:chExt cx="5155" cy="3333"/>
            </a:xfrm>
            <a:noFill/>
          </p:grpSpPr>
          <p:sp>
            <p:nvSpPr>
              <p:cNvPr id="8" name="Text Box 1602"/>
              <p:cNvSpPr txBox="1">
                <a:spLocks noChangeArrowheads="1"/>
              </p:cNvSpPr>
              <p:nvPr/>
            </p:nvSpPr>
            <p:spPr bwMode="auto">
              <a:xfrm>
                <a:off x="3913" y="6715"/>
                <a:ext cx="4985" cy="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图</a:t>
                </a:r>
                <a:r>
                  <a:rPr lang="en-US" sz="2800" kern="100" dirty="0">
                    <a:solidFill>
                      <a:srgbClr val="1A5575"/>
                    </a:solidFill>
                    <a:ea typeface="微软雅黑" panose="020B0503020204020204" pitchFamily="34" charset="-122"/>
                    <a:cs typeface="Times New Roman" panose="02020603050405020304" pitchFamily="18" charset="0"/>
                  </a:rPr>
                  <a:t>5.25 </a:t>
                </a:r>
                <a:r>
                  <a:rPr lang="zh-CN" sz="2800" kern="100" dirty="0">
                    <a:solidFill>
                      <a:srgbClr val="1A5575"/>
                    </a:solidFill>
                    <a:ea typeface="微软雅黑" panose="020B0503020204020204" pitchFamily="34" charset="-122"/>
                    <a:cs typeface="Times New Roman" panose="02020603050405020304" pitchFamily="18" charset="0"/>
                  </a:rPr>
                  <a:t>删除结点</a:t>
                </a:r>
                <a:r>
                  <a:rPr lang="en-US" sz="2800" kern="100" dirty="0">
                    <a:solidFill>
                      <a:srgbClr val="1A5575"/>
                    </a:solidFill>
                    <a:ea typeface="微软雅黑" panose="020B0503020204020204" pitchFamily="34" charset="-122"/>
                    <a:cs typeface="Times New Roman" panose="02020603050405020304" pitchFamily="18" charset="0"/>
                  </a:rPr>
                  <a:t>s</a:t>
                </a:r>
                <a:r>
                  <a:rPr lang="zh-CN" sz="2800" kern="100" dirty="0">
                    <a:solidFill>
                      <a:srgbClr val="1A5575"/>
                    </a:solidFill>
                    <a:ea typeface="微软雅黑" panose="020B0503020204020204" pitchFamily="34" charset="-122"/>
                    <a:cs typeface="Times New Roman" panose="02020603050405020304" pitchFamily="18" charset="0"/>
                  </a:rPr>
                  <a:t>的右子结点</a:t>
                </a:r>
                <a:r>
                  <a:rPr lang="en-US" sz="2800" kern="100" dirty="0">
                    <a:solidFill>
                      <a:srgbClr val="1A5575"/>
                    </a:solidFill>
                    <a:ea typeface="微软雅黑" panose="020B0503020204020204" pitchFamily="34" charset="-122"/>
                    <a:cs typeface="Times New Roman" panose="02020603050405020304" pitchFamily="18" charset="0"/>
                  </a:rPr>
                  <a:t>p</a:t>
                </a:r>
                <a:r>
                  <a:rPr lang="zh-CN" sz="2800" kern="100" dirty="0">
                    <a:solidFill>
                      <a:srgbClr val="1A5575"/>
                    </a:solidFill>
                    <a:ea typeface="微软雅黑" panose="020B0503020204020204" pitchFamily="34" charset="-122"/>
                    <a:cs typeface="Times New Roman" panose="02020603050405020304" pitchFamily="18" charset="0"/>
                  </a:rPr>
                  <a:t>（情形</a:t>
                </a:r>
                <a:r>
                  <a:rPr lang="en-US" sz="2800" kern="100" dirty="0">
                    <a:solidFill>
                      <a:srgbClr val="1A5575"/>
                    </a:solidFill>
                    <a:ea typeface="微软雅黑" panose="020B0503020204020204" pitchFamily="34" charset="-122"/>
                    <a:cs typeface="Times New Roman" panose="02020603050405020304" pitchFamily="18" charset="0"/>
                  </a:rPr>
                  <a:t>1</a:t>
                </a:r>
                <a:r>
                  <a:rPr lang="zh-CN" sz="2800" kern="100" dirty="0">
                    <a:solidFill>
                      <a:srgbClr val="1A5575"/>
                    </a:solidFill>
                    <a:ea typeface="微软雅黑" panose="020B0503020204020204" pitchFamily="34" charset="-122"/>
                    <a:cs typeface="Times New Roman" panose="02020603050405020304" pitchFamily="18" charset="0"/>
                  </a:rPr>
                  <a:t>）</a:t>
                </a:r>
              </a:p>
            </p:txBody>
          </p:sp>
          <p:grpSp>
            <p:nvGrpSpPr>
              <p:cNvPr id="9" name="Group 1603"/>
              <p:cNvGrpSpPr>
                <a:grpSpLocks/>
              </p:cNvGrpSpPr>
              <p:nvPr/>
            </p:nvGrpSpPr>
            <p:grpSpPr bwMode="auto">
              <a:xfrm>
                <a:off x="3743" y="3722"/>
                <a:ext cx="1742" cy="2818"/>
                <a:chOff x="3743" y="3722"/>
                <a:chExt cx="1742" cy="2818"/>
              </a:xfrm>
              <a:grpFill/>
            </p:grpSpPr>
            <p:grpSp>
              <p:nvGrpSpPr>
                <p:cNvPr id="27" name="Group 1604"/>
                <p:cNvGrpSpPr>
                  <a:grpSpLocks/>
                </p:cNvGrpSpPr>
                <p:nvPr/>
              </p:nvGrpSpPr>
              <p:grpSpPr bwMode="auto">
                <a:xfrm>
                  <a:off x="3982" y="4541"/>
                  <a:ext cx="240" cy="504"/>
                  <a:chOff x="7101" y="6768"/>
                  <a:chExt cx="240" cy="504"/>
                </a:xfrm>
                <a:grpFill/>
              </p:grpSpPr>
              <p:sp>
                <p:nvSpPr>
                  <p:cNvPr id="52" name="Text Box 1605"/>
                  <p:cNvSpPr txBox="1">
                    <a:spLocks noChangeArrowheads="1"/>
                  </p:cNvSpPr>
                  <p:nvPr/>
                </p:nvSpPr>
                <p:spPr bwMode="auto">
                  <a:xfrm>
                    <a:off x="7101" y="6768"/>
                    <a:ext cx="24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53" name="Line 1606"/>
                  <p:cNvCxnSpPr>
                    <a:cxnSpLocks noChangeShapeType="1"/>
                  </p:cNvCxnSpPr>
                  <p:nvPr/>
                </p:nvCxnSpPr>
                <p:spPr bwMode="auto">
                  <a:xfrm>
                    <a:off x="7224" y="6960"/>
                    <a:ext cx="0" cy="312"/>
                  </a:xfrm>
                  <a:prstGeom prst="line">
                    <a:avLst/>
                  </a:prstGeom>
                  <a:grpFill/>
                  <a:ln w="9525">
                    <a:solidFill>
                      <a:srgbClr val="000000"/>
                    </a:solidFill>
                    <a:round/>
                    <a:headEnd/>
                    <a:tailEnd type="stealth" w="med" len="lg"/>
                  </a:ln>
                </p:spPr>
              </p:cxnSp>
            </p:grpSp>
            <p:grpSp>
              <p:nvGrpSpPr>
                <p:cNvPr id="28" name="Group 1607"/>
                <p:cNvGrpSpPr>
                  <a:grpSpLocks/>
                </p:cNvGrpSpPr>
                <p:nvPr/>
              </p:nvGrpSpPr>
              <p:grpSpPr bwMode="auto">
                <a:xfrm>
                  <a:off x="3743" y="3722"/>
                  <a:ext cx="1742" cy="2818"/>
                  <a:chOff x="3743" y="3722"/>
                  <a:chExt cx="1742" cy="2818"/>
                </a:xfrm>
                <a:grpFill/>
              </p:grpSpPr>
              <p:grpSp>
                <p:nvGrpSpPr>
                  <p:cNvPr id="29" name="Group 1608"/>
                  <p:cNvGrpSpPr>
                    <a:grpSpLocks/>
                  </p:cNvGrpSpPr>
                  <p:nvPr/>
                </p:nvGrpSpPr>
                <p:grpSpPr bwMode="auto">
                  <a:xfrm>
                    <a:off x="4505" y="3722"/>
                    <a:ext cx="512" cy="554"/>
                    <a:chOff x="7614" y="5958"/>
                    <a:chExt cx="512" cy="554"/>
                  </a:xfrm>
                  <a:grpFill/>
                </p:grpSpPr>
                <p:sp>
                  <p:nvSpPr>
                    <p:cNvPr id="50" name="Text Box 1609"/>
                    <p:cNvSpPr txBox="1">
                      <a:spLocks noChangeArrowheads="1"/>
                    </p:cNvSpPr>
                    <p:nvPr/>
                  </p:nvSpPr>
                  <p:spPr bwMode="auto">
                    <a:xfrm>
                      <a:off x="7614" y="5958"/>
                      <a:ext cx="512" cy="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root</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51" name="Line 1610"/>
                    <p:cNvCxnSpPr>
                      <a:cxnSpLocks noChangeShapeType="1"/>
                    </p:cNvCxnSpPr>
                    <p:nvPr/>
                  </p:nvCxnSpPr>
                  <p:spPr bwMode="auto">
                    <a:xfrm>
                      <a:off x="7806" y="6156"/>
                      <a:ext cx="0" cy="356"/>
                    </a:xfrm>
                    <a:prstGeom prst="line">
                      <a:avLst/>
                    </a:prstGeom>
                    <a:grpFill/>
                    <a:ln w="9525">
                      <a:solidFill>
                        <a:srgbClr val="000000"/>
                      </a:solidFill>
                      <a:round/>
                      <a:headEnd/>
                      <a:tailEnd type="stealth" w="med" len="lg"/>
                    </a:ln>
                  </p:spPr>
                </p:cxnSp>
              </p:grpSp>
              <p:grpSp>
                <p:nvGrpSpPr>
                  <p:cNvPr id="30" name="Group 1611"/>
                  <p:cNvGrpSpPr>
                    <a:grpSpLocks/>
                  </p:cNvGrpSpPr>
                  <p:nvPr/>
                </p:nvGrpSpPr>
                <p:grpSpPr bwMode="auto">
                  <a:xfrm>
                    <a:off x="4084" y="5120"/>
                    <a:ext cx="305" cy="475"/>
                    <a:chOff x="3859" y="7364"/>
                    <a:chExt cx="305" cy="475"/>
                  </a:xfrm>
                  <a:grpFill/>
                </p:grpSpPr>
                <p:cxnSp>
                  <p:nvCxnSpPr>
                    <p:cNvPr id="48" name="Line 1612"/>
                    <p:cNvCxnSpPr>
                      <a:cxnSpLocks noChangeShapeType="1"/>
                    </p:cNvCxnSpPr>
                    <p:nvPr/>
                  </p:nvCxnSpPr>
                  <p:spPr bwMode="auto">
                    <a:xfrm flipH="1" flipV="1">
                      <a:off x="3859" y="7364"/>
                      <a:ext cx="26" cy="364"/>
                    </a:xfrm>
                    <a:prstGeom prst="line">
                      <a:avLst/>
                    </a:prstGeom>
                    <a:grpFill/>
                    <a:ln w="9525">
                      <a:solidFill>
                        <a:srgbClr val="000000"/>
                      </a:solidFill>
                      <a:prstDash val="dash"/>
                      <a:round/>
                      <a:headEnd/>
                      <a:tailEnd type="stealth" w="med" len="lg"/>
                    </a:ln>
                  </p:spPr>
                </p:cxnSp>
                <p:sp>
                  <p:nvSpPr>
                    <p:cNvPr id="49" name="Freeform 1613"/>
                    <p:cNvSpPr>
                      <a:spLocks/>
                    </p:cNvSpPr>
                    <p:nvPr/>
                  </p:nvSpPr>
                  <p:spPr bwMode="auto">
                    <a:xfrm>
                      <a:off x="3886" y="7721"/>
                      <a:ext cx="278" cy="118"/>
                    </a:xfrm>
                    <a:custGeom>
                      <a:avLst/>
                      <a:gdLst>
                        <a:gd name="T0" fmla="*/ 0 w 270"/>
                        <a:gd name="T1" fmla="*/ 0 h 135"/>
                        <a:gd name="T2" fmla="*/ 135 w 270"/>
                        <a:gd name="T3" fmla="*/ 135 h 135"/>
                        <a:gd name="T4" fmla="*/ 225 w 270"/>
                        <a:gd name="T5" fmla="*/ 120 h 135"/>
                        <a:gd name="T6" fmla="*/ 270 w 270"/>
                        <a:gd name="T7" fmla="*/ 90 h 135"/>
                      </a:gdLst>
                      <a:ahLst/>
                      <a:cxnLst>
                        <a:cxn ang="0">
                          <a:pos x="T0" y="T1"/>
                        </a:cxn>
                        <a:cxn ang="0">
                          <a:pos x="T2" y="T3"/>
                        </a:cxn>
                        <a:cxn ang="0">
                          <a:pos x="T4" y="T5"/>
                        </a:cxn>
                        <a:cxn ang="0">
                          <a:pos x="T6" y="T7"/>
                        </a:cxn>
                      </a:cxnLst>
                      <a:rect l="0" t="0" r="r" b="b"/>
                      <a:pathLst>
                        <a:path w="270" h="135">
                          <a:moveTo>
                            <a:pt x="0" y="0"/>
                          </a:moveTo>
                          <a:cubicBezTo>
                            <a:pt x="26" y="77"/>
                            <a:pt x="58" y="109"/>
                            <a:pt x="135" y="135"/>
                          </a:cubicBezTo>
                          <a:cubicBezTo>
                            <a:pt x="165" y="130"/>
                            <a:pt x="196" y="130"/>
                            <a:pt x="225" y="120"/>
                          </a:cubicBezTo>
                          <a:cubicBezTo>
                            <a:pt x="242" y="114"/>
                            <a:pt x="270" y="90"/>
                            <a:pt x="270" y="90"/>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31" name="Group 1614"/>
                  <p:cNvGrpSpPr>
                    <a:grpSpLocks/>
                  </p:cNvGrpSpPr>
                  <p:nvPr/>
                </p:nvGrpSpPr>
                <p:grpSpPr bwMode="auto">
                  <a:xfrm>
                    <a:off x="3743" y="4251"/>
                    <a:ext cx="1742" cy="2289"/>
                    <a:chOff x="3743" y="7373"/>
                    <a:chExt cx="1742" cy="2289"/>
                  </a:xfrm>
                  <a:grpFill/>
                </p:grpSpPr>
                <p:sp>
                  <p:nvSpPr>
                    <p:cNvPr id="33" name="Text Box 1615"/>
                    <p:cNvSpPr txBox="1">
                      <a:spLocks noChangeArrowheads="1"/>
                    </p:cNvSpPr>
                    <p:nvPr/>
                  </p:nvSpPr>
                  <p:spPr bwMode="auto">
                    <a:xfrm>
                      <a:off x="3773" y="8827"/>
                      <a:ext cx="540" cy="1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pred</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34" name="Text Box 1616"/>
                    <p:cNvSpPr txBox="1">
                      <a:spLocks noChangeArrowheads="1"/>
                    </p:cNvSpPr>
                    <p:nvPr/>
                  </p:nvSpPr>
                  <p:spPr bwMode="auto">
                    <a:xfrm>
                      <a:off x="5017" y="8390"/>
                      <a:ext cx="468" cy="1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35" name="Line 1617"/>
                    <p:cNvCxnSpPr>
                      <a:cxnSpLocks noChangeShapeType="1"/>
                    </p:cNvCxnSpPr>
                    <p:nvPr/>
                  </p:nvCxnSpPr>
                  <p:spPr bwMode="auto">
                    <a:xfrm>
                      <a:off x="4104" y="8228"/>
                      <a:ext cx="360" cy="468"/>
                    </a:xfrm>
                    <a:prstGeom prst="line">
                      <a:avLst/>
                    </a:prstGeom>
                    <a:grpFill/>
                    <a:ln w="9525">
                      <a:solidFill>
                        <a:srgbClr val="000000"/>
                      </a:solidFill>
                      <a:round/>
                      <a:headEnd/>
                      <a:tailEnd/>
                    </a:ln>
                  </p:spPr>
                </p:cxnSp>
                <p:cxnSp>
                  <p:nvCxnSpPr>
                    <p:cNvPr id="36" name="Line 1618"/>
                    <p:cNvCxnSpPr>
                      <a:cxnSpLocks noChangeShapeType="1"/>
                    </p:cNvCxnSpPr>
                    <p:nvPr/>
                  </p:nvCxnSpPr>
                  <p:spPr bwMode="auto">
                    <a:xfrm flipH="1">
                      <a:off x="3774" y="7457"/>
                      <a:ext cx="900" cy="1248"/>
                    </a:xfrm>
                    <a:prstGeom prst="line">
                      <a:avLst/>
                    </a:prstGeom>
                    <a:grpFill/>
                    <a:ln w="9525">
                      <a:solidFill>
                        <a:srgbClr val="000000"/>
                      </a:solidFill>
                      <a:round/>
                      <a:headEnd/>
                      <a:tailEnd/>
                    </a:ln>
                  </p:spPr>
                </p:cxnSp>
                <p:cxnSp>
                  <p:nvCxnSpPr>
                    <p:cNvPr id="37" name="Line 1619"/>
                    <p:cNvCxnSpPr>
                      <a:cxnSpLocks noChangeShapeType="1"/>
                    </p:cNvCxnSpPr>
                    <p:nvPr/>
                  </p:nvCxnSpPr>
                  <p:spPr bwMode="auto">
                    <a:xfrm>
                      <a:off x="4364" y="7837"/>
                      <a:ext cx="360" cy="468"/>
                    </a:xfrm>
                    <a:prstGeom prst="line">
                      <a:avLst/>
                    </a:prstGeom>
                    <a:grpFill/>
                    <a:ln w="9525">
                      <a:solidFill>
                        <a:srgbClr val="000000"/>
                      </a:solidFill>
                      <a:round/>
                      <a:headEnd/>
                      <a:tailEnd/>
                    </a:ln>
                  </p:spPr>
                </p:cxnSp>
                <p:sp>
                  <p:nvSpPr>
                    <p:cNvPr id="38" name="Text Box 1620"/>
                    <p:cNvSpPr txBox="1">
                      <a:spLocks noChangeArrowheads="1"/>
                    </p:cNvSpPr>
                    <p:nvPr/>
                  </p:nvSpPr>
                  <p:spPr bwMode="auto">
                    <a:xfrm>
                      <a:off x="3990" y="935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删除前</a:t>
                      </a:r>
                    </a:p>
                  </p:txBody>
                </p:sp>
                <p:sp>
                  <p:nvSpPr>
                    <p:cNvPr id="39" name="Oval 1621"/>
                    <p:cNvSpPr>
                      <a:spLocks noChangeArrowheads="1"/>
                    </p:cNvSpPr>
                    <p:nvPr/>
                  </p:nvSpPr>
                  <p:spPr bwMode="auto">
                    <a:xfrm>
                      <a:off x="4637" y="8209"/>
                      <a:ext cx="109"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40" name="Oval 1622"/>
                    <p:cNvSpPr>
                      <a:spLocks noChangeArrowheads="1"/>
                    </p:cNvSpPr>
                    <p:nvPr/>
                  </p:nvSpPr>
                  <p:spPr bwMode="auto">
                    <a:xfrm>
                      <a:off x="3743" y="8607"/>
                      <a:ext cx="106"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41" name="Oval 1623"/>
                    <p:cNvSpPr>
                      <a:spLocks noChangeArrowheads="1"/>
                    </p:cNvSpPr>
                    <p:nvPr/>
                  </p:nvSpPr>
                  <p:spPr bwMode="auto">
                    <a:xfrm>
                      <a:off x="4061" y="8159"/>
                      <a:ext cx="103" cy="131"/>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42" name="Oval 1624"/>
                    <p:cNvSpPr>
                      <a:spLocks noChangeArrowheads="1"/>
                    </p:cNvSpPr>
                    <p:nvPr/>
                  </p:nvSpPr>
                  <p:spPr bwMode="auto">
                    <a:xfrm>
                      <a:off x="4323" y="7796"/>
                      <a:ext cx="108"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43" name="Oval 1625"/>
                    <p:cNvSpPr>
                      <a:spLocks noChangeArrowheads="1"/>
                    </p:cNvSpPr>
                    <p:nvPr/>
                  </p:nvSpPr>
                  <p:spPr bwMode="auto">
                    <a:xfrm>
                      <a:off x="4632" y="7373"/>
                      <a:ext cx="107"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44" name="Group 1626"/>
                    <p:cNvGrpSpPr>
                      <a:grpSpLocks/>
                    </p:cNvGrpSpPr>
                    <p:nvPr/>
                  </p:nvGrpSpPr>
                  <p:grpSpPr bwMode="auto">
                    <a:xfrm>
                      <a:off x="4257" y="8589"/>
                      <a:ext cx="360" cy="670"/>
                      <a:chOff x="4032" y="7711"/>
                      <a:chExt cx="360" cy="670"/>
                    </a:xfrm>
                    <a:grpFill/>
                  </p:grpSpPr>
                  <p:sp>
                    <p:nvSpPr>
                      <p:cNvPr id="45" name="Text Box 1627"/>
                      <p:cNvSpPr txBox="1">
                        <a:spLocks noChangeArrowheads="1"/>
                      </p:cNvSpPr>
                      <p:nvPr/>
                    </p:nvSpPr>
                    <p:spPr bwMode="auto">
                      <a:xfrm>
                        <a:off x="4032" y="8190"/>
                        <a:ext cx="360" cy="1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46" name="Oval 1628"/>
                      <p:cNvSpPr>
                        <a:spLocks noChangeArrowheads="1"/>
                      </p:cNvSpPr>
                      <p:nvPr/>
                    </p:nvSpPr>
                    <p:spPr bwMode="auto">
                      <a:xfrm>
                        <a:off x="4157" y="7711"/>
                        <a:ext cx="109" cy="130"/>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47" name="Line 1629"/>
                      <p:cNvCxnSpPr>
                        <a:cxnSpLocks noChangeShapeType="1"/>
                      </p:cNvCxnSpPr>
                      <p:nvPr/>
                    </p:nvCxnSpPr>
                    <p:spPr bwMode="auto">
                      <a:xfrm rot="10800000">
                        <a:off x="4209" y="7830"/>
                        <a:ext cx="0" cy="312"/>
                      </a:xfrm>
                      <a:prstGeom prst="line">
                        <a:avLst/>
                      </a:prstGeom>
                      <a:grpFill/>
                      <a:ln w="9525">
                        <a:solidFill>
                          <a:srgbClr val="000000"/>
                        </a:solidFill>
                        <a:round/>
                        <a:headEnd/>
                        <a:tailEnd type="stealth" w="med" len="lg"/>
                      </a:ln>
                    </p:spPr>
                  </p:cxnSp>
                </p:grpSp>
              </p:grpSp>
              <p:sp>
                <p:nvSpPr>
                  <p:cNvPr id="32" name="Freeform 1630"/>
                  <p:cNvSpPr>
                    <a:spLocks/>
                  </p:cNvSpPr>
                  <p:nvPr/>
                </p:nvSpPr>
                <p:spPr bwMode="auto">
                  <a:xfrm rot="-349862">
                    <a:off x="4445" y="4721"/>
                    <a:ext cx="414" cy="781"/>
                  </a:xfrm>
                  <a:custGeom>
                    <a:avLst/>
                    <a:gdLst>
                      <a:gd name="T0" fmla="*/ 42 w 499"/>
                      <a:gd name="T1" fmla="*/ 841 h 846"/>
                      <a:gd name="T2" fmla="*/ 168 w 499"/>
                      <a:gd name="T3" fmla="*/ 841 h 846"/>
                      <a:gd name="T4" fmla="*/ 350 w 499"/>
                      <a:gd name="T5" fmla="*/ 810 h 846"/>
                      <a:gd name="T6" fmla="*/ 452 w 499"/>
                      <a:gd name="T7" fmla="*/ 713 h 846"/>
                      <a:gd name="T8" fmla="*/ 492 w 499"/>
                      <a:gd name="T9" fmla="*/ 518 h 846"/>
                      <a:gd name="T10" fmla="*/ 492 w 499"/>
                      <a:gd name="T11" fmla="*/ 373 h 846"/>
                      <a:gd name="T12" fmla="*/ 452 w 499"/>
                      <a:gd name="T13" fmla="*/ 233 h 846"/>
                      <a:gd name="T14" fmla="*/ 350 w 499"/>
                      <a:gd name="T15" fmla="*/ 112 h 846"/>
                      <a:gd name="T16" fmla="*/ 142 w 499"/>
                      <a:gd name="T17" fmla="*/ 16 h 846"/>
                      <a:gd name="T18" fmla="*/ 0 w 499"/>
                      <a:gd name="T19" fmla="*/ 1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9" h="846">
                        <a:moveTo>
                          <a:pt x="42" y="841"/>
                        </a:moveTo>
                        <a:cubicBezTo>
                          <a:pt x="79" y="843"/>
                          <a:pt x="117" y="846"/>
                          <a:pt x="168" y="841"/>
                        </a:cubicBezTo>
                        <a:cubicBezTo>
                          <a:pt x="219" y="836"/>
                          <a:pt x="303" y="831"/>
                          <a:pt x="350" y="810"/>
                        </a:cubicBezTo>
                        <a:cubicBezTo>
                          <a:pt x="397" y="789"/>
                          <a:pt x="428" y="762"/>
                          <a:pt x="452" y="713"/>
                        </a:cubicBezTo>
                        <a:cubicBezTo>
                          <a:pt x="476" y="664"/>
                          <a:pt x="485" y="575"/>
                          <a:pt x="492" y="518"/>
                        </a:cubicBezTo>
                        <a:cubicBezTo>
                          <a:pt x="499" y="461"/>
                          <a:pt x="499" y="421"/>
                          <a:pt x="492" y="373"/>
                        </a:cubicBezTo>
                        <a:cubicBezTo>
                          <a:pt x="485" y="325"/>
                          <a:pt x="476" y="277"/>
                          <a:pt x="452" y="233"/>
                        </a:cubicBezTo>
                        <a:cubicBezTo>
                          <a:pt x="428" y="189"/>
                          <a:pt x="402" y="148"/>
                          <a:pt x="350" y="112"/>
                        </a:cubicBezTo>
                        <a:cubicBezTo>
                          <a:pt x="298" y="76"/>
                          <a:pt x="200" y="32"/>
                          <a:pt x="142" y="16"/>
                        </a:cubicBezTo>
                        <a:cubicBezTo>
                          <a:pt x="84" y="0"/>
                          <a:pt x="27" y="9"/>
                          <a:pt x="0" y="16"/>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nvGrpSpPr>
              <p:cNvPr id="10" name="Group 1631"/>
              <p:cNvGrpSpPr>
                <a:grpSpLocks/>
              </p:cNvGrpSpPr>
              <p:nvPr/>
            </p:nvGrpSpPr>
            <p:grpSpPr bwMode="auto">
              <a:xfrm>
                <a:off x="7011" y="3707"/>
                <a:ext cx="1225" cy="2796"/>
                <a:chOff x="7011" y="3707"/>
                <a:chExt cx="1225" cy="2796"/>
              </a:xfrm>
              <a:grpFill/>
            </p:grpSpPr>
            <p:sp>
              <p:nvSpPr>
                <p:cNvPr id="11" name="Text Box 1632"/>
                <p:cNvSpPr txBox="1">
                  <a:spLocks noChangeArrowheads="1"/>
                </p:cNvSpPr>
                <p:nvPr/>
              </p:nvSpPr>
              <p:spPr bwMode="auto">
                <a:xfrm>
                  <a:off x="7146" y="6285"/>
                  <a:ext cx="900"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删除后</a:t>
                  </a:r>
                </a:p>
              </p:txBody>
            </p:sp>
            <p:sp>
              <p:nvSpPr>
                <p:cNvPr id="12" name="Oval 1633"/>
                <p:cNvSpPr>
                  <a:spLocks noChangeArrowheads="1"/>
                </p:cNvSpPr>
                <p:nvPr/>
              </p:nvSpPr>
              <p:spPr bwMode="auto">
                <a:xfrm>
                  <a:off x="7922" y="4242"/>
                  <a:ext cx="11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3" name="Text Box 1634"/>
                <p:cNvSpPr txBox="1">
                  <a:spLocks noChangeArrowheads="1"/>
                </p:cNvSpPr>
                <p:nvPr/>
              </p:nvSpPr>
              <p:spPr bwMode="auto">
                <a:xfrm>
                  <a:off x="7641" y="5508"/>
                  <a:ext cx="491" cy="1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14" name="Line 1635"/>
                <p:cNvCxnSpPr>
                  <a:cxnSpLocks noChangeShapeType="1"/>
                </p:cNvCxnSpPr>
                <p:nvPr/>
              </p:nvCxnSpPr>
              <p:spPr bwMode="auto">
                <a:xfrm flipH="1">
                  <a:off x="7041" y="4340"/>
                  <a:ext cx="892" cy="1297"/>
                </a:xfrm>
                <a:prstGeom prst="line">
                  <a:avLst/>
                </a:prstGeom>
                <a:grpFill/>
                <a:ln w="9525">
                  <a:solidFill>
                    <a:srgbClr val="000000"/>
                  </a:solidFill>
                  <a:round/>
                  <a:headEnd/>
                  <a:tailEnd/>
                </a:ln>
              </p:spPr>
            </p:cxnSp>
            <p:cxnSp>
              <p:nvCxnSpPr>
                <p:cNvPr id="15" name="Line 1636"/>
                <p:cNvCxnSpPr>
                  <a:cxnSpLocks noChangeShapeType="1"/>
                </p:cNvCxnSpPr>
                <p:nvPr/>
              </p:nvCxnSpPr>
              <p:spPr bwMode="auto">
                <a:xfrm>
                  <a:off x="7675" y="4792"/>
                  <a:ext cx="258" cy="350"/>
                </a:xfrm>
                <a:prstGeom prst="line">
                  <a:avLst/>
                </a:prstGeom>
                <a:grpFill/>
                <a:ln w="9525">
                  <a:solidFill>
                    <a:srgbClr val="000000"/>
                  </a:solidFill>
                  <a:round/>
                  <a:headEnd/>
                  <a:tailEnd/>
                </a:ln>
              </p:spPr>
            </p:cxnSp>
            <p:sp>
              <p:nvSpPr>
                <p:cNvPr id="16" name="Oval 1637"/>
                <p:cNvSpPr>
                  <a:spLocks noChangeArrowheads="1"/>
                </p:cNvSpPr>
                <p:nvPr/>
              </p:nvSpPr>
              <p:spPr bwMode="auto">
                <a:xfrm>
                  <a:off x="7882" y="5110"/>
                  <a:ext cx="112"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7" name="Oval 1638"/>
                <p:cNvSpPr>
                  <a:spLocks noChangeArrowheads="1"/>
                </p:cNvSpPr>
                <p:nvPr/>
              </p:nvSpPr>
              <p:spPr bwMode="auto">
                <a:xfrm>
                  <a:off x="7011" y="5517"/>
                  <a:ext cx="104"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8" name="Oval 1639"/>
                <p:cNvSpPr>
                  <a:spLocks noChangeArrowheads="1"/>
                </p:cNvSpPr>
                <p:nvPr/>
              </p:nvSpPr>
              <p:spPr bwMode="auto">
                <a:xfrm>
                  <a:off x="7311" y="5094"/>
                  <a:ext cx="108"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19" name="Group 1640"/>
                <p:cNvGrpSpPr>
                  <a:grpSpLocks/>
                </p:cNvGrpSpPr>
                <p:nvPr/>
              </p:nvGrpSpPr>
              <p:grpSpPr bwMode="auto">
                <a:xfrm>
                  <a:off x="7761" y="3707"/>
                  <a:ext cx="475" cy="554"/>
                  <a:chOff x="7761" y="6899"/>
                  <a:chExt cx="475" cy="554"/>
                </a:xfrm>
                <a:grpFill/>
              </p:grpSpPr>
              <p:sp>
                <p:nvSpPr>
                  <p:cNvPr id="25" name="Text Box 1641"/>
                  <p:cNvSpPr txBox="1">
                    <a:spLocks noChangeArrowheads="1"/>
                  </p:cNvSpPr>
                  <p:nvPr/>
                </p:nvSpPr>
                <p:spPr bwMode="auto">
                  <a:xfrm>
                    <a:off x="7761" y="6899"/>
                    <a:ext cx="475" cy="1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root</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26" name="Line 1642"/>
                  <p:cNvCxnSpPr>
                    <a:cxnSpLocks noChangeShapeType="1"/>
                  </p:cNvCxnSpPr>
                  <p:nvPr/>
                </p:nvCxnSpPr>
                <p:spPr bwMode="auto">
                  <a:xfrm>
                    <a:off x="7953" y="7097"/>
                    <a:ext cx="0" cy="356"/>
                  </a:xfrm>
                  <a:prstGeom prst="line">
                    <a:avLst/>
                  </a:prstGeom>
                  <a:grpFill/>
                  <a:ln w="9525">
                    <a:solidFill>
                      <a:srgbClr val="000000"/>
                    </a:solidFill>
                    <a:round/>
                    <a:headEnd/>
                    <a:tailEnd type="stealth" w="med" len="lg"/>
                  </a:ln>
                </p:spPr>
              </p:cxnSp>
            </p:grpSp>
            <p:grpSp>
              <p:nvGrpSpPr>
                <p:cNvPr id="20" name="Group 1643"/>
                <p:cNvGrpSpPr>
                  <a:grpSpLocks/>
                </p:cNvGrpSpPr>
                <p:nvPr/>
              </p:nvGrpSpPr>
              <p:grpSpPr bwMode="auto">
                <a:xfrm>
                  <a:off x="7248" y="4587"/>
                  <a:ext cx="240" cy="504"/>
                  <a:chOff x="7248" y="7709"/>
                  <a:chExt cx="240" cy="504"/>
                </a:xfrm>
                <a:grpFill/>
              </p:grpSpPr>
              <p:sp>
                <p:nvSpPr>
                  <p:cNvPr id="23" name="Text Box 1644"/>
                  <p:cNvSpPr txBox="1">
                    <a:spLocks noChangeArrowheads="1"/>
                  </p:cNvSpPr>
                  <p:nvPr/>
                </p:nvSpPr>
                <p:spPr bwMode="auto">
                  <a:xfrm>
                    <a:off x="7248" y="7709"/>
                    <a:ext cx="24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4" name="Line 1645"/>
                  <p:cNvCxnSpPr>
                    <a:cxnSpLocks noChangeShapeType="1"/>
                  </p:cNvCxnSpPr>
                  <p:nvPr/>
                </p:nvCxnSpPr>
                <p:spPr bwMode="auto">
                  <a:xfrm>
                    <a:off x="7371" y="7901"/>
                    <a:ext cx="0" cy="312"/>
                  </a:xfrm>
                  <a:prstGeom prst="line">
                    <a:avLst/>
                  </a:prstGeom>
                  <a:grpFill/>
                  <a:ln w="9525">
                    <a:solidFill>
                      <a:srgbClr val="000000"/>
                    </a:solidFill>
                    <a:round/>
                    <a:headEnd/>
                    <a:tailEnd type="stealth" w="med" len="lg"/>
                  </a:ln>
                </p:spPr>
              </p:cxnSp>
            </p:grpSp>
            <p:sp>
              <p:nvSpPr>
                <p:cNvPr id="21" name="Oval 1646"/>
                <p:cNvSpPr>
                  <a:spLocks noChangeArrowheads="1"/>
                </p:cNvSpPr>
                <p:nvPr/>
              </p:nvSpPr>
              <p:spPr bwMode="auto">
                <a:xfrm>
                  <a:off x="7593" y="4676"/>
                  <a:ext cx="108"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22" name="Freeform 1647"/>
                <p:cNvSpPr>
                  <a:spLocks/>
                </p:cNvSpPr>
                <p:nvPr/>
              </p:nvSpPr>
              <p:spPr bwMode="auto">
                <a:xfrm>
                  <a:off x="7395" y="4810"/>
                  <a:ext cx="274" cy="433"/>
                </a:xfrm>
                <a:custGeom>
                  <a:avLst/>
                  <a:gdLst>
                    <a:gd name="T0" fmla="*/ 0 w 274"/>
                    <a:gd name="T1" fmla="*/ 411 h 433"/>
                    <a:gd name="T2" fmla="*/ 180 w 274"/>
                    <a:gd name="T3" fmla="*/ 411 h 433"/>
                    <a:gd name="T4" fmla="*/ 246 w 274"/>
                    <a:gd name="T5" fmla="*/ 278 h 433"/>
                    <a:gd name="T6" fmla="*/ 270 w 274"/>
                    <a:gd name="T7" fmla="*/ 117 h 433"/>
                    <a:gd name="T8" fmla="*/ 270 w 274"/>
                    <a:gd name="T9" fmla="*/ 0 h 433"/>
                  </a:gdLst>
                  <a:ahLst/>
                  <a:cxnLst>
                    <a:cxn ang="0">
                      <a:pos x="T0" y="T1"/>
                    </a:cxn>
                    <a:cxn ang="0">
                      <a:pos x="T2" y="T3"/>
                    </a:cxn>
                    <a:cxn ang="0">
                      <a:pos x="T4" y="T5"/>
                    </a:cxn>
                    <a:cxn ang="0">
                      <a:pos x="T6" y="T7"/>
                    </a:cxn>
                    <a:cxn ang="0">
                      <a:pos x="T8" y="T9"/>
                    </a:cxn>
                  </a:cxnLst>
                  <a:rect l="0" t="0" r="r" b="b"/>
                  <a:pathLst>
                    <a:path w="274" h="433">
                      <a:moveTo>
                        <a:pt x="0" y="411"/>
                      </a:moveTo>
                      <a:cubicBezTo>
                        <a:pt x="69" y="422"/>
                        <a:pt x="139" y="433"/>
                        <a:pt x="180" y="411"/>
                      </a:cubicBezTo>
                      <a:cubicBezTo>
                        <a:pt x="221" y="389"/>
                        <a:pt x="231" y="327"/>
                        <a:pt x="246" y="278"/>
                      </a:cubicBezTo>
                      <a:cubicBezTo>
                        <a:pt x="261" y="229"/>
                        <a:pt x="266" y="163"/>
                        <a:pt x="270" y="117"/>
                      </a:cubicBezTo>
                      <a:cubicBezTo>
                        <a:pt x="274" y="71"/>
                        <a:pt x="270" y="19"/>
                        <a:pt x="270" y="0"/>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sp>
        <p:nvSpPr>
          <p:cNvPr id="54" name="文本框 53"/>
          <p:cNvSpPr txBox="1">
            <a:spLocks noChangeArrowheads="1"/>
          </p:cNvSpPr>
          <p:nvPr/>
        </p:nvSpPr>
        <p:spPr bwMode="auto">
          <a:xfrm>
            <a:off x="1066800" y="5222875"/>
            <a:ext cx="76215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en-US" sz="2800">
                <a:solidFill>
                  <a:srgbClr val="1A5575"/>
                </a:solidFill>
                <a:ea typeface="微软雅黑" panose="020B0503020204020204" pitchFamily="34" charset="-122"/>
                <a:cs typeface="Times New Roman" panose="02020603050405020304" pitchFamily="18" charset="0"/>
              </a:rPr>
              <a:t>情形</a:t>
            </a:r>
            <a:r>
              <a:rPr lang="en-US" altLang="zh-CN" sz="2800">
                <a:solidFill>
                  <a:srgbClr val="1A5575"/>
                </a:solidFill>
                <a:ea typeface="微软雅黑" panose="020B0503020204020204" pitchFamily="34" charset="-122"/>
                <a:cs typeface="Times New Roman" panose="02020603050405020304" pitchFamily="18" charset="0"/>
              </a:rPr>
              <a:t>1</a:t>
            </a:r>
            <a:r>
              <a:rPr lang="zh-CN" altLang="en-US" sz="2800">
                <a:solidFill>
                  <a:srgbClr val="1A5575"/>
                </a:solidFill>
                <a:ea typeface="微软雅黑" panose="020B0503020204020204" pitchFamily="34" charset="-122"/>
                <a:cs typeface="Times New Roman" panose="02020603050405020304" pitchFamily="18" charset="0"/>
              </a:rPr>
              <a:t>：</a:t>
            </a:r>
            <a:r>
              <a:rPr lang="zh-CN" altLang="zh-CN" sz="2800">
                <a:solidFill>
                  <a:srgbClr val="1A5575"/>
                </a:solidFill>
                <a:ea typeface="微软雅黑" panose="020B0503020204020204" pitchFamily="34" charset="-122"/>
                <a:cs typeface="Times New Roman" panose="02020603050405020304" pitchFamily="18" charset="0"/>
              </a:rPr>
              <a:t>若</a:t>
            </a:r>
            <a:r>
              <a:rPr lang="en-US" altLang="zh-CN" sz="2800" i="1">
                <a:solidFill>
                  <a:srgbClr val="1A5575"/>
                </a:solidFill>
                <a:ea typeface="微软雅黑" panose="020B0503020204020204" pitchFamily="34" charset="-122"/>
                <a:cs typeface="Times New Roman" panose="02020603050405020304" pitchFamily="18" charset="0"/>
              </a:rPr>
              <a:t>p</a:t>
            </a:r>
            <a:r>
              <a:rPr lang="zh-CN" altLang="zh-CN" sz="2800">
                <a:solidFill>
                  <a:srgbClr val="1A5575"/>
                </a:solidFill>
                <a:ea typeface="微软雅黑" panose="020B0503020204020204" pitchFamily="34" charset="-122"/>
                <a:cs typeface="Times New Roman" panose="02020603050405020304" pitchFamily="18" charset="0"/>
              </a:rPr>
              <a:t>为叶结点</a:t>
            </a:r>
            <a:r>
              <a:rPr lang="en-US" altLang="zh-CN" sz="2800" b="1">
                <a:solidFill>
                  <a:srgbClr val="1A5575"/>
                </a:solidFill>
                <a:ea typeface="微软雅黑" panose="020B0503020204020204" pitchFamily="34" charset="-122"/>
                <a:cs typeface="Times New Roman" panose="02020603050405020304" pitchFamily="18" charset="0"/>
              </a:rPr>
              <a:t>.</a:t>
            </a:r>
            <a:endParaRPr lang="zh-CN" altLang="zh-CN" sz="2800">
              <a:solidFill>
                <a:srgbClr val="1A5575"/>
              </a:solidFill>
              <a:ea typeface="微软雅黑" panose="020B0503020204020204" pitchFamily="34" charset="-122"/>
              <a:cs typeface="Times New Roman" panose="02020603050405020304" pitchFamily="18" charset="0"/>
            </a:endParaRPr>
          </a:p>
          <a:p>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s</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b="1">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RThread</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i="1">
                <a:solidFill>
                  <a:srgbClr val="1A5575"/>
                </a:solidFill>
                <a:ea typeface="微软雅黑" panose="020B0503020204020204" pitchFamily="34" charset="-122"/>
                <a:cs typeface="Times New Roman" panose="02020603050405020304" pitchFamily="18" charset="0"/>
              </a:rPr>
              <a:t>s</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a:solidFill>
                  <a:srgbClr val="1A5575"/>
                </a:solidFill>
                <a:ea typeface="微软雅黑" panose="020B0503020204020204" pitchFamily="34" charset="-122"/>
                <a:cs typeface="Times New Roman" panose="02020603050405020304" pitchFamily="18" charset="0"/>
              </a:rPr>
              <a:t>1</a:t>
            </a:r>
            <a:r>
              <a:rPr lang="en-US" altLang="zh-CN" sz="2800" b="1">
                <a:solidFill>
                  <a:srgbClr val="1A5575"/>
                </a:solidFill>
                <a:ea typeface="微软雅黑" panose="020B0503020204020204" pitchFamily="34" charset="-122"/>
                <a:cs typeface="Times New Roman" panose="02020603050405020304" pitchFamily="18" charset="0"/>
              </a:rPr>
              <a:t>.</a:t>
            </a:r>
            <a:r>
              <a:rPr lang="en-US" altLang="zh-CN" sz="2800">
                <a:solidFill>
                  <a:srgbClr val="1A5575"/>
                </a:solidFill>
                <a:ea typeface="微软雅黑" panose="020B0503020204020204" pitchFamily="34" charset="-122"/>
                <a:cs typeface="Times New Roman" panose="02020603050405020304" pitchFamily="18" charset="0"/>
              </a:rPr>
              <a:t> </a:t>
            </a:r>
            <a:endParaRPr lang="zh-CN" altLang="zh-CN" sz="2800">
              <a:solidFill>
                <a:srgbClr val="1A5575"/>
              </a:solidFill>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a:spLocks noChangeArrowheads="1"/>
          </p:cNvSpPr>
          <p:nvPr/>
        </p:nvSpPr>
        <p:spPr bwMode="auto">
          <a:xfrm>
            <a:off x="1066800" y="5222875"/>
            <a:ext cx="76215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en-US" sz="2800">
                <a:solidFill>
                  <a:srgbClr val="1A5575"/>
                </a:solidFill>
                <a:ea typeface="微软雅黑" panose="020B0503020204020204" pitchFamily="34" charset="-122"/>
                <a:cs typeface="Times New Roman" panose="02020603050405020304" pitchFamily="18" charset="0"/>
              </a:rPr>
              <a:t>情形</a:t>
            </a:r>
            <a:r>
              <a:rPr lang="en-US" altLang="zh-CN" sz="2800">
                <a:solidFill>
                  <a:srgbClr val="1A5575"/>
                </a:solidFill>
                <a:ea typeface="微软雅黑" panose="020B0503020204020204" pitchFamily="34" charset="-122"/>
                <a:cs typeface="Times New Roman" panose="02020603050405020304" pitchFamily="18" charset="0"/>
              </a:rPr>
              <a:t>2</a:t>
            </a:r>
            <a:r>
              <a:rPr lang="zh-CN" altLang="en-US" sz="2800">
                <a:solidFill>
                  <a:srgbClr val="1A5575"/>
                </a:solidFill>
                <a:ea typeface="微软雅黑" panose="020B0503020204020204" pitchFamily="34" charset="-122"/>
                <a:cs typeface="Times New Roman" panose="02020603050405020304" pitchFamily="18" charset="0"/>
              </a:rPr>
              <a:t>：若</a:t>
            </a:r>
            <a:r>
              <a:rPr lang="en-US" altLang="zh-CN" sz="2800">
                <a:solidFill>
                  <a:srgbClr val="1A5575"/>
                </a:solidFill>
                <a:ea typeface="微软雅黑" panose="020B0503020204020204" pitchFamily="34" charset="-122"/>
                <a:cs typeface="Times New Roman" panose="02020603050405020304" pitchFamily="18" charset="0"/>
              </a:rPr>
              <a:t>p</a:t>
            </a:r>
            <a:r>
              <a:rPr lang="zh-CN" altLang="en-US" sz="2800">
                <a:solidFill>
                  <a:srgbClr val="1A5575"/>
                </a:solidFill>
                <a:ea typeface="微软雅黑" panose="020B0503020204020204" pitchFamily="34" charset="-122"/>
                <a:cs typeface="Times New Roman" panose="02020603050405020304" pitchFamily="18" charset="0"/>
              </a:rPr>
              <a:t>有右子树，无左子树。</a:t>
            </a:r>
          </a:p>
          <a:p>
            <a:r>
              <a:rPr lang="zh-CN" altLang="en-US" sz="2800">
                <a:solidFill>
                  <a:srgbClr val="1A5575"/>
                </a:solidFill>
                <a:ea typeface="微软雅黑" panose="020B0503020204020204" pitchFamily="34" charset="-122"/>
                <a:cs typeface="Times New Roman" panose="02020603050405020304" pitchFamily="18" charset="0"/>
              </a:rPr>
              <a:t>设右子树之中根序列的第一个结点为</a:t>
            </a:r>
            <a:r>
              <a:rPr lang="en-US" altLang="zh-CN" sz="2800">
                <a:solidFill>
                  <a:srgbClr val="1A5575"/>
                </a:solidFill>
                <a:ea typeface="微软雅黑" panose="020B0503020204020204" pitchFamily="34" charset="-122"/>
                <a:cs typeface="Times New Roman" panose="02020603050405020304" pitchFamily="18" charset="0"/>
              </a:rPr>
              <a:t>temp</a:t>
            </a:r>
            <a:r>
              <a:rPr lang="zh-CN" altLang="en-US" sz="2800">
                <a:solidFill>
                  <a:srgbClr val="1A5575"/>
                </a:solidFill>
                <a:ea typeface="微软雅黑" panose="020B0503020204020204" pitchFamily="34" charset="-122"/>
                <a:cs typeface="Times New Roman" panose="02020603050405020304" pitchFamily="18" charset="0"/>
              </a:rPr>
              <a:t>，则</a:t>
            </a:r>
          </a:p>
          <a:p>
            <a:r>
              <a:rPr lang="en-US" altLang="zh-CN" sz="2800">
                <a:solidFill>
                  <a:srgbClr val="1A5575"/>
                </a:solidFill>
                <a:ea typeface="微软雅黑" panose="020B0503020204020204" pitchFamily="34" charset="-122"/>
                <a:cs typeface="Times New Roman" panose="02020603050405020304" pitchFamily="18" charset="0"/>
              </a:rPr>
              <a:t>Right( s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  </a:t>
            </a:r>
            <a:r>
              <a:rPr lang="en-US" altLang="zh-CN" sz="2800">
                <a:solidFill>
                  <a:srgbClr val="1A5575"/>
                </a:solidFill>
                <a:ea typeface="微软雅黑" panose="020B0503020204020204" pitchFamily="34" charset="-122"/>
                <a:cs typeface="Times New Roman" panose="02020603050405020304" pitchFamily="18" charset="0"/>
              </a:rPr>
              <a:t>Right( p ).	Left(temp)</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  </a:t>
            </a:r>
            <a:r>
              <a:rPr lang="en-US" altLang="zh-CN" sz="2800">
                <a:solidFill>
                  <a:srgbClr val="1A5575"/>
                </a:solidFill>
                <a:ea typeface="微软雅黑" panose="020B0503020204020204" pitchFamily="34" charset="-122"/>
                <a:cs typeface="Times New Roman" panose="02020603050405020304" pitchFamily="18" charset="0"/>
              </a:rPr>
              <a:t>s . </a:t>
            </a:r>
            <a:endParaRPr lang="zh-CN" altLang="zh-CN" sz="2800">
              <a:solidFill>
                <a:srgbClr val="1A5575"/>
              </a:solidFill>
              <a:ea typeface="微软雅黑" panose="020B0503020204020204" pitchFamily="34" charset="-122"/>
              <a:cs typeface="Times New Roman" panose="02020603050405020304" pitchFamily="18" charset="0"/>
            </a:endParaRPr>
          </a:p>
        </p:txBody>
      </p:sp>
      <p:grpSp>
        <p:nvGrpSpPr>
          <p:cNvPr id="55" name="组合 54"/>
          <p:cNvGrpSpPr>
            <a:grpSpLocks/>
          </p:cNvGrpSpPr>
          <p:nvPr/>
        </p:nvGrpSpPr>
        <p:grpSpPr bwMode="auto">
          <a:xfrm>
            <a:off x="152400" y="296863"/>
            <a:ext cx="8839200" cy="4427537"/>
            <a:chOff x="1532780" y="528633"/>
            <a:chExt cx="9342339" cy="4483634"/>
          </a:xfrm>
        </p:grpSpPr>
        <p:sp>
          <p:nvSpPr>
            <p:cNvPr id="56" name="矩形: 圆角 6"/>
            <p:cNvSpPr/>
            <p:nvPr/>
          </p:nvSpPr>
          <p:spPr>
            <a:xfrm>
              <a:off x="1532780" y="559177"/>
              <a:ext cx="9342339" cy="4453090"/>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A5575"/>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7" name="组合 56"/>
            <p:cNvGrpSpPr>
              <a:grpSpLocks/>
            </p:cNvGrpSpPr>
            <p:nvPr/>
          </p:nvGrpSpPr>
          <p:grpSpPr bwMode="auto">
            <a:xfrm>
              <a:off x="1595664" y="528633"/>
              <a:ext cx="9278732" cy="4445608"/>
              <a:chOff x="3327" y="10042"/>
              <a:chExt cx="5523" cy="3143"/>
            </a:xfrm>
            <a:noFill/>
          </p:grpSpPr>
          <p:sp>
            <p:nvSpPr>
              <p:cNvPr id="58" name="Text Box 1821"/>
              <p:cNvSpPr txBox="1">
                <a:spLocks noChangeArrowheads="1"/>
              </p:cNvSpPr>
              <p:nvPr/>
            </p:nvSpPr>
            <p:spPr bwMode="auto">
              <a:xfrm>
                <a:off x="3672" y="12910"/>
                <a:ext cx="4975" cy="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图</a:t>
                </a:r>
                <a:r>
                  <a:rPr lang="en-US" sz="2800" kern="100" dirty="0">
                    <a:solidFill>
                      <a:srgbClr val="1A5575"/>
                    </a:solidFill>
                    <a:ea typeface="微软雅黑" panose="020B0503020204020204" pitchFamily="34" charset="-122"/>
                    <a:cs typeface="Times New Roman" panose="02020603050405020304" pitchFamily="18" charset="0"/>
                  </a:rPr>
                  <a:t>5.26</a:t>
                </a:r>
                <a:r>
                  <a:rPr lang="zh-CN" sz="2800" kern="100" dirty="0">
                    <a:solidFill>
                      <a:srgbClr val="1A5575"/>
                    </a:solidFill>
                    <a:ea typeface="微软雅黑" panose="020B0503020204020204" pitchFamily="34" charset="-122"/>
                    <a:cs typeface="Times New Roman" panose="02020603050405020304" pitchFamily="18" charset="0"/>
                  </a:rPr>
                  <a:t>删除结点</a:t>
                </a:r>
                <a:r>
                  <a:rPr lang="en-US" sz="2800" i="1" kern="100" dirty="0">
                    <a:solidFill>
                      <a:srgbClr val="1A5575"/>
                    </a:solidFill>
                    <a:ea typeface="微软雅黑" panose="020B0503020204020204" pitchFamily="34" charset="-122"/>
                    <a:cs typeface="Times New Roman" panose="02020603050405020304" pitchFamily="18" charset="0"/>
                  </a:rPr>
                  <a:t>s</a:t>
                </a:r>
                <a:r>
                  <a:rPr lang="zh-CN" sz="2800" kern="100" dirty="0">
                    <a:solidFill>
                      <a:srgbClr val="1A5575"/>
                    </a:solidFill>
                    <a:ea typeface="微软雅黑" panose="020B0503020204020204" pitchFamily="34" charset="-122"/>
                    <a:cs typeface="Times New Roman" panose="02020603050405020304" pitchFamily="18" charset="0"/>
                  </a:rPr>
                  <a:t>的右子结点</a:t>
                </a:r>
                <a:r>
                  <a:rPr lang="en-US" sz="2800" i="1" kern="100" dirty="0">
                    <a:solidFill>
                      <a:srgbClr val="1A5575"/>
                    </a:solidFill>
                    <a:ea typeface="微软雅黑" panose="020B0503020204020204" pitchFamily="34" charset="-122"/>
                    <a:cs typeface="Times New Roman" panose="02020603050405020304" pitchFamily="18" charset="0"/>
                  </a:rPr>
                  <a:t>p</a:t>
                </a:r>
                <a:r>
                  <a:rPr lang="en-US" sz="2800" kern="100" dirty="0">
                    <a:solidFill>
                      <a:srgbClr val="1A5575"/>
                    </a:solidFill>
                    <a:ea typeface="微软雅黑" panose="020B0503020204020204" pitchFamily="34" charset="-122"/>
                    <a:cs typeface="Times New Roman" panose="02020603050405020304" pitchFamily="18" charset="0"/>
                  </a:rPr>
                  <a:t>(</a:t>
                </a:r>
                <a:r>
                  <a:rPr lang="zh-CN" sz="2800" kern="100" dirty="0">
                    <a:solidFill>
                      <a:srgbClr val="1A5575"/>
                    </a:solidFill>
                    <a:ea typeface="微软雅黑" panose="020B0503020204020204" pitchFamily="34" charset="-122"/>
                    <a:cs typeface="Times New Roman" panose="02020603050405020304" pitchFamily="18" charset="0"/>
                  </a:rPr>
                  <a:t>情形</a:t>
                </a:r>
                <a:r>
                  <a:rPr lang="en-US" sz="2800" kern="100" dirty="0">
                    <a:solidFill>
                      <a:srgbClr val="1A5575"/>
                    </a:solidFill>
                    <a:ea typeface="微软雅黑" panose="020B0503020204020204" pitchFamily="34" charset="-122"/>
                    <a:cs typeface="Times New Roman" panose="02020603050405020304" pitchFamily="18" charset="0"/>
                  </a:rPr>
                  <a:t>2)</a:t>
                </a:r>
                <a:endParaRPr lang="zh-CN" sz="2800" kern="100" dirty="0">
                  <a:solidFill>
                    <a:srgbClr val="1A5575"/>
                  </a:solidFill>
                  <a:ea typeface="微软雅黑" panose="020B0503020204020204" pitchFamily="34" charset="-122"/>
                  <a:cs typeface="Times New Roman" panose="02020603050405020304" pitchFamily="18" charset="0"/>
                </a:endParaRPr>
              </a:p>
            </p:txBody>
          </p:sp>
          <p:grpSp>
            <p:nvGrpSpPr>
              <p:cNvPr id="59" name="Group 1822"/>
              <p:cNvGrpSpPr>
                <a:grpSpLocks/>
              </p:cNvGrpSpPr>
              <p:nvPr/>
            </p:nvGrpSpPr>
            <p:grpSpPr bwMode="auto">
              <a:xfrm>
                <a:off x="6729" y="10270"/>
                <a:ext cx="2121" cy="2509"/>
                <a:chOff x="6501" y="11072"/>
                <a:chExt cx="2121" cy="2509"/>
              </a:xfrm>
              <a:grpFill/>
            </p:grpSpPr>
            <p:sp>
              <p:nvSpPr>
                <p:cNvPr id="101" name="Text Box 1823"/>
                <p:cNvSpPr txBox="1">
                  <a:spLocks noChangeArrowheads="1"/>
                </p:cNvSpPr>
                <p:nvPr/>
              </p:nvSpPr>
              <p:spPr bwMode="auto">
                <a:xfrm>
                  <a:off x="6944" y="11403"/>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grpSp>
              <p:nvGrpSpPr>
                <p:cNvPr id="102" name="Group 1824"/>
                <p:cNvGrpSpPr>
                  <a:grpSpLocks/>
                </p:cNvGrpSpPr>
                <p:nvPr/>
              </p:nvGrpSpPr>
              <p:grpSpPr bwMode="auto">
                <a:xfrm>
                  <a:off x="6501" y="11072"/>
                  <a:ext cx="2121" cy="2509"/>
                  <a:chOff x="6501" y="11072"/>
                  <a:chExt cx="2121" cy="2509"/>
                </a:xfrm>
                <a:grpFill/>
              </p:grpSpPr>
              <p:sp>
                <p:nvSpPr>
                  <p:cNvPr id="103" name="Oval 1825"/>
                  <p:cNvSpPr>
                    <a:spLocks noChangeArrowheads="1"/>
                  </p:cNvSpPr>
                  <p:nvPr/>
                </p:nvSpPr>
                <p:spPr bwMode="auto">
                  <a:xfrm>
                    <a:off x="7064" y="11961"/>
                    <a:ext cx="115" cy="132"/>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104" name="Group 1826"/>
                  <p:cNvGrpSpPr>
                    <a:grpSpLocks/>
                  </p:cNvGrpSpPr>
                  <p:nvPr/>
                </p:nvGrpSpPr>
                <p:grpSpPr bwMode="auto">
                  <a:xfrm>
                    <a:off x="6501" y="11072"/>
                    <a:ext cx="2121" cy="2509"/>
                    <a:chOff x="6510" y="11072"/>
                    <a:chExt cx="2121" cy="2509"/>
                  </a:xfrm>
                  <a:grpFill/>
                </p:grpSpPr>
                <p:cxnSp>
                  <p:nvCxnSpPr>
                    <p:cNvPr id="106" name="Line 1827"/>
                    <p:cNvCxnSpPr>
                      <a:cxnSpLocks noChangeShapeType="1"/>
                      <a:stCxn id="115" idx="3"/>
                    </p:cNvCxnSpPr>
                    <p:nvPr/>
                  </p:nvCxnSpPr>
                  <p:spPr bwMode="auto">
                    <a:xfrm flipH="1">
                      <a:off x="7184" y="12416"/>
                      <a:ext cx="289" cy="213"/>
                    </a:xfrm>
                    <a:prstGeom prst="line">
                      <a:avLst/>
                    </a:prstGeom>
                    <a:grpFill/>
                    <a:ln w="9525">
                      <a:solidFill>
                        <a:srgbClr val="000000"/>
                      </a:solidFill>
                      <a:round/>
                      <a:headEnd/>
                      <a:tailEnd/>
                    </a:ln>
                  </p:spPr>
                </p:cxnSp>
                <p:grpSp>
                  <p:nvGrpSpPr>
                    <p:cNvPr id="107" name="Group 1828"/>
                    <p:cNvGrpSpPr>
                      <a:grpSpLocks/>
                    </p:cNvGrpSpPr>
                    <p:nvPr/>
                  </p:nvGrpSpPr>
                  <p:grpSpPr bwMode="auto">
                    <a:xfrm>
                      <a:off x="6510" y="11072"/>
                      <a:ext cx="2121" cy="2509"/>
                      <a:chOff x="6510" y="11072"/>
                      <a:chExt cx="2121" cy="2509"/>
                    </a:xfrm>
                    <a:grpFill/>
                  </p:grpSpPr>
                  <p:grpSp>
                    <p:nvGrpSpPr>
                      <p:cNvPr id="108" name="Group 1829"/>
                      <p:cNvGrpSpPr>
                        <a:grpSpLocks/>
                      </p:cNvGrpSpPr>
                      <p:nvPr/>
                    </p:nvGrpSpPr>
                    <p:grpSpPr bwMode="auto">
                      <a:xfrm>
                        <a:off x="6510" y="12036"/>
                        <a:ext cx="629" cy="781"/>
                        <a:chOff x="6510" y="11158"/>
                        <a:chExt cx="629" cy="781"/>
                      </a:xfrm>
                      <a:grpFill/>
                    </p:grpSpPr>
                    <p:sp>
                      <p:nvSpPr>
                        <p:cNvPr id="130" name="Text Box 1830"/>
                        <p:cNvSpPr txBox="1">
                          <a:spLocks noChangeArrowheads="1"/>
                        </p:cNvSpPr>
                        <p:nvPr/>
                      </p:nvSpPr>
                      <p:spPr bwMode="auto">
                        <a:xfrm>
                          <a:off x="6510" y="11729"/>
                          <a:ext cx="309" cy="2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pre</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131" name="Line 1831"/>
                        <p:cNvCxnSpPr>
                          <a:cxnSpLocks noChangeShapeType="1"/>
                        </p:cNvCxnSpPr>
                        <p:nvPr/>
                      </p:nvCxnSpPr>
                      <p:spPr bwMode="auto">
                        <a:xfrm flipV="1">
                          <a:off x="7122" y="11158"/>
                          <a:ext cx="17" cy="319"/>
                        </a:xfrm>
                        <a:prstGeom prst="line">
                          <a:avLst/>
                        </a:prstGeom>
                        <a:grpFill/>
                        <a:ln w="9525">
                          <a:solidFill>
                            <a:srgbClr val="000000"/>
                          </a:solidFill>
                          <a:prstDash val="dash"/>
                          <a:round/>
                          <a:headEnd/>
                          <a:tailEnd type="stealth" w="med" len="lg"/>
                        </a:ln>
                      </p:spPr>
                    </p:cxnSp>
                    <p:sp>
                      <p:nvSpPr>
                        <p:cNvPr id="132" name="Freeform 1832"/>
                        <p:cNvSpPr>
                          <a:spLocks/>
                        </p:cNvSpPr>
                        <p:nvPr/>
                      </p:nvSpPr>
                      <p:spPr bwMode="auto">
                        <a:xfrm>
                          <a:off x="6862" y="11470"/>
                          <a:ext cx="262" cy="450"/>
                        </a:xfrm>
                        <a:custGeom>
                          <a:avLst/>
                          <a:gdLst>
                            <a:gd name="T0" fmla="*/ 262 w 262"/>
                            <a:gd name="T1" fmla="*/ 0 h 450"/>
                            <a:gd name="T2" fmla="*/ 67 w 262"/>
                            <a:gd name="T3" fmla="*/ 225 h 450"/>
                            <a:gd name="T4" fmla="*/ 127 w 262"/>
                            <a:gd name="T5" fmla="*/ 450 h 450"/>
                            <a:gd name="T6" fmla="*/ 217 w 262"/>
                            <a:gd name="T7" fmla="*/ 390 h 450"/>
                            <a:gd name="T8" fmla="*/ 247 w 262"/>
                            <a:gd name="T9" fmla="*/ 345 h 450"/>
                          </a:gdLst>
                          <a:ahLst/>
                          <a:cxnLst>
                            <a:cxn ang="0">
                              <a:pos x="T0" y="T1"/>
                            </a:cxn>
                            <a:cxn ang="0">
                              <a:pos x="T2" y="T3"/>
                            </a:cxn>
                            <a:cxn ang="0">
                              <a:pos x="T4" y="T5"/>
                            </a:cxn>
                            <a:cxn ang="0">
                              <a:pos x="T6" y="T7"/>
                            </a:cxn>
                            <a:cxn ang="0">
                              <a:pos x="T8" y="T9"/>
                            </a:cxn>
                          </a:cxnLst>
                          <a:rect l="0" t="0" r="r" b="b"/>
                          <a:pathLst>
                            <a:path w="262" h="450">
                              <a:moveTo>
                                <a:pt x="262" y="0"/>
                              </a:moveTo>
                              <a:cubicBezTo>
                                <a:pt x="230" y="127"/>
                                <a:pt x="199" y="181"/>
                                <a:pt x="67" y="225"/>
                              </a:cubicBezTo>
                              <a:cubicBezTo>
                                <a:pt x="2" y="323"/>
                                <a:pt x="0" y="408"/>
                                <a:pt x="127" y="450"/>
                              </a:cubicBezTo>
                              <a:cubicBezTo>
                                <a:pt x="182" y="432"/>
                                <a:pt x="174" y="442"/>
                                <a:pt x="217" y="390"/>
                              </a:cubicBezTo>
                              <a:cubicBezTo>
                                <a:pt x="229" y="376"/>
                                <a:pt x="247" y="345"/>
                                <a:pt x="247" y="345"/>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09" name="Group 1833"/>
                      <p:cNvGrpSpPr>
                        <a:grpSpLocks/>
                      </p:cNvGrpSpPr>
                      <p:nvPr/>
                    </p:nvGrpSpPr>
                    <p:grpSpPr bwMode="auto">
                      <a:xfrm>
                        <a:off x="6702" y="11072"/>
                        <a:ext cx="1929" cy="2509"/>
                        <a:chOff x="6702" y="11072"/>
                        <a:chExt cx="1929" cy="2509"/>
                      </a:xfrm>
                      <a:grpFill/>
                    </p:grpSpPr>
                    <p:sp>
                      <p:nvSpPr>
                        <p:cNvPr id="110" name="Text Box 1834"/>
                        <p:cNvSpPr txBox="1">
                          <a:spLocks noChangeArrowheads="1"/>
                        </p:cNvSpPr>
                        <p:nvPr/>
                      </p:nvSpPr>
                      <p:spPr bwMode="auto">
                        <a:xfrm>
                          <a:off x="6702" y="13361"/>
                          <a:ext cx="900" cy="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删除后</a:t>
                          </a:r>
                        </a:p>
                      </p:txBody>
                    </p:sp>
                    <p:grpSp>
                      <p:nvGrpSpPr>
                        <p:cNvPr id="111" name="Group 1835"/>
                        <p:cNvGrpSpPr>
                          <a:grpSpLocks/>
                        </p:cNvGrpSpPr>
                        <p:nvPr/>
                      </p:nvGrpSpPr>
                      <p:grpSpPr bwMode="auto">
                        <a:xfrm>
                          <a:off x="6724" y="11072"/>
                          <a:ext cx="1907" cy="2204"/>
                          <a:chOff x="6724" y="11072"/>
                          <a:chExt cx="1907" cy="2204"/>
                        </a:xfrm>
                        <a:grpFill/>
                      </p:grpSpPr>
                      <p:cxnSp>
                        <p:nvCxnSpPr>
                          <p:cNvPr id="112" name="Line 1836"/>
                          <p:cNvCxnSpPr>
                            <a:cxnSpLocks noChangeShapeType="1"/>
                          </p:cNvCxnSpPr>
                          <p:nvPr/>
                        </p:nvCxnSpPr>
                        <p:spPr bwMode="auto">
                          <a:xfrm>
                            <a:off x="7194" y="12059"/>
                            <a:ext cx="651" cy="573"/>
                          </a:xfrm>
                          <a:prstGeom prst="line">
                            <a:avLst/>
                          </a:prstGeom>
                          <a:grpFill/>
                          <a:ln w="9525">
                            <a:solidFill>
                              <a:srgbClr val="000000"/>
                            </a:solidFill>
                            <a:round/>
                            <a:headEnd/>
                            <a:tailEnd/>
                          </a:ln>
                        </p:spPr>
                      </p:cxnSp>
                      <p:cxnSp>
                        <p:nvCxnSpPr>
                          <p:cNvPr id="113" name="Line 1837"/>
                          <p:cNvCxnSpPr>
                            <a:cxnSpLocks noChangeShapeType="1"/>
                          </p:cNvCxnSpPr>
                          <p:nvPr/>
                        </p:nvCxnSpPr>
                        <p:spPr bwMode="auto">
                          <a:xfrm flipH="1">
                            <a:off x="7178" y="11741"/>
                            <a:ext cx="274" cy="231"/>
                          </a:xfrm>
                          <a:prstGeom prst="line">
                            <a:avLst/>
                          </a:prstGeom>
                          <a:grpFill/>
                          <a:ln w="9525">
                            <a:solidFill>
                              <a:srgbClr val="000000"/>
                            </a:solidFill>
                            <a:round/>
                            <a:headEnd/>
                            <a:tailEnd/>
                          </a:ln>
                        </p:spPr>
                      </p:cxnSp>
                      <p:sp>
                        <p:nvSpPr>
                          <p:cNvPr id="114" name="Oval 1838"/>
                          <p:cNvSpPr>
                            <a:spLocks noChangeArrowheads="1"/>
                          </p:cNvSpPr>
                          <p:nvPr/>
                        </p:nvSpPr>
                        <p:spPr bwMode="auto">
                          <a:xfrm>
                            <a:off x="7818" y="12608"/>
                            <a:ext cx="112"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15" name="Oval 1839"/>
                          <p:cNvSpPr>
                            <a:spLocks noChangeArrowheads="1"/>
                          </p:cNvSpPr>
                          <p:nvPr/>
                        </p:nvSpPr>
                        <p:spPr bwMode="auto">
                          <a:xfrm>
                            <a:off x="7456" y="12305"/>
                            <a:ext cx="114" cy="130"/>
                          </a:xfrm>
                          <a:prstGeom prst="ellipse">
                            <a:avLst/>
                          </a:prstGeom>
                          <a:solidFill>
                            <a:schemeClr val="accent4">
                              <a:lumMod val="40000"/>
                              <a:lumOff val="60000"/>
                            </a:schemeClr>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16" name="Oval 1840"/>
                          <p:cNvSpPr>
                            <a:spLocks noChangeArrowheads="1"/>
                          </p:cNvSpPr>
                          <p:nvPr/>
                        </p:nvSpPr>
                        <p:spPr bwMode="auto">
                          <a:xfrm>
                            <a:off x="7097" y="12590"/>
                            <a:ext cx="113"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117" name="Group 1841"/>
                          <p:cNvGrpSpPr>
                            <a:grpSpLocks/>
                          </p:cNvGrpSpPr>
                          <p:nvPr/>
                        </p:nvGrpSpPr>
                        <p:grpSpPr bwMode="auto">
                          <a:xfrm>
                            <a:off x="7050" y="11072"/>
                            <a:ext cx="900" cy="582"/>
                            <a:chOff x="7049" y="11070"/>
                            <a:chExt cx="900" cy="582"/>
                          </a:xfrm>
                          <a:grpFill/>
                        </p:grpSpPr>
                        <p:sp>
                          <p:nvSpPr>
                            <p:cNvPr id="128" name="Text Box 1842"/>
                            <p:cNvSpPr txBox="1">
                              <a:spLocks noChangeArrowheads="1"/>
                            </p:cNvSpPr>
                            <p:nvPr/>
                          </p:nvSpPr>
                          <p:spPr bwMode="auto">
                            <a:xfrm>
                              <a:off x="7049" y="1107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29" name="Line 1843"/>
                            <p:cNvCxnSpPr>
                              <a:cxnSpLocks noChangeShapeType="1"/>
                            </p:cNvCxnSpPr>
                            <p:nvPr/>
                          </p:nvCxnSpPr>
                          <p:spPr bwMode="auto">
                            <a:xfrm>
                              <a:off x="7499" y="11340"/>
                              <a:ext cx="0" cy="312"/>
                            </a:xfrm>
                            <a:prstGeom prst="line">
                              <a:avLst/>
                            </a:prstGeom>
                            <a:grpFill/>
                            <a:ln w="9525">
                              <a:solidFill>
                                <a:srgbClr val="000000"/>
                              </a:solidFill>
                              <a:round/>
                              <a:headEnd/>
                              <a:tailEnd type="stealth" w="med" len="med"/>
                            </a:ln>
                          </p:spPr>
                        </p:cxnSp>
                      </p:grpSp>
                      <p:cxnSp>
                        <p:nvCxnSpPr>
                          <p:cNvPr id="118" name="Line 1844"/>
                          <p:cNvCxnSpPr>
                            <a:cxnSpLocks noChangeShapeType="1"/>
                          </p:cNvCxnSpPr>
                          <p:nvPr/>
                        </p:nvCxnSpPr>
                        <p:spPr bwMode="auto">
                          <a:xfrm>
                            <a:off x="7125" y="11657"/>
                            <a:ext cx="0" cy="312"/>
                          </a:xfrm>
                          <a:prstGeom prst="line">
                            <a:avLst/>
                          </a:prstGeom>
                          <a:grpFill/>
                          <a:ln w="9525">
                            <a:solidFill>
                              <a:srgbClr val="000000"/>
                            </a:solidFill>
                            <a:round/>
                            <a:headEnd/>
                            <a:tailEnd type="stealth" w="med" len="med"/>
                          </a:ln>
                        </p:spPr>
                      </p:cxnSp>
                      <p:grpSp>
                        <p:nvGrpSpPr>
                          <p:cNvPr id="119" name="Group 1845"/>
                          <p:cNvGrpSpPr>
                            <a:grpSpLocks/>
                          </p:cNvGrpSpPr>
                          <p:nvPr/>
                        </p:nvGrpSpPr>
                        <p:grpSpPr bwMode="auto">
                          <a:xfrm>
                            <a:off x="7551" y="11738"/>
                            <a:ext cx="1080" cy="1160"/>
                            <a:chOff x="7550" y="10858"/>
                            <a:chExt cx="1080" cy="1160"/>
                          </a:xfrm>
                          <a:grpFill/>
                        </p:grpSpPr>
                        <p:sp>
                          <p:nvSpPr>
                            <p:cNvPr id="125" name="Text Box 1846"/>
                            <p:cNvSpPr txBox="1">
                              <a:spLocks noChangeArrowheads="1"/>
                            </p:cNvSpPr>
                            <p:nvPr/>
                          </p:nvSpPr>
                          <p:spPr bwMode="auto">
                            <a:xfrm>
                              <a:off x="8207" y="11284"/>
                              <a:ext cx="423" cy="1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126" name="Line 1847"/>
                            <p:cNvCxnSpPr>
                              <a:cxnSpLocks noChangeShapeType="1"/>
                            </p:cNvCxnSpPr>
                            <p:nvPr/>
                          </p:nvCxnSpPr>
                          <p:spPr bwMode="auto">
                            <a:xfrm flipH="1" flipV="1">
                              <a:off x="7550" y="10858"/>
                              <a:ext cx="360" cy="312"/>
                            </a:xfrm>
                            <a:prstGeom prst="line">
                              <a:avLst/>
                            </a:prstGeom>
                            <a:grpFill/>
                            <a:ln w="9525">
                              <a:solidFill>
                                <a:srgbClr val="000000"/>
                              </a:solidFill>
                              <a:prstDash val="dash"/>
                              <a:round/>
                              <a:headEnd/>
                              <a:tailEnd type="stealth" w="med" len="lg"/>
                            </a:ln>
                          </p:spPr>
                        </p:cxnSp>
                        <p:sp>
                          <p:nvSpPr>
                            <p:cNvPr id="127" name="Freeform 1848"/>
                            <p:cNvSpPr>
                              <a:spLocks/>
                            </p:cNvSpPr>
                            <p:nvPr/>
                          </p:nvSpPr>
                          <p:spPr bwMode="auto">
                            <a:xfrm>
                              <a:off x="7883" y="11203"/>
                              <a:ext cx="324" cy="815"/>
                            </a:xfrm>
                            <a:custGeom>
                              <a:avLst/>
                              <a:gdLst>
                                <a:gd name="T0" fmla="*/ 60 w 324"/>
                                <a:gd name="T1" fmla="*/ 0 h 815"/>
                                <a:gd name="T2" fmla="*/ 165 w 324"/>
                                <a:gd name="T3" fmla="*/ 150 h 815"/>
                                <a:gd name="T4" fmla="*/ 255 w 324"/>
                                <a:gd name="T5" fmla="*/ 285 h 815"/>
                                <a:gd name="T6" fmla="*/ 300 w 324"/>
                                <a:gd name="T7" fmla="*/ 435 h 815"/>
                                <a:gd name="T8" fmla="*/ 225 w 324"/>
                                <a:gd name="T9" fmla="*/ 750 h 815"/>
                                <a:gd name="T10" fmla="*/ 135 w 324"/>
                                <a:gd name="T11" fmla="*/ 810 h 815"/>
                                <a:gd name="T12" fmla="*/ 45 w 324"/>
                                <a:gd name="T13" fmla="*/ 765 h 815"/>
                                <a:gd name="T14" fmla="*/ 0 w 324"/>
                                <a:gd name="T15" fmla="*/ 645 h 8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815">
                                  <a:moveTo>
                                    <a:pt x="60" y="0"/>
                                  </a:moveTo>
                                  <a:cubicBezTo>
                                    <a:pt x="91" y="61"/>
                                    <a:pt x="116" y="101"/>
                                    <a:pt x="165" y="150"/>
                                  </a:cubicBezTo>
                                  <a:cubicBezTo>
                                    <a:pt x="188" y="219"/>
                                    <a:pt x="228" y="225"/>
                                    <a:pt x="255" y="285"/>
                                  </a:cubicBezTo>
                                  <a:cubicBezTo>
                                    <a:pt x="276" y="332"/>
                                    <a:pt x="288" y="385"/>
                                    <a:pt x="300" y="435"/>
                                  </a:cubicBezTo>
                                  <a:cubicBezTo>
                                    <a:pt x="285" y="654"/>
                                    <a:pt x="324" y="631"/>
                                    <a:pt x="225" y="750"/>
                                  </a:cubicBezTo>
                                  <a:cubicBezTo>
                                    <a:pt x="170" y="815"/>
                                    <a:pt x="227" y="787"/>
                                    <a:pt x="135" y="810"/>
                                  </a:cubicBezTo>
                                  <a:cubicBezTo>
                                    <a:pt x="110" y="802"/>
                                    <a:pt x="60" y="789"/>
                                    <a:pt x="45" y="765"/>
                                  </a:cubicBezTo>
                                  <a:cubicBezTo>
                                    <a:pt x="22" y="729"/>
                                    <a:pt x="19" y="683"/>
                                    <a:pt x="0" y="645"/>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20" name="Group 1849"/>
                          <p:cNvGrpSpPr>
                            <a:grpSpLocks/>
                          </p:cNvGrpSpPr>
                          <p:nvPr/>
                        </p:nvGrpSpPr>
                        <p:grpSpPr bwMode="auto">
                          <a:xfrm>
                            <a:off x="6923" y="12711"/>
                            <a:ext cx="450" cy="565"/>
                            <a:chOff x="4289" y="11848"/>
                            <a:chExt cx="450" cy="565"/>
                          </a:xfrm>
                          <a:grpFill/>
                        </p:grpSpPr>
                        <p:sp>
                          <p:nvSpPr>
                            <p:cNvPr id="123" name="Text Box 1850"/>
                            <p:cNvSpPr txBox="1">
                              <a:spLocks noChangeArrowheads="1"/>
                            </p:cNvSpPr>
                            <p:nvPr/>
                          </p:nvSpPr>
                          <p:spPr bwMode="auto">
                            <a:xfrm>
                              <a:off x="4289" y="12212"/>
                              <a:ext cx="450"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temp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24" name="Line 1851"/>
                            <p:cNvCxnSpPr>
                              <a:cxnSpLocks noChangeShapeType="1"/>
                            </p:cNvCxnSpPr>
                            <p:nvPr/>
                          </p:nvCxnSpPr>
                          <p:spPr bwMode="auto">
                            <a:xfrm rot="10800000">
                              <a:off x="4514" y="11848"/>
                              <a:ext cx="0" cy="312"/>
                            </a:xfrm>
                            <a:prstGeom prst="line">
                              <a:avLst/>
                            </a:prstGeom>
                            <a:grpFill/>
                            <a:ln w="9525">
                              <a:solidFill>
                                <a:srgbClr val="000000"/>
                              </a:solidFill>
                              <a:round/>
                              <a:headEnd/>
                              <a:tailEnd type="stealth" w="sm" len="lg"/>
                            </a:ln>
                          </p:spPr>
                        </p:cxnSp>
                      </p:grpSp>
                      <p:sp>
                        <p:nvSpPr>
                          <p:cNvPr id="121" name="Oval 1852"/>
                          <p:cNvSpPr>
                            <a:spLocks noChangeArrowheads="1"/>
                          </p:cNvSpPr>
                          <p:nvPr/>
                        </p:nvSpPr>
                        <p:spPr bwMode="auto">
                          <a:xfrm>
                            <a:off x="6724" y="12288"/>
                            <a:ext cx="112"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22" name="Oval 1853"/>
                          <p:cNvSpPr>
                            <a:spLocks noChangeArrowheads="1"/>
                          </p:cNvSpPr>
                          <p:nvPr/>
                        </p:nvSpPr>
                        <p:spPr bwMode="auto">
                          <a:xfrm>
                            <a:off x="7441" y="11651"/>
                            <a:ext cx="114"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grpSp>
              <p:cxnSp>
                <p:nvCxnSpPr>
                  <p:cNvPr id="105" name="Line 1854"/>
                  <p:cNvCxnSpPr>
                    <a:cxnSpLocks noChangeShapeType="1"/>
                  </p:cNvCxnSpPr>
                  <p:nvPr/>
                </p:nvCxnSpPr>
                <p:spPr bwMode="auto">
                  <a:xfrm flipH="1">
                    <a:off x="6814" y="12062"/>
                    <a:ext cx="248" cy="248"/>
                  </a:xfrm>
                  <a:prstGeom prst="line">
                    <a:avLst/>
                  </a:prstGeom>
                  <a:grpFill/>
                  <a:ln w="9525">
                    <a:solidFill>
                      <a:srgbClr val="000000"/>
                    </a:solidFill>
                    <a:round/>
                    <a:headEnd/>
                    <a:tailEnd/>
                  </a:ln>
                </p:spPr>
              </p:cxnSp>
            </p:grpSp>
          </p:grpSp>
          <p:grpSp>
            <p:nvGrpSpPr>
              <p:cNvPr id="60" name="Group 1855"/>
              <p:cNvGrpSpPr>
                <a:grpSpLocks/>
              </p:cNvGrpSpPr>
              <p:nvPr/>
            </p:nvGrpSpPr>
            <p:grpSpPr bwMode="auto">
              <a:xfrm>
                <a:off x="3327" y="10042"/>
                <a:ext cx="2719" cy="2796"/>
                <a:chOff x="3171" y="7982"/>
                <a:chExt cx="2719" cy="2796"/>
              </a:xfrm>
              <a:grpFill/>
            </p:grpSpPr>
            <p:sp>
              <p:nvSpPr>
                <p:cNvPr id="61" name="Text Box 1856"/>
                <p:cNvSpPr txBox="1">
                  <a:spLocks noChangeArrowheads="1"/>
                </p:cNvSpPr>
                <p:nvPr/>
              </p:nvSpPr>
              <p:spPr bwMode="auto">
                <a:xfrm>
                  <a:off x="4036" y="10543"/>
                  <a:ext cx="900" cy="2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删除前</a:t>
                  </a:r>
                </a:p>
              </p:txBody>
            </p:sp>
            <p:grpSp>
              <p:nvGrpSpPr>
                <p:cNvPr id="62" name="Group 1857"/>
                <p:cNvGrpSpPr>
                  <a:grpSpLocks/>
                </p:cNvGrpSpPr>
                <p:nvPr/>
              </p:nvGrpSpPr>
              <p:grpSpPr bwMode="auto">
                <a:xfrm>
                  <a:off x="3171" y="7982"/>
                  <a:ext cx="2719" cy="2467"/>
                  <a:chOff x="1677" y="8220"/>
                  <a:chExt cx="2719" cy="2467"/>
                </a:xfrm>
                <a:grpFill/>
              </p:grpSpPr>
              <p:sp>
                <p:nvSpPr>
                  <p:cNvPr id="63" name="Oval 1858"/>
                  <p:cNvSpPr>
                    <a:spLocks noChangeArrowheads="1"/>
                  </p:cNvSpPr>
                  <p:nvPr/>
                </p:nvSpPr>
                <p:spPr bwMode="auto">
                  <a:xfrm>
                    <a:off x="2967" y="9394"/>
                    <a:ext cx="109" cy="130"/>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64" name="Group 1859"/>
                  <p:cNvGrpSpPr>
                    <a:grpSpLocks/>
                  </p:cNvGrpSpPr>
                  <p:nvPr/>
                </p:nvGrpSpPr>
                <p:grpSpPr bwMode="auto">
                  <a:xfrm>
                    <a:off x="1677" y="8220"/>
                    <a:ext cx="2719" cy="2467"/>
                    <a:chOff x="3173" y="7992"/>
                    <a:chExt cx="2719" cy="2467"/>
                  </a:xfrm>
                  <a:grpFill/>
                </p:grpSpPr>
                <p:grpSp>
                  <p:nvGrpSpPr>
                    <p:cNvPr id="65" name="Group 1860"/>
                    <p:cNvGrpSpPr>
                      <a:grpSpLocks/>
                    </p:cNvGrpSpPr>
                    <p:nvPr/>
                  </p:nvGrpSpPr>
                  <p:grpSpPr bwMode="auto">
                    <a:xfrm>
                      <a:off x="4007" y="8323"/>
                      <a:ext cx="360" cy="564"/>
                      <a:chOff x="6120" y="4026"/>
                      <a:chExt cx="360" cy="564"/>
                    </a:xfrm>
                    <a:grpFill/>
                  </p:grpSpPr>
                  <p:sp>
                    <p:nvSpPr>
                      <p:cNvPr id="99" name="Text Box 1861"/>
                      <p:cNvSpPr txBox="1">
                        <a:spLocks noChangeArrowheads="1"/>
                      </p:cNvSpPr>
                      <p:nvPr/>
                    </p:nvSpPr>
                    <p:spPr bwMode="auto">
                      <a:xfrm>
                        <a:off x="6120" y="4026"/>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00" name="Line 1862"/>
                      <p:cNvCxnSpPr>
                        <a:cxnSpLocks noChangeShapeType="1"/>
                      </p:cNvCxnSpPr>
                      <p:nvPr/>
                    </p:nvCxnSpPr>
                    <p:spPr bwMode="auto">
                      <a:xfrm>
                        <a:off x="6300" y="4278"/>
                        <a:ext cx="0" cy="312"/>
                      </a:xfrm>
                      <a:prstGeom prst="line">
                        <a:avLst/>
                      </a:prstGeom>
                      <a:grpFill/>
                      <a:ln w="9525">
                        <a:solidFill>
                          <a:srgbClr val="000000"/>
                        </a:solidFill>
                        <a:round/>
                        <a:headEnd/>
                        <a:tailEnd type="stealth" w="med" len="med"/>
                      </a:ln>
                    </p:spPr>
                  </p:cxnSp>
                </p:grpSp>
                <p:grpSp>
                  <p:nvGrpSpPr>
                    <p:cNvPr id="66" name="Group 1863"/>
                    <p:cNvGrpSpPr>
                      <a:grpSpLocks/>
                    </p:cNvGrpSpPr>
                    <p:nvPr/>
                  </p:nvGrpSpPr>
                  <p:grpSpPr bwMode="auto">
                    <a:xfrm>
                      <a:off x="3173" y="7992"/>
                      <a:ext cx="2719" cy="2467"/>
                      <a:chOff x="3173" y="7992"/>
                      <a:chExt cx="2719" cy="2467"/>
                    </a:xfrm>
                    <a:grpFill/>
                  </p:grpSpPr>
                  <p:grpSp>
                    <p:nvGrpSpPr>
                      <p:cNvPr id="67" name="Group 1864"/>
                      <p:cNvGrpSpPr>
                        <a:grpSpLocks/>
                      </p:cNvGrpSpPr>
                      <p:nvPr/>
                    </p:nvGrpSpPr>
                    <p:grpSpPr bwMode="auto">
                      <a:xfrm>
                        <a:off x="4562" y="8770"/>
                        <a:ext cx="465" cy="408"/>
                        <a:chOff x="4562" y="8770"/>
                        <a:chExt cx="465" cy="408"/>
                      </a:xfrm>
                      <a:grpFill/>
                    </p:grpSpPr>
                    <p:sp>
                      <p:nvSpPr>
                        <p:cNvPr id="97" name="Text Box 1865"/>
                        <p:cNvSpPr txBox="1">
                          <a:spLocks noChangeArrowheads="1"/>
                        </p:cNvSpPr>
                        <p:nvPr/>
                      </p:nvSpPr>
                      <p:spPr bwMode="auto">
                        <a:xfrm>
                          <a:off x="4667" y="8770"/>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kern="100" dirty="0">
                              <a:solidFill>
                                <a:srgbClr val="1A5575"/>
                              </a:solidFill>
                              <a:ea typeface="微软雅黑" panose="020B0503020204020204" pitchFamily="34" charset="-122"/>
                              <a:cs typeface="Times New Roman" panose="02020603050405020304" pitchFamily="18" charset="0"/>
                            </a:rPr>
                            <a:t>p</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98" name="Line 1866"/>
                        <p:cNvCxnSpPr>
                          <a:cxnSpLocks noChangeShapeType="1"/>
                        </p:cNvCxnSpPr>
                        <p:nvPr/>
                      </p:nvCxnSpPr>
                      <p:spPr bwMode="auto">
                        <a:xfrm flipH="1">
                          <a:off x="4562" y="9022"/>
                          <a:ext cx="180" cy="156"/>
                        </a:xfrm>
                        <a:prstGeom prst="line">
                          <a:avLst/>
                        </a:prstGeom>
                        <a:grpFill/>
                        <a:ln w="9525">
                          <a:solidFill>
                            <a:srgbClr val="000000"/>
                          </a:solidFill>
                          <a:round/>
                          <a:headEnd/>
                          <a:tailEnd type="stealth" w="sm" len="lg"/>
                        </a:ln>
                      </p:spPr>
                    </p:cxnSp>
                  </p:grpSp>
                  <p:grpSp>
                    <p:nvGrpSpPr>
                      <p:cNvPr id="68" name="Group 1867"/>
                      <p:cNvGrpSpPr>
                        <a:grpSpLocks/>
                      </p:cNvGrpSpPr>
                      <p:nvPr/>
                    </p:nvGrpSpPr>
                    <p:grpSpPr bwMode="auto">
                      <a:xfrm>
                        <a:off x="3173" y="7992"/>
                        <a:ext cx="2719" cy="2467"/>
                        <a:chOff x="3173" y="7992"/>
                        <a:chExt cx="2719" cy="2467"/>
                      </a:xfrm>
                      <a:grpFill/>
                    </p:grpSpPr>
                    <p:grpSp>
                      <p:nvGrpSpPr>
                        <p:cNvPr id="69" name="Group 1868"/>
                        <p:cNvGrpSpPr>
                          <a:grpSpLocks/>
                        </p:cNvGrpSpPr>
                        <p:nvPr/>
                      </p:nvGrpSpPr>
                      <p:grpSpPr bwMode="auto">
                        <a:xfrm>
                          <a:off x="3776" y="8585"/>
                          <a:ext cx="1381" cy="1305"/>
                          <a:chOff x="3805" y="8594"/>
                          <a:chExt cx="1381" cy="1305"/>
                        </a:xfrm>
                        <a:grpFill/>
                      </p:grpSpPr>
                      <p:grpSp>
                        <p:nvGrpSpPr>
                          <p:cNvPr id="88" name="Group 1869"/>
                          <p:cNvGrpSpPr>
                            <a:grpSpLocks/>
                          </p:cNvGrpSpPr>
                          <p:nvPr/>
                        </p:nvGrpSpPr>
                        <p:grpSpPr bwMode="auto">
                          <a:xfrm>
                            <a:off x="3856" y="8668"/>
                            <a:ext cx="1269" cy="1158"/>
                            <a:chOff x="3856" y="8668"/>
                            <a:chExt cx="1269" cy="1158"/>
                          </a:xfrm>
                          <a:grpFill/>
                        </p:grpSpPr>
                        <p:cxnSp>
                          <p:nvCxnSpPr>
                            <p:cNvPr id="95" name="Line 1870"/>
                            <p:cNvCxnSpPr>
                              <a:cxnSpLocks noChangeShapeType="1"/>
                            </p:cNvCxnSpPr>
                            <p:nvPr/>
                          </p:nvCxnSpPr>
                          <p:spPr bwMode="auto">
                            <a:xfrm flipH="1">
                              <a:off x="3856" y="8668"/>
                              <a:ext cx="720" cy="624"/>
                            </a:xfrm>
                            <a:prstGeom prst="line">
                              <a:avLst/>
                            </a:prstGeom>
                            <a:grpFill/>
                            <a:ln w="9525">
                              <a:solidFill>
                                <a:srgbClr val="000000"/>
                              </a:solidFill>
                              <a:round/>
                              <a:headEnd/>
                              <a:tailEnd/>
                            </a:ln>
                          </p:spPr>
                        </p:cxnSp>
                        <p:cxnSp>
                          <p:nvCxnSpPr>
                            <p:cNvPr id="96" name="Line 1871"/>
                            <p:cNvCxnSpPr>
                              <a:cxnSpLocks noChangeShapeType="1"/>
                            </p:cNvCxnSpPr>
                            <p:nvPr/>
                          </p:nvCxnSpPr>
                          <p:spPr bwMode="auto">
                            <a:xfrm>
                              <a:off x="4240" y="8950"/>
                              <a:ext cx="885" cy="876"/>
                            </a:xfrm>
                            <a:prstGeom prst="line">
                              <a:avLst/>
                            </a:prstGeom>
                            <a:grpFill/>
                            <a:ln w="9525">
                              <a:solidFill>
                                <a:srgbClr val="000000"/>
                              </a:solidFill>
                              <a:round/>
                              <a:headEnd/>
                              <a:tailEnd/>
                            </a:ln>
                          </p:spPr>
                        </p:cxnSp>
                      </p:grpSp>
                      <p:sp>
                        <p:nvSpPr>
                          <p:cNvPr id="89" name="Oval 1872"/>
                          <p:cNvSpPr>
                            <a:spLocks noChangeArrowheads="1"/>
                          </p:cNvSpPr>
                          <p:nvPr/>
                        </p:nvSpPr>
                        <p:spPr bwMode="auto">
                          <a:xfrm>
                            <a:off x="4534" y="8594"/>
                            <a:ext cx="108"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90" name="Oval 1873"/>
                          <p:cNvSpPr>
                            <a:spLocks noChangeArrowheads="1"/>
                          </p:cNvSpPr>
                          <p:nvPr/>
                        </p:nvSpPr>
                        <p:spPr bwMode="auto">
                          <a:xfrm>
                            <a:off x="3805" y="9220"/>
                            <a:ext cx="115"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91" name="Oval 1874"/>
                          <p:cNvSpPr>
                            <a:spLocks noChangeArrowheads="1"/>
                          </p:cNvSpPr>
                          <p:nvPr/>
                        </p:nvSpPr>
                        <p:spPr bwMode="auto">
                          <a:xfrm>
                            <a:off x="5076" y="9754"/>
                            <a:ext cx="11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92" name="Oval 1875"/>
                          <p:cNvSpPr>
                            <a:spLocks noChangeArrowheads="1"/>
                          </p:cNvSpPr>
                          <p:nvPr/>
                        </p:nvSpPr>
                        <p:spPr bwMode="auto">
                          <a:xfrm>
                            <a:off x="4435" y="9769"/>
                            <a:ext cx="106"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93" name="Oval 1876"/>
                          <p:cNvSpPr>
                            <a:spLocks noChangeArrowheads="1"/>
                          </p:cNvSpPr>
                          <p:nvPr/>
                        </p:nvSpPr>
                        <p:spPr bwMode="auto">
                          <a:xfrm>
                            <a:off x="4175" y="8895"/>
                            <a:ext cx="110" cy="122"/>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94" name="Oval 1877"/>
                          <p:cNvSpPr>
                            <a:spLocks noChangeArrowheads="1"/>
                          </p:cNvSpPr>
                          <p:nvPr/>
                        </p:nvSpPr>
                        <p:spPr bwMode="auto">
                          <a:xfrm>
                            <a:off x="4791" y="9486"/>
                            <a:ext cx="110" cy="130"/>
                          </a:xfrm>
                          <a:prstGeom prst="ellipse">
                            <a:avLst/>
                          </a:prstGeom>
                          <a:solidFill>
                            <a:schemeClr val="accent4">
                              <a:lumMod val="40000"/>
                              <a:lumOff val="60000"/>
                            </a:schemeClr>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70" name="Group 1878"/>
                        <p:cNvGrpSpPr>
                          <a:grpSpLocks/>
                        </p:cNvGrpSpPr>
                        <p:nvPr/>
                      </p:nvGrpSpPr>
                      <p:grpSpPr bwMode="auto">
                        <a:xfrm>
                          <a:off x="3173" y="7992"/>
                          <a:ext cx="2719" cy="2467"/>
                          <a:chOff x="3173" y="7992"/>
                          <a:chExt cx="2719" cy="2467"/>
                        </a:xfrm>
                        <a:grpFill/>
                      </p:grpSpPr>
                      <p:cxnSp>
                        <p:nvCxnSpPr>
                          <p:cNvPr id="71" name="Line 1879"/>
                          <p:cNvCxnSpPr>
                            <a:cxnSpLocks noChangeShapeType="1"/>
                            <a:stCxn id="94" idx="3"/>
                          </p:cNvCxnSpPr>
                          <p:nvPr/>
                        </p:nvCxnSpPr>
                        <p:spPr bwMode="auto">
                          <a:xfrm flipH="1">
                            <a:off x="4515" y="9588"/>
                            <a:ext cx="263" cy="230"/>
                          </a:xfrm>
                          <a:prstGeom prst="line">
                            <a:avLst/>
                          </a:prstGeom>
                          <a:grpFill/>
                          <a:ln w="9525">
                            <a:solidFill>
                              <a:srgbClr val="000000"/>
                            </a:solidFill>
                            <a:round/>
                            <a:headEnd/>
                            <a:tailEnd/>
                          </a:ln>
                        </p:spPr>
                      </p:cxnSp>
                      <p:grpSp>
                        <p:nvGrpSpPr>
                          <p:cNvPr id="72" name="Group 1880"/>
                          <p:cNvGrpSpPr>
                            <a:grpSpLocks/>
                          </p:cNvGrpSpPr>
                          <p:nvPr/>
                        </p:nvGrpSpPr>
                        <p:grpSpPr bwMode="auto">
                          <a:xfrm>
                            <a:off x="3799" y="9271"/>
                            <a:ext cx="721" cy="727"/>
                            <a:chOff x="3856" y="11227"/>
                            <a:chExt cx="721" cy="727"/>
                          </a:xfrm>
                          <a:grpFill/>
                        </p:grpSpPr>
                        <p:sp>
                          <p:nvSpPr>
                            <p:cNvPr id="85" name="Text Box 1881"/>
                            <p:cNvSpPr txBox="1">
                              <a:spLocks noChangeArrowheads="1"/>
                            </p:cNvSpPr>
                            <p:nvPr/>
                          </p:nvSpPr>
                          <p:spPr bwMode="auto">
                            <a:xfrm>
                              <a:off x="3856" y="11759"/>
                              <a:ext cx="298" cy="1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pre</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86" name="Line 1882"/>
                            <p:cNvCxnSpPr>
                              <a:cxnSpLocks noChangeShapeType="1"/>
                            </p:cNvCxnSpPr>
                            <p:nvPr/>
                          </p:nvCxnSpPr>
                          <p:spPr bwMode="auto">
                            <a:xfrm flipV="1">
                              <a:off x="4217" y="11227"/>
                              <a:ext cx="360" cy="312"/>
                            </a:xfrm>
                            <a:prstGeom prst="line">
                              <a:avLst/>
                            </a:prstGeom>
                            <a:grpFill/>
                            <a:ln w="9525">
                              <a:solidFill>
                                <a:srgbClr val="000000"/>
                              </a:solidFill>
                              <a:prstDash val="dash"/>
                              <a:round/>
                              <a:headEnd/>
                              <a:tailEnd type="stealth" w="med" len="lg"/>
                            </a:ln>
                          </p:spPr>
                        </p:cxnSp>
                        <p:sp>
                          <p:nvSpPr>
                            <p:cNvPr id="87" name="Freeform 1883"/>
                            <p:cNvSpPr>
                              <a:spLocks/>
                            </p:cNvSpPr>
                            <p:nvPr/>
                          </p:nvSpPr>
                          <p:spPr bwMode="auto">
                            <a:xfrm>
                              <a:off x="4167" y="11545"/>
                              <a:ext cx="332" cy="300"/>
                            </a:xfrm>
                            <a:custGeom>
                              <a:avLst/>
                              <a:gdLst>
                                <a:gd name="T0" fmla="*/ 47 w 332"/>
                                <a:gd name="T1" fmla="*/ 0 h 300"/>
                                <a:gd name="T2" fmla="*/ 47 w 332"/>
                                <a:gd name="T3" fmla="*/ 225 h 300"/>
                                <a:gd name="T4" fmla="*/ 92 w 332"/>
                                <a:gd name="T5" fmla="*/ 270 h 300"/>
                                <a:gd name="T6" fmla="*/ 182 w 332"/>
                                <a:gd name="T7" fmla="*/ 300 h 300"/>
                                <a:gd name="T8" fmla="*/ 287 w 332"/>
                                <a:gd name="T9" fmla="*/ 285 h 300"/>
                                <a:gd name="T10" fmla="*/ 332 w 332"/>
                                <a:gd name="T11" fmla="*/ 270 h 300"/>
                              </a:gdLst>
                              <a:ahLst/>
                              <a:cxnLst>
                                <a:cxn ang="0">
                                  <a:pos x="T0" y="T1"/>
                                </a:cxn>
                                <a:cxn ang="0">
                                  <a:pos x="T2" y="T3"/>
                                </a:cxn>
                                <a:cxn ang="0">
                                  <a:pos x="T4" y="T5"/>
                                </a:cxn>
                                <a:cxn ang="0">
                                  <a:pos x="T6" y="T7"/>
                                </a:cxn>
                                <a:cxn ang="0">
                                  <a:pos x="T8" y="T9"/>
                                </a:cxn>
                                <a:cxn ang="0">
                                  <a:pos x="T10" y="T11"/>
                                </a:cxn>
                              </a:cxnLst>
                              <a:rect l="0" t="0" r="r" b="b"/>
                              <a:pathLst>
                                <a:path w="332" h="300">
                                  <a:moveTo>
                                    <a:pt x="47" y="0"/>
                                  </a:moveTo>
                                  <a:cubicBezTo>
                                    <a:pt x="12" y="69"/>
                                    <a:pt x="0" y="155"/>
                                    <a:pt x="47" y="225"/>
                                  </a:cubicBezTo>
                                  <a:cubicBezTo>
                                    <a:pt x="59" y="243"/>
                                    <a:pt x="73" y="260"/>
                                    <a:pt x="92" y="270"/>
                                  </a:cubicBezTo>
                                  <a:cubicBezTo>
                                    <a:pt x="120" y="285"/>
                                    <a:pt x="182" y="300"/>
                                    <a:pt x="182" y="300"/>
                                  </a:cubicBezTo>
                                  <a:cubicBezTo>
                                    <a:pt x="217" y="295"/>
                                    <a:pt x="252" y="292"/>
                                    <a:pt x="287" y="285"/>
                                  </a:cubicBezTo>
                                  <a:cubicBezTo>
                                    <a:pt x="303" y="282"/>
                                    <a:pt x="332" y="270"/>
                                    <a:pt x="332" y="270"/>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73" name="Group 1884"/>
                          <p:cNvGrpSpPr>
                            <a:grpSpLocks/>
                          </p:cNvGrpSpPr>
                          <p:nvPr/>
                        </p:nvGrpSpPr>
                        <p:grpSpPr bwMode="auto">
                          <a:xfrm>
                            <a:off x="4112" y="7992"/>
                            <a:ext cx="900" cy="582"/>
                            <a:chOff x="4830" y="7680"/>
                            <a:chExt cx="900" cy="582"/>
                          </a:xfrm>
                          <a:grpFill/>
                        </p:grpSpPr>
                        <p:sp>
                          <p:nvSpPr>
                            <p:cNvPr id="83" name="Text Box 1885"/>
                            <p:cNvSpPr txBox="1">
                              <a:spLocks noChangeArrowheads="1"/>
                            </p:cNvSpPr>
                            <p:nvPr/>
                          </p:nvSpPr>
                          <p:spPr bwMode="auto">
                            <a:xfrm>
                              <a:off x="4830" y="768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84" name="Line 1886"/>
                            <p:cNvCxnSpPr>
                              <a:cxnSpLocks noChangeShapeType="1"/>
                            </p:cNvCxnSpPr>
                            <p:nvPr/>
                          </p:nvCxnSpPr>
                          <p:spPr bwMode="auto">
                            <a:xfrm>
                              <a:off x="5280" y="7950"/>
                              <a:ext cx="0" cy="312"/>
                            </a:xfrm>
                            <a:prstGeom prst="line">
                              <a:avLst/>
                            </a:prstGeom>
                            <a:grpFill/>
                            <a:ln w="9525">
                              <a:solidFill>
                                <a:srgbClr val="000000"/>
                              </a:solidFill>
                              <a:round/>
                              <a:headEnd/>
                              <a:tailEnd type="stealth" w="med" len="med"/>
                            </a:ln>
                          </p:spPr>
                        </p:cxnSp>
                      </p:grpSp>
                      <p:grpSp>
                        <p:nvGrpSpPr>
                          <p:cNvPr id="74" name="Group 1887"/>
                          <p:cNvGrpSpPr>
                            <a:grpSpLocks/>
                          </p:cNvGrpSpPr>
                          <p:nvPr/>
                        </p:nvGrpSpPr>
                        <p:grpSpPr bwMode="auto">
                          <a:xfrm>
                            <a:off x="4232" y="9894"/>
                            <a:ext cx="450" cy="565"/>
                            <a:chOff x="4289" y="11848"/>
                            <a:chExt cx="450" cy="565"/>
                          </a:xfrm>
                          <a:grpFill/>
                        </p:grpSpPr>
                        <p:sp>
                          <p:nvSpPr>
                            <p:cNvPr id="81" name="Text Box 1888"/>
                            <p:cNvSpPr txBox="1">
                              <a:spLocks noChangeArrowheads="1"/>
                            </p:cNvSpPr>
                            <p:nvPr/>
                          </p:nvSpPr>
                          <p:spPr bwMode="auto">
                            <a:xfrm>
                              <a:off x="4289" y="12212"/>
                              <a:ext cx="450"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temp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82" name="Line 1889"/>
                            <p:cNvCxnSpPr>
                              <a:cxnSpLocks noChangeShapeType="1"/>
                            </p:cNvCxnSpPr>
                            <p:nvPr/>
                          </p:nvCxnSpPr>
                          <p:spPr bwMode="auto">
                            <a:xfrm rot="10800000">
                              <a:off x="4514" y="11848"/>
                              <a:ext cx="0" cy="312"/>
                            </a:xfrm>
                            <a:prstGeom prst="line">
                              <a:avLst/>
                            </a:prstGeom>
                            <a:grpFill/>
                            <a:ln w="9525">
                              <a:solidFill>
                                <a:srgbClr val="000000"/>
                              </a:solidFill>
                              <a:round/>
                              <a:headEnd/>
                              <a:tailEnd type="stealth" w="sm" len="lg"/>
                            </a:ln>
                          </p:spPr>
                        </p:cxnSp>
                      </p:grpSp>
                      <p:grpSp>
                        <p:nvGrpSpPr>
                          <p:cNvPr id="75" name="Group 1890"/>
                          <p:cNvGrpSpPr>
                            <a:grpSpLocks/>
                          </p:cNvGrpSpPr>
                          <p:nvPr/>
                        </p:nvGrpSpPr>
                        <p:grpSpPr bwMode="auto">
                          <a:xfrm>
                            <a:off x="4675" y="8624"/>
                            <a:ext cx="1217" cy="1207"/>
                            <a:chOff x="4675" y="8624"/>
                            <a:chExt cx="1217" cy="1207"/>
                          </a:xfrm>
                          <a:grpFill/>
                        </p:grpSpPr>
                        <p:sp>
                          <p:nvSpPr>
                            <p:cNvPr id="79" name="Freeform 1891"/>
                            <p:cNvSpPr>
                              <a:spLocks/>
                            </p:cNvSpPr>
                            <p:nvPr/>
                          </p:nvSpPr>
                          <p:spPr bwMode="auto">
                            <a:xfrm rot="-318873">
                              <a:off x="4675" y="8624"/>
                              <a:ext cx="832" cy="1207"/>
                            </a:xfrm>
                            <a:custGeom>
                              <a:avLst/>
                              <a:gdLst>
                                <a:gd name="T0" fmla="*/ 245 w 439"/>
                                <a:gd name="T1" fmla="*/ 1112 h 1116"/>
                                <a:gd name="T2" fmla="*/ 360 w 439"/>
                                <a:gd name="T3" fmla="*/ 1070 h 1116"/>
                                <a:gd name="T4" fmla="*/ 429 w 439"/>
                                <a:gd name="T5" fmla="*/ 835 h 1116"/>
                                <a:gd name="T6" fmla="*/ 419 w 439"/>
                                <a:gd name="T7" fmla="*/ 612 h 1116"/>
                                <a:gd name="T8" fmla="*/ 360 w 439"/>
                                <a:gd name="T9" fmla="*/ 423 h 1116"/>
                                <a:gd name="T10" fmla="*/ 245 w 439"/>
                                <a:gd name="T11" fmla="*/ 195 h 1116"/>
                                <a:gd name="T12" fmla="*/ 115 w 439"/>
                                <a:gd name="T13" fmla="*/ 40 h 1116"/>
                                <a:gd name="T14" fmla="*/ 0 w 439"/>
                                <a:gd name="T15" fmla="*/ 0 h 1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1116">
                                  <a:moveTo>
                                    <a:pt x="245" y="1112"/>
                                  </a:moveTo>
                                  <a:cubicBezTo>
                                    <a:pt x="287" y="1114"/>
                                    <a:pt x="329" y="1116"/>
                                    <a:pt x="360" y="1070"/>
                                  </a:cubicBezTo>
                                  <a:cubicBezTo>
                                    <a:pt x="391" y="1024"/>
                                    <a:pt x="419" y="911"/>
                                    <a:pt x="429" y="835"/>
                                  </a:cubicBezTo>
                                  <a:cubicBezTo>
                                    <a:pt x="439" y="759"/>
                                    <a:pt x="431" y="681"/>
                                    <a:pt x="419" y="612"/>
                                  </a:cubicBezTo>
                                  <a:cubicBezTo>
                                    <a:pt x="407" y="543"/>
                                    <a:pt x="389" y="492"/>
                                    <a:pt x="360" y="423"/>
                                  </a:cubicBezTo>
                                  <a:cubicBezTo>
                                    <a:pt x="331" y="354"/>
                                    <a:pt x="286" y="259"/>
                                    <a:pt x="245" y="195"/>
                                  </a:cubicBezTo>
                                  <a:cubicBezTo>
                                    <a:pt x="204" y="131"/>
                                    <a:pt x="156" y="72"/>
                                    <a:pt x="115" y="40"/>
                                  </a:cubicBezTo>
                                  <a:cubicBezTo>
                                    <a:pt x="74" y="8"/>
                                    <a:pt x="28" y="11"/>
                                    <a:pt x="0" y="0"/>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80" name="Text Box 1892"/>
                            <p:cNvSpPr txBox="1">
                              <a:spLocks noChangeArrowheads="1"/>
                            </p:cNvSpPr>
                            <p:nvPr/>
                          </p:nvSpPr>
                          <p:spPr bwMode="auto">
                            <a:xfrm>
                              <a:off x="5407" y="8941"/>
                              <a:ext cx="485"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grpSp>
                      <p:grpSp>
                        <p:nvGrpSpPr>
                          <p:cNvPr id="76" name="Group 1893"/>
                          <p:cNvGrpSpPr>
                            <a:grpSpLocks/>
                          </p:cNvGrpSpPr>
                          <p:nvPr/>
                        </p:nvGrpSpPr>
                        <p:grpSpPr bwMode="auto">
                          <a:xfrm>
                            <a:off x="3173" y="8876"/>
                            <a:ext cx="1267" cy="608"/>
                            <a:chOff x="3173" y="8876"/>
                            <a:chExt cx="1267" cy="608"/>
                          </a:xfrm>
                          <a:grpFill/>
                        </p:grpSpPr>
                        <p:sp>
                          <p:nvSpPr>
                            <p:cNvPr id="77" name="Text Box 1894"/>
                            <p:cNvSpPr txBox="1">
                              <a:spLocks noChangeArrowheads="1"/>
                            </p:cNvSpPr>
                            <p:nvPr/>
                          </p:nvSpPr>
                          <p:spPr bwMode="auto">
                            <a:xfrm>
                              <a:off x="3173" y="9022"/>
                              <a:ext cx="393" cy="1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pre</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78" name="Freeform 1895"/>
                            <p:cNvSpPr>
                              <a:spLocks/>
                            </p:cNvSpPr>
                            <p:nvPr/>
                          </p:nvSpPr>
                          <p:spPr bwMode="auto">
                            <a:xfrm>
                              <a:off x="3525" y="8876"/>
                              <a:ext cx="915" cy="608"/>
                            </a:xfrm>
                            <a:custGeom>
                              <a:avLst/>
                              <a:gdLst>
                                <a:gd name="T0" fmla="*/ 915 w 915"/>
                                <a:gd name="T1" fmla="*/ 395 h 608"/>
                                <a:gd name="T2" fmla="*/ 624 w 915"/>
                                <a:gd name="T3" fmla="*/ 577 h 608"/>
                                <a:gd name="T4" fmla="*/ 289 w 915"/>
                                <a:gd name="T5" fmla="*/ 582 h 608"/>
                                <a:gd name="T6" fmla="*/ 41 w 915"/>
                                <a:gd name="T7" fmla="*/ 419 h 608"/>
                                <a:gd name="T8" fmla="*/ 41 w 915"/>
                                <a:gd name="T9" fmla="*/ 146 h 608"/>
                                <a:gd name="T10" fmla="*/ 255 w 915"/>
                                <a:gd name="T11" fmla="*/ 13 h 608"/>
                                <a:gd name="T12" fmla="*/ 594 w 915"/>
                                <a:gd name="T13" fmla="*/ 65 h 608"/>
                              </a:gdLst>
                              <a:ahLst/>
                              <a:cxnLst>
                                <a:cxn ang="0">
                                  <a:pos x="T0" y="T1"/>
                                </a:cxn>
                                <a:cxn ang="0">
                                  <a:pos x="T2" y="T3"/>
                                </a:cxn>
                                <a:cxn ang="0">
                                  <a:pos x="T4" y="T5"/>
                                </a:cxn>
                                <a:cxn ang="0">
                                  <a:pos x="T6" y="T7"/>
                                </a:cxn>
                                <a:cxn ang="0">
                                  <a:pos x="T8" y="T9"/>
                                </a:cxn>
                                <a:cxn ang="0">
                                  <a:pos x="T10" y="T11"/>
                                </a:cxn>
                                <a:cxn ang="0">
                                  <a:pos x="T12" y="T13"/>
                                </a:cxn>
                              </a:cxnLst>
                              <a:rect l="0" t="0" r="r" b="b"/>
                              <a:pathLst>
                                <a:path w="915" h="608">
                                  <a:moveTo>
                                    <a:pt x="915" y="395"/>
                                  </a:moveTo>
                                  <a:cubicBezTo>
                                    <a:pt x="821" y="470"/>
                                    <a:pt x="728" y="546"/>
                                    <a:pt x="624" y="577"/>
                                  </a:cubicBezTo>
                                  <a:cubicBezTo>
                                    <a:pt x="520" y="608"/>
                                    <a:pt x="386" y="608"/>
                                    <a:pt x="289" y="582"/>
                                  </a:cubicBezTo>
                                  <a:cubicBezTo>
                                    <a:pt x="192" y="556"/>
                                    <a:pt x="82" y="492"/>
                                    <a:pt x="41" y="419"/>
                                  </a:cubicBezTo>
                                  <a:cubicBezTo>
                                    <a:pt x="0" y="346"/>
                                    <a:pt x="5" y="214"/>
                                    <a:pt x="41" y="146"/>
                                  </a:cubicBezTo>
                                  <a:cubicBezTo>
                                    <a:pt x="77" y="78"/>
                                    <a:pt x="163" y="26"/>
                                    <a:pt x="255" y="13"/>
                                  </a:cubicBezTo>
                                  <a:cubicBezTo>
                                    <a:pt x="347" y="0"/>
                                    <a:pt x="470" y="32"/>
                                    <a:pt x="594" y="65"/>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grpSp>
              </p:gr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randombar(horizontal)">
                                      <p:cBhvr>
                                        <p:cTn id="1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3" name="内容占位符 2"/>
          <p:cNvSpPr>
            <a:spLocks noGrp="1"/>
          </p:cNvSpPr>
          <p:nvPr>
            <p:ph idx="1"/>
          </p:nvPr>
        </p:nvSpPr>
        <p:spPr/>
        <p:txBody>
          <a:bodyPr/>
          <a:lstStyle/>
          <a:p>
            <a:r>
              <a:rPr lang="zh-CN" altLang="en-US" dirty="0"/>
              <a:t>掌握线索二叉树的定义</a:t>
            </a:r>
            <a:endParaRPr lang="en-US" altLang="zh-CN" dirty="0"/>
          </a:p>
          <a:p>
            <a:r>
              <a:rPr lang="zh-CN" altLang="en-US" dirty="0"/>
              <a:t>掌握中序线索二叉树（中序遍历、插入、删除、线索化）</a:t>
            </a:r>
            <a:endParaRPr lang="en-US" altLang="zh-CN" dirty="0"/>
          </a:p>
          <a:p>
            <a:r>
              <a:rPr lang="zh-CN" altLang="en-US" dirty="0"/>
              <a:t>掌握先序和后序线索二叉树</a:t>
            </a:r>
            <a:endParaRPr lang="en-US" altLang="zh-CN" dirty="0"/>
          </a:p>
          <a:p>
            <a:r>
              <a:rPr lang="zh-CN" altLang="en-US" dirty="0"/>
              <a:t>了解单边线索二叉树等扩展</a:t>
            </a:r>
          </a:p>
        </p:txBody>
      </p:sp>
    </p:spTree>
    <p:extLst>
      <p:ext uri="{BB962C8B-B14F-4D97-AF65-F5344CB8AC3E}">
        <p14:creationId xmlns:p14="http://schemas.microsoft.com/office/powerpoint/2010/main" val="291820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a:spLocks noChangeArrowheads="1"/>
          </p:cNvSpPr>
          <p:nvPr/>
        </p:nvSpPr>
        <p:spPr bwMode="auto">
          <a:xfrm>
            <a:off x="968375" y="5222875"/>
            <a:ext cx="7720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en-US" sz="2800">
                <a:solidFill>
                  <a:srgbClr val="1A5575"/>
                </a:solidFill>
                <a:ea typeface="微软雅黑" panose="020B0503020204020204" pitchFamily="34" charset="-122"/>
                <a:cs typeface="Times New Roman" panose="02020603050405020304" pitchFamily="18" charset="0"/>
              </a:rPr>
              <a:t>情形</a:t>
            </a:r>
            <a:r>
              <a:rPr lang="en-US" altLang="zh-CN" sz="2800">
                <a:solidFill>
                  <a:srgbClr val="1A5575"/>
                </a:solidFill>
                <a:ea typeface="微软雅黑" panose="020B0503020204020204" pitchFamily="34" charset="-122"/>
                <a:cs typeface="Times New Roman" panose="02020603050405020304" pitchFamily="18" charset="0"/>
              </a:rPr>
              <a:t>3</a:t>
            </a:r>
            <a:r>
              <a:rPr lang="zh-CN" altLang="en-US" sz="2800">
                <a:solidFill>
                  <a:srgbClr val="1A5575"/>
                </a:solidFill>
                <a:ea typeface="微软雅黑" panose="020B0503020204020204" pitchFamily="34" charset="-122"/>
                <a:cs typeface="Times New Roman" panose="02020603050405020304" pitchFamily="18" charset="0"/>
              </a:rPr>
              <a:t>：</a:t>
            </a:r>
            <a:r>
              <a:rPr lang="zh-CN" altLang="zh-CN" sz="2800">
                <a:solidFill>
                  <a:srgbClr val="1A5575"/>
                </a:solidFill>
                <a:ea typeface="微软雅黑" panose="020B0503020204020204" pitchFamily="34" charset="-122"/>
                <a:cs typeface="Times New Roman" panose="02020603050405020304" pitchFamily="18" charset="0"/>
              </a:rPr>
              <a:t>若</a:t>
            </a:r>
            <a:r>
              <a:rPr lang="en-US" altLang="zh-CN" sz="2800" i="1">
                <a:solidFill>
                  <a:srgbClr val="1A5575"/>
                </a:solidFill>
                <a:ea typeface="微软雅黑" panose="020B0503020204020204" pitchFamily="34" charset="-122"/>
                <a:cs typeface="Times New Roman" panose="02020603050405020304" pitchFamily="18" charset="0"/>
              </a:rPr>
              <a:t>p</a:t>
            </a:r>
            <a:r>
              <a:rPr lang="zh-CN" altLang="zh-CN" sz="2800">
                <a:solidFill>
                  <a:srgbClr val="1A5575"/>
                </a:solidFill>
                <a:ea typeface="微软雅黑" panose="020B0503020204020204" pitchFamily="34" charset="-122"/>
                <a:cs typeface="Times New Roman" panose="02020603050405020304" pitchFamily="18" charset="0"/>
              </a:rPr>
              <a:t>无右子树，有左子树</a:t>
            </a:r>
            <a:r>
              <a:rPr lang="zh-CN" altLang="en-US" sz="2800">
                <a:solidFill>
                  <a:srgbClr val="1A5575"/>
                </a:solidFill>
                <a:ea typeface="微软雅黑" panose="020B0503020204020204" pitchFamily="34" charset="-122"/>
                <a:cs typeface="Times New Roman" panose="02020603050405020304" pitchFamily="18" charset="0"/>
              </a:rPr>
              <a:t>。</a:t>
            </a:r>
            <a:endParaRPr lang="en-US" altLang="zh-CN" sz="2800">
              <a:solidFill>
                <a:srgbClr val="1A5575"/>
              </a:solidFill>
              <a:ea typeface="微软雅黑" panose="020B0503020204020204" pitchFamily="34" charset="-122"/>
              <a:cs typeface="Times New Roman" panose="02020603050405020304" pitchFamily="18" charset="0"/>
            </a:endParaRPr>
          </a:p>
          <a:p>
            <a:r>
              <a:rPr lang="zh-CN" altLang="en-US" sz="2800">
                <a:solidFill>
                  <a:srgbClr val="1A5575"/>
                </a:solidFill>
                <a:ea typeface="微软雅黑" panose="020B0503020204020204" pitchFamily="34" charset="-122"/>
                <a:cs typeface="Times New Roman" panose="02020603050405020304" pitchFamily="18" charset="0"/>
              </a:rPr>
              <a:t>设</a:t>
            </a:r>
            <a:r>
              <a:rPr lang="zh-CN" altLang="zh-CN" sz="2800">
                <a:solidFill>
                  <a:srgbClr val="1A5575"/>
                </a:solidFill>
                <a:ea typeface="微软雅黑" panose="020B0503020204020204" pitchFamily="34" charset="-122"/>
                <a:cs typeface="Times New Roman" panose="02020603050405020304" pitchFamily="18" charset="0"/>
              </a:rPr>
              <a:t>左子树之中根序列的最后一个结点为</a:t>
            </a:r>
            <a:r>
              <a:rPr lang="en-US" altLang="zh-CN" sz="2800" i="1">
                <a:solidFill>
                  <a:srgbClr val="1A5575"/>
                </a:solidFill>
                <a:ea typeface="微软雅黑" panose="020B0503020204020204" pitchFamily="34" charset="-122"/>
                <a:cs typeface="Times New Roman" panose="02020603050405020304" pitchFamily="18" charset="0"/>
              </a:rPr>
              <a:t>temp</a:t>
            </a:r>
            <a:r>
              <a:rPr lang="zh-CN" altLang="zh-CN" sz="2800">
                <a:solidFill>
                  <a:srgbClr val="1A5575"/>
                </a:solidFill>
                <a:ea typeface="微软雅黑" panose="020B0503020204020204" pitchFamily="34" charset="-122"/>
                <a:cs typeface="Times New Roman" panose="02020603050405020304" pitchFamily="18" charset="0"/>
              </a:rPr>
              <a:t>，则</a:t>
            </a:r>
            <a:endParaRPr lang="en-US" altLang="zh-CN" sz="2800">
              <a:solidFill>
                <a:srgbClr val="1A5575"/>
              </a:solidFill>
              <a:ea typeface="微软雅黑" panose="020B0503020204020204" pitchFamily="34" charset="-122"/>
              <a:cs typeface="Times New Roman" panose="02020603050405020304" pitchFamily="18" charset="0"/>
            </a:endParaRPr>
          </a:p>
          <a:p>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 </a:t>
            </a:r>
            <a:r>
              <a:rPr lang="en-US" altLang="zh-CN" sz="2800" i="1">
                <a:solidFill>
                  <a:srgbClr val="1A5575"/>
                </a:solidFill>
                <a:ea typeface="微软雅黑" panose="020B0503020204020204" pitchFamily="34" charset="-122"/>
                <a:cs typeface="Times New Roman" panose="02020603050405020304" pitchFamily="18" charset="0"/>
              </a:rPr>
              <a:t>s</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Left</a:t>
            </a:r>
            <a:r>
              <a:rPr lang="en-US" altLang="zh-CN" sz="2800">
                <a:solidFill>
                  <a:srgbClr val="1A5575"/>
                </a:solidFill>
                <a:ea typeface="微软雅黑" panose="020B0503020204020204" pitchFamily="34" charset="-122"/>
                <a:cs typeface="Times New Roman" panose="02020603050405020304" pitchFamily="18" charset="0"/>
              </a:rPr>
              <a:t> (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 </a:t>
            </a:r>
            <a:r>
              <a:rPr lang="en-US" altLang="zh-CN" sz="2800" i="1">
                <a:solidFill>
                  <a:srgbClr val="1A5575"/>
                </a:solidFill>
                <a:ea typeface="微软雅黑" panose="020B0503020204020204" pitchFamily="34" charset="-122"/>
                <a:cs typeface="Times New Roman" panose="02020603050405020304" pitchFamily="18" charset="0"/>
              </a:rPr>
              <a:t>Right </a:t>
            </a:r>
            <a:r>
              <a:rPr lang="en-US" altLang="zh-CN" sz="2800">
                <a:solidFill>
                  <a:srgbClr val="1A5575"/>
                </a:solidFill>
                <a:ea typeface="微软雅黑" panose="020B0503020204020204" pitchFamily="34" charset="-122"/>
                <a:cs typeface="Times New Roman" panose="02020603050405020304" pitchFamily="18" charset="0"/>
              </a:rPr>
              <a:t>(</a:t>
            </a:r>
            <a:r>
              <a:rPr lang="en-US" altLang="zh-CN" sz="2800" i="1">
                <a:solidFill>
                  <a:srgbClr val="1A5575"/>
                </a:solidFill>
                <a:ea typeface="微软雅黑" panose="020B0503020204020204" pitchFamily="34" charset="-122"/>
                <a:cs typeface="Times New Roman" panose="02020603050405020304" pitchFamily="18" charset="0"/>
              </a:rPr>
              <a:t> temp</a:t>
            </a:r>
            <a:r>
              <a:rPr lang="en-US" altLang="zh-CN" sz="2800">
                <a:solidFill>
                  <a:srgbClr val="1A5575"/>
                </a:solidFill>
                <a:ea typeface="微软雅黑" panose="020B0503020204020204" pitchFamily="34" charset="-122"/>
                <a:cs typeface="Times New Roman" panose="02020603050405020304" pitchFamily="18" charset="0"/>
              </a:rPr>
              <a:t> )</a:t>
            </a:r>
            <a:r>
              <a:rPr lang="en-US" altLang="zh-CN" sz="280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a:solidFill>
                  <a:srgbClr val="1A5575"/>
                </a:solidFill>
                <a:ea typeface="微软雅黑" panose="020B0503020204020204" pitchFamily="34" charset="-122"/>
                <a:cs typeface="Times New Roman" panose="02020603050405020304" pitchFamily="18" charset="0"/>
              </a:rPr>
              <a:t>Right</a:t>
            </a:r>
            <a:r>
              <a:rPr lang="en-US" altLang="zh-CN" sz="2800">
                <a:solidFill>
                  <a:srgbClr val="1A5575"/>
                </a:solidFill>
                <a:ea typeface="微软雅黑" panose="020B0503020204020204" pitchFamily="34" charset="-122"/>
                <a:cs typeface="Times New Roman" panose="02020603050405020304" pitchFamily="18" charset="0"/>
              </a:rPr>
              <a:t> ( </a:t>
            </a:r>
            <a:r>
              <a:rPr lang="en-US" altLang="zh-CN" sz="2800" i="1">
                <a:solidFill>
                  <a:srgbClr val="1A5575"/>
                </a:solidFill>
                <a:ea typeface="微软雅黑" panose="020B0503020204020204" pitchFamily="34" charset="-122"/>
                <a:cs typeface="Times New Roman" panose="02020603050405020304" pitchFamily="18" charset="0"/>
              </a:rPr>
              <a:t>p</a:t>
            </a:r>
            <a:r>
              <a:rPr lang="en-US" altLang="zh-CN" sz="2800">
                <a:solidFill>
                  <a:srgbClr val="1A5575"/>
                </a:solidFill>
                <a:ea typeface="微软雅黑" panose="020B0503020204020204" pitchFamily="34" charset="-122"/>
                <a:cs typeface="Times New Roman" panose="02020603050405020304" pitchFamily="18" charset="0"/>
              </a:rPr>
              <a:t> ). </a:t>
            </a:r>
            <a:endParaRPr lang="zh-CN" altLang="zh-CN" sz="2800">
              <a:solidFill>
                <a:srgbClr val="1A5575"/>
              </a:solidFill>
              <a:ea typeface="微软雅黑" panose="020B0503020204020204" pitchFamily="34" charset="-122"/>
              <a:cs typeface="Times New Roman" panose="02020603050405020304" pitchFamily="18" charset="0"/>
            </a:endParaRPr>
          </a:p>
        </p:txBody>
      </p:sp>
      <p:grpSp>
        <p:nvGrpSpPr>
          <p:cNvPr id="133" name="组合 132"/>
          <p:cNvGrpSpPr>
            <a:grpSpLocks/>
          </p:cNvGrpSpPr>
          <p:nvPr/>
        </p:nvGrpSpPr>
        <p:grpSpPr bwMode="auto">
          <a:xfrm>
            <a:off x="106363" y="314325"/>
            <a:ext cx="8885237" cy="4029075"/>
            <a:chOff x="1532780" y="728134"/>
            <a:chExt cx="9342339" cy="4131733"/>
          </a:xfrm>
        </p:grpSpPr>
        <p:sp>
          <p:nvSpPr>
            <p:cNvPr id="134" name="矩形: 圆角 6"/>
            <p:cNvSpPr/>
            <p:nvPr/>
          </p:nvSpPr>
          <p:spPr>
            <a:xfrm>
              <a:off x="1532780" y="728134"/>
              <a:ext cx="9342339" cy="4131733"/>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5" name="组合 134"/>
            <p:cNvGrpSpPr>
              <a:grpSpLocks/>
            </p:cNvGrpSpPr>
            <p:nvPr/>
          </p:nvGrpSpPr>
          <p:grpSpPr bwMode="auto">
            <a:xfrm>
              <a:off x="1929493" y="957943"/>
              <a:ext cx="8548914" cy="3849256"/>
              <a:chOff x="3043" y="1461"/>
              <a:chExt cx="5771" cy="3066"/>
            </a:xfrm>
            <a:noFill/>
          </p:grpSpPr>
          <p:sp>
            <p:nvSpPr>
              <p:cNvPr id="136" name="Text Box 1649"/>
              <p:cNvSpPr txBox="1">
                <a:spLocks noChangeArrowheads="1"/>
              </p:cNvSpPr>
              <p:nvPr/>
            </p:nvSpPr>
            <p:spPr bwMode="auto">
              <a:xfrm>
                <a:off x="3446" y="4212"/>
                <a:ext cx="4965"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图</a:t>
                </a:r>
                <a:r>
                  <a:rPr lang="en-US" sz="2800" kern="100" dirty="0">
                    <a:solidFill>
                      <a:srgbClr val="1A5575"/>
                    </a:solidFill>
                    <a:ea typeface="微软雅黑" panose="020B0503020204020204" pitchFamily="34" charset="-122"/>
                    <a:cs typeface="Times New Roman" panose="02020603050405020304" pitchFamily="18" charset="0"/>
                  </a:rPr>
                  <a:t>5.27</a:t>
                </a:r>
                <a:r>
                  <a:rPr lang="zh-CN" sz="2800" kern="100" dirty="0">
                    <a:solidFill>
                      <a:srgbClr val="1A5575"/>
                    </a:solidFill>
                    <a:ea typeface="微软雅黑" panose="020B0503020204020204" pitchFamily="34" charset="-122"/>
                    <a:cs typeface="Times New Roman" panose="02020603050405020304" pitchFamily="18" charset="0"/>
                  </a:rPr>
                  <a:t>删除结点</a:t>
                </a:r>
                <a:r>
                  <a:rPr lang="en-US" sz="2800" kern="100" dirty="0">
                    <a:solidFill>
                      <a:srgbClr val="1A5575"/>
                    </a:solidFill>
                    <a:ea typeface="微软雅黑" panose="020B0503020204020204" pitchFamily="34" charset="-122"/>
                    <a:cs typeface="Times New Roman" panose="02020603050405020304" pitchFamily="18" charset="0"/>
                  </a:rPr>
                  <a:t>s</a:t>
                </a:r>
                <a:r>
                  <a:rPr lang="zh-CN" sz="2800" kern="100" dirty="0">
                    <a:solidFill>
                      <a:srgbClr val="1A5575"/>
                    </a:solidFill>
                    <a:ea typeface="微软雅黑" panose="020B0503020204020204" pitchFamily="34" charset="-122"/>
                    <a:cs typeface="Times New Roman" panose="02020603050405020304" pitchFamily="18" charset="0"/>
                  </a:rPr>
                  <a:t>的右子结点</a:t>
                </a:r>
                <a:r>
                  <a:rPr lang="en-US" sz="2800" i="1" kern="100" dirty="0">
                    <a:solidFill>
                      <a:srgbClr val="1A5575"/>
                    </a:solidFill>
                    <a:ea typeface="微软雅黑" panose="020B0503020204020204" pitchFamily="34" charset="-122"/>
                    <a:cs typeface="Times New Roman" panose="02020603050405020304" pitchFamily="18" charset="0"/>
                  </a:rPr>
                  <a:t>p</a:t>
                </a:r>
                <a:r>
                  <a:rPr lang="en-US" sz="2800" kern="100" dirty="0">
                    <a:solidFill>
                      <a:srgbClr val="1A5575"/>
                    </a:solidFill>
                    <a:ea typeface="微软雅黑" panose="020B0503020204020204" pitchFamily="34" charset="-122"/>
                    <a:cs typeface="Times New Roman" panose="02020603050405020304" pitchFamily="18" charset="0"/>
                  </a:rPr>
                  <a:t>(</a:t>
                </a:r>
                <a:r>
                  <a:rPr lang="zh-CN" sz="2800" kern="100" dirty="0">
                    <a:solidFill>
                      <a:srgbClr val="1A5575"/>
                    </a:solidFill>
                    <a:ea typeface="微软雅黑" panose="020B0503020204020204" pitchFamily="34" charset="-122"/>
                    <a:cs typeface="Times New Roman" panose="02020603050405020304" pitchFamily="18" charset="0"/>
                  </a:rPr>
                  <a:t>情形</a:t>
                </a:r>
                <a:r>
                  <a:rPr lang="en-US" sz="2800" kern="100" dirty="0">
                    <a:solidFill>
                      <a:srgbClr val="1A5575"/>
                    </a:solidFill>
                    <a:ea typeface="微软雅黑" panose="020B0503020204020204" pitchFamily="34" charset="-122"/>
                    <a:cs typeface="Times New Roman" panose="02020603050405020304" pitchFamily="18" charset="0"/>
                  </a:rPr>
                  <a:t>3)</a:t>
                </a:r>
                <a:endParaRPr lang="zh-CN" sz="2800" kern="100" dirty="0">
                  <a:solidFill>
                    <a:srgbClr val="1A5575"/>
                  </a:solidFill>
                  <a:ea typeface="微软雅黑" panose="020B0503020204020204" pitchFamily="34" charset="-122"/>
                  <a:cs typeface="Times New Roman" panose="02020603050405020304" pitchFamily="18" charset="0"/>
                </a:endParaRPr>
              </a:p>
            </p:txBody>
          </p:sp>
          <p:grpSp>
            <p:nvGrpSpPr>
              <p:cNvPr id="137" name="Group 1650"/>
              <p:cNvGrpSpPr>
                <a:grpSpLocks/>
              </p:cNvGrpSpPr>
              <p:nvPr/>
            </p:nvGrpSpPr>
            <p:grpSpPr bwMode="auto">
              <a:xfrm>
                <a:off x="6303" y="1467"/>
                <a:ext cx="2511" cy="2325"/>
                <a:chOff x="6303" y="12387"/>
                <a:chExt cx="2511" cy="2325"/>
              </a:xfrm>
              <a:grpFill/>
            </p:grpSpPr>
            <p:grpSp>
              <p:nvGrpSpPr>
                <p:cNvPr id="184" name="Group 1651"/>
                <p:cNvGrpSpPr>
                  <a:grpSpLocks/>
                </p:cNvGrpSpPr>
                <p:nvPr/>
              </p:nvGrpSpPr>
              <p:grpSpPr bwMode="auto">
                <a:xfrm>
                  <a:off x="7311" y="12387"/>
                  <a:ext cx="900" cy="582"/>
                  <a:chOff x="4830" y="7680"/>
                  <a:chExt cx="900" cy="582"/>
                </a:xfrm>
                <a:grpFill/>
              </p:grpSpPr>
              <p:sp>
                <p:nvSpPr>
                  <p:cNvPr id="210" name="Text Box 1652"/>
                  <p:cNvSpPr txBox="1">
                    <a:spLocks noChangeArrowheads="1"/>
                  </p:cNvSpPr>
                  <p:nvPr/>
                </p:nvSpPr>
                <p:spPr bwMode="auto">
                  <a:xfrm>
                    <a:off x="4830" y="768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11" name="Line 1653"/>
                  <p:cNvCxnSpPr>
                    <a:cxnSpLocks noChangeShapeType="1"/>
                  </p:cNvCxnSpPr>
                  <p:nvPr/>
                </p:nvCxnSpPr>
                <p:spPr bwMode="auto">
                  <a:xfrm>
                    <a:off x="5280" y="7950"/>
                    <a:ext cx="0" cy="312"/>
                  </a:xfrm>
                  <a:prstGeom prst="line">
                    <a:avLst/>
                  </a:prstGeom>
                  <a:grpFill/>
                  <a:ln w="9525">
                    <a:solidFill>
                      <a:srgbClr val="000000"/>
                    </a:solidFill>
                    <a:round/>
                    <a:headEnd/>
                    <a:tailEnd type="stealth" w="med" len="med"/>
                  </a:ln>
                </p:spPr>
              </p:cxnSp>
            </p:grpSp>
            <p:grpSp>
              <p:nvGrpSpPr>
                <p:cNvPr id="185" name="Group 1654"/>
                <p:cNvGrpSpPr>
                  <a:grpSpLocks/>
                </p:cNvGrpSpPr>
                <p:nvPr/>
              </p:nvGrpSpPr>
              <p:grpSpPr bwMode="auto">
                <a:xfrm>
                  <a:off x="7215" y="12729"/>
                  <a:ext cx="360" cy="564"/>
                  <a:chOff x="6120" y="4026"/>
                  <a:chExt cx="360" cy="564"/>
                </a:xfrm>
                <a:grpFill/>
              </p:grpSpPr>
              <p:sp>
                <p:nvSpPr>
                  <p:cNvPr id="208" name="Text Box 1655"/>
                  <p:cNvSpPr txBox="1">
                    <a:spLocks noChangeArrowheads="1"/>
                  </p:cNvSpPr>
                  <p:nvPr/>
                </p:nvSpPr>
                <p:spPr bwMode="auto">
                  <a:xfrm>
                    <a:off x="6120" y="4026"/>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09" name="Line 1656"/>
                  <p:cNvCxnSpPr>
                    <a:cxnSpLocks noChangeShapeType="1"/>
                  </p:cNvCxnSpPr>
                  <p:nvPr/>
                </p:nvCxnSpPr>
                <p:spPr bwMode="auto">
                  <a:xfrm>
                    <a:off x="6300" y="4278"/>
                    <a:ext cx="0" cy="312"/>
                  </a:xfrm>
                  <a:prstGeom prst="line">
                    <a:avLst/>
                  </a:prstGeom>
                  <a:grpFill/>
                  <a:ln w="9525">
                    <a:solidFill>
                      <a:srgbClr val="000000"/>
                    </a:solidFill>
                    <a:round/>
                    <a:headEnd/>
                    <a:tailEnd type="stealth" w="med" len="med"/>
                  </a:ln>
                </p:spPr>
              </p:cxnSp>
            </p:grpSp>
            <p:grpSp>
              <p:nvGrpSpPr>
                <p:cNvPr id="186" name="Group 1657"/>
                <p:cNvGrpSpPr>
                  <a:grpSpLocks/>
                </p:cNvGrpSpPr>
                <p:nvPr/>
              </p:nvGrpSpPr>
              <p:grpSpPr bwMode="auto">
                <a:xfrm>
                  <a:off x="6303" y="12972"/>
                  <a:ext cx="2511" cy="1740"/>
                  <a:chOff x="6303" y="12972"/>
                  <a:chExt cx="2511" cy="1740"/>
                </a:xfrm>
                <a:grpFill/>
              </p:grpSpPr>
              <p:sp>
                <p:nvSpPr>
                  <p:cNvPr id="187" name="Text Box 1658"/>
                  <p:cNvSpPr txBox="1">
                    <a:spLocks noChangeArrowheads="1"/>
                  </p:cNvSpPr>
                  <p:nvPr/>
                </p:nvSpPr>
                <p:spPr bwMode="auto">
                  <a:xfrm>
                    <a:off x="6738" y="14520"/>
                    <a:ext cx="900"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删除后</a:t>
                    </a:r>
                  </a:p>
                </p:txBody>
              </p:sp>
              <p:grpSp>
                <p:nvGrpSpPr>
                  <p:cNvPr id="188" name="Group 1659"/>
                  <p:cNvGrpSpPr>
                    <a:grpSpLocks/>
                  </p:cNvGrpSpPr>
                  <p:nvPr/>
                </p:nvGrpSpPr>
                <p:grpSpPr bwMode="auto">
                  <a:xfrm>
                    <a:off x="7830" y="14052"/>
                    <a:ext cx="630" cy="564"/>
                    <a:chOff x="7749" y="4688"/>
                    <a:chExt cx="630" cy="564"/>
                  </a:xfrm>
                  <a:grpFill/>
                </p:grpSpPr>
                <p:sp>
                  <p:nvSpPr>
                    <p:cNvPr id="206" name="Text Box 1660"/>
                    <p:cNvSpPr txBox="1">
                      <a:spLocks noChangeArrowheads="1"/>
                    </p:cNvSpPr>
                    <p:nvPr/>
                  </p:nvSpPr>
                  <p:spPr bwMode="auto">
                    <a:xfrm>
                      <a:off x="7749" y="4940"/>
                      <a:ext cx="63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temp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07" name="Line 1661"/>
                    <p:cNvCxnSpPr>
                      <a:cxnSpLocks noChangeShapeType="1"/>
                    </p:cNvCxnSpPr>
                    <p:nvPr/>
                  </p:nvCxnSpPr>
                  <p:spPr bwMode="auto">
                    <a:xfrm rot="10800000">
                      <a:off x="8019" y="4688"/>
                      <a:ext cx="0" cy="312"/>
                    </a:xfrm>
                    <a:prstGeom prst="line">
                      <a:avLst/>
                    </a:prstGeom>
                    <a:grpFill/>
                    <a:ln w="9525">
                      <a:solidFill>
                        <a:srgbClr val="000000"/>
                      </a:solidFill>
                      <a:round/>
                      <a:headEnd/>
                      <a:tailEnd type="stealth" w="med" len="med"/>
                    </a:ln>
                  </p:spPr>
                </p:cxnSp>
              </p:grpSp>
              <p:grpSp>
                <p:nvGrpSpPr>
                  <p:cNvPr id="189" name="Group 1662"/>
                  <p:cNvGrpSpPr>
                    <a:grpSpLocks/>
                  </p:cNvGrpSpPr>
                  <p:nvPr/>
                </p:nvGrpSpPr>
                <p:grpSpPr bwMode="auto">
                  <a:xfrm>
                    <a:off x="7791" y="13086"/>
                    <a:ext cx="1023" cy="1074"/>
                    <a:chOff x="7710" y="3722"/>
                    <a:chExt cx="1023" cy="1074"/>
                  </a:xfrm>
                  <a:grpFill/>
                </p:grpSpPr>
                <p:sp>
                  <p:nvSpPr>
                    <p:cNvPr id="203" name="Text Box 1663"/>
                    <p:cNvSpPr txBox="1">
                      <a:spLocks noChangeArrowheads="1"/>
                    </p:cNvSpPr>
                    <p:nvPr/>
                  </p:nvSpPr>
                  <p:spPr bwMode="auto">
                    <a:xfrm>
                      <a:off x="8252" y="3968"/>
                      <a:ext cx="481" cy="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succ</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04" name="Line 1664"/>
                    <p:cNvCxnSpPr>
                      <a:cxnSpLocks noChangeShapeType="1"/>
                    </p:cNvCxnSpPr>
                    <p:nvPr/>
                  </p:nvCxnSpPr>
                  <p:spPr bwMode="auto">
                    <a:xfrm flipH="1" flipV="1">
                      <a:off x="7710" y="3722"/>
                      <a:ext cx="332" cy="303"/>
                    </a:xfrm>
                    <a:prstGeom prst="line">
                      <a:avLst/>
                    </a:prstGeom>
                    <a:grpFill/>
                    <a:ln w="9525">
                      <a:solidFill>
                        <a:srgbClr val="000000"/>
                      </a:solidFill>
                      <a:prstDash val="dash"/>
                      <a:round/>
                      <a:headEnd/>
                      <a:tailEnd type="stealth" w="med" len="lg"/>
                    </a:ln>
                  </p:spPr>
                </p:cxnSp>
                <p:sp>
                  <p:nvSpPr>
                    <p:cNvPr id="205" name="Freeform 1665"/>
                    <p:cNvSpPr>
                      <a:spLocks/>
                    </p:cNvSpPr>
                    <p:nvPr/>
                  </p:nvSpPr>
                  <p:spPr bwMode="auto">
                    <a:xfrm>
                      <a:off x="8079" y="4046"/>
                      <a:ext cx="336" cy="750"/>
                    </a:xfrm>
                    <a:custGeom>
                      <a:avLst/>
                      <a:gdLst>
                        <a:gd name="T0" fmla="*/ 0 w 336"/>
                        <a:gd name="T1" fmla="*/ 0 h 750"/>
                        <a:gd name="T2" fmla="*/ 120 w 336"/>
                        <a:gd name="T3" fmla="*/ 135 h 750"/>
                        <a:gd name="T4" fmla="*/ 150 w 336"/>
                        <a:gd name="T5" fmla="*/ 195 h 750"/>
                        <a:gd name="T6" fmla="*/ 195 w 336"/>
                        <a:gd name="T7" fmla="*/ 240 h 750"/>
                        <a:gd name="T8" fmla="*/ 330 w 336"/>
                        <a:gd name="T9" fmla="*/ 480 h 750"/>
                        <a:gd name="T10" fmla="*/ 240 w 336"/>
                        <a:gd name="T11" fmla="*/ 750 h 750"/>
                        <a:gd name="T12" fmla="*/ 105 w 336"/>
                        <a:gd name="T13" fmla="*/ 735 h 750"/>
                        <a:gd name="T14" fmla="*/ 0 w 336"/>
                        <a:gd name="T15" fmla="*/ 630 h 7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750">
                          <a:moveTo>
                            <a:pt x="0" y="0"/>
                          </a:moveTo>
                          <a:cubicBezTo>
                            <a:pt x="54" y="80"/>
                            <a:pt x="17" y="32"/>
                            <a:pt x="120" y="135"/>
                          </a:cubicBezTo>
                          <a:cubicBezTo>
                            <a:pt x="136" y="151"/>
                            <a:pt x="137" y="177"/>
                            <a:pt x="150" y="195"/>
                          </a:cubicBezTo>
                          <a:cubicBezTo>
                            <a:pt x="162" y="212"/>
                            <a:pt x="182" y="223"/>
                            <a:pt x="195" y="240"/>
                          </a:cubicBezTo>
                          <a:cubicBezTo>
                            <a:pt x="254" y="316"/>
                            <a:pt x="277" y="401"/>
                            <a:pt x="330" y="480"/>
                          </a:cubicBezTo>
                          <a:cubicBezTo>
                            <a:pt x="316" y="646"/>
                            <a:pt x="336" y="654"/>
                            <a:pt x="240" y="750"/>
                          </a:cubicBezTo>
                          <a:cubicBezTo>
                            <a:pt x="195" y="745"/>
                            <a:pt x="148" y="749"/>
                            <a:pt x="105" y="735"/>
                          </a:cubicBezTo>
                          <a:cubicBezTo>
                            <a:pt x="58" y="719"/>
                            <a:pt x="46" y="653"/>
                            <a:pt x="0" y="630"/>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90" name="Group 1666"/>
                  <p:cNvGrpSpPr>
                    <a:grpSpLocks/>
                  </p:cNvGrpSpPr>
                  <p:nvPr/>
                </p:nvGrpSpPr>
                <p:grpSpPr bwMode="auto">
                  <a:xfrm>
                    <a:off x="7047" y="12972"/>
                    <a:ext cx="1113" cy="1087"/>
                    <a:chOff x="6966" y="3608"/>
                    <a:chExt cx="1113" cy="1087"/>
                  </a:xfrm>
                  <a:grpFill/>
                </p:grpSpPr>
                <p:cxnSp>
                  <p:nvCxnSpPr>
                    <p:cNvPr id="193" name="Line 1667"/>
                    <p:cNvCxnSpPr>
                      <a:cxnSpLocks noChangeShapeType="1"/>
                    </p:cNvCxnSpPr>
                    <p:nvPr/>
                  </p:nvCxnSpPr>
                  <p:spPr bwMode="auto">
                    <a:xfrm flipH="1">
                      <a:off x="7060" y="3707"/>
                      <a:ext cx="572" cy="526"/>
                    </a:xfrm>
                    <a:prstGeom prst="line">
                      <a:avLst/>
                    </a:prstGeom>
                    <a:grpFill/>
                    <a:ln w="9525">
                      <a:solidFill>
                        <a:srgbClr val="000000"/>
                      </a:solidFill>
                      <a:round/>
                      <a:headEnd/>
                      <a:tailEnd/>
                    </a:ln>
                  </p:spPr>
                </p:cxnSp>
                <p:sp>
                  <p:nvSpPr>
                    <p:cNvPr id="194" name="Oval 1668"/>
                    <p:cNvSpPr>
                      <a:spLocks noChangeArrowheads="1"/>
                    </p:cNvSpPr>
                    <p:nvPr/>
                  </p:nvSpPr>
                  <p:spPr bwMode="auto">
                    <a:xfrm>
                      <a:off x="7269" y="3935"/>
                      <a:ext cx="11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95" name="Oval 1669"/>
                    <p:cNvSpPr>
                      <a:spLocks noChangeArrowheads="1"/>
                    </p:cNvSpPr>
                    <p:nvPr/>
                  </p:nvSpPr>
                  <p:spPr bwMode="auto">
                    <a:xfrm>
                      <a:off x="7627" y="3608"/>
                      <a:ext cx="110" cy="130"/>
                    </a:xfrm>
                    <a:prstGeom prst="ellipse">
                      <a:avLst/>
                    </a:prstGeom>
                    <a:grp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96" name="Oval 1670"/>
                    <p:cNvSpPr>
                      <a:spLocks noChangeArrowheads="1"/>
                    </p:cNvSpPr>
                    <p:nvPr/>
                  </p:nvSpPr>
                  <p:spPr bwMode="auto">
                    <a:xfrm>
                      <a:off x="6966" y="4211"/>
                      <a:ext cx="114" cy="130"/>
                    </a:xfrm>
                    <a:prstGeom prst="ellipse">
                      <a:avLst/>
                    </a:prstGeom>
                    <a:grp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197" name="Line 1671"/>
                    <p:cNvCxnSpPr>
                      <a:cxnSpLocks noChangeShapeType="1"/>
                    </p:cNvCxnSpPr>
                    <p:nvPr/>
                  </p:nvCxnSpPr>
                  <p:spPr bwMode="auto">
                    <a:xfrm>
                      <a:off x="7719" y="4355"/>
                      <a:ext cx="360" cy="312"/>
                    </a:xfrm>
                    <a:prstGeom prst="line">
                      <a:avLst/>
                    </a:prstGeom>
                    <a:grpFill/>
                    <a:ln w="9525">
                      <a:solidFill>
                        <a:srgbClr val="000000"/>
                      </a:solidFill>
                      <a:round/>
                      <a:headEnd/>
                      <a:tailEnd/>
                    </a:ln>
                  </p:spPr>
                </p:cxnSp>
                <p:sp>
                  <p:nvSpPr>
                    <p:cNvPr id="198" name="Oval 1672"/>
                    <p:cNvSpPr>
                      <a:spLocks noChangeArrowheads="1"/>
                    </p:cNvSpPr>
                    <p:nvPr/>
                  </p:nvSpPr>
                  <p:spPr bwMode="auto">
                    <a:xfrm>
                      <a:off x="7964" y="4562"/>
                      <a:ext cx="115"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199" name="Line 1673"/>
                    <p:cNvCxnSpPr>
                      <a:cxnSpLocks noChangeShapeType="1"/>
                    </p:cNvCxnSpPr>
                    <p:nvPr/>
                  </p:nvCxnSpPr>
                  <p:spPr bwMode="auto">
                    <a:xfrm flipH="1">
                      <a:off x="7419" y="4385"/>
                      <a:ext cx="255" cy="221"/>
                    </a:xfrm>
                    <a:prstGeom prst="line">
                      <a:avLst/>
                    </a:prstGeom>
                    <a:grpFill/>
                    <a:ln w="9525">
                      <a:solidFill>
                        <a:srgbClr val="000000"/>
                      </a:solidFill>
                      <a:round/>
                      <a:headEnd/>
                      <a:tailEnd/>
                    </a:ln>
                  </p:spPr>
                </p:cxnSp>
                <p:sp>
                  <p:nvSpPr>
                    <p:cNvPr id="200" name="Oval 1674"/>
                    <p:cNvSpPr>
                      <a:spLocks noChangeArrowheads="1"/>
                    </p:cNvSpPr>
                    <p:nvPr/>
                  </p:nvSpPr>
                  <p:spPr bwMode="auto">
                    <a:xfrm>
                      <a:off x="7665" y="4277"/>
                      <a:ext cx="113" cy="130"/>
                    </a:xfrm>
                    <a:prstGeom prst="ellipse">
                      <a:avLst/>
                    </a:prstGeom>
                    <a:solidFill>
                      <a:srgbClr val="37B8BD"/>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201" name="Line 1675"/>
                    <p:cNvCxnSpPr>
                      <a:cxnSpLocks noChangeShapeType="1"/>
                    </p:cNvCxnSpPr>
                    <p:nvPr/>
                  </p:nvCxnSpPr>
                  <p:spPr bwMode="auto">
                    <a:xfrm>
                      <a:off x="7369" y="4040"/>
                      <a:ext cx="318" cy="252"/>
                    </a:xfrm>
                    <a:prstGeom prst="line">
                      <a:avLst/>
                    </a:prstGeom>
                    <a:grpFill/>
                    <a:ln w="9525">
                      <a:solidFill>
                        <a:srgbClr val="000000"/>
                      </a:solidFill>
                      <a:round/>
                      <a:headEnd/>
                      <a:tailEnd/>
                    </a:ln>
                  </p:spPr>
                </p:cxnSp>
                <p:sp>
                  <p:nvSpPr>
                    <p:cNvPr id="202" name="Oval 1676"/>
                    <p:cNvSpPr>
                      <a:spLocks noChangeArrowheads="1"/>
                    </p:cNvSpPr>
                    <p:nvPr/>
                  </p:nvSpPr>
                  <p:spPr bwMode="auto">
                    <a:xfrm>
                      <a:off x="7331" y="4565"/>
                      <a:ext cx="113"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sp>
                <p:nvSpPr>
                  <p:cNvPr id="191" name="Text Box 1677"/>
                  <p:cNvSpPr txBox="1">
                    <a:spLocks noChangeArrowheads="1"/>
                  </p:cNvSpPr>
                  <p:nvPr/>
                </p:nvSpPr>
                <p:spPr bwMode="auto">
                  <a:xfrm>
                    <a:off x="6303" y="13440"/>
                    <a:ext cx="378" cy="2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pre</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192" name="Freeform 1678"/>
                  <p:cNvSpPr>
                    <a:spLocks/>
                  </p:cNvSpPr>
                  <p:nvPr/>
                </p:nvSpPr>
                <p:spPr bwMode="auto">
                  <a:xfrm>
                    <a:off x="6681" y="13318"/>
                    <a:ext cx="755" cy="875"/>
                  </a:xfrm>
                  <a:custGeom>
                    <a:avLst/>
                    <a:gdLst>
                      <a:gd name="T0" fmla="*/ 755 w 755"/>
                      <a:gd name="T1" fmla="*/ 734 h 875"/>
                      <a:gd name="T2" fmla="*/ 640 w 755"/>
                      <a:gd name="T3" fmla="*/ 842 h 875"/>
                      <a:gd name="T4" fmla="*/ 453 w 755"/>
                      <a:gd name="T5" fmla="*/ 875 h 875"/>
                      <a:gd name="T6" fmla="*/ 244 w 755"/>
                      <a:gd name="T7" fmla="*/ 842 h 875"/>
                      <a:gd name="T8" fmla="*/ 84 w 755"/>
                      <a:gd name="T9" fmla="*/ 695 h 875"/>
                      <a:gd name="T10" fmla="*/ 19 w 755"/>
                      <a:gd name="T11" fmla="*/ 401 h 875"/>
                      <a:gd name="T12" fmla="*/ 201 w 755"/>
                      <a:gd name="T13" fmla="*/ 99 h 875"/>
                      <a:gd name="T14" fmla="*/ 432 w 755"/>
                      <a:gd name="T15" fmla="*/ 14 h 875"/>
                      <a:gd name="T16" fmla="*/ 640 w 755"/>
                      <a:gd name="T17" fmla="*/ 1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875">
                        <a:moveTo>
                          <a:pt x="755" y="734"/>
                        </a:moveTo>
                        <a:cubicBezTo>
                          <a:pt x="722" y="776"/>
                          <a:pt x="690" y="819"/>
                          <a:pt x="640" y="842"/>
                        </a:cubicBezTo>
                        <a:cubicBezTo>
                          <a:pt x="590" y="865"/>
                          <a:pt x="519" y="875"/>
                          <a:pt x="453" y="875"/>
                        </a:cubicBezTo>
                        <a:cubicBezTo>
                          <a:pt x="387" y="875"/>
                          <a:pt x="305" y="872"/>
                          <a:pt x="244" y="842"/>
                        </a:cubicBezTo>
                        <a:cubicBezTo>
                          <a:pt x="183" y="812"/>
                          <a:pt x="121" y="768"/>
                          <a:pt x="84" y="695"/>
                        </a:cubicBezTo>
                        <a:cubicBezTo>
                          <a:pt x="47" y="622"/>
                          <a:pt x="0" y="500"/>
                          <a:pt x="19" y="401"/>
                        </a:cubicBezTo>
                        <a:cubicBezTo>
                          <a:pt x="38" y="302"/>
                          <a:pt x="132" y="163"/>
                          <a:pt x="201" y="99"/>
                        </a:cubicBezTo>
                        <a:cubicBezTo>
                          <a:pt x="270" y="35"/>
                          <a:pt x="359" y="28"/>
                          <a:pt x="432" y="14"/>
                        </a:cubicBezTo>
                        <a:cubicBezTo>
                          <a:pt x="505" y="0"/>
                          <a:pt x="572" y="7"/>
                          <a:pt x="640" y="14"/>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nvGrpSpPr>
              <p:cNvPr id="138" name="Group 1679"/>
              <p:cNvGrpSpPr>
                <a:grpSpLocks/>
              </p:cNvGrpSpPr>
              <p:nvPr/>
            </p:nvGrpSpPr>
            <p:grpSpPr bwMode="auto">
              <a:xfrm>
                <a:off x="3043" y="1461"/>
                <a:ext cx="2387" cy="2594"/>
                <a:chOff x="3043" y="12381"/>
                <a:chExt cx="2387" cy="2594"/>
              </a:xfrm>
              <a:grpFill/>
            </p:grpSpPr>
            <p:sp>
              <p:nvSpPr>
                <p:cNvPr id="139" name="Text Box 1680"/>
                <p:cNvSpPr txBox="1">
                  <a:spLocks noChangeArrowheads="1"/>
                </p:cNvSpPr>
                <p:nvPr/>
              </p:nvSpPr>
              <p:spPr bwMode="auto">
                <a:xfrm>
                  <a:off x="4863" y="12761"/>
                  <a:ext cx="567" cy="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grpSp>
              <p:nvGrpSpPr>
                <p:cNvPr id="140" name="Group 1681"/>
                <p:cNvGrpSpPr>
                  <a:grpSpLocks/>
                </p:cNvGrpSpPr>
                <p:nvPr/>
              </p:nvGrpSpPr>
              <p:grpSpPr bwMode="auto">
                <a:xfrm>
                  <a:off x="3043" y="12381"/>
                  <a:ext cx="2387" cy="2594"/>
                  <a:chOff x="3043" y="12381"/>
                  <a:chExt cx="2387" cy="2594"/>
                </a:xfrm>
                <a:grpFill/>
              </p:grpSpPr>
              <p:cxnSp>
                <p:nvCxnSpPr>
                  <p:cNvPr id="141" name="Line 1682"/>
                  <p:cNvCxnSpPr>
                    <a:cxnSpLocks noChangeShapeType="1"/>
                  </p:cNvCxnSpPr>
                  <p:nvPr/>
                </p:nvCxnSpPr>
                <p:spPr bwMode="auto">
                  <a:xfrm>
                    <a:off x="4089" y="13983"/>
                    <a:ext cx="360" cy="312"/>
                  </a:xfrm>
                  <a:prstGeom prst="line">
                    <a:avLst/>
                  </a:prstGeom>
                  <a:grpFill/>
                  <a:ln w="9525">
                    <a:solidFill>
                      <a:srgbClr val="000000"/>
                    </a:solidFill>
                    <a:round/>
                    <a:headEnd/>
                    <a:tailEnd/>
                  </a:ln>
                </p:spPr>
              </p:cxnSp>
              <p:grpSp>
                <p:nvGrpSpPr>
                  <p:cNvPr id="142" name="Group 1683"/>
                  <p:cNvGrpSpPr>
                    <a:grpSpLocks/>
                  </p:cNvGrpSpPr>
                  <p:nvPr/>
                </p:nvGrpSpPr>
                <p:grpSpPr bwMode="auto">
                  <a:xfrm>
                    <a:off x="3043" y="12381"/>
                    <a:ext cx="2387" cy="2594"/>
                    <a:chOff x="3043" y="12381"/>
                    <a:chExt cx="2387" cy="2594"/>
                  </a:xfrm>
                  <a:grpFill/>
                </p:grpSpPr>
                <p:grpSp>
                  <p:nvGrpSpPr>
                    <p:cNvPr id="143" name="Group 1684"/>
                    <p:cNvGrpSpPr>
                      <a:grpSpLocks/>
                    </p:cNvGrpSpPr>
                    <p:nvPr/>
                  </p:nvGrpSpPr>
                  <p:grpSpPr bwMode="auto">
                    <a:xfrm>
                      <a:off x="3043" y="12381"/>
                      <a:ext cx="2387" cy="2594"/>
                      <a:chOff x="3043" y="12381"/>
                      <a:chExt cx="2387" cy="2594"/>
                    </a:xfrm>
                    <a:grpFill/>
                  </p:grpSpPr>
                  <p:grpSp>
                    <p:nvGrpSpPr>
                      <p:cNvPr id="150" name="Group 1685"/>
                      <p:cNvGrpSpPr>
                        <a:grpSpLocks/>
                      </p:cNvGrpSpPr>
                      <p:nvPr/>
                    </p:nvGrpSpPr>
                    <p:grpSpPr bwMode="auto">
                      <a:xfrm>
                        <a:off x="3043" y="12381"/>
                        <a:ext cx="2387" cy="2594"/>
                        <a:chOff x="3043" y="12381"/>
                        <a:chExt cx="2387" cy="2594"/>
                      </a:xfrm>
                      <a:grpFill/>
                    </p:grpSpPr>
                    <p:grpSp>
                      <p:nvGrpSpPr>
                        <p:cNvPr id="153" name="Group 1686"/>
                        <p:cNvGrpSpPr>
                          <a:grpSpLocks/>
                        </p:cNvGrpSpPr>
                        <p:nvPr/>
                      </p:nvGrpSpPr>
                      <p:grpSpPr bwMode="auto">
                        <a:xfrm>
                          <a:off x="3771" y="13037"/>
                          <a:ext cx="1167" cy="1197"/>
                          <a:chOff x="3771" y="13037"/>
                          <a:chExt cx="1167" cy="1197"/>
                        </a:xfrm>
                        <a:grpFill/>
                      </p:grpSpPr>
                      <p:grpSp>
                        <p:nvGrpSpPr>
                          <p:cNvPr id="174" name="Group 1687"/>
                          <p:cNvGrpSpPr>
                            <a:grpSpLocks/>
                          </p:cNvGrpSpPr>
                          <p:nvPr/>
                        </p:nvGrpSpPr>
                        <p:grpSpPr bwMode="auto">
                          <a:xfrm>
                            <a:off x="3771" y="13037"/>
                            <a:ext cx="720" cy="1197"/>
                            <a:chOff x="3771" y="13037"/>
                            <a:chExt cx="720" cy="1197"/>
                          </a:xfrm>
                          <a:grpFill/>
                        </p:grpSpPr>
                        <p:grpSp>
                          <p:nvGrpSpPr>
                            <p:cNvPr id="178" name="Group 1688"/>
                            <p:cNvGrpSpPr>
                              <a:grpSpLocks/>
                            </p:cNvGrpSpPr>
                            <p:nvPr/>
                          </p:nvGrpSpPr>
                          <p:grpSpPr bwMode="auto">
                            <a:xfrm>
                              <a:off x="3771" y="13037"/>
                              <a:ext cx="720" cy="891"/>
                              <a:chOff x="3771" y="13037"/>
                              <a:chExt cx="720" cy="891"/>
                            </a:xfrm>
                            <a:grpFill/>
                          </p:grpSpPr>
                          <p:cxnSp>
                            <p:nvCxnSpPr>
                              <p:cNvPr id="180" name="Line 1689"/>
                              <p:cNvCxnSpPr>
                                <a:cxnSpLocks noChangeShapeType="1"/>
                              </p:cNvCxnSpPr>
                              <p:nvPr/>
                            </p:nvCxnSpPr>
                            <p:spPr bwMode="auto">
                              <a:xfrm flipH="1">
                                <a:off x="4129" y="13685"/>
                                <a:ext cx="284" cy="243"/>
                              </a:xfrm>
                              <a:prstGeom prst="line">
                                <a:avLst/>
                              </a:prstGeom>
                              <a:grpFill/>
                              <a:ln w="9525">
                                <a:solidFill>
                                  <a:srgbClr val="000000"/>
                                </a:solidFill>
                                <a:round/>
                                <a:headEnd/>
                                <a:tailEnd/>
                              </a:ln>
                            </p:spPr>
                          </p:cxnSp>
                          <p:grpSp>
                            <p:nvGrpSpPr>
                              <p:cNvPr id="181" name="Group 1690"/>
                              <p:cNvGrpSpPr>
                                <a:grpSpLocks/>
                              </p:cNvGrpSpPr>
                              <p:nvPr/>
                            </p:nvGrpSpPr>
                            <p:grpSpPr bwMode="auto">
                              <a:xfrm>
                                <a:off x="3771" y="13037"/>
                                <a:ext cx="720" cy="624"/>
                                <a:chOff x="3771" y="13037"/>
                                <a:chExt cx="720" cy="624"/>
                              </a:xfrm>
                              <a:grpFill/>
                            </p:grpSpPr>
                            <p:cxnSp>
                              <p:nvCxnSpPr>
                                <p:cNvPr id="182" name="Line 1691"/>
                                <p:cNvCxnSpPr>
                                  <a:cxnSpLocks noChangeShapeType="1"/>
                                </p:cNvCxnSpPr>
                                <p:nvPr/>
                              </p:nvCxnSpPr>
                              <p:spPr bwMode="auto">
                                <a:xfrm>
                                  <a:off x="4128" y="13319"/>
                                  <a:ext cx="345" cy="297"/>
                                </a:xfrm>
                                <a:prstGeom prst="line">
                                  <a:avLst/>
                                </a:prstGeom>
                                <a:grpFill/>
                                <a:ln w="9525">
                                  <a:solidFill>
                                    <a:srgbClr val="000000"/>
                                  </a:solidFill>
                                  <a:round/>
                                  <a:headEnd/>
                                  <a:tailEnd/>
                                </a:ln>
                              </p:spPr>
                            </p:cxnSp>
                            <p:cxnSp>
                              <p:nvCxnSpPr>
                                <p:cNvPr id="183" name="Line 1692"/>
                                <p:cNvCxnSpPr>
                                  <a:cxnSpLocks noChangeShapeType="1"/>
                                </p:cNvCxnSpPr>
                                <p:nvPr/>
                              </p:nvCxnSpPr>
                              <p:spPr bwMode="auto">
                                <a:xfrm flipH="1">
                                  <a:off x="3771" y="13037"/>
                                  <a:ext cx="720" cy="624"/>
                                </a:xfrm>
                                <a:prstGeom prst="line">
                                  <a:avLst/>
                                </a:prstGeom>
                                <a:grpFill/>
                                <a:ln w="9525">
                                  <a:solidFill>
                                    <a:srgbClr val="000000"/>
                                  </a:solidFill>
                                  <a:round/>
                                  <a:headEnd/>
                                  <a:tailEnd/>
                                </a:ln>
                              </p:spPr>
                            </p:cxnSp>
                          </p:grpSp>
                        </p:grpSp>
                        <p:cxnSp>
                          <p:nvCxnSpPr>
                            <p:cNvPr id="179" name="Line 1693"/>
                            <p:cNvCxnSpPr>
                              <a:cxnSpLocks noChangeShapeType="1"/>
                            </p:cNvCxnSpPr>
                            <p:nvPr/>
                          </p:nvCxnSpPr>
                          <p:spPr bwMode="auto">
                            <a:xfrm flipH="1">
                              <a:off x="3789" y="14013"/>
                              <a:ext cx="255" cy="221"/>
                            </a:xfrm>
                            <a:prstGeom prst="line">
                              <a:avLst/>
                            </a:prstGeom>
                            <a:grpFill/>
                            <a:ln w="9525">
                              <a:solidFill>
                                <a:srgbClr val="000000"/>
                              </a:solidFill>
                              <a:round/>
                              <a:headEnd/>
                              <a:tailEnd/>
                            </a:ln>
                          </p:spPr>
                        </p:cxnSp>
                      </p:grpSp>
                      <p:grpSp>
                        <p:nvGrpSpPr>
                          <p:cNvPr id="175" name="Group 1694"/>
                          <p:cNvGrpSpPr>
                            <a:grpSpLocks/>
                          </p:cNvGrpSpPr>
                          <p:nvPr/>
                        </p:nvGrpSpPr>
                        <p:grpSpPr bwMode="auto">
                          <a:xfrm>
                            <a:off x="4506" y="13158"/>
                            <a:ext cx="432" cy="426"/>
                            <a:chOff x="4371" y="3782"/>
                            <a:chExt cx="432" cy="426"/>
                          </a:xfrm>
                          <a:grpFill/>
                        </p:grpSpPr>
                        <p:sp>
                          <p:nvSpPr>
                            <p:cNvPr id="176" name="Text Box 1695"/>
                            <p:cNvSpPr txBox="1">
                              <a:spLocks noChangeArrowheads="1"/>
                            </p:cNvSpPr>
                            <p:nvPr/>
                          </p:nvSpPr>
                          <p:spPr bwMode="auto">
                            <a:xfrm>
                              <a:off x="4607" y="3782"/>
                              <a:ext cx="196" cy="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77" name="Line 1696"/>
                            <p:cNvCxnSpPr>
                              <a:cxnSpLocks noChangeShapeType="1"/>
                            </p:cNvCxnSpPr>
                            <p:nvPr/>
                          </p:nvCxnSpPr>
                          <p:spPr bwMode="auto">
                            <a:xfrm flipH="1">
                              <a:off x="4371" y="4006"/>
                              <a:ext cx="233" cy="202"/>
                            </a:xfrm>
                            <a:prstGeom prst="line">
                              <a:avLst/>
                            </a:prstGeom>
                            <a:grpFill/>
                            <a:ln w="9525">
                              <a:solidFill>
                                <a:srgbClr val="000000"/>
                              </a:solidFill>
                              <a:round/>
                              <a:headEnd/>
                              <a:tailEnd type="stealth" w="med" len="med"/>
                            </a:ln>
                          </p:spPr>
                        </p:cxnSp>
                      </p:grpSp>
                    </p:grpSp>
                    <p:grpSp>
                      <p:nvGrpSpPr>
                        <p:cNvPr id="154" name="Group 1697"/>
                        <p:cNvGrpSpPr>
                          <a:grpSpLocks/>
                        </p:cNvGrpSpPr>
                        <p:nvPr/>
                      </p:nvGrpSpPr>
                      <p:grpSpPr bwMode="auto">
                        <a:xfrm>
                          <a:off x="3043" y="12381"/>
                          <a:ext cx="2387" cy="2594"/>
                          <a:chOff x="3043" y="12381"/>
                          <a:chExt cx="2387" cy="2594"/>
                        </a:xfrm>
                        <a:grpFill/>
                      </p:grpSpPr>
                      <p:sp>
                        <p:nvSpPr>
                          <p:cNvPr id="155" name="Text Box 1698"/>
                          <p:cNvSpPr txBox="1">
                            <a:spLocks noChangeArrowheads="1"/>
                          </p:cNvSpPr>
                          <p:nvPr/>
                        </p:nvSpPr>
                        <p:spPr bwMode="auto">
                          <a:xfrm>
                            <a:off x="3053" y="14759"/>
                            <a:ext cx="900" cy="2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删除前</a:t>
                            </a:r>
                          </a:p>
                        </p:txBody>
                      </p:sp>
                      <p:grpSp>
                        <p:nvGrpSpPr>
                          <p:cNvPr id="156" name="Group 1699"/>
                          <p:cNvGrpSpPr>
                            <a:grpSpLocks/>
                          </p:cNvGrpSpPr>
                          <p:nvPr/>
                        </p:nvGrpSpPr>
                        <p:grpSpPr bwMode="auto">
                          <a:xfrm>
                            <a:off x="4295" y="12381"/>
                            <a:ext cx="446" cy="585"/>
                            <a:chOff x="4160" y="3005"/>
                            <a:chExt cx="446" cy="585"/>
                          </a:xfrm>
                          <a:grpFill/>
                        </p:grpSpPr>
                        <p:sp>
                          <p:nvSpPr>
                            <p:cNvPr id="172" name="Text Box 1700"/>
                            <p:cNvSpPr txBox="1">
                              <a:spLocks noChangeArrowheads="1"/>
                            </p:cNvSpPr>
                            <p:nvPr/>
                          </p:nvSpPr>
                          <p:spPr bwMode="auto">
                            <a:xfrm>
                              <a:off x="4160" y="3005"/>
                              <a:ext cx="446" cy="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73" name="Line 1701"/>
                            <p:cNvCxnSpPr>
                              <a:cxnSpLocks noChangeShapeType="1"/>
                            </p:cNvCxnSpPr>
                            <p:nvPr/>
                          </p:nvCxnSpPr>
                          <p:spPr bwMode="auto">
                            <a:xfrm>
                              <a:off x="4380" y="3257"/>
                              <a:ext cx="2" cy="333"/>
                            </a:xfrm>
                            <a:prstGeom prst="line">
                              <a:avLst/>
                            </a:prstGeom>
                            <a:grpFill/>
                            <a:ln w="9525">
                              <a:solidFill>
                                <a:srgbClr val="000000"/>
                              </a:solidFill>
                              <a:round/>
                              <a:headEnd/>
                              <a:tailEnd type="stealth" w="med" len="med"/>
                            </a:ln>
                          </p:spPr>
                        </p:cxnSp>
                      </p:grpSp>
                      <p:grpSp>
                        <p:nvGrpSpPr>
                          <p:cNvPr id="157" name="Group 1702"/>
                          <p:cNvGrpSpPr>
                            <a:grpSpLocks/>
                          </p:cNvGrpSpPr>
                          <p:nvPr/>
                        </p:nvGrpSpPr>
                        <p:grpSpPr bwMode="auto">
                          <a:xfrm>
                            <a:off x="3969" y="12711"/>
                            <a:ext cx="360" cy="564"/>
                            <a:chOff x="6120" y="4026"/>
                            <a:chExt cx="360" cy="564"/>
                          </a:xfrm>
                          <a:grpFill/>
                        </p:grpSpPr>
                        <p:sp>
                          <p:nvSpPr>
                            <p:cNvPr id="170" name="Text Box 1703"/>
                            <p:cNvSpPr txBox="1">
                              <a:spLocks noChangeArrowheads="1"/>
                            </p:cNvSpPr>
                            <p:nvPr/>
                          </p:nvSpPr>
                          <p:spPr bwMode="auto">
                            <a:xfrm>
                              <a:off x="6120" y="4026"/>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71" name="Line 1704"/>
                            <p:cNvCxnSpPr>
                              <a:cxnSpLocks noChangeShapeType="1"/>
                            </p:cNvCxnSpPr>
                            <p:nvPr/>
                          </p:nvCxnSpPr>
                          <p:spPr bwMode="auto">
                            <a:xfrm>
                              <a:off x="6300" y="4278"/>
                              <a:ext cx="0" cy="312"/>
                            </a:xfrm>
                            <a:prstGeom prst="line">
                              <a:avLst/>
                            </a:prstGeom>
                            <a:grpFill/>
                            <a:ln w="9525">
                              <a:solidFill>
                                <a:srgbClr val="000000"/>
                              </a:solidFill>
                              <a:round/>
                              <a:headEnd/>
                              <a:tailEnd type="stealth" w="med" len="med"/>
                            </a:ln>
                          </p:spPr>
                        </p:cxnSp>
                      </p:grpSp>
                      <p:grpSp>
                        <p:nvGrpSpPr>
                          <p:cNvPr id="158" name="Group 1705"/>
                          <p:cNvGrpSpPr>
                            <a:grpSpLocks/>
                          </p:cNvGrpSpPr>
                          <p:nvPr/>
                        </p:nvGrpSpPr>
                        <p:grpSpPr bwMode="auto">
                          <a:xfrm>
                            <a:off x="4472" y="13635"/>
                            <a:ext cx="958" cy="936"/>
                            <a:chOff x="4337" y="4259"/>
                            <a:chExt cx="958" cy="936"/>
                          </a:xfrm>
                          <a:grpFill/>
                        </p:grpSpPr>
                        <p:sp>
                          <p:nvSpPr>
                            <p:cNvPr id="166" name="Text Box 1706"/>
                            <p:cNvSpPr txBox="1">
                              <a:spLocks noChangeArrowheads="1"/>
                            </p:cNvSpPr>
                            <p:nvPr/>
                          </p:nvSpPr>
                          <p:spPr bwMode="auto">
                            <a:xfrm>
                              <a:off x="4823" y="4379"/>
                              <a:ext cx="472" cy="1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succ</a:t>
                              </a:r>
                              <a:endParaRPr lang="zh-CN" sz="2800" kern="100">
                                <a:solidFill>
                                  <a:srgbClr val="1A5575"/>
                                </a:solidFill>
                                <a:ea typeface="微软雅黑" panose="020B0503020204020204" pitchFamily="34" charset="-122"/>
                                <a:cs typeface="Times New Roman" panose="02020603050405020304" pitchFamily="18" charset="0"/>
                              </a:endParaRPr>
                            </a:p>
                          </p:txBody>
                        </p:sp>
                        <p:grpSp>
                          <p:nvGrpSpPr>
                            <p:cNvPr id="167" name="Group 1707"/>
                            <p:cNvGrpSpPr>
                              <a:grpSpLocks/>
                            </p:cNvGrpSpPr>
                            <p:nvPr/>
                          </p:nvGrpSpPr>
                          <p:grpSpPr bwMode="auto">
                            <a:xfrm>
                              <a:off x="4337" y="4259"/>
                              <a:ext cx="575" cy="936"/>
                              <a:chOff x="4337" y="4259"/>
                              <a:chExt cx="575" cy="936"/>
                            </a:xfrm>
                            <a:grpFill/>
                          </p:grpSpPr>
                          <p:cxnSp>
                            <p:nvCxnSpPr>
                              <p:cNvPr id="168" name="Line 1708"/>
                              <p:cNvCxnSpPr>
                                <a:cxnSpLocks noChangeShapeType="1"/>
                              </p:cNvCxnSpPr>
                              <p:nvPr/>
                            </p:nvCxnSpPr>
                            <p:spPr bwMode="auto">
                              <a:xfrm flipH="1" flipV="1">
                                <a:off x="4377" y="4259"/>
                                <a:ext cx="243" cy="228"/>
                              </a:xfrm>
                              <a:prstGeom prst="line">
                                <a:avLst/>
                              </a:prstGeom>
                              <a:grpFill/>
                              <a:ln w="9525">
                                <a:solidFill>
                                  <a:srgbClr val="000000"/>
                                </a:solidFill>
                                <a:prstDash val="dash"/>
                                <a:round/>
                                <a:headEnd/>
                                <a:tailEnd type="stealth" w="med" len="lg"/>
                              </a:ln>
                            </p:spPr>
                          </p:cxnSp>
                          <p:sp>
                            <p:nvSpPr>
                              <p:cNvPr id="169" name="Freeform 1709"/>
                              <p:cNvSpPr>
                                <a:spLocks/>
                              </p:cNvSpPr>
                              <p:nvPr/>
                            </p:nvSpPr>
                            <p:spPr bwMode="auto">
                              <a:xfrm>
                                <a:off x="4337" y="4505"/>
                                <a:ext cx="575" cy="690"/>
                              </a:xfrm>
                              <a:custGeom>
                                <a:avLst/>
                                <a:gdLst>
                                  <a:gd name="T0" fmla="*/ 0 w 540"/>
                                  <a:gd name="T1" fmla="*/ 465 h 718"/>
                                  <a:gd name="T2" fmla="*/ 240 w 540"/>
                                  <a:gd name="T3" fmla="*/ 705 h 718"/>
                                  <a:gd name="T4" fmla="*/ 420 w 540"/>
                                  <a:gd name="T5" fmla="*/ 675 h 718"/>
                                  <a:gd name="T6" fmla="*/ 540 w 540"/>
                                  <a:gd name="T7" fmla="*/ 480 h 718"/>
                                  <a:gd name="T8" fmla="*/ 345 w 540"/>
                                  <a:gd name="T9" fmla="*/ 75 h 718"/>
                                  <a:gd name="T10" fmla="*/ 285 w 540"/>
                                  <a:gd name="T11" fmla="*/ 0 h 718"/>
                                </a:gdLst>
                                <a:ahLst/>
                                <a:cxnLst>
                                  <a:cxn ang="0">
                                    <a:pos x="T0" y="T1"/>
                                  </a:cxn>
                                  <a:cxn ang="0">
                                    <a:pos x="T2" y="T3"/>
                                  </a:cxn>
                                  <a:cxn ang="0">
                                    <a:pos x="T4" y="T5"/>
                                  </a:cxn>
                                  <a:cxn ang="0">
                                    <a:pos x="T6" y="T7"/>
                                  </a:cxn>
                                  <a:cxn ang="0">
                                    <a:pos x="T8" y="T9"/>
                                  </a:cxn>
                                  <a:cxn ang="0">
                                    <a:pos x="T10" y="T11"/>
                                  </a:cxn>
                                </a:cxnLst>
                                <a:rect l="0" t="0" r="r" b="b"/>
                                <a:pathLst>
                                  <a:path w="540" h="718">
                                    <a:moveTo>
                                      <a:pt x="0" y="465"/>
                                    </a:moveTo>
                                    <a:cubicBezTo>
                                      <a:pt x="65" y="563"/>
                                      <a:pt x="124" y="666"/>
                                      <a:pt x="240" y="705"/>
                                    </a:cubicBezTo>
                                    <a:cubicBezTo>
                                      <a:pt x="300" y="695"/>
                                      <a:pt x="377" y="718"/>
                                      <a:pt x="420" y="675"/>
                                    </a:cubicBezTo>
                                    <a:cubicBezTo>
                                      <a:pt x="482" y="613"/>
                                      <a:pt x="502" y="556"/>
                                      <a:pt x="540" y="480"/>
                                    </a:cubicBezTo>
                                    <a:cubicBezTo>
                                      <a:pt x="515" y="329"/>
                                      <a:pt x="480" y="165"/>
                                      <a:pt x="345" y="75"/>
                                    </a:cubicBezTo>
                                    <a:cubicBezTo>
                                      <a:pt x="307" y="18"/>
                                      <a:pt x="328" y="43"/>
                                      <a:pt x="285" y="0"/>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sp>
                        <p:nvSpPr>
                          <p:cNvPr id="159" name="Freeform 1710"/>
                          <p:cNvSpPr>
                            <a:spLocks/>
                          </p:cNvSpPr>
                          <p:nvPr/>
                        </p:nvSpPr>
                        <p:spPr bwMode="auto">
                          <a:xfrm>
                            <a:off x="4540" y="12898"/>
                            <a:ext cx="533" cy="750"/>
                          </a:xfrm>
                          <a:custGeom>
                            <a:avLst/>
                            <a:gdLst>
                              <a:gd name="T0" fmla="*/ 30 w 533"/>
                              <a:gd name="T1" fmla="*/ 737 h 750"/>
                              <a:gd name="T2" fmla="*/ 305 w 533"/>
                              <a:gd name="T3" fmla="*/ 718 h 750"/>
                              <a:gd name="T4" fmla="*/ 477 w 533"/>
                              <a:gd name="T5" fmla="*/ 542 h 750"/>
                              <a:gd name="T6" fmla="*/ 507 w 533"/>
                              <a:gd name="T7" fmla="*/ 260 h 750"/>
                              <a:gd name="T8" fmla="*/ 319 w 533"/>
                              <a:gd name="T9" fmla="*/ 37 h 750"/>
                              <a:gd name="T10" fmla="*/ 0 w 533"/>
                              <a:gd name="T11" fmla="*/ 37 h 750"/>
                            </a:gdLst>
                            <a:ahLst/>
                            <a:cxnLst>
                              <a:cxn ang="0">
                                <a:pos x="T0" y="T1"/>
                              </a:cxn>
                              <a:cxn ang="0">
                                <a:pos x="T2" y="T3"/>
                              </a:cxn>
                              <a:cxn ang="0">
                                <a:pos x="T4" y="T5"/>
                              </a:cxn>
                              <a:cxn ang="0">
                                <a:pos x="T6" y="T7"/>
                              </a:cxn>
                              <a:cxn ang="0">
                                <a:pos x="T8" y="T9"/>
                              </a:cxn>
                              <a:cxn ang="0">
                                <a:pos x="T10" y="T11"/>
                              </a:cxn>
                            </a:cxnLst>
                            <a:rect l="0" t="0" r="r" b="b"/>
                            <a:pathLst>
                              <a:path w="533" h="750">
                                <a:moveTo>
                                  <a:pt x="30" y="737"/>
                                </a:moveTo>
                                <a:cubicBezTo>
                                  <a:pt x="130" y="743"/>
                                  <a:pt x="230" y="750"/>
                                  <a:pt x="305" y="718"/>
                                </a:cubicBezTo>
                                <a:cubicBezTo>
                                  <a:pt x="380" y="686"/>
                                  <a:pt x="443" y="618"/>
                                  <a:pt x="477" y="542"/>
                                </a:cubicBezTo>
                                <a:cubicBezTo>
                                  <a:pt x="511" y="466"/>
                                  <a:pt x="533" y="344"/>
                                  <a:pt x="507" y="260"/>
                                </a:cubicBezTo>
                                <a:cubicBezTo>
                                  <a:pt x="481" y="176"/>
                                  <a:pt x="403" y="74"/>
                                  <a:pt x="319" y="37"/>
                                </a:cubicBezTo>
                                <a:cubicBezTo>
                                  <a:pt x="235" y="0"/>
                                  <a:pt x="117" y="18"/>
                                  <a:pt x="0" y="37"/>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160" name="Group 1711"/>
                          <p:cNvGrpSpPr>
                            <a:grpSpLocks/>
                          </p:cNvGrpSpPr>
                          <p:nvPr/>
                        </p:nvGrpSpPr>
                        <p:grpSpPr bwMode="auto">
                          <a:xfrm>
                            <a:off x="3043" y="13308"/>
                            <a:ext cx="1001" cy="897"/>
                            <a:chOff x="3043" y="13308"/>
                            <a:chExt cx="1001" cy="897"/>
                          </a:xfrm>
                          <a:grpFill/>
                        </p:grpSpPr>
                        <p:sp>
                          <p:nvSpPr>
                            <p:cNvPr id="164" name="Text Box 1712"/>
                            <p:cNvSpPr txBox="1">
                              <a:spLocks noChangeArrowheads="1"/>
                            </p:cNvSpPr>
                            <p:nvPr/>
                          </p:nvSpPr>
                          <p:spPr bwMode="auto">
                            <a:xfrm>
                              <a:off x="3043" y="13359"/>
                              <a:ext cx="344" cy="1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pre</a:t>
                              </a:r>
                              <a:endParaRPr lang="zh-CN" sz="2800" kern="100">
                                <a:solidFill>
                                  <a:srgbClr val="1A5575"/>
                                </a:solidFill>
                                <a:ea typeface="微软雅黑" panose="020B0503020204020204" pitchFamily="34" charset="-122"/>
                                <a:cs typeface="Times New Roman" panose="02020603050405020304" pitchFamily="18" charset="0"/>
                              </a:endParaRPr>
                            </a:p>
                          </p:txBody>
                        </p:sp>
                        <p:sp>
                          <p:nvSpPr>
                            <p:cNvPr id="165" name="Freeform 1713"/>
                            <p:cNvSpPr>
                              <a:spLocks/>
                            </p:cNvSpPr>
                            <p:nvPr/>
                          </p:nvSpPr>
                          <p:spPr bwMode="auto">
                            <a:xfrm>
                              <a:off x="3425" y="13308"/>
                              <a:ext cx="619" cy="897"/>
                            </a:xfrm>
                            <a:custGeom>
                              <a:avLst/>
                              <a:gdLst>
                                <a:gd name="T0" fmla="*/ 259 w 619"/>
                                <a:gd name="T1" fmla="*/ 897 h 897"/>
                                <a:gd name="T2" fmla="*/ 91 w 619"/>
                                <a:gd name="T3" fmla="*/ 763 h 897"/>
                                <a:gd name="T4" fmla="*/ 0 w 619"/>
                                <a:gd name="T5" fmla="*/ 466 h 897"/>
                                <a:gd name="T6" fmla="*/ 91 w 619"/>
                                <a:gd name="T7" fmla="*/ 207 h 897"/>
                                <a:gd name="T8" fmla="*/ 346 w 619"/>
                                <a:gd name="T9" fmla="*/ 33 h 897"/>
                                <a:gd name="T10" fmla="*/ 520 w 619"/>
                                <a:gd name="T11" fmla="*/ 10 h 897"/>
                                <a:gd name="T12" fmla="*/ 619 w 619"/>
                                <a:gd name="T13" fmla="*/ 33 h 897"/>
                              </a:gdLst>
                              <a:ahLst/>
                              <a:cxnLst>
                                <a:cxn ang="0">
                                  <a:pos x="T0" y="T1"/>
                                </a:cxn>
                                <a:cxn ang="0">
                                  <a:pos x="T2" y="T3"/>
                                </a:cxn>
                                <a:cxn ang="0">
                                  <a:pos x="T4" y="T5"/>
                                </a:cxn>
                                <a:cxn ang="0">
                                  <a:pos x="T6" y="T7"/>
                                </a:cxn>
                                <a:cxn ang="0">
                                  <a:pos x="T8" y="T9"/>
                                </a:cxn>
                                <a:cxn ang="0">
                                  <a:pos x="T10" y="T11"/>
                                </a:cxn>
                                <a:cxn ang="0">
                                  <a:pos x="T12" y="T13"/>
                                </a:cxn>
                              </a:cxnLst>
                              <a:rect l="0" t="0" r="r" b="b"/>
                              <a:pathLst>
                                <a:path w="619" h="897">
                                  <a:moveTo>
                                    <a:pt x="259" y="897"/>
                                  </a:moveTo>
                                  <a:cubicBezTo>
                                    <a:pt x="196" y="866"/>
                                    <a:pt x="134" y="835"/>
                                    <a:pt x="91" y="763"/>
                                  </a:cubicBezTo>
                                  <a:cubicBezTo>
                                    <a:pt x="48" y="691"/>
                                    <a:pt x="0" y="559"/>
                                    <a:pt x="0" y="466"/>
                                  </a:cubicBezTo>
                                  <a:cubicBezTo>
                                    <a:pt x="0" y="373"/>
                                    <a:pt x="33" y="279"/>
                                    <a:pt x="91" y="207"/>
                                  </a:cubicBezTo>
                                  <a:cubicBezTo>
                                    <a:pt x="149" y="135"/>
                                    <a:pt x="275" y="66"/>
                                    <a:pt x="346" y="33"/>
                                  </a:cubicBezTo>
                                  <a:cubicBezTo>
                                    <a:pt x="417" y="0"/>
                                    <a:pt x="475" y="10"/>
                                    <a:pt x="520" y="10"/>
                                  </a:cubicBezTo>
                                  <a:cubicBezTo>
                                    <a:pt x="565" y="10"/>
                                    <a:pt x="592" y="21"/>
                                    <a:pt x="619" y="33"/>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61" name="Group 1714"/>
                          <p:cNvGrpSpPr>
                            <a:grpSpLocks/>
                          </p:cNvGrpSpPr>
                          <p:nvPr/>
                        </p:nvGrpSpPr>
                        <p:grpSpPr bwMode="auto">
                          <a:xfrm>
                            <a:off x="4119" y="14316"/>
                            <a:ext cx="630" cy="564"/>
                            <a:chOff x="1680" y="3216"/>
                            <a:chExt cx="630" cy="564"/>
                          </a:xfrm>
                          <a:grpFill/>
                        </p:grpSpPr>
                        <p:sp>
                          <p:nvSpPr>
                            <p:cNvPr id="162" name="Text Box 1715"/>
                            <p:cNvSpPr txBox="1">
                              <a:spLocks noChangeArrowheads="1"/>
                            </p:cNvSpPr>
                            <p:nvPr/>
                          </p:nvSpPr>
                          <p:spPr bwMode="auto">
                            <a:xfrm>
                              <a:off x="1680" y="3468"/>
                              <a:ext cx="63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temp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163" name="Line 1716"/>
                            <p:cNvCxnSpPr>
                              <a:cxnSpLocks noChangeShapeType="1"/>
                            </p:cNvCxnSpPr>
                            <p:nvPr/>
                          </p:nvCxnSpPr>
                          <p:spPr bwMode="auto">
                            <a:xfrm rot="10800000">
                              <a:off x="1950" y="3216"/>
                              <a:ext cx="0" cy="312"/>
                            </a:xfrm>
                            <a:prstGeom prst="line">
                              <a:avLst/>
                            </a:prstGeom>
                            <a:grpFill/>
                            <a:ln w="9525">
                              <a:solidFill>
                                <a:srgbClr val="000000"/>
                              </a:solidFill>
                              <a:round/>
                              <a:headEnd/>
                              <a:tailEnd type="stealth" w="med" len="med"/>
                            </a:ln>
                          </p:spPr>
                        </p:cxnSp>
                      </p:grpSp>
                    </p:grpSp>
                  </p:grpSp>
                  <p:sp>
                    <p:nvSpPr>
                      <p:cNvPr id="151" name="Oval 1717"/>
                      <p:cNvSpPr>
                        <a:spLocks noChangeArrowheads="1"/>
                      </p:cNvSpPr>
                      <p:nvPr/>
                    </p:nvSpPr>
                    <p:spPr bwMode="auto">
                      <a:xfrm>
                        <a:off x="4410" y="13572"/>
                        <a:ext cx="130" cy="130"/>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52" name="Oval 1718"/>
                      <p:cNvSpPr>
                        <a:spLocks noChangeArrowheads="1"/>
                      </p:cNvSpPr>
                      <p:nvPr/>
                    </p:nvSpPr>
                    <p:spPr bwMode="auto">
                      <a:xfrm>
                        <a:off x="4044" y="13908"/>
                        <a:ext cx="130" cy="130"/>
                      </a:xfrm>
                      <a:prstGeom prst="ellipse">
                        <a:avLst/>
                      </a:prstGeom>
                      <a:solidFill>
                        <a:srgbClr val="37B8BD"/>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44" name="Group 1719"/>
                    <p:cNvGrpSpPr>
                      <a:grpSpLocks/>
                    </p:cNvGrpSpPr>
                    <p:nvPr/>
                  </p:nvGrpSpPr>
                  <p:grpSpPr bwMode="auto">
                    <a:xfrm>
                      <a:off x="3684" y="12948"/>
                      <a:ext cx="886" cy="1387"/>
                      <a:chOff x="3684" y="12948"/>
                      <a:chExt cx="886" cy="1387"/>
                    </a:xfrm>
                    <a:grpFill/>
                  </p:grpSpPr>
                  <p:sp>
                    <p:nvSpPr>
                      <p:cNvPr id="145" name="Oval 1720"/>
                      <p:cNvSpPr>
                        <a:spLocks noChangeArrowheads="1"/>
                      </p:cNvSpPr>
                      <p:nvPr/>
                    </p:nvSpPr>
                    <p:spPr bwMode="auto">
                      <a:xfrm>
                        <a:off x="4080" y="13260"/>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46" name="Oval 1721"/>
                      <p:cNvSpPr>
                        <a:spLocks noChangeArrowheads="1"/>
                      </p:cNvSpPr>
                      <p:nvPr/>
                    </p:nvSpPr>
                    <p:spPr bwMode="auto">
                      <a:xfrm>
                        <a:off x="4440" y="12948"/>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47" name="Oval 1722"/>
                      <p:cNvSpPr>
                        <a:spLocks noChangeArrowheads="1"/>
                      </p:cNvSpPr>
                      <p:nvPr/>
                    </p:nvSpPr>
                    <p:spPr bwMode="auto">
                      <a:xfrm>
                        <a:off x="3764" y="13562"/>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48" name="Oval 1723"/>
                      <p:cNvSpPr>
                        <a:spLocks noChangeArrowheads="1"/>
                      </p:cNvSpPr>
                      <p:nvPr/>
                    </p:nvSpPr>
                    <p:spPr bwMode="auto">
                      <a:xfrm>
                        <a:off x="4329" y="14205"/>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49" name="Oval 1724"/>
                      <p:cNvSpPr>
                        <a:spLocks noChangeArrowheads="1"/>
                      </p:cNvSpPr>
                      <p:nvPr/>
                    </p:nvSpPr>
                    <p:spPr bwMode="auto">
                      <a:xfrm>
                        <a:off x="3684" y="14193"/>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randombar(horizontal)">
                                      <p:cBhvr>
                                        <p:cTn id="1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6"/>
          <p:cNvSpPr/>
          <p:nvPr/>
        </p:nvSpPr>
        <p:spPr>
          <a:xfrm>
            <a:off x="0" y="152400"/>
            <a:ext cx="9144000" cy="4260850"/>
          </a:xfrm>
          <a:prstGeom prst="roundRect">
            <a:avLst/>
          </a:prstGeom>
          <a:noFill/>
          <a:ln>
            <a:solidFill>
              <a:srgbClr val="1A557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a:grpSpLocks/>
          </p:cNvGrpSpPr>
          <p:nvPr/>
        </p:nvGrpSpPr>
        <p:grpSpPr bwMode="auto">
          <a:xfrm>
            <a:off x="133944" y="204052"/>
            <a:ext cx="8910545" cy="4438116"/>
            <a:chOff x="2690" y="7290"/>
            <a:chExt cx="6739" cy="3285"/>
          </a:xfrm>
          <a:noFill/>
        </p:grpSpPr>
        <p:sp>
          <p:nvSpPr>
            <p:cNvPr id="7" name="Text Box 1726"/>
            <p:cNvSpPr txBox="1">
              <a:spLocks noChangeArrowheads="1"/>
            </p:cNvSpPr>
            <p:nvPr/>
          </p:nvSpPr>
          <p:spPr bwMode="auto">
            <a:xfrm>
              <a:off x="3624" y="10260"/>
              <a:ext cx="4965" cy="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200"/>
                </a:lnSpc>
                <a:spcAft>
                  <a:spcPts val="0"/>
                </a:spcAft>
                <a:defRPr/>
              </a:pPr>
              <a:r>
                <a:rPr lang="zh-CN" sz="2800" kern="100" dirty="0">
                  <a:solidFill>
                    <a:srgbClr val="1A5575"/>
                  </a:solidFill>
                  <a:ea typeface="微软雅黑" panose="020B0503020204020204" pitchFamily="34" charset="-122"/>
                  <a:cs typeface="Times New Roman" panose="02020603050405020304" pitchFamily="18" charset="0"/>
                </a:rPr>
                <a:t>图</a:t>
              </a:r>
              <a:r>
                <a:rPr lang="en-US" sz="2800" kern="100" dirty="0">
                  <a:solidFill>
                    <a:srgbClr val="1A5575"/>
                  </a:solidFill>
                  <a:ea typeface="微软雅黑" panose="020B0503020204020204" pitchFamily="34" charset="-122"/>
                  <a:cs typeface="Times New Roman" panose="02020603050405020304" pitchFamily="18" charset="0"/>
                </a:rPr>
                <a:t>5.28 </a:t>
              </a:r>
              <a:r>
                <a:rPr lang="zh-CN" sz="2800" kern="100" dirty="0">
                  <a:solidFill>
                    <a:srgbClr val="1A5575"/>
                  </a:solidFill>
                  <a:ea typeface="微软雅黑" panose="020B0503020204020204" pitchFamily="34" charset="-122"/>
                  <a:cs typeface="Times New Roman" panose="02020603050405020304" pitchFamily="18" charset="0"/>
                </a:rPr>
                <a:t>删除结点</a:t>
              </a:r>
              <a:r>
                <a:rPr lang="en-US" sz="2800" kern="100" dirty="0">
                  <a:solidFill>
                    <a:srgbClr val="1A5575"/>
                  </a:solidFill>
                  <a:ea typeface="微软雅黑" panose="020B0503020204020204" pitchFamily="34" charset="-122"/>
                  <a:cs typeface="Times New Roman" panose="02020603050405020304" pitchFamily="18" charset="0"/>
                </a:rPr>
                <a:t>s</a:t>
              </a:r>
              <a:r>
                <a:rPr lang="zh-CN" sz="2800" kern="100" dirty="0">
                  <a:solidFill>
                    <a:srgbClr val="1A5575"/>
                  </a:solidFill>
                  <a:ea typeface="微软雅黑" panose="020B0503020204020204" pitchFamily="34" charset="-122"/>
                  <a:cs typeface="Times New Roman" panose="02020603050405020304" pitchFamily="18" charset="0"/>
                </a:rPr>
                <a:t>的右子结点</a:t>
              </a:r>
              <a:r>
                <a:rPr lang="en-US" sz="2800" i="1" kern="100" dirty="0">
                  <a:solidFill>
                    <a:srgbClr val="1A5575"/>
                  </a:solidFill>
                  <a:ea typeface="微软雅黑" panose="020B0503020204020204" pitchFamily="34" charset="-122"/>
                  <a:cs typeface="Times New Roman" panose="02020603050405020304" pitchFamily="18" charset="0"/>
                </a:rPr>
                <a:t>p</a:t>
              </a:r>
              <a:r>
                <a:rPr lang="zh-CN" sz="2800" kern="100" dirty="0">
                  <a:solidFill>
                    <a:srgbClr val="1A5575"/>
                  </a:solidFill>
                  <a:ea typeface="微软雅黑" panose="020B0503020204020204" pitchFamily="34" charset="-122"/>
                  <a:cs typeface="Times New Roman" panose="02020603050405020304" pitchFamily="18" charset="0"/>
                </a:rPr>
                <a:t>（情形</a:t>
              </a:r>
              <a:r>
                <a:rPr lang="en-US" sz="2800" kern="100" dirty="0">
                  <a:solidFill>
                    <a:srgbClr val="1A5575"/>
                  </a:solidFill>
                  <a:ea typeface="微软雅黑" panose="020B0503020204020204" pitchFamily="34" charset="-122"/>
                  <a:cs typeface="Times New Roman" panose="02020603050405020304" pitchFamily="18" charset="0"/>
                </a:rPr>
                <a:t>4</a:t>
              </a:r>
              <a:r>
                <a:rPr lang="zh-CN" sz="2800" kern="100" dirty="0">
                  <a:solidFill>
                    <a:srgbClr val="1A5575"/>
                  </a:solidFill>
                  <a:ea typeface="微软雅黑" panose="020B0503020204020204" pitchFamily="34" charset="-122"/>
                  <a:cs typeface="Times New Roman" panose="02020603050405020304" pitchFamily="18" charset="0"/>
                </a:rPr>
                <a:t>）</a:t>
              </a:r>
            </a:p>
          </p:txBody>
        </p:sp>
        <p:grpSp>
          <p:nvGrpSpPr>
            <p:cNvPr id="8" name="Group 1727"/>
            <p:cNvGrpSpPr>
              <a:grpSpLocks/>
            </p:cNvGrpSpPr>
            <p:nvPr/>
          </p:nvGrpSpPr>
          <p:grpSpPr bwMode="auto">
            <a:xfrm>
              <a:off x="2690" y="7349"/>
              <a:ext cx="3034" cy="2740"/>
              <a:chOff x="3204" y="3583"/>
              <a:chExt cx="3034" cy="2740"/>
            </a:xfrm>
            <a:grpFill/>
          </p:grpSpPr>
          <p:sp>
            <p:nvSpPr>
              <p:cNvPr id="49" name="Text Box 1728"/>
              <p:cNvSpPr txBox="1">
                <a:spLocks noChangeArrowheads="1"/>
              </p:cNvSpPr>
              <p:nvPr/>
            </p:nvSpPr>
            <p:spPr bwMode="auto">
              <a:xfrm>
                <a:off x="4085" y="6107"/>
                <a:ext cx="900" cy="2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删除前</a:t>
                </a:r>
              </a:p>
            </p:txBody>
          </p:sp>
          <p:grpSp>
            <p:nvGrpSpPr>
              <p:cNvPr id="50" name="Group 1729"/>
              <p:cNvGrpSpPr>
                <a:grpSpLocks/>
              </p:cNvGrpSpPr>
              <p:nvPr/>
            </p:nvGrpSpPr>
            <p:grpSpPr bwMode="auto">
              <a:xfrm>
                <a:off x="3204" y="3583"/>
                <a:ext cx="3034" cy="2294"/>
                <a:chOff x="3204" y="3583"/>
                <a:chExt cx="3034" cy="2294"/>
              </a:xfrm>
              <a:grpFill/>
            </p:grpSpPr>
            <p:grpSp>
              <p:nvGrpSpPr>
                <p:cNvPr id="51" name="Group 1730"/>
                <p:cNvGrpSpPr>
                  <a:grpSpLocks/>
                </p:cNvGrpSpPr>
                <p:nvPr/>
              </p:nvGrpSpPr>
              <p:grpSpPr bwMode="auto">
                <a:xfrm>
                  <a:off x="3204" y="3583"/>
                  <a:ext cx="3034" cy="2294"/>
                  <a:chOff x="3204" y="3583"/>
                  <a:chExt cx="3034" cy="2294"/>
                </a:xfrm>
                <a:grpFill/>
              </p:grpSpPr>
              <p:grpSp>
                <p:nvGrpSpPr>
                  <p:cNvPr id="53" name="Group 1731"/>
                  <p:cNvGrpSpPr>
                    <a:grpSpLocks/>
                  </p:cNvGrpSpPr>
                  <p:nvPr/>
                </p:nvGrpSpPr>
                <p:grpSpPr bwMode="auto">
                  <a:xfrm>
                    <a:off x="3204" y="3583"/>
                    <a:ext cx="3034" cy="2294"/>
                    <a:chOff x="3204" y="3583"/>
                    <a:chExt cx="3034" cy="2294"/>
                  </a:xfrm>
                  <a:grpFill/>
                </p:grpSpPr>
                <p:sp>
                  <p:nvSpPr>
                    <p:cNvPr id="58" name="Oval 1732"/>
                    <p:cNvSpPr>
                      <a:spLocks noChangeArrowheads="1"/>
                    </p:cNvSpPr>
                    <p:nvPr/>
                  </p:nvSpPr>
                  <p:spPr bwMode="auto">
                    <a:xfrm>
                      <a:off x="3728" y="5338"/>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59" name="Line 1733"/>
                    <p:cNvCxnSpPr>
                      <a:cxnSpLocks noChangeShapeType="1"/>
                    </p:cNvCxnSpPr>
                    <p:nvPr/>
                  </p:nvCxnSpPr>
                  <p:spPr bwMode="auto">
                    <a:xfrm flipH="1">
                      <a:off x="3833" y="5158"/>
                      <a:ext cx="255" cy="221"/>
                    </a:xfrm>
                    <a:prstGeom prst="line">
                      <a:avLst/>
                    </a:prstGeom>
                    <a:grpFill/>
                    <a:ln w="9525">
                      <a:solidFill>
                        <a:srgbClr val="000000"/>
                      </a:solidFill>
                      <a:round/>
                      <a:headEnd/>
                      <a:tailEnd/>
                    </a:ln>
                  </p:spPr>
                </p:cxnSp>
                <p:grpSp>
                  <p:nvGrpSpPr>
                    <p:cNvPr id="60" name="Group 1734"/>
                    <p:cNvGrpSpPr>
                      <a:grpSpLocks/>
                    </p:cNvGrpSpPr>
                    <p:nvPr/>
                  </p:nvGrpSpPr>
                  <p:grpSpPr bwMode="auto">
                    <a:xfrm>
                      <a:off x="3204" y="3583"/>
                      <a:ext cx="3034" cy="2294"/>
                      <a:chOff x="3204" y="3583"/>
                      <a:chExt cx="3034" cy="2294"/>
                    </a:xfrm>
                    <a:grpFill/>
                  </p:grpSpPr>
                  <p:cxnSp>
                    <p:nvCxnSpPr>
                      <p:cNvPr id="61" name="Line 1735"/>
                      <p:cNvCxnSpPr>
                        <a:cxnSpLocks noChangeShapeType="1"/>
                      </p:cNvCxnSpPr>
                      <p:nvPr/>
                    </p:nvCxnSpPr>
                    <p:spPr bwMode="auto">
                      <a:xfrm>
                        <a:off x="4184" y="4559"/>
                        <a:ext cx="260" cy="228"/>
                      </a:xfrm>
                      <a:prstGeom prst="line">
                        <a:avLst/>
                      </a:prstGeom>
                      <a:grpFill/>
                      <a:ln w="9525">
                        <a:solidFill>
                          <a:srgbClr val="000000"/>
                        </a:solidFill>
                        <a:round/>
                        <a:headEnd/>
                        <a:tailEnd/>
                      </a:ln>
                    </p:spPr>
                  </p:cxnSp>
                  <p:grpSp>
                    <p:nvGrpSpPr>
                      <p:cNvPr id="62" name="Group 1736"/>
                      <p:cNvGrpSpPr>
                        <a:grpSpLocks/>
                      </p:cNvGrpSpPr>
                      <p:nvPr/>
                    </p:nvGrpSpPr>
                    <p:grpSpPr bwMode="auto">
                      <a:xfrm>
                        <a:off x="3204" y="3583"/>
                        <a:ext cx="3034" cy="2294"/>
                        <a:chOff x="3204" y="3583"/>
                        <a:chExt cx="3034" cy="2294"/>
                      </a:xfrm>
                      <a:grpFill/>
                    </p:grpSpPr>
                    <p:cxnSp>
                      <p:nvCxnSpPr>
                        <p:cNvPr id="63" name="Line 1737"/>
                        <p:cNvCxnSpPr>
                          <a:cxnSpLocks noChangeShapeType="1"/>
                        </p:cNvCxnSpPr>
                        <p:nvPr/>
                      </p:nvCxnSpPr>
                      <p:spPr bwMode="auto">
                        <a:xfrm flipH="1">
                          <a:off x="4117" y="4831"/>
                          <a:ext cx="360" cy="312"/>
                        </a:xfrm>
                        <a:prstGeom prst="line">
                          <a:avLst/>
                        </a:prstGeom>
                        <a:grpFill/>
                        <a:ln w="9525">
                          <a:solidFill>
                            <a:srgbClr val="000000"/>
                          </a:solidFill>
                          <a:round/>
                          <a:headEnd/>
                          <a:tailEnd/>
                        </a:ln>
                      </p:spPr>
                    </p:cxnSp>
                    <p:cxnSp>
                      <p:nvCxnSpPr>
                        <p:cNvPr id="64" name="Line 1738"/>
                        <p:cNvCxnSpPr>
                          <a:cxnSpLocks noChangeShapeType="1"/>
                        </p:cNvCxnSpPr>
                        <p:nvPr/>
                      </p:nvCxnSpPr>
                      <p:spPr bwMode="auto">
                        <a:xfrm>
                          <a:off x="4133" y="5129"/>
                          <a:ext cx="360" cy="312"/>
                        </a:xfrm>
                        <a:prstGeom prst="line">
                          <a:avLst/>
                        </a:prstGeom>
                        <a:grpFill/>
                        <a:ln w="9525">
                          <a:solidFill>
                            <a:srgbClr val="000000"/>
                          </a:solidFill>
                          <a:round/>
                          <a:headEnd/>
                          <a:tailEnd/>
                        </a:ln>
                      </p:spPr>
                    </p:cxnSp>
                    <p:grpSp>
                      <p:nvGrpSpPr>
                        <p:cNvPr id="65" name="Group 1739"/>
                        <p:cNvGrpSpPr>
                          <a:grpSpLocks/>
                        </p:cNvGrpSpPr>
                        <p:nvPr/>
                      </p:nvGrpSpPr>
                      <p:grpSpPr bwMode="auto">
                        <a:xfrm>
                          <a:off x="3204" y="3583"/>
                          <a:ext cx="3034" cy="2294"/>
                          <a:chOff x="3204" y="3583"/>
                          <a:chExt cx="3034" cy="2294"/>
                        </a:xfrm>
                        <a:grpFill/>
                      </p:grpSpPr>
                      <p:grpSp>
                        <p:nvGrpSpPr>
                          <p:cNvPr id="66" name="Group 1740"/>
                          <p:cNvGrpSpPr>
                            <a:grpSpLocks/>
                          </p:cNvGrpSpPr>
                          <p:nvPr/>
                        </p:nvGrpSpPr>
                        <p:grpSpPr bwMode="auto">
                          <a:xfrm>
                            <a:off x="4505" y="4871"/>
                            <a:ext cx="638" cy="741"/>
                            <a:chOff x="4549" y="4904"/>
                            <a:chExt cx="613" cy="728"/>
                          </a:xfrm>
                          <a:grpFill/>
                        </p:grpSpPr>
                        <p:sp>
                          <p:nvSpPr>
                            <p:cNvPr id="99" name="Text Box 1741"/>
                            <p:cNvSpPr txBox="1">
                              <a:spLocks noChangeArrowheads="1"/>
                            </p:cNvSpPr>
                            <p:nvPr/>
                          </p:nvSpPr>
                          <p:spPr bwMode="auto">
                            <a:xfrm>
                              <a:off x="4739" y="5403"/>
                              <a:ext cx="423" cy="2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0" bIns="0" upright="1"/>
                            <a:lstStyle/>
                            <a:p>
                              <a:pPr algn="just">
                                <a:lnSpc>
                                  <a:spcPts val="8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pre</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100" name="Freeform 1742"/>
                            <p:cNvSpPr>
                              <a:spLocks/>
                            </p:cNvSpPr>
                            <p:nvPr/>
                          </p:nvSpPr>
                          <p:spPr bwMode="auto">
                            <a:xfrm>
                              <a:off x="4549" y="4904"/>
                              <a:ext cx="398" cy="524"/>
                            </a:xfrm>
                            <a:custGeom>
                              <a:avLst/>
                              <a:gdLst>
                                <a:gd name="T0" fmla="*/ 319 w 398"/>
                                <a:gd name="T1" fmla="*/ 270 h 524"/>
                                <a:gd name="T2" fmla="*/ 395 w 398"/>
                                <a:gd name="T3" fmla="*/ 412 h 524"/>
                                <a:gd name="T4" fmla="*/ 301 w 398"/>
                                <a:gd name="T5" fmla="*/ 455 h 524"/>
                                <a:gd name="T6" fmla="*/ 0 w 398"/>
                                <a:gd name="T7" fmla="*/ 0 h 524"/>
                              </a:gdLst>
                              <a:ahLst/>
                              <a:cxnLst>
                                <a:cxn ang="0">
                                  <a:pos x="T0" y="T1"/>
                                </a:cxn>
                                <a:cxn ang="0">
                                  <a:pos x="T2" y="T3"/>
                                </a:cxn>
                                <a:cxn ang="0">
                                  <a:pos x="T4" y="T5"/>
                                </a:cxn>
                                <a:cxn ang="0">
                                  <a:pos x="T6" y="T7"/>
                                </a:cxn>
                              </a:cxnLst>
                              <a:rect l="0" t="0" r="r" b="b"/>
                              <a:pathLst>
                                <a:path w="398" h="524">
                                  <a:moveTo>
                                    <a:pt x="319" y="270"/>
                                  </a:moveTo>
                                  <a:cubicBezTo>
                                    <a:pt x="358" y="325"/>
                                    <a:pt x="398" y="381"/>
                                    <a:pt x="395" y="412"/>
                                  </a:cubicBezTo>
                                  <a:cubicBezTo>
                                    <a:pt x="392" y="443"/>
                                    <a:pt x="367" y="524"/>
                                    <a:pt x="301" y="455"/>
                                  </a:cubicBezTo>
                                  <a:cubicBezTo>
                                    <a:pt x="235" y="386"/>
                                    <a:pt x="117" y="193"/>
                                    <a:pt x="0" y="0"/>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67" name="Group 1743"/>
                          <p:cNvGrpSpPr>
                            <a:grpSpLocks/>
                          </p:cNvGrpSpPr>
                          <p:nvPr/>
                        </p:nvGrpSpPr>
                        <p:grpSpPr bwMode="auto">
                          <a:xfrm>
                            <a:off x="4432" y="4881"/>
                            <a:ext cx="512" cy="816"/>
                            <a:chOff x="4432" y="4881"/>
                            <a:chExt cx="512" cy="816"/>
                          </a:xfrm>
                          <a:grpFill/>
                        </p:grpSpPr>
                        <p:sp>
                          <p:nvSpPr>
                            <p:cNvPr id="97" name="Text Box 1744"/>
                            <p:cNvSpPr txBox="1">
                              <a:spLocks noChangeArrowheads="1"/>
                            </p:cNvSpPr>
                            <p:nvPr/>
                          </p:nvSpPr>
                          <p:spPr bwMode="auto">
                            <a:xfrm>
                              <a:off x="4432" y="5579"/>
                              <a:ext cx="512" cy="1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7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98" name="Freeform 1745"/>
                            <p:cNvSpPr>
                              <a:spLocks/>
                            </p:cNvSpPr>
                            <p:nvPr/>
                          </p:nvSpPr>
                          <p:spPr bwMode="auto">
                            <a:xfrm>
                              <a:off x="4444" y="4881"/>
                              <a:ext cx="204" cy="691"/>
                            </a:xfrm>
                            <a:custGeom>
                              <a:avLst/>
                              <a:gdLst>
                                <a:gd name="T0" fmla="*/ 0 w 229"/>
                                <a:gd name="T1" fmla="*/ 572 h 665"/>
                                <a:gd name="T2" fmla="*/ 105 w 229"/>
                                <a:gd name="T3" fmla="*/ 658 h 665"/>
                                <a:gd name="T4" fmla="*/ 211 w 229"/>
                                <a:gd name="T5" fmla="*/ 532 h 665"/>
                                <a:gd name="T6" fmla="*/ 0 w 229"/>
                                <a:gd name="T7" fmla="*/ 0 h 665"/>
                              </a:gdLst>
                              <a:ahLst/>
                              <a:cxnLst>
                                <a:cxn ang="0">
                                  <a:pos x="T0" y="T1"/>
                                </a:cxn>
                                <a:cxn ang="0">
                                  <a:pos x="T2" y="T3"/>
                                </a:cxn>
                                <a:cxn ang="0">
                                  <a:pos x="T4" y="T5"/>
                                </a:cxn>
                                <a:cxn ang="0">
                                  <a:pos x="T6" y="T7"/>
                                </a:cxn>
                              </a:cxnLst>
                              <a:rect l="0" t="0" r="r" b="b"/>
                              <a:pathLst>
                                <a:path w="229" h="665">
                                  <a:moveTo>
                                    <a:pt x="0" y="572"/>
                                  </a:moveTo>
                                  <a:cubicBezTo>
                                    <a:pt x="35" y="618"/>
                                    <a:pt x="70" y="665"/>
                                    <a:pt x="105" y="658"/>
                                  </a:cubicBezTo>
                                  <a:cubicBezTo>
                                    <a:pt x="140" y="651"/>
                                    <a:pt x="229" y="642"/>
                                    <a:pt x="211" y="532"/>
                                  </a:cubicBezTo>
                                  <a:cubicBezTo>
                                    <a:pt x="193" y="422"/>
                                    <a:pt x="96" y="211"/>
                                    <a:pt x="0" y="0"/>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68" name="Group 1746"/>
                          <p:cNvGrpSpPr>
                            <a:grpSpLocks/>
                          </p:cNvGrpSpPr>
                          <p:nvPr/>
                        </p:nvGrpSpPr>
                        <p:grpSpPr bwMode="auto">
                          <a:xfrm>
                            <a:off x="4509" y="4163"/>
                            <a:ext cx="1729" cy="1295"/>
                            <a:chOff x="4509" y="4163"/>
                            <a:chExt cx="1729" cy="1295"/>
                          </a:xfrm>
                          <a:grpFill/>
                        </p:grpSpPr>
                        <p:cxnSp>
                          <p:nvCxnSpPr>
                            <p:cNvPr id="93" name="Line 1747"/>
                            <p:cNvCxnSpPr>
                              <a:cxnSpLocks noChangeShapeType="1"/>
                            </p:cNvCxnSpPr>
                            <p:nvPr/>
                          </p:nvCxnSpPr>
                          <p:spPr bwMode="auto">
                            <a:xfrm>
                              <a:off x="4509" y="4831"/>
                              <a:ext cx="720" cy="624"/>
                            </a:xfrm>
                            <a:prstGeom prst="line">
                              <a:avLst/>
                            </a:prstGeom>
                            <a:grpFill/>
                            <a:ln w="9525">
                              <a:solidFill>
                                <a:srgbClr val="000000"/>
                              </a:solidFill>
                              <a:round/>
                              <a:headEnd/>
                              <a:tailEnd/>
                            </a:ln>
                          </p:spPr>
                        </p:cxnSp>
                        <p:grpSp>
                          <p:nvGrpSpPr>
                            <p:cNvPr id="94" name="Group 1748"/>
                            <p:cNvGrpSpPr>
                              <a:grpSpLocks/>
                            </p:cNvGrpSpPr>
                            <p:nvPr/>
                          </p:nvGrpSpPr>
                          <p:grpSpPr bwMode="auto">
                            <a:xfrm>
                              <a:off x="4553" y="4163"/>
                              <a:ext cx="1685" cy="1295"/>
                              <a:chOff x="4553" y="4163"/>
                              <a:chExt cx="1685" cy="1295"/>
                            </a:xfrm>
                            <a:grpFill/>
                          </p:grpSpPr>
                          <p:sp>
                            <p:nvSpPr>
                              <p:cNvPr id="95" name="Text Box 1749"/>
                              <p:cNvSpPr txBox="1">
                                <a:spLocks noChangeArrowheads="1"/>
                              </p:cNvSpPr>
                              <p:nvPr/>
                            </p:nvSpPr>
                            <p:spPr bwMode="auto">
                              <a:xfrm>
                                <a:off x="5658" y="4717"/>
                                <a:ext cx="580"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96" name="Freeform 1750"/>
                              <p:cNvSpPr>
                                <a:spLocks/>
                              </p:cNvSpPr>
                              <p:nvPr/>
                            </p:nvSpPr>
                            <p:spPr bwMode="auto">
                              <a:xfrm>
                                <a:off x="4553" y="4163"/>
                                <a:ext cx="1111" cy="1295"/>
                              </a:xfrm>
                              <a:custGeom>
                                <a:avLst/>
                                <a:gdLst>
                                  <a:gd name="T0" fmla="*/ 689 w 1111"/>
                                  <a:gd name="T1" fmla="*/ 1295 h 1295"/>
                                  <a:gd name="T2" fmla="*/ 870 w 1111"/>
                                  <a:gd name="T3" fmla="*/ 1275 h 1295"/>
                                  <a:gd name="T4" fmla="*/ 1010 w 1111"/>
                                  <a:gd name="T5" fmla="*/ 1172 h 1295"/>
                                  <a:gd name="T6" fmla="*/ 1108 w 1111"/>
                                  <a:gd name="T7" fmla="*/ 858 h 1295"/>
                                  <a:gd name="T8" fmla="*/ 1030 w 1111"/>
                                  <a:gd name="T9" fmla="*/ 465 h 1295"/>
                                  <a:gd name="T10" fmla="*/ 770 w 1111"/>
                                  <a:gd name="T11" fmla="*/ 186 h 1295"/>
                                  <a:gd name="T12" fmla="*/ 250 w 1111"/>
                                  <a:gd name="T13" fmla="*/ 27 h 1295"/>
                                  <a:gd name="T14" fmla="*/ 0 w 1111"/>
                                  <a:gd name="T15" fmla="*/ 27 h 1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1" h="1295">
                                    <a:moveTo>
                                      <a:pt x="689" y="1295"/>
                                    </a:moveTo>
                                    <a:cubicBezTo>
                                      <a:pt x="753" y="1295"/>
                                      <a:pt x="817" y="1295"/>
                                      <a:pt x="870" y="1275"/>
                                    </a:cubicBezTo>
                                    <a:cubicBezTo>
                                      <a:pt x="923" y="1255"/>
                                      <a:pt x="970" y="1241"/>
                                      <a:pt x="1010" y="1172"/>
                                    </a:cubicBezTo>
                                    <a:cubicBezTo>
                                      <a:pt x="1050" y="1103"/>
                                      <a:pt x="1105" y="976"/>
                                      <a:pt x="1108" y="858"/>
                                    </a:cubicBezTo>
                                    <a:cubicBezTo>
                                      <a:pt x="1111" y="740"/>
                                      <a:pt x="1086" y="577"/>
                                      <a:pt x="1030" y="465"/>
                                    </a:cubicBezTo>
                                    <a:cubicBezTo>
                                      <a:pt x="974" y="353"/>
                                      <a:pt x="900" y="259"/>
                                      <a:pt x="770" y="186"/>
                                    </a:cubicBezTo>
                                    <a:cubicBezTo>
                                      <a:pt x="640" y="113"/>
                                      <a:pt x="378" y="54"/>
                                      <a:pt x="250" y="27"/>
                                    </a:cubicBezTo>
                                    <a:cubicBezTo>
                                      <a:pt x="122" y="0"/>
                                      <a:pt x="61" y="13"/>
                                      <a:pt x="0" y="27"/>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nvGrpSpPr>
                          <p:cNvPr id="69" name="Group 1751"/>
                          <p:cNvGrpSpPr>
                            <a:grpSpLocks/>
                          </p:cNvGrpSpPr>
                          <p:nvPr/>
                        </p:nvGrpSpPr>
                        <p:grpSpPr bwMode="auto">
                          <a:xfrm>
                            <a:off x="4550" y="4379"/>
                            <a:ext cx="465" cy="408"/>
                            <a:chOff x="4161" y="8480"/>
                            <a:chExt cx="465" cy="408"/>
                          </a:xfrm>
                          <a:grpFill/>
                        </p:grpSpPr>
                        <p:sp>
                          <p:nvSpPr>
                            <p:cNvPr id="91" name="Text Box 1752"/>
                            <p:cNvSpPr txBox="1">
                              <a:spLocks noChangeArrowheads="1"/>
                            </p:cNvSpPr>
                            <p:nvPr/>
                          </p:nvSpPr>
                          <p:spPr bwMode="auto">
                            <a:xfrm>
                              <a:off x="4266" y="8480"/>
                              <a:ext cx="360" cy="2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92" name="Line 1753"/>
                            <p:cNvCxnSpPr>
                              <a:cxnSpLocks noChangeShapeType="1"/>
                            </p:cNvCxnSpPr>
                            <p:nvPr/>
                          </p:nvCxnSpPr>
                          <p:spPr bwMode="auto">
                            <a:xfrm flipH="1">
                              <a:off x="4161" y="8732"/>
                              <a:ext cx="180" cy="156"/>
                            </a:xfrm>
                            <a:prstGeom prst="line">
                              <a:avLst/>
                            </a:prstGeom>
                            <a:grpFill/>
                            <a:ln w="9525">
                              <a:solidFill>
                                <a:srgbClr val="000000"/>
                              </a:solidFill>
                              <a:round/>
                              <a:headEnd/>
                              <a:tailEnd type="stealth" w="med" len="med"/>
                            </a:ln>
                          </p:spPr>
                        </p:cxnSp>
                      </p:grpSp>
                      <p:grpSp>
                        <p:nvGrpSpPr>
                          <p:cNvPr id="70" name="Group 1754"/>
                          <p:cNvGrpSpPr>
                            <a:grpSpLocks/>
                          </p:cNvGrpSpPr>
                          <p:nvPr/>
                        </p:nvGrpSpPr>
                        <p:grpSpPr bwMode="auto">
                          <a:xfrm>
                            <a:off x="4787" y="4655"/>
                            <a:ext cx="705" cy="417"/>
                            <a:chOff x="4398" y="8756"/>
                            <a:chExt cx="705" cy="417"/>
                          </a:xfrm>
                          <a:grpFill/>
                        </p:grpSpPr>
                        <p:sp>
                          <p:nvSpPr>
                            <p:cNvPr id="89" name="Text Box 1755"/>
                            <p:cNvSpPr txBox="1">
                              <a:spLocks noChangeArrowheads="1"/>
                            </p:cNvSpPr>
                            <p:nvPr/>
                          </p:nvSpPr>
                          <p:spPr bwMode="auto">
                            <a:xfrm>
                              <a:off x="4398" y="8756"/>
                              <a:ext cx="705" cy="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temp</a:t>
                              </a:r>
                              <a:r>
                                <a:rPr lang="en-US" sz="2800" kern="100" dirty="0">
                                  <a:solidFill>
                                    <a:srgbClr val="1A5575"/>
                                  </a:solidFill>
                                  <a:ea typeface="微软雅黑" panose="020B0503020204020204" pitchFamily="34" charset="-122"/>
                                  <a:cs typeface="Times New Roman" panose="02020603050405020304" pitchFamily="18" charset="0"/>
                                </a:rPr>
                                <a:t>1</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90" name="Line 1756"/>
                            <p:cNvCxnSpPr>
                              <a:cxnSpLocks noChangeShapeType="1"/>
                            </p:cNvCxnSpPr>
                            <p:nvPr/>
                          </p:nvCxnSpPr>
                          <p:spPr bwMode="auto">
                            <a:xfrm flipH="1">
                              <a:off x="4461" y="9017"/>
                              <a:ext cx="180" cy="156"/>
                            </a:xfrm>
                            <a:prstGeom prst="line">
                              <a:avLst/>
                            </a:prstGeom>
                            <a:grpFill/>
                            <a:ln w="9525">
                              <a:solidFill>
                                <a:srgbClr val="000000"/>
                              </a:solidFill>
                              <a:round/>
                              <a:headEnd/>
                              <a:tailEnd type="stealth" w="med" len="med"/>
                            </a:ln>
                          </p:spPr>
                        </p:cxnSp>
                      </p:grpSp>
                      <p:grpSp>
                        <p:nvGrpSpPr>
                          <p:cNvPr id="71" name="Group 1757"/>
                          <p:cNvGrpSpPr>
                            <a:grpSpLocks/>
                          </p:cNvGrpSpPr>
                          <p:nvPr/>
                        </p:nvGrpSpPr>
                        <p:grpSpPr bwMode="auto">
                          <a:xfrm>
                            <a:off x="3204" y="4474"/>
                            <a:ext cx="855" cy="864"/>
                            <a:chOff x="3204" y="4474"/>
                            <a:chExt cx="855" cy="864"/>
                          </a:xfrm>
                          <a:grpFill/>
                        </p:grpSpPr>
                        <p:sp>
                          <p:nvSpPr>
                            <p:cNvPr id="87" name="Text Box 1758"/>
                            <p:cNvSpPr txBox="1">
                              <a:spLocks noChangeArrowheads="1"/>
                            </p:cNvSpPr>
                            <p:nvPr/>
                          </p:nvSpPr>
                          <p:spPr bwMode="auto">
                            <a:xfrm>
                              <a:off x="3204" y="4859"/>
                              <a:ext cx="335" cy="2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pre</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88" name="Freeform 1759"/>
                            <p:cNvSpPr>
                              <a:spLocks/>
                            </p:cNvSpPr>
                            <p:nvPr/>
                          </p:nvSpPr>
                          <p:spPr bwMode="auto">
                            <a:xfrm>
                              <a:off x="3555" y="4474"/>
                              <a:ext cx="504" cy="864"/>
                            </a:xfrm>
                            <a:custGeom>
                              <a:avLst/>
                              <a:gdLst>
                                <a:gd name="T0" fmla="*/ 195 w 504"/>
                                <a:gd name="T1" fmla="*/ 916 h 916"/>
                                <a:gd name="T2" fmla="*/ 85 w 504"/>
                                <a:gd name="T3" fmla="*/ 721 h 916"/>
                                <a:gd name="T4" fmla="*/ 15 w 504"/>
                                <a:gd name="T5" fmla="*/ 408 h 916"/>
                                <a:gd name="T6" fmla="*/ 173 w 504"/>
                                <a:gd name="T7" fmla="*/ 58 h 916"/>
                                <a:gd name="T8" fmla="*/ 504 w 504"/>
                                <a:gd name="T9" fmla="*/ 58 h 916"/>
                              </a:gdLst>
                              <a:ahLst/>
                              <a:cxnLst>
                                <a:cxn ang="0">
                                  <a:pos x="T0" y="T1"/>
                                </a:cxn>
                                <a:cxn ang="0">
                                  <a:pos x="T2" y="T3"/>
                                </a:cxn>
                                <a:cxn ang="0">
                                  <a:pos x="T4" y="T5"/>
                                </a:cxn>
                                <a:cxn ang="0">
                                  <a:pos x="T6" y="T7"/>
                                </a:cxn>
                                <a:cxn ang="0">
                                  <a:pos x="T8" y="T9"/>
                                </a:cxn>
                              </a:cxnLst>
                              <a:rect l="0" t="0" r="r" b="b"/>
                              <a:pathLst>
                                <a:path w="504" h="916">
                                  <a:moveTo>
                                    <a:pt x="195" y="916"/>
                                  </a:moveTo>
                                  <a:cubicBezTo>
                                    <a:pt x="155" y="861"/>
                                    <a:pt x="115" y="806"/>
                                    <a:pt x="85" y="721"/>
                                  </a:cubicBezTo>
                                  <a:cubicBezTo>
                                    <a:pt x="55" y="636"/>
                                    <a:pt x="0" y="518"/>
                                    <a:pt x="15" y="408"/>
                                  </a:cubicBezTo>
                                  <a:cubicBezTo>
                                    <a:pt x="30" y="298"/>
                                    <a:pt x="91" y="116"/>
                                    <a:pt x="173" y="58"/>
                                  </a:cubicBezTo>
                                  <a:cubicBezTo>
                                    <a:pt x="255" y="0"/>
                                    <a:pt x="379" y="29"/>
                                    <a:pt x="504" y="58"/>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72" name="Group 1760"/>
                          <p:cNvGrpSpPr>
                            <a:grpSpLocks/>
                          </p:cNvGrpSpPr>
                          <p:nvPr/>
                        </p:nvGrpSpPr>
                        <p:grpSpPr bwMode="auto">
                          <a:xfrm>
                            <a:off x="3759" y="5461"/>
                            <a:ext cx="660" cy="416"/>
                            <a:chOff x="3351" y="9563"/>
                            <a:chExt cx="660" cy="416"/>
                          </a:xfrm>
                          <a:grpFill/>
                        </p:grpSpPr>
                        <p:sp>
                          <p:nvSpPr>
                            <p:cNvPr id="85" name="Text Box 1761"/>
                            <p:cNvSpPr txBox="1">
                              <a:spLocks noChangeArrowheads="1"/>
                            </p:cNvSpPr>
                            <p:nvPr/>
                          </p:nvSpPr>
                          <p:spPr bwMode="auto">
                            <a:xfrm>
                              <a:off x="3351" y="9815"/>
                              <a:ext cx="614" cy="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temp</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86" name="Line 1762"/>
                            <p:cNvCxnSpPr>
                              <a:cxnSpLocks noChangeShapeType="1"/>
                            </p:cNvCxnSpPr>
                            <p:nvPr/>
                          </p:nvCxnSpPr>
                          <p:spPr bwMode="auto">
                            <a:xfrm rot="10800000" flipH="1">
                              <a:off x="3756" y="9563"/>
                              <a:ext cx="255" cy="291"/>
                            </a:xfrm>
                            <a:prstGeom prst="line">
                              <a:avLst/>
                            </a:prstGeom>
                            <a:grpFill/>
                            <a:ln w="9525">
                              <a:solidFill>
                                <a:srgbClr val="000000"/>
                              </a:solidFill>
                              <a:round/>
                              <a:headEnd/>
                              <a:tailEnd type="stealth" w="med" len="med"/>
                            </a:ln>
                          </p:spPr>
                        </p:cxnSp>
                      </p:grpSp>
                      <p:grpSp>
                        <p:nvGrpSpPr>
                          <p:cNvPr id="73" name="Group 1763"/>
                          <p:cNvGrpSpPr>
                            <a:grpSpLocks/>
                          </p:cNvGrpSpPr>
                          <p:nvPr/>
                        </p:nvGrpSpPr>
                        <p:grpSpPr bwMode="auto">
                          <a:xfrm>
                            <a:off x="3759" y="3583"/>
                            <a:ext cx="1185" cy="1288"/>
                            <a:chOff x="3351" y="7685"/>
                            <a:chExt cx="1185" cy="1288"/>
                          </a:xfrm>
                          <a:grpFill/>
                        </p:grpSpPr>
                        <p:grpSp>
                          <p:nvGrpSpPr>
                            <p:cNvPr id="74" name="Group 1764"/>
                            <p:cNvGrpSpPr>
                              <a:grpSpLocks/>
                            </p:cNvGrpSpPr>
                            <p:nvPr/>
                          </p:nvGrpSpPr>
                          <p:grpSpPr bwMode="auto">
                            <a:xfrm>
                              <a:off x="3446" y="7685"/>
                              <a:ext cx="1090" cy="1188"/>
                              <a:chOff x="3446" y="7685"/>
                              <a:chExt cx="1090" cy="1188"/>
                            </a:xfrm>
                            <a:grpFill/>
                          </p:grpSpPr>
                          <p:cxnSp>
                            <p:nvCxnSpPr>
                              <p:cNvPr id="76" name="Line 1765"/>
                              <p:cNvCxnSpPr>
                                <a:cxnSpLocks noChangeShapeType="1"/>
                              </p:cNvCxnSpPr>
                              <p:nvPr/>
                            </p:nvCxnSpPr>
                            <p:spPr bwMode="auto">
                              <a:xfrm flipH="1">
                                <a:off x="3446" y="8354"/>
                                <a:ext cx="590" cy="519"/>
                              </a:xfrm>
                              <a:prstGeom prst="line">
                                <a:avLst/>
                              </a:prstGeom>
                              <a:grpFill/>
                              <a:ln w="9525">
                                <a:solidFill>
                                  <a:srgbClr val="000000"/>
                                </a:solidFill>
                                <a:round/>
                                <a:headEnd/>
                                <a:tailEnd/>
                              </a:ln>
                            </p:spPr>
                          </p:cxnSp>
                          <p:sp>
                            <p:nvSpPr>
                              <p:cNvPr id="77" name="Oval 1766"/>
                              <p:cNvSpPr>
                                <a:spLocks noChangeArrowheads="1"/>
                              </p:cNvSpPr>
                              <p:nvPr/>
                            </p:nvSpPr>
                            <p:spPr bwMode="auto">
                              <a:xfrm>
                                <a:off x="3651" y="8576"/>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78" name="Oval 1767"/>
                              <p:cNvSpPr>
                                <a:spLocks noChangeArrowheads="1"/>
                              </p:cNvSpPr>
                              <p:nvPr/>
                            </p:nvSpPr>
                            <p:spPr bwMode="auto">
                              <a:xfrm>
                                <a:off x="4011" y="8264"/>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79" name="Group 1768"/>
                              <p:cNvGrpSpPr>
                                <a:grpSpLocks/>
                              </p:cNvGrpSpPr>
                              <p:nvPr/>
                            </p:nvGrpSpPr>
                            <p:grpSpPr bwMode="auto">
                              <a:xfrm>
                                <a:off x="3636" y="7685"/>
                                <a:ext cx="900" cy="582"/>
                                <a:chOff x="4830" y="7680"/>
                                <a:chExt cx="900" cy="582"/>
                              </a:xfrm>
                              <a:grpFill/>
                            </p:grpSpPr>
                            <p:sp>
                              <p:nvSpPr>
                                <p:cNvPr id="83" name="Text Box 1769"/>
                                <p:cNvSpPr txBox="1">
                                  <a:spLocks noChangeArrowheads="1"/>
                                </p:cNvSpPr>
                                <p:nvPr/>
                              </p:nvSpPr>
                              <p:spPr bwMode="auto">
                                <a:xfrm>
                                  <a:off x="4830" y="768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84" name="Line 1770"/>
                                <p:cNvCxnSpPr>
                                  <a:cxnSpLocks noChangeShapeType="1"/>
                                </p:cNvCxnSpPr>
                                <p:nvPr/>
                              </p:nvCxnSpPr>
                              <p:spPr bwMode="auto">
                                <a:xfrm>
                                  <a:off x="5280" y="7950"/>
                                  <a:ext cx="0" cy="312"/>
                                </a:xfrm>
                                <a:prstGeom prst="line">
                                  <a:avLst/>
                                </a:prstGeom>
                                <a:grpFill/>
                                <a:ln w="9525">
                                  <a:solidFill>
                                    <a:srgbClr val="000000"/>
                                  </a:solidFill>
                                  <a:round/>
                                  <a:headEnd/>
                                  <a:tailEnd type="stealth" w="med" len="med"/>
                                </a:ln>
                              </p:spPr>
                            </p:cxnSp>
                          </p:grpSp>
                          <p:grpSp>
                            <p:nvGrpSpPr>
                              <p:cNvPr id="80" name="Group 1771"/>
                              <p:cNvGrpSpPr>
                                <a:grpSpLocks/>
                              </p:cNvGrpSpPr>
                              <p:nvPr/>
                            </p:nvGrpSpPr>
                            <p:grpSpPr bwMode="auto">
                              <a:xfrm>
                                <a:off x="3531" y="8018"/>
                                <a:ext cx="360" cy="564"/>
                                <a:chOff x="6120" y="4026"/>
                                <a:chExt cx="360" cy="564"/>
                              </a:xfrm>
                              <a:grpFill/>
                            </p:grpSpPr>
                            <p:sp>
                              <p:nvSpPr>
                                <p:cNvPr id="81" name="Text Box 1772"/>
                                <p:cNvSpPr txBox="1">
                                  <a:spLocks noChangeArrowheads="1"/>
                                </p:cNvSpPr>
                                <p:nvPr/>
                              </p:nvSpPr>
                              <p:spPr bwMode="auto">
                                <a:xfrm>
                                  <a:off x="6120" y="4026"/>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82" name="Line 1773"/>
                                <p:cNvCxnSpPr>
                                  <a:cxnSpLocks noChangeShapeType="1"/>
                                </p:cNvCxnSpPr>
                                <p:nvPr/>
                              </p:nvCxnSpPr>
                              <p:spPr bwMode="auto">
                                <a:xfrm>
                                  <a:off x="6300" y="4278"/>
                                  <a:ext cx="0" cy="312"/>
                                </a:xfrm>
                                <a:prstGeom prst="line">
                                  <a:avLst/>
                                </a:prstGeom>
                                <a:grpFill/>
                                <a:ln w="9525">
                                  <a:solidFill>
                                    <a:srgbClr val="000000"/>
                                  </a:solidFill>
                                  <a:round/>
                                  <a:headEnd/>
                                  <a:tailEnd type="stealth" w="med" len="med"/>
                                </a:ln>
                              </p:spPr>
                            </p:cxnSp>
                          </p:grpSp>
                        </p:grpSp>
                        <p:sp>
                          <p:nvSpPr>
                            <p:cNvPr id="75" name="Oval 1774"/>
                            <p:cNvSpPr>
                              <a:spLocks noChangeArrowheads="1"/>
                            </p:cNvSpPr>
                            <p:nvPr/>
                          </p:nvSpPr>
                          <p:spPr bwMode="auto">
                            <a:xfrm>
                              <a:off x="3351" y="8843"/>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grpSp>
              </p:grpSp>
              <p:sp>
                <p:nvSpPr>
                  <p:cNvPr id="54" name="Oval 1775"/>
                  <p:cNvSpPr>
                    <a:spLocks noChangeArrowheads="1"/>
                  </p:cNvSpPr>
                  <p:nvPr/>
                </p:nvSpPr>
                <p:spPr bwMode="auto">
                  <a:xfrm>
                    <a:off x="4373" y="5351"/>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55" name="Oval 1776"/>
                  <p:cNvSpPr>
                    <a:spLocks noChangeArrowheads="1"/>
                  </p:cNvSpPr>
                  <p:nvPr/>
                </p:nvSpPr>
                <p:spPr bwMode="auto">
                  <a:xfrm>
                    <a:off x="4434" y="4751"/>
                    <a:ext cx="130" cy="130"/>
                  </a:xfrm>
                  <a:prstGeom prst="ellipse">
                    <a:avLst/>
                  </a:prstGeom>
                  <a:solidFill>
                    <a:srgbClr val="1A5575"/>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56" name="Oval 1777"/>
                  <p:cNvSpPr>
                    <a:spLocks noChangeArrowheads="1"/>
                  </p:cNvSpPr>
                  <p:nvPr/>
                </p:nvSpPr>
                <p:spPr bwMode="auto">
                  <a:xfrm>
                    <a:off x="5109" y="5344"/>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57" name="Oval 1778"/>
                  <p:cNvSpPr>
                    <a:spLocks noChangeArrowheads="1"/>
                  </p:cNvSpPr>
                  <p:nvPr/>
                </p:nvSpPr>
                <p:spPr bwMode="auto">
                  <a:xfrm>
                    <a:off x="4749" y="5038"/>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sp>
              <p:nvSpPr>
                <p:cNvPr id="52" name="Oval 1779"/>
                <p:cNvSpPr>
                  <a:spLocks noChangeArrowheads="1"/>
                </p:cNvSpPr>
                <p:nvPr/>
              </p:nvSpPr>
              <p:spPr bwMode="auto">
                <a:xfrm>
                  <a:off x="4088" y="5053"/>
                  <a:ext cx="130" cy="130"/>
                </a:xfrm>
                <a:prstGeom prst="ellipse">
                  <a:avLst/>
                </a:prstGeom>
                <a:solidFill>
                  <a:srgbClr val="37B8BD"/>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nvGrpSpPr>
            <p:cNvPr id="9" name="Group 1780"/>
            <p:cNvGrpSpPr>
              <a:grpSpLocks/>
            </p:cNvGrpSpPr>
            <p:nvPr/>
          </p:nvGrpSpPr>
          <p:grpSpPr bwMode="auto">
            <a:xfrm>
              <a:off x="6159" y="7290"/>
              <a:ext cx="3270" cy="2805"/>
              <a:chOff x="6676" y="3524"/>
              <a:chExt cx="3270" cy="2805"/>
            </a:xfrm>
            <a:grpFill/>
          </p:grpSpPr>
          <p:grpSp>
            <p:nvGrpSpPr>
              <p:cNvPr id="10" name="Group 1781"/>
              <p:cNvGrpSpPr>
                <a:grpSpLocks/>
              </p:cNvGrpSpPr>
              <p:nvPr/>
            </p:nvGrpSpPr>
            <p:grpSpPr bwMode="auto">
              <a:xfrm>
                <a:off x="8582" y="4901"/>
                <a:ext cx="842" cy="438"/>
                <a:chOff x="8211" y="9227"/>
                <a:chExt cx="842" cy="438"/>
              </a:xfrm>
              <a:grpFill/>
            </p:grpSpPr>
            <p:sp>
              <p:nvSpPr>
                <p:cNvPr id="47" name="Text Box 1782"/>
                <p:cNvSpPr txBox="1">
                  <a:spLocks noChangeArrowheads="1"/>
                </p:cNvSpPr>
                <p:nvPr/>
              </p:nvSpPr>
              <p:spPr bwMode="auto">
                <a:xfrm>
                  <a:off x="8400" y="9227"/>
                  <a:ext cx="653" cy="1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temp</a:t>
                  </a:r>
                  <a:r>
                    <a:rPr lang="en-US" sz="2800" kern="100" dirty="0">
                      <a:solidFill>
                        <a:srgbClr val="1A5575"/>
                      </a:solidFill>
                      <a:ea typeface="微软雅黑" panose="020B0503020204020204" pitchFamily="34" charset="-122"/>
                      <a:cs typeface="Times New Roman" panose="02020603050405020304" pitchFamily="18" charset="0"/>
                    </a:rPr>
                    <a:t>1</a:t>
                  </a:r>
                  <a:endParaRPr lang="zh-CN" sz="2800" kern="100" dirty="0">
                    <a:solidFill>
                      <a:srgbClr val="1A5575"/>
                    </a:solidFill>
                    <a:ea typeface="微软雅黑" panose="020B0503020204020204" pitchFamily="34" charset="-122"/>
                    <a:cs typeface="Times New Roman" panose="02020603050405020304" pitchFamily="18" charset="0"/>
                  </a:endParaRPr>
                </a:p>
              </p:txBody>
            </p:sp>
            <p:cxnSp>
              <p:nvCxnSpPr>
                <p:cNvPr id="48" name="Line 1783"/>
                <p:cNvCxnSpPr>
                  <a:cxnSpLocks noChangeShapeType="1"/>
                </p:cNvCxnSpPr>
                <p:nvPr/>
              </p:nvCxnSpPr>
              <p:spPr bwMode="auto">
                <a:xfrm flipH="1">
                  <a:off x="8211" y="9404"/>
                  <a:ext cx="403" cy="261"/>
                </a:xfrm>
                <a:prstGeom prst="line">
                  <a:avLst/>
                </a:prstGeom>
                <a:grpFill/>
                <a:ln w="9525">
                  <a:solidFill>
                    <a:srgbClr val="000000"/>
                  </a:solidFill>
                  <a:round/>
                  <a:headEnd/>
                  <a:tailEnd type="stealth" w="med" len="lg"/>
                </a:ln>
              </p:spPr>
            </p:cxnSp>
          </p:grpSp>
          <p:grpSp>
            <p:nvGrpSpPr>
              <p:cNvPr id="11" name="Group 1784"/>
              <p:cNvGrpSpPr>
                <a:grpSpLocks/>
              </p:cNvGrpSpPr>
              <p:nvPr/>
            </p:nvGrpSpPr>
            <p:grpSpPr bwMode="auto">
              <a:xfrm>
                <a:off x="6676" y="3524"/>
                <a:ext cx="3270" cy="2805"/>
                <a:chOff x="6676" y="3524"/>
                <a:chExt cx="3270" cy="2805"/>
              </a:xfrm>
              <a:grpFill/>
            </p:grpSpPr>
            <p:sp>
              <p:nvSpPr>
                <p:cNvPr id="12" name="Text Box 1785"/>
                <p:cNvSpPr txBox="1">
                  <a:spLocks noChangeArrowheads="1"/>
                </p:cNvSpPr>
                <p:nvPr/>
              </p:nvSpPr>
              <p:spPr bwMode="auto">
                <a:xfrm>
                  <a:off x="7640" y="6101"/>
                  <a:ext cx="900" cy="2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zh-CN" sz="2800" kern="100">
                      <a:solidFill>
                        <a:srgbClr val="1A5575"/>
                      </a:solidFill>
                      <a:ea typeface="微软雅黑" panose="020B0503020204020204" pitchFamily="34" charset="-122"/>
                      <a:cs typeface="Times New Roman" panose="02020603050405020304" pitchFamily="18" charset="0"/>
                    </a:rPr>
                    <a:t>删除后</a:t>
                  </a:r>
                </a:p>
              </p:txBody>
            </p:sp>
            <p:grpSp>
              <p:nvGrpSpPr>
                <p:cNvPr id="13" name="Group 1786"/>
                <p:cNvGrpSpPr>
                  <a:grpSpLocks/>
                </p:cNvGrpSpPr>
                <p:nvPr/>
              </p:nvGrpSpPr>
              <p:grpSpPr bwMode="auto">
                <a:xfrm>
                  <a:off x="7124" y="3524"/>
                  <a:ext cx="1837" cy="2185"/>
                  <a:chOff x="6744" y="7859"/>
                  <a:chExt cx="1837" cy="2185"/>
                </a:xfrm>
                <a:grpFill/>
              </p:grpSpPr>
              <p:cxnSp>
                <p:nvCxnSpPr>
                  <p:cNvPr id="26" name="Line 1787"/>
                  <p:cNvCxnSpPr>
                    <a:cxnSpLocks noChangeShapeType="1"/>
                  </p:cNvCxnSpPr>
                  <p:nvPr/>
                </p:nvCxnSpPr>
                <p:spPr bwMode="auto">
                  <a:xfrm>
                    <a:off x="7131" y="8777"/>
                    <a:ext cx="360" cy="312"/>
                  </a:xfrm>
                  <a:prstGeom prst="line">
                    <a:avLst/>
                  </a:prstGeom>
                  <a:grpFill/>
                  <a:ln w="9525">
                    <a:solidFill>
                      <a:srgbClr val="000000"/>
                    </a:solidFill>
                    <a:round/>
                    <a:headEnd/>
                    <a:tailEnd/>
                  </a:ln>
                </p:spPr>
              </p:cxnSp>
              <p:cxnSp>
                <p:nvCxnSpPr>
                  <p:cNvPr id="27" name="Line 1788"/>
                  <p:cNvCxnSpPr>
                    <a:cxnSpLocks noChangeShapeType="1"/>
                  </p:cNvCxnSpPr>
                  <p:nvPr/>
                </p:nvCxnSpPr>
                <p:spPr bwMode="auto">
                  <a:xfrm>
                    <a:off x="7461" y="9068"/>
                    <a:ext cx="360" cy="312"/>
                  </a:xfrm>
                  <a:prstGeom prst="line">
                    <a:avLst/>
                  </a:prstGeom>
                  <a:grpFill/>
                  <a:ln w="9525">
                    <a:solidFill>
                      <a:srgbClr val="000000"/>
                    </a:solidFill>
                    <a:round/>
                    <a:headEnd/>
                    <a:tailEnd/>
                  </a:ln>
                </p:spPr>
              </p:cxnSp>
              <p:sp>
                <p:nvSpPr>
                  <p:cNvPr id="28" name="Oval 1789"/>
                  <p:cNvSpPr>
                    <a:spLocks noChangeArrowheads="1"/>
                  </p:cNvSpPr>
                  <p:nvPr/>
                </p:nvSpPr>
                <p:spPr bwMode="auto">
                  <a:xfrm>
                    <a:off x="7701" y="9290"/>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cxnSp>
                <p:nvCxnSpPr>
                  <p:cNvPr id="29" name="Line 1790"/>
                  <p:cNvCxnSpPr>
                    <a:cxnSpLocks noChangeShapeType="1"/>
                  </p:cNvCxnSpPr>
                  <p:nvPr/>
                </p:nvCxnSpPr>
                <p:spPr bwMode="auto">
                  <a:xfrm flipH="1">
                    <a:off x="7128" y="9098"/>
                    <a:ext cx="288" cy="255"/>
                  </a:xfrm>
                  <a:prstGeom prst="line">
                    <a:avLst/>
                  </a:prstGeom>
                  <a:grpFill/>
                  <a:ln w="9525">
                    <a:solidFill>
                      <a:srgbClr val="000000"/>
                    </a:solidFill>
                    <a:round/>
                    <a:headEnd/>
                    <a:tailEnd/>
                  </a:ln>
                </p:spPr>
              </p:cxnSp>
              <p:sp>
                <p:nvSpPr>
                  <p:cNvPr id="30" name="Oval 1791"/>
                  <p:cNvSpPr>
                    <a:spLocks noChangeArrowheads="1"/>
                  </p:cNvSpPr>
                  <p:nvPr/>
                </p:nvSpPr>
                <p:spPr bwMode="auto">
                  <a:xfrm>
                    <a:off x="7416" y="8993"/>
                    <a:ext cx="130" cy="130"/>
                  </a:xfrm>
                  <a:prstGeom prst="ellipse">
                    <a:avLst/>
                  </a:prstGeom>
                  <a:solidFill>
                    <a:srgbClr val="37B8BD"/>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31" name="Oval 1792"/>
                  <p:cNvSpPr>
                    <a:spLocks noChangeArrowheads="1"/>
                  </p:cNvSpPr>
                  <p:nvPr/>
                </p:nvSpPr>
                <p:spPr bwMode="auto">
                  <a:xfrm>
                    <a:off x="7011" y="9305"/>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32" name="Group 1793"/>
                  <p:cNvGrpSpPr>
                    <a:grpSpLocks/>
                  </p:cNvGrpSpPr>
                  <p:nvPr/>
                </p:nvGrpSpPr>
                <p:grpSpPr bwMode="auto">
                  <a:xfrm>
                    <a:off x="6771" y="7859"/>
                    <a:ext cx="1185" cy="1293"/>
                    <a:chOff x="7020" y="4071"/>
                    <a:chExt cx="1185" cy="1293"/>
                  </a:xfrm>
                  <a:grpFill/>
                </p:grpSpPr>
                <p:cxnSp>
                  <p:nvCxnSpPr>
                    <p:cNvPr id="38" name="Line 1794"/>
                    <p:cNvCxnSpPr>
                      <a:cxnSpLocks noChangeShapeType="1"/>
                    </p:cNvCxnSpPr>
                    <p:nvPr/>
                  </p:nvCxnSpPr>
                  <p:spPr bwMode="auto">
                    <a:xfrm flipH="1">
                      <a:off x="7020" y="4740"/>
                      <a:ext cx="720" cy="624"/>
                    </a:xfrm>
                    <a:prstGeom prst="line">
                      <a:avLst/>
                    </a:prstGeom>
                    <a:grpFill/>
                    <a:ln w="9525">
                      <a:solidFill>
                        <a:srgbClr val="000000"/>
                      </a:solidFill>
                      <a:round/>
                      <a:headEnd/>
                      <a:tailEnd/>
                    </a:ln>
                  </p:spPr>
                </p:cxnSp>
                <p:sp>
                  <p:nvSpPr>
                    <p:cNvPr id="39" name="Oval 1795"/>
                    <p:cNvSpPr>
                      <a:spLocks noChangeArrowheads="1"/>
                    </p:cNvSpPr>
                    <p:nvPr/>
                  </p:nvSpPr>
                  <p:spPr bwMode="auto">
                    <a:xfrm>
                      <a:off x="7320" y="4962"/>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40" name="Oval 1796"/>
                    <p:cNvSpPr>
                      <a:spLocks noChangeArrowheads="1"/>
                    </p:cNvSpPr>
                    <p:nvPr/>
                  </p:nvSpPr>
                  <p:spPr bwMode="auto">
                    <a:xfrm>
                      <a:off x="7680" y="4650"/>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41" name="Group 1797"/>
                    <p:cNvGrpSpPr>
                      <a:grpSpLocks/>
                    </p:cNvGrpSpPr>
                    <p:nvPr/>
                  </p:nvGrpSpPr>
                  <p:grpSpPr bwMode="auto">
                    <a:xfrm>
                      <a:off x="7305" y="4071"/>
                      <a:ext cx="900" cy="582"/>
                      <a:chOff x="4830" y="7680"/>
                      <a:chExt cx="900" cy="582"/>
                    </a:xfrm>
                    <a:grpFill/>
                  </p:grpSpPr>
                  <p:sp>
                    <p:nvSpPr>
                      <p:cNvPr id="45" name="Text Box 1798"/>
                      <p:cNvSpPr txBox="1">
                        <a:spLocks noChangeArrowheads="1"/>
                      </p:cNvSpPr>
                      <p:nvPr/>
                    </p:nvSpPr>
                    <p:spPr bwMode="auto">
                      <a:xfrm>
                        <a:off x="4830" y="7680"/>
                        <a:ext cx="90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root</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46" name="Line 1799"/>
                      <p:cNvCxnSpPr>
                        <a:cxnSpLocks noChangeShapeType="1"/>
                      </p:cNvCxnSpPr>
                      <p:nvPr/>
                    </p:nvCxnSpPr>
                    <p:spPr bwMode="auto">
                      <a:xfrm>
                        <a:off x="5280" y="7950"/>
                        <a:ext cx="0" cy="312"/>
                      </a:xfrm>
                      <a:prstGeom prst="line">
                        <a:avLst/>
                      </a:prstGeom>
                      <a:grpFill/>
                      <a:ln w="9525">
                        <a:solidFill>
                          <a:srgbClr val="000000"/>
                        </a:solidFill>
                        <a:round/>
                        <a:headEnd/>
                        <a:tailEnd type="stealth" w="med" len="med"/>
                      </a:ln>
                    </p:spPr>
                  </p:cxnSp>
                </p:grpSp>
                <p:grpSp>
                  <p:nvGrpSpPr>
                    <p:cNvPr id="42" name="Group 1800"/>
                    <p:cNvGrpSpPr>
                      <a:grpSpLocks/>
                    </p:cNvGrpSpPr>
                    <p:nvPr/>
                  </p:nvGrpSpPr>
                  <p:grpSpPr bwMode="auto">
                    <a:xfrm>
                      <a:off x="7200" y="4404"/>
                      <a:ext cx="360" cy="564"/>
                      <a:chOff x="6120" y="4026"/>
                      <a:chExt cx="360" cy="564"/>
                    </a:xfrm>
                    <a:grpFill/>
                  </p:grpSpPr>
                  <p:sp>
                    <p:nvSpPr>
                      <p:cNvPr id="43" name="Text Box 1801"/>
                      <p:cNvSpPr txBox="1">
                        <a:spLocks noChangeArrowheads="1"/>
                      </p:cNvSpPr>
                      <p:nvPr/>
                    </p:nvSpPr>
                    <p:spPr bwMode="auto">
                      <a:xfrm>
                        <a:off x="6120" y="4026"/>
                        <a:ext cx="360" cy="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s</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44" name="Line 1802"/>
                      <p:cNvCxnSpPr>
                        <a:cxnSpLocks noChangeShapeType="1"/>
                      </p:cNvCxnSpPr>
                      <p:nvPr/>
                    </p:nvCxnSpPr>
                    <p:spPr bwMode="auto">
                      <a:xfrm>
                        <a:off x="6300" y="4278"/>
                        <a:ext cx="0" cy="312"/>
                      </a:xfrm>
                      <a:prstGeom prst="line">
                        <a:avLst/>
                      </a:prstGeom>
                      <a:grpFill/>
                      <a:ln w="9525">
                        <a:solidFill>
                          <a:srgbClr val="000000"/>
                        </a:solidFill>
                        <a:round/>
                        <a:headEnd/>
                        <a:tailEnd type="stealth" w="med" len="med"/>
                      </a:ln>
                    </p:spPr>
                  </p:cxnSp>
                </p:grpSp>
              </p:grpSp>
              <p:sp>
                <p:nvSpPr>
                  <p:cNvPr id="33" name="Oval 1803"/>
                  <p:cNvSpPr>
                    <a:spLocks noChangeArrowheads="1"/>
                  </p:cNvSpPr>
                  <p:nvPr/>
                </p:nvSpPr>
                <p:spPr bwMode="auto">
                  <a:xfrm>
                    <a:off x="6744" y="9035"/>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nvGrpSpPr>
                  <p:cNvPr id="34" name="Group 1804"/>
                  <p:cNvGrpSpPr>
                    <a:grpSpLocks/>
                  </p:cNvGrpSpPr>
                  <p:nvPr/>
                </p:nvGrpSpPr>
                <p:grpSpPr bwMode="auto">
                  <a:xfrm>
                    <a:off x="7851" y="9401"/>
                    <a:ext cx="730" cy="643"/>
                    <a:chOff x="4350" y="2844"/>
                    <a:chExt cx="730" cy="643"/>
                  </a:xfrm>
                  <a:grpFill/>
                </p:grpSpPr>
                <p:cxnSp>
                  <p:nvCxnSpPr>
                    <p:cNvPr id="35" name="Line 1805"/>
                    <p:cNvCxnSpPr>
                      <a:cxnSpLocks noChangeShapeType="1"/>
                    </p:cNvCxnSpPr>
                    <p:nvPr/>
                  </p:nvCxnSpPr>
                  <p:spPr bwMode="auto">
                    <a:xfrm>
                      <a:off x="4350" y="2844"/>
                      <a:ext cx="720" cy="624"/>
                    </a:xfrm>
                    <a:prstGeom prst="line">
                      <a:avLst/>
                    </a:prstGeom>
                    <a:grpFill/>
                    <a:ln w="9525">
                      <a:solidFill>
                        <a:srgbClr val="000000"/>
                      </a:solidFill>
                      <a:round/>
                      <a:headEnd/>
                      <a:tailEnd/>
                    </a:ln>
                  </p:spPr>
                </p:cxnSp>
                <p:sp>
                  <p:nvSpPr>
                    <p:cNvPr id="36" name="Oval 1806"/>
                    <p:cNvSpPr>
                      <a:spLocks noChangeArrowheads="1"/>
                    </p:cNvSpPr>
                    <p:nvPr/>
                  </p:nvSpPr>
                  <p:spPr bwMode="auto">
                    <a:xfrm>
                      <a:off x="4950" y="3357"/>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37" name="Oval 1807"/>
                    <p:cNvSpPr>
                      <a:spLocks noChangeArrowheads="1"/>
                    </p:cNvSpPr>
                    <p:nvPr/>
                  </p:nvSpPr>
                  <p:spPr bwMode="auto">
                    <a:xfrm>
                      <a:off x="4590" y="3051"/>
                      <a:ext cx="130" cy="130"/>
                    </a:xfrm>
                    <a:prstGeom prst="ellipse">
                      <a:avLst/>
                    </a:prstGeom>
                    <a:solidFill>
                      <a:srgbClr val="F6FBFC"/>
                    </a:solidFill>
                    <a:ln w="9525">
                      <a:solidFill>
                        <a:srgbClr val="000000"/>
                      </a:solidFill>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grpSp>
              <p:nvGrpSpPr>
                <p:cNvPr id="14" name="Group 1808"/>
                <p:cNvGrpSpPr>
                  <a:grpSpLocks/>
                </p:cNvGrpSpPr>
                <p:nvPr/>
              </p:nvGrpSpPr>
              <p:grpSpPr bwMode="auto">
                <a:xfrm>
                  <a:off x="8192" y="4460"/>
                  <a:ext cx="735" cy="534"/>
                  <a:chOff x="7821" y="8786"/>
                  <a:chExt cx="735" cy="534"/>
                </a:xfrm>
                <a:grpFill/>
              </p:grpSpPr>
              <p:sp>
                <p:nvSpPr>
                  <p:cNvPr id="24" name="Text Box 1809"/>
                  <p:cNvSpPr txBox="1">
                    <a:spLocks noChangeArrowheads="1"/>
                  </p:cNvSpPr>
                  <p:nvPr/>
                </p:nvSpPr>
                <p:spPr bwMode="auto">
                  <a:xfrm>
                    <a:off x="8012" y="8786"/>
                    <a:ext cx="544" cy="1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10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temp</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5" name="Line 1810"/>
                  <p:cNvCxnSpPr>
                    <a:cxnSpLocks noChangeShapeType="1"/>
                  </p:cNvCxnSpPr>
                  <p:nvPr/>
                </p:nvCxnSpPr>
                <p:spPr bwMode="auto">
                  <a:xfrm flipH="1">
                    <a:off x="7821" y="9008"/>
                    <a:ext cx="360" cy="312"/>
                  </a:xfrm>
                  <a:prstGeom prst="line">
                    <a:avLst/>
                  </a:prstGeom>
                  <a:grpFill/>
                  <a:ln w="9525">
                    <a:solidFill>
                      <a:srgbClr val="000000"/>
                    </a:solidFill>
                    <a:round/>
                    <a:headEnd/>
                    <a:tailEnd type="stealth" w="med" len="lg"/>
                  </a:ln>
                </p:spPr>
              </p:cxnSp>
            </p:grpSp>
            <p:grpSp>
              <p:nvGrpSpPr>
                <p:cNvPr id="15" name="Group 1811"/>
                <p:cNvGrpSpPr>
                  <a:grpSpLocks/>
                </p:cNvGrpSpPr>
                <p:nvPr/>
              </p:nvGrpSpPr>
              <p:grpSpPr bwMode="auto">
                <a:xfrm>
                  <a:off x="8059" y="5066"/>
                  <a:ext cx="472" cy="771"/>
                  <a:chOff x="7688" y="9392"/>
                  <a:chExt cx="472" cy="771"/>
                </a:xfrm>
                <a:grpFill/>
              </p:grpSpPr>
              <p:sp>
                <p:nvSpPr>
                  <p:cNvPr id="21" name="Text Box 1812"/>
                  <p:cNvSpPr txBox="1">
                    <a:spLocks noChangeArrowheads="1"/>
                  </p:cNvSpPr>
                  <p:nvPr/>
                </p:nvSpPr>
                <p:spPr bwMode="auto">
                  <a:xfrm>
                    <a:off x="7688" y="9959"/>
                    <a:ext cx="472" cy="2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ctr">
                      <a:lnSpc>
                        <a:spcPts val="900"/>
                      </a:lnSpc>
                      <a:spcAft>
                        <a:spcPts val="0"/>
                      </a:spcAft>
                      <a:defRPr/>
                    </a:pPr>
                    <a:r>
                      <a:rPr lang="en-US" sz="2800" i="1" kern="100">
                        <a:solidFill>
                          <a:srgbClr val="1A5575"/>
                        </a:solidFill>
                        <a:ea typeface="微软雅黑" panose="020B0503020204020204" pitchFamily="34" charset="-122"/>
                        <a:cs typeface="Times New Roman" panose="02020603050405020304" pitchFamily="18" charset="0"/>
                      </a:rPr>
                      <a:t>pre</a:t>
                    </a:r>
                    <a:endParaRPr lang="zh-CN" sz="2800" kern="100">
                      <a:solidFill>
                        <a:srgbClr val="1A5575"/>
                      </a:solidFill>
                      <a:ea typeface="微软雅黑" panose="020B0503020204020204" pitchFamily="34" charset="-122"/>
                      <a:cs typeface="Times New Roman" panose="02020603050405020304" pitchFamily="18" charset="0"/>
                    </a:endParaRPr>
                  </a:p>
                </p:txBody>
              </p:sp>
              <p:cxnSp>
                <p:nvCxnSpPr>
                  <p:cNvPr id="22" name="Line 1813"/>
                  <p:cNvCxnSpPr>
                    <a:cxnSpLocks noChangeShapeType="1"/>
                  </p:cNvCxnSpPr>
                  <p:nvPr/>
                </p:nvCxnSpPr>
                <p:spPr bwMode="auto">
                  <a:xfrm flipV="1">
                    <a:off x="7773" y="9392"/>
                    <a:ext cx="0" cy="312"/>
                  </a:xfrm>
                  <a:prstGeom prst="line">
                    <a:avLst/>
                  </a:prstGeom>
                  <a:grpFill/>
                  <a:ln w="9525">
                    <a:solidFill>
                      <a:srgbClr val="000000"/>
                    </a:solidFill>
                    <a:prstDash val="dash"/>
                    <a:round/>
                    <a:headEnd/>
                    <a:tailEnd type="stealth" w="sm" len="lg"/>
                  </a:ln>
                </p:spPr>
              </p:cxnSp>
              <p:sp>
                <p:nvSpPr>
                  <p:cNvPr id="23" name="Freeform 1814"/>
                  <p:cNvSpPr>
                    <a:spLocks/>
                  </p:cNvSpPr>
                  <p:nvPr/>
                </p:nvSpPr>
                <p:spPr bwMode="auto">
                  <a:xfrm>
                    <a:off x="7776" y="9713"/>
                    <a:ext cx="375" cy="180"/>
                  </a:xfrm>
                  <a:custGeom>
                    <a:avLst/>
                    <a:gdLst>
                      <a:gd name="T0" fmla="*/ 0 w 375"/>
                      <a:gd name="T1" fmla="*/ 0 h 180"/>
                      <a:gd name="T2" fmla="*/ 60 w 375"/>
                      <a:gd name="T3" fmla="*/ 150 h 180"/>
                      <a:gd name="T4" fmla="*/ 165 w 375"/>
                      <a:gd name="T5" fmla="*/ 180 h 180"/>
                      <a:gd name="T6" fmla="*/ 315 w 375"/>
                      <a:gd name="T7" fmla="*/ 105 h 180"/>
                      <a:gd name="T8" fmla="*/ 375 w 375"/>
                      <a:gd name="T9" fmla="*/ 15 h 180"/>
                    </a:gdLst>
                    <a:ahLst/>
                    <a:cxnLst>
                      <a:cxn ang="0">
                        <a:pos x="T0" y="T1"/>
                      </a:cxn>
                      <a:cxn ang="0">
                        <a:pos x="T2" y="T3"/>
                      </a:cxn>
                      <a:cxn ang="0">
                        <a:pos x="T4" y="T5"/>
                      </a:cxn>
                      <a:cxn ang="0">
                        <a:pos x="T6" y="T7"/>
                      </a:cxn>
                      <a:cxn ang="0">
                        <a:pos x="T8" y="T9"/>
                      </a:cxn>
                    </a:cxnLst>
                    <a:rect l="0" t="0" r="r" b="b"/>
                    <a:pathLst>
                      <a:path w="375" h="180">
                        <a:moveTo>
                          <a:pt x="0" y="0"/>
                        </a:moveTo>
                        <a:cubicBezTo>
                          <a:pt x="10" y="40"/>
                          <a:pt x="20" y="124"/>
                          <a:pt x="60" y="150"/>
                        </a:cubicBezTo>
                        <a:cubicBezTo>
                          <a:pt x="90" y="170"/>
                          <a:pt x="130" y="168"/>
                          <a:pt x="165" y="180"/>
                        </a:cubicBezTo>
                        <a:cubicBezTo>
                          <a:pt x="229" y="164"/>
                          <a:pt x="272" y="160"/>
                          <a:pt x="315" y="105"/>
                        </a:cubicBezTo>
                        <a:cubicBezTo>
                          <a:pt x="337" y="77"/>
                          <a:pt x="375" y="15"/>
                          <a:pt x="375" y="15"/>
                        </a:cubicBezTo>
                      </a:path>
                    </a:pathLst>
                  </a:custGeom>
                  <a:grpFill/>
                  <a:ln w="9525">
                    <a:solidFill>
                      <a:srgbClr val="000000"/>
                    </a:solidFill>
                    <a:prstDash val="dash"/>
                    <a:round/>
                    <a:headEnd/>
                    <a:tailEn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grpSp>
              <p:nvGrpSpPr>
                <p:cNvPr id="16" name="Group 1815"/>
                <p:cNvGrpSpPr>
                  <a:grpSpLocks/>
                </p:cNvGrpSpPr>
                <p:nvPr/>
              </p:nvGrpSpPr>
              <p:grpSpPr bwMode="auto">
                <a:xfrm>
                  <a:off x="7941" y="4084"/>
                  <a:ext cx="2005" cy="1579"/>
                  <a:chOff x="7941" y="4084"/>
                  <a:chExt cx="2005" cy="1579"/>
                </a:xfrm>
                <a:grpFill/>
              </p:grpSpPr>
              <p:sp>
                <p:nvSpPr>
                  <p:cNvPr id="19" name="Text Box 1816"/>
                  <p:cNvSpPr txBox="1">
                    <a:spLocks noChangeArrowheads="1"/>
                  </p:cNvSpPr>
                  <p:nvPr/>
                </p:nvSpPr>
                <p:spPr bwMode="auto">
                  <a:xfrm>
                    <a:off x="9434" y="4388"/>
                    <a:ext cx="512" cy="2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lnSpc>
                        <a:spcPts val="900"/>
                      </a:lnSpc>
                      <a:spcAft>
                        <a:spcPts val="0"/>
                      </a:spcAft>
                      <a:defRPr/>
                    </a:pPr>
                    <a:r>
                      <a:rPr lang="en-US" sz="2800" i="1" kern="100" dirty="0" err="1">
                        <a:solidFill>
                          <a:srgbClr val="1A5575"/>
                        </a:solidFill>
                        <a:ea typeface="微软雅黑" panose="020B0503020204020204" pitchFamily="34" charset="-122"/>
                        <a:cs typeface="Times New Roman" panose="02020603050405020304" pitchFamily="18" charset="0"/>
                      </a:rPr>
                      <a:t>succ</a:t>
                    </a:r>
                    <a:endParaRPr lang="zh-CN" sz="2800" kern="100" dirty="0">
                      <a:solidFill>
                        <a:srgbClr val="1A5575"/>
                      </a:solidFill>
                      <a:ea typeface="微软雅黑" panose="020B0503020204020204" pitchFamily="34" charset="-122"/>
                      <a:cs typeface="Times New Roman" panose="02020603050405020304" pitchFamily="18" charset="0"/>
                    </a:endParaRPr>
                  </a:p>
                </p:txBody>
              </p:sp>
              <p:sp>
                <p:nvSpPr>
                  <p:cNvPr id="20" name="Freeform 1817"/>
                  <p:cNvSpPr>
                    <a:spLocks/>
                  </p:cNvSpPr>
                  <p:nvPr/>
                </p:nvSpPr>
                <p:spPr bwMode="auto">
                  <a:xfrm>
                    <a:off x="7941" y="4084"/>
                    <a:ext cx="1515" cy="1579"/>
                  </a:xfrm>
                  <a:custGeom>
                    <a:avLst/>
                    <a:gdLst>
                      <a:gd name="T0" fmla="*/ 1010 w 1515"/>
                      <a:gd name="T1" fmla="*/ 1549 h 1579"/>
                      <a:gd name="T2" fmla="*/ 1259 w 1515"/>
                      <a:gd name="T3" fmla="*/ 1549 h 1579"/>
                      <a:gd name="T4" fmla="*/ 1439 w 1515"/>
                      <a:gd name="T5" fmla="*/ 1371 h 1579"/>
                      <a:gd name="T6" fmla="*/ 1503 w 1515"/>
                      <a:gd name="T7" fmla="*/ 1099 h 1579"/>
                      <a:gd name="T8" fmla="*/ 1369 w 1515"/>
                      <a:gd name="T9" fmla="*/ 565 h 1579"/>
                      <a:gd name="T10" fmla="*/ 890 w 1515"/>
                      <a:gd name="T11" fmla="*/ 168 h 1579"/>
                      <a:gd name="T12" fmla="*/ 395 w 1515"/>
                      <a:gd name="T13" fmla="*/ 25 h 1579"/>
                      <a:gd name="T14" fmla="*/ 0 w 1515"/>
                      <a:gd name="T15" fmla="*/ 19 h 1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5" h="1579">
                        <a:moveTo>
                          <a:pt x="1010" y="1549"/>
                        </a:moveTo>
                        <a:cubicBezTo>
                          <a:pt x="1099" y="1564"/>
                          <a:pt x="1188" y="1579"/>
                          <a:pt x="1259" y="1549"/>
                        </a:cubicBezTo>
                        <a:cubicBezTo>
                          <a:pt x="1330" y="1519"/>
                          <a:pt x="1398" y="1446"/>
                          <a:pt x="1439" y="1371"/>
                        </a:cubicBezTo>
                        <a:cubicBezTo>
                          <a:pt x="1480" y="1296"/>
                          <a:pt x="1515" y="1233"/>
                          <a:pt x="1503" y="1099"/>
                        </a:cubicBezTo>
                        <a:cubicBezTo>
                          <a:pt x="1491" y="965"/>
                          <a:pt x="1471" y="720"/>
                          <a:pt x="1369" y="565"/>
                        </a:cubicBezTo>
                        <a:cubicBezTo>
                          <a:pt x="1267" y="410"/>
                          <a:pt x="1052" y="258"/>
                          <a:pt x="890" y="168"/>
                        </a:cubicBezTo>
                        <a:cubicBezTo>
                          <a:pt x="728" y="78"/>
                          <a:pt x="543" y="50"/>
                          <a:pt x="395" y="25"/>
                        </a:cubicBezTo>
                        <a:cubicBezTo>
                          <a:pt x="247" y="0"/>
                          <a:pt x="123" y="9"/>
                          <a:pt x="0" y="19"/>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grpSp>
            <p:sp>
              <p:nvSpPr>
                <p:cNvPr id="17" name="Freeform 1818"/>
                <p:cNvSpPr>
                  <a:spLocks/>
                </p:cNvSpPr>
                <p:nvPr/>
              </p:nvSpPr>
              <p:spPr bwMode="auto">
                <a:xfrm>
                  <a:off x="6877" y="4421"/>
                  <a:ext cx="574" cy="827"/>
                </a:xfrm>
                <a:custGeom>
                  <a:avLst/>
                  <a:gdLst>
                    <a:gd name="T0" fmla="*/ 559 w 574"/>
                    <a:gd name="T1" fmla="*/ 825 h 973"/>
                    <a:gd name="T2" fmla="*/ 377 w 574"/>
                    <a:gd name="T3" fmla="*/ 949 h 973"/>
                    <a:gd name="T4" fmla="*/ 143 w 574"/>
                    <a:gd name="T5" fmla="*/ 949 h 973"/>
                    <a:gd name="T6" fmla="*/ 23 w 574"/>
                    <a:gd name="T7" fmla="*/ 803 h 973"/>
                    <a:gd name="T8" fmla="*/ 3 w 574"/>
                    <a:gd name="T9" fmla="*/ 634 h 973"/>
                    <a:gd name="T10" fmla="*/ 23 w 574"/>
                    <a:gd name="T11" fmla="*/ 425 h 973"/>
                    <a:gd name="T12" fmla="*/ 133 w 574"/>
                    <a:gd name="T13" fmla="*/ 205 h 973"/>
                    <a:gd name="T14" fmla="*/ 377 w 574"/>
                    <a:gd name="T15" fmla="*/ 17 h 973"/>
                    <a:gd name="T16" fmla="*/ 574 w 574"/>
                    <a:gd name="T17" fmla="*/ 10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973">
                      <a:moveTo>
                        <a:pt x="559" y="825"/>
                      </a:moveTo>
                      <a:cubicBezTo>
                        <a:pt x="502" y="876"/>
                        <a:pt x="446" y="928"/>
                        <a:pt x="377" y="949"/>
                      </a:cubicBezTo>
                      <a:cubicBezTo>
                        <a:pt x="308" y="970"/>
                        <a:pt x="202" y="973"/>
                        <a:pt x="143" y="949"/>
                      </a:cubicBezTo>
                      <a:cubicBezTo>
                        <a:pt x="84" y="925"/>
                        <a:pt x="46" y="855"/>
                        <a:pt x="23" y="803"/>
                      </a:cubicBezTo>
                      <a:cubicBezTo>
                        <a:pt x="0" y="751"/>
                        <a:pt x="3" y="697"/>
                        <a:pt x="3" y="634"/>
                      </a:cubicBezTo>
                      <a:cubicBezTo>
                        <a:pt x="3" y="571"/>
                        <a:pt x="1" y="497"/>
                        <a:pt x="23" y="425"/>
                      </a:cubicBezTo>
                      <a:cubicBezTo>
                        <a:pt x="45" y="353"/>
                        <a:pt x="74" y="273"/>
                        <a:pt x="133" y="205"/>
                      </a:cubicBezTo>
                      <a:cubicBezTo>
                        <a:pt x="192" y="137"/>
                        <a:pt x="304" y="34"/>
                        <a:pt x="377" y="17"/>
                      </a:cubicBezTo>
                      <a:cubicBezTo>
                        <a:pt x="450" y="0"/>
                        <a:pt x="512" y="52"/>
                        <a:pt x="574" y="104"/>
                      </a:cubicBezTo>
                    </a:path>
                  </a:pathLst>
                </a:custGeom>
                <a:grpFill/>
                <a:ln w="9525">
                  <a:solidFill>
                    <a:srgbClr val="000000"/>
                  </a:solidFill>
                  <a:prstDash val="dash"/>
                  <a:round/>
                  <a:headEnd/>
                  <a:tailEnd type="stealth" w="med" len="med"/>
                </a:ln>
              </p:spPr>
              <p:txBody>
                <a:bodyPr upright="1"/>
                <a:lstStyle/>
                <a:p>
                  <a:pPr>
                    <a:defRPr/>
                  </a:pPr>
                  <a:endParaRPr lang="zh-CN" altLang="en-US" sz="2800">
                    <a:solidFill>
                      <a:srgbClr val="1A5575"/>
                    </a:solidFill>
                    <a:ea typeface="微软雅黑" panose="020B0503020204020204" pitchFamily="34" charset="-122"/>
                    <a:cs typeface="Times New Roman" panose="02020603050405020304" pitchFamily="18" charset="0"/>
                  </a:endParaRPr>
                </a:p>
              </p:txBody>
            </p:sp>
            <p:sp>
              <p:nvSpPr>
                <p:cNvPr id="18" name="Text Box 1819"/>
                <p:cNvSpPr txBox="1">
                  <a:spLocks noChangeArrowheads="1"/>
                </p:cNvSpPr>
                <p:nvPr/>
              </p:nvSpPr>
              <p:spPr bwMode="auto">
                <a:xfrm>
                  <a:off x="6676" y="4328"/>
                  <a:ext cx="385"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r">
                    <a:lnSpc>
                      <a:spcPts val="900"/>
                    </a:lnSpc>
                    <a:spcAft>
                      <a:spcPts val="0"/>
                    </a:spcAft>
                    <a:defRPr/>
                  </a:pPr>
                  <a:r>
                    <a:rPr lang="en-US" sz="2800" i="1" kern="100" dirty="0">
                      <a:solidFill>
                        <a:srgbClr val="1A5575"/>
                      </a:solidFill>
                      <a:ea typeface="微软雅黑" panose="020B0503020204020204" pitchFamily="34" charset="-122"/>
                      <a:cs typeface="Times New Roman" panose="02020603050405020304" pitchFamily="18" charset="0"/>
                    </a:rPr>
                    <a:t>pre</a:t>
                  </a:r>
                  <a:endParaRPr lang="zh-CN" sz="2800" kern="100" dirty="0">
                    <a:solidFill>
                      <a:srgbClr val="1A5575"/>
                    </a:solidFill>
                    <a:ea typeface="微软雅黑" panose="020B0503020204020204" pitchFamily="34" charset="-122"/>
                    <a:cs typeface="Times New Roman" panose="02020603050405020304" pitchFamily="18" charset="0"/>
                  </a:endParaRPr>
                </a:p>
              </p:txBody>
            </p:sp>
          </p:grpSp>
        </p:grpSp>
      </p:grpSp>
      <p:sp>
        <p:nvSpPr>
          <p:cNvPr id="197" name="文本框 196"/>
          <p:cNvSpPr txBox="1">
            <a:spLocks noChangeArrowheads="1"/>
          </p:cNvSpPr>
          <p:nvPr/>
        </p:nvSpPr>
        <p:spPr bwMode="auto">
          <a:xfrm>
            <a:off x="98425" y="4605338"/>
            <a:ext cx="9045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en-US" sz="2800" dirty="0">
                <a:solidFill>
                  <a:srgbClr val="1A5575"/>
                </a:solidFill>
                <a:ea typeface="微软雅黑" panose="020B0503020204020204" pitchFamily="34" charset="-122"/>
                <a:cs typeface="Times New Roman" panose="02020603050405020304" pitchFamily="18" charset="0"/>
              </a:rPr>
              <a:t>情形</a:t>
            </a:r>
            <a:r>
              <a:rPr lang="en-US" altLang="zh-CN" sz="2800" dirty="0">
                <a:solidFill>
                  <a:srgbClr val="1A5575"/>
                </a:solidFill>
                <a:ea typeface="微软雅黑" panose="020B0503020204020204" pitchFamily="34" charset="-122"/>
                <a:cs typeface="Times New Roman" panose="02020603050405020304" pitchFamily="18" charset="0"/>
              </a:rPr>
              <a:t>4</a:t>
            </a:r>
            <a:r>
              <a:rPr lang="zh-CN" altLang="en-US" sz="2800" dirty="0">
                <a:solidFill>
                  <a:srgbClr val="1A5575"/>
                </a:solidFill>
                <a:ea typeface="微软雅黑" panose="020B0503020204020204" pitchFamily="34" charset="-122"/>
                <a:cs typeface="Times New Roman" panose="02020603050405020304" pitchFamily="18" charset="0"/>
              </a:rPr>
              <a:t>：</a:t>
            </a:r>
            <a:r>
              <a:rPr lang="zh-CN" altLang="zh-CN" sz="2800" dirty="0">
                <a:solidFill>
                  <a:srgbClr val="1A5575"/>
                </a:solidFill>
                <a:ea typeface="微软雅黑" panose="020B0503020204020204" pitchFamily="34" charset="-122"/>
                <a:cs typeface="Times New Roman" panose="02020603050405020304" pitchFamily="18" charset="0"/>
              </a:rPr>
              <a:t>若</a:t>
            </a:r>
            <a:r>
              <a:rPr lang="en-US" altLang="zh-CN" sz="2800" i="1" dirty="0">
                <a:solidFill>
                  <a:srgbClr val="1A5575"/>
                </a:solidFill>
                <a:ea typeface="微软雅黑" panose="020B0503020204020204" pitchFamily="34" charset="-122"/>
                <a:cs typeface="Times New Roman" panose="02020603050405020304" pitchFamily="18" charset="0"/>
              </a:rPr>
              <a:t>p</a:t>
            </a:r>
            <a:r>
              <a:rPr lang="zh-CN" altLang="zh-CN" sz="2800" dirty="0">
                <a:solidFill>
                  <a:srgbClr val="1A5575"/>
                </a:solidFill>
                <a:ea typeface="微软雅黑" panose="020B0503020204020204" pitchFamily="34" charset="-122"/>
                <a:cs typeface="Times New Roman" panose="02020603050405020304" pitchFamily="18" charset="0"/>
              </a:rPr>
              <a:t>既有左子树，又有右子树</a:t>
            </a:r>
            <a:r>
              <a:rPr lang="zh-CN" altLang="en-US" sz="2800" dirty="0">
                <a:solidFill>
                  <a:srgbClr val="1A5575"/>
                </a:solidFill>
                <a:ea typeface="微软雅黑" panose="020B0503020204020204" pitchFamily="34" charset="-122"/>
                <a:cs typeface="Times New Roman" panose="02020603050405020304" pitchFamily="18" charset="0"/>
              </a:rPr>
              <a:t>。</a:t>
            </a:r>
            <a:endParaRPr lang="en-US" altLang="zh-CN" sz="2800" dirty="0">
              <a:solidFill>
                <a:srgbClr val="1A5575"/>
              </a:solidFill>
              <a:ea typeface="微软雅黑" panose="020B0503020204020204" pitchFamily="34" charset="-122"/>
              <a:cs typeface="Times New Roman" panose="02020603050405020304" pitchFamily="18" charset="0"/>
            </a:endParaRPr>
          </a:p>
          <a:p>
            <a:r>
              <a:rPr lang="zh-CN" altLang="en-US" sz="2800" dirty="0">
                <a:solidFill>
                  <a:srgbClr val="1A5575"/>
                </a:solidFill>
                <a:ea typeface="微软雅黑" panose="020B0503020204020204" pitchFamily="34" charset="-122"/>
                <a:cs typeface="Times New Roman" panose="02020603050405020304" pitchFamily="18" charset="0"/>
              </a:rPr>
              <a:t>设</a:t>
            </a:r>
            <a:r>
              <a:rPr lang="en-US" altLang="zh-CN" sz="2800" i="1" dirty="0">
                <a:solidFill>
                  <a:srgbClr val="1A5575"/>
                </a:solidFill>
                <a:ea typeface="微软雅黑" panose="020B0503020204020204" pitchFamily="34" charset="-122"/>
                <a:cs typeface="Times New Roman" panose="02020603050405020304" pitchFamily="18" charset="0"/>
              </a:rPr>
              <a:t>temp</a:t>
            </a:r>
            <a:r>
              <a:rPr lang="en-US" altLang="zh-CN" sz="2800" dirty="0">
                <a:solidFill>
                  <a:srgbClr val="1A5575"/>
                </a:solidFill>
                <a:ea typeface="微软雅黑" panose="020B0503020204020204" pitchFamily="34" charset="-122"/>
                <a:cs typeface="Times New Roman" panose="02020603050405020304" pitchFamily="18" charset="0"/>
              </a:rPr>
              <a:t>1</a:t>
            </a:r>
            <a:r>
              <a:rPr lang="zh-CN" altLang="zh-CN" sz="2800" dirty="0">
                <a:solidFill>
                  <a:srgbClr val="1A5575"/>
                </a:solidFill>
                <a:ea typeface="微软雅黑" panose="020B0503020204020204" pitchFamily="34" charset="-122"/>
                <a:cs typeface="Times New Roman" panose="02020603050405020304" pitchFamily="18" charset="0"/>
              </a:rPr>
              <a:t>指向</a:t>
            </a:r>
            <a:r>
              <a:rPr lang="en-US" altLang="zh-CN" sz="2800" i="1" dirty="0">
                <a:solidFill>
                  <a:srgbClr val="1A5575"/>
                </a:solidFill>
                <a:ea typeface="微软雅黑" panose="020B0503020204020204" pitchFamily="34" charset="-122"/>
                <a:cs typeface="Times New Roman" panose="02020603050405020304" pitchFamily="18" charset="0"/>
              </a:rPr>
              <a:t>p</a:t>
            </a:r>
            <a:r>
              <a:rPr lang="zh-CN" altLang="zh-CN" sz="2800" dirty="0">
                <a:solidFill>
                  <a:srgbClr val="1A5575"/>
                </a:solidFill>
                <a:ea typeface="微软雅黑" panose="020B0503020204020204" pitchFamily="34" charset="-122"/>
                <a:cs typeface="Times New Roman" panose="02020603050405020304" pitchFamily="18" charset="0"/>
              </a:rPr>
              <a:t>之右子树的中根序列的第一个结点，</a:t>
            </a:r>
            <a:r>
              <a:rPr lang="en-US" altLang="zh-CN" sz="2800" i="1" dirty="0">
                <a:solidFill>
                  <a:srgbClr val="1A5575"/>
                </a:solidFill>
                <a:ea typeface="微软雅黑" panose="020B0503020204020204" pitchFamily="34" charset="-122"/>
                <a:cs typeface="Times New Roman" panose="02020603050405020304" pitchFamily="18" charset="0"/>
              </a:rPr>
              <a:t>temp</a:t>
            </a:r>
            <a:r>
              <a:rPr lang="zh-CN" altLang="zh-CN" sz="2800" dirty="0">
                <a:solidFill>
                  <a:srgbClr val="1A5575"/>
                </a:solidFill>
                <a:ea typeface="微软雅黑" panose="020B0503020204020204" pitchFamily="34" charset="-122"/>
                <a:cs typeface="Times New Roman" panose="02020603050405020304" pitchFamily="18" charset="0"/>
              </a:rPr>
              <a:t>指向</a:t>
            </a:r>
            <a:r>
              <a:rPr lang="en-US" altLang="zh-CN" sz="2800" i="1" dirty="0">
                <a:solidFill>
                  <a:srgbClr val="1A5575"/>
                </a:solidFill>
                <a:ea typeface="微软雅黑" panose="020B0503020204020204" pitchFamily="34" charset="-122"/>
                <a:cs typeface="Times New Roman" panose="02020603050405020304" pitchFamily="18" charset="0"/>
              </a:rPr>
              <a:t>p</a:t>
            </a:r>
            <a:r>
              <a:rPr lang="zh-CN" altLang="zh-CN" sz="2800" dirty="0">
                <a:solidFill>
                  <a:srgbClr val="1A5575"/>
                </a:solidFill>
                <a:ea typeface="微软雅黑" panose="020B0503020204020204" pitchFamily="34" charset="-122"/>
                <a:cs typeface="Times New Roman" panose="02020603050405020304" pitchFamily="18" charset="0"/>
              </a:rPr>
              <a:t>之左子树的中根序列的最后一个结点，</a:t>
            </a:r>
            <a:r>
              <a:rPr lang="zh-CN" altLang="en-US" sz="2800" dirty="0">
                <a:solidFill>
                  <a:srgbClr val="1A5575"/>
                </a:solidFill>
                <a:ea typeface="微软雅黑" panose="020B0503020204020204" pitchFamily="34" charset="-122"/>
                <a:cs typeface="Times New Roman" panose="02020603050405020304" pitchFamily="18" charset="0"/>
              </a:rPr>
              <a:t>则</a:t>
            </a:r>
            <a:endParaRPr lang="zh-CN" altLang="zh-CN" sz="2800" dirty="0">
              <a:solidFill>
                <a:srgbClr val="1A5575"/>
              </a:solidFill>
              <a:ea typeface="微软雅黑" panose="020B0503020204020204" pitchFamily="34" charset="-122"/>
              <a:cs typeface="Times New Roman" panose="02020603050405020304" pitchFamily="18" charset="0"/>
            </a:endParaRPr>
          </a:p>
          <a:p>
            <a:r>
              <a:rPr lang="en-US" altLang="zh-CN" sz="2800" i="1" dirty="0">
                <a:solidFill>
                  <a:srgbClr val="1A5575"/>
                </a:solidFill>
                <a:ea typeface="微软雅黑" panose="020B0503020204020204" pitchFamily="34" charset="-122"/>
                <a:cs typeface="Times New Roman" panose="02020603050405020304" pitchFamily="18" charset="0"/>
              </a:rPr>
              <a:t>Right</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i="1" dirty="0">
                <a:solidFill>
                  <a:srgbClr val="1A5575"/>
                </a:solidFill>
                <a:ea typeface="微软雅黑" panose="020B0503020204020204" pitchFamily="34" charset="-122"/>
                <a:cs typeface="Times New Roman" panose="02020603050405020304" pitchFamily="18" charset="0"/>
              </a:rPr>
              <a:t>temp</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dirty="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dirty="0">
                <a:solidFill>
                  <a:srgbClr val="1A5575"/>
                </a:solidFill>
                <a:ea typeface="微软雅黑" panose="020B0503020204020204" pitchFamily="34" charset="-122"/>
                <a:cs typeface="Times New Roman" panose="02020603050405020304" pitchFamily="18" charset="0"/>
              </a:rPr>
              <a:t>Right</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i="1" dirty="0">
                <a:solidFill>
                  <a:srgbClr val="1A5575"/>
                </a:solidFill>
                <a:ea typeface="微软雅黑" panose="020B0503020204020204" pitchFamily="34" charset="-122"/>
                <a:cs typeface="Times New Roman" panose="02020603050405020304" pitchFamily="18" charset="0"/>
              </a:rPr>
              <a:t> p</a:t>
            </a:r>
            <a:r>
              <a:rPr lang="en-US" altLang="zh-CN" sz="2800" dirty="0">
                <a:solidFill>
                  <a:srgbClr val="1A5575"/>
                </a:solidFill>
                <a:ea typeface="微软雅黑" panose="020B0503020204020204" pitchFamily="34" charset="-122"/>
                <a:cs typeface="Times New Roman" panose="02020603050405020304" pitchFamily="18" charset="0"/>
              </a:rPr>
              <a:t>)  	</a:t>
            </a:r>
            <a:r>
              <a:rPr lang="en-US" altLang="zh-CN" sz="2800" i="1" dirty="0" err="1">
                <a:solidFill>
                  <a:srgbClr val="1A5575"/>
                </a:solidFill>
                <a:ea typeface="微软雅黑" panose="020B0503020204020204" pitchFamily="34" charset="-122"/>
                <a:cs typeface="Times New Roman" panose="02020603050405020304" pitchFamily="18" charset="0"/>
              </a:rPr>
              <a:t>RThread</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i="1" dirty="0">
                <a:solidFill>
                  <a:srgbClr val="1A5575"/>
                </a:solidFill>
                <a:ea typeface="微软雅黑" panose="020B0503020204020204" pitchFamily="34" charset="-122"/>
                <a:cs typeface="Times New Roman" panose="02020603050405020304" pitchFamily="18" charset="0"/>
              </a:rPr>
              <a:t>temp</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dirty="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dirty="0">
                <a:solidFill>
                  <a:srgbClr val="1A5575"/>
                </a:solidFill>
                <a:ea typeface="微软雅黑" panose="020B0503020204020204" pitchFamily="34" charset="-122"/>
                <a:cs typeface="Times New Roman" panose="02020603050405020304" pitchFamily="18" charset="0"/>
              </a:rPr>
              <a:t>0 	</a:t>
            </a:r>
            <a:endParaRPr lang="zh-CN" altLang="zh-CN" sz="2800" dirty="0">
              <a:solidFill>
                <a:srgbClr val="1A5575"/>
              </a:solidFill>
              <a:ea typeface="微软雅黑" panose="020B0503020204020204" pitchFamily="34" charset="-122"/>
              <a:cs typeface="Times New Roman" panose="02020603050405020304" pitchFamily="18" charset="0"/>
            </a:endParaRPr>
          </a:p>
          <a:p>
            <a:r>
              <a:rPr lang="en-US" altLang="zh-CN" sz="2800" i="1" dirty="0">
                <a:solidFill>
                  <a:srgbClr val="1A5575"/>
                </a:solidFill>
                <a:ea typeface="微软雅黑" panose="020B0503020204020204" pitchFamily="34" charset="-122"/>
                <a:cs typeface="Times New Roman" panose="02020603050405020304" pitchFamily="18" charset="0"/>
              </a:rPr>
              <a:t>Right</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i="1" dirty="0">
                <a:solidFill>
                  <a:srgbClr val="1A5575"/>
                </a:solidFill>
                <a:ea typeface="微软雅黑" panose="020B0503020204020204" pitchFamily="34" charset="-122"/>
                <a:cs typeface="Times New Roman" panose="02020603050405020304" pitchFamily="18" charset="0"/>
              </a:rPr>
              <a:t>s</a:t>
            </a:r>
            <a:r>
              <a:rPr lang="en-US" altLang="zh-CN" sz="2800" dirty="0">
                <a:solidFill>
                  <a:srgbClr val="1A5575"/>
                </a:solidFill>
                <a:ea typeface="微软雅黑" panose="020B0503020204020204" pitchFamily="34" charset="-122"/>
                <a:cs typeface="Times New Roman" panose="02020603050405020304" pitchFamily="18" charset="0"/>
              </a:rPr>
              <a:t>) </a:t>
            </a:r>
            <a:r>
              <a:rPr lang="en-US" altLang="zh-CN" sz="2800" dirty="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dirty="0">
                <a:solidFill>
                  <a:srgbClr val="1A5575"/>
                </a:solidFill>
                <a:ea typeface="微软雅黑" panose="020B0503020204020204" pitchFamily="34" charset="-122"/>
                <a:cs typeface="Times New Roman" panose="02020603050405020304" pitchFamily="18" charset="0"/>
              </a:rPr>
              <a:t>Left </a:t>
            </a:r>
            <a:r>
              <a:rPr lang="en-US" altLang="zh-CN" sz="2800" dirty="0">
                <a:solidFill>
                  <a:srgbClr val="1A5575"/>
                </a:solidFill>
                <a:ea typeface="微软雅黑" panose="020B0503020204020204" pitchFamily="34" charset="-122"/>
                <a:cs typeface="Times New Roman" panose="02020603050405020304" pitchFamily="18" charset="0"/>
              </a:rPr>
              <a:t>( </a:t>
            </a:r>
            <a:r>
              <a:rPr lang="en-US" altLang="zh-CN" sz="2800" i="1" dirty="0">
                <a:solidFill>
                  <a:srgbClr val="1A5575"/>
                </a:solidFill>
                <a:ea typeface="微软雅黑" panose="020B0503020204020204" pitchFamily="34" charset="-122"/>
                <a:cs typeface="Times New Roman" panose="02020603050405020304" pitchFamily="18" charset="0"/>
              </a:rPr>
              <a:t>p</a:t>
            </a:r>
            <a:r>
              <a:rPr lang="en-US" altLang="zh-CN" sz="2800" dirty="0">
                <a:solidFill>
                  <a:srgbClr val="1A5575"/>
                </a:solidFill>
                <a:ea typeface="微软雅黑" panose="020B0503020204020204" pitchFamily="34" charset="-122"/>
                <a:cs typeface="Times New Roman" panose="02020603050405020304" pitchFamily="18" charset="0"/>
              </a:rPr>
              <a:t> )  	</a:t>
            </a:r>
            <a:r>
              <a:rPr lang="en-US" altLang="zh-CN" sz="2800" i="1" dirty="0">
                <a:solidFill>
                  <a:srgbClr val="1A5575"/>
                </a:solidFill>
                <a:ea typeface="微软雅黑" panose="020B0503020204020204" pitchFamily="34" charset="-122"/>
                <a:cs typeface="Times New Roman" panose="02020603050405020304" pitchFamily="18" charset="0"/>
              </a:rPr>
              <a:t>Left</a:t>
            </a:r>
            <a:r>
              <a:rPr lang="en-US" altLang="zh-CN" sz="2800" dirty="0">
                <a:solidFill>
                  <a:srgbClr val="1A5575"/>
                </a:solidFill>
                <a:ea typeface="微软雅黑" panose="020B0503020204020204" pitchFamily="34" charset="-122"/>
                <a:cs typeface="Times New Roman" panose="02020603050405020304" pitchFamily="18" charset="0"/>
              </a:rPr>
              <a:t>(</a:t>
            </a:r>
            <a:r>
              <a:rPr lang="en-US" altLang="zh-CN" sz="2800" i="1" dirty="0">
                <a:solidFill>
                  <a:srgbClr val="1A5575"/>
                </a:solidFill>
                <a:ea typeface="微软雅黑" panose="020B0503020204020204" pitchFamily="34" charset="-122"/>
                <a:cs typeface="Times New Roman" panose="02020603050405020304" pitchFamily="18" charset="0"/>
              </a:rPr>
              <a:t>temp</a:t>
            </a:r>
            <a:r>
              <a:rPr lang="en-US" altLang="zh-CN" sz="2800" dirty="0">
                <a:solidFill>
                  <a:srgbClr val="1A5575"/>
                </a:solidFill>
                <a:ea typeface="微软雅黑" panose="020B0503020204020204" pitchFamily="34" charset="-122"/>
                <a:cs typeface="Times New Roman" panose="02020603050405020304" pitchFamily="18" charset="0"/>
              </a:rPr>
              <a:t>1)</a:t>
            </a:r>
            <a:r>
              <a:rPr lang="en-US" altLang="zh-CN" sz="2800" dirty="0">
                <a:solidFill>
                  <a:srgbClr val="1A5575"/>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800" i="1" dirty="0">
                <a:solidFill>
                  <a:srgbClr val="1A5575"/>
                </a:solidFill>
                <a:ea typeface="微软雅黑" panose="020B0503020204020204" pitchFamily="34" charset="-122"/>
                <a:cs typeface="Times New Roman" panose="02020603050405020304" pitchFamily="18" charset="0"/>
              </a:rPr>
              <a:t>temp</a:t>
            </a:r>
            <a:endParaRPr lang="zh-CN" altLang="zh-CN" sz="2800" dirty="0">
              <a:solidFill>
                <a:srgbClr val="1A5575"/>
              </a:solidFill>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wipe(left)">
                                      <p:cBhvr>
                                        <p:cTn id="11"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线索化</a:t>
            </a:r>
            <a:r>
              <a:rPr kumimoji="1" lang="zh-CN" altLang="en-US">
                <a:latin typeface="Times New Roman" panose="02020603050405020304" pitchFamily="18" charset="0"/>
                <a:cs typeface="Times New Roman" panose="02020603050405020304" pitchFamily="18" charset="0"/>
              </a:rPr>
              <a:t>（穿线，</a:t>
            </a:r>
            <a:r>
              <a:rPr kumimoji="1" lang="en-US" altLang="zh-CN">
                <a:latin typeface="Times New Roman" panose="02020603050405020304" pitchFamily="18" charset="0"/>
                <a:cs typeface="Times New Roman" panose="02020603050405020304" pitchFamily="18" charset="0"/>
              </a:rPr>
              <a:t>Threading</a:t>
            </a:r>
            <a:r>
              <a:rPr kumimoji="1" lang="zh-CN" altLang="en-US">
                <a:latin typeface="Times New Roman" panose="02020603050405020304" pitchFamily="18" charset="0"/>
                <a:cs typeface="Times New Roman" panose="02020603050405020304" pitchFamily="18" charset="0"/>
              </a:rPr>
              <a:t>）</a:t>
            </a:r>
            <a:endParaRPr lang="zh-CN" altLang="en-US"/>
          </a:p>
        </p:txBody>
      </p:sp>
      <p:sp>
        <p:nvSpPr>
          <p:cNvPr id="15363" name="内容占位符 2"/>
          <p:cNvSpPr>
            <a:spLocks noGrp="1"/>
          </p:cNvSpPr>
          <p:nvPr>
            <p:ph idx="1"/>
          </p:nvPr>
        </p:nvSpPr>
        <p:spPr/>
        <p:txBody>
          <a:bodyPr/>
          <a:lstStyle/>
          <a:p>
            <a:r>
              <a:rPr kumimoji="1" lang="zh-CN" altLang="en-US" dirty="0">
                <a:latin typeface="Times New Roman" panose="02020603050405020304" pitchFamily="18" charset="0"/>
                <a:cs typeface="Times New Roman" panose="02020603050405020304" pitchFamily="18" charset="0"/>
              </a:rPr>
              <a:t>线索化是构造线索二叉树的另一种方法，即将现有的非线索二叉树转化为线索二叉树。</a:t>
            </a:r>
          </a:p>
          <a:p>
            <a:r>
              <a:rPr kumimoji="1" lang="zh-CN" altLang="en-US" dirty="0">
                <a:latin typeface="Times New Roman" panose="02020603050405020304" pitchFamily="18" charset="0"/>
                <a:cs typeface="Times New Roman" panose="02020603050405020304" pitchFamily="18" charset="0"/>
              </a:rPr>
              <a:t>线索化的前提是非线索二叉树的结点增加用于标识线索的</a:t>
            </a:r>
            <a:r>
              <a:rPr kumimoji="1" lang="en-US" altLang="zh-CN" dirty="0" err="1">
                <a:latin typeface="Times New Roman" panose="02020603050405020304" pitchFamily="18" charset="0"/>
                <a:cs typeface="Times New Roman" panose="02020603050405020304" pitchFamily="18" charset="0"/>
              </a:rPr>
              <a:t>LThread</a:t>
            </a:r>
            <a:r>
              <a:rPr kumimoji="1" lang="zh-CN" altLang="en-US" dirty="0">
                <a:latin typeface="Times New Roman" panose="02020603050405020304" pitchFamily="18" charset="0"/>
                <a:cs typeface="Times New Roman" panose="02020603050405020304" pitchFamily="18" charset="0"/>
              </a:rPr>
              <a:t>域和</a:t>
            </a:r>
            <a:r>
              <a:rPr kumimoji="1" lang="en-US" altLang="zh-CN" dirty="0" err="1">
                <a:latin typeface="Times New Roman" panose="02020603050405020304" pitchFamily="18" charset="0"/>
                <a:cs typeface="Times New Roman" panose="02020603050405020304" pitchFamily="18" charset="0"/>
              </a:rPr>
              <a:t>RThread</a:t>
            </a:r>
            <a:r>
              <a:rPr kumimoji="1" lang="zh-CN" altLang="en-US" dirty="0">
                <a:latin typeface="Times New Roman" panose="02020603050405020304" pitchFamily="18" charset="0"/>
                <a:cs typeface="Times New Roman" panose="02020603050405020304" pitchFamily="18" charset="0"/>
              </a:rPr>
              <a:t>域；或者，事先将非线索二叉树的数据和链接都复制到要生成的线索二叉树中。</a:t>
            </a:r>
          </a:p>
          <a:p>
            <a:r>
              <a:rPr kumimoji="1" lang="zh-CN" altLang="en-US" dirty="0">
                <a:latin typeface="Times New Roman" panose="02020603050405020304" pitchFamily="18" charset="0"/>
                <a:cs typeface="Times New Roman" panose="02020603050405020304" pitchFamily="18" charset="0"/>
              </a:rPr>
              <a:t>线索化的实质是将二叉树中的空链接域填上相应的前驱和后继。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线索化算法思想</a:t>
            </a:r>
          </a:p>
        </p:txBody>
      </p:sp>
      <p:sp>
        <p:nvSpPr>
          <p:cNvPr id="16387" name="内容占位符 2"/>
          <p:cNvSpPr>
            <a:spLocks noGrp="1"/>
          </p:cNvSpPr>
          <p:nvPr>
            <p:ph idx="1"/>
          </p:nvPr>
        </p:nvSpPr>
        <p:spPr/>
        <p:txBody>
          <a:bodyPr/>
          <a:lstStyle/>
          <a:p>
            <a:r>
              <a:rPr lang="zh-CN" altLang="zh-CN"/>
              <a:t>中序线索化就是在中根遍历的过程中生成中序线索的过程。算法思想如下：</a:t>
            </a:r>
          </a:p>
          <a:p>
            <a:pPr lvl="1"/>
            <a:r>
              <a:rPr lang="zh-CN" altLang="zh-CN"/>
              <a:t>①递归为左子树增加线索；</a:t>
            </a:r>
          </a:p>
          <a:p>
            <a:pPr lvl="1"/>
            <a:r>
              <a:rPr lang="zh-CN" altLang="zh-CN"/>
              <a:t>②访问操作就是</a:t>
            </a:r>
            <a:r>
              <a:rPr lang="zh-CN" altLang="zh-CN" b="1"/>
              <a:t>为当前的根结点增加线索</a:t>
            </a:r>
            <a:r>
              <a:rPr lang="zh-CN" altLang="zh-CN"/>
              <a:t>；</a:t>
            </a:r>
          </a:p>
          <a:p>
            <a:pPr lvl="1"/>
            <a:r>
              <a:rPr lang="zh-CN" altLang="zh-CN"/>
              <a:t>③递归为右子树增加线索；</a:t>
            </a:r>
            <a:endParaRPr lang="en-US" altLang="zh-CN"/>
          </a:p>
          <a:p>
            <a:r>
              <a:rPr lang="zh-CN" altLang="en-US"/>
              <a:t>为根结点穿线（要保存其前驱结点）</a:t>
            </a:r>
          </a:p>
          <a:p>
            <a:pPr lvl="1"/>
            <a:r>
              <a:rPr lang="zh-CN" altLang="en-US"/>
              <a:t>根结点的左线索指向前驱结点</a:t>
            </a:r>
          </a:p>
          <a:p>
            <a:pPr lvl="1"/>
            <a:r>
              <a:rPr lang="zh-CN" altLang="en-US"/>
              <a:t>前驱结点的右线索指向根结点</a:t>
            </a:r>
          </a:p>
          <a:p>
            <a:endParaRPr lang="zh-CN" altLang="zh-CN"/>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中序线索化算法描述</a:t>
            </a: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zh-CN" altLang="en-US" sz="2400" dirty="0"/>
              <a:t>算</a:t>
            </a:r>
            <a:r>
              <a:rPr lang="zh-CN" altLang="zh-CN" sz="2400" dirty="0"/>
              <a:t>法</a:t>
            </a:r>
            <a:r>
              <a:rPr lang="en-US" altLang="zh-CN" sz="2400" dirty="0" err="1">
                <a:latin typeface="Times New Roman" panose="02020603050405020304" pitchFamily="18" charset="0"/>
                <a:cs typeface="Times New Roman" panose="02020603050405020304" pitchFamily="18" charset="0"/>
              </a:rPr>
              <a:t>InThread</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000" dirty="0"/>
              <a:t>/*</a:t>
            </a:r>
            <a:r>
              <a:rPr lang="zh-CN" altLang="zh-CN" sz="2000" dirty="0"/>
              <a:t>为二叉树</a:t>
            </a:r>
            <a:r>
              <a:rPr lang="en-US" altLang="zh-CN" sz="2000" i="1" dirty="0"/>
              <a:t>T</a:t>
            </a:r>
            <a:r>
              <a:rPr lang="en-US" altLang="zh-CN" sz="2000" dirty="0"/>
              <a:t> *</a:t>
            </a:r>
            <a:r>
              <a:rPr lang="zh-CN" altLang="zh-CN" sz="2000" dirty="0"/>
              <a:t>增加中序线索</a:t>
            </a:r>
            <a:r>
              <a:rPr lang="en-US" altLang="zh-CN" sz="2000" dirty="0"/>
              <a:t>,r</a:t>
            </a:r>
            <a:r>
              <a:rPr lang="zh-CN" altLang="zh-CN" sz="2000" dirty="0"/>
              <a:t>指向</a:t>
            </a:r>
            <a:r>
              <a:rPr lang="en-US" altLang="zh-CN" sz="2000" i="1" dirty="0"/>
              <a:t>T</a:t>
            </a:r>
            <a:r>
              <a:rPr lang="en-US" altLang="zh-CN" sz="2000" dirty="0"/>
              <a:t>*</a:t>
            </a:r>
            <a:r>
              <a:rPr lang="zh-CN" altLang="en-US" sz="2000" dirty="0"/>
              <a:t>的</a:t>
            </a:r>
            <a:r>
              <a:rPr lang="zh-CN" altLang="zh-CN" sz="2000" dirty="0"/>
              <a:t>根</a:t>
            </a:r>
            <a:r>
              <a:rPr lang="en-US" altLang="zh-CN" sz="2000" dirty="0"/>
              <a:t>,T</a:t>
            </a:r>
            <a:r>
              <a:rPr lang="zh-CN" altLang="en-US" sz="2000" dirty="0"/>
              <a:t>*中的结点线索标志为空</a:t>
            </a:r>
            <a:r>
              <a:rPr lang="en-US" altLang="zh-CN" sz="2000" dirty="0"/>
              <a:t>*/</a:t>
            </a:r>
            <a:endParaRPr lang="zh-CN" altLang="zh-CN" sz="2000" dirty="0"/>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InThread1. </a:t>
            </a:r>
            <a:r>
              <a:rPr lang="en-US" altLang="zh-CN" sz="2400" dirty="0"/>
              <a:t>[</a:t>
            </a:r>
            <a:r>
              <a:rPr lang="zh-CN" altLang="en-US" sz="2400" dirty="0"/>
              <a:t>特判</a:t>
            </a:r>
            <a:r>
              <a:rPr lang="en-US" altLang="zh-CN" sz="2400" dirty="0"/>
              <a:t>] </a:t>
            </a:r>
            <a:endParaRPr lang="zh-CN" altLang="zh-CN" sz="2400" dirty="0"/>
          </a:p>
          <a:p>
            <a:pPr marL="0" indent="0">
              <a:buFont typeface="Wingdings" panose="05000000000000000000" pitchFamily="2" charset="2"/>
              <a:buNone/>
              <a:defRPr/>
            </a:pPr>
            <a:r>
              <a:rPr lang="zh-CN" altLang="en-US" sz="2400" dirty="0"/>
              <a:t>   </a:t>
            </a:r>
            <a:r>
              <a:rPr lang="en-US" altLang="zh-CN" sz="2400" dirty="0">
                <a:latin typeface="Times New Roman" panose="02020603050405020304" pitchFamily="18" charset="0"/>
                <a:cs typeface="Times New Roman" panose="02020603050405020304" pitchFamily="18" charset="0"/>
              </a:rPr>
              <a:t>IF </a:t>
            </a:r>
            <a:r>
              <a:rPr lang="en-US" altLang="zh-CN" sz="2400" i="1" dirty="0">
                <a:latin typeface="Times New Roman" panose="02020603050405020304" pitchFamily="18" charset="0"/>
                <a:cs typeface="Times New Roman" panose="02020603050405020304" pitchFamily="18" charset="0"/>
              </a:rPr>
              <a:t>r</a:t>
            </a:r>
            <a:r>
              <a:rPr lang="zh-CN" altLang="en-US"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THEN RETURN;</a:t>
            </a:r>
          </a:p>
          <a:p>
            <a:pPr marL="0" indent="0">
              <a:buNone/>
              <a:defRPr/>
            </a:pPr>
            <a:r>
              <a:rPr lang="en-US" altLang="zh-CN" sz="2400" dirty="0">
                <a:latin typeface="Times New Roman" panose="02020603050405020304" pitchFamily="18" charset="0"/>
                <a:cs typeface="Times New Roman" panose="02020603050405020304" pitchFamily="18" charset="0"/>
              </a:rPr>
              <a:t>InThread2. </a:t>
            </a:r>
            <a:r>
              <a:rPr lang="en-US" altLang="zh-CN" sz="2400" dirty="0"/>
              <a:t>[</a:t>
            </a:r>
            <a:r>
              <a:rPr lang="zh-CN" altLang="en-US" sz="2400" dirty="0"/>
              <a:t>递归构造</a:t>
            </a:r>
            <a:r>
              <a:rPr lang="en-US" altLang="zh-CN" sz="2400" dirty="0"/>
              <a:t>] </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InThread</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Left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IF </a:t>
            </a:r>
            <a:r>
              <a:rPr lang="en-US" altLang="zh-CN" sz="2400" i="1" dirty="0">
                <a:latin typeface="Times New Roman" panose="02020603050405020304" pitchFamily="18" charset="0"/>
                <a:cs typeface="Times New Roman" panose="02020603050405020304" pitchFamily="18" charset="0"/>
              </a:rPr>
              <a:t>Left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THEN (</a:t>
            </a:r>
            <a:r>
              <a:rPr lang="en-US" altLang="zh-CN" sz="2400" i="1" dirty="0">
                <a:latin typeface="Times New Roman" panose="02020603050405020304" pitchFamily="18" charset="0"/>
                <a:cs typeface="Times New Roman" panose="02020603050405020304" pitchFamily="18" charset="0"/>
              </a:rPr>
              <a:t>Left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LThread</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1.) </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置前驱</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IF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AND</a:t>
            </a:r>
            <a:r>
              <a:rPr lang="en-US" altLang="zh-CN" sz="2400" i="1" dirty="0">
                <a:latin typeface="Times New Roman" panose="02020603050405020304" pitchFamily="18" charset="0"/>
                <a:cs typeface="Times New Roman" panose="02020603050405020304" pitchFamily="18" charset="0"/>
              </a:rPr>
              <a:t> Right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THEN (</a:t>
            </a:r>
            <a:r>
              <a:rPr lang="en-US" altLang="zh-CN" sz="2400" i="1" dirty="0">
                <a:latin typeface="Times New Roman" panose="02020603050405020304" pitchFamily="18" charset="0"/>
                <a:cs typeface="Times New Roman" panose="02020603050405020304" pitchFamily="18" charset="0"/>
              </a:rPr>
              <a:t>Right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cs typeface="Times New Roman" panose="02020603050405020304" pitchFamily="18" charset="0"/>
              </a:rPr>
              <a:t>r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RThread</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1.) </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置后继</a:t>
            </a:r>
          </a:p>
          <a:p>
            <a:pPr marL="0" indent="0">
              <a:buFont typeface="Wingdings" panose="05000000000000000000" pitchFamily="2" charset="2"/>
              <a:buNone/>
              <a:defRPr/>
            </a:pPr>
            <a:r>
              <a:rPr lang="zh-CN" altLang="en-US" sz="2400" i="1"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pre</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cs typeface="Times New Roman" panose="02020603050405020304" pitchFamily="18" charset="0"/>
              </a:rPr>
              <a:t>r</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InThread</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Right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pre</a:t>
            </a:r>
            <a:r>
              <a:rPr lang="en-US" altLang="zh-CN" sz="2400" dirty="0">
                <a:latin typeface="Times New Roman" panose="02020603050405020304" pitchFamily="18" charset="0"/>
                <a:cs typeface="Times New Roman" panose="02020603050405020304" pitchFamily="18" charset="0"/>
              </a:rPr>
              <a:t>).</a:t>
            </a:r>
            <a:r>
              <a:rPr lang="en-US" altLang="zh-CN" sz="2400" dirty="0"/>
              <a:t>▐</a:t>
            </a:r>
            <a:endParaRPr lang="zh-CN"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9036A-7475-4F31-9B7E-9AF7F3A46A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2D9C74-A0B6-4F80-95A9-076D51B6CDBC}"/>
              </a:ext>
            </a:extLst>
          </p:cNvPr>
          <p:cNvSpPr>
            <a:spLocks noGrp="1"/>
          </p:cNvSpPr>
          <p:nvPr>
            <p:ph idx="1"/>
          </p:nvPr>
        </p:nvSpPr>
        <p:spPr/>
        <p:txBody>
          <a:bodyPr/>
          <a:lstStyle/>
          <a:p>
            <a:r>
              <a:rPr lang="zh-CN" altLang="en-US" sz="2800" dirty="0"/>
              <a:t>算法结束后，要调整最后一个结点右线索：</a:t>
            </a:r>
            <a:r>
              <a:rPr lang="en-US" altLang="zh-CN" sz="2800" dirty="0">
                <a:latin typeface="Times New Roman" panose="02020603050405020304" pitchFamily="18" charset="0"/>
                <a:cs typeface="Times New Roman" panose="02020603050405020304" pitchFamily="18" charset="0"/>
              </a:rPr>
              <a:t>Right(pre)</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 ; </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RThread</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(pre) 1.   </a:t>
            </a:r>
            <a:endParaRPr lang="en-US" altLang="zh-CN" sz="2800" dirty="0"/>
          </a:p>
          <a:p>
            <a:endParaRPr lang="en-US" altLang="zh-CN" sz="2800" dirty="0">
              <a:latin typeface="Times New Roman" panose="02020603050405020304" pitchFamily="18" charset="0"/>
              <a:cs typeface="Times New Roman" panose="02020603050405020304" pitchFamily="18" charset="0"/>
              <a:sym typeface="Symbol" panose="05050102010706020507" pitchFamily="18" charset="2"/>
            </a:endParaRPr>
          </a:p>
          <a:p>
            <a:r>
              <a:rPr lang="zh-CN" altLang="en-US" sz="2800" dirty="0"/>
              <a:t>时间复杂度为</a:t>
            </a:r>
            <a:r>
              <a:rPr lang="en-US" altLang="zh-CN" sz="2800" dirty="0"/>
              <a:t>O(n)</a:t>
            </a:r>
          </a:p>
          <a:p>
            <a:endParaRPr lang="zh-CN" altLang="en-US" sz="2800" dirty="0">
              <a:latin typeface="Times New Roman" panose="02020603050405020304" pitchFamily="18" charset="0"/>
              <a:cs typeface="Times New Roman" panose="02020603050405020304" pitchFamily="18" charset="0"/>
            </a:endParaRPr>
          </a:p>
          <a:p>
            <a:endParaRPr lang="zh-CN" altLang="en-US" sz="2800" dirty="0"/>
          </a:p>
        </p:txBody>
      </p:sp>
    </p:spTree>
    <p:extLst>
      <p:ext uri="{BB962C8B-B14F-4D97-AF65-F5344CB8AC3E}">
        <p14:creationId xmlns:p14="http://schemas.microsoft.com/office/powerpoint/2010/main" val="240393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a:spLocks noChangeArrowheads="1"/>
          </p:cNvSpPr>
          <p:nvPr/>
        </p:nvSpPr>
        <p:spPr bwMode="auto">
          <a:xfrm>
            <a:off x="4848225" y="2085975"/>
            <a:ext cx="860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root</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26627" name="标题 1"/>
          <p:cNvSpPr>
            <a:spLocks noGrp="1"/>
          </p:cNvSpPr>
          <p:nvPr>
            <p:ph type="title"/>
          </p:nvPr>
        </p:nvSpPr>
        <p:spPr/>
        <p:txBody>
          <a:bodyPr/>
          <a:lstStyle/>
          <a:p>
            <a:r>
              <a:rPr lang="zh-CN" altLang="en-US"/>
              <a:t>拓展</a:t>
            </a:r>
            <a:r>
              <a:rPr lang="en-US" altLang="zh-CN"/>
              <a:t>1:</a:t>
            </a:r>
            <a:r>
              <a:rPr lang="zh-CN" altLang="en-US"/>
              <a:t> 先序</a:t>
            </a:r>
            <a:r>
              <a:rPr lang="en-US" altLang="zh-CN"/>
              <a:t>/</a:t>
            </a:r>
            <a:r>
              <a:rPr lang="zh-CN" altLang="en-US"/>
              <a:t>后序线索二叉树</a:t>
            </a:r>
            <a:br>
              <a:rPr lang="en-US" altLang="zh-CN"/>
            </a:br>
            <a:endParaRPr lang="zh-CN" altLang="en-US"/>
          </a:p>
        </p:txBody>
      </p:sp>
      <p:sp>
        <p:nvSpPr>
          <p:cNvPr id="26628" name="内容占位符 2"/>
          <p:cNvSpPr>
            <a:spLocks noGrp="1"/>
          </p:cNvSpPr>
          <p:nvPr>
            <p:ph idx="1"/>
          </p:nvPr>
        </p:nvSpPr>
        <p:spPr>
          <a:xfrm>
            <a:off x="457200" y="990600"/>
            <a:ext cx="8229600" cy="5140325"/>
          </a:xfrm>
          <a:ln>
            <a:solidFill>
              <a:schemeClr val="tx1"/>
            </a:solidFill>
            <a:miter lim="800000"/>
            <a:headEnd/>
            <a:tailEnd/>
          </a:ln>
        </p:spPr>
        <p:txBody>
          <a:bodyPr/>
          <a:lstStyle/>
          <a:p>
            <a:r>
              <a:rPr lang="zh-CN" altLang="en-US" sz="2800" dirty="0"/>
              <a:t>类似中根遍历对应的中序线索二叉树，也可定义先根遍历对应的先序线索二叉树和后根遍历对应的后序线索二叉树。</a:t>
            </a:r>
          </a:p>
          <a:p>
            <a:endParaRPr lang="zh-CN" altLang="en-US" sz="2800" dirty="0"/>
          </a:p>
        </p:txBody>
      </p:sp>
      <p:graphicFrame>
        <p:nvGraphicFramePr>
          <p:cNvPr id="4" name="表格 3"/>
          <p:cNvGraphicFramePr>
            <a:graphicFrameLocks noGrp="1"/>
          </p:cNvGraphicFramePr>
          <p:nvPr/>
        </p:nvGraphicFramePr>
        <p:xfrm>
          <a:off x="3529013" y="2484438"/>
          <a:ext cx="2720975" cy="457200"/>
        </p:xfrm>
        <a:graphic>
          <a:graphicData uri="http://schemas.openxmlformats.org/drawingml/2006/table">
            <a:tbl>
              <a:tblPr firstRow="1" bandRow="1">
                <a:tableStyleId>{ED083AE6-46FA-4A59-8FB0-9F97EB10719F}</a:tableStyleId>
              </a:tblPr>
              <a:tblGrid>
                <a:gridCol w="54419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544195">
                  <a:extLst>
                    <a:ext uri="{9D8B030D-6E8A-4147-A177-3AD203B41FA5}">
                      <a16:colId xmlns:a16="http://schemas.microsoft.com/office/drawing/2014/main" val="20002"/>
                    </a:ext>
                  </a:extLst>
                </a:gridCol>
                <a:gridCol w="544195">
                  <a:extLst>
                    <a:ext uri="{9D8B030D-6E8A-4147-A177-3AD203B41FA5}">
                      <a16:colId xmlns:a16="http://schemas.microsoft.com/office/drawing/2014/main" val="20003"/>
                    </a:ext>
                  </a:extLst>
                </a:gridCol>
                <a:gridCol w="544195">
                  <a:extLst>
                    <a:ext uri="{9D8B030D-6E8A-4147-A177-3AD203B41FA5}">
                      <a16:colId xmlns:a16="http://schemas.microsoft.com/office/drawing/2014/main" val="20004"/>
                    </a:ext>
                  </a:extLst>
                </a:gridCol>
              </a:tblGrid>
              <a:tr h="309231">
                <a:tc>
                  <a:txBody>
                    <a:bodyPr/>
                    <a:lstStyle/>
                    <a:p>
                      <a:pPr algn="ctr"/>
                      <a:r>
                        <a:rPr lang="en-US" altLang="zh-CN" sz="2400" dirty="0">
                          <a:solidFill>
                            <a:srgbClr val="1A5575"/>
                          </a:solidFill>
                          <a:latin typeface="Times New Roman" panose="02020603050405020304" pitchFamily="18" charset="0"/>
                          <a:cs typeface="Times New Roman" panose="02020603050405020304" pitchFamily="18" charset="0"/>
                        </a:rPr>
                        <a:t>0</a:t>
                      </a:r>
                      <a:endParaRPr lang="zh-CN" altLang="en-US" sz="2400" dirty="0">
                        <a:solidFill>
                          <a:srgbClr val="1A5575"/>
                        </a:solidFill>
                        <a:latin typeface="Times New Roman" panose="02020603050405020304" pitchFamily="18" charset="0"/>
                        <a:cs typeface="Times New Roman" panose="02020603050405020304" pitchFamily="18" charset="0"/>
                      </a:endParaRPr>
                    </a:p>
                  </a:txBody>
                  <a:tcPr marL="91481" marR="91481"/>
                </a:tc>
                <a:tc>
                  <a:txBody>
                    <a:bodyPr/>
                    <a:lstStyle/>
                    <a:p>
                      <a:endParaRPr lang="zh-CN" altLang="en-US"/>
                    </a:p>
                  </a:txBody>
                  <a:tcPr marL="91481" marR="91481"/>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A</a:t>
                      </a:r>
                      <a:endParaRPr lang="zh-CN" altLang="en-US" dirty="0">
                        <a:solidFill>
                          <a:srgbClr val="1A5575"/>
                        </a:solidFill>
                        <a:latin typeface="Times New Roman" panose="02020603050405020304" pitchFamily="18" charset="0"/>
                        <a:cs typeface="Times New Roman" panose="02020603050405020304" pitchFamily="18" charset="0"/>
                      </a:endParaRPr>
                    </a:p>
                  </a:txBody>
                  <a:tcPr marL="91481" marR="91481"/>
                </a:tc>
                <a:tc>
                  <a:txBody>
                    <a:bodyPr/>
                    <a:lstStyle/>
                    <a:p>
                      <a:pPr algn="ctr"/>
                      <a:endParaRPr lang="zh-CN" altLang="en-US" dirty="0">
                        <a:solidFill>
                          <a:srgbClr val="1A5575"/>
                        </a:solidFill>
                      </a:endParaRPr>
                    </a:p>
                  </a:txBody>
                  <a:tcPr marL="91481" marR="91481"/>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0</a:t>
                      </a:r>
                      <a:endParaRPr lang="zh-CN" altLang="en-US" dirty="0">
                        <a:solidFill>
                          <a:srgbClr val="1A5575"/>
                        </a:solidFill>
                        <a:latin typeface="Times New Roman" panose="02020603050405020304" pitchFamily="18" charset="0"/>
                        <a:cs typeface="Times New Roman" panose="02020603050405020304" pitchFamily="18" charset="0"/>
                      </a:endParaRPr>
                    </a:p>
                  </a:txBody>
                  <a:tcPr marL="91481" marR="91481"/>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1114425" y="3362325"/>
          <a:ext cx="2719390" cy="365602"/>
        </p:xfrm>
        <a:graphic>
          <a:graphicData uri="http://schemas.openxmlformats.org/drawingml/2006/table">
            <a:tbl>
              <a:tblPr firstRow="1" bandRow="1">
                <a:tableStyleId>{ED083AE6-46FA-4A59-8FB0-9F97EB10719F}</a:tableStyleId>
              </a:tblPr>
              <a:tblGrid>
                <a:gridCol w="543878">
                  <a:extLst>
                    <a:ext uri="{9D8B030D-6E8A-4147-A177-3AD203B41FA5}">
                      <a16:colId xmlns:a16="http://schemas.microsoft.com/office/drawing/2014/main" val="20000"/>
                    </a:ext>
                  </a:extLst>
                </a:gridCol>
                <a:gridCol w="543878">
                  <a:extLst>
                    <a:ext uri="{9D8B030D-6E8A-4147-A177-3AD203B41FA5}">
                      <a16:colId xmlns:a16="http://schemas.microsoft.com/office/drawing/2014/main" val="20001"/>
                    </a:ext>
                  </a:extLst>
                </a:gridCol>
                <a:gridCol w="543878">
                  <a:extLst>
                    <a:ext uri="{9D8B030D-6E8A-4147-A177-3AD203B41FA5}">
                      <a16:colId xmlns:a16="http://schemas.microsoft.com/office/drawing/2014/main" val="20002"/>
                    </a:ext>
                  </a:extLst>
                </a:gridCol>
                <a:gridCol w="543878">
                  <a:extLst>
                    <a:ext uri="{9D8B030D-6E8A-4147-A177-3AD203B41FA5}">
                      <a16:colId xmlns:a16="http://schemas.microsoft.com/office/drawing/2014/main" val="20003"/>
                    </a:ext>
                  </a:extLst>
                </a:gridCol>
                <a:gridCol w="543878">
                  <a:extLst>
                    <a:ext uri="{9D8B030D-6E8A-4147-A177-3AD203B41FA5}">
                      <a16:colId xmlns:a16="http://schemas.microsoft.com/office/drawing/2014/main" val="20004"/>
                    </a:ext>
                  </a:extLst>
                </a:gridCol>
              </a:tblGrid>
              <a:tr h="365125">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B</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0</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5945188" y="3362325"/>
          <a:ext cx="2719385" cy="365602"/>
        </p:xfrm>
        <a:graphic>
          <a:graphicData uri="http://schemas.openxmlformats.org/drawingml/2006/table">
            <a:tbl>
              <a:tblPr firstRow="1" bandRow="1">
                <a:tableStyleId>{ED083AE6-46FA-4A59-8FB0-9F97EB10719F}</a:tableStyleId>
              </a:tblPr>
              <a:tblGrid>
                <a:gridCol w="543877">
                  <a:extLst>
                    <a:ext uri="{9D8B030D-6E8A-4147-A177-3AD203B41FA5}">
                      <a16:colId xmlns:a16="http://schemas.microsoft.com/office/drawing/2014/main" val="20000"/>
                    </a:ext>
                  </a:extLst>
                </a:gridCol>
                <a:gridCol w="543877">
                  <a:extLst>
                    <a:ext uri="{9D8B030D-6E8A-4147-A177-3AD203B41FA5}">
                      <a16:colId xmlns:a16="http://schemas.microsoft.com/office/drawing/2014/main" val="20001"/>
                    </a:ext>
                  </a:extLst>
                </a:gridCol>
                <a:gridCol w="543877">
                  <a:extLst>
                    <a:ext uri="{9D8B030D-6E8A-4147-A177-3AD203B41FA5}">
                      <a16:colId xmlns:a16="http://schemas.microsoft.com/office/drawing/2014/main" val="20002"/>
                    </a:ext>
                  </a:extLst>
                </a:gridCol>
                <a:gridCol w="543877">
                  <a:extLst>
                    <a:ext uri="{9D8B030D-6E8A-4147-A177-3AD203B41FA5}">
                      <a16:colId xmlns:a16="http://schemas.microsoft.com/office/drawing/2014/main" val="20003"/>
                    </a:ext>
                  </a:extLst>
                </a:gridCol>
                <a:gridCol w="543877">
                  <a:extLst>
                    <a:ext uri="{9D8B030D-6E8A-4147-A177-3AD203B41FA5}">
                      <a16:colId xmlns:a16="http://schemas.microsoft.com/office/drawing/2014/main" val="20004"/>
                    </a:ext>
                  </a:extLst>
                </a:gridCol>
              </a:tblGrid>
              <a:tr h="365125">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0</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D</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041558" y="4353305"/>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1</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2"/>
                      <a:stretch>
                        <a:fillRect l="-102247" t="-8197" r="-305618"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C</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1</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5014913" y="4346575"/>
          <a:ext cx="2720975" cy="366713"/>
        </p:xfrm>
        <a:graphic>
          <a:graphicData uri="http://schemas.openxmlformats.org/drawingml/2006/table">
            <a:tbl>
              <a:tblPr firstRow="1" bandRow="1">
                <a:tableStyleId>{ED083AE6-46FA-4A59-8FB0-9F97EB10719F}</a:tableStyleId>
              </a:tblPr>
              <a:tblGrid>
                <a:gridCol w="54419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544195">
                  <a:extLst>
                    <a:ext uri="{9D8B030D-6E8A-4147-A177-3AD203B41FA5}">
                      <a16:colId xmlns:a16="http://schemas.microsoft.com/office/drawing/2014/main" val="20002"/>
                    </a:ext>
                  </a:extLst>
                </a:gridCol>
                <a:gridCol w="544195">
                  <a:extLst>
                    <a:ext uri="{9D8B030D-6E8A-4147-A177-3AD203B41FA5}">
                      <a16:colId xmlns:a16="http://schemas.microsoft.com/office/drawing/2014/main" val="20003"/>
                    </a:ext>
                  </a:extLst>
                </a:gridCol>
                <a:gridCol w="544195">
                  <a:extLst>
                    <a:ext uri="{9D8B030D-6E8A-4147-A177-3AD203B41FA5}">
                      <a16:colId xmlns:a16="http://schemas.microsoft.com/office/drawing/2014/main" val="20004"/>
                    </a:ext>
                  </a:extLst>
                </a:gridCol>
              </a:tblGrid>
              <a:tr h="366713">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839" marB="45839"/>
                </a:tc>
                <a:tc>
                  <a:txBody>
                    <a:bodyPr/>
                    <a:lstStyle/>
                    <a:p>
                      <a:pPr algn="ctr"/>
                      <a:endParaRPr lang="zh-CN" altLang="en-US" sz="1800">
                        <a:solidFill>
                          <a:srgbClr val="1A5575"/>
                        </a:solidFill>
                        <a:latin typeface="Times New Roman" panose="02020603050405020304" pitchFamily="18" charset="0"/>
                        <a:cs typeface="Times New Roman" panose="02020603050405020304" pitchFamily="18" charset="0"/>
                      </a:endParaRPr>
                    </a:p>
                  </a:txBody>
                  <a:tcPr marL="91481" marR="91481" marT="45839" marB="45839"/>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E</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839" marB="45839"/>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839" marB="45839"/>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839" marB="45839"/>
                </a:tc>
                <a:extLst>
                  <a:ext uri="{0D108BD9-81ED-4DB2-BD59-A6C34878D82A}">
                    <a16:rowId xmlns:a16="http://schemas.microsoft.com/office/drawing/2014/main" val="10000"/>
                  </a:ext>
                </a:extLst>
              </a:tr>
            </a:tbl>
          </a:graphicData>
        </a:graphic>
      </p:graphicFrame>
      <p:cxnSp>
        <p:nvCxnSpPr>
          <p:cNvPr id="9" name="直接箭头连接符 8"/>
          <p:cNvCxnSpPr>
            <a:cxnSpLocks/>
            <a:endCxn id="4" idx="0"/>
          </p:cNvCxnSpPr>
          <p:nvPr/>
        </p:nvCxnSpPr>
        <p:spPr>
          <a:xfrm>
            <a:off x="4889500" y="2079625"/>
            <a:ext cx="0" cy="404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flipH="1">
            <a:off x="3714750" y="2813050"/>
            <a:ext cx="565150" cy="65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p:cNvCxnSpPr>
          <p:nvPr/>
        </p:nvCxnSpPr>
        <p:spPr>
          <a:xfrm>
            <a:off x="5499100" y="2803525"/>
            <a:ext cx="568325" cy="676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p:cNvCxnSpPr>
          <p:nvPr/>
        </p:nvCxnSpPr>
        <p:spPr>
          <a:xfrm>
            <a:off x="2968625" y="3744913"/>
            <a:ext cx="501650" cy="676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a:endCxn id="8" idx="0"/>
          </p:cNvCxnSpPr>
          <p:nvPr/>
        </p:nvCxnSpPr>
        <p:spPr>
          <a:xfrm flipH="1">
            <a:off x="6375400" y="3727450"/>
            <a:ext cx="454025" cy="61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endCxn id="6" idx="2"/>
          </p:cNvCxnSpPr>
          <p:nvPr/>
        </p:nvCxnSpPr>
        <p:spPr>
          <a:xfrm flipV="1">
            <a:off x="6905625" y="3727927"/>
            <a:ext cx="399255" cy="64722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p:cNvCxnSpPr>
          <p:nvPr/>
        </p:nvCxnSpPr>
        <p:spPr>
          <a:xfrm>
            <a:off x="1838325" y="3757613"/>
            <a:ext cx="401638" cy="57308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4038600" y="3965575"/>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17" name="文本框 16"/>
          <p:cNvSpPr txBox="1">
            <a:spLocks noChangeArrowheads="1"/>
          </p:cNvSpPr>
          <p:nvPr/>
        </p:nvSpPr>
        <p:spPr bwMode="auto">
          <a:xfrm>
            <a:off x="7096125" y="3965575"/>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18" name="文本框 17"/>
          <p:cNvSpPr txBox="1">
            <a:spLocks noChangeArrowheads="1"/>
          </p:cNvSpPr>
          <p:nvPr/>
        </p:nvSpPr>
        <p:spPr bwMode="auto">
          <a:xfrm>
            <a:off x="2501900" y="380682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cxnSp>
        <p:nvCxnSpPr>
          <p:cNvPr id="20" name="直接箭头连接符 19"/>
          <p:cNvCxnSpPr>
            <a:cxnSpLocks/>
          </p:cNvCxnSpPr>
          <p:nvPr/>
        </p:nvCxnSpPr>
        <p:spPr>
          <a:xfrm flipH="1" flipV="1">
            <a:off x="3530600" y="3824288"/>
            <a:ext cx="452438" cy="61277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854950" y="2713038"/>
            <a:ext cx="0" cy="6381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a:endCxn id="4" idx="3"/>
          </p:cNvCxnSpPr>
          <p:nvPr/>
        </p:nvCxnSpPr>
        <p:spPr>
          <a:xfrm flipH="1" flipV="1">
            <a:off x="6249988" y="2713038"/>
            <a:ext cx="1592262"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V="1">
            <a:off x="5845175" y="4630738"/>
            <a:ext cx="0" cy="3984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p:cNvCxnSpPr>
          <p:nvPr/>
        </p:nvCxnSpPr>
        <p:spPr>
          <a:xfrm flipH="1">
            <a:off x="1390650" y="5029200"/>
            <a:ext cx="44640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cxnSpLocks/>
          </p:cNvCxnSpPr>
          <p:nvPr/>
        </p:nvCxnSpPr>
        <p:spPr>
          <a:xfrm flipV="1">
            <a:off x="1377950" y="3813175"/>
            <a:ext cx="0" cy="119856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a:spLocks noChangeArrowheads="1"/>
          </p:cNvSpPr>
          <p:nvPr/>
        </p:nvSpPr>
        <p:spPr bwMode="auto">
          <a:xfrm>
            <a:off x="7880350" y="2879725"/>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27" name="文本框 26"/>
          <p:cNvSpPr txBox="1">
            <a:spLocks noChangeArrowheads="1"/>
          </p:cNvSpPr>
          <p:nvPr/>
        </p:nvSpPr>
        <p:spPr bwMode="auto">
          <a:xfrm>
            <a:off x="685800" y="444182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52" name="文本框 51"/>
          <p:cNvSpPr txBox="1">
            <a:spLocks noChangeArrowheads="1"/>
          </p:cNvSpPr>
          <p:nvPr/>
        </p:nvSpPr>
        <p:spPr bwMode="auto">
          <a:xfrm>
            <a:off x="76200" y="5410200"/>
            <a:ext cx="9007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pPr algn="ctr"/>
            <a:r>
              <a:rPr lang="zh-CN" altLang="en-US" sz="2200">
                <a:solidFill>
                  <a:schemeClr val="tx1"/>
                </a:solidFill>
                <a:ea typeface="微软雅黑" panose="020B0503020204020204" pitchFamily="34" charset="-122"/>
                <a:cs typeface="Times New Roman" panose="02020603050405020304" pitchFamily="18" charset="0"/>
              </a:rPr>
              <a:t>后序线索二叉树</a:t>
            </a:r>
            <a:endParaRPr lang="en-US" altLang="zh-CN" sz="2200">
              <a:solidFill>
                <a:schemeClr val="tx1"/>
              </a:solidFill>
              <a:ea typeface="微软雅黑" panose="020B0503020204020204" pitchFamily="34" charset="-122"/>
              <a:cs typeface="Times New Roman" panose="02020603050405020304" pitchFamily="18" charset="0"/>
            </a:endParaRPr>
          </a:p>
          <a:p>
            <a:pPr algn="ctr"/>
            <a:r>
              <a:rPr lang="zh-CN" altLang="en-US" sz="2200">
                <a:solidFill>
                  <a:schemeClr val="tx1"/>
                </a:solidFill>
                <a:ea typeface="微软雅黑" panose="020B0503020204020204" pitchFamily="34" charset="-122"/>
                <a:cs typeface="Times New Roman" panose="02020603050405020304" pitchFamily="18" charset="0"/>
              </a:rPr>
              <a:t>原二叉树后根遍历序列为</a:t>
            </a:r>
            <a:r>
              <a:rPr lang="en-US" altLang="zh-CN" sz="2200">
                <a:solidFill>
                  <a:schemeClr val="tx1"/>
                </a:solidFill>
                <a:ea typeface="微软雅黑" panose="020B0503020204020204" pitchFamily="34" charset="-122"/>
                <a:cs typeface="Times New Roman" panose="02020603050405020304" pitchFamily="18" charset="0"/>
              </a:rPr>
              <a:t>CBEDA;</a:t>
            </a:r>
            <a:r>
              <a:rPr lang="zh-CN" altLang="en-US" sz="2200">
                <a:solidFill>
                  <a:schemeClr val="tx1"/>
                </a:solidFill>
                <a:ea typeface="微软雅黑" panose="020B0503020204020204" pitchFamily="34" charset="-122"/>
                <a:cs typeface="Times New Roman" panose="02020603050405020304" pitchFamily="18" charset="0"/>
              </a:rPr>
              <a:t>后序线索二叉树可能只有</a:t>
            </a:r>
            <a:r>
              <a:rPr lang="en-US" altLang="zh-CN" sz="2200">
                <a:solidFill>
                  <a:schemeClr val="tx1"/>
                </a:solidFill>
                <a:ea typeface="微软雅黑" panose="020B0503020204020204" pitchFamily="34" charset="-122"/>
                <a:cs typeface="Times New Roman" panose="02020603050405020304" pitchFamily="18" charset="0"/>
              </a:rPr>
              <a:t>1</a:t>
            </a:r>
            <a:r>
              <a:rPr lang="zh-CN" altLang="en-US" sz="2200">
                <a:solidFill>
                  <a:schemeClr val="tx1"/>
                </a:solidFill>
                <a:ea typeface="微软雅黑" panose="020B0503020204020204" pitchFamily="34" charset="-122"/>
                <a:cs typeface="Times New Roman" panose="02020603050405020304" pitchFamily="18" charset="0"/>
              </a:rPr>
              <a:t>个空指针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par>
                                <p:cTn id="35" presetID="22" presetClass="entr" presetSubtype="1"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500"/>
                                        <p:tgtEl>
                                          <p:spTgt spid="1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par>
                                <p:cTn id="53" presetID="22" presetClass="entr" presetSubtype="1"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par>
                                <p:cTn id="56" presetID="22" presetClass="entr" presetSubtype="1"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500"/>
                                        <p:tgtEl>
                                          <p:spTgt spid="22"/>
                                        </p:tgtEl>
                                      </p:cBhvr>
                                    </p:animEffect>
                                  </p:childTnLst>
                                </p:cTn>
                              </p:par>
                              <p:par>
                                <p:cTn id="59" presetID="22" presetClass="entr" presetSubtype="1"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up)">
                                      <p:cBhvr>
                                        <p:cTn id="64" dur="500"/>
                                        <p:tgtEl>
                                          <p:spTgt spid="26"/>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par>
                                <p:cTn id="68" presetID="22" presetClass="entr" presetSubtype="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par>
                                <p:cTn id="71" presetID="22" presetClass="entr" presetSubtype="1"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500"/>
                                        <p:tgtEl>
                                          <p:spTgt spid="23"/>
                                        </p:tgtEl>
                                      </p:cBhvr>
                                    </p:animEffect>
                                  </p:childTnLst>
                                </p:cTn>
                              </p:par>
                              <p:par>
                                <p:cTn id="74" presetID="22" presetClass="entr" presetSubtype="1"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up)">
                                      <p:cBhvr>
                                        <p:cTn id="76" dur="500"/>
                                        <p:tgtEl>
                                          <p:spTgt spid="2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p:bldP spid="17" grpId="0"/>
      <p:bldP spid="18" grpId="0"/>
      <p:bldP spid="26" grpId="0"/>
      <p:bldP spid="27" grpId="0"/>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后序线索</a:t>
            </a:r>
            <a:r>
              <a:rPr lang="zh-CN" altLang="zh-CN" dirty="0"/>
              <a:t>二叉树</a:t>
            </a:r>
            <a:r>
              <a:rPr lang="zh-CN" altLang="en-US" dirty="0"/>
              <a:t>的操作举例</a:t>
            </a:r>
          </a:p>
        </p:txBody>
      </p:sp>
      <p:sp>
        <p:nvSpPr>
          <p:cNvPr id="27651" name="内容占位符 2"/>
          <p:cNvSpPr>
            <a:spLocks noGrp="1"/>
          </p:cNvSpPr>
          <p:nvPr>
            <p:ph idx="1"/>
          </p:nvPr>
        </p:nvSpPr>
        <p:spPr/>
        <p:txBody>
          <a:bodyPr/>
          <a:lstStyle/>
          <a:p>
            <a:r>
              <a:rPr lang="zh-CN" altLang="en-US" sz="2800" dirty="0"/>
              <a:t>以后序线索</a:t>
            </a:r>
            <a:r>
              <a:rPr lang="zh-CN" altLang="zh-CN" sz="2800" dirty="0"/>
              <a:t>二叉树</a:t>
            </a:r>
            <a:r>
              <a:rPr lang="zh-CN" altLang="en-US" sz="2800" dirty="0"/>
              <a:t>为例讨论（先序线索二叉树与后序线索</a:t>
            </a:r>
            <a:r>
              <a:rPr lang="zh-CN" altLang="zh-CN" sz="2800" dirty="0"/>
              <a:t>二叉树</a:t>
            </a:r>
            <a:r>
              <a:rPr lang="zh-CN" altLang="en-US" sz="2800" dirty="0"/>
              <a:t>相对。 ）</a:t>
            </a:r>
            <a:endParaRPr lang="en-US" altLang="zh-CN" sz="2800" dirty="0"/>
          </a:p>
          <a:p>
            <a:endParaRPr lang="en-US" altLang="zh-CN" sz="2800" dirty="0"/>
          </a:p>
          <a:p>
            <a:endParaRPr lang="en-US" altLang="zh-CN" sz="2800" dirty="0"/>
          </a:p>
          <a:p>
            <a:r>
              <a:rPr lang="zh-CN" altLang="en-US" sz="2800" dirty="0"/>
              <a:t>后序线索</a:t>
            </a:r>
            <a:r>
              <a:rPr lang="zh-CN" altLang="zh-CN" sz="2800" dirty="0"/>
              <a:t>二叉树</a:t>
            </a:r>
            <a:r>
              <a:rPr lang="zh-CN" altLang="en-US" sz="2800" dirty="0"/>
              <a:t>中，后</a:t>
            </a:r>
            <a:r>
              <a:rPr lang="zh-CN" altLang="zh-CN" sz="2800" dirty="0"/>
              <a:t>根序列第一个结点</a:t>
            </a:r>
            <a:r>
              <a:rPr lang="zh-CN" altLang="en-US" sz="2800" dirty="0"/>
              <a:t>就是二叉树的最左叶子结点；后根序列最后一个结点就是根结点。</a:t>
            </a:r>
            <a:endParaRPr lang="en-US" altLang="zh-CN" sz="2800" dirty="0"/>
          </a:p>
          <a:p>
            <a:endParaRPr lang="en-US" altLang="zh-CN" sz="2800" dirty="0"/>
          </a:p>
          <a:p>
            <a:pPr marL="342900" lvl="1" indent="0">
              <a:buFont typeface="Wingdings" panose="05000000000000000000" pitchFamily="2" charset="2"/>
              <a:buNone/>
            </a:pPr>
            <a:br>
              <a:rPr lang="en-US" altLang="zh-CN" sz="2400" dirty="0"/>
            </a:br>
            <a:endParaRPr lang="en-US" altLang="zh-CN" sz="2400" dirty="0"/>
          </a:p>
          <a:p>
            <a:endParaRPr lang="en-US" altLang="zh-CN" sz="2800" dirty="0"/>
          </a:p>
          <a:p>
            <a:endParaRPr lang="en-US" altLang="zh-CN" sz="2800" dirty="0"/>
          </a:p>
          <a:p>
            <a:endParaRPr lang="en-US" altLang="zh-C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后序线索</a:t>
            </a:r>
            <a:r>
              <a:rPr lang="zh-CN" altLang="zh-CN" dirty="0"/>
              <a:t>二叉树</a:t>
            </a:r>
            <a:r>
              <a:rPr lang="zh-CN" altLang="en-US" dirty="0"/>
              <a:t>的操作举例</a:t>
            </a:r>
            <a:r>
              <a:rPr lang="en-US" altLang="zh-CN" dirty="0"/>
              <a:t>I</a:t>
            </a:r>
            <a:endParaRPr lang="zh-CN" altLang="en-US" dirty="0"/>
          </a:p>
        </p:txBody>
      </p:sp>
      <p:sp>
        <p:nvSpPr>
          <p:cNvPr id="27651" name="内容占位符 2"/>
          <p:cNvSpPr>
            <a:spLocks noGrp="1"/>
          </p:cNvSpPr>
          <p:nvPr>
            <p:ph idx="1"/>
          </p:nvPr>
        </p:nvSpPr>
        <p:spPr/>
        <p:txBody>
          <a:bodyPr/>
          <a:lstStyle/>
          <a:p>
            <a:r>
              <a:rPr lang="zh-CN" altLang="en-US" sz="2800" dirty="0"/>
              <a:t>后序线索二叉树中查找结点</a:t>
            </a:r>
            <a:r>
              <a:rPr lang="en-US" altLang="zh-CN" sz="2800" dirty="0"/>
              <a:t>p</a:t>
            </a:r>
            <a:r>
              <a:rPr lang="zh-CN" altLang="en-US" sz="2800" dirty="0"/>
              <a:t>之后序前驱结点</a:t>
            </a:r>
            <a:endParaRPr lang="en-US" altLang="zh-CN" sz="2800" dirty="0"/>
          </a:p>
          <a:p>
            <a:pPr marL="57150" indent="0" algn="just">
              <a:lnSpc>
                <a:spcPct val="150000"/>
              </a:lnSpc>
              <a:buNone/>
            </a:pP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i="1"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LThread</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Left</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指向</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的后序前驱结点；</a:t>
            </a:r>
            <a:endParaRPr lang="en-US" altLang="zh-CN" sz="2600" kern="100" dirty="0">
              <a:latin typeface="Calibri" panose="020F0502020204030204" pitchFamily="34" charset="0"/>
              <a:ea typeface="宋体" panose="02010600030101010101" pitchFamily="2" charset="-122"/>
              <a:cs typeface="Times New Roman" panose="02020603050405020304" pitchFamily="18" charset="0"/>
            </a:endParaRPr>
          </a:p>
          <a:p>
            <a:pPr marL="57150" indent="0" algn="just">
              <a:lnSpc>
                <a:spcPct val="150000"/>
              </a:lnSpc>
              <a:buNone/>
            </a:pP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i="1"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LThread</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a:t>
            </a:r>
            <a:endParaRPr lang="zh-CN" altLang="zh-CN" sz="2600" kern="100" dirty="0">
              <a:effectLst/>
              <a:latin typeface="Calibri" panose="020F0502020204030204" pitchFamily="34" charset="0"/>
              <a:ea typeface="宋体" panose="02010600030101010101" pitchFamily="2" charset="-122"/>
              <a:cs typeface="Times New Roman" panose="02020603050405020304" pitchFamily="18" charset="0"/>
            </a:endParaRPr>
          </a:p>
          <a:p>
            <a:pPr marL="466725" indent="0" algn="just">
              <a:lnSpc>
                <a:spcPct val="150000"/>
              </a:lnSpc>
              <a:buNone/>
            </a:pP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有右子树，则</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之右儿子是其后序前驱；</a:t>
            </a:r>
            <a:endParaRPr lang="zh-CN" altLang="zh-CN" sz="2600" kern="100" dirty="0">
              <a:effectLst/>
              <a:latin typeface="Calibri" panose="020F0502020204030204" pitchFamily="34" charset="0"/>
              <a:ea typeface="宋体" panose="02010600030101010101" pitchFamily="2" charset="-122"/>
              <a:cs typeface="Times New Roman" panose="02020603050405020304" pitchFamily="18" charset="0"/>
            </a:endParaRPr>
          </a:p>
          <a:p>
            <a:pPr marL="466725" indent="0" algn="just">
              <a:lnSpc>
                <a:spcPct val="150000"/>
              </a:lnSpc>
              <a:buNone/>
            </a:pP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无右子树，则</a:t>
            </a:r>
            <a:r>
              <a:rPr lang="en-US" altLang="zh-CN" sz="2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之后序前驱是其左儿子</a:t>
            </a:r>
            <a:r>
              <a:rPr lang="en-US" altLang="zh-CN" sz="2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endParaRPr lang="en-US" altLang="zh-CN" sz="2800" dirty="0"/>
          </a:p>
          <a:p>
            <a:r>
              <a:rPr lang="zh-CN" altLang="en-US" sz="2800" dirty="0"/>
              <a:t>后序线索</a:t>
            </a:r>
            <a:r>
              <a:rPr lang="zh-CN" altLang="zh-CN" sz="2800" dirty="0"/>
              <a:t>二叉树</a:t>
            </a:r>
            <a:r>
              <a:rPr lang="zh-CN" altLang="en-US" sz="2800" dirty="0"/>
              <a:t>中，查找结点的前驱代价</a:t>
            </a:r>
            <a:r>
              <a:rPr lang="en-US" altLang="zh-CN" sz="2800" dirty="0"/>
              <a:t>O(1)</a:t>
            </a:r>
          </a:p>
          <a:p>
            <a:endParaRPr lang="en-US" altLang="zh-CN" sz="2800" dirty="0"/>
          </a:p>
          <a:p>
            <a:pPr marL="57150" indent="0" algn="just">
              <a:lnSpc>
                <a:spcPct val="150000"/>
              </a:lnSpc>
              <a:buNone/>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6725" indent="0" algn="just">
              <a:lnSpc>
                <a:spcPct val="150000"/>
              </a:lnSpc>
              <a:buNone/>
            </a:pPr>
            <a:endParaRPr lang="en-US" altLang="zh-CN" sz="2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6725" indent="0" algn="just">
              <a:lnSpc>
                <a:spcPct val="150000"/>
              </a:lnSpc>
              <a:buNone/>
            </a:pPr>
            <a:endParaRPr lang="zh-CN" altLang="zh-CN" sz="26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1" indent="0">
              <a:buFont typeface="Wingdings" panose="05000000000000000000" pitchFamily="2" charset="2"/>
              <a:buNone/>
            </a:pPr>
            <a:br>
              <a:rPr lang="en-US" altLang="zh-CN" sz="2400" dirty="0"/>
            </a:br>
            <a:endParaRPr lang="en-US" altLang="zh-CN" sz="2400" dirty="0"/>
          </a:p>
          <a:p>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14148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后序线索</a:t>
            </a:r>
            <a:r>
              <a:rPr lang="zh-CN" altLang="zh-CN" dirty="0"/>
              <a:t>二叉树</a:t>
            </a:r>
            <a:r>
              <a:rPr lang="zh-CN" altLang="en-US" dirty="0"/>
              <a:t>的操作举例</a:t>
            </a:r>
            <a:r>
              <a:rPr lang="en-US" altLang="zh-CN" dirty="0"/>
              <a:t>II</a:t>
            </a:r>
            <a:endParaRPr lang="zh-CN" altLang="en-US" dirty="0"/>
          </a:p>
        </p:txBody>
      </p:sp>
      <p:sp>
        <p:nvSpPr>
          <p:cNvPr id="27651" name="内容占位符 2"/>
          <p:cNvSpPr>
            <a:spLocks noGrp="1"/>
          </p:cNvSpPr>
          <p:nvPr>
            <p:ph idx="1"/>
          </p:nvPr>
        </p:nvSpPr>
        <p:spPr/>
        <p:txBody>
          <a:bodyPr/>
          <a:lstStyle/>
          <a:p>
            <a:r>
              <a:rPr lang="zh-CN" altLang="en-US" sz="2800" dirty="0"/>
              <a:t>后序线索二叉树中查找结点</a:t>
            </a:r>
            <a:r>
              <a:rPr lang="en-US" altLang="zh-CN" sz="2800" dirty="0"/>
              <a:t>p</a:t>
            </a:r>
            <a:r>
              <a:rPr lang="zh-CN" altLang="en-US" sz="2800" dirty="0"/>
              <a:t>之后序后继结点</a:t>
            </a:r>
            <a:endParaRPr lang="en-US" altLang="zh-CN" sz="2800" dirty="0"/>
          </a:p>
          <a:p>
            <a:pPr marL="0" indent="0">
              <a:buNone/>
            </a:pPr>
            <a:r>
              <a:rPr lang="zh-CN" altLang="zh-CN" sz="2400" dirty="0"/>
              <a:t>若</a:t>
            </a:r>
            <a:r>
              <a:rPr lang="en-US" altLang="zh-CN" sz="2400" i="1" dirty="0"/>
              <a:t>p</a:t>
            </a:r>
            <a:r>
              <a:rPr lang="zh-CN" altLang="zh-CN" sz="2400" dirty="0"/>
              <a:t>是根，则</a:t>
            </a:r>
            <a:r>
              <a:rPr lang="en-US" altLang="zh-CN" sz="2400" i="1" dirty="0"/>
              <a:t>p</a:t>
            </a:r>
            <a:r>
              <a:rPr lang="zh-CN" altLang="zh-CN" sz="2400" dirty="0"/>
              <a:t>无后序后继</a:t>
            </a:r>
          </a:p>
          <a:p>
            <a:pPr marL="0" indent="0">
              <a:buNone/>
            </a:pPr>
            <a:r>
              <a:rPr lang="zh-CN" altLang="zh-CN" sz="2400" dirty="0"/>
              <a:t>若</a:t>
            </a:r>
            <a:r>
              <a:rPr lang="en-US" altLang="zh-CN" sz="2400" i="1" dirty="0"/>
              <a:t>p</a:t>
            </a:r>
            <a:r>
              <a:rPr lang="zh-CN" altLang="zh-CN" sz="2400" dirty="0"/>
              <a:t>非根，则：</a:t>
            </a:r>
          </a:p>
          <a:p>
            <a:pPr marL="0" indent="0">
              <a:buNone/>
            </a:pPr>
            <a:r>
              <a:rPr lang="en-US" altLang="zh-CN" sz="2400" dirty="0"/>
              <a:t>    </a:t>
            </a:r>
            <a:r>
              <a:rPr lang="zh-CN" altLang="zh-CN" sz="2400" dirty="0"/>
              <a:t>若</a:t>
            </a:r>
            <a:r>
              <a:rPr lang="en-US" altLang="zh-CN" sz="2400" i="1" dirty="0" err="1"/>
              <a:t>RThread</a:t>
            </a:r>
            <a:r>
              <a:rPr lang="en-US" altLang="zh-CN" sz="2400" dirty="0"/>
              <a:t>(</a:t>
            </a:r>
            <a:r>
              <a:rPr lang="en-US" altLang="zh-CN" sz="2400" i="1" dirty="0"/>
              <a:t>p</a:t>
            </a:r>
            <a:r>
              <a:rPr lang="en-US" altLang="zh-CN" sz="2400" dirty="0"/>
              <a:t>)</a:t>
            </a:r>
            <a:r>
              <a:rPr lang="en-US" altLang="zh-CN" sz="2400" dirty="0">
                <a:sym typeface="Symbol" panose="05050102010706020507" pitchFamily="18" charset="2"/>
              </a:rPr>
              <a:t></a:t>
            </a:r>
            <a:r>
              <a:rPr lang="en-US" altLang="zh-CN" sz="2400" dirty="0"/>
              <a:t>1</a:t>
            </a:r>
            <a:r>
              <a:rPr lang="zh-CN" altLang="zh-CN" sz="2400" dirty="0"/>
              <a:t>，则</a:t>
            </a:r>
            <a:r>
              <a:rPr lang="en-US" altLang="zh-CN" sz="2400" i="1" dirty="0"/>
              <a:t>Right</a:t>
            </a:r>
            <a:r>
              <a:rPr lang="en-US" altLang="zh-CN" sz="2400" dirty="0"/>
              <a:t>(</a:t>
            </a:r>
            <a:r>
              <a:rPr lang="en-US" altLang="zh-CN" sz="2400" i="1" dirty="0"/>
              <a:t>p</a:t>
            </a:r>
            <a:r>
              <a:rPr lang="en-US" altLang="zh-CN" sz="2400" dirty="0"/>
              <a:t>)</a:t>
            </a:r>
            <a:r>
              <a:rPr lang="zh-CN" altLang="zh-CN" sz="2400" dirty="0"/>
              <a:t>指向</a:t>
            </a:r>
            <a:r>
              <a:rPr lang="en-US" altLang="zh-CN" sz="2400" i="1" dirty="0"/>
              <a:t>p</a:t>
            </a:r>
            <a:r>
              <a:rPr lang="zh-CN" altLang="zh-CN" sz="2400" dirty="0"/>
              <a:t>之后序后继结点</a:t>
            </a:r>
          </a:p>
          <a:p>
            <a:pPr marL="0" indent="0">
              <a:buNone/>
            </a:pPr>
            <a:r>
              <a:rPr lang="en-US" altLang="zh-CN" sz="2400" dirty="0"/>
              <a:t>    </a:t>
            </a:r>
            <a:r>
              <a:rPr lang="zh-CN" altLang="zh-CN" sz="2400" dirty="0"/>
              <a:t>若</a:t>
            </a:r>
            <a:r>
              <a:rPr lang="en-US" altLang="zh-CN" sz="2400" i="1" dirty="0" err="1"/>
              <a:t>RThread</a:t>
            </a:r>
            <a:r>
              <a:rPr lang="en-US" altLang="zh-CN" sz="2400" dirty="0"/>
              <a:t>(</a:t>
            </a:r>
            <a:r>
              <a:rPr lang="en-US" altLang="zh-CN" sz="2400" i="1" dirty="0"/>
              <a:t>p</a:t>
            </a:r>
            <a:r>
              <a:rPr lang="en-US" altLang="zh-CN" sz="2400" dirty="0"/>
              <a:t>)</a:t>
            </a:r>
            <a:r>
              <a:rPr lang="en-US" altLang="zh-CN" sz="2400" dirty="0">
                <a:sym typeface="Symbol" panose="05050102010706020507" pitchFamily="18" charset="2"/>
              </a:rPr>
              <a:t></a:t>
            </a:r>
            <a:r>
              <a:rPr lang="en-US" altLang="zh-CN" sz="2400" dirty="0"/>
              <a:t> 0</a:t>
            </a:r>
            <a:r>
              <a:rPr lang="zh-CN" altLang="zh-CN" sz="2400" dirty="0"/>
              <a:t>，则：</a:t>
            </a:r>
          </a:p>
          <a:p>
            <a:pPr marL="0" indent="0">
              <a:buNone/>
            </a:pPr>
            <a:r>
              <a:rPr lang="en-US" altLang="zh-CN" sz="2400" dirty="0"/>
              <a:t>         </a:t>
            </a:r>
            <a:r>
              <a:rPr lang="zh-CN" altLang="zh-CN" sz="2400" dirty="0"/>
              <a:t>若</a:t>
            </a:r>
            <a:r>
              <a:rPr lang="en-US" altLang="zh-CN" sz="2400" i="1" dirty="0"/>
              <a:t>p</a:t>
            </a:r>
            <a:r>
              <a:rPr lang="zh-CN" altLang="zh-CN" sz="2400" dirty="0"/>
              <a:t>是其父亲的右儿子，则</a:t>
            </a:r>
            <a:r>
              <a:rPr lang="en-US" altLang="zh-CN" sz="2400" i="1" dirty="0"/>
              <a:t>p</a:t>
            </a:r>
            <a:r>
              <a:rPr lang="zh-CN" altLang="zh-CN" sz="2400" dirty="0"/>
              <a:t>之后序后继就是其父亲；</a:t>
            </a:r>
          </a:p>
          <a:p>
            <a:pPr marL="0" indent="0">
              <a:buNone/>
            </a:pPr>
            <a:r>
              <a:rPr lang="en-US" altLang="zh-CN" sz="2400" dirty="0"/>
              <a:t>         </a:t>
            </a:r>
            <a:r>
              <a:rPr lang="zh-CN" altLang="zh-CN" sz="2400" dirty="0"/>
              <a:t>若</a:t>
            </a:r>
            <a:r>
              <a:rPr lang="en-US" altLang="zh-CN" sz="2400" i="1" dirty="0"/>
              <a:t>p</a:t>
            </a:r>
            <a:r>
              <a:rPr lang="zh-CN" altLang="zh-CN" sz="2400" dirty="0"/>
              <a:t>是其父亲的左儿子且</a:t>
            </a:r>
            <a:r>
              <a:rPr lang="en-US" altLang="zh-CN" sz="2400" i="1" dirty="0"/>
              <a:t>p</a:t>
            </a:r>
            <a:r>
              <a:rPr lang="zh-CN" altLang="zh-CN" sz="2400" dirty="0"/>
              <a:t>有右兄弟，则</a:t>
            </a:r>
            <a:r>
              <a:rPr lang="en-US" altLang="zh-CN" sz="2400" i="1" dirty="0"/>
              <a:t>p</a:t>
            </a:r>
            <a:r>
              <a:rPr lang="zh-CN" altLang="zh-CN" sz="2400" dirty="0"/>
              <a:t>的后序后继是其父亲之右子树中后序遍历到的首结点；</a:t>
            </a:r>
          </a:p>
          <a:p>
            <a:pPr marL="0" indent="0">
              <a:buNone/>
            </a:pPr>
            <a:r>
              <a:rPr lang="en-US" altLang="zh-CN" sz="2400" dirty="0"/>
              <a:t>        </a:t>
            </a:r>
            <a:r>
              <a:rPr lang="zh-CN" altLang="zh-CN" sz="2400" dirty="0"/>
              <a:t>若</a:t>
            </a:r>
            <a:r>
              <a:rPr lang="en-US" altLang="zh-CN" sz="2400" i="1" dirty="0"/>
              <a:t>p</a:t>
            </a:r>
            <a:r>
              <a:rPr lang="zh-CN" altLang="zh-CN" sz="2400" dirty="0"/>
              <a:t>是其父亲的左儿子且</a:t>
            </a:r>
            <a:r>
              <a:rPr lang="en-US" altLang="zh-CN" sz="2400" i="1" dirty="0"/>
              <a:t>p</a:t>
            </a:r>
            <a:r>
              <a:rPr lang="zh-CN" altLang="zh-CN" sz="2400" dirty="0"/>
              <a:t>无右兄弟，则</a:t>
            </a:r>
            <a:r>
              <a:rPr lang="en-US" altLang="zh-CN" sz="2400" i="1" dirty="0"/>
              <a:t>p</a:t>
            </a:r>
            <a:r>
              <a:rPr lang="zh-CN" altLang="zh-CN" sz="2400" dirty="0"/>
              <a:t>的后序后继是其父亲</a:t>
            </a:r>
            <a:r>
              <a:rPr lang="en-US" altLang="zh-CN" sz="2400" dirty="0"/>
              <a:t>.</a:t>
            </a:r>
            <a:endParaRPr lang="en-US" altLang="zh-CN" sz="2800" dirty="0"/>
          </a:p>
          <a:p>
            <a:r>
              <a:rPr lang="zh-CN" altLang="en-US" sz="2800" dirty="0"/>
              <a:t>后序线索</a:t>
            </a:r>
            <a:r>
              <a:rPr lang="zh-CN" altLang="zh-CN" sz="2800" dirty="0"/>
              <a:t>二叉树</a:t>
            </a:r>
            <a:r>
              <a:rPr lang="zh-CN" altLang="en-US" sz="2800" dirty="0"/>
              <a:t>中，查找结点的后继结点操作的代价为</a:t>
            </a:r>
            <a:r>
              <a:rPr lang="en-US" altLang="zh-CN" sz="2800" dirty="0"/>
              <a:t>O(n),</a:t>
            </a:r>
            <a:r>
              <a:rPr lang="zh-CN" altLang="zh-CN" sz="2800" dirty="0"/>
              <a:t>并不总是有效的</a:t>
            </a:r>
            <a:endParaRPr lang="en-US" altLang="zh-CN" sz="2800" dirty="0"/>
          </a:p>
          <a:p>
            <a:pPr marL="57150" indent="0" algn="just">
              <a:lnSpc>
                <a:spcPct val="150000"/>
              </a:lnSpc>
              <a:buNone/>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6725" indent="0" algn="just">
              <a:lnSpc>
                <a:spcPct val="150000"/>
              </a:lnSpc>
              <a:buNone/>
            </a:pPr>
            <a:endParaRPr lang="en-US" altLang="zh-CN" sz="2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6725" indent="0" algn="just">
              <a:lnSpc>
                <a:spcPct val="150000"/>
              </a:lnSpc>
              <a:buNone/>
            </a:pPr>
            <a:endParaRPr lang="zh-CN" altLang="zh-CN" sz="26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1" indent="0">
              <a:buFont typeface="Wingdings" panose="05000000000000000000" pitchFamily="2" charset="2"/>
              <a:buNone/>
            </a:pPr>
            <a:br>
              <a:rPr lang="en-US" altLang="zh-CN" sz="2400" dirty="0"/>
            </a:br>
            <a:endParaRPr lang="en-US" altLang="zh-CN" sz="2400" dirty="0"/>
          </a:p>
          <a:p>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359711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二叉树的空间效率</a:t>
            </a:r>
          </a:p>
        </p:txBody>
      </p:sp>
      <p:sp>
        <p:nvSpPr>
          <p:cNvPr id="3" name="内容占位符 2"/>
          <p:cNvSpPr>
            <a:spLocks noGrp="1"/>
          </p:cNvSpPr>
          <p:nvPr>
            <p:ph idx="1"/>
          </p:nvPr>
        </p:nvSpPr>
        <p:spPr/>
        <p:txBody>
          <a:bodyPr/>
          <a:lstStyle/>
          <a:p>
            <a:pPr>
              <a:defRPr/>
            </a:pPr>
            <a:r>
              <a:rPr lang="zh-CN" altLang="zh-CN" dirty="0"/>
              <a:t>二叉树的二叉链表存储结构中有很多空链接。</a:t>
            </a:r>
            <a:endParaRPr lang="en-US" altLang="zh-CN" dirty="0"/>
          </a:p>
          <a:p>
            <a:pPr lvl="1">
              <a:defRPr/>
            </a:pPr>
            <a:r>
              <a:rPr lang="zh-CN" altLang="zh-CN" dirty="0"/>
              <a:t>设二叉树有</a:t>
            </a:r>
            <a:r>
              <a:rPr lang="en-US" altLang="zh-CN" i="1" dirty="0"/>
              <a:t>n</a:t>
            </a:r>
            <a:r>
              <a:rPr lang="zh-CN" altLang="zh-CN" dirty="0"/>
              <a:t>个结点，则其对应的二叉链表存储结构共有</a:t>
            </a:r>
            <a:r>
              <a:rPr lang="en-US" altLang="zh-CN" i="1" dirty="0"/>
              <a:t>n</a:t>
            </a:r>
            <a:r>
              <a:rPr lang="en-US" altLang="zh-CN" dirty="0"/>
              <a:t>+1</a:t>
            </a:r>
            <a:r>
              <a:rPr lang="zh-CN" altLang="zh-CN" dirty="0"/>
              <a:t>个都是空链接</a:t>
            </a:r>
            <a:r>
              <a:rPr lang="zh-CN" altLang="en-US" dirty="0"/>
              <a:t>（</a:t>
            </a:r>
            <a:r>
              <a:rPr lang="en-US" altLang="zh-CN" dirty="0"/>
              <a:t> 2</a:t>
            </a:r>
            <a:r>
              <a:rPr lang="en-US" altLang="zh-CN" i="1" dirty="0"/>
              <a:t>n – </a:t>
            </a:r>
            <a:r>
              <a:rPr lang="en-US" altLang="zh-CN" dirty="0"/>
              <a:t>(</a:t>
            </a:r>
            <a:r>
              <a:rPr lang="en-US" altLang="zh-CN" i="1" dirty="0"/>
              <a:t>n</a:t>
            </a:r>
            <a:r>
              <a:rPr lang="en-US" altLang="zh-CN" dirty="0"/>
              <a:t>-1)</a:t>
            </a:r>
            <a:r>
              <a:rPr lang="zh-CN" altLang="zh-CN" dirty="0"/>
              <a:t> </a:t>
            </a:r>
            <a:r>
              <a:rPr lang="zh-CN" altLang="en-US" dirty="0"/>
              <a:t>）</a:t>
            </a:r>
            <a:r>
              <a:rPr lang="zh-CN" altLang="zh-CN" dirty="0"/>
              <a:t>。</a:t>
            </a:r>
            <a:endParaRPr lang="en-US" altLang="zh-CN" dirty="0"/>
          </a:p>
          <a:p>
            <a:pPr lvl="1">
              <a:defRPr/>
            </a:pPr>
            <a:r>
              <a:rPr lang="zh-CN" altLang="zh-CN" dirty="0"/>
              <a:t>二叉链表存储结构的固有问题。</a:t>
            </a:r>
            <a:endParaRPr lang="en-US" altLang="zh-CN" dirty="0"/>
          </a:p>
          <a:p>
            <a:pPr>
              <a:defRPr/>
            </a:pPr>
            <a:endParaRPr lang="it-IT" altLang="zh-CN" sz="2800" dirty="0"/>
          </a:p>
          <a:p>
            <a:pPr>
              <a:defRPr/>
            </a:pPr>
            <a:r>
              <a:rPr lang="it-IT" altLang="zh-CN" sz="2800" dirty="0"/>
              <a:t>Perlis AJ</a:t>
            </a:r>
            <a:r>
              <a:rPr lang="zh-CN" altLang="zh-CN" sz="2800" dirty="0"/>
              <a:t>和</a:t>
            </a:r>
            <a:r>
              <a:rPr lang="en-US" altLang="zh-CN" sz="2800" dirty="0"/>
              <a:t>Thornton</a:t>
            </a:r>
            <a:r>
              <a:rPr lang="it-IT" altLang="zh-CN" sz="2800" dirty="0"/>
              <a:t> C</a:t>
            </a:r>
            <a:r>
              <a:rPr lang="zh-CN" altLang="zh-CN" sz="2800" dirty="0"/>
              <a:t>设计了一种巧妙地使用空链接的方法，有效地利用</a:t>
            </a:r>
            <a:r>
              <a:rPr lang="zh-CN" altLang="en-US" sz="2800" dirty="0"/>
              <a:t>了</a:t>
            </a:r>
            <a:r>
              <a:rPr lang="zh-CN" altLang="zh-CN" sz="2800" dirty="0"/>
              <a:t>空链接所占的内存空间</a:t>
            </a:r>
            <a:r>
              <a:rPr lang="zh-CN" altLang="en-US" sz="2800" dirty="0"/>
              <a:t>：</a:t>
            </a:r>
            <a:r>
              <a:rPr lang="zh-CN" altLang="zh-CN" sz="2800" dirty="0">
                <a:solidFill>
                  <a:srgbClr val="FF0000"/>
                </a:solidFill>
              </a:rPr>
              <a:t>用线索（</a:t>
            </a:r>
            <a:r>
              <a:rPr lang="it-IT" altLang="zh-CN" sz="2800" dirty="0">
                <a:solidFill>
                  <a:srgbClr val="FF0000"/>
                </a:solidFill>
              </a:rPr>
              <a:t>Thread</a:t>
            </a:r>
            <a:r>
              <a:rPr lang="zh-CN" altLang="zh-CN" sz="2800" dirty="0">
                <a:solidFill>
                  <a:srgbClr val="FF0000"/>
                </a:solidFill>
              </a:rPr>
              <a:t>）代替空链接连向树的其它部分，辅助二叉树的遍历，即</a:t>
            </a:r>
            <a:r>
              <a:rPr lang="zh-CN" altLang="zh-CN" sz="2800" u="wavy" dirty="0">
                <a:solidFill>
                  <a:srgbClr val="FF0000"/>
                </a:solidFill>
              </a:rPr>
              <a:t>线索二叉树</a:t>
            </a:r>
            <a:r>
              <a:rPr lang="zh-CN" altLang="zh-CN" sz="2800" dirty="0">
                <a:solidFill>
                  <a:srgbClr val="FF0000"/>
                </a:solidFill>
              </a:rPr>
              <a: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拓展</a:t>
            </a:r>
            <a:r>
              <a:rPr lang="en-US" altLang="zh-CN"/>
              <a:t>2: </a:t>
            </a:r>
            <a:r>
              <a:rPr lang="zh-CN" altLang="en-US"/>
              <a:t>单边线索二叉树</a:t>
            </a:r>
          </a:p>
        </p:txBody>
      </p:sp>
      <p:sp>
        <p:nvSpPr>
          <p:cNvPr id="28675" name="内容占位符 2"/>
          <p:cNvSpPr>
            <a:spLocks noGrp="1"/>
          </p:cNvSpPr>
          <p:nvPr>
            <p:ph idx="1"/>
          </p:nvPr>
        </p:nvSpPr>
        <p:spPr/>
        <p:txBody>
          <a:bodyPr/>
          <a:lstStyle/>
          <a:p>
            <a:r>
              <a:rPr lang="zh-CN" altLang="en-US" dirty="0"/>
              <a:t>以上介绍的线索二叉树是把线索同时运用到左边和右边两个方向，称为完全线索二叉树。</a:t>
            </a:r>
          </a:p>
          <a:p>
            <a:r>
              <a:rPr lang="zh-CN" altLang="en-US" dirty="0"/>
              <a:t>在完全线索二叉树和非线索二叉树的表示方法之间，有一个重要的中间地带，即</a:t>
            </a:r>
            <a:r>
              <a:rPr lang="zh-CN" altLang="en-US" dirty="0">
                <a:solidFill>
                  <a:srgbClr val="FF0000"/>
                </a:solidFill>
              </a:rPr>
              <a:t>只需左线索或右线索，建立单边的线索二叉树，分别称为左线索二叉树和右线索二叉树。</a:t>
            </a:r>
          </a:p>
          <a:p>
            <a:pPr lvl="1"/>
            <a:r>
              <a:rPr lang="zh-CN" altLang="en-US" dirty="0"/>
              <a:t>例如：在右线索二叉树中，仍可通过</a:t>
            </a:r>
            <a:r>
              <a:rPr lang="en-US" altLang="zh-CN" dirty="0"/>
              <a:t>Right</a:t>
            </a:r>
            <a:r>
              <a:rPr lang="zh-CN" altLang="en-US" dirty="0"/>
              <a:t>建立线索，利用</a:t>
            </a:r>
            <a:r>
              <a:rPr lang="en-US" altLang="zh-CN" dirty="0" err="1"/>
              <a:t>RThread</a:t>
            </a:r>
            <a:r>
              <a:rPr lang="zh-CN" altLang="en-US" dirty="0"/>
              <a:t>标识线索；查找后继操作和遍历操作稍加修改即可工作。</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拓展</a:t>
            </a:r>
            <a:r>
              <a:rPr lang="en-US" altLang="zh-CN"/>
              <a:t>3: </a:t>
            </a:r>
            <a:r>
              <a:rPr lang="zh-CN" altLang="en-US"/>
              <a:t>二叉树的扩展</a:t>
            </a:r>
            <a:br>
              <a:rPr lang="en-US" altLang="zh-CN"/>
            </a:br>
            <a:endParaRPr lang="zh-CN" altLang="en-US"/>
          </a:p>
        </p:txBody>
      </p:sp>
      <p:graphicFrame>
        <p:nvGraphicFramePr>
          <p:cNvPr id="5" name="表格 4"/>
          <p:cNvGraphicFramePr>
            <a:graphicFrameLocks noGrp="1"/>
          </p:cNvGraphicFramePr>
          <p:nvPr/>
        </p:nvGraphicFramePr>
        <p:xfrm>
          <a:off x="1192213" y="1066800"/>
          <a:ext cx="6759576" cy="633413"/>
        </p:xfrm>
        <a:graphic>
          <a:graphicData uri="http://schemas.openxmlformats.org/drawingml/2006/table">
            <a:tbl>
              <a:tblPr>
                <a:tableStyleId>{5C22544A-7EE6-4342-B048-85BDC9FD1C3A}</a:tableStyleId>
              </a:tblPr>
              <a:tblGrid>
                <a:gridCol w="1351658">
                  <a:extLst>
                    <a:ext uri="{9D8B030D-6E8A-4147-A177-3AD203B41FA5}">
                      <a16:colId xmlns:a16="http://schemas.microsoft.com/office/drawing/2014/main" val="20000"/>
                    </a:ext>
                  </a:extLst>
                </a:gridCol>
                <a:gridCol w="1351658">
                  <a:extLst>
                    <a:ext uri="{9D8B030D-6E8A-4147-A177-3AD203B41FA5}">
                      <a16:colId xmlns:a16="http://schemas.microsoft.com/office/drawing/2014/main" val="20001"/>
                    </a:ext>
                  </a:extLst>
                </a:gridCol>
                <a:gridCol w="1351658">
                  <a:extLst>
                    <a:ext uri="{9D8B030D-6E8A-4147-A177-3AD203B41FA5}">
                      <a16:colId xmlns:a16="http://schemas.microsoft.com/office/drawing/2014/main" val="20002"/>
                    </a:ext>
                  </a:extLst>
                </a:gridCol>
                <a:gridCol w="1351658">
                  <a:extLst>
                    <a:ext uri="{9D8B030D-6E8A-4147-A177-3AD203B41FA5}">
                      <a16:colId xmlns:a16="http://schemas.microsoft.com/office/drawing/2014/main" val="20003"/>
                    </a:ext>
                  </a:extLst>
                </a:gridCol>
                <a:gridCol w="1352944">
                  <a:extLst>
                    <a:ext uri="{9D8B030D-6E8A-4147-A177-3AD203B41FA5}">
                      <a16:colId xmlns:a16="http://schemas.microsoft.com/office/drawing/2014/main" val="20004"/>
                    </a:ext>
                  </a:extLst>
                </a:gridCol>
              </a:tblGrid>
              <a:tr h="633413">
                <a:tc>
                  <a:txBody>
                    <a:bodyPr/>
                    <a:lstStyle/>
                    <a:p>
                      <a:pPr algn="ctr">
                        <a:spcAft>
                          <a:spcPts val="0"/>
                        </a:spcAft>
                      </a:pPr>
                      <a:r>
                        <a:rPr lang="en-US" altLang="zh-CN" sz="2400" kern="100" dirty="0" err="1">
                          <a:effectLst/>
                          <a:latin typeface="+mn-lt"/>
                          <a:ea typeface="+mn-ea"/>
                          <a:cs typeface="+mn-cs"/>
                        </a:rPr>
                        <a:t>Pred</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400" kern="100" dirty="0">
                          <a:effectLst/>
                        </a:rPr>
                        <a:t>Left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400" kern="100" dirty="0">
                          <a:effectLst/>
                        </a:rPr>
                        <a:t>Data</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400" kern="100" dirty="0">
                          <a:effectLst/>
                        </a:rPr>
                        <a:t>Right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400" kern="100" dirty="0" err="1">
                          <a:effectLst/>
                        </a:rPr>
                        <a:t>Succ</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712513" y="3408265"/>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endParaRPr lang="zh-CN"/>
                    </a:p>
                  </a:txBody>
                  <a:tcPr>
                    <a:blipFill rotWithShape="0">
                      <a:blip r:embed="rId2"/>
                      <a:stretch>
                        <a:fillRect l="-1111" t="-8197" r="-401111" b="-24590"/>
                      </a:stretch>
                    </a:blipFill>
                  </a:tcPr>
                </a:tc>
                <a:tc>
                  <a:txBody>
                    <a:bodyPr/>
                    <a:lstStyle/>
                    <a:p>
                      <a:endParaRPr lang="zh-CN"/>
                    </a:p>
                  </a:txBody>
                  <a:tcPr>
                    <a:blipFill rotWithShape="0">
                      <a:blip r:embed="rId2"/>
                      <a:stretch>
                        <a:fillRect l="-102247" t="-8197" r="-305618"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B</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5734218" y="3408264"/>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D</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3"/>
                      <a:stretch>
                        <a:fillRect l="-298889" t="-8197" r="-102222" b="-24590"/>
                      </a:stretch>
                    </a:blipFill>
                  </a:tcPr>
                </a:tc>
                <a:tc>
                  <a:txBody>
                    <a:bodyPr/>
                    <a:lstStyle/>
                    <a:p>
                      <a:endParaRPr lang="zh-CN"/>
                    </a:p>
                  </a:txBody>
                  <a:tcPr>
                    <a:blipFill rotWithShape="0">
                      <a:blip r:embed="rId3"/>
                      <a:stretch>
                        <a:fillRect l="-403371" t="-8197" r="-3371" b="-24590"/>
                      </a:stretch>
                    </a:blip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3238500" y="2359025"/>
          <a:ext cx="2720975" cy="365602"/>
        </p:xfrm>
        <a:graphic>
          <a:graphicData uri="http://schemas.openxmlformats.org/drawingml/2006/table">
            <a:tbl>
              <a:tblPr firstRow="1" bandRow="1">
                <a:tableStyleId>{ED083AE6-46FA-4A59-8FB0-9F97EB10719F}</a:tableStyleId>
              </a:tblPr>
              <a:tblGrid>
                <a:gridCol w="54419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544195">
                  <a:extLst>
                    <a:ext uri="{9D8B030D-6E8A-4147-A177-3AD203B41FA5}">
                      <a16:colId xmlns:a16="http://schemas.microsoft.com/office/drawing/2014/main" val="20002"/>
                    </a:ext>
                  </a:extLst>
                </a:gridCol>
                <a:gridCol w="544195">
                  <a:extLst>
                    <a:ext uri="{9D8B030D-6E8A-4147-A177-3AD203B41FA5}">
                      <a16:colId xmlns:a16="http://schemas.microsoft.com/office/drawing/2014/main" val="20003"/>
                    </a:ext>
                  </a:extLst>
                </a:gridCol>
                <a:gridCol w="544195">
                  <a:extLst>
                    <a:ext uri="{9D8B030D-6E8A-4147-A177-3AD203B41FA5}">
                      <a16:colId xmlns:a16="http://schemas.microsoft.com/office/drawing/2014/main" val="20004"/>
                    </a:ext>
                  </a:extLst>
                </a:gridCol>
              </a:tblGrid>
              <a:tr h="365125">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A</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endParaRPr lang="zh-CN" altLang="en-US" sz="180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1125393" y="4982230"/>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100000" t="-8197" r="-301111"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C</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298889" t="-8197" r="-102222" b="-24590"/>
                      </a:stretch>
                    </a:blipFill>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5307648" y="4982230"/>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5"/>
                      <a:stretch>
                        <a:fillRect l="-100000" t="-8197" r="-301111"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E</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5"/>
                      <a:stretch>
                        <a:fillRect l="-298889" t="-8197" r="-102222" b="-24590"/>
                      </a:stretch>
                    </a:blipFill>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cxnSp>
        <p:nvCxnSpPr>
          <p:cNvPr id="11" name="直接箭头连接符 10"/>
          <p:cNvCxnSpPr>
            <a:endCxn id="8" idx="0"/>
          </p:cNvCxnSpPr>
          <p:nvPr/>
        </p:nvCxnSpPr>
        <p:spPr>
          <a:xfrm flipH="1">
            <a:off x="4598987" y="1936750"/>
            <a:ext cx="1" cy="422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p:cNvCxnSpPr>
          <p:nvPr/>
        </p:nvCxnSpPr>
        <p:spPr>
          <a:xfrm flipH="1">
            <a:off x="3452813" y="2719388"/>
            <a:ext cx="579437" cy="806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p:cNvCxnSpPr>
          <p:nvPr/>
        </p:nvCxnSpPr>
        <p:spPr>
          <a:xfrm>
            <a:off x="5176838" y="2720975"/>
            <a:ext cx="525462" cy="804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p:cNvCxnSpPr>
          <p:nvPr/>
        </p:nvCxnSpPr>
        <p:spPr>
          <a:xfrm>
            <a:off x="2586038" y="3713163"/>
            <a:ext cx="461962" cy="1268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p:cNvCxnSpPr>
          <p:nvPr/>
        </p:nvCxnSpPr>
        <p:spPr>
          <a:xfrm>
            <a:off x="3038475" y="3713163"/>
            <a:ext cx="461963" cy="12684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flipH="1">
            <a:off x="6061075" y="3713163"/>
            <a:ext cx="455613" cy="1268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611813" y="3713163"/>
            <a:ext cx="517525" cy="12684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972175" y="2581275"/>
            <a:ext cx="29067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8864600" y="2597150"/>
            <a:ext cx="0" cy="35099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7794625" y="6099175"/>
            <a:ext cx="105568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a:xfrm flipV="1">
            <a:off x="7762875" y="5591175"/>
            <a:ext cx="0" cy="5159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flipV="1">
            <a:off x="7856538" y="3810000"/>
            <a:ext cx="446087" cy="117157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p:cNvCxnSpPr>
          <p:nvPr/>
        </p:nvCxnSpPr>
        <p:spPr>
          <a:xfrm flipH="1" flipV="1">
            <a:off x="869950" y="3879850"/>
            <a:ext cx="390525" cy="110172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8600" y="2581275"/>
            <a:ext cx="29083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236538" y="2597150"/>
            <a:ext cx="0" cy="35099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a:off x="236538" y="6099175"/>
            <a:ext cx="10541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p:cNvCxnSpPr>
          <p:nvPr/>
        </p:nvCxnSpPr>
        <p:spPr>
          <a:xfrm flipV="1">
            <a:off x="1316038" y="5591175"/>
            <a:ext cx="0" cy="5159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a:spLocks noChangeArrowheads="1"/>
          </p:cNvSpPr>
          <p:nvPr/>
        </p:nvSpPr>
        <p:spPr bwMode="auto">
          <a:xfrm>
            <a:off x="254000" y="2157413"/>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29" name="文本框 28"/>
          <p:cNvSpPr txBox="1">
            <a:spLocks noChangeArrowheads="1"/>
          </p:cNvSpPr>
          <p:nvPr/>
        </p:nvSpPr>
        <p:spPr bwMode="auto">
          <a:xfrm>
            <a:off x="465138" y="436245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0" name="文本框 29"/>
          <p:cNvSpPr txBox="1">
            <a:spLocks noChangeArrowheads="1"/>
          </p:cNvSpPr>
          <p:nvPr/>
        </p:nvSpPr>
        <p:spPr bwMode="auto">
          <a:xfrm>
            <a:off x="5646738" y="567531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1" name="文本框 30"/>
          <p:cNvSpPr txBox="1">
            <a:spLocks noChangeArrowheads="1"/>
          </p:cNvSpPr>
          <p:nvPr/>
        </p:nvSpPr>
        <p:spPr bwMode="auto">
          <a:xfrm>
            <a:off x="5037138" y="410368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cxnSp>
        <p:nvCxnSpPr>
          <p:cNvPr id="32" name="直接连接符 31"/>
          <p:cNvCxnSpPr>
            <a:cxnSpLocks/>
          </p:cNvCxnSpPr>
          <p:nvPr/>
        </p:nvCxnSpPr>
        <p:spPr>
          <a:xfrm>
            <a:off x="5559425" y="5340350"/>
            <a:ext cx="0" cy="81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4872038" y="6129338"/>
            <a:ext cx="67468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cxnSpLocks/>
          </p:cNvCxnSpPr>
          <p:nvPr/>
        </p:nvCxnSpPr>
        <p:spPr>
          <a:xfrm flipV="1">
            <a:off x="4856163" y="2801938"/>
            <a:ext cx="0" cy="332422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V="1">
            <a:off x="4292600" y="2778125"/>
            <a:ext cx="0" cy="33448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3654425" y="6121400"/>
            <a:ext cx="609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3635375" y="5340350"/>
            <a:ext cx="0" cy="81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a:spLocks noChangeArrowheads="1"/>
          </p:cNvSpPr>
          <p:nvPr/>
        </p:nvSpPr>
        <p:spPr bwMode="auto">
          <a:xfrm>
            <a:off x="4598988" y="1851025"/>
            <a:ext cx="8604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root</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9" name="文本框 38"/>
          <p:cNvSpPr txBox="1">
            <a:spLocks noChangeArrowheads="1"/>
          </p:cNvSpPr>
          <p:nvPr/>
        </p:nvSpPr>
        <p:spPr bwMode="auto">
          <a:xfrm>
            <a:off x="8226425" y="2136775"/>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40" name="文本框 39"/>
          <p:cNvSpPr txBox="1">
            <a:spLocks noChangeArrowheads="1"/>
          </p:cNvSpPr>
          <p:nvPr/>
        </p:nvSpPr>
        <p:spPr bwMode="auto">
          <a:xfrm>
            <a:off x="7275513" y="4235450"/>
            <a:ext cx="684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41" name="文本框 40"/>
          <p:cNvSpPr txBox="1">
            <a:spLocks noChangeArrowheads="1"/>
          </p:cNvSpPr>
          <p:nvPr/>
        </p:nvSpPr>
        <p:spPr bwMode="auto">
          <a:xfrm>
            <a:off x="3467100" y="4129088"/>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42" name="文本框 41"/>
          <p:cNvSpPr txBox="1">
            <a:spLocks noChangeArrowheads="1"/>
          </p:cNvSpPr>
          <p:nvPr/>
        </p:nvSpPr>
        <p:spPr bwMode="auto">
          <a:xfrm>
            <a:off x="2857500" y="572452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43" name="文本框 42"/>
          <p:cNvSpPr txBox="1">
            <a:spLocks noChangeArrowheads="1"/>
          </p:cNvSpPr>
          <p:nvPr/>
        </p:nvSpPr>
        <p:spPr bwMode="auto">
          <a:xfrm>
            <a:off x="2522538" y="6275388"/>
            <a:ext cx="3759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zh-CN" altLang="en-US" sz="2200">
                <a:solidFill>
                  <a:srgbClr val="1A5575"/>
                </a:solidFill>
                <a:ea typeface="微软雅黑" panose="020B0503020204020204" pitchFamily="34" charset="-122"/>
                <a:cs typeface="Times New Roman" panose="02020603050405020304" pitchFamily="18" charset="0"/>
              </a:rPr>
              <a:t>二叉树的扩展</a:t>
            </a:r>
            <a:r>
              <a:rPr lang="en-US" altLang="zh-CN" sz="2200">
                <a:solidFill>
                  <a:srgbClr val="1A5575"/>
                </a:solidFill>
                <a:ea typeface="微软雅黑" panose="020B0503020204020204" pitchFamily="34" charset="-122"/>
                <a:cs typeface="Times New Roman" panose="02020603050405020304" pitchFamily="18" charset="0"/>
              </a:rPr>
              <a:t>(</a:t>
            </a:r>
            <a:r>
              <a:rPr lang="zh-CN" altLang="en-US" sz="2200">
                <a:solidFill>
                  <a:srgbClr val="1A5575"/>
                </a:solidFill>
                <a:ea typeface="微软雅黑" panose="020B0503020204020204" pitchFamily="34" charset="-122"/>
                <a:cs typeface="Times New Roman" panose="02020603050405020304" pitchFamily="18" charset="0"/>
              </a:rPr>
              <a:t>用空间换时间</a:t>
            </a:r>
            <a:r>
              <a:rPr lang="en-US" altLang="zh-CN" sz="2200">
                <a:solidFill>
                  <a:srgbClr val="1A5575"/>
                </a:solidFill>
                <a:ea typeface="微软雅黑" panose="020B0503020204020204" pitchFamily="34" charset="-122"/>
                <a:cs typeface="Times New Roman" panose="02020603050405020304" pitchFamily="18" charset="0"/>
              </a:rPr>
              <a:t>)</a:t>
            </a:r>
            <a:endParaRPr lang="zh-CN" altLang="en-US" sz="2200">
              <a:solidFill>
                <a:srgbClr val="1A5575"/>
              </a:solidFill>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randombar(horizontal)">
                                      <p:cBhvr>
                                        <p:cTn id="25" dur="500"/>
                                        <p:tgtEl>
                                          <p:spTgt spid="2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randombar(horizontal)">
                                      <p:cBhvr>
                                        <p:cTn id="28" dur="500"/>
                                        <p:tgtEl>
                                          <p:spTgt spid="3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randombar(horizontal)">
                                      <p:cBhvr>
                                        <p:cTn id="31" dur="500"/>
                                        <p:tgtEl>
                                          <p:spTgt spid="3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randombar(horizontal)">
                                      <p:cBhvr>
                                        <p:cTn id="40" dur="500"/>
                                        <p:tgtEl>
                                          <p:spTgt spid="4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randombar(horizontal)">
                                      <p:cBhvr>
                                        <p:cTn id="46" dur="500"/>
                                        <p:tgtEl>
                                          <p:spTgt spid="42"/>
                                        </p:tgtEl>
                                      </p:cBhvr>
                                    </p:animEffect>
                                  </p:childTnLst>
                                </p:cTn>
                              </p:par>
                              <p:par>
                                <p:cTn id="47" presetID="14" presetClass="entr" presetSubtype="1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randombar(horizontal)">
                                      <p:cBhvr>
                                        <p:cTn id="58" dur="500"/>
                                        <p:tgtEl>
                                          <p:spTgt spid="14"/>
                                        </p:tgtEl>
                                      </p:cBhvr>
                                    </p:animEffect>
                                  </p:childTnLst>
                                </p:cTn>
                              </p:par>
                              <p:par>
                                <p:cTn id="59" presetID="14" presetClass="entr" presetSubtype="1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randombar(horizontal)">
                                      <p:cBhvr>
                                        <p:cTn id="61" dur="500"/>
                                        <p:tgtEl>
                                          <p:spTgt spid="15"/>
                                        </p:tgtEl>
                                      </p:cBhvr>
                                    </p:animEffect>
                                  </p:childTnLst>
                                </p:cTn>
                              </p:par>
                              <p:par>
                                <p:cTn id="62" presetID="14" presetClass="entr" presetSubtype="1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par>
                                <p:cTn id="65" presetID="14"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randombar(horizontal)">
                                      <p:cBhvr>
                                        <p:cTn id="67" dur="500"/>
                                        <p:tgtEl>
                                          <p:spTgt spid="17"/>
                                        </p:tgtEl>
                                      </p:cBhvr>
                                    </p:animEffect>
                                  </p:childTnLst>
                                </p:cTn>
                              </p:par>
                              <p:par>
                                <p:cTn id="68" presetID="14"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randombar(horizontal)">
                                      <p:cBhvr>
                                        <p:cTn id="70" dur="500"/>
                                        <p:tgtEl>
                                          <p:spTgt spid="18"/>
                                        </p:tgtEl>
                                      </p:cBhvr>
                                    </p:animEffect>
                                  </p:childTnLst>
                                </p:cTn>
                              </p:par>
                              <p:par>
                                <p:cTn id="71" presetID="14" presetClass="entr" presetSubtype="1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randombar(horizontal)">
                                      <p:cBhvr>
                                        <p:cTn id="73" dur="500"/>
                                        <p:tgtEl>
                                          <p:spTgt spid="19"/>
                                        </p:tgtEl>
                                      </p:cBhvr>
                                    </p:animEffect>
                                  </p:childTnLst>
                                </p:cTn>
                              </p:par>
                              <p:par>
                                <p:cTn id="74" presetID="14" presetClass="entr" presetSubtype="10" fill="hold"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randombar(horizontal)">
                                      <p:cBhvr>
                                        <p:cTn id="76" dur="500"/>
                                        <p:tgtEl>
                                          <p:spTgt spid="20"/>
                                        </p:tgtEl>
                                      </p:cBhvr>
                                    </p:animEffect>
                                  </p:childTnLst>
                                </p:cTn>
                              </p:par>
                              <p:par>
                                <p:cTn id="77" presetID="14" presetClass="entr" presetSubtype="1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randombar(horizontal)">
                                      <p:cBhvr>
                                        <p:cTn id="79" dur="500"/>
                                        <p:tgtEl>
                                          <p:spTgt spid="21"/>
                                        </p:tgtEl>
                                      </p:cBhvr>
                                    </p:animEffect>
                                  </p:childTnLst>
                                </p:cTn>
                              </p:par>
                              <p:par>
                                <p:cTn id="80" presetID="14" presetClass="entr" presetSubtype="1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randombar(horizontal)">
                                      <p:cBhvr>
                                        <p:cTn id="82" dur="500"/>
                                        <p:tgtEl>
                                          <p:spTgt spid="22"/>
                                        </p:tgtEl>
                                      </p:cBhvr>
                                    </p:animEffect>
                                  </p:childTnLst>
                                </p:cTn>
                              </p:par>
                              <p:par>
                                <p:cTn id="83" presetID="14" presetClass="entr" presetSubtype="10"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randombar(horizontal)">
                                      <p:cBhvr>
                                        <p:cTn id="85" dur="500"/>
                                        <p:tgtEl>
                                          <p:spTgt spid="23"/>
                                        </p:tgtEl>
                                      </p:cBhvr>
                                    </p:animEffect>
                                  </p:childTnLst>
                                </p:cTn>
                              </p:par>
                              <p:par>
                                <p:cTn id="86" presetID="14" presetClass="entr" presetSubtype="1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randombar(horizontal)">
                                      <p:cBhvr>
                                        <p:cTn id="88" dur="500"/>
                                        <p:tgtEl>
                                          <p:spTgt spid="24"/>
                                        </p:tgtEl>
                                      </p:cBhvr>
                                    </p:animEffect>
                                  </p:childTnLst>
                                </p:cTn>
                              </p:par>
                              <p:par>
                                <p:cTn id="89" presetID="14" presetClass="entr" presetSubtype="1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randombar(horizontal)">
                                      <p:cBhvr>
                                        <p:cTn id="91" dur="500"/>
                                        <p:tgtEl>
                                          <p:spTgt spid="25"/>
                                        </p:tgtEl>
                                      </p:cBhvr>
                                    </p:animEffect>
                                  </p:childTnLst>
                                </p:cTn>
                              </p:par>
                              <p:par>
                                <p:cTn id="92" presetID="14" presetClass="entr" presetSubtype="10" fill="hold"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randombar(horizontal)">
                                      <p:cBhvr>
                                        <p:cTn id="94" dur="500"/>
                                        <p:tgtEl>
                                          <p:spTgt spid="26"/>
                                        </p:tgtEl>
                                      </p:cBhvr>
                                    </p:animEffect>
                                  </p:childTnLst>
                                </p:cTn>
                              </p:par>
                              <p:par>
                                <p:cTn id="95" presetID="14" presetClass="entr" presetSubtype="1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randombar(horizontal)">
                                      <p:cBhvr>
                                        <p:cTn id="97" dur="500"/>
                                        <p:tgtEl>
                                          <p:spTgt spid="27"/>
                                        </p:tgtEl>
                                      </p:cBhvr>
                                    </p:animEffect>
                                  </p:childTnLst>
                                </p:cTn>
                              </p:par>
                              <p:par>
                                <p:cTn id="98" presetID="14" presetClass="entr" presetSubtype="10" fill="hold"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randombar(horizontal)">
                                      <p:cBhvr>
                                        <p:cTn id="100" dur="500"/>
                                        <p:tgtEl>
                                          <p:spTgt spid="32"/>
                                        </p:tgtEl>
                                      </p:cBhvr>
                                    </p:animEffect>
                                  </p:childTnLst>
                                </p:cTn>
                              </p:par>
                              <p:par>
                                <p:cTn id="101" presetID="14" presetClass="entr" presetSubtype="10"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randombar(horizontal)">
                                      <p:cBhvr>
                                        <p:cTn id="103" dur="500"/>
                                        <p:tgtEl>
                                          <p:spTgt spid="33"/>
                                        </p:tgtEl>
                                      </p:cBhvr>
                                    </p:animEffect>
                                  </p:childTnLst>
                                </p:cTn>
                              </p:par>
                              <p:par>
                                <p:cTn id="104" presetID="14" presetClass="entr" presetSubtype="10" fill="hold"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randombar(horizontal)">
                                      <p:cBhvr>
                                        <p:cTn id="106" dur="500"/>
                                        <p:tgtEl>
                                          <p:spTgt spid="34"/>
                                        </p:tgtEl>
                                      </p:cBhvr>
                                    </p:animEffect>
                                  </p:childTnLst>
                                </p:cTn>
                              </p:par>
                              <p:par>
                                <p:cTn id="107" presetID="14" presetClass="entr" presetSubtype="1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randombar(horizontal)">
                                      <p:cBhvr>
                                        <p:cTn id="109" dur="500"/>
                                        <p:tgtEl>
                                          <p:spTgt spid="35"/>
                                        </p:tgtEl>
                                      </p:cBhvr>
                                    </p:animEffect>
                                  </p:childTnLst>
                                </p:cTn>
                              </p:par>
                              <p:par>
                                <p:cTn id="110" presetID="14" presetClass="entr" presetSubtype="10"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randombar(horizontal)">
                                      <p:cBhvr>
                                        <p:cTn id="112" dur="500"/>
                                        <p:tgtEl>
                                          <p:spTgt spid="36"/>
                                        </p:tgtEl>
                                      </p:cBhvr>
                                    </p:animEffect>
                                  </p:childTnLst>
                                </p:cTn>
                              </p:par>
                              <p:par>
                                <p:cTn id="113" presetID="14" presetClass="entr" presetSubtype="10"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randombar(horizontal)">
                                      <p:cBhvr>
                                        <p:cTn id="115" dur="500"/>
                                        <p:tgtEl>
                                          <p:spTgt spid="37"/>
                                        </p:tgtEl>
                                      </p:cBhvr>
                                    </p:animEffect>
                                  </p:childTnLst>
                                </p:cTn>
                              </p:par>
                            </p:childTnLst>
                          </p:cTn>
                        </p:par>
                        <p:par>
                          <p:cTn id="116" fill="hold" nodeType="afterGroup">
                            <p:stCondLst>
                              <p:cond delay="500"/>
                            </p:stCondLst>
                            <p:childTnLst>
                              <p:par>
                                <p:cTn id="117" presetID="22" presetClass="entr" presetSubtype="1" fill="hold" grpId="0" nodeType="after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up)">
                                      <p:cBhvr>
                                        <p:cTn id="1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8" grpId="0"/>
      <p:bldP spid="39" grpId="0"/>
      <p:bldP spid="40"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线索的规定</a:t>
            </a:r>
          </a:p>
        </p:txBody>
      </p:sp>
      <p:sp>
        <p:nvSpPr>
          <p:cNvPr id="7171" name="内容占位符 2"/>
          <p:cNvSpPr>
            <a:spLocks noGrp="1"/>
          </p:cNvSpPr>
          <p:nvPr>
            <p:ph idx="1"/>
          </p:nvPr>
        </p:nvSpPr>
        <p:spPr/>
        <p:txBody>
          <a:bodyPr/>
          <a:lstStyle/>
          <a:p>
            <a:pPr>
              <a:defRPr/>
            </a:pPr>
            <a:endParaRPr lang="en-US" altLang="zh-CN" sz="2400" dirty="0"/>
          </a:p>
          <a:p>
            <a:pPr>
              <a:defRPr/>
            </a:pPr>
            <a:endParaRPr lang="en-US" altLang="zh-CN" sz="2400" dirty="0"/>
          </a:p>
          <a:p>
            <a:pPr>
              <a:defRPr/>
            </a:pPr>
            <a:endParaRPr lang="en-US" altLang="zh-CN" sz="2400" dirty="0"/>
          </a:p>
          <a:p>
            <a:pPr marL="0" indent="0">
              <a:buFont typeface="Wingdings" panose="05000000000000000000" pitchFamily="2" charset="2"/>
              <a:buNone/>
              <a:defRPr/>
            </a:pPr>
            <a:endParaRPr lang="en-US" altLang="zh-CN" sz="2400" dirty="0"/>
          </a:p>
          <a:p>
            <a:pPr>
              <a:defRPr/>
            </a:pPr>
            <a:endParaRPr lang="en-US" altLang="zh-CN" sz="2400" dirty="0"/>
          </a:p>
          <a:p>
            <a:pPr>
              <a:defRPr/>
            </a:pPr>
            <a:endParaRPr lang="en-US" altLang="zh-CN" sz="2800" dirty="0"/>
          </a:p>
          <a:p>
            <a:pPr>
              <a:defRPr/>
            </a:pPr>
            <a:endParaRPr lang="en-US" altLang="zh-CN" sz="2400" dirty="0"/>
          </a:p>
          <a:p>
            <a:pPr>
              <a:defRPr/>
            </a:pPr>
            <a:endParaRPr lang="zh-CN" altLang="zh-CN" sz="2400" dirty="0"/>
          </a:p>
          <a:p>
            <a:pPr>
              <a:defRPr/>
            </a:pPr>
            <a:endParaRPr lang="zh-CN" altLang="en-US" sz="2400" dirty="0"/>
          </a:p>
        </p:txBody>
      </p:sp>
      <p:graphicFrame>
        <p:nvGraphicFramePr>
          <p:cNvPr id="4" name="内容占位符 6"/>
          <p:cNvGraphicFramePr>
            <a:graphicFrameLocks/>
          </p:cNvGraphicFramePr>
          <p:nvPr>
            <p:extLst>
              <p:ext uri="{D42A27DB-BD31-4B8C-83A1-F6EECF244321}">
                <p14:modId xmlns:p14="http://schemas.microsoft.com/office/powerpoint/2010/main" val="1266141517"/>
              </p:ext>
            </p:extLst>
          </p:nvPr>
        </p:nvGraphicFramePr>
        <p:xfrm>
          <a:off x="895350" y="2362200"/>
          <a:ext cx="6667500" cy="2133600"/>
        </p:xfrm>
        <a:graphic>
          <a:graphicData uri="http://schemas.openxmlformats.org/drawingml/2006/table">
            <a:tbl>
              <a:tblPr firstRow="1" firstCol="1" bandRow="1">
                <a:tableStyleId>{5C22544A-7EE6-4342-B048-85BDC9FD1C3A}</a:tableStyleId>
              </a:tblPr>
              <a:tblGrid>
                <a:gridCol w="3257983">
                  <a:extLst>
                    <a:ext uri="{9D8B030D-6E8A-4147-A177-3AD203B41FA5}">
                      <a16:colId xmlns:a16="http://schemas.microsoft.com/office/drawing/2014/main" val="20000"/>
                    </a:ext>
                  </a:extLst>
                </a:gridCol>
                <a:gridCol w="3409517">
                  <a:extLst>
                    <a:ext uri="{9D8B030D-6E8A-4147-A177-3AD203B41FA5}">
                      <a16:colId xmlns:a16="http://schemas.microsoft.com/office/drawing/2014/main" val="20001"/>
                    </a:ext>
                  </a:extLst>
                </a:gridCol>
              </a:tblGrid>
              <a:tr h="381000">
                <a:tc>
                  <a:txBody>
                    <a:bodyPr/>
                    <a:lstStyle/>
                    <a:p>
                      <a:pPr algn="ctr">
                        <a:spcAft>
                          <a:spcPts val="0"/>
                        </a:spcAft>
                      </a:pPr>
                      <a:r>
                        <a:rPr lang="zh-CN" sz="2800" kern="100" dirty="0">
                          <a:solidFill>
                            <a:schemeClr val="tx1"/>
                          </a:solidFill>
                          <a:effectLst/>
                        </a:rPr>
                        <a:t>原链接</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800" kern="100" dirty="0">
                          <a:solidFill>
                            <a:schemeClr val="tx1"/>
                          </a:solidFill>
                          <a:effectLst/>
                        </a:rPr>
                        <a:t>线索表示</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1000">
                <a:tc>
                  <a:txBody>
                    <a:bodyPr/>
                    <a:lstStyle/>
                    <a:p>
                      <a:pPr algn="just">
                        <a:spcAft>
                          <a:spcPts val="0"/>
                        </a:spcAft>
                      </a:pPr>
                      <a:r>
                        <a:rPr lang="en-US" sz="2800" kern="100" dirty="0">
                          <a:solidFill>
                            <a:schemeClr val="tx1"/>
                          </a:solidFill>
                          <a:effectLst/>
                        </a:rPr>
                        <a:t>Left(P) =</a:t>
                      </a:r>
                      <a:r>
                        <a:rPr lang="en-US" sz="2800" kern="100" dirty="0">
                          <a:solidFill>
                            <a:schemeClr val="tx1"/>
                          </a:solidFill>
                          <a:effectLst/>
                          <a:sym typeface="Symbol" panose="05050102010706020507" pitchFamily="18" charset="2"/>
                        </a:rPr>
                        <a:t></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800" kern="100" dirty="0">
                          <a:solidFill>
                            <a:schemeClr val="tx1"/>
                          </a:solidFill>
                          <a:effectLst/>
                        </a:rPr>
                        <a:t>Left(P) = P</a:t>
                      </a:r>
                      <a:r>
                        <a:rPr lang="zh-CN" sz="2800" kern="100" dirty="0">
                          <a:solidFill>
                            <a:schemeClr val="tx1"/>
                          </a:solidFill>
                          <a:effectLst/>
                        </a:rPr>
                        <a:t>之前驱</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1000">
                <a:tc>
                  <a:txBody>
                    <a:bodyPr/>
                    <a:lstStyle/>
                    <a:p>
                      <a:pPr algn="just">
                        <a:spcAft>
                          <a:spcPts val="0"/>
                        </a:spcAft>
                      </a:pPr>
                      <a:r>
                        <a:rPr lang="en-US" sz="2800" kern="100" dirty="0">
                          <a:solidFill>
                            <a:schemeClr val="tx1"/>
                          </a:solidFill>
                          <a:effectLst/>
                        </a:rPr>
                        <a:t>Left(P) = Q</a:t>
                      </a:r>
                      <a:r>
                        <a:rPr lang="zh-CN" sz="2800" kern="100" dirty="0">
                          <a:solidFill>
                            <a:schemeClr val="tx1"/>
                          </a:solidFill>
                          <a:effectLst/>
                        </a:rPr>
                        <a:t>≠</a:t>
                      </a:r>
                      <a:r>
                        <a:rPr lang="en-US" sz="2800" kern="100" dirty="0">
                          <a:solidFill>
                            <a:schemeClr val="tx1"/>
                          </a:solidFill>
                          <a:effectLst/>
                          <a:sym typeface="Symbol" panose="05050102010706020507" pitchFamily="18" charset="2"/>
                        </a:rPr>
                        <a:t></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800" kern="100" dirty="0">
                          <a:solidFill>
                            <a:schemeClr val="tx1"/>
                          </a:solidFill>
                          <a:effectLst/>
                        </a:rPr>
                        <a:t>Left(P) =Q</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pPr algn="just">
                        <a:spcAft>
                          <a:spcPts val="0"/>
                        </a:spcAft>
                      </a:pPr>
                      <a:r>
                        <a:rPr lang="en-US" sz="2800" kern="100" dirty="0">
                          <a:solidFill>
                            <a:schemeClr val="tx1"/>
                          </a:solidFill>
                          <a:effectLst/>
                        </a:rPr>
                        <a:t>Right(P) =</a:t>
                      </a:r>
                      <a:r>
                        <a:rPr lang="en-US" sz="2800" kern="100" dirty="0">
                          <a:solidFill>
                            <a:schemeClr val="tx1"/>
                          </a:solidFill>
                          <a:effectLst/>
                          <a:sym typeface="Symbol" panose="05050102010706020507" pitchFamily="18" charset="2"/>
                        </a:rPr>
                        <a:t></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800" kern="100" dirty="0">
                          <a:solidFill>
                            <a:schemeClr val="tx1"/>
                          </a:solidFill>
                          <a:effectLst/>
                        </a:rPr>
                        <a:t>Right(P) = P</a:t>
                      </a:r>
                      <a:r>
                        <a:rPr lang="zh-CN" sz="2800" kern="100" dirty="0">
                          <a:solidFill>
                            <a:schemeClr val="tx1"/>
                          </a:solidFill>
                          <a:effectLst/>
                        </a:rPr>
                        <a:t>之后继</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81000">
                <a:tc>
                  <a:txBody>
                    <a:bodyPr/>
                    <a:lstStyle/>
                    <a:p>
                      <a:pPr algn="just">
                        <a:spcAft>
                          <a:spcPts val="0"/>
                        </a:spcAft>
                      </a:pPr>
                      <a:r>
                        <a:rPr lang="en-US" sz="2800" kern="100" dirty="0">
                          <a:solidFill>
                            <a:schemeClr val="tx1"/>
                          </a:solidFill>
                          <a:effectLst/>
                        </a:rPr>
                        <a:t>Right(P) = Q</a:t>
                      </a:r>
                      <a:r>
                        <a:rPr lang="zh-CN" sz="2800" kern="100" dirty="0">
                          <a:solidFill>
                            <a:schemeClr val="tx1"/>
                          </a:solidFill>
                          <a:effectLst/>
                        </a:rPr>
                        <a:t>≠</a:t>
                      </a:r>
                      <a:r>
                        <a:rPr lang="en-US" sz="2800" kern="100" dirty="0">
                          <a:solidFill>
                            <a:schemeClr val="tx1"/>
                          </a:solidFill>
                          <a:effectLst/>
                          <a:sym typeface="Symbol" panose="05050102010706020507" pitchFamily="18" charset="2"/>
                        </a:rPr>
                        <a:t></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800" kern="100" dirty="0">
                          <a:solidFill>
                            <a:schemeClr val="tx1"/>
                          </a:solidFill>
                          <a:effectLst/>
                        </a:rPr>
                        <a:t>Right(P) = Q</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9B35B-BD9B-4248-BB19-629768897A55}"/>
              </a:ext>
            </a:extLst>
          </p:cNvPr>
          <p:cNvSpPr>
            <a:spLocks noGrp="1"/>
          </p:cNvSpPr>
          <p:nvPr>
            <p:ph type="title"/>
          </p:nvPr>
        </p:nvSpPr>
        <p:spPr/>
        <p:txBody>
          <a:bodyPr/>
          <a:lstStyle/>
          <a:p>
            <a:r>
              <a:rPr lang="zh-CN" altLang="en-US" dirty="0"/>
              <a:t>结点结构</a:t>
            </a:r>
          </a:p>
        </p:txBody>
      </p:sp>
      <p:sp>
        <p:nvSpPr>
          <p:cNvPr id="3" name="内容占位符 2">
            <a:extLst>
              <a:ext uri="{FF2B5EF4-FFF2-40B4-BE49-F238E27FC236}">
                <a16:creationId xmlns:a16="http://schemas.microsoft.com/office/drawing/2014/main" id="{9473ABD8-2F9F-49C6-A5BE-84C7B58D58AD}"/>
              </a:ext>
            </a:extLst>
          </p:cNvPr>
          <p:cNvSpPr>
            <a:spLocks noGrp="1"/>
          </p:cNvSpPr>
          <p:nvPr>
            <p:ph idx="1"/>
          </p:nvPr>
        </p:nvSpPr>
        <p:spPr/>
        <p:txBody>
          <a:bodyPr/>
          <a:lstStyle/>
          <a:p>
            <a:r>
              <a:rPr lang="zh-CN" altLang="zh-CN" dirty="0"/>
              <a:t>为区分线索和指针，引进标识域</a:t>
            </a:r>
            <a:r>
              <a:rPr lang="en-US" altLang="zh-CN" i="1" dirty="0" err="1"/>
              <a:t>LThread</a:t>
            </a:r>
            <a:r>
              <a:rPr lang="zh-CN" altLang="zh-CN" dirty="0"/>
              <a:t>和</a:t>
            </a:r>
            <a:r>
              <a:rPr lang="en-US" altLang="zh-CN" i="1" dirty="0" err="1"/>
              <a:t>RThread</a:t>
            </a:r>
            <a:r>
              <a:rPr lang="en-US" altLang="zh-CN" dirty="0"/>
              <a:t>.</a:t>
            </a:r>
          </a:p>
          <a:p>
            <a:endParaRPr lang="en-US" altLang="zh-CN" dirty="0"/>
          </a:p>
          <a:p>
            <a:endParaRPr lang="en-US" altLang="zh-CN" dirty="0"/>
          </a:p>
          <a:p>
            <a:r>
              <a:rPr lang="zh-CN" altLang="zh-CN" dirty="0"/>
              <a:t>若结点</a:t>
            </a:r>
            <a:r>
              <a:rPr lang="en-US" altLang="zh-CN" i="1" dirty="0"/>
              <a:t>t</a:t>
            </a:r>
            <a:r>
              <a:rPr lang="zh-CN" altLang="zh-CN" dirty="0"/>
              <a:t>有左儿子，则</a:t>
            </a:r>
            <a:r>
              <a:rPr lang="en-US" altLang="zh-CN" i="1" dirty="0"/>
              <a:t>Left</a:t>
            </a:r>
            <a:r>
              <a:rPr lang="zh-CN" altLang="zh-CN" dirty="0"/>
              <a:t>指向</a:t>
            </a:r>
            <a:r>
              <a:rPr lang="en-US" altLang="zh-CN" dirty="0"/>
              <a:t> </a:t>
            </a:r>
            <a:r>
              <a:rPr lang="en-US" altLang="zh-CN" i="1" dirty="0"/>
              <a:t>t </a:t>
            </a:r>
            <a:r>
              <a:rPr lang="zh-CN" altLang="zh-CN" dirty="0"/>
              <a:t>的左儿子，且</a:t>
            </a:r>
            <a:r>
              <a:rPr lang="en-US" altLang="zh-CN" i="1" dirty="0" err="1"/>
              <a:t>LThread</a:t>
            </a:r>
            <a:r>
              <a:rPr lang="zh-CN" altLang="zh-CN" dirty="0"/>
              <a:t>的值为</a:t>
            </a:r>
            <a:r>
              <a:rPr lang="en-US" altLang="zh-CN" dirty="0"/>
              <a:t>0</a:t>
            </a:r>
            <a:r>
              <a:rPr lang="zh-CN" altLang="zh-CN" dirty="0"/>
              <a:t>；若</a:t>
            </a:r>
            <a:r>
              <a:rPr lang="en-US" altLang="zh-CN" dirty="0"/>
              <a:t> </a:t>
            </a:r>
            <a:r>
              <a:rPr lang="en-US" altLang="zh-CN" i="1" dirty="0"/>
              <a:t>t </a:t>
            </a:r>
            <a:r>
              <a:rPr lang="zh-CN" altLang="zh-CN" dirty="0"/>
              <a:t>没有左儿子，则</a:t>
            </a:r>
            <a:r>
              <a:rPr lang="en-US" altLang="zh-CN" i="1" dirty="0"/>
              <a:t>Left</a:t>
            </a:r>
            <a:r>
              <a:rPr lang="zh-CN" altLang="zh-CN" dirty="0"/>
              <a:t>指向</a:t>
            </a:r>
            <a:r>
              <a:rPr lang="en-US" altLang="zh-CN" dirty="0"/>
              <a:t> </a:t>
            </a:r>
            <a:r>
              <a:rPr lang="en-US" altLang="zh-CN" i="1" dirty="0"/>
              <a:t>t </a:t>
            </a:r>
            <a:r>
              <a:rPr lang="zh-CN" altLang="zh-CN" dirty="0"/>
              <a:t>的前驱结点，且</a:t>
            </a:r>
            <a:r>
              <a:rPr lang="en-US" altLang="zh-CN" i="1" dirty="0" err="1"/>
              <a:t>LThread</a:t>
            </a:r>
            <a:r>
              <a:rPr lang="zh-CN" altLang="zh-CN" dirty="0"/>
              <a:t>的值为</a:t>
            </a:r>
            <a:r>
              <a:rPr lang="en-US" altLang="zh-CN" dirty="0"/>
              <a:t>1</a:t>
            </a:r>
            <a:r>
              <a:rPr lang="zh-CN" altLang="zh-CN" dirty="0"/>
              <a:t>（此时称</a:t>
            </a:r>
            <a:r>
              <a:rPr lang="en-US" altLang="zh-CN" i="1" dirty="0"/>
              <a:t>Left</a:t>
            </a:r>
            <a:r>
              <a:rPr lang="zh-CN" altLang="zh-CN" dirty="0"/>
              <a:t>为线索）</a:t>
            </a:r>
            <a:r>
              <a:rPr lang="en-US" altLang="zh-CN" dirty="0"/>
              <a:t>;</a:t>
            </a:r>
            <a:r>
              <a:rPr lang="zh-CN" altLang="en-US" dirty="0"/>
              <a:t> 右线索类似</a:t>
            </a:r>
          </a:p>
          <a:p>
            <a:endParaRPr lang="zh-CN" altLang="en-US" dirty="0"/>
          </a:p>
        </p:txBody>
      </p:sp>
      <p:graphicFrame>
        <p:nvGraphicFramePr>
          <p:cNvPr id="4" name="表格 3">
            <a:extLst>
              <a:ext uri="{FF2B5EF4-FFF2-40B4-BE49-F238E27FC236}">
                <a16:creationId xmlns:a16="http://schemas.microsoft.com/office/drawing/2014/main" id="{B44BFCA9-0B84-4966-BA8C-27979734BF25}"/>
              </a:ext>
            </a:extLst>
          </p:cNvPr>
          <p:cNvGraphicFramePr>
            <a:graphicFrameLocks noGrp="1"/>
          </p:cNvGraphicFramePr>
          <p:nvPr>
            <p:extLst>
              <p:ext uri="{D42A27DB-BD31-4B8C-83A1-F6EECF244321}">
                <p14:modId xmlns:p14="http://schemas.microsoft.com/office/powerpoint/2010/main" val="3037093018"/>
              </p:ext>
            </p:extLst>
          </p:nvPr>
        </p:nvGraphicFramePr>
        <p:xfrm>
          <a:off x="647699" y="2895600"/>
          <a:ext cx="7848601" cy="644843"/>
        </p:xfrm>
        <a:graphic>
          <a:graphicData uri="http://schemas.openxmlformats.org/drawingml/2006/table">
            <a:tbl>
              <a:tblPr>
                <a:tableStyleId>{5C22544A-7EE6-4342-B048-85BDC9FD1C3A}</a:tableStyleId>
              </a:tblPr>
              <a:tblGrid>
                <a:gridCol w="1735748">
                  <a:extLst>
                    <a:ext uri="{9D8B030D-6E8A-4147-A177-3AD203B41FA5}">
                      <a16:colId xmlns:a16="http://schemas.microsoft.com/office/drawing/2014/main" val="20000"/>
                    </a:ext>
                  </a:extLst>
                </a:gridCol>
                <a:gridCol w="169325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00887">
                  <a:extLst>
                    <a:ext uri="{9D8B030D-6E8A-4147-A177-3AD203B41FA5}">
                      <a16:colId xmlns:a16="http://schemas.microsoft.com/office/drawing/2014/main" val="20003"/>
                    </a:ext>
                  </a:extLst>
                </a:gridCol>
                <a:gridCol w="1570914">
                  <a:extLst>
                    <a:ext uri="{9D8B030D-6E8A-4147-A177-3AD203B41FA5}">
                      <a16:colId xmlns:a16="http://schemas.microsoft.com/office/drawing/2014/main" val="20004"/>
                    </a:ext>
                  </a:extLst>
                </a:gridCol>
              </a:tblGrid>
              <a:tr h="633413">
                <a:tc>
                  <a:txBody>
                    <a:bodyPr/>
                    <a:lstStyle/>
                    <a:p>
                      <a:pPr algn="ctr">
                        <a:spcAft>
                          <a:spcPts val="0"/>
                        </a:spcAft>
                      </a:pPr>
                      <a:r>
                        <a:rPr lang="en-US" sz="2800" kern="100" dirty="0" err="1">
                          <a:solidFill>
                            <a:schemeClr val="dk1"/>
                          </a:solidFill>
                          <a:effectLst/>
                          <a:latin typeface="+mn-lt"/>
                          <a:ea typeface="+mn-ea"/>
                          <a:cs typeface="+mn-cs"/>
                        </a:rPr>
                        <a:t>LThread</a:t>
                      </a:r>
                      <a:endParaRPr lang="zh-CN" altLang="en-US" sz="2800" kern="100" dirty="0">
                        <a:solidFill>
                          <a:schemeClr val="dk1"/>
                        </a:solidFill>
                        <a:effectLst/>
                        <a:latin typeface="+mn-lt"/>
                        <a:ea typeface="+mn-ea"/>
                        <a:cs typeface="+mn-cs"/>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800" kern="100" dirty="0">
                          <a:effectLst/>
                        </a:rPr>
                        <a:t>Left</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800" kern="100" dirty="0">
                          <a:effectLst/>
                        </a:rPr>
                        <a:t>Data</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800" kern="100" dirty="0">
                          <a:effectLst/>
                        </a:rPr>
                        <a:t>Right</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73000"/>
                        </a:lnSpc>
                        <a:spcBef>
                          <a:spcPts val="1300"/>
                        </a:spcBef>
                        <a:spcAft>
                          <a:spcPts val="1300"/>
                        </a:spcAft>
                      </a:pPr>
                      <a:r>
                        <a:rPr lang="en-US" sz="2800" kern="100" dirty="0" err="1">
                          <a:effectLst/>
                        </a:rPr>
                        <a:t>RThread</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116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中序线索二叉树</a:t>
            </a:r>
          </a:p>
        </p:txBody>
      </p:sp>
      <p:grpSp>
        <p:nvGrpSpPr>
          <p:cNvPr id="4" name="组合 3"/>
          <p:cNvGrpSpPr>
            <a:grpSpLocks/>
          </p:cNvGrpSpPr>
          <p:nvPr/>
        </p:nvGrpSpPr>
        <p:grpSpPr bwMode="auto">
          <a:xfrm>
            <a:off x="5387975" y="139700"/>
            <a:ext cx="2754313" cy="2259013"/>
            <a:chOff x="967718" y="2822298"/>
            <a:chExt cx="2810768" cy="2635659"/>
          </a:xfrm>
        </p:grpSpPr>
        <p:sp>
          <p:nvSpPr>
            <p:cNvPr id="5" name="椭圆 4"/>
            <p:cNvSpPr/>
            <p:nvPr/>
          </p:nvSpPr>
          <p:spPr>
            <a:xfrm>
              <a:off x="2056384" y="2896385"/>
              <a:ext cx="542714" cy="5408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椭圆 5"/>
            <p:cNvSpPr/>
            <p:nvPr/>
          </p:nvSpPr>
          <p:spPr>
            <a:xfrm>
              <a:off x="967718" y="3861374"/>
              <a:ext cx="541093" cy="5408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椭圆 6"/>
            <p:cNvSpPr/>
            <p:nvPr/>
          </p:nvSpPr>
          <p:spPr>
            <a:xfrm>
              <a:off x="3170971" y="3840999"/>
              <a:ext cx="541093" cy="54269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椭圆 7"/>
            <p:cNvSpPr/>
            <p:nvPr/>
          </p:nvSpPr>
          <p:spPr>
            <a:xfrm>
              <a:off x="1696736" y="4887484"/>
              <a:ext cx="542714" cy="5426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a:off x="2521336" y="4915266"/>
              <a:ext cx="541093" cy="54269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a:cxnSpLocks/>
              <a:stCxn id="5" idx="5"/>
            </p:cNvCxnSpPr>
            <p:nvPr/>
          </p:nvCxnSpPr>
          <p:spPr>
            <a:xfrm>
              <a:off x="2519715" y="3357580"/>
              <a:ext cx="732258" cy="533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5" idx="3"/>
            </p:cNvCxnSpPr>
            <p:nvPr/>
          </p:nvCxnSpPr>
          <p:spPr>
            <a:xfrm flipH="1">
              <a:off x="1413229" y="3357580"/>
              <a:ext cx="722537" cy="555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flipV="1">
              <a:off x="1390549" y="4355907"/>
              <a:ext cx="474671" cy="533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2890705" y="4381837"/>
              <a:ext cx="456851" cy="577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65" name="文本框 13"/>
            <p:cNvSpPr txBox="1">
              <a:spLocks noChangeArrowheads="1"/>
            </p:cNvSpPr>
            <p:nvPr/>
          </p:nvSpPr>
          <p:spPr bwMode="auto">
            <a:xfrm>
              <a:off x="2082172" y="2822298"/>
              <a:ext cx="55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3200">
                  <a:solidFill>
                    <a:srgbClr val="1A5575"/>
                  </a:solidFill>
                  <a:ea typeface="微软雅黑" panose="020B0503020204020204" pitchFamily="34" charset="-122"/>
                  <a:cs typeface="Times New Roman" panose="02020603050405020304" pitchFamily="18" charset="0"/>
                </a:rPr>
                <a:t>A</a:t>
              </a:r>
              <a:endParaRPr lang="zh-CN" altLang="en-US" sz="3200">
                <a:solidFill>
                  <a:srgbClr val="1A5575"/>
                </a:solidFill>
                <a:ea typeface="微软雅黑" panose="020B0503020204020204" pitchFamily="34" charset="-122"/>
                <a:cs typeface="Times New Roman" panose="02020603050405020304" pitchFamily="18" charset="0"/>
              </a:endParaRPr>
            </a:p>
          </p:txBody>
        </p:sp>
        <p:sp>
          <p:nvSpPr>
            <p:cNvPr id="8266" name="文本框 14"/>
            <p:cNvSpPr txBox="1">
              <a:spLocks noChangeArrowheads="1"/>
            </p:cNvSpPr>
            <p:nvPr/>
          </p:nvSpPr>
          <p:spPr bwMode="auto">
            <a:xfrm>
              <a:off x="3219686" y="3736905"/>
              <a:ext cx="55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3200">
                  <a:solidFill>
                    <a:srgbClr val="1A5575"/>
                  </a:solidFill>
                  <a:ea typeface="微软雅黑" panose="020B0503020204020204" pitchFamily="34" charset="-122"/>
                  <a:cs typeface="Times New Roman" panose="02020603050405020304" pitchFamily="18" charset="0"/>
                </a:rPr>
                <a:t>D</a:t>
              </a:r>
              <a:endParaRPr lang="zh-CN" altLang="en-US" sz="3200">
                <a:solidFill>
                  <a:srgbClr val="1A5575"/>
                </a:solidFill>
                <a:ea typeface="微软雅黑" panose="020B0503020204020204" pitchFamily="34" charset="-122"/>
                <a:cs typeface="Times New Roman" panose="02020603050405020304" pitchFamily="18" charset="0"/>
              </a:endParaRPr>
            </a:p>
          </p:txBody>
        </p:sp>
        <p:sp>
          <p:nvSpPr>
            <p:cNvPr id="8267" name="文本框 15"/>
            <p:cNvSpPr txBox="1">
              <a:spLocks noChangeArrowheads="1"/>
            </p:cNvSpPr>
            <p:nvPr/>
          </p:nvSpPr>
          <p:spPr bwMode="auto">
            <a:xfrm>
              <a:off x="1005525" y="3777834"/>
              <a:ext cx="55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3200">
                  <a:solidFill>
                    <a:srgbClr val="1A5575"/>
                  </a:solidFill>
                  <a:ea typeface="微软雅黑" panose="020B0503020204020204" pitchFamily="34" charset="-122"/>
                  <a:cs typeface="Times New Roman" panose="02020603050405020304" pitchFamily="18" charset="0"/>
                </a:rPr>
                <a:t>B</a:t>
              </a:r>
              <a:endParaRPr lang="zh-CN" altLang="en-US" sz="3200">
                <a:solidFill>
                  <a:srgbClr val="1A5575"/>
                </a:solidFill>
                <a:ea typeface="微软雅黑" panose="020B0503020204020204" pitchFamily="34" charset="-122"/>
                <a:cs typeface="Times New Roman" panose="02020603050405020304" pitchFamily="18" charset="0"/>
              </a:endParaRPr>
            </a:p>
          </p:txBody>
        </p:sp>
        <p:sp>
          <p:nvSpPr>
            <p:cNvPr id="8268" name="文本框 16"/>
            <p:cNvSpPr txBox="1">
              <a:spLocks noChangeArrowheads="1"/>
            </p:cNvSpPr>
            <p:nvPr/>
          </p:nvSpPr>
          <p:spPr bwMode="auto">
            <a:xfrm>
              <a:off x="1719022" y="4800690"/>
              <a:ext cx="55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3200">
                  <a:solidFill>
                    <a:srgbClr val="1A5575"/>
                  </a:solidFill>
                  <a:ea typeface="微软雅黑" panose="020B0503020204020204" pitchFamily="34" charset="-122"/>
                  <a:cs typeface="Times New Roman" panose="02020603050405020304" pitchFamily="18" charset="0"/>
                </a:rPr>
                <a:t>C</a:t>
              </a:r>
              <a:endParaRPr lang="zh-CN" altLang="en-US" sz="3200">
                <a:solidFill>
                  <a:srgbClr val="1A5575"/>
                </a:solidFill>
                <a:ea typeface="微软雅黑" panose="020B0503020204020204" pitchFamily="34" charset="-122"/>
                <a:cs typeface="Times New Roman" panose="02020603050405020304" pitchFamily="18" charset="0"/>
              </a:endParaRPr>
            </a:p>
          </p:txBody>
        </p:sp>
        <p:sp>
          <p:nvSpPr>
            <p:cNvPr id="8269" name="文本框 17"/>
            <p:cNvSpPr txBox="1">
              <a:spLocks noChangeArrowheads="1"/>
            </p:cNvSpPr>
            <p:nvPr/>
          </p:nvSpPr>
          <p:spPr bwMode="auto">
            <a:xfrm>
              <a:off x="2595243" y="4823009"/>
              <a:ext cx="55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3200">
                  <a:solidFill>
                    <a:srgbClr val="1A5575"/>
                  </a:solidFill>
                  <a:ea typeface="微软雅黑" panose="020B0503020204020204" pitchFamily="34" charset="-122"/>
                  <a:cs typeface="Times New Roman" panose="02020603050405020304" pitchFamily="18" charset="0"/>
                </a:rPr>
                <a:t>E</a:t>
              </a:r>
              <a:endParaRPr lang="zh-CN" altLang="en-US" sz="3200">
                <a:solidFill>
                  <a:srgbClr val="1A5575"/>
                </a:solidFill>
                <a:ea typeface="微软雅黑" panose="020B0503020204020204" pitchFamily="34" charset="-122"/>
                <a:cs typeface="Times New Roman" panose="02020603050405020304" pitchFamily="18" charset="0"/>
              </a:endParaRPr>
            </a:p>
          </p:txBody>
        </p:sp>
      </p:grpSp>
      <p:sp>
        <p:nvSpPr>
          <p:cNvPr id="19" name="文本框 18"/>
          <p:cNvSpPr txBox="1">
            <a:spLocks noChangeArrowheads="1"/>
          </p:cNvSpPr>
          <p:nvPr/>
        </p:nvSpPr>
        <p:spPr bwMode="auto">
          <a:xfrm>
            <a:off x="5621338" y="2603500"/>
            <a:ext cx="3236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800" b="1">
                <a:solidFill>
                  <a:schemeClr val="tx1"/>
                </a:solidFill>
                <a:ea typeface="微软雅黑" panose="020B0503020204020204" pitchFamily="34" charset="-122"/>
                <a:cs typeface="Times New Roman" panose="02020603050405020304" pitchFamily="18" charset="0"/>
              </a:rPr>
              <a:t>(a)</a:t>
            </a:r>
            <a:r>
              <a:rPr lang="zh-CN" altLang="en-US" sz="2800" b="1">
                <a:solidFill>
                  <a:schemeClr val="tx1"/>
                </a:solidFill>
                <a:ea typeface="微软雅黑" panose="020B0503020204020204" pitchFamily="34" charset="-122"/>
                <a:cs typeface="Times New Roman" panose="02020603050405020304" pitchFamily="18" charset="0"/>
              </a:rPr>
              <a:t>原二叉树</a:t>
            </a:r>
            <a:endParaRPr lang="en-US" altLang="zh-CN" sz="2800" b="1">
              <a:solidFill>
                <a:schemeClr val="tx1"/>
              </a:solidFill>
              <a:ea typeface="微软雅黑" panose="020B0503020204020204" pitchFamily="34" charset="-122"/>
              <a:cs typeface="Times New Roman" panose="02020603050405020304" pitchFamily="18" charset="0"/>
            </a:endParaRPr>
          </a:p>
          <a:p>
            <a:r>
              <a:rPr lang="zh-CN" altLang="en-US" sz="2800" b="1">
                <a:solidFill>
                  <a:schemeClr val="tx1"/>
                </a:solidFill>
                <a:ea typeface="微软雅黑" panose="020B0503020204020204" pitchFamily="34" charset="-122"/>
                <a:cs typeface="Times New Roman" panose="02020603050405020304" pitchFamily="18" charset="0"/>
              </a:rPr>
              <a:t>，中根序列</a:t>
            </a:r>
            <a:r>
              <a:rPr lang="en-US" altLang="zh-CN" sz="2800" b="1">
                <a:solidFill>
                  <a:schemeClr val="tx1"/>
                </a:solidFill>
                <a:ea typeface="微软雅黑" panose="020B0503020204020204" pitchFamily="34" charset="-122"/>
                <a:cs typeface="Times New Roman" panose="02020603050405020304" pitchFamily="18" charset="0"/>
              </a:rPr>
              <a:t>BCAED</a:t>
            </a:r>
            <a:endParaRPr lang="zh-CN" altLang="en-US" sz="2800" b="1">
              <a:solidFill>
                <a:schemeClr val="tx1"/>
              </a:solidFill>
              <a:ea typeface="微软雅黑" panose="020B0503020204020204" pitchFamily="34" charset="-122"/>
              <a:cs typeface="Times New Roman" panose="02020603050405020304" pitchFamily="18" charset="0"/>
            </a:endParaRPr>
          </a:p>
        </p:txBody>
      </p:sp>
      <p:graphicFrame>
        <p:nvGraphicFramePr>
          <p:cNvPr id="20" name="表格 19"/>
          <p:cNvGraphicFramePr>
            <a:graphicFrameLocks noGrp="1"/>
          </p:cNvGraphicFramePr>
          <p:nvPr/>
        </p:nvGraphicFramePr>
        <p:xfrm>
          <a:off x="2490788" y="3411538"/>
          <a:ext cx="2719385" cy="457200"/>
        </p:xfrm>
        <a:graphic>
          <a:graphicData uri="http://schemas.openxmlformats.org/drawingml/2006/table">
            <a:tbl>
              <a:tblPr firstRow="1" bandRow="1">
                <a:tableStyleId>{ED083AE6-46FA-4A59-8FB0-9F97EB10719F}</a:tableStyleId>
              </a:tblPr>
              <a:tblGrid>
                <a:gridCol w="543877">
                  <a:extLst>
                    <a:ext uri="{9D8B030D-6E8A-4147-A177-3AD203B41FA5}">
                      <a16:colId xmlns:a16="http://schemas.microsoft.com/office/drawing/2014/main" val="20000"/>
                    </a:ext>
                  </a:extLst>
                </a:gridCol>
                <a:gridCol w="543877">
                  <a:extLst>
                    <a:ext uri="{9D8B030D-6E8A-4147-A177-3AD203B41FA5}">
                      <a16:colId xmlns:a16="http://schemas.microsoft.com/office/drawing/2014/main" val="20001"/>
                    </a:ext>
                  </a:extLst>
                </a:gridCol>
                <a:gridCol w="543877">
                  <a:extLst>
                    <a:ext uri="{9D8B030D-6E8A-4147-A177-3AD203B41FA5}">
                      <a16:colId xmlns:a16="http://schemas.microsoft.com/office/drawing/2014/main" val="20002"/>
                    </a:ext>
                  </a:extLst>
                </a:gridCol>
                <a:gridCol w="543877">
                  <a:extLst>
                    <a:ext uri="{9D8B030D-6E8A-4147-A177-3AD203B41FA5}">
                      <a16:colId xmlns:a16="http://schemas.microsoft.com/office/drawing/2014/main" val="20003"/>
                    </a:ext>
                  </a:extLst>
                </a:gridCol>
                <a:gridCol w="543877">
                  <a:extLst>
                    <a:ext uri="{9D8B030D-6E8A-4147-A177-3AD203B41FA5}">
                      <a16:colId xmlns:a16="http://schemas.microsoft.com/office/drawing/2014/main" val="20004"/>
                    </a:ext>
                  </a:extLst>
                </a:gridCol>
              </a:tblGrid>
              <a:tr h="309231">
                <a:tc>
                  <a:txBody>
                    <a:bodyPr/>
                    <a:lstStyle/>
                    <a:p>
                      <a:pPr algn="ctr"/>
                      <a:r>
                        <a:rPr lang="en-US" altLang="zh-CN" sz="2400" dirty="0">
                          <a:solidFill>
                            <a:srgbClr val="1A5575"/>
                          </a:solidFill>
                          <a:latin typeface="Times New Roman" panose="02020603050405020304" pitchFamily="18" charset="0"/>
                          <a:cs typeface="Times New Roman" panose="02020603050405020304" pitchFamily="18" charset="0"/>
                        </a:rPr>
                        <a:t>0</a:t>
                      </a:r>
                      <a:endParaRPr lang="zh-CN" altLang="en-US" sz="2400" dirty="0">
                        <a:solidFill>
                          <a:srgbClr val="1A5575"/>
                        </a:solidFill>
                        <a:latin typeface="Times New Roman" panose="02020603050405020304" pitchFamily="18" charset="0"/>
                        <a:cs typeface="Times New Roman" panose="02020603050405020304" pitchFamily="18" charset="0"/>
                      </a:endParaRPr>
                    </a:p>
                  </a:txBody>
                  <a:tcPr marL="91428" marR="91428"/>
                </a:tc>
                <a:tc>
                  <a:txBody>
                    <a:bodyPr/>
                    <a:lstStyle/>
                    <a:p>
                      <a:endParaRPr lang="zh-CN" altLang="en-US" dirty="0"/>
                    </a:p>
                  </a:txBody>
                  <a:tcPr marL="91428" marR="91428"/>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A</a:t>
                      </a:r>
                      <a:endParaRPr lang="zh-CN" altLang="en-US" dirty="0">
                        <a:solidFill>
                          <a:srgbClr val="1A5575"/>
                        </a:solidFill>
                        <a:latin typeface="Times New Roman" panose="02020603050405020304" pitchFamily="18" charset="0"/>
                        <a:cs typeface="Times New Roman" panose="02020603050405020304" pitchFamily="18" charset="0"/>
                      </a:endParaRPr>
                    </a:p>
                  </a:txBody>
                  <a:tcPr marL="91428" marR="91428"/>
                </a:tc>
                <a:tc>
                  <a:txBody>
                    <a:bodyPr/>
                    <a:lstStyle/>
                    <a:p>
                      <a:pPr algn="ctr"/>
                      <a:endParaRPr lang="zh-CN" altLang="en-US" dirty="0">
                        <a:solidFill>
                          <a:srgbClr val="1A5575"/>
                        </a:solidFill>
                      </a:endParaRPr>
                    </a:p>
                  </a:txBody>
                  <a:tcPr marL="91428" marR="91428"/>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0</a:t>
                      </a:r>
                      <a:endParaRPr lang="zh-CN" altLang="en-US" dirty="0">
                        <a:solidFill>
                          <a:srgbClr val="1A5575"/>
                        </a:solidFill>
                        <a:latin typeface="Times New Roman" panose="02020603050405020304" pitchFamily="18" charset="0"/>
                        <a:cs typeface="Times New Roman" panose="02020603050405020304" pitchFamily="18" charset="0"/>
                      </a:endParaRPr>
                    </a:p>
                  </a:txBody>
                  <a:tcPr marL="91428" marR="91428"/>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76200" y="4288302"/>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1</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2"/>
                      <a:stretch>
                        <a:fillRect l="-100000" t="-8197" r="-301111"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B</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0</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nvGraphicFramePr>
        <p:xfrm>
          <a:off x="4906108" y="4288302"/>
          <a:ext cx="2719755" cy="365760"/>
        </p:xfrm>
        <a:graphic>
          <a:graphicData uri="http://schemas.openxmlformats.org/drawingml/2006/table">
            <a:tbl>
              <a:tblPr firstRow="1" bandRow="1">
                <a:tableStyleId>{ED083AE6-46FA-4A59-8FB0-9F97EB10719F}</a:tableStyleId>
              </a:tblPr>
              <a:tblGrid>
                <a:gridCol w="543951">
                  <a:extLst>
                    <a:ext uri="{9D8B030D-6E8A-4147-A177-3AD203B41FA5}">
                      <a16:colId xmlns:a16="http://schemas.microsoft.com/office/drawing/2014/main" val="20000"/>
                    </a:ext>
                  </a:extLst>
                </a:gridCol>
                <a:gridCol w="543951">
                  <a:extLst>
                    <a:ext uri="{9D8B030D-6E8A-4147-A177-3AD203B41FA5}">
                      <a16:colId xmlns:a16="http://schemas.microsoft.com/office/drawing/2014/main" val="20001"/>
                    </a:ext>
                  </a:extLst>
                </a:gridCol>
                <a:gridCol w="543951">
                  <a:extLst>
                    <a:ext uri="{9D8B030D-6E8A-4147-A177-3AD203B41FA5}">
                      <a16:colId xmlns:a16="http://schemas.microsoft.com/office/drawing/2014/main" val="20002"/>
                    </a:ext>
                  </a:extLst>
                </a:gridCol>
                <a:gridCol w="543951">
                  <a:extLst>
                    <a:ext uri="{9D8B030D-6E8A-4147-A177-3AD203B41FA5}">
                      <a16:colId xmlns:a16="http://schemas.microsoft.com/office/drawing/2014/main" val="20003"/>
                    </a:ext>
                  </a:extLst>
                </a:gridCol>
                <a:gridCol w="543951">
                  <a:extLst>
                    <a:ext uri="{9D8B030D-6E8A-4147-A177-3AD203B41FA5}">
                      <a16:colId xmlns:a16="http://schemas.microsoft.com/office/drawing/2014/main" val="20004"/>
                    </a:ext>
                  </a:extLst>
                </a:gridCol>
              </a:tblGrid>
              <a:tr h="365760">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0</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D</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3"/>
                      <a:stretch>
                        <a:fillRect l="-298889" t="-8197" r="-103333" b="-24590"/>
                      </a:stretch>
                    </a:blipFill>
                  </a:tcPr>
                </a:tc>
                <a:tc>
                  <a:txBody>
                    <a:bodyPr/>
                    <a:lstStyle/>
                    <a:p>
                      <a:pPr algn="ctr"/>
                      <a:r>
                        <a:rPr lang="en-US" altLang="zh-CN" dirty="0">
                          <a:solidFill>
                            <a:srgbClr val="1A5575"/>
                          </a:solidFill>
                          <a:latin typeface="Times New Roman" panose="02020603050405020304" pitchFamily="18" charset="0"/>
                          <a:cs typeface="Times New Roman" panose="02020603050405020304" pitchFamily="18" charset="0"/>
                        </a:rPr>
                        <a:t>1</a:t>
                      </a:r>
                      <a:endParaRPr lang="zh-CN" altLang="en-US" dirty="0">
                        <a:solidFill>
                          <a:srgbClr val="1A557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1038225" y="5273675"/>
          <a:ext cx="2719390" cy="365602"/>
        </p:xfrm>
        <a:graphic>
          <a:graphicData uri="http://schemas.openxmlformats.org/drawingml/2006/table">
            <a:tbl>
              <a:tblPr firstRow="1" bandRow="1">
                <a:tableStyleId>{ED083AE6-46FA-4A59-8FB0-9F97EB10719F}</a:tableStyleId>
              </a:tblPr>
              <a:tblGrid>
                <a:gridCol w="543878">
                  <a:extLst>
                    <a:ext uri="{9D8B030D-6E8A-4147-A177-3AD203B41FA5}">
                      <a16:colId xmlns:a16="http://schemas.microsoft.com/office/drawing/2014/main" val="20000"/>
                    </a:ext>
                  </a:extLst>
                </a:gridCol>
                <a:gridCol w="543878">
                  <a:extLst>
                    <a:ext uri="{9D8B030D-6E8A-4147-A177-3AD203B41FA5}">
                      <a16:colId xmlns:a16="http://schemas.microsoft.com/office/drawing/2014/main" val="20001"/>
                    </a:ext>
                  </a:extLst>
                </a:gridCol>
                <a:gridCol w="543878">
                  <a:extLst>
                    <a:ext uri="{9D8B030D-6E8A-4147-A177-3AD203B41FA5}">
                      <a16:colId xmlns:a16="http://schemas.microsoft.com/office/drawing/2014/main" val="20002"/>
                    </a:ext>
                  </a:extLst>
                </a:gridCol>
                <a:gridCol w="543878">
                  <a:extLst>
                    <a:ext uri="{9D8B030D-6E8A-4147-A177-3AD203B41FA5}">
                      <a16:colId xmlns:a16="http://schemas.microsoft.com/office/drawing/2014/main" val="20003"/>
                    </a:ext>
                  </a:extLst>
                </a:gridCol>
                <a:gridCol w="543878">
                  <a:extLst>
                    <a:ext uri="{9D8B030D-6E8A-4147-A177-3AD203B41FA5}">
                      <a16:colId xmlns:a16="http://schemas.microsoft.com/office/drawing/2014/main" val="20004"/>
                    </a:ext>
                  </a:extLst>
                </a:gridCol>
              </a:tblGrid>
              <a:tr h="365125">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C</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endParaRPr lang="zh-CN" altLang="en-US" sz="1800">
                        <a:solidFill>
                          <a:srgbClr val="1A5575"/>
                        </a:solidFill>
                        <a:latin typeface="Times New Roman" panose="02020603050405020304" pitchFamily="18" charset="0"/>
                        <a:cs typeface="Times New Roman" panose="02020603050405020304" pitchFamily="18" charset="0"/>
                      </a:endParaRPr>
                    </a:p>
                  </a:txBody>
                  <a:tcPr marL="91428" marR="91428"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28" marR="91428" marT="45641" marB="45641"/>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nvGraphicFramePr>
        <p:xfrm>
          <a:off x="3976688" y="5273675"/>
          <a:ext cx="2720975" cy="365602"/>
        </p:xfrm>
        <a:graphic>
          <a:graphicData uri="http://schemas.openxmlformats.org/drawingml/2006/table">
            <a:tbl>
              <a:tblPr firstRow="1" bandRow="1">
                <a:tableStyleId>{ED083AE6-46FA-4A59-8FB0-9F97EB10719F}</a:tableStyleId>
              </a:tblPr>
              <a:tblGrid>
                <a:gridCol w="54419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544195">
                  <a:extLst>
                    <a:ext uri="{9D8B030D-6E8A-4147-A177-3AD203B41FA5}">
                      <a16:colId xmlns:a16="http://schemas.microsoft.com/office/drawing/2014/main" val="20002"/>
                    </a:ext>
                  </a:extLst>
                </a:gridCol>
                <a:gridCol w="544195">
                  <a:extLst>
                    <a:ext uri="{9D8B030D-6E8A-4147-A177-3AD203B41FA5}">
                      <a16:colId xmlns:a16="http://schemas.microsoft.com/office/drawing/2014/main" val="20003"/>
                    </a:ext>
                  </a:extLst>
                </a:gridCol>
                <a:gridCol w="544195">
                  <a:extLst>
                    <a:ext uri="{9D8B030D-6E8A-4147-A177-3AD203B41FA5}">
                      <a16:colId xmlns:a16="http://schemas.microsoft.com/office/drawing/2014/main" val="20004"/>
                    </a:ext>
                  </a:extLst>
                </a:gridCol>
              </a:tblGrid>
              <a:tr h="365125">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endParaRPr lang="zh-CN" altLang="en-US" sz="180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E</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tc>
                  <a:txBody>
                    <a:bodyPr/>
                    <a:lstStyle/>
                    <a:p>
                      <a:pPr algn="ctr"/>
                      <a:r>
                        <a:rPr lang="en-US" altLang="zh-CN" sz="1800" dirty="0">
                          <a:solidFill>
                            <a:srgbClr val="1A5575"/>
                          </a:solidFill>
                          <a:latin typeface="Times New Roman" panose="02020603050405020304" pitchFamily="18" charset="0"/>
                          <a:cs typeface="Times New Roman" panose="02020603050405020304" pitchFamily="18" charset="0"/>
                        </a:rPr>
                        <a:t>1</a:t>
                      </a:r>
                      <a:endParaRPr lang="zh-CN" altLang="en-US" sz="1800" dirty="0">
                        <a:solidFill>
                          <a:srgbClr val="1A5575"/>
                        </a:solidFill>
                        <a:latin typeface="Times New Roman" panose="02020603050405020304" pitchFamily="18" charset="0"/>
                        <a:cs typeface="Times New Roman" panose="02020603050405020304" pitchFamily="18" charset="0"/>
                      </a:endParaRPr>
                    </a:p>
                  </a:txBody>
                  <a:tcPr marL="91481" marR="91481" marT="45641" marB="45641"/>
                </a:tc>
                <a:extLst>
                  <a:ext uri="{0D108BD9-81ED-4DB2-BD59-A6C34878D82A}">
                    <a16:rowId xmlns:a16="http://schemas.microsoft.com/office/drawing/2014/main" val="10000"/>
                  </a:ext>
                </a:extLst>
              </a:tr>
            </a:tbl>
          </a:graphicData>
        </a:graphic>
      </p:graphicFrame>
      <p:cxnSp>
        <p:nvCxnSpPr>
          <p:cNvPr id="25" name="直接箭头连接符 24"/>
          <p:cNvCxnSpPr>
            <a:cxnSpLocks/>
            <a:endCxn id="20" idx="0"/>
          </p:cNvCxnSpPr>
          <p:nvPr/>
        </p:nvCxnSpPr>
        <p:spPr>
          <a:xfrm flipH="1">
            <a:off x="3850480" y="3005138"/>
            <a:ext cx="795" cy="406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p:cNvCxnSpPr>
          <p:nvPr/>
        </p:nvCxnSpPr>
        <p:spPr>
          <a:xfrm flipH="1">
            <a:off x="2676525" y="3738563"/>
            <a:ext cx="565150" cy="658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p:cNvCxnSpPr>
          <p:nvPr/>
        </p:nvCxnSpPr>
        <p:spPr>
          <a:xfrm>
            <a:off x="4460875" y="3729038"/>
            <a:ext cx="568325" cy="677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endCxn id="23" idx="0"/>
          </p:cNvCxnSpPr>
          <p:nvPr/>
        </p:nvCxnSpPr>
        <p:spPr>
          <a:xfrm>
            <a:off x="1936750" y="4652963"/>
            <a:ext cx="461170" cy="620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cxnSpLocks/>
            <a:endCxn id="24" idx="0"/>
          </p:cNvCxnSpPr>
          <p:nvPr/>
        </p:nvCxnSpPr>
        <p:spPr>
          <a:xfrm flipH="1">
            <a:off x="5337175" y="4654550"/>
            <a:ext cx="454026" cy="61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cxnSpLocks/>
            <a:endCxn id="22" idx="2"/>
          </p:cNvCxnSpPr>
          <p:nvPr/>
        </p:nvCxnSpPr>
        <p:spPr>
          <a:xfrm flipV="1">
            <a:off x="5867400" y="4654550"/>
            <a:ext cx="398463" cy="64770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cxnSpLocks/>
          </p:cNvCxnSpPr>
          <p:nvPr/>
        </p:nvCxnSpPr>
        <p:spPr>
          <a:xfrm flipH="1" flipV="1">
            <a:off x="1387475" y="4740275"/>
            <a:ext cx="457200" cy="59055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cxnSpLocks/>
          </p:cNvCxnSpPr>
          <p:nvPr/>
        </p:nvCxnSpPr>
        <p:spPr>
          <a:xfrm flipV="1">
            <a:off x="2914650" y="3844925"/>
            <a:ext cx="625475" cy="146685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cxnSpLocks/>
          </p:cNvCxnSpPr>
          <p:nvPr/>
        </p:nvCxnSpPr>
        <p:spPr>
          <a:xfrm flipH="1" flipV="1">
            <a:off x="4130675" y="3844925"/>
            <a:ext cx="650875" cy="147637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a:spLocks noChangeArrowheads="1"/>
          </p:cNvSpPr>
          <p:nvPr/>
        </p:nvSpPr>
        <p:spPr bwMode="auto">
          <a:xfrm>
            <a:off x="4178300" y="2968625"/>
            <a:ext cx="595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root</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5" name="文本框 34"/>
          <p:cNvSpPr txBox="1">
            <a:spLocks noChangeArrowheads="1"/>
          </p:cNvSpPr>
          <p:nvPr/>
        </p:nvSpPr>
        <p:spPr bwMode="auto">
          <a:xfrm>
            <a:off x="3810000" y="436880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6" name="文本框 35"/>
          <p:cNvSpPr txBox="1">
            <a:spLocks noChangeArrowheads="1"/>
          </p:cNvSpPr>
          <p:nvPr/>
        </p:nvSpPr>
        <p:spPr bwMode="auto">
          <a:xfrm>
            <a:off x="3000375" y="4892675"/>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7" name="文本框 36"/>
          <p:cNvSpPr txBox="1">
            <a:spLocks noChangeArrowheads="1"/>
          </p:cNvSpPr>
          <p:nvPr/>
        </p:nvSpPr>
        <p:spPr bwMode="auto">
          <a:xfrm>
            <a:off x="6057900" y="4892675"/>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Succ</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8" name="文本框 37"/>
          <p:cNvSpPr txBox="1">
            <a:spLocks noChangeArrowheads="1"/>
          </p:cNvSpPr>
          <p:nvPr/>
        </p:nvSpPr>
        <p:spPr bwMode="auto">
          <a:xfrm>
            <a:off x="990600" y="487362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000">
                <a:solidFill>
                  <a:srgbClr val="1A5575"/>
                </a:solidFill>
                <a:ea typeface="微软雅黑" panose="020B0503020204020204" pitchFamily="34" charset="-122"/>
                <a:cs typeface="Times New Roman" panose="02020603050405020304" pitchFamily="18" charset="0"/>
              </a:rPr>
              <a:t>Pred</a:t>
            </a:r>
            <a:endParaRPr lang="zh-CN" altLang="en-US" sz="2000">
              <a:solidFill>
                <a:srgbClr val="1A5575"/>
              </a:solidFill>
              <a:ea typeface="微软雅黑" panose="020B0503020204020204" pitchFamily="34" charset="-122"/>
              <a:cs typeface="Times New Roman" panose="02020603050405020304" pitchFamily="18" charset="0"/>
            </a:endParaRPr>
          </a:p>
        </p:txBody>
      </p:sp>
      <p:sp>
        <p:nvSpPr>
          <p:cNvPr id="39" name="文本框 38"/>
          <p:cNvSpPr txBox="1">
            <a:spLocks noChangeArrowheads="1"/>
          </p:cNvSpPr>
          <p:nvPr/>
        </p:nvSpPr>
        <p:spPr bwMode="auto">
          <a:xfrm>
            <a:off x="1931988" y="6015038"/>
            <a:ext cx="3140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a:solidFill>
                  <a:srgbClr val="FF3300"/>
                </a:solidFill>
                <a:latin typeface="Times New Roman" panose="02020603050405020304" pitchFamily="18" charset="0"/>
                <a:ea typeface="幼圆" panose="02010509060101010101" pitchFamily="49" charset="-122"/>
              </a:defRPr>
            </a:lvl1pPr>
            <a:lvl2pPr marL="742950" indent="-285750">
              <a:defRPr kumimoji="1" sz="4400">
                <a:solidFill>
                  <a:srgbClr val="FF3300"/>
                </a:solidFill>
                <a:latin typeface="Times New Roman" panose="02020603050405020304" pitchFamily="18" charset="0"/>
                <a:ea typeface="幼圆" panose="02010509060101010101" pitchFamily="49" charset="-122"/>
              </a:defRPr>
            </a:lvl2pPr>
            <a:lvl3pPr marL="1143000" indent="-228600">
              <a:defRPr kumimoji="1" sz="4400">
                <a:solidFill>
                  <a:srgbClr val="FF3300"/>
                </a:solidFill>
                <a:latin typeface="Times New Roman" panose="02020603050405020304" pitchFamily="18" charset="0"/>
                <a:ea typeface="幼圆" panose="02010509060101010101" pitchFamily="49" charset="-122"/>
              </a:defRPr>
            </a:lvl3pPr>
            <a:lvl4pPr marL="1600200" indent="-228600">
              <a:defRPr kumimoji="1" sz="4400">
                <a:solidFill>
                  <a:srgbClr val="FF3300"/>
                </a:solidFill>
                <a:latin typeface="Times New Roman" panose="02020603050405020304" pitchFamily="18" charset="0"/>
                <a:ea typeface="幼圆" panose="02010509060101010101" pitchFamily="49" charset="-122"/>
              </a:defRPr>
            </a:lvl4pPr>
            <a:lvl5pPr marL="2057400" indent="-228600">
              <a:defRPr kumimoji="1" sz="4400">
                <a:solidFill>
                  <a:srgbClr val="FF3300"/>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4400">
                <a:solidFill>
                  <a:srgbClr val="FF3300"/>
                </a:solidFill>
                <a:latin typeface="Times New Roman" panose="02020603050405020304" pitchFamily="18" charset="0"/>
                <a:ea typeface="幼圆" panose="02010509060101010101" pitchFamily="49" charset="-122"/>
              </a:defRPr>
            </a:lvl9pPr>
          </a:lstStyle>
          <a:p>
            <a:r>
              <a:rPr lang="en-US" altLang="zh-CN" sz="2800" b="1">
                <a:solidFill>
                  <a:schemeClr val="tx1"/>
                </a:solidFill>
                <a:ea typeface="微软雅黑" panose="020B0503020204020204" pitchFamily="34" charset="-122"/>
                <a:cs typeface="Times New Roman" panose="02020603050405020304" pitchFamily="18" charset="0"/>
              </a:rPr>
              <a:t>(b)</a:t>
            </a:r>
            <a:r>
              <a:rPr lang="zh-CN" altLang="en-US" sz="2800" b="1">
                <a:solidFill>
                  <a:schemeClr val="tx1"/>
                </a:solidFill>
                <a:ea typeface="微软雅黑" panose="020B0503020204020204" pitchFamily="34" charset="-122"/>
                <a:cs typeface="Times New Roman" panose="02020603050405020304" pitchFamily="18" charset="0"/>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nodeType="afterGroup">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1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par>
                                <p:cTn id="23" presetID="22" presetClass="entr" presetSubtype="1"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par>
                                <p:cTn id="29" presetID="22" presetClass="entr" presetSubtype="1"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par>
                                <p:cTn id="32" presetID="22" presetClass="entr" presetSubtype="1"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500"/>
                                        <p:tgtEl>
                                          <p:spTgt spid="25"/>
                                        </p:tgtEl>
                                      </p:cBhvr>
                                    </p:animEffect>
                                  </p:childTnLst>
                                </p:cTn>
                              </p:par>
                              <p:par>
                                <p:cTn id="35" presetID="22" presetClass="entr" presetSubtype="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par>
                                <p:cTn id="38" presetID="22" presetClass="entr" presetSubtype="1"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22" presetClass="entr" presetSubtype="1"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par>
                                <p:cTn id="47" presetID="22" presetClass="entr" presetSubtype="1"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up)">
                                      <p:cBhvr>
                                        <p:cTn id="49" dur="500"/>
                                        <p:tgtEl>
                                          <p:spTgt spid="30"/>
                                        </p:tgtEl>
                                      </p:cBhvr>
                                    </p:animEffect>
                                  </p:childTnLst>
                                </p:cTn>
                              </p:par>
                              <p:par>
                                <p:cTn id="50" presetID="22" presetClass="entr" presetSubtype="1"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2" presetClass="entr" presetSubtype="1"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up)">
                                      <p:cBhvr>
                                        <p:cTn id="58" dur="500"/>
                                        <p:tgtEl>
                                          <p:spTgt spid="3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up)">
                                      <p:cBhvr>
                                        <p:cTn id="61" dur="500"/>
                                        <p:tgtEl>
                                          <p:spTgt spid="3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up)">
                                      <p:cBhvr>
                                        <p:cTn id="64" dur="500"/>
                                        <p:tgtEl>
                                          <p:spTgt spid="3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up)">
                                      <p:cBhvr>
                                        <p:cTn id="73" dur="500"/>
                                        <p:tgtEl>
                                          <p:spTgt spid="3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4" grpId="0"/>
      <p:bldP spid="35" grpId="0"/>
      <p:bldP spid="36" grpId="0"/>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1696825"/>
            <a:ext cx="8229600" cy="4434100"/>
          </a:xfrm>
        </p:spPr>
        <p:txBody>
          <a:bodyPr/>
          <a:lstStyle/>
          <a:p>
            <a:r>
              <a:rPr lang="zh-CN" altLang="en-US" sz="2800" dirty="0"/>
              <a:t>中序线索二叉树中，有两个空指针，分别是中根遍历序列的第一个结点的</a:t>
            </a:r>
            <a:r>
              <a:rPr lang="en-US" altLang="zh-CN" sz="2800" dirty="0"/>
              <a:t>Left</a:t>
            </a:r>
            <a:r>
              <a:rPr lang="zh-CN" altLang="en-US" sz="2800" dirty="0"/>
              <a:t>指针和最后一个结点的</a:t>
            </a:r>
            <a:r>
              <a:rPr lang="en-US" altLang="zh-CN" sz="2800" dirty="0"/>
              <a:t>Right</a:t>
            </a:r>
            <a:r>
              <a:rPr lang="zh-CN" altLang="en-US" sz="2800" dirty="0"/>
              <a:t>指针。可设置一个表头结点</a:t>
            </a:r>
            <a:r>
              <a:rPr lang="en-US" altLang="zh-CN" sz="2800" dirty="0"/>
              <a:t>head</a:t>
            </a:r>
            <a:r>
              <a:rPr lang="zh-CN" altLang="en-US" sz="2800" dirty="0"/>
              <a:t>，让这两个空指针都指向表头结点。其作用类似于链表的哨兵变量。</a:t>
            </a:r>
          </a:p>
          <a:p>
            <a:endParaRPr lang="zh-CN" altLang="en-US" sz="2800" dirty="0"/>
          </a:p>
        </p:txBody>
      </p:sp>
      <p:sp>
        <p:nvSpPr>
          <p:cNvPr id="9219" name="标题 1"/>
          <p:cNvSpPr>
            <a:spLocks noGrp="1"/>
          </p:cNvSpPr>
          <p:nvPr>
            <p:ph type="title"/>
          </p:nvPr>
        </p:nvSpPr>
        <p:spPr/>
        <p:txBody>
          <a:bodyPr/>
          <a:lstStyle/>
          <a:p>
            <a:r>
              <a:rPr kumimoji="1" lang="zh-CN" altLang="en-US" dirty="0">
                <a:latin typeface="Times New Roman" panose="02020603050405020304" pitchFamily="18" charset="0"/>
                <a:cs typeface="Times New Roman" panose="02020603050405020304" pitchFamily="18" charset="0"/>
              </a:rPr>
              <a:t>带表头结点的线索二叉树</a:t>
            </a:r>
            <a:endParaRPr lang="zh-CN" altLang="en-US" dirty="0"/>
          </a:p>
        </p:txBody>
      </p:sp>
      <p:grpSp>
        <p:nvGrpSpPr>
          <p:cNvPr id="4" name="组合 3"/>
          <p:cNvGrpSpPr>
            <a:grpSpLocks/>
          </p:cNvGrpSpPr>
          <p:nvPr/>
        </p:nvGrpSpPr>
        <p:grpSpPr bwMode="auto">
          <a:xfrm>
            <a:off x="1143000" y="3657600"/>
            <a:ext cx="6919021" cy="2853284"/>
            <a:chOff x="5382" y="5915"/>
            <a:chExt cx="4261" cy="2203"/>
          </a:xfrm>
          <a:noFill/>
        </p:grpSpPr>
        <p:grpSp>
          <p:nvGrpSpPr>
            <p:cNvPr id="5" name="Group 1898"/>
            <p:cNvGrpSpPr>
              <a:grpSpLocks/>
            </p:cNvGrpSpPr>
            <p:nvPr/>
          </p:nvGrpSpPr>
          <p:grpSpPr bwMode="auto">
            <a:xfrm>
              <a:off x="5382" y="6570"/>
              <a:ext cx="4261" cy="1548"/>
              <a:chOff x="5382" y="6570"/>
              <a:chExt cx="4261" cy="1548"/>
            </a:xfrm>
            <a:grpFill/>
          </p:grpSpPr>
          <p:grpSp>
            <p:nvGrpSpPr>
              <p:cNvPr id="19" name="Group 1899"/>
              <p:cNvGrpSpPr>
                <a:grpSpLocks/>
              </p:cNvGrpSpPr>
              <p:nvPr/>
            </p:nvGrpSpPr>
            <p:grpSpPr bwMode="auto">
              <a:xfrm>
                <a:off x="5382" y="7325"/>
                <a:ext cx="4261" cy="608"/>
                <a:chOff x="5382" y="7325"/>
                <a:chExt cx="4261" cy="608"/>
              </a:xfrm>
              <a:grpFill/>
            </p:grpSpPr>
            <p:grpSp>
              <p:nvGrpSpPr>
                <p:cNvPr id="56" name="Group 1900"/>
                <p:cNvGrpSpPr>
                  <a:grpSpLocks/>
                </p:cNvGrpSpPr>
                <p:nvPr/>
              </p:nvGrpSpPr>
              <p:grpSpPr bwMode="auto">
                <a:xfrm>
                  <a:off x="8230" y="7325"/>
                  <a:ext cx="1413" cy="231"/>
                  <a:chOff x="6776" y="13613"/>
                  <a:chExt cx="1443" cy="268"/>
                </a:xfrm>
                <a:grpFill/>
              </p:grpSpPr>
              <p:sp>
                <p:nvSpPr>
                  <p:cNvPr id="65" name="Rectangle 1901"/>
                  <p:cNvSpPr>
                    <a:spLocks noChangeArrowheads="1"/>
                  </p:cNvSpPr>
                  <p:nvPr/>
                </p:nvSpPr>
                <p:spPr bwMode="auto">
                  <a:xfrm>
                    <a:off x="7064" y="13613"/>
                    <a:ext cx="289" cy="268"/>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66" name="Rectangle 1902"/>
                  <p:cNvSpPr>
                    <a:spLocks noChangeArrowheads="1"/>
                  </p:cNvSpPr>
                  <p:nvPr/>
                </p:nvSpPr>
                <p:spPr bwMode="auto">
                  <a:xfrm>
                    <a:off x="7353" y="13613"/>
                    <a:ext cx="291" cy="265"/>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D</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67" name="Rectangle 1903"/>
                  <p:cNvSpPr>
                    <a:spLocks noChangeArrowheads="1"/>
                  </p:cNvSpPr>
                  <p:nvPr/>
                </p:nvSpPr>
                <p:spPr bwMode="auto">
                  <a:xfrm>
                    <a:off x="7642" y="13613"/>
                    <a:ext cx="288" cy="268"/>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68" name="Rectangle 1904"/>
                  <p:cNvSpPr>
                    <a:spLocks noChangeArrowheads="1"/>
                  </p:cNvSpPr>
                  <p:nvPr/>
                </p:nvSpPr>
                <p:spPr bwMode="auto">
                  <a:xfrm>
                    <a:off x="7930" y="13613"/>
                    <a:ext cx="289" cy="268"/>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69" name="Rectangle 1905"/>
                  <p:cNvSpPr>
                    <a:spLocks noChangeArrowheads="1"/>
                  </p:cNvSpPr>
                  <p:nvPr/>
                </p:nvSpPr>
                <p:spPr bwMode="auto">
                  <a:xfrm>
                    <a:off x="6776" y="13613"/>
                    <a:ext cx="288" cy="265"/>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grpSp>
              <p:nvGrpSpPr>
                <p:cNvPr id="57" name="Group 1906"/>
                <p:cNvGrpSpPr>
                  <a:grpSpLocks/>
                </p:cNvGrpSpPr>
                <p:nvPr/>
              </p:nvGrpSpPr>
              <p:grpSpPr bwMode="auto">
                <a:xfrm>
                  <a:off x="5382" y="7325"/>
                  <a:ext cx="1413" cy="231"/>
                  <a:chOff x="4310" y="13613"/>
                  <a:chExt cx="1443" cy="268"/>
                </a:xfrm>
                <a:grpFill/>
              </p:grpSpPr>
              <p:sp>
                <p:nvSpPr>
                  <p:cNvPr id="60" name="Rectangle 1907"/>
                  <p:cNvSpPr>
                    <a:spLocks noChangeArrowheads="1"/>
                  </p:cNvSpPr>
                  <p:nvPr/>
                </p:nvSpPr>
                <p:spPr bwMode="auto">
                  <a:xfrm>
                    <a:off x="5176" y="13613"/>
                    <a:ext cx="289" cy="268"/>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61" name="Rectangle 1908"/>
                  <p:cNvSpPr>
                    <a:spLocks noChangeArrowheads="1"/>
                  </p:cNvSpPr>
                  <p:nvPr/>
                </p:nvSpPr>
                <p:spPr bwMode="auto">
                  <a:xfrm>
                    <a:off x="4887" y="13613"/>
                    <a:ext cx="291" cy="265"/>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B</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62" name="Rectangle 1909"/>
                  <p:cNvSpPr>
                    <a:spLocks noChangeArrowheads="1"/>
                  </p:cNvSpPr>
                  <p:nvPr/>
                </p:nvSpPr>
                <p:spPr bwMode="auto">
                  <a:xfrm>
                    <a:off x="4599" y="13613"/>
                    <a:ext cx="288" cy="268"/>
                  </a:xfrm>
                  <a:prstGeom prst="rect">
                    <a:avLst/>
                  </a:prstGeom>
                  <a:grpFill/>
                  <a:ln w="9525">
                    <a:solidFill>
                      <a:schemeClr val="tx1"/>
                    </a:solidFill>
                    <a:miter lim="800000"/>
                    <a:headEnd/>
                    <a:tailEnd/>
                  </a:ln>
                </p:spPr>
                <p:txBody>
                  <a:bodyPr lIns="0" tIns="0" rIns="0" bIns="0" upright="1"/>
                  <a:lstStyle/>
                  <a:p>
                    <a:pPr algn="just">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63" name="Rectangle 1910"/>
                  <p:cNvSpPr>
                    <a:spLocks noChangeArrowheads="1"/>
                  </p:cNvSpPr>
                  <p:nvPr/>
                </p:nvSpPr>
                <p:spPr bwMode="auto">
                  <a:xfrm>
                    <a:off x="4310" y="13613"/>
                    <a:ext cx="289" cy="268"/>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64" name="Rectangle 1911"/>
                  <p:cNvSpPr>
                    <a:spLocks noChangeArrowheads="1"/>
                  </p:cNvSpPr>
                  <p:nvPr/>
                </p:nvSpPr>
                <p:spPr bwMode="auto">
                  <a:xfrm>
                    <a:off x="5465" y="13613"/>
                    <a:ext cx="288" cy="265"/>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cxnSp>
              <p:nvCxnSpPr>
                <p:cNvPr id="58" name="Line 1912"/>
                <p:cNvCxnSpPr>
                  <a:cxnSpLocks noChangeShapeType="1"/>
                </p:cNvCxnSpPr>
                <p:nvPr/>
              </p:nvCxnSpPr>
              <p:spPr bwMode="auto">
                <a:xfrm>
                  <a:off x="6386" y="7459"/>
                  <a:ext cx="240" cy="474"/>
                </a:xfrm>
                <a:prstGeom prst="line">
                  <a:avLst/>
                </a:prstGeom>
                <a:grpFill/>
                <a:ln w="9525">
                  <a:solidFill>
                    <a:schemeClr val="tx1"/>
                  </a:solidFill>
                  <a:round/>
                  <a:headEnd/>
                  <a:tailEnd type="stealth" w="sm" len="lg"/>
                </a:ln>
              </p:spPr>
            </p:cxnSp>
            <p:cxnSp>
              <p:nvCxnSpPr>
                <p:cNvPr id="59" name="Line 1913"/>
                <p:cNvCxnSpPr>
                  <a:cxnSpLocks noChangeShapeType="1"/>
                </p:cNvCxnSpPr>
                <p:nvPr/>
              </p:nvCxnSpPr>
              <p:spPr bwMode="auto">
                <a:xfrm flipH="1">
                  <a:off x="8378" y="7473"/>
                  <a:ext cx="275" cy="460"/>
                </a:xfrm>
                <a:prstGeom prst="line">
                  <a:avLst/>
                </a:prstGeom>
                <a:grpFill/>
                <a:ln w="9525">
                  <a:solidFill>
                    <a:schemeClr val="tx1"/>
                  </a:solidFill>
                  <a:round/>
                  <a:headEnd/>
                  <a:tailEnd type="stealth" w="sm" len="lg"/>
                </a:ln>
              </p:spPr>
            </p:cxnSp>
          </p:grpSp>
          <p:grpSp>
            <p:nvGrpSpPr>
              <p:cNvPr id="20" name="Group 1914"/>
              <p:cNvGrpSpPr>
                <a:grpSpLocks/>
              </p:cNvGrpSpPr>
              <p:nvPr/>
            </p:nvGrpSpPr>
            <p:grpSpPr bwMode="auto">
              <a:xfrm>
                <a:off x="7468" y="7055"/>
                <a:ext cx="1790" cy="1063"/>
                <a:chOff x="7468" y="7055"/>
                <a:chExt cx="1790" cy="1063"/>
              </a:xfrm>
              <a:grpFill/>
            </p:grpSpPr>
            <p:sp>
              <p:nvSpPr>
                <p:cNvPr id="45" name="Text Box 1915"/>
                <p:cNvSpPr txBox="1">
                  <a:spLocks noChangeArrowheads="1"/>
                </p:cNvSpPr>
                <p:nvPr/>
              </p:nvSpPr>
              <p:spPr bwMode="auto">
                <a:xfrm>
                  <a:off x="8890" y="7675"/>
                  <a:ext cx="368" cy="179"/>
                </a:xfrm>
                <a:prstGeom prst="rect">
                  <a:avLst/>
                </a:prstGeom>
                <a:grpFill/>
                <a:ln w="9525">
                  <a:noFill/>
                  <a:miter lim="800000"/>
                  <a:headEnd/>
                  <a:tailEnd/>
                </a:ln>
              </p:spPr>
              <p:txBody>
                <a:bodyPr lIns="0" tIns="0" rIns="0" bIns="0" upright="1"/>
                <a:lstStyle/>
                <a:p>
                  <a:pPr algn="ctr">
                    <a:lnSpc>
                      <a:spcPts val="800"/>
                    </a:lnSpc>
                    <a:spcAft>
                      <a:spcPts val="0"/>
                    </a:spcAft>
                    <a:defRPr/>
                  </a:pPr>
                  <a:r>
                    <a:rPr lang="en-US" sz="2400" i="1" kern="100" dirty="0" err="1">
                      <a:solidFill>
                        <a:srgbClr val="1A5575"/>
                      </a:solidFill>
                      <a:ea typeface="微软雅黑" panose="020B0503020204020204" pitchFamily="34" charset="-122"/>
                      <a:cs typeface="Times New Roman" panose="02020603050405020304" pitchFamily="18" charset="0"/>
                    </a:rPr>
                    <a:t>Succ</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nvGrpSpPr>
                <p:cNvPr id="46" name="Group 1916"/>
                <p:cNvGrpSpPr>
                  <a:grpSpLocks/>
                </p:cNvGrpSpPr>
                <p:nvPr/>
              </p:nvGrpSpPr>
              <p:grpSpPr bwMode="auto">
                <a:xfrm>
                  <a:off x="7468" y="7055"/>
                  <a:ext cx="1606" cy="1063"/>
                  <a:chOff x="7468" y="7055"/>
                  <a:chExt cx="1606" cy="1063"/>
                </a:xfrm>
                <a:grpFill/>
              </p:grpSpPr>
              <p:sp>
                <p:nvSpPr>
                  <p:cNvPr id="47" name="Text Box 1917"/>
                  <p:cNvSpPr txBox="1">
                    <a:spLocks noChangeArrowheads="1"/>
                  </p:cNvSpPr>
                  <p:nvPr/>
                </p:nvSpPr>
                <p:spPr bwMode="auto">
                  <a:xfrm>
                    <a:off x="7468" y="7438"/>
                    <a:ext cx="399" cy="155"/>
                  </a:xfrm>
                  <a:prstGeom prst="rect">
                    <a:avLst/>
                  </a:prstGeom>
                  <a:grpFill/>
                  <a:ln w="9525">
                    <a:noFill/>
                    <a:miter lim="800000"/>
                    <a:headEnd/>
                    <a:tailEnd/>
                  </a:ln>
                </p:spPr>
                <p:txBody>
                  <a:bodyPr lIns="0" tIns="0" rIns="0" bIns="0" upright="1"/>
                  <a:lstStyle/>
                  <a:p>
                    <a:pPr algn="ctr">
                      <a:lnSpc>
                        <a:spcPts val="800"/>
                      </a:lnSpc>
                      <a:spcAft>
                        <a:spcPts val="0"/>
                      </a:spcAft>
                      <a:defRPr/>
                    </a:pPr>
                    <a:r>
                      <a:rPr lang="en-US" sz="2400" i="1" kern="100" dirty="0" err="1">
                        <a:solidFill>
                          <a:srgbClr val="1A5575"/>
                        </a:solidFill>
                        <a:ea typeface="微软雅黑" panose="020B0503020204020204" pitchFamily="34" charset="-122"/>
                        <a:cs typeface="Times New Roman" panose="02020603050405020304" pitchFamily="18" charset="0"/>
                      </a:rPr>
                      <a:t>Pred</a:t>
                    </a:r>
                    <a:endParaRPr lang="zh-CN" sz="2400" kern="100" dirty="0">
                      <a:solidFill>
                        <a:srgbClr val="1A5575"/>
                      </a:solidFill>
                      <a:ea typeface="微软雅黑" panose="020B0503020204020204" pitchFamily="34" charset="-122"/>
                      <a:cs typeface="Times New Roman" panose="02020603050405020304" pitchFamily="18" charset="0"/>
                    </a:endParaRPr>
                  </a:p>
                </p:txBody>
              </p:sp>
              <p:cxnSp>
                <p:nvCxnSpPr>
                  <p:cNvPr id="48" name="Line 1918"/>
                  <p:cNvCxnSpPr>
                    <a:cxnSpLocks noChangeShapeType="1"/>
                  </p:cNvCxnSpPr>
                  <p:nvPr/>
                </p:nvCxnSpPr>
                <p:spPr bwMode="auto">
                  <a:xfrm flipV="1">
                    <a:off x="8663" y="7532"/>
                    <a:ext cx="257" cy="466"/>
                  </a:xfrm>
                  <a:prstGeom prst="line">
                    <a:avLst/>
                  </a:prstGeom>
                  <a:grpFill/>
                  <a:ln w="9525">
                    <a:solidFill>
                      <a:schemeClr val="tx1"/>
                    </a:solidFill>
                    <a:prstDash val="dash"/>
                    <a:round/>
                    <a:headEnd/>
                    <a:tailEnd type="stealth" w="sm" len="lg"/>
                  </a:ln>
                </p:spPr>
              </p:cxnSp>
              <p:grpSp>
                <p:nvGrpSpPr>
                  <p:cNvPr id="49" name="Group 1919"/>
                  <p:cNvGrpSpPr>
                    <a:grpSpLocks/>
                  </p:cNvGrpSpPr>
                  <p:nvPr/>
                </p:nvGrpSpPr>
                <p:grpSpPr bwMode="auto">
                  <a:xfrm>
                    <a:off x="7661" y="7883"/>
                    <a:ext cx="1413" cy="235"/>
                    <a:chOff x="6547" y="14401"/>
                    <a:chExt cx="1443" cy="268"/>
                  </a:xfrm>
                  <a:grpFill/>
                </p:grpSpPr>
                <p:sp>
                  <p:nvSpPr>
                    <p:cNvPr id="51" name="Rectangle 1920"/>
                    <p:cNvSpPr>
                      <a:spLocks noChangeArrowheads="1"/>
                    </p:cNvSpPr>
                    <p:nvPr/>
                  </p:nvSpPr>
                  <p:spPr bwMode="auto">
                    <a:xfrm>
                      <a:off x="6836" y="14401"/>
                      <a:ext cx="288" cy="268"/>
                    </a:xfrm>
                    <a:prstGeom prst="rect">
                      <a:avLst/>
                    </a:prstGeom>
                    <a:grpFill/>
                    <a:ln w="9525">
                      <a:solidFill>
                        <a:schemeClr val="tx1"/>
                      </a:solidFill>
                      <a:miter lim="800000"/>
                      <a:headEnd/>
                      <a:tailEnd/>
                    </a:ln>
                  </p:spPr>
                  <p:txBody>
                    <a:bodyPr lIns="0" tIns="0" rIns="0" bIns="0" upright="1"/>
                    <a:lstStyle/>
                    <a:p>
                      <a:pPr algn="ctr">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52" name="Rectangle 1921"/>
                    <p:cNvSpPr>
                      <a:spLocks noChangeArrowheads="1"/>
                    </p:cNvSpPr>
                    <p:nvPr/>
                  </p:nvSpPr>
                  <p:spPr bwMode="auto">
                    <a:xfrm>
                      <a:off x="7124" y="14401"/>
                      <a:ext cx="292" cy="268"/>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E</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53" name="Rectangle 1922"/>
                    <p:cNvSpPr>
                      <a:spLocks noChangeArrowheads="1"/>
                    </p:cNvSpPr>
                    <p:nvPr/>
                  </p:nvSpPr>
                  <p:spPr bwMode="auto">
                    <a:xfrm>
                      <a:off x="7413" y="14401"/>
                      <a:ext cx="289" cy="268"/>
                    </a:xfrm>
                    <a:prstGeom prst="rect">
                      <a:avLst/>
                    </a:prstGeom>
                    <a:grpFill/>
                    <a:ln w="9525">
                      <a:solidFill>
                        <a:schemeClr val="tx1"/>
                      </a:solidFill>
                      <a:miter lim="800000"/>
                      <a:headEnd/>
                      <a:tailEnd/>
                    </a:ln>
                  </p:spPr>
                  <p:txBody>
                    <a:bodyPr lIns="0" tIns="0" rIns="0" bIns="0" upright="1"/>
                    <a:lstStyle/>
                    <a:p>
                      <a:pPr algn="ctr">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54" name="Rectangle 1923"/>
                    <p:cNvSpPr>
                      <a:spLocks noChangeArrowheads="1"/>
                    </p:cNvSpPr>
                    <p:nvPr/>
                  </p:nvSpPr>
                  <p:spPr bwMode="auto">
                    <a:xfrm>
                      <a:off x="6547" y="14401"/>
                      <a:ext cx="289" cy="268"/>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55" name="Rectangle 1924"/>
                    <p:cNvSpPr>
                      <a:spLocks noChangeArrowheads="1"/>
                    </p:cNvSpPr>
                    <p:nvPr/>
                  </p:nvSpPr>
                  <p:spPr bwMode="auto">
                    <a:xfrm>
                      <a:off x="7702" y="14401"/>
                      <a:ext cx="288" cy="268"/>
                    </a:xfrm>
                    <a:prstGeom prst="rect">
                      <a:avLst/>
                    </a:prstGeom>
                    <a:grpFill/>
                    <a:ln w="9525">
                      <a:solidFill>
                        <a:schemeClr val="tx1"/>
                      </a:solidFill>
                      <a:miter lim="800000"/>
                      <a:headEnd/>
                      <a:tailEnd/>
                    </a:ln>
                  </p:spPr>
                  <p:txBody>
                    <a:bodyPr lIns="0" tIns="0" rIns="0" bIns="0" anchor="ctr"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cxnSp>
                <p:nvCxnSpPr>
                  <p:cNvPr id="50" name="Line 1925"/>
                  <p:cNvCxnSpPr>
                    <a:cxnSpLocks noChangeShapeType="1"/>
                  </p:cNvCxnSpPr>
                  <p:nvPr/>
                </p:nvCxnSpPr>
                <p:spPr bwMode="auto">
                  <a:xfrm flipH="1" flipV="1">
                    <a:off x="7701" y="7055"/>
                    <a:ext cx="401" cy="960"/>
                  </a:xfrm>
                  <a:prstGeom prst="line">
                    <a:avLst/>
                  </a:prstGeom>
                  <a:grpFill/>
                  <a:ln w="9525">
                    <a:solidFill>
                      <a:schemeClr val="tx1"/>
                    </a:solidFill>
                    <a:prstDash val="dash"/>
                    <a:round/>
                    <a:headEnd/>
                    <a:tailEnd type="stealth" w="sm" len="lg"/>
                  </a:ln>
                </p:spPr>
              </p:cxnSp>
            </p:grpSp>
          </p:grpSp>
          <p:grpSp>
            <p:nvGrpSpPr>
              <p:cNvPr id="21" name="Group 1926"/>
              <p:cNvGrpSpPr>
                <a:grpSpLocks/>
              </p:cNvGrpSpPr>
              <p:nvPr/>
            </p:nvGrpSpPr>
            <p:grpSpPr bwMode="auto">
              <a:xfrm>
                <a:off x="5768" y="7049"/>
                <a:ext cx="1664" cy="1061"/>
                <a:chOff x="5768" y="7049"/>
                <a:chExt cx="1664" cy="1061"/>
              </a:xfrm>
              <a:grpFill/>
            </p:grpSpPr>
            <p:sp>
              <p:nvSpPr>
                <p:cNvPr id="34" name="Text Box 1927"/>
                <p:cNvSpPr txBox="1">
                  <a:spLocks noChangeArrowheads="1"/>
                </p:cNvSpPr>
                <p:nvPr/>
              </p:nvSpPr>
              <p:spPr bwMode="auto">
                <a:xfrm>
                  <a:off x="7025" y="7662"/>
                  <a:ext cx="407" cy="188"/>
                </a:xfrm>
                <a:prstGeom prst="rect">
                  <a:avLst/>
                </a:prstGeom>
                <a:grpFill/>
                <a:ln w="9525">
                  <a:noFill/>
                  <a:miter lim="800000"/>
                  <a:headEnd/>
                  <a:tailEnd/>
                </a:ln>
              </p:spPr>
              <p:txBody>
                <a:bodyPr lIns="0" tIns="0" rIns="0" bIns="0" upright="1"/>
                <a:lstStyle/>
                <a:p>
                  <a:pPr algn="ctr">
                    <a:lnSpc>
                      <a:spcPts val="900"/>
                    </a:lnSpc>
                    <a:spcAft>
                      <a:spcPts val="0"/>
                    </a:spcAft>
                    <a:defRPr/>
                  </a:pPr>
                  <a:r>
                    <a:rPr lang="en-US" sz="2400" i="1" kern="100" dirty="0" err="1">
                      <a:solidFill>
                        <a:srgbClr val="1A5575"/>
                      </a:solidFill>
                      <a:ea typeface="微软雅黑" panose="020B0503020204020204" pitchFamily="34" charset="-122"/>
                      <a:cs typeface="Times New Roman" panose="02020603050405020304" pitchFamily="18" charset="0"/>
                    </a:rPr>
                    <a:t>Succ</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nvGrpSpPr>
                <p:cNvPr id="35" name="Group 1928"/>
                <p:cNvGrpSpPr>
                  <a:grpSpLocks/>
                </p:cNvGrpSpPr>
                <p:nvPr/>
              </p:nvGrpSpPr>
              <p:grpSpPr bwMode="auto">
                <a:xfrm>
                  <a:off x="5768" y="7049"/>
                  <a:ext cx="1586" cy="1061"/>
                  <a:chOff x="5768" y="7049"/>
                  <a:chExt cx="1586" cy="1061"/>
                </a:xfrm>
                <a:grpFill/>
              </p:grpSpPr>
              <p:sp>
                <p:nvSpPr>
                  <p:cNvPr id="36" name="Text Box 1929"/>
                  <p:cNvSpPr txBox="1">
                    <a:spLocks noChangeArrowheads="1"/>
                  </p:cNvSpPr>
                  <p:nvPr/>
                </p:nvSpPr>
                <p:spPr bwMode="auto">
                  <a:xfrm>
                    <a:off x="5768" y="7681"/>
                    <a:ext cx="381" cy="170"/>
                  </a:xfrm>
                  <a:prstGeom prst="rect">
                    <a:avLst/>
                  </a:prstGeom>
                  <a:grpFill/>
                  <a:ln w="9525">
                    <a:noFill/>
                    <a:miter lim="800000"/>
                    <a:headEnd/>
                    <a:tailEnd/>
                  </a:ln>
                </p:spPr>
                <p:txBody>
                  <a:bodyPr lIns="0" tIns="0" rIns="0" bIns="0" upright="1"/>
                  <a:lstStyle/>
                  <a:p>
                    <a:pPr algn="ctr">
                      <a:lnSpc>
                        <a:spcPts val="800"/>
                      </a:lnSpc>
                      <a:spcAft>
                        <a:spcPts val="0"/>
                      </a:spcAft>
                      <a:defRPr/>
                    </a:pPr>
                    <a:r>
                      <a:rPr lang="en-US" sz="2400" i="1" kern="100" dirty="0" err="1">
                        <a:solidFill>
                          <a:srgbClr val="1A5575"/>
                        </a:solidFill>
                        <a:ea typeface="微软雅黑" panose="020B0503020204020204" pitchFamily="34" charset="-122"/>
                        <a:cs typeface="Times New Roman" panose="02020603050405020304" pitchFamily="18" charset="0"/>
                      </a:rPr>
                      <a:t>Pred</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nvGrpSpPr>
                  <p:cNvPr id="37" name="Group 1930"/>
                  <p:cNvGrpSpPr>
                    <a:grpSpLocks/>
                  </p:cNvGrpSpPr>
                  <p:nvPr/>
                </p:nvGrpSpPr>
                <p:grpSpPr bwMode="auto">
                  <a:xfrm>
                    <a:off x="5938" y="7885"/>
                    <a:ext cx="1414" cy="225"/>
                    <a:chOff x="4526" y="14401"/>
                    <a:chExt cx="1444" cy="268"/>
                  </a:xfrm>
                  <a:grpFill/>
                </p:grpSpPr>
                <p:sp>
                  <p:nvSpPr>
                    <p:cNvPr id="40" name="Rectangle 1931"/>
                    <p:cNvSpPr>
                      <a:spLocks noChangeArrowheads="1"/>
                    </p:cNvSpPr>
                    <p:nvPr/>
                  </p:nvSpPr>
                  <p:spPr bwMode="auto">
                    <a:xfrm>
                      <a:off x="4815" y="14401"/>
                      <a:ext cx="289" cy="268"/>
                    </a:xfrm>
                    <a:prstGeom prst="rect">
                      <a:avLst/>
                    </a:prstGeom>
                    <a:grpFill/>
                    <a:ln w="9525">
                      <a:solidFill>
                        <a:schemeClr val="tx1"/>
                      </a:solidFill>
                      <a:miter lim="800000"/>
                      <a:headEnd/>
                      <a:tailEnd/>
                    </a:ln>
                  </p:spPr>
                  <p:txBody>
                    <a:bodyPr lIns="0" tIns="0" rIns="0" bIns="0" upright="1"/>
                    <a:lstStyle/>
                    <a:p>
                      <a:pPr algn="ctr">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41" name="Rectangle 1932"/>
                    <p:cNvSpPr>
                      <a:spLocks noChangeArrowheads="1"/>
                    </p:cNvSpPr>
                    <p:nvPr/>
                  </p:nvSpPr>
                  <p:spPr bwMode="auto">
                    <a:xfrm>
                      <a:off x="5104" y="14401"/>
                      <a:ext cx="291" cy="268"/>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C</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42" name="Rectangle 1933"/>
                    <p:cNvSpPr>
                      <a:spLocks noChangeArrowheads="1"/>
                    </p:cNvSpPr>
                    <p:nvPr/>
                  </p:nvSpPr>
                  <p:spPr bwMode="auto">
                    <a:xfrm>
                      <a:off x="5392" y="14401"/>
                      <a:ext cx="289" cy="268"/>
                    </a:xfrm>
                    <a:prstGeom prst="rect">
                      <a:avLst/>
                    </a:prstGeom>
                    <a:grpFill/>
                    <a:ln w="9525">
                      <a:solidFill>
                        <a:schemeClr val="tx1"/>
                      </a:solidFill>
                      <a:miter lim="800000"/>
                      <a:headEnd/>
                      <a:tailEnd/>
                    </a:ln>
                  </p:spPr>
                  <p:txBody>
                    <a:bodyPr lIns="0" tIns="0" rIns="0" bIns="0" upright="1"/>
                    <a:lstStyle/>
                    <a:p>
                      <a:pPr algn="ctr">
                        <a:spcAft>
                          <a:spcPts val="0"/>
                        </a:spcAft>
                        <a:defRPr/>
                      </a:pPr>
                      <a:r>
                        <a:rPr lang="en-US" sz="2400" kern="100">
                          <a:solidFill>
                            <a:srgbClr val="1A5575"/>
                          </a:solidFill>
                          <a:ea typeface="微软雅黑" panose="020B0503020204020204" pitchFamily="34" charset="-122"/>
                          <a:cs typeface="Times New Roman" panose="02020603050405020304" pitchFamily="18" charset="0"/>
                        </a:rPr>
                        <a:t> </a:t>
                      </a:r>
                      <a:endParaRPr lang="zh-CN" sz="2400" kern="100">
                        <a:solidFill>
                          <a:srgbClr val="1A5575"/>
                        </a:solidFill>
                        <a:ea typeface="微软雅黑" panose="020B0503020204020204" pitchFamily="34" charset="-122"/>
                        <a:cs typeface="Times New Roman" panose="02020603050405020304" pitchFamily="18" charset="0"/>
                      </a:endParaRPr>
                    </a:p>
                  </p:txBody>
                </p:sp>
                <p:sp>
                  <p:nvSpPr>
                    <p:cNvPr id="43" name="Rectangle 1934"/>
                    <p:cNvSpPr>
                      <a:spLocks noChangeArrowheads="1"/>
                    </p:cNvSpPr>
                    <p:nvPr/>
                  </p:nvSpPr>
                  <p:spPr bwMode="auto">
                    <a:xfrm>
                      <a:off x="4526" y="14401"/>
                      <a:ext cx="289" cy="268"/>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44" name="Rectangle 1935"/>
                    <p:cNvSpPr>
                      <a:spLocks noChangeArrowheads="1"/>
                    </p:cNvSpPr>
                    <p:nvPr/>
                  </p:nvSpPr>
                  <p:spPr bwMode="auto">
                    <a:xfrm>
                      <a:off x="5681" y="14401"/>
                      <a:ext cx="289" cy="268"/>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1</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cxnSp>
                <p:nvCxnSpPr>
                  <p:cNvPr id="38" name="Line 1936"/>
                  <p:cNvCxnSpPr>
                    <a:cxnSpLocks noChangeShapeType="1"/>
                  </p:cNvCxnSpPr>
                  <p:nvPr/>
                </p:nvCxnSpPr>
                <p:spPr bwMode="auto">
                  <a:xfrm flipV="1">
                    <a:off x="6901" y="7049"/>
                    <a:ext cx="453" cy="978"/>
                  </a:xfrm>
                  <a:prstGeom prst="line">
                    <a:avLst/>
                  </a:prstGeom>
                  <a:grpFill/>
                  <a:ln w="9525">
                    <a:solidFill>
                      <a:schemeClr val="tx1"/>
                    </a:solidFill>
                    <a:prstDash val="dash"/>
                    <a:round/>
                    <a:headEnd/>
                    <a:tailEnd type="stealth" w="sm" len="lg"/>
                  </a:ln>
                </p:spPr>
              </p:cxnSp>
              <p:cxnSp>
                <p:nvCxnSpPr>
                  <p:cNvPr id="39" name="Line 1937"/>
                  <p:cNvCxnSpPr>
                    <a:cxnSpLocks noChangeShapeType="1"/>
                  </p:cNvCxnSpPr>
                  <p:nvPr/>
                </p:nvCxnSpPr>
                <p:spPr bwMode="auto">
                  <a:xfrm flipH="1" flipV="1">
                    <a:off x="6120" y="7555"/>
                    <a:ext cx="241" cy="478"/>
                  </a:xfrm>
                  <a:prstGeom prst="line">
                    <a:avLst/>
                  </a:prstGeom>
                  <a:grpFill/>
                  <a:ln w="9525">
                    <a:solidFill>
                      <a:schemeClr val="tx1"/>
                    </a:solidFill>
                    <a:prstDash val="dash"/>
                    <a:round/>
                    <a:headEnd/>
                    <a:tailEnd type="stealth" w="sm" len="lg"/>
                  </a:ln>
                </p:spPr>
              </p:cxnSp>
            </p:grpSp>
          </p:grpSp>
          <p:grpSp>
            <p:nvGrpSpPr>
              <p:cNvPr id="22" name="Group 1938"/>
              <p:cNvGrpSpPr>
                <a:grpSpLocks/>
              </p:cNvGrpSpPr>
              <p:nvPr/>
            </p:nvGrpSpPr>
            <p:grpSpPr bwMode="auto">
              <a:xfrm>
                <a:off x="6666" y="6570"/>
                <a:ext cx="1710" cy="803"/>
                <a:chOff x="6666" y="6266"/>
                <a:chExt cx="1710" cy="803"/>
              </a:xfrm>
              <a:grpFill/>
            </p:grpSpPr>
            <p:grpSp>
              <p:nvGrpSpPr>
                <p:cNvPr id="23" name="Group 1939"/>
                <p:cNvGrpSpPr>
                  <a:grpSpLocks/>
                </p:cNvGrpSpPr>
                <p:nvPr/>
              </p:nvGrpSpPr>
              <p:grpSpPr bwMode="auto">
                <a:xfrm>
                  <a:off x="6666" y="6266"/>
                  <a:ext cx="1710" cy="482"/>
                  <a:chOff x="6666" y="6298"/>
                  <a:chExt cx="1710" cy="482"/>
                </a:xfrm>
                <a:grpFill/>
              </p:grpSpPr>
              <p:sp>
                <p:nvSpPr>
                  <p:cNvPr id="26" name="Text Box 1940"/>
                  <p:cNvSpPr txBox="1">
                    <a:spLocks noChangeArrowheads="1"/>
                  </p:cNvSpPr>
                  <p:nvPr/>
                </p:nvSpPr>
                <p:spPr bwMode="auto">
                  <a:xfrm>
                    <a:off x="7608" y="6336"/>
                    <a:ext cx="327" cy="153"/>
                  </a:xfrm>
                  <a:prstGeom prst="rect">
                    <a:avLst/>
                  </a:prstGeom>
                  <a:grpFill/>
                  <a:ln w="9525">
                    <a:noFill/>
                    <a:miter lim="800000"/>
                    <a:headEnd/>
                    <a:tailEnd/>
                  </a:ln>
                </p:spPr>
                <p:txBody>
                  <a:bodyPr lIns="0" tIns="0" rIns="0" bIns="0" upright="1"/>
                  <a:lstStyle/>
                  <a:p>
                    <a:pPr algn="just">
                      <a:lnSpc>
                        <a:spcPts val="900"/>
                      </a:lnSpc>
                      <a:spcAft>
                        <a:spcPts val="0"/>
                      </a:spcAft>
                      <a:defRPr/>
                    </a:pPr>
                    <a:r>
                      <a:rPr lang="en-US" sz="2400" i="1" kern="100">
                        <a:solidFill>
                          <a:srgbClr val="1A5575"/>
                        </a:solidFill>
                        <a:ea typeface="微软雅黑" panose="020B0503020204020204" pitchFamily="34" charset="-122"/>
                        <a:cs typeface="Times New Roman" panose="02020603050405020304" pitchFamily="18" charset="0"/>
                      </a:rPr>
                      <a:t>root</a:t>
                    </a:r>
                    <a:endParaRPr lang="zh-CN" sz="2400" kern="100">
                      <a:solidFill>
                        <a:srgbClr val="1A5575"/>
                      </a:solidFill>
                      <a:ea typeface="微软雅黑" panose="020B0503020204020204" pitchFamily="34" charset="-122"/>
                      <a:cs typeface="Times New Roman" panose="02020603050405020304" pitchFamily="18" charset="0"/>
                    </a:endParaRPr>
                  </a:p>
                </p:txBody>
              </p:sp>
              <p:cxnSp>
                <p:nvCxnSpPr>
                  <p:cNvPr id="27" name="Line 1941"/>
                  <p:cNvCxnSpPr>
                    <a:cxnSpLocks noChangeShapeType="1"/>
                  </p:cNvCxnSpPr>
                  <p:nvPr/>
                </p:nvCxnSpPr>
                <p:spPr bwMode="auto">
                  <a:xfrm>
                    <a:off x="7519" y="6298"/>
                    <a:ext cx="0" cy="266"/>
                  </a:xfrm>
                  <a:prstGeom prst="line">
                    <a:avLst/>
                  </a:prstGeom>
                  <a:grpFill/>
                  <a:ln w="9525">
                    <a:solidFill>
                      <a:schemeClr val="tx1"/>
                    </a:solidFill>
                    <a:round/>
                    <a:headEnd/>
                    <a:tailEnd type="stealth" w="sm" len="lg"/>
                  </a:ln>
                </p:spPr>
              </p:cxnSp>
              <p:grpSp>
                <p:nvGrpSpPr>
                  <p:cNvPr id="28" name="Group 1942"/>
                  <p:cNvGrpSpPr>
                    <a:grpSpLocks/>
                  </p:cNvGrpSpPr>
                  <p:nvPr/>
                </p:nvGrpSpPr>
                <p:grpSpPr bwMode="auto">
                  <a:xfrm>
                    <a:off x="6666" y="6550"/>
                    <a:ext cx="1710" cy="230"/>
                    <a:chOff x="5535" y="12930"/>
                    <a:chExt cx="1445" cy="266"/>
                  </a:xfrm>
                  <a:grpFill/>
                </p:grpSpPr>
                <p:sp>
                  <p:nvSpPr>
                    <p:cNvPr id="29" name="Rectangle 1943"/>
                    <p:cNvSpPr>
                      <a:spLocks noChangeArrowheads="1"/>
                    </p:cNvSpPr>
                    <p:nvPr/>
                  </p:nvSpPr>
                  <p:spPr bwMode="auto">
                    <a:xfrm>
                      <a:off x="5535" y="12930"/>
                      <a:ext cx="289" cy="266"/>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30" name="Rectangle 1944"/>
                    <p:cNvSpPr>
                      <a:spLocks noChangeArrowheads="1"/>
                    </p:cNvSpPr>
                    <p:nvPr/>
                  </p:nvSpPr>
                  <p:spPr bwMode="auto">
                    <a:xfrm>
                      <a:off x="5826" y="12930"/>
                      <a:ext cx="289" cy="265"/>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31" name="Rectangle 1945"/>
                    <p:cNvSpPr>
                      <a:spLocks noChangeArrowheads="1"/>
                    </p:cNvSpPr>
                    <p:nvPr/>
                  </p:nvSpPr>
                  <p:spPr bwMode="auto">
                    <a:xfrm>
                      <a:off x="6113" y="12930"/>
                      <a:ext cx="291" cy="265"/>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A</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32" name="Rectangle 1946"/>
                    <p:cNvSpPr>
                      <a:spLocks noChangeArrowheads="1"/>
                    </p:cNvSpPr>
                    <p:nvPr/>
                  </p:nvSpPr>
                  <p:spPr bwMode="auto">
                    <a:xfrm>
                      <a:off x="6404" y="12930"/>
                      <a:ext cx="288" cy="265"/>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33" name="Rectangle 1947"/>
                    <p:cNvSpPr>
                      <a:spLocks noChangeArrowheads="1"/>
                    </p:cNvSpPr>
                    <p:nvPr/>
                  </p:nvSpPr>
                  <p:spPr bwMode="auto">
                    <a:xfrm>
                      <a:off x="6691" y="12930"/>
                      <a:ext cx="289" cy="265"/>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grpSp>
            <p:cxnSp>
              <p:nvCxnSpPr>
                <p:cNvPr id="24" name="Line 1948"/>
                <p:cNvCxnSpPr>
                  <a:cxnSpLocks noChangeShapeType="1"/>
                </p:cNvCxnSpPr>
                <p:nvPr/>
              </p:nvCxnSpPr>
              <p:spPr bwMode="auto">
                <a:xfrm flipH="1">
                  <a:off x="6713" y="6673"/>
                  <a:ext cx="486" cy="383"/>
                </a:xfrm>
                <a:prstGeom prst="line">
                  <a:avLst/>
                </a:prstGeom>
                <a:grpFill/>
                <a:ln w="9525">
                  <a:solidFill>
                    <a:schemeClr val="tx1"/>
                  </a:solidFill>
                  <a:round/>
                  <a:headEnd/>
                  <a:tailEnd type="stealth" w="sm" len="lg"/>
                </a:ln>
              </p:spPr>
            </p:cxnSp>
            <p:cxnSp>
              <p:nvCxnSpPr>
                <p:cNvPr id="25" name="Line 1949"/>
                <p:cNvCxnSpPr>
                  <a:cxnSpLocks noChangeShapeType="1"/>
                </p:cNvCxnSpPr>
                <p:nvPr/>
              </p:nvCxnSpPr>
              <p:spPr bwMode="auto">
                <a:xfrm>
                  <a:off x="7866" y="6667"/>
                  <a:ext cx="453" cy="402"/>
                </a:xfrm>
                <a:prstGeom prst="line">
                  <a:avLst/>
                </a:prstGeom>
                <a:grpFill/>
                <a:ln w="9525">
                  <a:solidFill>
                    <a:schemeClr val="tx1"/>
                  </a:solidFill>
                  <a:round/>
                  <a:headEnd/>
                  <a:tailEnd type="stealth" w="sm" len="lg"/>
                </a:ln>
              </p:spPr>
            </p:cxnSp>
          </p:grpSp>
        </p:grpSp>
        <p:grpSp>
          <p:nvGrpSpPr>
            <p:cNvPr id="6" name="Group 1950"/>
            <p:cNvGrpSpPr>
              <a:grpSpLocks/>
            </p:cNvGrpSpPr>
            <p:nvPr/>
          </p:nvGrpSpPr>
          <p:grpSpPr bwMode="auto">
            <a:xfrm>
              <a:off x="5793" y="5915"/>
              <a:ext cx="3524" cy="1523"/>
              <a:chOff x="5793" y="5915"/>
              <a:chExt cx="3524" cy="1523"/>
            </a:xfrm>
            <a:grpFill/>
          </p:grpSpPr>
          <p:grpSp>
            <p:nvGrpSpPr>
              <p:cNvPr id="7" name="Group 1951"/>
              <p:cNvGrpSpPr>
                <a:grpSpLocks/>
              </p:cNvGrpSpPr>
              <p:nvPr/>
            </p:nvGrpSpPr>
            <p:grpSpPr bwMode="auto">
              <a:xfrm>
                <a:off x="7607" y="6188"/>
                <a:ext cx="1710" cy="229"/>
                <a:chOff x="5535" y="12930"/>
                <a:chExt cx="1445" cy="265"/>
              </a:xfrm>
              <a:grpFill/>
            </p:grpSpPr>
            <p:sp>
              <p:nvSpPr>
                <p:cNvPr id="14" name="Rectangle 1952"/>
                <p:cNvSpPr>
                  <a:spLocks noChangeArrowheads="1"/>
                </p:cNvSpPr>
                <p:nvPr/>
              </p:nvSpPr>
              <p:spPr bwMode="auto">
                <a:xfrm>
                  <a:off x="5535" y="12930"/>
                  <a:ext cx="289" cy="265"/>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15" name="Rectangle 1953"/>
                <p:cNvSpPr>
                  <a:spLocks noChangeArrowheads="1"/>
                </p:cNvSpPr>
                <p:nvPr/>
              </p:nvSpPr>
              <p:spPr bwMode="auto">
                <a:xfrm>
                  <a:off x="5826" y="12930"/>
                  <a:ext cx="289" cy="265"/>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16" name="Rectangle 1954"/>
                <p:cNvSpPr>
                  <a:spLocks noChangeArrowheads="1"/>
                </p:cNvSpPr>
                <p:nvPr/>
              </p:nvSpPr>
              <p:spPr bwMode="auto">
                <a:xfrm>
                  <a:off x="6113" y="12930"/>
                  <a:ext cx="291" cy="265"/>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i="1"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endParaRPr lang="zh-CN" sz="2400" kern="100" dirty="0">
                    <a:solidFill>
                      <a:srgbClr val="1A5575"/>
                    </a:solidFill>
                    <a:ea typeface="微软雅黑" panose="020B0503020204020204" pitchFamily="34" charset="-122"/>
                    <a:cs typeface="Times New Roman" panose="02020603050405020304" pitchFamily="18" charset="0"/>
                  </a:endParaRPr>
                </a:p>
              </p:txBody>
            </p:sp>
            <p:sp>
              <p:nvSpPr>
                <p:cNvPr id="17" name="Rectangle 1955"/>
                <p:cNvSpPr>
                  <a:spLocks noChangeArrowheads="1"/>
                </p:cNvSpPr>
                <p:nvPr/>
              </p:nvSpPr>
              <p:spPr bwMode="auto">
                <a:xfrm>
                  <a:off x="6404" y="12930"/>
                  <a:ext cx="288" cy="265"/>
                </a:xfrm>
                <a:prstGeom prst="rect">
                  <a:avLst/>
                </a:prstGeom>
                <a:grpFill/>
                <a:ln w="9525">
                  <a:solidFill>
                    <a:schemeClr val="tx1"/>
                  </a:solidFill>
                  <a:miter lim="800000"/>
                  <a:headEnd/>
                  <a:tailEnd/>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sp>
              <p:nvSpPr>
                <p:cNvPr id="18" name="Rectangle 1956"/>
                <p:cNvSpPr>
                  <a:spLocks noChangeArrowheads="1"/>
                </p:cNvSpPr>
                <p:nvPr/>
              </p:nvSpPr>
              <p:spPr bwMode="auto">
                <a:xfrm>
                  <a:off x="6691" y="12930"/>
                  <a:ext cx="289" cy="265"/>
                </a:xfrm>
                <a:prstGeom prst="rect">
                  <a:avLst/>
                </a:prstGeom>
                <a:grpFill/>
                <a:ln w="9525">
                  <a:solidFill>
                    <a:schemeClr val="tx1"/>
                  </a:solidFill>
                  <a:miter lim="800000"/>
                  <a:headEnd/>
                  <a:tailEnd/>
                </a:ln>
              </p:spPr>
              <p:txBody>
                <a:bodyPr lIns="0" tIns="0" rIns="0" bIns="0" upright="1"/>
                <a:lstStyle/>
                <a:p>
                  <a:pPr algn="ctr">
                    <a:lnSpc>
                      <a:spcPts val="1000"/>
                    </a:lnSpc>
                    <a:spcAft>
                      <a:spcPts val="0"/>
                    </a:spcAft>
                    <a:defRPr/>
                  </a:pPr>
                  <a:endParaRPr lang="en-US" sz="2400" kern="100" dirty="0">
                    <a:solidFill>
                      <a:srgbClr val="1A5575"/>
                    </a:solidFill>
                    <a:ea typeface="微软雅黑" panose="020B0503020204020204" pitchFamily="34" charset="-122"/>
                    <a:cs typeface="Times New Roman" panose="02020603050405020304" pitchFamily="18" charset="0"/>
                  </a:endParaRPr>
                </a:p>
                <a:p>
                  <a:pPr algn="ctr">
                    <a:lnSpc>
                      <a:spcPts val="1000"/>
                    </a:lnSpc>
                    <a:spcAft>
                      <a:spcPts val="0"/>
                    </a:spcAft>
                    <a:defRPr/>
                  </a:pPr>
                  <a:r>
                    <a:rPr lang="en-US" sz="2400" kern="100" dirty="0">
                      <a:solidFill>
                        <a:srgbClr val="1A5575"/>
                      </a:solidFill>
                      <a:ea typeface="微软雅黑" panose="020B0503020204020204" pitchFamily="34" charset="-122"/>
                      <a:cs typeface="Times New Roman" panose="02020603050405020304" pitchFamily="18" charset="0"/>
                    </a:rPr>
                    <a:t>0</a:t>
                  </a:r>
                  <a:endParaRPr lang="zh-CN" sz="2400" kern="100" dirty="0">
                    <a:solidFill>
                      <a:srgbClr val="1A5575"/>
                    </a:solidFill>
                    <a:ea typeface="微软雅黑" panose="020B0503020204020204" pitchFamily="34" charset="-122"/>
                    <a:cs typeface="Times New Roman" panose="02020603050405020304" pitchFamily="18" charset="0"/>
                  </a:endParaRPr>
                </a:p>
              </p:txBody>
            </p:sp>
          </p:grpSp>
          <p:cxnSp>
            <p:nvCxnSpPr>
              <p:cNvPr id="8" name="Line 1957"/>
              <p:cNvCxnSpPr>
                <a:cxnSpLocks noChangeShapeType="1"/>
              </p:cNvCxnSpPr>
              <p:nvPr/>
            </p:nvCxnSpPr>
            <p:spPr bwMode="auto">
              <a:xfrm>
                <a:off x="8255" y="5929"/>
                <a:ext cx="0" cy="266"/>
              </a:xfrm>
              <a:prstGeom prst="line">
                <a:avLst/>
              </a:prstGeom>
              <a:grpFill/>
              <a:ln w="9525">
                <a:solidFill>
                  <a:schemeClr val="tx1"/>
                </a:solidFill>
                <a:round/>
                <a:headEnd/>
                <a:tailEnd type="stealth" w="sm" len="lg"/>
              </a:ln>
            </p:spPr>
          </p:cxnSp>
          <p:sp>
            <p:nvSpPr>
              <p:cNvPr id="9" name="Text Box 1958"/>
              <p:cNvSpPr txBox="1">
                <a:spLocks noChangeArrowheads="1"/>
              </p:cNvSpPr>
              <p:nvPr/>
            </p:nvSpPr>
            <p:spPr bwMode="auto">
              <a:xfrm>
                <a:off x="7727" y="5929"/>
                <a:ext cx="463" cy="153"/>
              </a:xfrm>
              <a:prstGeom prst="rect">
                <a:avLst/>
              </a:prstGeom>
              <a:noFill/>
              <a:ln w="9525">
                <a:noFill/>
                <a:miter lim="800000"/>
                <a:headEnd/>
                <a:tailEnd/>
              </a:ln>
            </p:spPr>
            <p:txBody>
              <a:bodyPr lIns="0" tIns="0" rIns="0" bIns="0" upright="1"/>
              <a:lstStyle/>
              <a:p>
                <a:pPr algn="just">
                  <a:lnSpc>
                    <a:spcPts val="900"/>
                  </a:lnSpc>
                  <a:spcAft>
                    <a:spcPts val="0"/>
                  </a:spcAft>
                  <a:defRPr/>
                </a:pPr>
                <a:r>
                  <a:rPr lang="en-US" sz="2400" i="1" kern="100" dirty="0">
                    <a:solidFill>
                      <a:srgbClr val="1A5575"/>
                    </a:solidFill>
                    <a:ea typeface="微软雅黑" panose="020B0503020204020204" pitchFamily="34" charset="-122"/>
                    <a:cs typeface="Times New Roman" panose="02020603050405020304" pitchFamily="18" charset="0"/>
                  </a:rPr>
                  <a:t>head</a:t>
                </a:r>
                <a:endParaRPr lang="zh-CN" sz="2400" kern="100" dirty="0">
                  <a:solidFill>
                    <a:srgbClr val="1A5575"/>
                  </a:solidFill>
                  <a:ea typeface="微软雅黑" panose="020B0503020204020204" pitchFamily="34" charset="-122"/>
                  <a:cs typeface="Times New Roman" panose="02020603050405020304" pitchFamily="18" charset="0"/>
                </a:endParaRPr>
              </a:p>
            </p:txBody>
          </p:sp>
          <p:cxnSp>
            <p:nvCxnSpPr>
              <p:cNvPr id="10" name="Line 1959"/>
              <p:cNvCxnSpPr>
                <a:cxnSpLocks noChangeShapeType="1"/>
              </p:cNvCxnSpPr>
              <p:nvPr/>
            </p:nvCxnSpPr>
            <p:spPr bwMode="auto">
              <a:xfrm flipH="1">
                <a:off x="7879" y="6324"/>
                <a:ext cx="253" cy="533"/>
              </a:xfrm>
              <a:prstGeom prst="line">
                <a:avLst/>
              </a:prstGeom>
              <a:grpFill/>
              <a:ln w="9525">
                <a:solidFill>
                  <a:schemeClr val="tx1"/>
                </a:solidFill>
                <a:round/>
                <a:headEnd/>
                <a:tailEnd type="stealth" w="sm" len="lg"/>
              </a:ln>
            </p:spPr>
          </p:cxnSp>
          <p:sp>
            <p:nvSpPr>
              <p:cNvPr id="11" name="Arc 1960"/>
              <p:cNvSpPr>
                <a:spLocks/>
              </p:cNvSpPr>
              <p:nvPr/>
            </p:nvSpPr>
            <p:spPr bwMode="auto">
              <a:xfrm flipV="1">
                <a:off x="8533" y="5915"/>
                <a:ext cx="444" cy="381"/>
              </a:xfrm>
              <a:custGeom>
                <a:avLst/>
                <a:gdLst>
                  <a:gd name="T0" fmla="*/ 268 w 43200"/>
                  <a:gd name="T1" fmla="*/ 0 h 42738"/>
                  <a:gd name="T2" fmla="*/ 18 w 43200"/>
                  <a:gd name="T3" fmla="*/ 112 h 42738"/>
                  <a:gd name="T4" fmla="*/ 222 w 43200"/>
                  <a:gd name="T5" fmla="*/ 188 h 42738"/>
                  <a:gd name="T6" fmla="*/ 0 60000 65536"/>
                  <a:gd name="T7" fmla="*/ 0 60000 65536"/>
                  <a:gd name="T8" fmla="*/ 0 60000 65536"/>
                </a:gdLst>
                <a:ahLst/>
                <a:cxnLst>
                  <a:cxn ang="T6">
                    <a:pos x="T0" y="T1"/>
                  </a:cxn>
                  <a:cxn ang="T7">
                    <a:pos x="T2" y="T3"/>
                  </a:cxn>
                  <a:cxn ang="T8">
                    <a:pos x="T4" y="T5"/>
                  </a:cxn>
                </a:cxnLst>
                <a:rect l="0" t="0" r="r" b="b"/>
                <a:pathLst>
                  <a:path w="43200" h="42738" fill="none" extrusionOk="0">
                    <a:moveTo>
                      <a:pt x="26041" y="-1"/>
                    </a:moveTo>
                    <a:cubicBezTo>
                      <a:pt x="36040" y="2100"/>
                      <a:pt x="43200" y="10920"/>
                      <a:pt x="43200" y="21138"/>
                    </a:cubicBezTo>
                    <a:cubicBezTo>
                      <a:pt x="43200" y="33067"/>
                      <a:pt x="33529" y="42738"/>
                      <a:pt x="21600" y="42738"/>
                    </a:cubicBezTo>
                    <a:cubicBezTo>
                      <a:pt x="9670" y="42738"/>
                      <a:pt x="0" y="33067"/>
                      <a:pt x="0" y="21138"/>
                    </a:cubicBezTo>
                    <a:cubicBezTo>
                      <a:pt x="-1" y="18178"/>
                      <a:pt x="608" y="15249"/>
                      <a:pt x="1787" y="12535"/>
                    </a:cubicBezTo>
                  </a:path>
                  <a:path w="43200" h="42738" stroke="0" extrusionOk="0">
                    <a:moveTo>
                      <a:pt x="26041" y="-1"/>
                    </a:moveTo>
                    <a:cubicBezTo>
                      <a:pt x="36040" y="2100"/>
                      <a:pt x="43200" y="10920"/>
                      <a:pt x="43200" y="21138"/>
                    </a:cubicBezTo>
                    <a:cubicBezTo>
                      <a:pt x="43200" y="33067"/>
                      <a:pt x="33529" y="42738"/>
                      <a:pt x="21600" y="42738"/>
                    </a:cubicBezTo>
                    <a:cubicBezTo>
                      <a:pt x="9670" y="42738"/>
                      <a:pt x="0" y="33067"/>
                      <a:pt x="0" y="21138"/>
                    </a:cubicBezTo>
                    <a:cubicBezTo>
                      <a:pt x="-1" y="18178"/>
                      <a:pt x="608" y="15249"/>
                      <a:pt x="1787" y="12535"/>
                    </a:cubicBezTo>
                    <a:lnTo>
                      <a:pt x="21600" y="21138"/>
                    </a:lnTo>
                    <a:lnTo>
                      <a:pt x="26041" y="-1"/>
                    </a:lnTo>
                    <a:close/>
                  </a:path>
                </a:pathLst>
              </a:custGeom>
              <a:grpFill/>
              <a:ln w="9525">
                <a:solidFill>
                  <a:schemeClr val="tx1"/>
                </a:solidFill>
                <a:round/>
                <a:headEnd/>
                <a:tailEnd type="stealth" w="med" len="lg"/>
              </a:ln>
            </p:spPr>
            <p:txBody>
              <a:bodyPr upright="1"/>
              <a:lstStyle/>
              <a:p>
                <a:pPr>
                  <a:defRPr/>
                </a:pPr>
                <a:endParaRPr lang="zh-CN" altLang="en-US" sz="2400">
                  <a:solidFill>
                    <a:srgbClr val="1A5575"/>
                  </a:solidFill>
                  <a:ea typeface="微软雅黑" panose="020B0503020204020204" pitchFamily="34" charset="-122"/>
                  <a:cs typeface="Times New Roman" panose="02020603050405020304" pitchFamily="18" charset="0"/>
                </a:endParaRPr>
              </a:p>
            </p:txBody>
          </p:sp>
          <p:cxnSp>
            <p:nvCxnSpPr>
              <p:cNvPr id="12" name="AutoShape 1961"/>
              <p:cNvCxnSpPr>
                <a:cxnSpLocks noChangeShapeType="1"/>
              </p:cNvCxnSpPr>
              <p:nvPr/>
            </p:nvCxnSpPr>
            <p:spPr bwMode="auto">
              <a:xfrm flipV="1">
                <a:off x="5793" y="6324"/>
                <a:ext cx="1840" cy="1114"/>
              </a:xfrm>
              <a:prstGeom prst="curvedConnector3">
                <a:avLst>
                  <a:gd name="adj1" fmla="val -5218"/>
                </a:avLst>
              </a:prstGeom>
              <a:grpFill/>
              <a:ln w="9525">
                <a:solidFill>
                  <a:schemeClr val="tx1"/>
                </a:solidFill>
                <a:prstDash val="dash"/>
                <a:round/>
                <a:headEnd/>
                <a:tailEnd type="stealth" w="med" len="med"/>
              </a:ln>
            </p:spPr>
          </p:cxnSp>
          <p:cxnSp>
            <p:nvCxnSpPr>
              <p:cNvPr id="13" name="AutoShape 1962"/>
              <p:cNvCxnSpPr>
                <a:cxnSpLocks noChangeShapeType="1"/>
              </p:cNvCxnSpPr>
              <p:nvPr/>
            </p:nvCxnSpPr>
            <p:spPr bwMode="auto">
              <a:xfrm flipH="1" flipV="1">
                <a:off x="9164" y="6459"/>
                <a:ext cx="75" cy="949"/>
              </a:xfrm>
              <a:prstGeom prst="straightConnector1">
                <a:avLst/>
              </a:prstGeom>
              <a:grpFill/>
              <a:ln w="9525">
                <a:solidFill>
                  <a:schemeClr val="tx1"/>
                </a:solidFill>
                <a:prstDash val="dash"/>
                <a:round/>
                <a:headEnd/>
                <a:tailEnd type="stealth" w="sm" len="lg"/>
              </a:ln>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线索辅助中根遍历</a:t>
            </a:r>
            <a:endParaRPr lang="zh-CN" altLang="en-US"/>
          </a:p>
        </p:txBody>
      </p:sp>
      <p:sp>
        <p:nvSpPr>
          <p:cNvPr id="3" name="内容占位符 2"/>
          <p:cNvSpPr>
            <a:spLocks noGrp="1"/>
          </p:cNvSpPr>
          <p:nvPr>
            <p:ph idx="1"/>
          </p:nvPr>
        </p:nvSpPr>
        <p:spPr/>
        <p:txBody>
          <a:bodyPr/>
          <a:lstStyle/>
          <a:p>
            <a:pPr marL="514350" indent="-514350">
              <a:buFont typeface="+mj-lt"/>
              <a:buAutoNum type="arabicPeriod"/>
              <a:defRPr/>
            </a:pPr>
            <a:r>
              <a:rPr lang="zh-CN" altLang="en-US" dirty="0"/>
              <a:t>查找中根序列的第一个结点；</a:t>
            </a:r>
          </a:p>
          <a:p>
            <a:pPr marL="514350" indent="-514350">
              <a:buFont typeface="+mj-lt"/>
              <a:buAutoNum type="arabicPeriod"/>
              <a:defRPr/>
            </a:pPr>
            <a:endParaRPr lang="en-US" altLang="zh-CN" dirty="0"/>
          </a:p>
          <a:p>
            <a:pPr marL="514350" indent="-514350">
              <a:buFont typeface="+mj-lt"/>
              <a:buAutoNum type="arabicPeriod"/>
              <a:defRPr/>
            </a:pPr>
            <a:r>
              <a:rPr lang="zh-CN" altLang="en-US" dirty="0"/>
              <a:t>访问该结点；查找中序后继结点。重复执行该操作，直到遍历结束。</a:t>
            </a:r>
          </a:p>
          <a:p>
            <a:pPr>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zh-CN"/>
              <a:t>查找中根序列的第一个结点</a:t>
            </a:r>
            <a:endParaRPr lang="zh-CN" altLang="en-US"/>
          </a:p>
        </p:txBody>
      </p:sp>
      <p:sp>
        <p:nvSpPr>
          <p:cNvPr id="11267" name="内容占位符 2"/>
          <p:cNvSpPr>
            <a:spLocks noGrp="1"/>
          </p:cNvSpPr>
          <p:nvPr>
            <p:ph idx="1"/>
          </p:nvPr>
        </p:nvSpPr>
        <p:spPr/>
        <p:txBody>
          <a:bodyPr/>
          <a:lstStyle/>
          <a:p>
            <a:pPr marL="0" indent="0">
              <a:buFont typeface="Wingdings" panose="05000000000000000000" pitchFamily="2" charset="2"/>
              <a:buNone/>
            </a:pPr>
            <a:r>
              <a:rPr lang="zh-CN" altLang="zh-CN" sz="2800" dirty="0"/>
              <a:t>算法</a:t>
            </a:r>
            <a:r>
              <a:rPr lang="en-US" altLang="zh-CN" sz="2800" dirty="0"/>
              <a:t>FIO(</a:t>
            </a:r>
            <a:r>
              <a:rPr lang="en-US" altLang="zh-CN" sz="2800" i="1" dirty="0"/>
              <a:t>t</a:t>
            </a:r>
            <a:r>
              <a:rPr lang="en-US" altLang="zh-CN" sz="2800" dirty="0"/>
              <a:t> . </a:t>
            </a:r>
            <a:r>
              <a:rPr lang="en-US" altLang="zh-CN" sz="2800" i="1" dirty="0"/>
              <a:t>q</a:t>
            </a:r>
            <a:r>
              <a:rPr lang="en-US" altLang="zh-CN" sz="2800" dirty="0"/>
              <a:t>)</a:t>
            </a:r>
            <a:endParaRPr lang="zh-CN" altLang="zh-CN" sz="2800" dirty="0"/>
          </a:p>
          <a:p>
            <a:pPr marL="0" indent="0">
              <a:buNone/>
            </a:pPr>
            <a:r>
              <a:rPr lang="en-US" altLang="zh-CN" sz="2000" dirty="0"/>
              <a:t>/*</a:t>
            </a:r>
            <a:r>
              <a:rPr lang="zh-CN" altLang="en-US" sz="2000" dirty="0"/>
              <a:t>查找</a:t>
            </a:r>
            <a:r>
              <a:rPr lang="en-US" altLang="zh-CN" sz="2000" dirty="0"/>
              <a:t>t</a:t>
            </a:r>
            <a:r>
              <a:rPr lang="zh-CN" altLang="en-US" sz="2000" dirty="0"/>
              <a:t>指向的的二叉树</a:t>
            </a:r>
            <a:r>
              <a:rPr lang="en-US" altLang="zh-CN" sz="2000" i="1" dirty="0"/>
              <a:t>T</a:t>
            </a:r>
            <a:r>
              <a:rPr lang="en-US" altLang="zh-CN" sz="2000" dirty="0"/>
              <a:t>*</a:t>
            </a:r>
            <a:r>
              <a:rPr lang="zh-CN" altLang="zh-CN" sz="2000" dirty="0"/>
              <a:t>的中根序列的首结点，并用</a:t>
            </a:r>
            <a:r>
              <a:rPr lang="en-US" altLang="zh-CN" sz="2000" i="1" dirty="0"/>
              <a:t>q</a:t>
            </a:r>
            <a:r>
              <a:rPr lang="zh-CN" altLang="zh-CN" sz="2000" dirty="0"/>
              <a:t>指向</a:t>
            </a:r>
            <a:r>
              <a:rPr lang="en-US" altLang="zh-CN" sz="2000" dirty="0"/>
              <a:t>*/</a:t>
            </a:r>
          </a:p>
          <a:p>
            <a:pPr marL="0" indent="0">
              <a:buFont typeface="Wingdings" panose="05000000000000000000" pitchFamily="2" charset="2"/>
              <a:buNone/>
            </a:pPr>
            <a:r>
              <a:rPr lang="en-US" altLang="zh-CN" sz="2800" dirty="0"/>
              <a:t>FIO1.[</a:t>
            </a:r>
            <a:r>
              <a:rPr lang="zh-CN" altLang="zh-CN" sz="2800" dirty="0"/>
              <a:t>初始化</a:t>
            </a:r>
            <a:r>
              <a:rPr lang="en-US" altLang="zh-CN" sz="2800" dirty="0"/>
              <a:t>]</a:t>
            </a:r>
            <a:endParaRPr lang="zh-CN" altLang="zh-CN" sz="2800" dirty="0"/>
          </a:p>
          <a:p>
            <a:pPr marL="0" indent="0">
              <a:buFont typeface="Wingdings" panose="05000000000000000000" pitchFamily="2" charset="2"/>
              <a:buNone/>
            </a:pPr>
            <a:r>
              <a:rPr lang="zh-CN" altLang="en-US" sz="2800" i="1" dirty="0"/>
              <a:t>         </a:t>
            </a:r>
            <a:r>
              <a:rPr lang="en-US" altLang="zh-CN" sz="2800" i="1" dirty="0" err="1"/>
              <a:t>q</a:t>
            </a:r>
            <a:r>
              <a:rPr lang="en-US" altLang="zh-CN" sz="2800" dirty="0" err="1">
                <a:sym typeface="Symbol" panose="05050102010706020507" pitchFamily="18" charset="2"/>
              </a:rPr>
              <a:t></a:t>
            </a:r>
            <a:r>
              <a:rPr lang="en-US" altLang="zh-CN" sz="2800" i="1" dirty="0" err="1"/>
              <a:t>t</a:t>
            </a:r>
            <a:r>
              <a:rPr lang="en-US" altLang="zh-CN" sz="2800" i="1" dirty="0"/>
              <a:t> </a:t>
            </a:r>
            <a:r>
              <a:rPr lang="en-US" altLang="zh-CN" sz="2800" dirty="0"/>
              <a:t>.</a:t>
            </a:r>
          </a:p>
          <a:p>
            <a:pPr marL="0" indent="0">
              <a:buNone/>
            </a:pPr>
            <a:r>
              <a:rPr lang="en-US" altLang="zh-CN" sz="2800" dirty="0"/>
              <a:t>         //IF t =</a:t>
            </a:r>
            <a:r>
              <a:rPr lang="en-US" altLang="zh-CN" sz="2800" dirty="0">
                <a:sym typeface="Symbol" panose="05050102010706020507" pitchFamily="18" charset="2"/>
              </a:rPr>
              <a:t>  THEN RETURN.</a:t>
            </a:r>
            <a:endParaRPr lang="zh-CN" altLang="zh-CN" sz="2800" dirty="0"/>
          </a:p>
          <a:p>
            <a:pPr marL="0" indent="0">
              <a:buFont typeface="Wingdings" panose="05000000000000000000" pitchFamily="2" charset="2"/>
              <a:buNone/>
            </a:pPr>
            <a:r>
              <a:rPr lang="en-US" altLang="zh-CN" sz="2800" dirty="0"/>
              <a:t>FIO2. [</a:t>
            </a:r>
            <a:r>
              <a:rPr lang="zh-CN" altLang="zh-CN" sz="2800" dirty="0"/>
              <a:t>找二叉树中根序列的第一个被访问结点</a:t>
            </a:r>
            <a:r>
              <a:rPr lang="en-US" altLang="zh-CN" sz="2800" dirty="0"/>
              <a:t>]</a:t>
            </a:r>
            <a:endParaRPr lang="zh-CN" altLang="zh-CN" sz="2800" dirty="0"/>
          </a:p>
          <a:p>
            <a:pPr marL="0" indent="0">
              <a:buFont typeface="Wingdings" panose="05000000000000000000" pitchFamily="2" charset="2"/>
              <a:buNone/>
            </a:pPr>
            <a:r>
              <a:rPr lang="zh-CN" altLang="en-US" sz="2800" dirty="0"/>
              <a:t>         </a:t>
            </a:r>
            <a:r>
              <a:rPr lang="en-US" altLang="zh-CN" sz="2800" dirty="0"/>
              <a:t>WHILE</a:t>
            </a:r>
            <a:r>
              <a:rPr lang="zh-CN" altLang="en-US" sz="2800" dirty="0"/>
              <a:t> </a:t>
            </a:r>
            <a:r>
              <a:rPr lang="en-US" altLang="zh-CN" sz="2800" i="1" dirty="0" err="1"/>
              <a:t>LThread</a:t>
            </a:r>
            <a:r>
              <a:rPr lang="en-US" altLang="zh-CN" sz="2800" dirty="0"/>
              <a:t>(</a:t>
            </a:r>
            <a:r>
              <a:rPr lang="en-US" altLang="zh-CN" sz="2800" i="1" dirty="0"/>
              <a:t>q</a:t>
            </a:r>
            <a:r>
              <a:rPr lang="en-US" altLang="zh-CN" sz="2800" dirty="0"/>
              <a:t>) </a:t>
            </a:r>
            <a:r>
              <a:rPr lang="en-US" altLang="zh-CN" sz="2800" dirty="0">
                <a:sym typeface="Symbol" panose="05050102010706020507" pitchFamily="18" charset="2"/>
              </a:rPr>
              <a:t></a:t>
            </a:r>
            <a:r>
              <a:rPr lang="en-US" altLang="zh-CN" sz="2800" dirty="0"/>
              <a:t> 0</a:t>
            </a:r>
            <a:r>
              <a:rPr lang="zh-CN" altLang="en-US" sz="2800" dirty="0"/>
              <a:t> </a:t>
            </a:r>
            <a:r>
              <a:rPr lang="en-US" altLang="zh-CN" sz="2800" dirty="0"/>
              <a:t>DO </a:t>
            </a:r>
            <a:r>
              <a:rPr lang="en-US" altLang="zh-CN" sz="2800" i="1" dirty="0" err="1"/>
              <a:t>q</a:t>
            </a:r>
            <a:r>
              <a:rPr lang="en-US" altLang="zh-CN" sz="2800" dirty="0" err="1">
                <a:sym typeface="Symbol" panose="05050102010706020507" pitchFamily="18" charset="2"/>
              </a:rPr>
              <a:t></a:t>
            </a:r>
            <a:r>
              <a:rPr lang="en-US" altLang="zh-CN" sz="2800" i="1" dirty="0" err="1"/>
              <a:t>Left</a:t>
            </a:r>
            <a:r>
              <a:rPr lang="en-US" altLang="zh-CN" sz="2800" dirty="0"/>
              <a:t>(</a:t>
            </a:r>
            <a:r>
              <a:rPr lang="en-US" altLang="zh-CN" sz="2800" i="1" dirty="0"/>
              <a:t>q</a:t>
            </a:r>
            <a:r>
              <a:rPr lang="en-US" altLang="zh-CN" sz="2800" dirty="0"/>
              <a:t>).▐</a:t>
            </a:r>
          </a:p>
          <a:p>
            <a:pPr marL="0" indent="0">
              <a:buFont typeface="Wingdings" panose="05000000000000000000" pitchFamily="2" charset="2"/>
              <a:buNone/>
            </a:pPr>
            <a:endParaRPr lang="en-US" altLang="zh-CN" sz="2800" dirty="0"/>
          </a:p>
          <a:p>
            <a:r>
              <a:rPr lang="zh-CN" altLang="zh-CN" sz="2800" dirty="0"/>
              <a:t>算法</a:t>
            </a:r>
            <a:r>
              <a:rPr lang="en-US" altLang="zh-CN" sz="2800" dirty="0"/>
              <a:t>FIO</a:t>
            </a:r>
            <a:r>
              <a:rPr lang="zh-CN" altLang="en-US" sz="2800" dirty="0"/>
              <a:t>的时间复杂度</a:t>
            </a:r>
            <a:r>
              <a:rPr lang="en-US" altLang="zh-CN" sz="2800" dirty="0"/>
              <a:t>O(n)</a:t>
            </a:r>
            <a:endParaRPr lang="zh-CN" altLang="zh-CN" sz="2800" dirty="0"/>
          </a:p>
          <a:p>
            <a:pPr marL="0" indent="0">
              <a:buFont typeface="Wingdings" panose="05000000000000000000" pitchFamily="2" charset="2"/>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2_Network">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8044</TotalTime>
  <Words>2428</Words>
  <Application>Microsoft Office PowerPoint</Application>
  <PresentationFormat>全屏显示(4:3)</PresentationFormat>
  <Paragraphs>394</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31</vt:i4>
      </vt:variant>
    </vt:vector>
  </HeadingPairs>
  <TitlesOfParts>
    <vt:vector size="38" baseType="lpstr">
      <vt:lpstr>Arial</vt:lpstr>
      <vt:lpstr>Calibri</vt:lpstr>
      <vt:lpstr>Symbol</vt:lpstr>
      <vt:lpstr>Times New Roman</vt:lpstr>
      <vt:lpstr>Wingdings</vt:lpstr>
      <vt:lpstr>Network</vt:lpstr>
      <vt:lpstr>2_Network</vt:lpstr>
      <vt:lpstr>线索二叉树 </vt:lpstr>
      <vt:lpstr>学习目标</vt:lpstr>
      <vt:lpstr>二叉树的空间效率</vt:lpstr>
      <vt:lpstr>线索的规定</vt:lpstr>
      <vt:lpstr>结点结构</vt:lpstr>
      <vt:lpstr>中序线索二叉树</vt:lpstr>
      <vt:lpstr>带表头结点的线索二叉树</vt:lpstr>
      <vt:lpstr>线索辅助中根遍历</vt:lpstr>
      <vt:lpstr>查找中根序列的第一个结点</vt:lpstr>
      <vt:lpstr>查找中序后继结点</vt:lpstr>
      <vt:lpstr>中序遍历线索二叉树</vt:lpstr>
      <vt:lpstr>线索二叉树的优点</vt:lpstr>
      <vt:lpstr>其它说明</vt:lpstr>
      <vt:lpstr>插入操作</vt:lpstr>
      <vt:lpstr>情况1： s无右子树</vt:lpstr>
      <vt:lpstr>情况2： s有右子树 </vt:lpstr>
      <vt:lpstr>删除操作</vt:lpstr>
      <vt:lpstr>PowerPoint 演示文稿</vt:lpstr>
      <vt:lpstr>PowerPoint 演示文稿</vt:lpstr>
      <vt:lpstr>PowerPoint 演示文稿</vt:lpstr>
      <vt:lpstr>PowerPoint 演示文稿</vt:lpstr>
      <vt:lpstr>线索化（穿线，Threading）</vt:lpstr>
      <vt:lpstr>线索化算法思想</vt:lpstr>
      <vt:lpstr>中序线索化算法描述</vt:lpstr>
      <vt:lpstr>PowerPoint 演示文稿</vt:lpstr>
      <vt:lpstr>拓展1: 先序/后序线索二叉树 </vt:lpstr>
      <vt:lpstr>后序线索二叉树的操作举例</vt:lpstr>
      <vt:lpstr>后序线索二叉树的操作举例I</vt:lpstr>
      <vt:lpstr>后序线索二叉树的操作举例II</vt:lpstr>
      <vt:lpstr>拓展2: 单边线索二叉树</vt:lpstr>
      <vt:lpstr>拓展3: 二叉树的扩展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gu david</cp:lastModifiedBy>
  <cp:revision>2629</cp:revision>
  <cp:lastPrinted>1601-01-01T00:00:00Z</cp:lastPrinted>
  <dcterms:created xsi:type="dcterms:W3CDTF">1601-01-01T00:00:00Z</dcterms:created>
  <dcterms:modified xsi:type="dcterms:W3CDTF">2022-03-30T10:47:20Z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